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3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embeddedFontLst>
    <p:embeddedFont>
      <p:font typeface="Lato" panose="020B0604020202020204" charset="0"/>
      <p:regular r:id="rId38"/>
      <p:bold r:id="rId39"/>
      <p:italic r:id="rId40"/>
      <p:boldItalic r:id="rId41"/>
    </p:embeddedFont>
    <p:embeddedFont>
      <p:font typeface="Raleway" panose="020B0604020202020204" charset="0"/>
      <p:regular r:id="rId42"/>
      <p:bold r:id="rId43"/>
      <p:italic r:id="rId44"/>
      <p:bold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857" autoAdjust="0"/>
  </p:normalViewPr>
  <p:slideViewPr>
    <p:cSldViewPr snapToGrid="0">
      <p:cViewPr varScale="1">
        <p:scale>
          <a:sx n="152" d="100"/>
          <a:sy n="152" d="100"/>
        </p:scale>
        <p:origin x="444" y="1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font" Target="fonts/font5.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font" Target="fonts/font1.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font" Target="fonts/font3.fntdata"/><Relationship Id="rId45"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6.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3" Type="http://schemas.openxmlformats.org/officeDocument/2006/relationships/hyperlink" Target="https://www.usf.edu/education/areas-of-study/school-psychology/programs/admission-requirements.aspx"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www.apa.org/ed/accreditation/newsletter/2013/12/accreditation-canada.aspx" TargetMode="External"/><Relationship Id="rId7" Type="http://schemas.openxmlformats.org/officeDocument/2006/relationships/hyperlink" Target="https://www.pcsas.org/redesign/wp-content/uploads/2019/09/PCSAS-POPP-Manual-rev-Sept-2019.pdf" TargetMode="External"/><Relationship Id="rId2" Type="http://schemas.openxmlformats.org/officeDocument/2006/relationships/slide" Target="../slides/slide25.xml"/><Relationship Id="rId1" Type="http://schemas.openxmlformats.org/officeDocument/2006/relationships/notesMaster" Target="../notesMasters/notesMaster1.xml"/><Relationship Id="rId6" Type="http://schemas.openxmlformats.org/officeDocument/2006/relationships/hyperlink" Target="https://www.siop.org/Membership/Licensure-Policy-by-State" TargetMode="External"/><Relationship Id="rId5" Type="http://schemas.openxmlformats.org/officeDocument/2006/relationships/hyperlink" Target="https://psychology-canada.ca/how-to-become-a-psychologist-in-quebec/" TargetMode="External"/><Relationship Id="rId4" Type="http://schemas.openxmlformats.org/officeDocument/2006/relationships/hyperlink" Target="https://www.cpa.ca/accreditation/FAQ/" TargetMode="Externa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www.apa.org/gradpsych/2010/09/freestanding.aspx"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fordham.edu/info/21663/phd_in_clinical_psychology/3732/faq"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4" name="Google Shape;8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3" name="Google Shape;143;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2" name="Google Shape;152;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8" name="Google Shape;158;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7" name="Google Shape;167;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3" name="Google Shape;173;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9" name="Google Shape;179;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85" name="Google Shape;185;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1" name="Google Shape;191;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8" name="Google Shape;198;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That’s it!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0" name="Google Shape;9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If you have a blip in your record (e.g. a semester that you did really poorly in due to a family emergency or personal illness), you have the option of explaining yourself in your personal statement. Be brief and concise! Don’t talk about the specifics of your emergency/illness/etc. Explain yourself clearly and quickly and say that is not indicative of your overall academic experience. But be careful: if you talk about it, you’re pointing this blip for everyone to see (people may have not totally noticed it beforehand), and you use up valuable space in your statement that you could’ve talked about your interests, strength, match, etc. Talk about this with your academic advisor before you do this.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7" name="Google Shape;21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3" name="Google Shape;223;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g7cc6506f4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9" name="Google Shape;229;g7cc6506f4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 personal history statement may be its own separate essay (like with UC Berkeley) or a textbox in the application portal. Some schools’ personal history statements may be optional but </a:t>
            </a:r>
            <a:r>
              <a:rPr lang="en" dirty="0" smtClean="0"/>
              <a:t>schools may encourage </a:t>
            </a:r>
            <a:r>
              <a:rPr lang="en" dirty="0"/>
              <a:t>applicants to submit them in order to </a:t>
            </a:r>
            <a:r>
              <a:rPr lang="en" dirty="0" smtClean="0"/>
              <a:t>qualify </a:t>
            </a:r>
            <a:r>
              <a:rPr lang="en" dirty="0"/>
              <a:t>for specific fellowships.</a:t>
            </a:r>
            <a:endParaRPr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6e14331fb1_0_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6e14331fb1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https://www.usf.edu/education/areas-of-study/school-psychology/programs/admission-requirements.aspx</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9"/>
        <p:cNvGrpSpPr/>
        <p:nvPr/>
      </p:nvGrpSpPr>
      <p:grpSpPr>
        <a:xfrm>
          <a:off x="0" y="0"/>
          <a:ext cx="0" cy="0"/>
          <a:chOff x="0" y="0"/>
          <a:chExt cx="0" cy="0"/>
        </a:xfrm>
      </p:grpSpPr>
      <p:sp>
        <p:nvSpPr>
          <p:cNvPr id="240" name="Google Shape;240;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1" name="Google Shape;241;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APA stopped accrediting Canadian universities in 2015, but the APA and CPA have mutual recognition. So supposedly you should be able to go to grad school/do internships/take EPPP/practice in both countries as long as you do all of those things in US or Canada (after being licensed by the local state/province licensing board) BUT this might be harder in practice and it’s hard to say what will happen since the change is so recent. </a:t>
            </a:r>
            <a:endParaRPr dirty="0"/>
          </a:p>
          <a:p>
            <a:pPr marL="0" lvl="0" indent="0" algn="l" rtl="0">
              <a:lnSpc>
                <a:spcPct val="100000"/>
              </a:lnSpc>
              <a:spcBef>
                <a:spcPts val="0"/>
              </a:spcBef>
              <a:spcAft>
                <a:spcPts val="0"/>
              </a:spcAft>
              <a:buSzPts val="1100"/>
              <a:buNone/>
            </a:pPr>
            <a:endParaRPr dirty="0"/>
          </a:p>
          <a:p>
            <a:pPr marL="0" lvl="0" indent="0" algn="l" rtl="0">
              <a:spcBef>
                <a:spcPts val="0"/>
              </a:spcBef>
              <a:spcAft>
                <a:spcPts val="0"/>
              </a:spcAft>
              <a:buNone/>
            </a:pPr>
            <a:r>
              <a:rPr lang="en" u="sng" dirty="0">
                <a:solidFill>
                  <a:schemeClr val="hlink"/>
                </a:solidFill>
                <a:hlinkClick r:id="rId3"/>
              </a:rPr>
              <a:t>http://www.apa.org/ed/accreditation/newsletter/2013/12/accreditation-canada.aspx</a:t>
            </a:r>
            <a:endParaRPr dirty="0"/>
          </a:p>
          <a:p>
            <a:pPr marL="0" lvl="0" indent="0" algn="l" rtl="0">
              <a:spcBef>
                <a:spcPts val="0"/>
              </a:spcBef>
              <a:spcAft>
                <a:spcPts val="0"/>
              </a:spcAft>
              <a:buNone/>
            </a:pPr>
            <a:r>
              <a:rPr lang="en" u="sng" dirty="0">
                <a:solidFill>
                  <a:schemeClr val="hlink"/>
                </a:solidFill>
                <a:hlinkClick r:id="rId4"/>
              </a:rPr>
              <a:t>https://www.cpa.ca/accreditation/FAQ/</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Note: you can’t practice in Quebec unless you have a few years of post-secondary French education. </a:t>
            </a:r>
            <a:endParaRPr dirty="0"/>
          </a:p>
          <a:p>
            <a:pPr marL="0" lvl="0" indent="0" algn="l" rtl="0">
              <a:lnSpc>
                <a:spcPct val="100000"/>
              </a:lnSpc>
              <a:spcBef>
                <a:spcPts val="0"/>
              </a:spcBef>
              <a:spcAft>
                <a:spcPts val="0"/>
              </a:spcAft>
              <a:buSzPts val="1100"/>
              <a:buNone/>
            </a:pPr>
            <a:r>
              <a:rPr lang="en" u="sng" dirty="0">
                <a:solidFill>
                  <a:schemeClr val="hlink"/>
                </a:solidFill>
                <a:hlinkClick r:id="rId5"/>
              </a:rPr>
              <a:t>https://psychology-canada.ca/how-to-become-a-psychologist-in-quebec/</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Also fun fact: you can get licensed as a IO psychologist!</a:t>
            </a:r>
            <a:endParaRPr dirty="0"/>
          </a:p>
          <a:p>
            <a:pPr marL="0" lvl="0" indent="0" algn="l" rtl="0">
              <a:lnSpc>
                <a:spcPct val="100000"/>
              </a:lnSpc>
              <a:spcBef>
                <a:spcPts val="0"/>
              </a:spcBef>
              <a:spcAft>
                <a:spcPts val="0"/>
              </a:spcAft>
              <a:buSzPts val="1100"/>
              <a:buNone/>
            </a:pPr>
            <a:r>
              <a:rPr lang="en" u="sng" dirty="0">
                <a:solidFill>
                  <a:schemeClr val="hlink"/>
                </a:solidFill>
                <a:hlinkClick r:id="rId6"/>
              </a:rPr>
              <a:t>https://www.siop.org/Membership/Licensure-Policy-by-State</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r>
              <a:rPr lang="en" dirty="0"/>
              <a:t>Only some states accept PCSAS accreditation as equal to APA: Delaware, Illinois, Missouri, California, New York, and New Mexico. </a:t>
            </a:r>
            <a:endParaRPr dirty="0"/>
          </a:p>
          <a:p>
            <a:pPr marL="0" lvl="0" indent="0" algn="l" rtl="0">
              <a:lnSpc>
                <a:spcPct val="100000"/>
              </a:lnSpc>
              <a:spcBef>
                <a:spcPts val="0"/>
              </a:spcBef>
              <a:spcAft>
                <a:spcPts val="0"/>
              </a:spcAft>
              <a:buSzPts val="1100"/>
              <a:buNone/>
            </a:pPr>
            <a:r>
              <a:rPr lang="en" u="sng" dirty="0">
                <a:solidFill>
                  <a:schemeClr val="hlink"/>
                </a:solidFill>
                <a:hlinkClick r:id="rId7"/>
              </a:rPr>
              <a:t>https://www.pcsas.org/redesign/wp-content/uploads/2019/09/PCSAS-POPP-Manual-rev-Sept-2019.pdf</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8" name="Google Shape;248;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u="sng">
                <a:solidFill>
                  <a:schemeClr val="hlink"/>
                </a:solidFill>
                <a:hlinkClick r:id="rId3"/>
              </a:rPr>
              <a:t>http://www.apa.org/gradpsych/2010/09/freestanding.aspx</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3"/>
        <p:cNvGrpSpPr/>
        <p:nvPr/>
      </p:nvGrpSpPr>
      <p:grpSpPr>
        <a:xfrm>
          <a:off x="0" y="0"/>
          <a:ext cx="0" cy="0"/>
          <a:chOff x="0" y="0"/>
          <a:chExt cx="0" cy="0"/>
        </a:xfrm>
      </p:grpSpPr>
      <p:sp>
        <p:nvSpPr>
          <p:cNvPr id="254" name="Google Shape;254;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55" name="Google Shape;255;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0"/>
        <p:cNvGrpSpPr/>
        <p:nvPr/>
      </p:nvGrpSpPr>
      <p:grpSpPr>
        <a:xfrm>
          <a:off x="0" y="0"/>
          <a:ext cx="0" cy="0"/>
          <a:chOff x="0" y="0"/>
          <a:chExt cx="0" cy="0"/>
        </a:xfrm>
      </p:grpSpPr>
      <p:sp>
        <p:nvSpPr>
          <p:cNvPr id="261" name="Google Shape;261;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2" name="Google Shape;262;p2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8" name="Google Shape;268;p2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7" name="Google Shape;9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74" name="Google Shape;274;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0" name="Google Shape;280;p2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4"/>
        <p:cNvGrpSpPr/>
        <p:nvPr/>
      </p:nvGrpSpPr>
      <p:grpSpPr>
        <a:xfrm>
          <a:off x="0" y="0"/>
          <a:ext cx="0" cy="0"/>
          <a:chOff x="0" y="0"/>
          <a:chExt cx="0" cy="0"/>
        </a:xfrm>
      </p:grpSpPr>
      <p:sp>
        <p:nvSpPr>
          <p:cNvPr id="285" name="Google Shape;285;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6" name="Google Shape;286;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g7cc6506f48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2" name="Google Shape;292;g7cc6506f48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7cc6506f4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7cc6506f4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4" name="Google Shape;304;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4" name="Google Shape;104;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dirty="0"/>
              <a:t>A good Master’s GPA won’t completely overwrite your undergrad GPA, though. </a:t>
            </a:r>
            <a:r>
              <a:rPr lang="en" dirty="0" smtClean="0"/>
              <a:t>Even </a:t>
            </a:r>
            <a:r>
              <a:rPr lang="en" dirty="0"/>
              <a:t>if you do perfectly in your Master’s, some schools will still look at and consider your Bachelor’s GPA. For an example of this, look at Fordham’s FAQ (it’s the last few sentences under the question “What are the minimum requirements for GPA and GRE scores?”) → </a:t>
            </a:r>
            <a:r>
              <a:rPr lang="en" u="sng" dirty="0">
                <a:solidFill>
                  <a:schemeClr val="hlink"/>
                </a:solidFill>
                <a:hlinkClick r:id="rId3"/>
              </a:rPr>
              <a:t>https</a:t>
            </a:r>
            <a:r>
              <a:rPr lang="en" u="sng" dirty="0" smtClean="0">
                <a:solidFill>
                  <a:schemeClr val="hlink"/>
                </a:solidFill>
                <a:hlinkClick r:id="rId3"/>
              </a:rPr>
              <a:t>://www.fordham.edu/info/21663/phd_in_clinical_psychology/3732/faq</a:t>
            </a:r>
            <a:endParaRPr dirty="0"/>
          </a:p>
          <a:p>
            <a:pPr marL="0" lvl="0" indent="0" algn="l" rtl="0">
              <a:lnSpc>
                <a:spcPct val="100000"/>
              </a:lnSpc>
              <a:spcBef>
                <a:spcPts val="0"/>
              </a:spcBef>
              <a:spcAft>
                <a:spcPts val="0"/>
              </a:spcAft>
              <a:buSzPts val="1100"/>
              <a:buNone/>
            </a:pPr>
            <a:endParaRPr dirty="0"/>
          </a:p>
          <a:p>
            <a:pPr marL="0" lvl="0" indent="0" algn="l" rtl="0">
              <a:lnSpc>
                <a:spcPct val="100000"/>
              </a:lnSpc>
              <a:spcBef>
                <a:spcPts val="0"/>
              </a:spcBef>
              <a:spcAft>
                <a:spcPts val="0"/>
              </a:spcAft>
              <a:buSzPts val="1100"/>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7" name="Google Shape;11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A more-than-slight downward trend in GPA over the course of college semesters can sometimes worry admission committees. Don’t let senioritis get you down! On the flip side, an upward trend in GPA can really help you out if you didn’t too so well in your first year.</a:t>
            </a:r>
            <a:endParaRPr/>
          </a:p>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3" name="Google Shape;123;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
              <a:t>Between 2013-2016, the mean GRE score of a psychology major was V152/Q149/AWA3.9 (according to ETS)</a:t>
            </a:r>
            <a:endParaRPr/>
          </a:p>
          <a:p>
            <a:pPr marL="0" lvl="0" indent="0" algn="l" rtl="0">
              <a:lnSpc>
                <a:spcPct val="100000"/>
              </a:lnSpc>
              <a:spcBef>
                <a:spcPts val="0"/>
              </a:spcBef>
              <a:spcAft>
                <a:spcPts val="0"/>
              </a:spcAft>
              <a:buSzPts val="1100"/>
              <a:buNone/>
            </a:pPr>
            <a:endParaRPr/>
          </a:p>
          <a:p>
            <a:pPr marL="0" lvl="0" indent="0" algn="l" rtl="0">
              <a:lnSpc>
                <a:spcPct val="100000"/>
              </a:lnSpc>
              <a:spcBef>
                <a:spcPts val="0"/>
              </a:spcBef>
              <a:spcAft>
                <a:spcPts val="0"/>
              </a:spcAft>
              <a:buSzPts val="1100"/>
              <a:buNone/>
            </a:pPr>
            <a:r>
              <a:rPr lang="en"/>
              <a:t>UMass Amherst’s average scores for their clinical program from their last cohort: V165/Q160/AWA4.8</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7" name="Google Shape;137;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lt2"/>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14" name="Google Shape;14;p2"/>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4200"/>
              <a:buNone/>
              <a:defRPr sz="4200">
                <a:solidFill>
                  <a:schemeClr val="dk2"/>
                </a:solidFill>
              </a:defRPr>
            </a:lvl1pPr>
            <a:lvl2pPr lvl="1" algn="l">
              <a:lnSpc>
                <a:spcPct val="100000"/>
              </a:lnSpc>
              <a:spcBef>
                <a:spcPts val="0"/>
              </a:spcBef>
              <a:spcAft>
                <a:spcPts val="0"/>
              </a:spcAft>
              <a:buClr>
                <a:schemeClr val="dk2"/>
              </a:buClr>
              <a:buSzPts val="4200"/>
              <a:buNone/>
              <a:defRPr sz="4200">
                <a:solidFill>
                  <a:schemeClr val="dk2"/>
                </a:solidFill>
              </a:defRPr>
            </a:lvl2pPr>
            <a:lvl3pPr lvl="2" algn="l">
              <a:lnSpc>
                <a:spcPct val="100000"/>
              </a:lnSpc>
              <a:spcBef>
                <a:spcPts val="0"/>
              </a:spcBef>
              <a:spcAft>
                <a:spcPts val="0"/>
              </a:spcAft>
              <a:buClr>
                <a:schemeClr val="dk2"/>
              </a:buClr>
              <a:buSzPts val="4200"/>
              <a:buNone/>
              <a:defRPr sz="4200">
                <a:solidFill>
                  <a:schemeClr val="dk2"/>
                </a:solidFill>
              </a:defRPr>
            </a:lvl3pPr>
            <a:lvl4pPr lvl="3" algn="l">
              <a:lnSpc>
                <a:spcPct val="100000"/>
              </a:lnSpc>
              <a:spcBef>
                <a:spcPts val="0"/>
              </a:spcBef>
              <a:spcAft>
                <a:spcPts val="0"/>
              </a:spcAft>
              <a:buClr>
                <a:schemeClr val="dk2"/>
              </a:buClr>
              <a:buSzPts val="4200"/>
              <a:buNone/>
              <a:defRPr sz="4200">
                <a:solidFill>
                  <a:schemeClr val="dk2"/>
                </a:solidFill>
              </a:defRPr>
            </a:lvl4pPr>
            <a:lvl5pPr lvl="4" algn="l">
              <a:lnSpc>
                <a:spcPct val="100000"/>
              </a:lnSpc>
              <a:spcBef>
                <a:spcPts val="0"/>
              </a:spcBef>
              <a:spcAft>
                <a:spcPts val="0"/>
              </a:spcAft>
              <a:buClr>
                <a:schemeClr val="dk2"/>
              </a:buClr>
              <a:buSzPts val="4200"/>
              <a:buNone/>
              <a:defRPr sz="4200">
                <a:solidFill>
                  <a:schemeClr val="dk2"/>
                </a:solidFill>
              </a:defRPr>
            </a:lvl5pPr>
            <a:lvl6pPr lvl="5" algn="l">
              <a:lnSpc>
                <a:spcPct val="100000"/>
              </a:lnSpc>
              <a:spcBef>
                <a:spcPts val="0"/>
              </a:spcBef>
              <a:spcAft>
                <a:spcPts val="0"/>
              </a:spcAft>
              <a:buClr>
                <a:schemeClr val="dk2"/>
              </a:buClr>
              <a:buSzPts val="4200"/>
              <a:buNone/>
              <a:defRPr sz="4200">
                <a:solidFill>
                  <a:schemeClr val="dk2"/>
                </a:solidFill>
              </a:defRPr>
            </a:lvl6pPr>
            <a:lvl7pPr lvl="6" algn="l">
              <a:lnSpc>
                <a:spcPct val="100000"/>
              </a:lnSpc>
              <a:spcBef>
                <a:spcPts val="0"/>
              </a:spcBef>
              <a:spcAft>
                <a:spcPts val="0"/>
              </a:spcAft>
              <a:buClr>
                <a:schemeClr val="dk2"/>
              </a:buClr>
              <a:buSzPts val="4200"/>
              <a:buNone/>
              <a:defRPr sz="4200">
                <a:solidFill>
                  <a:schemeClr val="dk2"/>
                </a:solidFill>
              </a:defRPr>
            </a:lvl7pPr>
            <a:lvl8pPr lvl="7" algn="l">
              <a:lnSpc>
                <a:spcPct val="100000"/>
              </a:lnSpc>
              <a:spcBef>
                <a:spcPts val="0"/>
              </a:spcBef>
              <a:spcAft>
                <a:spcPts val="0"/>
              </a:spcAft>
              <a:buClr>
                <a:schemeClr val="dk2"/>
              </a:buClr>
              <a:buSzPts val="4200"/>
              <a:buNone/>
              <a:defRPr sz="4200">
                <a:solidFill>
                  <a:schemeClr val="dk2"/>
                </a:solidFill>
              </a:defRPr>
            </a:lvl8pPr>
            <a:lvl9pPr lvl="8" algn="l">
              <a:lnSpc>
                <a:spcPct val="100000"/>
              </a:lnSpc>
              <a:spcBef>
                <a:spcPts val="0"/>
              </a:spcBef>
              <a:spcAft>
                <a:spcPts val="0"/>
              </a:spcAft>
              <a:buClr>
                <a:schemeClr val="dk2"/>
              </a:buClr>
              <a:buSzPts val="4200"/>
              <a:buNone/>
              <a:defRPr sz="4200">
                <a:solidFill>
                  <a:schemeClr val="dk2"/>
                </a:solidFill>
              </a:defRPr>
            </a:lvl9pPr>
          </a:lstStyle>
          <a:p>
            <a:endParaRPr/>
          </a:p>
        </p:txBody>
      </p:sp>
      <p:sp>
        <p:nvSpPr>
          <p:cNvPr id="15" name="Google Shape;15;p2"/>
          <p:cNvSpPr txBox="1">
            <a:spLocks noGrp="1"/>
          </p:cNvSpPr>
          <p:nvPr>
            <p:ph type="subTitle" idx="1"/>
          </p:nvPr>
        </p:nvSpPr>
        <p:spPr>
          <a:xfrm>
            <a:off x="729627" y="3172900"/>
            <a:ext cx="7688100" cy="541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16" name="Google Shape;16;p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72"/>
        <p:cNvGrpSpPr/>
        <p:nvPr/>
      </p:nvGrpSpPr>
      <p:grpSpPr>
        <a:xfrm>
          <a:off x="0" y="0"/>
          <a:ext cx="0" cy="0"/>
          <a:chOff x="0" y="0"/>
          <a:chExt cx="0" cy="0"/>
        </a:xfrm>
      </p:grpSpPr>
      <p:sp>
        <p:nvSpPr>
          <p:cNvPr id="73" name="Google Shape;73;p11"/>
          <p:cNvSpPr txBox="1">
            <a:spLocks noGrp="1"/>
          </p:cNvSpPr>
          <p:nvPr>
            <p:ph type="body" idx="1"/>
          </p:nvPr>
        </p:nvSpPr>
        <p:spPr>
          <a:xfrm>
            <a:off x="724950" y="4372551"/>
            <a:ext cx="7697400" cy="460500"/>
          </a:xfrm>
          <a:prstGeom prst="rect">
            <a:avLst/>
          </a:prstGeom>
          <a:noFill/>
          <a:ln>
            <a:noFill/>
          </a:ln>
        </p:spPr>
        <p:txBody>
          <a:bodyPr spcFirstLastPara="1" wrap="square" lIns="91425" tIns="91425" rIns="91425" bIns="91425" anchor="ctr" anchorCtr="0">
            <a:noAutofit/>
          </a:bodyPr>
          <a:lstStyle>
            <a:lvl1pPr marL="457200" lvl="0" indent="-228600" algn="l">
              <a:lnSpc>
                <a:spcPct val="100000"/>
              </a:lnSpc>
              <a:spcBef>
                <a:spcPts val="0"/>
              </a:spcBef>
              <a:spcAft>
                <a:spcPts val="0"/>
              </a:spcAft>
              <a:buSzPts val="1300"/>
              <a:buNone/>
              <a:defRPr/>
            </a:lvl1pPr>
          </a:lstStyle>
          <a:p>
            <a:endParaRPr/>
          </a:p>
        </p:txBody>
      </p:sp>
      <p:sp>
        <p:nvSpPr>
          <p:cNvPr id="74" name="Google Shape;74;p1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dk1"/>
        </a:solidFill>
        <a:effectLst/>
      </p:bgPr>
    </p:bg>
    <p:spTree>
      <p:nvGrpSpPr>
        <p:cNvPr id="1" name="Shape 75"/>
        <p:cNvGrpSpPr/>
        <p:nvPr/>
      </p:nvGrpSpPr>
      <p:grpSpPr>
        <a:xfrm>
          <a:off x="0" y="0"/>
          <a:ext cx="0" cy="0"/>
          <a:chOff x="0" y="0"/>
          <a:chExt cx="0" cy="0"/>
        </a:xfrm>
      </p:grpSpPr>
      <p:grpSp>
        <p:nvGrpSpPr>
          <p:cNvPr id="76" name="Google Shape;76;p12"/>
          <p:cNvGrpSpPr/>
          <p:nvPr/>
        </p:nvGrpSpPr>
        <p:grpSpPr>
          <a:xfrm>
            <a:off x="830392" y="4169130"/>
            <a:ext cx="745763" cy="45826"/>
            <a:chOff x="4580561" y="2589004"/>
            <a:chExt cx="1064464" cy="25200"/>
          </a:xfrm>
        </p:grpSpPr>
        <p:sp>
          <p:nvSpPr>
            <p:cNvPr id="77" name="Google Shape;77;p12"/>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8" name="Google Shape;78;p12"/>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79" name="Google Shape;79;p12"/>
          <p:cNvSpPr txBox="1">
            <a:spLocks noGrp="1"/>
          </p:cNvSpPr>
          <p:nvPr>
            <p:ph type="title" hasCustomPrompt="1"/>
          </p:nvPr>
        </p:nvSpPr>
        <p:spPr>
          <a:xfrm>
            <a:off x="729450" y="733950"/>
            <a:ext cx="7688400" cy="1244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8000"/>
              <a:buNone/>
              <a:defRPr sz="8000">
                <a:solidFill>
                  <a:schemeClr val="lt1"/>
                </a:solidFill>
              </a:defRPr>
            </a:lvl1pPr>
            <a:lvl2pPr lvl="1" algn="l">
              <a:lnSpc>
                <a:spcPct val="100000"/>
              </a:lnSpc>
              <a:spcBef>
                <a:spcPts val="0"/>
              </a:spcBef>
              <a:spcAft>
                <a:spcPts val="0"/>
              </a:spcAft>
              <a:buClr>
                <a:schemeClr val="lt1"/>
              </a:buClr>
              <a:buSzPts val="8000"/>
              <a:buNone/>
              <a:defRPr sz="8000">
                <a:solidFill>
                  <a:schemeClr val="lt1"/>
                </a:solidFill>
              </a:defRPr>
            </a:lvl2pPr>
            <a:lvl3pPr lvl="2" algn="l">
              <a:lnSpc>
                <a:spcPct val="100000"/>
              </a:lnSpc>
              <a:spcBef>
                <a:spcPts val="0"/>
              </a:spcBef>
              <a:spcAft>
                <a:spcPts val="0"/>
              </a:spcAft>
              <a:buClr>
                <a:schemeClr val="lt1"/>
              </a:buClr>
              <a:buSzPts val="8000"/>
              <a:buNone/>
              <a:defRPr sz="8000">
                <a:solidFill>
                  <a:schemeClr val="lt1"/>
                </a:solidFill>
              </a:defRPr>
            </a:lvl3pPr>
            <a:lvl4pPr lvl="3" algn="l">
              <a:lnSpc>
                <a:spcPct val="100000"/>
              </a:lnSpc>
              <a:spcBef>
                <a:spcPts val="0"/>
              </a:spcBef>
              <a:spcAft>
                <a:spcPts val="0"/>
              </a:spcAft>
              <a:buClr>
                <a:schemeClr val="lt1"/>
              </a:buClr>
              <a:buSzPts val="8000"/>
              <a:buNone/>
              <a:defRPr sz="8000">
                <a:solidFill>
                  <a:schemeClr val="lt1"/>
                </a:solidFill>
              </a:defRPr>
            </a:lvl4pPr>
            <a:lvl5pPr lvl="4" algn="l">
              <a:lnSpc>
                <a:spcPct val="100000"/>
              </a:lnSpc>
              <a:spcBef>
                <a:spcPts val="0"/>
              </a:spcBef>
              <a:spcAft>
                <a:spcPts val="0"/>
              </a:spcAft>
              <a:buClr>
                <a:schemeClr val="lt1"/>
              </a:buClr>
              <a:buSzPts val="8000"/>
              <a:buNone/>
              <a:defRPr sz="8000">
                <a:solidFill>
                  <a:schemeClr val="lt1"/>
                </a:solidFill>
              </a:defRPr>
            </a:lvl5pPr>
            <a:lvl6pPr lvl="5" algn="l">
              <a:lnSpc>
                <a:spcPct val="100000"/>
              </a:lnSpc>
              <a:spcBef>
                <a:spcPts val="0"/>
              </a:spcBef>
              <a:spcAft>
                <a:spcPts val="0"/>
              </a:spcAft>
              <a:buClr>
                <a:schemeClr val="lt1"/>
              </a:buClr>
              <a:buSzPts val="8000"/>
              <a:buNone/>
              <a:defRPr sz="8000">
                <a:solidFill>
                  <a:schemeClr val="lt1"/>
                </a:solidFill>
              </a:defRPr>
            </a:lvl6pPr>
            <a:lvl7pPr lvl="6" algn="l">
              <a:lnSpc>
                <a:spcPct val="100000"/>
              </a:lnSpc>
              <a:spcBef>
                <a:spcPts val="0"/>
              </a:spcBef>
              <a:spcAft>
                <a:spcPts val="0"/>
              </a:spcAft>
              <a:buClr>
                <a:schemeClr val="lt1"/>
              </a:buClr>
              <a:buSzPts val="8000"/>
              <a:buNone/>
              <a:defRPr sz="8000">
                <a:solidFill>
                  <a:schemeClr val="lt1"/>
                </a:solidFill>
              </a:defRPr>
            </a:lvl7pPr>
            <a:lvl8pPr lvl="7" algn="l">
              <a:lnSpc>
                <a:spcPct val="100000"/>
              </a:lnSpc>
              <a:spcBef>
                <a:spcPts val="0"/>
              </a:spcBef>
              <a:spcAft>
                <a:spcPts val="0"/>
              </a:spcAft>
              <a:buClr>
                <a:schemeClr val="lt1"/>
              </a:buClr>
              <a:buSzPts val="8000"/>
              <a:buNone/>
              <a:defRPr sz="8000">
                <a:solidFill>
                  <a:schemeClr val="lt1"/>
                </a:solidFill>
              </a:defRPr>
            </a:lvl8pPr>
            <a:lvl9pPr lvl="8" algn="l">
              <a:lnSpc>
                <a:spcPct val="100000"/>
              </a:lnSpc>
              <a:spcBef>
                <a:spcPts val="0"/>
              </a:spcBef>
              <a:spcAft>
                <a:spcPts val="0"/>
              </a:spcAft>
              <a:buClr>
                <a:schemeClr val="lt1"/>
              </a:buClr>
              <a:buSzPts val="8000"/>
              <a:buNone/>
              <a:defRPr sz="8000">
                <a:solidFill>
                  <a:schemeClr val="lt1"/>
                </a:solidFill>
              </a:defRPr>
            </a:lvl9pPr>
          </a:lstStyle>
          <a:p>
            <a:r>
              <a:t>xx%</a:t>
            </a:r>
          </a:p>
        </p:txBody>
      </p:sp>
      <p:sp>
        <p:nvSpPr>
          <p:cNvPr id="80" name="Google Shape;80;p12"/>
          <p:cNvSpPr txBox="1">
            <a:spLocks noGrp="1"/>
          </p:cNvSpPr>
          <p:nvPr>
            <p:ph type="body" idx="1"/>
          </p:nvPr>
        </p:nvSpPr>
        <p:spPr>
          <a:xfrm>
            <a:off x="729450" y="2272888"/>
            <a:ext cx="7688400" cy="15804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Clr>
                <a:schemeClr val="lt1"/>
              </a:buClr>
              <a:buSzPts val="1300"/>
              <a:buChar char="●"/>
              <a:defRPr>
                <a:solidFill>
                  <a:schemeClr val="lt1"/>
                </a:solidFill>
              </a:defRPr>
            </a:lvl1pPr>
            <a:lvl2pPr marL="914400" lvl="1" indent="-298450" algn="l">
              <a:lnSpc>
                <a:spcPct val="115000"/>
              </a:lnSpc>
              <a:spcBef>
                <a:spcPts val="1600"/>
              </a:spcBef>
              <a:spcAft>
                <a:spcPts val="0"/>
              </a:spcAft>
              <a:buClr>
                <a:schemeClr val="lt1"/>
              </a:buClr>
              <a:buSzPts val="1100"/>
              <a:buChar char="○"/>
              <a:defRPr>
                <a:solidFill>
                  <a:schemeClr val="lt1"/>
                </a:solidFill>
              </a:defRPr>
            </a:lvl2pPr>
            <a:lvl3pPr marL="1371600" lvl="2" indent="-298450" algn="l">
              <a:lnSpc>
                <a:spcPct val="115000"/>
              </a:lnSpc>
              <a:spcBef>
                <a:spcPts val="1600"/>
              </a:spcBef>
              <a:spcAft>
                <a:spcPts val="0"/>
              </a:spcAft>
              <a:buClr>
                <a:schemeClr val="lt1"/>
              </a:buClr>
              <a:buSzPts val="1100"/>
              <a:buChar char="■"/>
              <a:defRPr>
                <a:solidFill>
                  <a:schemeClr val="lt1"/>
                </a:solidFill>
              </a:defRPr>
            </a:lvl3pPr>
            <a:lvl4pPr marL="1828800" lvl="3" indent="-298450" algn="l">
              <a:lnSpc>
                <a:spcPct val="115000"/>
              </a:lnSpc>
              <a:spcBef>
                <a:spcPts val="1600"/>
              </a:spcBef>
              <a:spcAft>
                <a:spcPts val="0"/>
              </a:spcAft>
              <a:buClr>
                <a:schemeClr val="lt1"/>
              </a:buClr>
              <a:buSzPts val="1100"/>
              <a:buChar char="●"/>
              <a:defRPr>
                <a:solidFill>
                  <a:schemeClr val="lt1"/>
                </a:solidFill>
              </a:defRPr>
            </a:lvl4pPr>
            <a:lvl5pPr marL="2286000" lvl="4" indent="-298450" algn="l">
              <a:lnSpc>
                <a:spcPct val="115000"/>
              </a:lnSpc>
              <a:spcBef>
                <a:spcPts val="1600"/>
              </a:spcBef>
              <a:spcAft>
                <a:spcPts val="0"/>
              </a:spcAft>
              <a:buClr>
                <a:schemeClr val="lt1"/>
              </a:buClr>
              <a:buSzPts val="1100"/>
              <a:buChar char="○"/>
              <a:defRPr>
                <a:solidFill>
                  <a:schemeClr val="lt1"/>
                </a:solidFill>
              </a:defRPr>
            </a:lvl5pPr>
            <a:lvl6pPr marL="2743200" lvl="5" indent="-298450" algn="l">
              <a:lnSpc>
                <a:spcPct val="115000"/>
              </a:lnSpc>
              <a:spcBef>
                <a:spcPts val="1600"/>
              </a:spcBef>
              <a:spcAft>
                <a:spcPts val="0"/>
              </a:spcAft>
              <a:buClr>
                <a:schemeClr val="lt1"/>
              </a:buClr>
              <a:buSzPts val="1100"/>
              <a:buChar char="■"/>
              <a:defRPr>
                <a:solidFill>
                  <a:schemeClr val="lt1"/>
                </a:solidFill>
              </a:defRPr>
            </a:lvl6pPr>
            <a:lvl7pPr marL="3200400" lvl="6" indent="-298450" algn="l">
              <a:lnSpc>
                <a:spcPct val="115000"/>
              </a:lnSpc>
              <a:spcBef>
                <a:spcPts val="1600"/>
              </a:spcBef>
              <a:spcAft>
                <a:spcPts val="0"/>
              </a:spcAft>
              <a:buClr>
                <a:schemeClr val="lt1"/>
              </a:buClr>
              <a:buSzPts val="1100"/>
              <a:buChar char="●"/>
              <a:defRPr>
                <a:solidFill>
                  <a:schemeClr val="lt1"/>
                </a:solidFill>
              </a:defRPr>
            </a:lvl7pPr>
            <a:lvl8pPr marL="3657600" lvl="7" indent="-298450" algn="l">
              <a:lnSpc>
                <a:spcPct val="115000"/>
              </a:lnSpc>
              <a:spcBef>
                <a:spcPts val="1600"/>
              </a:spcBef>
              <a:spcAft>
                <a:spcPts val="0"/>
              </a:spcAft>
              <a:buClr>
                <a:schemeClr val="lt1"/>
              </a:buClr>
              <a:buSzPts val="1100"/>
              <a:buChar char="○"/>
              <a:defRPr>
                <a:solidFill>
                  <a:schemeClr val="lt1"/>
                </a:solidFill>
              </a:defRPr>
            </a:lvl8pPr>
            <a:lvl9pPr marL="4114800" lvl="8" indent="-298450" algn="l">
              <a:lnSpc>
                <a:spcPct val="115000"/>
              </a:lnSpc>
              <a:spcBef>
                <a:spcPts val="1600"/>
              </a:spcBef>
              <a:spcAft>
                <a:spcPts val="1600"/>
              </a:spcAft>
              <a:buClr>
                <a:schemeClr val="lt1"/>
              </a:buClr>
              <a:buSzPts val="1100"/>
              <a:buChar char="■"/>
              <a:defRPr>
                <a:solidFill>
                  <a:schemeClr val="lt1"/>
                </a:solidFill>
              </a:defRPr>
            </a:lvl9pPr>
          </a:lstStyle>
          <a:p>
            <a:endParaRPr/>
          </a:p>
        </p:txBody>
      </p:sp>
      <p:sp>
        <p:nvSpPr>
          <p:cNvPr id="81" name="Google Shape;81;p12"/>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7"/>
        <p:cNvGrpSpPr/>
        <p:nvPr/>
      </p:nvGrpSpPr>
      <p:grpSpPr>
        <a:xfrm>
          <a:off x="0" y="0"/>
          <a:ext cx="0" cy="0"/>
          <a:chOff x="0" y="0"/>
          <a:chExt cx="0" cy="0"/>
        </a:xfrm>
      </p:grpSpPr>
      <p:sp>
        <p:nvSpPr>
          <p:cNvPr id="18" name="Google Shape;18;p3"/>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3"/>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22" name="Google Shape;22;p3"/>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23" name="Google Shape;23;p3"/>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4" name="Google Shape;24;p3"/>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25" name="Google Shape;25;p3"/>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6"/>
        <p:cNvGrpSpPr/>
        <p:nvPr/>
      </p:nvGrpSpPr>
      <p:grpSpPr>
        <a:xfrm>
          <a:off x="0" y="0"/>
          <a:ext cx="0" cy="0"/>
          <a:chOff x="0" y="0"/>
          <a:chExt cx="0" cy="0"/>
        </a:xfrm>
      </p:grpSpPr>
      <p:sp>
        <p:nvSpPr>
          <p:cNvPr id="27" name="Google Shape;27;p4"/>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28" name="Google Shape;28;p4"/>
          <p:cNvGrpSpPr/>
          <p:nvPr/>
        </p:nvGrpSpPr>
        <p:grpSpPr>
          <a:xfrm>
            <a:off x="830392" y="1191256"/>
            <a:ext cx="745763" cy="45826"/>
            <a:chOff x="4580561" y="2589004"/>
            <a:chExt cx="1064464" cy="25200"/>
          </a:xfrm>
        </p:grpSpPr>
        <p:sp>
          <p:nvSpPr>
            <p:cNvPr id="29" name="Google Shape;29;p4"/>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4"/>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1" name="Google Shape;31;p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32" name="Google Shape;32;p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33" name="Google Shape;33;p4"/>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4"/>
        <p:cNvGrpSpPr/>
        <p:nvPr/>
      </p:nvGrpSpPr>
      <p:grpSpPr>
        <a:xfrm>
          <a:off x="0" y="0"/>
          <a:ext cx="0" cy="0"/>
          <a:chOff x="0" y="0"/>
          <a:chExt cx="0" cy="0"/>
        </a:xfrm>
      </p:grpSpPr>
      <p:sp>
        <p:nvSpPr>
          <p:cNvPr id="35" name="Google Shape;35;p5"/>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36"/>
        <p:cNvGrpSpPr/>
        <p:nvPr/>
      </p:nvGrpSpPr>
      <p:grpSpPr>
        <a:xfrm>
          <a:off x="0" y="0"/>
          <a:ext cx="0" cy="0"/>
          <a:chOff x="0" y="0"/>
          <a:chExt cx="0" cy="0"/>
        </a:xfrm>
      </p:grpSpPr>
      <p:grpSp>
        <p:nvGrpSpPr>
          <p:cNvPr id="37" name="Google Shape;37;p6"/>
          <p:cNvGrpSpPr/>
          <p:nvPr/>
        </p:nvGrpSpPr>
        <p:grpSpPr>
          <a:xfrm>
            <a:off x="830392" y="1191256"/>
            <a:ext cx="745763" cy="45826"/>
            <a:chOff x="4580561" y="2589004"/>
            <a:chExt cx="1064464" cy="25200"/>
          </a:xfrm>
        </p:grpSpPr>
        <p:sp>
          <p:nvSpPr>
            <p:cNvPr id="38" name="Google Shape;38;p6"/>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9" name="Google Shape;39;p6"/>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0" name="Google Shape;40;p6"/>
          <p:cNvSpPr txBox="1">
            <a:spLocks noGrp="1"/>
          </p:cNvSpPr>
          <p:nvPr>
            <p:ph type="title"/>
          </p:nvPr>
        </p:nvSpPr>
        <p:spPr>
          <a:xfrm>
            <a:off x="729450" y="1322450"/>
            <a:ext cx="7688400" cy="1518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41" name="Google Shape;41;p6"/>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7"/>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44" name="Google Shape;44;p7"/>
          <p:cNvGrpSpPr/>
          <p:nvPr/>
        </p:nvGrpSpPr>
        <p:grpSpPr>
          <a:xfrm>
            <a:off x="830392" y="1191256"/>
            <a:ext cx="745763" cy="45826"/>
            <a:chOff x="4580561" y="2589004"/>
            <a:chExt cx="1064464" cy="25200"/>
          </a:xfrm>
        </p:grpSpPr>
        <p:sp>
          <p:nvSpPr>
            <p:cNvPr id="45" name="Google Shape;45;p7"/>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6" name="Google Shape;46;p7"/>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47" name="Google Shape;47;p7"/>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48" name="Google Shape;48;p7"/>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49"/>
        <p:cNvGrpSpPr/>
        <p:nvPr/>
      </p:nvGrpSpPr>
      <p:grpSpPr>
        <a:xfrm>
          <a:off x="0" y="0"/>
          <a:ext cx="0" cy="0"/>
          <a:chOff x="0" y="0"/>
          <a:chExt cx="0" cy="0"/>
        </a:xfrm>
      </p:grpSpPr>
      <p:sp>
        <p:nvSpPr>
          <p:cNvPr id="50" name="Google Shape;50;p8"/>
          <p:cNvSpPr/>
          <p:nvPr/>
        </p:nvSpPr>
        <p:spPr>
          <a:xfrm>
            <a:off x="0" y="0"/>
            <a:ext cx="9144000" cy="48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51" name="Google Shape;51;p8"/>
          <p:cNvGrpSpPr/>
          <p:nvPr/>
        </p:nvGrpSpPr>
        <p:grpSpPr>
          <a:xfrm>
            <a:off x="830392" y="1191256"/>
            <a:ext cx="745763" cy="45826"/>
            <a:chOff x="4580561" y="2589004"/>
            <a:chExt cx="1064464" cy="25200"/>
          </a:xfrm>
        </p:grpSpPr>
        <p:sp>
          <p:nvSpPr>
            <p:cNvPr id="52" name="Google Shape;52;p8"/>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3" name="Google Shape;53;p8"/>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54" name="Google Shape;54;p8"/>
          <p:cNvSpPr txBox="1">
            <a:spLocks noGrp="1"/>
          </p:cNvSpPr>
          <p:nvPr>
            <p:ph type="title"/>
          </p:nvPr>
        </p:nvSpPr>
        <p:spPr>
          <a:xfrm>
            <a:off x="730000" y="1318650"/>
            <a:ext cx="3300900" cy="13815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55" name="Google Shape;55;p8"/>
          <p:cNvSpPr txBox="1">
            <a:spLocks noGrp="1"/>
          </p:cNvSpPr>
          <p:nvPr>
            <p:ph type="body" idx="1"/>
          </p:nvPr>
        </p:nvSpPr>
        <p:spPr>
          <a:xfrm>
            <a:off x="721225" y="2781725"/>
            <a:ext cx="3300900" cy="1597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56" name="Google Shape;56;p8"/>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3"/>
        </a:solidFill>
        <a:effectLst/>
      </p:bgPr>
    </p:bg>
    <p:spTree>
      <p:nvGrpSpPr>
        <p:cNvPr id="1" name="Shape 57"/>
        <p:cNvGrpSpPr/>
        <p:nvPr/>
      </p:nvGrpSpPr>
      <p:grpSpPr>
        <a:xfrm>
          <a:off x="0" y="0"/>
          <a:ext cx="0" cy="0"/>
          <a:chOff x="0" y="0"/>
          <a:chExt cx="0" cy="0"/>
        </a:xfrm>
      </p:grpSpPr>
      <p:grpSp>
        <p:nvGrpSpPr>
          <p:cNvPr id="58" name="Google Shape;58;p9"/>
          <p:cNvGrpSpPr/>
          <p:nvPr/>
        </p:nvGrpSpPr>
        <p:grpSpPr>
          <a:xfrm>
            <a:off x="830392" y="4169130"/>
            <a:ext cx="745763" cy="45826"/>
            <a:chOff x="4580561" y="2589004"/>
            <a:chExt cx="1064464" cy="25200"/>
          </a:xfrm>
        </p:grpSpPr>
        <p:sp>
          <p:nvSpPr>
            <p:cNvPr id="59" name="Google Shape;59;p9"/>
            <p:cNvSpPr/>
            <p:nvPr/>
          </p:nvSpPr>
          <p:spPr>
            <a:xfrm rot="-5400000">
              <a:off x="5366325" y="2335504"/>
              <a:ext cx="25200" cy="5322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0" name="Google Shape;60;p9"/>
            <p:cNvSpPr/>
            <p:nvPr/>
          </p:nvSpPr>
          <p:spPr>
            <a:xfrm rot="-5400000">
              <a:off x="4836311" y="2333254"/>
              <a:ext cx="25200" cy="536700"/>
            </a:xfrm>
            <a:prstGeom prst="rect">
              <a:avLst/>
            </a:prstGeom>
            <a:solidFill>
              <a:schemeClr val="l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1" name="Google Shape;61;p9"/>
          <p:cNvSpPr txBox="1">
            <a:spLocks noGrp="1"/>
          </p:cNvSpPr>
          <p:nvPr>
            <p:ph type="title"/>
          </p:nvPr>
        </p:nvSpPr>
        <p:spPr>
          <a:xfrm>
            <a:off x="729450" y="864300"/>
            <a:ext cx="7021200" cy="29850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Clr>
                <a:schemeClr val="lt1"/>
              </a:buClr>
              <a:buSzPts val="3600"/>
              <a:buNone/>
              <a:defRPr sz="3600">
                <a:solidFill>
                  <a:schemeClr val="lt1"/>
                </a:solidFill>
              </a:defRPr>
            </a:lvl1pPr>
            <a:lvl2pPr lvl="1" algn="l">
              <a:lnSpc>
                <a:spcPct val="100000"/>
              </a:lnSpc>
              <a:spcBef>
                <a:spcPts val="0"/>
              </a:spcBef>
              <a:spcAft>
                <a:spcPts val="0"/>
              </a:spcAft>
              <a:buClr>
                <a:schemeClr val="lt1"/>
              </a:buClr>
              <a:buSzPts val="3600"/>
              <a:buNone/>
              <a:defRPr sz="3600">
                <a:solidFill>
                  <a:schemeClr val="lt1"/>
                </a:solidFill>
              </a:defRPr>
            </a:lvl2pPr>
            <a:lvl3pPr lvl="2" algn="l">
              <a:lnSpc>
                <a:spcPct val="100000"/>
              </a:lnSpc>
              <a:spcBef>
                <a:spcPts val="0"/>
              </a:spcBef>
              <a:spcAft>
                <a:spcPts val="0"/>
              </a:spcAft>
              <a:buClr>
                <a:schemeClr val="lt1"/>
              </a:buClr>
              <a:buSzPts val="3600"/>
              <a:buNone/>
              <a:defRPr sz="3600">
                <a:solidFill>
                  <a:schemeClr val="lt1"/>
                </a:solidFill>
              </a:defRPr>
            </a:lvl3pPr>
            <a:lvl4pPr lvl="3" algn="l">
              <a:lnSpc>
                <a:spcPct val="100000"/>
              </a:lnSpc>
              <a:spcBef>
                <a:spcPts val="0"/>
              </a:spcBef>
              <a:spcAft>
                <a:spcPts val="0"/>
              </a:spcAft>
              <a:buClr>
                <a:schemeClr val="lt1"/>
              </a:buClr>
              <a:buSzPts val="3600"/>
              <a:buNone/>
              <a:defRPr sz="3600">
                <a:solidFill>
                  <a:schemeClr val="lt1"/>
                </a:solidFill>
              </a:defRPr>
            </a:lvl4pPr>
            <a:lvl5pPr lvl="4" algn="l">
              <a:lnSpc>
                <a:spcPct val="100000"/>
              </a:lnSpc>
              <a:spcBef>
                <a:spcPts val="0"/>
              </a:spcBef>
              <a:spcAft>
                <a:spcPts val="0"/>
              </a:spcAft>
              <a:buClr>
                <a:schemeClr val="lt1"/>
              </a:buClr>
              <a:buSzPts val="3600"/>
              <a:buNone/>
              <a:defRPr sz="3600">
                <a:solidFill>
                  <a:schemeClr val="lt1"/>
                </a:solidFill>
              </a:defRPr>
            </a:lvl5pPr>
            <a:lvl6pPr lvl="5" algn="l">
              <a:lnSpc>
                <a:spcPct val="100000"/>
              </a:lnSpc>
              <a:spcBef>
                <a:spcPts val="0"/>
              </a:spcBef>
              <a:spcAft>
                <a:spcPts val="0"/>
              </a:spcAft>
              <a:buClr>
                <a:schemeClr val="lt1"/>
              </a:buClr>
              <a:buSzPts val="3600"/>
              <a:buNone/>
              <a:defRPr sz="3600">
                <a:solidFill>
                  <a:schemeClr val="lt1"/>
                </a:solidFill>
              </a:defRPr>
            </a:lvl6pPr>
            <a:lvl7pPr lvl="6" algn="l">
              <a:lnSpc>
                <a:spcPct val="100000"/>
              </a:lnSpc>
              <a:spcBef>
                <a:spcPts val="0"/>
              </a:spcBef>
              <a:spcAft>
                <a:spcPts val="0"/>
              </a:spcAft>
              <a:buClr>
                <a:schemeClr val="lt1"/>
              </a:buClr>
              <a:buSzPts val="3600"/>
              <a:buNone/>
              <a:defRPr sz="3600">
                <a:solidFill>
                  <a:schemeClr val="lt1"/>
                </a:solidFill>
              </a:defRPr>
            </a:lvl7pPr>
            <a:lvl8pPr lvl="7" algn="l">
              <a:lnSpc>
                <a:spcPct val="100000"/>
              </a:lnSpc>
              <a:spcBef>
                <a:spcPts val="0"/>
              </a:spcBef>
              <a:spcAft>
                <a:spcPts val="0"/>
              </a:spcAft>
              <a:buClr>
                <a:schemeClr val="lt1"/>
              </a:buClr>
              <a:buSzPts val="3600"/>
              <a:buNone/>
              <a:defRPr sz="3600">
                <a:solidFill>
                  <a:schemeClr val="lt1"/>
                </a:solidFill>
              </a:defRPr>
            </a:lvl8pPr>
            <a:lvl9pPr lvl="8" algn="l">
              <a:lnSpc>
                <a:spcPct val="100000"/>
              </a:lnSpc>
              <a:spcBef>
                <a:spcPts val="0"/>
              </a:spcBef>
              <a:spcAft>
                <a:spcPts val="0"/>
              </a:spcAft>
              <a:buClr>
                <a:schemeClr val="lt1"/>
              </a:buClr>
              <a:buSzPts val="3600"/>
              <a:buNone/>
              <a:defRPr sz="3600">
                <a:solidFill>
                  <a:schemeClr val="lt1"/>
                </a:solidFill>
              </a:defRPr>
            </a:lvl9pPr>
          </a:lstStyle>
          <a:p>
            <a:endParaRPr/>
          </a:p>
        </p:txBody>
      </p:sp>
      <p:sp>
        <p:nvSpPr>
          <p:cNvPr id="62" name="Google Shape;62;p9"/>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63"/>
        <p:cNvGrpSpPr/>
        <p:nvPr/>
      </p:nvGrpSpPr>
      <p:grpSpPr>
        <a:xfrm>
          <a:off x="0" y="0"/>
          <a:ext cx="0" cy="0"/>
          <a:chOff x="0" y="0"/>
          <a:chExt cx="0" cy="0"/>
        </a:xfrm>
      </p:grpSpPr>
      <p:sp>
        <p:nvSpPr>
          <p:cNvPr id="64" name="Google Shape;64;p10"/>
          <p:cNvSpPr/>
          <p:nvPr/>
        </p:nvSpPr>
        <p:spPr>
          <a:xfrm>
            <a:off x="0" y="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nvGrpSpPr>
          <p:cNvPr id="65" name="Google Shape;65;p10"/>
          <p:cNvGrpSpPr/>
          <p:nvPr/>
        </p:nvGrpSpPr>
        <p:grpSpPr>
          <a:xfrm>
            <a:off x="830392" y="1191256"/>
            <a:ext cx="745763" cy="45826"/>
            <a:chOff x="4580561" y="2589004"/>
            <a:chExt cx="1064464" cy="25200"/>
          </a:xfrm>
        </p:grpSpPr>
        <p:sp>
          <p:nvSpPr>
            <p:cNvPr id="66" name="Google Shape;66;p10"/>
            <p:cNvSpPr/>
            <p:nvPr/>
          </p:nvSpPr>
          <p:spPr>
            <a:xfrm rot="-5400000">
              <a:off x="5366325" y="2335504"/>
              <a:ext cx="25200" cy="5322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7" name="Google Shape;67;p10"/>
            <p:cNvSpPr/>
            <p:nvPr/>
          </p:nvSpPr>
          <p:spPr>
            <a:xfrm rot="-5400000">
              <a:off x="4836311" y="2333254"/>
              <a:ext cx="25200" cy="536700"/>
            </a:xfrm>
            <a:prstGeom prst="rect">
              <a:avLst/>
            </a:prstGeom>
            <a:solidFill>
              <a:schemeClr val="dk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68" name="Google Shape;68;p10"/>
          <p:cNvSpPr txBox="1">
            <a:spLocks noGrp="1"/>
          </p:cNvSpPr>
          <p:nvPr>
            <p:ph type="title"/>
          </p:nvPr>
        </p:nvSpPr>
        <p:spPr>
          <a:xfrm>
            <a:off x="730000" y="1318650"/>
            <a:ext cx="3300900" cy="16872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chemeClr val="dk2"/>
              </a:buClr>
              <a:buSzPts val="2600"/>
              <a:buNone/>
              <a:defRPr sz="2600">
                <a:solidFill>
                  <a:schemeClr val="dk2"/>
                </a:solidFill>
              </a:defRPr>
            </a:lvl1pPr>
            <a:lvl2pPr lvl="1" algn="l">
              <a:lnSpc>
                <a:spcPct val="100000"/>
              </a:lnSpc>
              <a:spcBef>
                <a:spcPts val="0"/>
              </a:spcBef>
              <a:spcAft>
                <a:spcPts val="0"/>
              </a:spcAft>
              <a:buClr>
                <a:schemeClr val="dk2"/>
              </a:buClr>
              <a:buSzPts val="2600"/>
              <a:buNone/>
              <a:defRPr sz="2600">
                <a:solidFill>
                  <a:schemeClr val="dk2"/>
                </a:solidFill>
              </a:defRPr>
            </a:lvl2pPr>
            <a:lvl3pPr lvl="2" algn="l">
              <a:lnSpc>
                <a:spcPct val="100000"/>
              </a:lnSpc>
              <a:spcBef>
                <a:spcPts val="0"/>
              </a:spcBef>
              <a:spcAft>
                <a:spcPts val="0"/>
              </a:spcAft>
              <a:buClr>
                <a:schemeClr val="dk2"/>
              </a:buClr>
              <a:buSzPts val="2600"/>
              <a:buNone/>
              <a:defRPr sz="2600">
                <a:solidFill>
                  <a:schemeClr val="dk2"/>
                </a:solidFill>
              </a:defRPr>
            </a:lvl3pPr>
            <a:lvl4pPr lvl="3" algn="l">
              <a:lnSpc>
                <a:spcPct val="100000"/>
              </a:lnSpc>
              <a:spcBef>
                <a:spcPts val="0"/>
              </a:spcBef>
              <a:spcAft>
                <a:spcPts val="0"/>
              </a:spcAft>
              <a:buClr>
                <a:schemeClr val="dk2"/>
              </a:buClr>
              <a:buSzPts val="2600"/>
              <a:buNone/>
              <a:defRPr sz="2600">
                <a:solidFill>
                  <a:schemeClr val="dk2"/>
                </a:solidFill>
              </a:defRPr>
            </a:lvl4pPr>
            <a:lvl5pPr lvl="4" algn="l">
              <a:lnSpc>
                <a:spcPct val="100000"/>
              </a:lnSpc>
              <a:spcBef>
                <a:spcPts val="0"/>
              </a:spcBef>
              <a:spcAft>
                <a:spcPts val="0"/>
              </a:spcAft>
              <a:buClr>
                <a:schemeClr val="dk2"/>
              </a:buClr>
              <a:buSzPts val="2600"/>
              <a:buNone/>
              <a:defRPr sz="2600">
                <a:solidFill>
                  <a:schemeClr val="dk2"/>
                </a:solidFill>
              </a:defRPr>
            </a:lvl5pPr>
            <a:lvl6pPr lvl="5" algn="l">
              <a:lnSpc>
                <a:spcPct val="100000"/>
              </a:lnSpc>
              <a:spcBef>
                <a:spcPts val="0"/>
              </a:spcBef>
              <a:spcAft>
                <a:spcPts val="0"/>
              </a:spcAft>
              <a:buClr>
                <a:schemeClr val="dk2"/>
              </a:buClr>
              <a:buSzPts val="2600"/>
              <a:buNone/>
              <a:defRPr sz="2600">
                <a:solidFill>
                  <a:schemeClr val="dk2"/>
                </a:solidFill>
              </a:defRPr>
            </a:lvl6pPr>
            <a:lvl7pPr lvl="6" algn="l">
              <a:lnSpc>
                <a:spcPct val="100000"/>
              </a:lnSpc>
              <a:spcBef>
                <a:spcPts val="0"/>
              </a:spcBef>
              <a:spcAft>
                <a:spcPts val="0"/>
              </a:spcAft>
              <a:buClr>
                <a:schemeClr val="dk2"/>
              </a:buClr>
              <a:buSzPts val="2600"/>
              <a:buNone/>
              <a:defRPr sz="2600">
                <a:solidFill>
                  <a:schemeClr val="dk2"/>
                </a:solidFill>
              </a:defRPr>
            </a:lvl7pPr>
            <a:lvl8pPr lvl="7" algn="l">
              <a:lnSpc>
                <a:spcPct val="100000"/>
              </a:lnSpc>
              <a:spcBef>
                <a:spcPts val="0"/>
              </a:spcBef>
              <a:spcAft>
                <a:spcPts val="0"/>
              </a:spcAft>
              <a:buClr>
                <a:schemeClr val="dk2"/>
              </a:buClr>
              <a:buSzPts val="2600"/>
              <a:buNone/>
              <a:defRPr sz="2600">
                <a:solidFill>
                  <a:schemeClr val="dk2"/>
                </a:solidFill>
              </a:defRPr>
            </a:lvl8pPr>
            <a:lvl9pPr lvl="8" algn="l">
              <a:lnSpc>
                <a:spcPct val="100000"/>
              </a:lnSpc>
              <a:spcBef>
                <a:spcPts val="0"/>
              </a:spcBef>
              <a:spcAft>
                <a:spcPts val="0"/>
              </a:spcAft>
              <a:buClr>
                <a:schemeClr val="dk2"/>
              </a:buClr>
              <a:buSzPts val="2600"/>
              <a:buNone/>
              <a:defRPr sz="2600">
                <a:solidFill>
                  <a:schemeClr val="dk2"/>
                </a:solidFill>
              </a:defRPr>
            </a:lvl9pPr>
          </a:lstStyle>
          <a:p>
            <a:endParaRPr/>
          </a:p>
        </p:txBody>
      </p:sp>
      <p:sp>
        <p:nvSpPr>
          <p:cNvPr id="69" name="Google Shape;69;p10"/>
          <p:cNvSpPr txBox="1">
            <a:spLocks noGrp="1"/>
          </p:cNvSpPr>
          <p:nvPr>
            <p:ph type="subTitle" idx="1"/>
          </p:nvPr>
        </p:nvSpPr>
        <p:spPr>
          <a:xfrm>
            <a:off x="724950" y="3161525"/>
            <a:ext cx="3300900" cy="7590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1600"/>
              <a:buNone/>
              <a:defRPr sz="1600"/>
            </a:lvl1pPr>
            <a:lvl2pPr lvl="1" algn="l">
              <a:lnSpc>
                <a:spcPct val="100000"/>
              </a:lnSpc>
              <a:spcBef>
                <a:spcPts val="0"/>
              </a:spcBef>
              <a:spcAft>
                <a:spcPts val="0"/>
              </a:spcAft>
              <a:buSzPts val="1600"/>
              <a:buNone/>
              <a:defRPr sz="1600"/>
            </a:lvl2pPr>
            <a:lvl3pPr lvl="2" algn="l">
              <a:lnSpc>
                <a:spcPct val="100000"/>
              </a:lnSpc>
              <a:spcBef>
                <a:spcPts val="0"/>
              </a:spcBef>
              <a:spcAft>
                <a:spcPts val="0"/>
              </a:spcAft>
              <a:buSzPts val="1600"/>
              <a:buNone/>
              <a:defRPr sz="1600"/>
            </a:lvl3pPr>
            <a:lvl4pPr lvl="3" algn="l">
              <a:lnSpc>
                <a:spcPct val="100000"/>
              </a:lnSpc>
              <a:spcBef>
                <a:spcPts val="0"/>
              </a:spcBef>
              <a:spcAft>
                <a:spcPts val="0"/>
              </a:spcAft>
              <a:buSzPts val="1600"/>
              <a:buNone/>
              <a:defRPr sz="1600"/>
            </a:lvl4pPr>
            <a:lvl5pPr lvl="4" algn="l">
              <a:lnSpc>
                <a:spcPct val="100000"/>
              </a:lnSpc>
              <a:spcBef>
                <a:spcPts val="0"/>
              </a:spcBef>
              <a:spcAft>
                <a:spcPts val="0"/>
              </a:spcAft>
              <a:buSzPts val="1600"/>
              <a:buNone/>
              <a:defRPr sz="1600"/>
            </a:lvl5pPr>
            <a:lvl6pPr lvl="5" algn="l">
              <a:lnSpc>
                <a:spcPct val="100000"/>
              </a:lnSpc>
              <a:spcBef>
                <a:spcPts val="0"/>
              </a:spcBef>
              <a:spcAft>
                <a:spcPts val="0"/>
              </a:spcAft>
              <a:buSzPts val="1600"/>
              <a:buNone/>
              <a:defRPr sz="1600"/>
            </a:lvl6pPr>
            <a:lvl7pPr lvl="6" algn="l">
              <a:lnSpc>
                <a:spcPct val="100000"/>
              </a:lnSpc>
              <a:spcBef>
                <a:spcPts val="0"/>
              </a:spcBef>
              <a:spcAft>
                <a:spcPts val="0"/>
              </a:spcAft>
              <a:buSzPts val="1600"/>
              <a:buNone/>
              <a:defRPr sz="1600"/>
            </a:lvl7pPr>
            <a:lvl8pPr lvl="7" algn="l">
              <a:lnSpc>
                <a:spcPct val="100000"/>
              </a:lnSpc>
              <a:spcBef>
                <a:spcPts val="0"/>
              </a:spcBef>
              <a:spcAft>
                <a:spcPts val="0"/>
              </a:spcAft>
              <a:buSzPts val="1600"/>
              <a:buNone/>
              <a:defRPr sz="1600"/>
            </a:lvl8pPr>
            <a:lvl9pPr lvl="8" algn="l">
              <a:lnSpc>
                <a:spcPct val="100000"/>
              </a:lnSpc>
              <a:spcBef>
                <a:spcPts val="0"/>
              </a:spcBef>
              <a:spcAft>
                <a:spcPts val="0"/>
              </a:spcAft>
              <a:buSzPts val="1600"/>
              <a:buNone/>
              <a:defRPr sz="1600"/>
            </a:lvl9pPr>
          </a:lstStyle>
          <a:p>
            <a:endParaRPr/>
          </a:p>
        </p:txBody>
      </p:sp>
      <p:sp>
        <p:nvSpPr>
          <p:cNvPr id="70" name="Google Shape;70;p10"/>
          <p:cNvSpPr txBox="1">
            <a:spLocks noGrp="1"/>
          </p:cNvSpPr>
          <p:nvPr>
            <p:ph type="body" idx="2"/>
          </p:nvPr>
        </p:nvSpPr>
        <p:spPr>
          <a:xfrm>
            <a:off x="5174225" y="1352625"/>
            <a:ext cx="3374400" cy="3025500"/>
          </a:xfrm>
          <a:prstGeom prst="rect">
            <a:avLst/>
          </a:prstGeom>
          <a:noFill/>
          <a:ln>
            <a:noFill/>
          </a:ln>
        </p:spPr>
        <p:txBody>
          <a:bodyPr spcFirstLastPara="1" wrap="square" lIns="91425" tIns="91425" rIns="91425" bIns="91425" anchor="t" anchorCtr="0">
            <a:noAutofit/>
          </a:bodyPr>
          <a:lstStyle>
            <a:lvl1pPr marL="457200" lvl="0" indent="-311150" algn="l">
              <a:lnSpc>
                <a:spcPct val="115000"/>
              </a:lnSpc>
              <a:spcBef>
                <a:spcPts val="0"/>
              </a:spcBef>
              <a:spcAft>
                <a:spcPts val="0"/>
              </a:spcAft>
              <a:buSzPts val="1300"/>
              <a:buChar char="●"/>
              <a:defRPr/>
            </a:lvl1pPr>
            <a:lvl2pPr marL="914400" lvl="1" indent="-298450" algn="l">
              <a:lnSpc>
                <a:spcPct val="115000"/>
              </a:lnSpc>
              <a:spcBef>
                <a:spcPts val="1600"/>
              </a:spcBef>
              <a:spcAft>
                <a:spcPts val="0"/>
              </a:spcAft>
              <a:buSzPts val="1100"/>
              <a:buChar char="○"/>
              <a:defRPr/>
            </a:lvl2pPr>
            <a:lvl3pPr marL="1371600" lvl="2" indent="-298450" algn="l">
              <a:lnSpc>
                <a:spcPct val="115000"/>
              </a:lnSpc>
              <a:spcBef>
                <a:spcPts val="1600"/>
              </a:spcBef>
              <a:spcAft>
                <a:spcPts val="0"/>
              </a:spcAft>
              <a:buSzPts val="1100"/>
              <a:buChar char="■"/>
              <a:defRPr/>
            </a:lvl3pPr>
            <a:lvl4pPr marL="1828800" lvl="3" indent="-298450" algn="l">
              <a:lnSpc>
                <a:spcPct val="115000"/>
              </a:lnSpc>
              <a:spcBef>
                <a:spcPts val="1600"/>
              </a:spcBef>
              <a:spcAft>
                <a:spcPts val="0"/>
              </a:spcAft>
              <a:buSzPts val="1100"/>
              <a:buChar char="●"/>
              <a:defRPr/>
            </a:lvl4pPr>
            <a:lvl5pPr marL="2286000" lvl="4" indent="-298450" algn="l">
              <a:lnSpc>
                <a:spcPct val="115000"/>
              </a:lnSpc>
              <a:spcBef>
                <a:spcPts val="1600"/>
              </a:spcBef>
              <a:spcAft>
                <a:spcPts val="0"/>
              </a:spcAft>
              <a:buSzPts val="1100"/>
              <a:buChar char="○"/>
              <a:defRPr/>
            </a:lvl5pPr>
            <a:lvl6pPr marL="2743200" lvl="5" indent="-298450" algn="l">
              <a:lnSpc>
                <a:spcPct val="115000"/>
              </a:lnSpc>
              <a:spcBef>
                <a:spcPts val="1600"/>
              </a:spcBef>
              <a:spcAft>
                <a:spcPts val="0"/>
              </a:spcAft>
              <a:buSzPts val="1100"/>
              <a:buChar char="■"/>
              <a:defRPr/>
            </a:lvl6pPr>
            <a:lvl7pPr marL="3200400" lvl="6" indent="-298450" algn="l">
              <a:lnSpc>
                <a:spcPct val="115000"/>
              </a:lnSpc>
              <a:spcBef>
                <a:spcPts val="1600"/>
              </a:spcBef>
              <a:spcAft>
                <a:spcPts val="0"/>
              </a:spcAft>
              <a:buSzPts val="1100"/>
              <a:buChar char="●"/>
              <a:defRPr/>
            </a:lvl7pPr>
            <a:lvl8pPr marL="3657600" lvl="7" indent="-298450" algn="l">
              <a:lnSpc>
                <a:spcPct val="115000"/>
              </a:lnSpc>
              <a:spcBef>
                <a:spcPts val="1600"/>
              </a:spcBef>
              <a:spcAft>
                <a:spcPts val="0"/>
              </a:spcAft>
              <a:buSzPts val="1100"/>
              <a:buChar char="○"/>
              <a:defRPr/>
            </a:lvl8pPr>
            <a:lvl9pPr marL="4114800" lvl="8" indent="-298450" algn="l">
              <a:lnSpc>
                <a:spcPct val="115000"/>
              </a:lnSpc>
              <a:spcBef>
                <a:spcPts val="1600"/>
              </a:spcBef>
              <a:spcAft>
                <a:spcPts val="1600"/>
              </a:spcAft>
              <a:buSzPts val="1100"/>
              <a:buChar char="■"/>
              <a:defRPr/>
            </a:lvl9pPr>
          </a:lstStyle>
          <a:p>
            <a:endParaRPr/>
          </a:p>
        </p:txBody>
      </p:sp>
      <p:sp>
        <p:nvSpPr>
          <p:cNvPr id="71" name="Google Shape;71;p10"/>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treamlin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marR="0" lvl="0"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1pPr>
            <a:lvl2pPr marR="0" lvl="1"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2pPr>
            <a:lvl3pPr marR="0" lvl="2"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3pPr>
            <a:lvl4pPr marR="0" lvl="3"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4pPr>
            <a:lvl5pPr marR="0" lvl="4"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5pPr>
            <a:lvl6pPr marR="0" lvl="5"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6pPr>
            <a:lvl7pPr marR="0" lvl="6"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7pPr>
            <a:lvl8pPr marR="0" lvl="7"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8pPr>
            <a:lvl9pPr marR="0" lvl="8" algn="l" rtl="0">
              <a:lnSpc>
                <a:spcPct val="100000"/>
              </a:lnSpc>
              <a:spcBef>
                <a:spcPts val="0"/>
              </a:spcBef>
              <a:spcAft>
                <a:spcPts val="0"/>
              </a:spcAft>
              <a:buClr>
                <a:srgbClr val="000000"/>
              </a:buClr>
              <a:buSzPts val="2800"/>
              <a:buFont typeface="Raleway"/>
              <a:buNone/>
              <a:defRPr sz="2800" b="1" i="0" u="none" strike="noStrike" cap="none">
                <a:solidFill>
                  <a:srgbClr val="000000"/>
                </a:solidFill>
                <a:latin typeface="Raleway"/>
                <a:ea typeface="Raleway"/>
                <a:cs typeface="Raleway"/>
                <a:sym typeface="Raleway"/>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marR="0" lvl="0" indent="-311150" algn="l" rtl="0">
              <a:lnSpc>
                <a:spcPct val="115000"/>
              </a:lnSpc>
              <a:spcBef>
                <a:spcPts val="0"/>
              </a:spcBef>
              <a:spcAft>
                <a:spcPts val="0"/>
              </a:spcAft>
              <a:buClr>
                <a:schemeClr val="accent1"/>
              </a:buClr>
              <a:buSzPts val="1300"/>
              <a:buFont typeface="Lato"/>
              <a:buChar char="●"/>
              <a:defRPr sz="1300" b="0" i="0" u="none" strike="noStrike" cap="none">
                <a:solidFill>
                  <a:schemeClr val="accent1"/>
                </a:solidFill>
                <a:latin typeface="Lato"/>
                <a:ea typeface="Lato"/>
                <a:cs typeface="Lato"/>
                <a:sym typeface="Lato"/>
              </a:defRPr>
            </a:lvl1pPr>
            <a:lvl2pPr marL="914400" marR="0" lvl="1"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2pPr>
            <a:lvl3pPr marL="1371600" marR="0" lvl="2"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3pPr>
            <a:lvl4pPr marL="1828800" marR="0" lvl="3"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4pPr>
            <a:lvl5pPr marL="2286000" marR="0" lvl="4"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5pPr>
            <a:lvl6pPr marL="2743200" marR="0" lvl="5"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6pPr>
            <a:lvl7pPr marL="3200400" marR="0" lvl="6"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7pPr>
            <a:lvl8pPr marL="3657600" marR="0" lvl="7" indent="-298450" algn="l" rtl="0">
              <a:lnSpc>
                <a:spcPct val="115000"/>
              </a:lnSpc>
              <a:spcBef>
                <a:spcPts val="1600"/>
              </a:spcBef>
              <a:spcAft>
                <a:spcPts val="0"/>
              </a:spcAft>
              <a:buClr>
                <a:schemeClr val="accent1"/>
              </a:buClr>
              <a:buSzPts val="1100"/>
              <a:buFont typeface="Lato"/>
              <a:buChar char="○"/>
              <a:defRPr sz="1100" b="0" i="0" u="none" strike="noStrike" cap="none">
                <a:solidFill>
                  <a:schemeClr val="accent1"/>
                </a:solidFill>
                <a:latin typeface="Lato"/>
                <a:ea typeface="Lato"/>
                <a:cs typeface="Lato"/>
                <a:sym typeface="Lato"/>
              </a:defRPr>
            </a:lvl8pPr>
            <a:lvl9pPr marL="4114800" marR="0" lvl="8" indent="-298450" algn="l" rtl="0">
              <a:lnSpc>
                <a:spcPct val="115000"/>
              </a:lnSpc>
              <a:spcBef>
                <a:spcPts val="1600"/>
              </a:spcBef>
              <a:spcAft>
                <a:spcPts val="1600"/>
              </a:spcAft>
              <a:buClr>
                <a:schemeClr val="accent1"/>
              </a:buClr>
              <a:buSzPts val="1100"/>
              <a:buFont typeface="Lato"/>
              <a:buChar char="■"/>
              <a:defRPr sz="1100" b="0" i="0" u="none" strike="noStrike" cap="none">
                <a:solidFill>
                  <a:schemeClr val="accent1"/>
                </a:solidFill>
                <a:latin typeface="Lato"/>
                <a:ea typeface="Lato"/>
                <a:cs typeface="Lato"/>
                <a:sym typeface="Lato"/>
              </a:defRPr>
            </a:lvl9pPr>
          </a:lstStyle>
          <a:p>
            <a:endParaRPr/>
          </a:p>
        </p:txBody>
      </p:sp>
      <p:sp>
        <p:nvSpPr>
          <p:cNvPr id="8" name="Google Shape;8;p1"/>
          <p:cNvSpPr txBox="1">
            <a:spLocks noGrp="1"/>
          </p:cNvSpPr>
          <p:nvPr>
            <p:ph type="sldNum" idx="12"/>
          </p:nvPr>
        </p:nvSpPr>
        <p:spPr>
          <a:xfrm>
            <a:off x="8536302" y="4749851"/>
            <a:ext cx="548700" cy="3936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accent1"/>
                </a:solidFill>
                <a:latin typeface="Lato"/>
                <a:ea typeface="Lato"/>
                <a:cs typeface="Lato"/>
                <a:sym typeface="La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3.xml"/><Relationship Id="rId5" Type="http://schemas.openxmlformats.org/officeDocument/2006/relationships/image" Target="../media/image8.jpg"/><Relationship Id="rId4" Type="http://schemas.openxmlformats.org/officeDocument/2006/relationships/image" Target="../media/image7.jp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2.jp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hyperlink" Target="https://psychology.unl.edu/psichi/Graduate_School_Application_Kisses_of_Death.pdf" TargetMode="External"/><Relationship Id="rId3" Type="http://schemas.openxmlformats.org/officeDocument/2006/relationships/hyperlink" Target="http://mitch.web.unc.edu/files/2017/02/MitchGradSchoolAdvice.pdf" TargetMode="External"/><Relationship Id="rId7" Type="http://schemas.openxmlformats.org/officeDocument/2006/relationships/hyperlink" Target="https://www.cs.columbia.edu/wp-content/uploads/2019/03/Get-Advisor.pdf?fbclid=IwAR2_Hjm3ciU0VrvdZNdQZujH4YNOKTEk8vJmRRAp3iiAgnN3hKol7NvOrzk" TargetMode="External"/><Relationship Id="rId2" Type="http://schemas.openxmlformats.org/officeDocument/2006/relationships/notesSlide" Target="../notesSlides/notesSlide35.xml"/><Relationship Id="rId1" Type="http://schemas.openxmlformats.org/officeDocument/2006/relationships/slideLayout" Target="../slideLayouts/slideLayout3.xml"/><Relationship Id="rId6" Type="http://schemas.openxmlformats.org/officeDocument/2006/relationships/hyperlink" Target="https://www.amazon.com/Insiders-Graduate-Programs-Counseling-Psychology/dp/1462525725/ref=pd_lpo_sbs_14_t_0?_encoding=UTF8&amp;psc=1&amp;refRID=6C7GQA5RGD80VC2T2SF5&amp;dpID=51YX7qlqC2L&amp;preST=_SX218_BO1,204,203,200_QL40_&amp;dpSrc=detail" TargetMode="External"/><Relationship Id="rId5" Type="http://schemas.openxmlformats.org/officeDocument/2006/relationships/hyperlink" Target="http://web.archive.org/web/20141219061133/http:/www.cla.temple.edu/psychology/files/2013/09/Basic_Guide_to_Graduate_School_in_Psych.pdf" TargetMode="External"/><Relationship Id="rId10" Type="http://schemas.openxmlformats.org/officeDocument/2006/relationships/hyperlink" Target="https://www.ets.org/gre/revised_general/prepare/powerprep/" TargetMode="External"/><Relationship Id="rId4" Type="http://schemas.openxmlformats.org/officeDocument/2006/relationships/hyperlink" Target="http://mitch.web.unc.edu/files/2013/10/TipsForApplyingToGradSchool.pdf" TargetMode="External"/><Relationship Id="rId9" Type="http://schemas.openxmlformats.org/officeDocument/2006/relationships/hyperlink" Target="https://www.apa.org/workforce/presentations/2011/mpa-handout.pdf"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ctrTitle"/>
          </p:nvPr>
        </p:nvSpPr>
        <p:spPr>
          <a:xfrm>
            <a:off x="729450" y="1322450"/>
            <a:ext cx="7688100" cy="1664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4200"/>
              <a:buNone/>
            </a:pPr>
            <a:r>
              <a:rPr lang="en"/>
              <a:t>How to Apply to Graduate School in Psychology</a:t>
            </a:r>
            <a:endParaRPr/>
          </a:p>
          <a:p>
            <a:pPr marL="0" lvl="0" indent="0" algn="l" rtl="0">
              <a:lnSpc>
                <a:spcPct val="100000"/>
              </a:lnSpc>
              <a:spcBef>
                <a:spcPts val="0"/>
              </a:spcBef>
              <a:spcAft>
                <a:spcPts val="0"/>
              </a:spcAft>
              <a:buSzPts val="4200"/>
              <a:buNone/>
            </a:pPr>
            <a:endParaRPr sz="3000" i="1">
              <a:solidFill>
                <a:srgbClr val="B7B7B7"/>
              </a:solidFill>
            </a:endParaRPr>
          </a:p>
        </p:txBody>
      </p:sp>
      <p:sp>
        <p:nvSpPr>
          <p:cNvPr id="87" name="Google Shape;87;p13"/>
          <p:cNvSpPr txBox="1">
            <a:spLocks noGrp="1"/>
          </p:cNvSpPr>
          <p:nvPr>
            <p:ph type="subTitle" idx="1"/>
          </p:nvPr>
        </p:nvSpPr>
        <p:spPr>
          <a:xfrm>
            <a:off x="729450" y="3613050"/>
            <a:ext cx="8520600" cy="1099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600"/>
              <a:buNone/>
            </a:pPr>
            <a:endParaRPr sz="2000" dirty="0"/>
          </a:p>
          <a:p>
            <a:pPr marL="0" lvl="0" indent="0" algn="l" rtl="0">
              <a:lnSpc>
                <a:spcPct val="100000"/>
              </a:lnSpc>
              <a:spcBef>
                <a:spcPts val="0"/>
              </a:spcBef>
              <a:spcAft>
                <a:spcPts val="0"/>
              </a:spcAft>
              <a:buSzPts val="1600"/>
              <a:buNone/>
            </a:pPr>
            <a:r>
              <a:rPr lang="en" sz="2000" dirty="0"/>
              <a:t>Julianna Calabrese</a:t>
            </a:r>
            <a:endParaRPr sz="2000" dirty="0"/>
          </a:p>
          <a:p>
            <a:pPr marL="0" lvl="0" indent="0" algn="l" rtl="0">
              <a:lnSpc>
                <a:spcPct val="100000"/>
              </a:lnSpc>
              <a:spcBef>
                <a:spcPts val="0"/>
              </a:spcBef>
              <a:spcAft>
                <a:spcPts val="0"/>
              </a:spcAft>
              <a:buSzPts val="1600"/>
              <a:buNone/>
            </a:pPr>
            <a:r>
              <a:rPr lang="en" sz="2000" dirty="0" smtClean="0"/>
              <a:t>February 12th, </a:t>
            </a:r>
            <a:r>
              <a:rPr lang="en" sz="2000" dirty="0"/>
              <a:t>2020</a:t>
            </a:r>
            <a:endParaRPr sz="2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Choosing a School</a:t>
            </a:r>
            <a:endParaRPr/>
          </a:p>
        </p:txBody>
      </p:sp>
      <p:sp>
        <p:nvSpPr>
          <p:cNvPr id="146" name="Google Shape;146;p22"/>
          <p:cNvSpPr txBox="1">
            <a:spLocks noGrp="1"/>
          </p:cNvSpPr>
          <p:nvPr>
            <p:ph type="body" idx="1"/>
          </p:nvPr>
        </p:nvSpPr>
        <p:spPr>
          <a:xfrm>
            <a:off x="522200" y="1853850"/>
            <a:ext cx="6273900" cy="2273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Program specifics &amp; specializations</a:t>
            </a:r>
            <a:endParaRPr sz="1600"/>
          </a:p>
          <a:p>
            <a:pPr marL="457200" lvl="0" indent="-330200" algn="l" rtl="0">
              <a:lnSpc>
                <a:spcPct val="115000"/>
              </a:lnSpc>
              <a:spcBef>
                <a:spcPts val="0"/>
              </a:spcBef>
              <a:spcAft>
                <a:spcPts val="0"/>
              </a:spcAft>
              <a:buSzPts val="1600"/>
              <a:buChar char="●"/>
            </a:pPr>
            <a:r>
              <a:rPr lang="en" sz="1600"/>
              <a:t>Location -- Doesn’t have to be in the US!*</a:t>
            </a:r>
            <a:endParaRPr sz="1600"/>
          </a:p>
          <a:p>
            <a:pPr marL="457200" lvl="0" indent="-330200" algn="l" rtl="0">
              <a:lnSpc>
                <a:spcPct val="115000"/>
              </a:lnSpc>
              <a:spcBef>
                <a:spcPts val="0"/>
              </a:spcBef>
              <a:spcAft>
                <a:spcPts val="0"/>
              </a:spcAft>
              <a:buSzPts val="1600"/>
              <a:buChar char="●"/>
            </a:pPr>
            <a:r>
              <a:rPr lang="en" sz="1600"/>
              <a:t>Tuition remission, stipend, fellowships/assistantships</a:t>
            </a:r>
            <a:endParaRPr sz="1600"/>
          </a:p>
          <a:p>
            <a:pPr marL="457200" lvl="0" indent="-330200" algn="l" rtl="0">
              <a:lnSpc>
                <a:spcPct val="115000"/>
              </a:lnSpc>
              <a:spcBef>
                <a:spcPts val="0"/>
              </a:spcBef>
              <a:spcAft>
                <a:spcPts val="0"/>
              </a:spcAft>
              <a:buSzPts val="1600"/>
              <a:buChar char="●"/>
            </a:pPr>
            <a:r>
              <a:rPr lang="en" sz="1600"/>
              <a:t>Typical length of program</a:t>
            </a:r>
            <a:endParaRPr sz="1600"/>
          </a:p>
          <a:p>
            <a:pPr marL="457200" lvl="0" indent="-330200" algn="l" rtl="0">
              <a:lnSpc>
                <a:spcPct val="115000"/>
              </a:lnSpc>
              <a:spcBef>
                <a:spcPts val="0"/>
              </a:spcBef>
              <a:spcAft>
                <a:spcPts val="0"/>
              </a:spcAft>
              <a:buSzPts val="1600"/>
              <a:buChar char="●"/>
            </a:pPr>
            <a:r>
              <a:rPr lang="en" sz="1600"/>
              <a:t>Competitiveness</a:t>
            </a:r>
            <a:endParaRPr sz="1600"/>
          </a:p>
          <a:p>
            <a:pPr marL="914400" lvl="1" indent="-330200" algn="l" rtl="0">
              <a:lnSpc>
                <a:spcPct val="115000"/>
              </a:lnSpc>
              <a:spcBef>
                <a:spcPts val="0"/>
              </a:spcBef>
              <a:spcAft>
                <a:spcPts val="0"/>
              </a:spcAft>
              <a:buSzPts val="1600"/>
              <a:buChar char="○"/>
            </a:pPr>
            <a:r>
              <a:rPr lang="en" sz="1600"/>
              <a:t>“Student Admissions, Outcomes, and Other Data”</a:t>
            </a:r>
            <a:endParaRPr sz="1600"/>
          </a:p>
          <a:p>
            <a:pPr marL="457200" lvl="0" indent="-330200" algn="l" rtl="0">
              <a:lnSpc>
                <a:spcPct val="115000"/>
              </a:lnSpc>
              <a:spcBef>
                <a:spcPts val="0"/>
              </a:spcBef>
              <a:spcAft>
                <a:spcPts val="0"/>
              </a:spcAft>
              <a:buSzPts val="1600"/>
              <a:buChar char="●"/>
            </a:pPr>
            <a:r>
              <a:rPr lang="en" sz="1600" b="1"/>
              <a:t>**Fit with Professor!**</a:t>
            </a:r>
            <a:endParaRPr sz="1600" b="1"/>
          </a:p>
        </p:txBody>
      </p:sp>
      <p:pic>
        <p:nvPicPr>
          <p:cNvPr id="147" name="Google Shape;147;p22"/>
          <p:cNvPicPr preferRelativeResize="0"/>
          <p:nvPr/>
        </p:nvPicPr>
        <p:blipFill rotWithShape="1">
          <a:blip r:embed="rId3">
            <a:alphaModFix/>
          </a:blip>
          <a:srcRect/>
          <a:stretch/>
        </p:blipFill>
        <p:spPr>
          <a:xfrm>
            <a:off x="6701932" y="535777"/>
            <a:ext cx="2094444" cy="1712201"/>
          </a:xfrm>
          <a:prstGeom prst="rect">
            <a:avLst/>
          </a:prstGeom>
          <a:noFill/>
          <a:ln>
            <a:noFill/>
          </a:ln>
        </p:spPr>
      </p:pic>
      <p:pic>
        <p:nvPicPr>
          <p:cNvPr id="148" name="Google Shape;148;p22"/>
          <p:cNvPicPr preferRelativeResize="0"/>
          <p:nvPr/>
        </p:nvPicPr>
        <p:blipFill rotWithShape="1">
          <a:blip r:embed="rId4">
            <a:alphaModFix/>
          </a:blip>
          <a:srcRect/>
          <a:stretch/>
        </p:blipFill>
        <p:spPr>
          <a:xfrm>
            <a:off x="4888350" y="280826"/>
            <a:ext cx="1740975" cy="1289399"/>
          </a:xfrm>
          <a:prstGeom prst="rect">
            <a:avLst/>
          </a:prstGeom>
          <a:noFill/>
          <a:ln>
            <a:noFill/>
          </a:ln>
        </p:spPr>
      </p:pic>
      <p:pic>
        <p:nvPicPr>
          <p:cNvPr id="149" name="Google Shape;149;p22"/>
          <p:cNvPicPr preferRelativeResize="0"/>
          <p:nvPr/>
        </p:nvPicPr>
        <p:blipFill rotWithShape="1">
          <a:blip r:embed="rId5">
            <a:alphaModFix/>
          </a:blip>
          <a:srcRect/>
          <a:stretch/>
        </p:blipFill>
        <p:spPr>
          <a:xfrm>
            <a:off x="6795950" y="2033100"/>
            <a:ext cx="2094449" cy="209444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Finding a Mentor, Part I</a:t>
            </a:r>
            <a:endParaRPr/>
          </a:p>
        </p:txBody>
      </p:sp>
      <p:sp>
        <p:nvSpPr>
          <p:cNvPr id="155" name="Google Shape;155;p23"/>
          <p:cNvSpPr txBox="1">
            <a:spLocks noGrp="1"/>
          </p:cNvSpPr>
          <p:nvPr>
            <p:ph type="body" idx="1"/>
          </p:nvPr>
        </p:nvSpPr>
        <p:spPr>
          <a:xfrm>
            <a:off x="729450" y="1853850"/>
            <a:ext cx="8154900" cy="3653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b="1"/>
              <a:t>When you apply, you must select a mentor that you want to work with</a:t>
            </a:r>
            <a:endParaRPr sz="1600" b="1"/>
          </a:p>
          <a:p>
            <a:pPr marL="457200" lvl="0" indent="-330200" algn="l" rtl="0">
              <a:lnSpc>
                <a:spcPct val="115000"/>
              </a:lnSpc>
              <a:spcBef>
                <a:spcPts val="0"/>
              </a:spcBef>
              <a:spcAft>
                <a:spcPts val="0"/>
              </a:spcAft>
              <a:buSzPts val="1600"/>
              <a:buChar char="●"/>
            </a:pPr>
            <a:r>
              <a:rPr lang="en" sz="1600"/>
              <a:t>People often call their prospective mentor their “PI” or “POI” (“Person of Interest”)</a:t>
            </a:r>
            <a:endParaRPr sz="1600"/>
          </a:p>
          <a:p>
            <a:pPr marL="457200" lvl="0" indent="-330200" algn="l" rtl="0">
              <a:lnSpc>
                <a:spcPct val="115000"/>
              </a:lnSpc>
              <a:spcBef>
                <a:spcPts val="0"/>
              </a:spcBef>
              <a:spcAft>
                <a:spcPts val="0"/>
              </a:spcAft>
              <a:buSzPts val="1600"/>
              <a:buChar char="●"/>
            </a:pPr>
            <a:r>
              <a:rPr lang="en" sz="1600"/>
              <a:t>How do I find a mentor?</a:t>
            </a:r>
            <a:endParaRPr sz="1600"/>
          </a:p>
          <a:p>
            <a:pPr marL="914400" lvl="1" indent="-330200" algn="l" rtl="0">
              <a:lnSpc>
                <a:spcPct val="115000"/>
              </a:lnSpc>
              <a:spcBef>
                <a:spcPts val="0"/>
              </a:spcBef>
              <a:spcAft>
                <a:spcPts val="0"/>
              </a:spcAft>
              <a:buSzPts val="1600"/>
              <a:buChar char="○"/>
            </a:pPr>
            <a:r>
              <a:rPr lang="en" sz="1600"/>
              <a:t>Researchers who appear in papers you read</a:t>
            </a:r>
            <a:endParaRPr sz="1600"/>
          </a:p>
          <a:p>
            <a:pPr marL="1371600" lvl="2" indent="-330200" algn="l" rtl="0">
              <a:lnSpc>
                <a:spcPct val="115000"/>
              </a:lnSpc>
              <a:spcBef>
                <a:spcPts val="0"/>
              </a:spcBef>
              <a:spcAft>
                <a:spcPts val="0"/>
              </a:spcAft>
              <a:buSzPts val="1600"/>
              <a:buChar char="■"/>
            </a:pPr>
            <a:r>
              <a:rPr lang="en" sz="1600"/>
              <a:t>Look up your research interests on PsycInfo/PubMed</a:t>
            </a:r>
            <a:endParaRPr sz="1600"/>
          </a:p>
          <a:p>
            <a:pPr marL="914400" lvl="1" indent="-330200" algn="l" rtl="0">
              <a:lnSpc>
                <a:spcPct val="115000"/>
              </a:lnSpc>
              <a:spcBef>
                <a:spcPts val="0"/>
              </a:spcBef>
              <a:spcAft>
                <a:spcPts val="0"/>
              </a:spcAft>
              <a:buSzPts val="1600"/>
              <a:buChar char="○"/>
            </a:pPr>
            <a:r>
              <a:rPr lang="en" sz="1600"/>
              <a:t>Schools in good locations with unique characteristics</a:t>
            </a:r>
            <a:endParaRPr sz="1600"/>
          </a:p>
          <a:p>
            <a:pPr marL="1371600" lvl="2" indent="-330200" algn="l" rtl="0">
              <a:lnSpc>
                <a:spcPct val="115000"/>
              </a:lnSpc>
              <a:spcBef>
                <a:spcPts val="0"/>
              </a:spcBef>
              <a:spcAft>
                <a:spcPts val="0"/>
              </a:spcAft>
              <a:buSzPts val="1600"/>
              <a:buChar char="■"/>
            </a:pPr>
            <a:r>
              <a:rPr lang="en" sz="1600"/>
              <a:t>Scan a school’s faculty list for mentors who share your interests</a:t>
            </a:r>
            <a:endParaRPr sz="1600" b="1"/>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Finding a Mentor, Part II</a:t>
            </a:r>
            <a:endParaRPr/>
          </a:p>
        </p:txBody>
      </p:sp>
      <p:sp>
        <p:nvSpPr>
          <p:cNvPr id="161" name="Google Shape;161;p24"/>
          <p:cNvSpPr txBox="1">
            <a:spLocks noGrp="1"/>
          </p:cNvSpPr>
          <p:nvPr>
            <p:ph type="body" idx="1"/>
          </p:nvPr>
        </p:nvSpPr>
        <p:spPr>
          <a:xfrm>
            <a:off x="729450" y="1853850"/>
            <a:ext cx="8569500" cy="3653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Is this professor taking students?</a:t>
            </a:r>
            <a:endParaRPr sz="1600" dirty="0"/>
          </a:p>
          <a:p>
            <a:pPr marL="914400" lvl="1" indent="-330200" algn="l" rtl="0">
              <a:lnSpc>
                <a:spcPct val="115000"/>
              </a:lnSpc>
              <a:spcBef>
                <a:spcPts val="0"/>
              </a:spcBef>
              <a:spcAft>
                <a:spcPts val="0"/>
              </a:spcAft>
              <a:buSzPts val="1600"/>
              <a:buChar char="○"/>
            </a:pPr>
            <a:r>
              <a:rPr lang="en" sz="1600" dirty="0"/>
              <a:t>Check school website/faculty page</a:t>
            </a:r>
            <a:endParaRPr sz="1600" dirty="0"/>
          </a:p>
          <a:p>
            <a:pPr marL="914400" lvl="1" indent="-330200" algn="l" rtl="0">
              <a:lnSpc>
                <a:spcPct val="115000"/>
              </a:lnSpc>
              <a:spcBef>
                <a:spcPts val="0"/>
              </a:spcBef>
              <a:spcAft>
                <a:spcPts val="0"/>
              </a:spcAft>
              <a:buSzPts val="1600"/>
              <a:buChar char="○"/>
            </a:pPr>
            <a:r>
              <a:rPr lang="en" sz="1600" dirty="0"/>
              <a:t>Check personal lab website</a:t>
            </a:r>
            <a:endParaRPr sz="1600" dirty="0"/>
          </a:p>
          <a:p>
            <a:pPr marL="914400" lvl="1" indent="-330200" algn="l" rtl="0">
              <a:lnSpc>
                <a:spcPct val="115000"/>
              </a:lnSpc>
              <a:spcBef>
                <a:spcPts val="0"/>
              </a:spcBef>
              <a:spcAft>
                <a:spcPts val="0"/>
              </a:spcAft>
              <a:buSzPts val="1600"/>
              <a:buChar char="○"/>
            </a:pPr>
            <a:r>
              <a:rPr lang="en" sz="1600" dirty="0"/>
              <a:t>Email them</a:t>
            </a:r>
            <a:endParaRPr sz="1600" dirty="0"/>
          </a:p>
          <a:p>
            <a:pPr marL="457200" lvl="0" indent="-330200" algn="l" rtl="0">
              <a:lnSpc>
                <a:spcPct val="115000"/>
              </a:lnSpc>
              <a:spcBef>
                <a:spcPts val="0"/>
              </a:spcBef>
              <a:spcAft>
                <a:spcPts val="0"/>
              </a:spcAft>
              <a:buSzPts val="1600"/>
              <a:buChar char="●"/>
            </a:pPr>
            <a:r>
              <a:rPr lang="en" sz="1600" b="1" dirty="0"/>
              <a:t>When you find a potential mentor, email them before applying</a:t>
            </a:r>
            <a:endParaRPr sz="1600" b="1" dirty="0"/>
          </a:p>
          <a:p>
            <a:pPr marL="914400" lvl="1" indent="-330200" algn="l" rtl="0">
              <a:lnSpc>
                <a:spcPct val="115000"/>
              </a:lnSpc>
              <a:spcBef>
                <a:spcPts val="0"/>
              </a:spcBef>
              <a:spcAft>
                <a:spcPts val="0"/>
              </a:spcAft>
              <a:buSzPts val="1600"/>
              <a:buChar char="○"/>
            </a:pPr>
            <a:r>
              <a:rPr lang="en" sz="1600" dirty="0"/>
              <a:t>Sometime between June and November</a:t>
            </a:r>
            <a:endParaRPr sz="1600" dirty="0"/>
          </a:p>
          <a:p>
            <a:pPr marL="914400" lvl="1" indent="-330200" algn="l" rtl="0">
              <a:lnSpc>
                <a:spcPct val="115000"/>
              </a:lnSpc>
              <a:spcBef>
                <a:spcPts val="0"/>
              </a:spcBef>
              <a:spcAft>
                <a:spcPts val="0"/>
              </a:spcAft>
              <a:buSzPts val="1600"/>
              <a:buChar char="○"/>
            </a:pPr>
            <a:r>
              <a:rPr lang="en" sz="1600" dirty="0"/>
              <a:t>Even if you know they’re taking </a:t>
            </a:r>
            <a:r>
              <a:rPr lang="en" sz="1600" dirty="0" smtClean="0"/>
              <a:t>students, introduce yourself via email</a:t>
            </a:r>
            <a:endParaRPr sz="1600" dirty="0"/>
          </a:p>
        </p:txBody>
      </p:sp>
      <p:pic>
        <p:nvPicPr>
          <p:cNvPr id="162" name="Google Shape;162;p24"/>
          <p:cNvPicPr preferRelativeResize="0"/>
          <p:nvPr/>
        </p:nvPicPr>
        <p:blipFill rotWithShape="1">
          <a:blip r:embed="rId3">
            <a:alphaModFix/>
          </a:blip>
          <a:srcRect/>
          <a:stretch/>
        </p:blipFill>
        <p:spPr>
          <a:xfrm>
            <a:off x="5579700" y="4031800"/>
            <a:ext cx="2838450" cy="933450"/>
          </a:xfrm>
          <a:prstGeom prst="rect">
            <a:avLst/>
          </a:prstGeom>
          <a:noFill/>
          <a:ln w="28575" cap="flat" cmpd="sng">
            <a:solidFill>
              <a:srgbClr val="000000"/>
            </a:solidFill>
            <a:prstDash val="solid"/>
            <a:round/>
            <a:headEnd type="none" w="sm" len="sm"/>
            <a:tailEnd type="none" w="sm" len="sm"/>
          </a:ln>
        </p:spPr>
      </p:pic>
      <p:pic>
        <p:nvPicPr>
          <p:cNvPr id="163" name="Google Shape;163;p24"/>
          <p:cNvPicPr preferRelativeResize="0"/>
          <p:nvPr/>
        </p:nvPicPr>
        <p:blipFill rotWithShape="1">
          <a:blip r:embed="rId4">
            <a:alphaModFix/>
          </a:blip>
          <a:srcRect l="1166" r="2410"/>
          <a:stretch/>
        </p:blipFill>
        <p:spPr>
          <a:xfrm>
            <a:off x="517500" y="4031800"/>
            <a:ext cx="4684825" cy="404875"/>
          </a:xfrm>
          <a:prstGeom prst="rect">
            <a:avLst/>
          </a:prstGeom>
          <a:noFill/>
          <a:ln w="28575" cap="flat" cmpd="sng">
            <a:solidFill>
              <a:srgbClr val="000000"/>
            </a:solidFill>
            <a:prstDash val="solid"/>
            <a:round/>
            <a:headEnd type="none" w="sm" len="sm"/>
            <a:tailEnd type="none" w="sm" len="sm"/>
          </a:ln>
        </p:spPr>
      </p:pic>
      <p:pic>
        <p:nvPicPr>
          <p:cNvPr id="164" name="Google Shape;164;p24"/>
          <p:cNvPicPr preferRelativeResize="0"/>
          <p:nvPr/>
        </p:nvPicPr>
        <p:blipFill rotWithShape="1">
          <a:blip r:embed="rId5">
            <a:alphaModFix/>
          </a:blip>
          <a:srcRect r="2008"/>
          <a:stretch/>
        </p:blipFill>
        <p:spPr>
          <a:xfrm>
            <a:off x="561675" y="4624400"/>
            <a:ext cx="4266275" cy="340850"/>
          </a:xfrm>
          <a:prstGeom prst="rect">
            <a:avLst/>
          </a:prstGeom>
          <a:noFill/>
          <a:ln w="28575" cap="flat" cmpd="sng">
            <a:solidFill>
              <a:schemeClr val="dk2"/>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5"/>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How many schools should I apply to?</a:t>
            </a:r>
            <a:endParaRPr/>
          </a:p>
        </p:txBody>
      </p:sp>
      <p:sp>
        <p:nvSpPr>
          <p:cNvPr id="170" name="Google Shape;170;p25"/>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Don’t bother applying to a school you would never want to go to!</a:t>
            </a:r>
            <a:endParaRPr sz="1600"/>
          </a:p>
          <a:p>
            <a:pPr marL="457200" lvl="0" indent="-330200" algn="l" rtl="0">
              <a:lnSpc>
                <a:spcPct val="115000"/>
              </a:lnSpc>
              <a:spcBef>
                <a:spcPts val="0"/>
              </a:spcBef>
              <a:spcAft>
                <a:spcPts val="0"/>
              </a:spcAft>
              <a:buSzPts val="1600"/>
              <a:buChar char="●"/>
            </a:pPr>
            <a:r>
              <a:rPr lang="en" sz="1600"/>
              <a:t>Remember that psychology graduate programs are some of the most competitive programs to get into</a:t>
            </a:r>
            <a:endParaRPr sz="1600"/>
          </a:p>
          <a:p>
            <a:pPr marL="457200" lvl="0" indent="-330200" algn="l" rtl="0">
              <a:lnSpc>
                <a:spcPct val="115000"/>
              </a:lnSpc>
              <a:spcBef>
                <a:spcPts val="0"/>
              </a:spcBef>
              <a:spcAft>
                <a:spcPts val="0"/>
              </a:spcAft>
              <a:buSzPts val="1600"/>
              <a:buChar char="●"/>
            </a:pPr>
            <a:r>
              <a:rPr lang="en" sz="1600"/>
              <a:t>Many clinical applicants apply to 12 - 20 schools</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6"/>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Pre-Application Checklist</a:t>
            </a:r>
            <a:endParaRPr/>
          </a:p>
        </p:txBody>
      </p:sp>
      <p:sp>
        <p:nvSpPr>
          <p:cNvPr id="176" name="Google Shape;176;p26"/>
          <p:cNvSpPr txBox="1">
            <a:spLocks noGrp="1"/>
          </p:cNvSpPr>
          <p:nvPr>
            <p:ph type="body" idx="1"/>
          </p:nvPr>
        </p:nvSpPr>
        <p:spPr>
          <a:xfrm>
            <a:off x="729450" y="2078875"/>
            <a:ext cx="7688700" cy="2866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AutoNum type="arabicPeriod"/>
            </a:pPr>
            <a:r>
              <a:rPr lang="en" sz="1600"/>
              <a:t>Must be very certain that you want to go to grad school!</a:t>
            </a:r>
            <a:endParaRPr sz="1600"/>
          </a:p>
          <a:p>
            <a:pPr marL="457200" lvl="0" indent="-330200" algn="l" rtl="0">
              <a:lnSpc>
                <a:spcPct val="115000"/>
              </a:lnSpc>
              <a:spcBef>
                <a:spcPts val="0"/>
              </a:spcBef>
              <a:spcAft>
                <a:spcPts val="0"/>
              </a:spcAft>
              <a:buSzPts val="1600"/>
              <a:buAutoNum type="arabicPeriod"/>
            </a:pPr>
            <a:r>
              <a:rPr lang="en" sz="1600"/>
              <a:t>Must have taken or are about to take the GRE</a:t>
            </a:r>
            <a:endParaRPr sz="1600"/>
          </a:p>
          <a:p>
            <a:pPr marL="457200" lvl="0" indent="-330200" algn="l" rtl="0">
              <a:lnSpc>
                <a:spcPct val="115000"/>
              </a:lnSpc>
              <a:spcBef>
                <a:spcPts val="0"/>
              </a:spcBef>
              <a:spcAft>
                <a:spcPts val="0"/>
              </a:spcAft>
              <a:buSzPts val="1600"/>
              <a:buAutoNum type="arabicPeriod"/>
            </a:pPr>
            <a:r>
              <a:rPr lang="en" sz="1600"/>
              <a:t>Must have some kind of research experience</a:t>
            </a:r>
            <a:endParaRPr sz="1600"/>
          </a:p>
          <a:p>
            <a:pPr marL="457200" lvl="0" indent="-330200" algn="l" rtl="0">
              <a:lnSpc>
                <a:spcPct val="115000"/>
              </a:lnSpc>
              <a:spcBef>
                <a:spcPts val="0"/>
              </a:spcBef>
              <a:spcAft>
                <a:spcPts val="0"/>
              </a:spcAft>
              <a:buSzPts val="1600"/>
              <a:buAutoNum type="arabicPeriod"/>
            </a:pPr>
            <a:r>
              <a:rPr lang="en" sz="1600"/>
              <a:t>Must have a list of schools with 1-3 professors at each school that you want to work with (that you’ve already emailed too!)</a:t>
            </a:r>
            <a:endParaRPr sz="1600"/>
          </a:p>
          <a:p>
            <a:pPr marL="0" lvl="0" indent="0" algn="l" rtl="0">
              <a:lnSpc>
                <a:spcPct val="115000"/>
              </a:lnSpc>
              <a:spcBef>
                <a:spcPts val="1600"/>
              </a:spcBef>
              <a:spcAft>
                <a:spcPts val="0"/>
              </a:spcAft>
              <a:buSzPts val="1300"/>
              <a:buNone/>
            </a:pPr>
            <a:endParaRPr sz="1600"/>
          </a:p>
          <a:p>
            <a:pPr marL="0" lvl="0" indent="0" algn="l" rtl="0">
              <a:lnSpc>
                <a:spcPct val="115000"/>
              </a:lnSpc>
              <a:spcBef>
                <a:spcPts val="1600"/>
              </a:spcBef>
              <a:spcAft>
                <a:spcPts val="1600"/>
              </a:spcAft>
              <a:buSzPts val="1300"/>
              <a:buNone/>
            </a:pPr>
            <a:r>
              <a:rPr lang="en" sz="1600"/>
              <a:t>Now you can start the application process!</a:t>
            </a:r>
            <a:endParaRPr sz="1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2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Letters of Recommendation</a:t>
            </a:r>
            <a:endParaRPr/>
          </a:p>
        </p:txBody>
      </p:sp>
      <p:sp>
        <p:nvSpPr>
          <p:cNvPr id="182" name="Google Shape;182;p27"/>
          <p:cNvSpPr txBox="1">
            <a:spLocks noGrp="1"/>
          </p:cNvSpPr>
          <p:nvPr>
            <p:ph type="body" idx="1"/>
          </p:nvPr>
        </p:nvSpPr>
        <p:spPr>
          <a:xfrm>
            <a:off x="729450" y="2078875"/>
            <a:ext cx="7688700" cy="3007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Who to ask?</a:t>
            </a:r>
            <a:endParaRPr sz="1600" dirty="0"/>
          </a:p>
          <a:p>
            <a:pPr marL="914400" lvl="1" indent="-330200" algn="l" rtl="0">
              <a:lnSpc>
                <a:spcPct val="115000"/>
              </a:lnSpc>
              <a:spcBef>
                <a:spcPts val="0"/>
              </a:spcBef>
              <a:spcAft>
                <a:spcPts val="0"/>
              </a:spcAft>
              <a:buSzPts val="1600"/>
              <a:buChar char="○"/>
            </a:pPr>
            <a:r>
              <a:rPr lang="en" sz="1600" dirty="0"/>
              <a:t>Professor </a:t>
            </a:r>
            <a:endParaRPr sz="1600" dirty="0"/>
          </a:p>
          <a:p>
            <a:pPr marL="914400" lvl="1" indent="-330200" algn="l" rtl="0">
              <a:lnSpc>
                <a:spcPct val="115000"/>
              </a:lnSpc>
              <a:spcBef>
                <a:spcPts val="0"/>
              </a:spcBef>
              <a:spcAft>
                <a:spcPts val="0"/>
              </a:spcAft>
              <a:buSzPts val="1600"/>
              <a:buChar char="○"/>
            </a:pPr>
            <a:r>
              <a:rPr lang="en" sz="1600" dirty="0"/>
              <a:t>Academic advisor</a:t>
            </a:r>
            <a:endParaRPr sz="1600" dirty="0"/>
          </a:p>
          <a:p>
            <a:pPr marL="914400" lvl="1" indent="-330200" algn="l" rtl="0">
              <a:lnSpc>
                <a:spcPct val="115000"/>
              </a:lnSpc>
              <a:spcBef>
                <a:spcPts val="0"/>
              </a:spcBef>
              <a:spcAft>
                <a:spcPts val="0"/>
              </a:spcAft>
              <a:buSzPts val="1600"/>
              <a:buChar char="○"/>
            </a:pPr>
            <a:r>
              <a:rPr lang="en" sz="1600" dirty="0"/>
              <a:t>Lab director</a:t>
            </a:r>
            <a:endParaRPr sz="1600" dirty="0"/>
          </a:p>
          <a:p>
            <a:pPr marL="914400" lvl="1" indent="-330200" algn="l" rtl="0">
              <a:lnSpc>
                <a:spcPct val="115000"/>
              </a:lnSpc>
              <a:spcBef>
                <a:spcPts val="0"/>
              </a:spcBef>
              <a:spcAft>
                <a:spcPts val="0"/>
              </a:spcAft>
              <a:buSzPts val="1600"/>
              <a:buChar char="○"/>
            </a:pPr>
            <a:r>
              <a:rPr lang="en" sz="1600" dirty="0"/>
              <a:t>Internship supervisor</a:t>
            </a:r>
            <a:endParaRPr sz="1600" dirty="0"/>
          </a:p>
          <a:p>
            <a:pPr marL="914400" lvl="1" indent="-330200" algn="l" rtl="0">
              <a:lnSpc>
                <a:spcPct val="115000"/>
              </a:lnSpc>
              <a:spcBef>
                <a:spcPts val="0"/>
              </a:spcBef>
              <a:spcAft>
                <a:spcPts val="0"/>
              </a:spcAft>
              <a:buSzPts val="1600"/>
              <a:buChar char="○"/>
            </a:pPr>
            <a:r>
              <a:rPr lang="en" sz="1600" dirty="0"/>
              <a:t>Employer</a:t>
            </a:r>
            <a:endParaRPr sz="1600" dirty="0"/>
          </a:p>
          <a:p>
            <a:pPr marL="457200" lvl="0" indent="-330200" algn="l" rtl="0">
              <a:lnSpc>
                <a:spcPct val="115000"/>
              </a:lnSpc>
              <a:spcBef>
                <a:spcPts val="0"/>
              </a:spcBef>
              <a:spcAft>
                <a:spcPts val="0"/>
              </a:spcAft>
              <a:buSzPts val="1600"/>
              <a:buChar char="●"/>
            </a:pPr>
            <a:r>
              <a:rPr lang="en" sz="1600" dirty="0"/>
              <a:t>If possible, ask in-person</a:t>
            </a:r>
            <a:endParaRPr sz="1600" dirty="0"/>
          </a:p>
          <a:p>
            <a:pPr marL="457200" lvl="0" indent="-330200" algn="l" rtl="0">
              <a:lnSpc>
                <a:spcPct val="115000"/>
              </a:lnSpc>
              <a:spcBef>
                <a:spcPts val="0"/>
              </a:spcBef>
              <a:spcAft>
                <a:spcPts val="0"/>
              </a:spcAft>
              <a:buSzPts val="1600"/>
              <a:buChar char="●"/>
            </a:pPr>
            <a:r>
              <a:rPr lang="en" sz="1600" dirty="0"/>
              <a:t>Give letter-writer </a:t>
            </a:r>
            <a:r>
              <a:rPr lang="en" sz="1600" dirty="0" smtClean="0"/>
              <a:t>sufficient time to </a:t>
            </a:r>
            <a:r>
              <a:rPr lang="en" sz="1600" dirty="0"/>
              <a:t>write and submit </a:t>
            </a:r>
            <a:endParaRPr sz="1600" dirty="0"/>
          </a:p>
          <a:p>
            <a:pPr marL="914400" lvl="1" indent="-330200" algn="l" rtl="0">
              <a:lnSpc>
                <a:spcPct val="115000"/>
              </a:lnSpc>
              <a:spcBef>
                <a:spcPts val="0"/>
              </a:spcBef>
              <a:spcAft>
                <a:spcPts val="0"/>
              </a:spcAft>
              <a:buSzPts val="1600"/>
              <a:buChar char="○"/>
            </a:pPr>
            <a:r>
              <a:rPr lang="en" sz="1600" dirty="0"/>
              <a:t>E.g. Summer, start of fall semester</a:t>
            </a:r>
            <a:endParaRPr sz="1600" dirty="0"/>
          </a:p>
          <a:p>
            <a:pPr marL="914400" lvl="1" indent="-330200" algn="l" rtl="0">
              <a:lnSpc>
                <a:spcPct val="115000"/>
              </a:lnSpc>
              <a:spcBef>
                <a:spcPts val="0"/>
              </a:spcBef>
              <a:spcAft>
                <a:spcPts val="0"/>
              </a:spcAft>
              <a:buSzPts val="1600"/>
              <a:buChar char="○"/>
            </a:pPr>
            <a:r>
              <a:rPr lang="en" sz="1600" dirty="0"/>
              <a:t>Technical issues will probably happen</a:t>
            </a:r>
            <a:endParaRPr sz="16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Writing Personal Statements, Part I</a:t>
            </a:r>
            <a:endParaRPr/>
          </a:p>
        </p:txBody>
      </p:sp>
      <p:sp>
        <p:nvSpPr>
          <p:cNvPr id="188" name="Google Shape;188;p28"/>
          <p:cNvSpPr txBox="1">
            <a:spLocks noGrp="1"/>
          </p:cNvSpPr>
          <p:nvPr>
            <p:ph type="body" idx="1"/>
          </p:nvPr>
        </p:nvSpPr>
        <p:spPr>
          <a:xfrm>
            <a:off x="729450" y="1853850"/>
            <a:ext cx="8368200" cy="34725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Also called: statement of purpose, statement of intent, statement of goals</a:t>
            </a:r>
            <a:endParaRPr sz="1600"/>
          </a:p>
          <a:p>
            <a:pPr marL="457200" lvl="0" indent="-330200" algn="l" rtl="0">
              <a:lnSpc>
                <a:spcPct val="115000"/>
              </a:lnSpc>
              <a:spcBef>
                <a:spcPts val="0"/>
              </a:spcBef>
              <a:spcAft>
                <a:spcPts val="0"/>
              </a:spcAft>
              <a:buSzPts val="1600"/>
              <a:buChar char="●"/>
            </a:pPr>
            <a:r>
              <a:rPr lang="en" sz="1600"/>
              <a:t>Word limits range from 500 to 1500</a:t>
            </a:r>
            <a:endParaRPr sz="1600"/>
          </a:p>
          <a:p>
            <a:pPr marL="457200" lvl="0" indent="-330200" algn="l" rtl="0">
              <a:lnSpc>
                <a:spcPct val="115000"/>
              </a:lnSpc>
              <a:spcBef>
                <a:spcPts val="0"/>
              </a:spcBef>
              <a:spcAft>
                <a:spcPts val="0"/>
              </a:spcAft>
              <a:buSzPts val="1600"/>
              <a:buChar char="●"/>
            </a:pPr>
            <a:r>
              <a:rPr lang="en" sz="1600"/>
              <a:t>Statements may ask for any of the following:</a:t>
            </a:r>
            <a:endParaRPr sz="1600"/>
          </a:p>
          <a:p>
            <a:pPr marL="914400" lvl="1" indent="-330200" algn="l" rtl="0">
              <a:lnSpc>
                <a:spcPct val="115000"/>
              </a:lnSpc>
              <a:spcBef>
                <a:spcPts val="0"/>
              </a:spcBef>
              <a:spcAft>
                <a:spcPts val="0"/>
              </a:spcAft>
              <a:buSzPts val="1600"/>
              <a:buChar char="○"/>
            </a:pPr>
            <a:r>
              <a:rPr lang="en" sz="1600"/>
              <a:t>Research experience</a:t>
            </a:r>
            <a:endParaRPr sz="1600"/>
          </a:p>
          <a:p>
            <a:pPr marL="914400" lvl="1" indent="-330200" algn="l" rtl="0">
              <a:lnSpc>
                <a:spcPct val="115000"/>
              </a:lnSpc>
              <a:spcBef>
                <a:spcPts val="0"/>
              </a:spcBef>
              <a:spcAft>
                <a:spcPts val="0"/>
              </a:spcAft>
              <a:buSzPts val="1600"/>
              <a:buChar char="○"/>
            </a:pPr>
            <a:r>
              <a:rPr lang="en" sz="1600"/>
              <a:t>Specific research interests</a:t>
            </a:r>
            <a:endParaRPr sz="1600"/>
          </a:p>
          <a:p>
            <a:pPr marL="914400" lvl="1" indent="-330200" algn="l" rtl="0">
              <a:lnSpc>
                <a:spcPct val="115000"/>
              </a:lnSpc>
              <a:spcBef>
                <a:spcPts val="0"/>
              </a:spcBef>
              <a:spcAft>
                <a:spcPts val="0"/>
              </a:spcAft>
              <a:buSzPts val="1600"/>
              <a:buChar char="○"/>
            </a:pPr>
            <a:r>
              <a:rPr lang="en" sz="1600"/>
              <a:t>Relevant skills (e.g. RStudio, working with kids)</a:t>
            </a:r>
            <a:endParaRPr sz="1600"/>
          </a:p>
          <a:p>
            <a:pPr marL="914400" lvl="1" indent="-330200" algn="l" rtl="0">
              <a:lnSpc>
                <a:spcPct val="115000"/>
              </a:lnSpc>
              <a:spcBef>
                <a:spcPts val="0"/>
              </a:spcBef>
              <a:spcAft>
                <a:spcPts val="0"/>
              </a:spcAft>
              <a:buSzPts val="1600"/>
              <a:buChar char="○"/>
            </a:pPr>
            <a:r>
              <a:rPr lang="en" sz="1600"/>
              <a:t>Why psychology</a:t>
            </a:r>
            <a:endParaRPr sz="1600"/>
          </a:p>
          <a:p>
            <a:pPr marL="914400" lvl="1" indent="-330200" algn="l" rtl="0">
              <a:lnSpc>
                <a:spcPct val="115000"/>
              </a:lnSpc>
              <a:spcBef>
                <a:spcPts val="0"/>
              </a:spcBef>
              <a:spcAft>
                <a:spcPts val="0"/>
              </a:spcAft>
              <a:buSzPts val="1600"/>
              <a:buChar char="○"/>
            </a:pPr>
            <a:r>
              <a:rPr lang="en" sz="1600"/>
              <a:t>Why this specific school</a:t>
            </a:r>
            <a:endParaRPr sz="1600"/>
          </a:p>
          <a:p>
            <a:pPr marL="914400" lvl="1" indent="-330200" algn="l" rtl="0">
              <a:lnSpc>
                <a:spcPct val="115000"/>
              </a:lnSpc>
              <a:spcBef>
                <a:spcPts val="0"/>
              </a:spcBef>
              <a:spcAft>
                <a:spcPts val="0"/>
              </a:spcAft>
              <a:buSzPts val="1600"/>
              <a:buChar char="○"/>
            </a:pPr>
            <a:r>
              <a:rPr lang="en" sz="1600"/>
              <a:t>Career goals</a:t>
            </a:r>
            <a:endParaRPr sz="1600"/>
          </a:p>
          <a:p>
            <a:pPr marL="914400" lvl="1" indent="-330200" algn="l" rtl="0">
              <a:lnSpc>
                <a:spcPct val="115000"/>
              </a:lnSpc>
              <a:spcBef>
                <a:spcPts val="0"/>
              </a:spcBef>
              <a:spcAft>
                <a:spcPts val="0"/>
              </a:spcAft>
              <a:buSzPts val="1600"/>
              <a:buChar char="○"/>
            </a:pPr>
            <a:r>
              <a:rPr lang="en" sz="1600"/>
              <a:t>Clinical experience (if applicable)</a:t>
            </a:r>
            <a:endParaRPr sz="1600"/>
          </a:p>
          <a:p>
            <a:pPr marL="457200" lvl="0" indent="-330200" algn="l" rtl="0">
              <a:lnSpc>
                <a:spcPct val="115000"/>
              </a:lnSpc>
              <a:spcBef>
                <a:spcPts val="0"/>
              </a:spcBef>
              <a:spcAft>
                <a:spcPts val="0"/>
              </a:spcAft>
              <a:buSzPts val="1600"/>
              <a:buChar char="●"/>
            </a:pPr>
            <a:r>
              <a:rPr lang="en" sz="1600" b="1"/>
              <a:t>**Will </a:t>
            </a:r>
            <a:r>
              <a:rPr lang="en" sz="1600" b="1" u="sng"/>
              <a:t>always</a:t>
            </a:r>
            <a:r>
              <a:rPr lang="en" sz="1600" b="1"/>
              <a:t> ask you which faculty members you want to work with**</a:t>
            </a:r>
            <a:endParaRPr sz="160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Example 1 (University of Pittsburgh)</a:t>
            </a:r>
            <a:endParaRPr/>
          </a:p>
        </p:txBody>
      </p:sp>
      <p:sp>
        <p:nvSpPr>
          <p:cNvPr id="194" name="Google Shape;194;p29"/>
          <p:cNvSpPr txBox="1">
            <a:spLocks noGrp="1"/>
          </p:cNvSpPr>
          <p:nvPr>
            <p:ph type="body" idx="1"/>
          </p:nvPr>
        </p:nvSpPr>
        <p:spPr>
          <a:xfrm>
            <a:off x="729450" y="1917725"/>
            <a:ext cx="7688700" cy="3118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sz="1800"/>
          </a:p>
          <a:p>
            <a:pPr marL="0" lvl="0" indent="0" algn="l" rtl="0">
              <a:lnSpc>
                <a:spcPct val="115000"/>
              </a:lnSpc>
              <a:spcBef>
                <a:spcPts val="1600"/>
              </a:spcBef>
              <a:spcAft>
                <a:spcPts val="1600"/>
              </a:spcAft>
              <a:buSzPts val="1300"/>
              <a:buNone/>
            </a:pPr>
            <a:endParaRPr/>
          </a:p>
        </p:txBody>
      </p:sp>
      <p:pic>
        <p:nvPicPr>
          <p:cNvPr id="195" name="Google Shape;195;p29"/>
          <p:cNvPicPr preferRelativeResize="0"/>
          <p:nvPr/>
        </p:nvPicPr>
        <p:blipFill rotWithShape="1">
          <a:blip r:embed="rId3">
            <a:alphaModFix/>
          </a:blip>
          <a:srcRect/>
          <a:stretch/>
        </p:blipFill>
        <p:spPr>
          <a:xfrm>
            <a:off x="389075" y="2202450"/>
            <a:ext cx="8369451" cy="18727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3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Example 2 (University of Kansas)</a:t>
            </a:r>
            <a:endParaRPr/>
          </a:p>
        </p:txBody>
      </p:sp>
      <p:pic>
        <p:nvPicPr>
          <p:cNvPr id="201" name="Google Shape;201;p30"/>
          <p:cNvPicPr preferRelativeResize="0"/>
          <p:nvPr/>
        </p:nvPicPr>
        <p:blipFill rotWithShape="1">
          <a:blip r:embed="rId3">
            <a:alphaModFix/>
          </a:blip>
          <a:srcRect/>
          <a:stretch/>
        </p:blipFill>
        <p:spPr>
          <a:xfrm>
            <a:off x="2049588" y="2033100"/>
            <a:ext cx="5044825" cy="26847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3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Writing Personal Statements, Part II</a:t>
            </a:r>
            <a:endParaRPr/>
          </a:p>
        </p:txBody>
      </p:sp>
      <p:sp>
        <p:nvSpPr>
          <p:cNvPr id="207" name="Google Shape;207;p31"/>
          <p:cNvSpPr txBox="1">
            <a:spLocks noGrp="1"/>
          </p:cNvSpPr>
          <p:nvPr>
            <p:ph type="body" idx="1"/>
          </p:nvPr>
        </p:nvSpPr>
        <p:spPr>
          <a:xfrm>
            <a:off x="729450" y="1853850"/>
            <a:ext cx="8368200" cy="2744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What to do</a:t>
            </a:r>
            <a:endParaRPr sz="1600"/>
          </a:p>
          <a:p>
            <a:pPr marL="914400" lvl="1" indent="-330200" algn="l" rtl="0">
              <a:lnSpc>
                <a:spcPct val="115000"/>
              </a:lnSpc>
              <a:spcBef>
                <a:spcPts val="0"/>
              </a:spcBef>
              <a:spcAft>
                <a:spcPts val="0"/>
              </a:spcAft>
              <a:buSzPts val="1600"/>
              <a:buChar char="○"/>
            </a:pPr>
            <a:r>
              <a:rPr lang="en" sz="1600"/>
              <a:t>Differentiate yourself</a:t>
            </a:r>
            <a:endParaRPr sz="1600"/>
          </a:p>
          <a:p>
            <a:pPr marL="914400" lvl="1" indent="-330200" algn="l" rtl="0">
              <a:lnSpc>
                <a:spcPct val="115000"/>
              </a:lnSpc>
              <a:spcBef>
                <a:spcPts val="0"/>
              </a:spcBef>
              <a:spcAft>
                <a:spcPts val="0"/>
              </a:spcAft>
              <a:buSzPts val="1600"/>
              <a:buChar char="○"/>
            </a:pPr>
            <a:r>
              <a:rPr lang="en" sz="1600"/>
              <a:t>Balance personal and professional</a:t>
            </a:r>
            <a:endParaRPr sz="1600"/>
          </a:p>
          <a:p>
            <a:pPr marL="914400" lvl="1" indent="-330200" algn="l" rtl="0">
              <a:lnSpc>
                <a:spcPct val="115000"/>
              </a:lnSpc>
              <a:spcBef>
                <a:spcPts val="0"/>
              </a:spcBef>
              <a:spcAft>
                <a:spcPts val="0"/>
              </a:spcAft>
              <a:buSzPts val="1600"/>
              <a:buChar char="○"/>
            </a:pPr>
            <a:r>
              <a:rPr lang="en" sz="1600"/>
              <a:t>Emphasize your strengths</a:t>
            </a:r>
            <a:endParaRPr sz="1600"/>
          </a:p>
          <a:p>
            <a:pPr marL="914400" lvl="1" indent="-330200" algn="l" rtl="0">
              <a:lnSpc>
                <a:spcPct val="115000"/>
              </a:lnSpc>
              <a:spcBef>
                <a:spcPts val="0"/>
              </a:spcBef>
              <a:spcAft>
                <a:spcPts val="0"/>
              </a:spcAft>
              <a:buSzPts val="1600"/>
              <a:buChar char="○"/>
            </a:pPr>
            <a:r>
              <a:rPr lang="en" sz="1600"/>
              <a:t>Be clear and concise</a:t>
            </a:r>
            <a:endParaRPr sz="1600"/>
          </a:p>
          <a:p>
            <a:pPr marL="914400" lvl="1" indent="-330200" algn="l" rtl="0">
              <a:lnSpc>
                <a:spcPct val="115000"/>
              </a:lnSpc>
              <a:spcBef>
                <a:spcPts val="0"/>
              </a:spcBef>
              <a:spcAft>
                <a:spcPts val="0"/>
              </a:spcAft>
              <a:buSzPts val="1600"/>
              <a:buChar char="○"/>
            </a:pPr>
            <a:r>
              <a:rPr lang="en" sz="1600"/>
              <a:t>**Discuss your match with the school and chosen faculty members**</a:t>
            </a:r>
            <a:endParaRPr sz="1600"/>
          </a:p>
          <a:p>
            <a:pPr marL="914400" lvl="1" indent="-330200" algn="l" rtl="0">
              <a:lnSpc>
                <a:spcPct val="115000"/>
              </a:lnSpc>
              <a:spcBef>
                <a:spcPts val="0"/>
              </a:spcBef>
              <a:spcAft>
                <a:spcPts val="0"/>
              </a:spcAft>
              <a:buSzPts val="1600"/>
              <a:buChar char="○"/>
            </a:pPr>
            <a:r>
              <a:rPr lang="en" sz="1600"/>
              <a:t>Ask multiple people to review it, including your major advisor and an advisor at a writing center</a:t>
            </a:r>
            <a:endParaRPr sz="1600"/>
          </a:p>
          <a:p>
            <a:pPr marL="914400" lvl="1" indent="-330200" algn="l" rtl="0">
              <a:lnSpc>
                <a:spcPct val="115000"/>
              </a:lnSpc>
              <a:spcBef>
                <a:spcPts val="0"/>
              </a:spcBef>
              <a:spcAft>
                <a:spcPts val="0"/>
              </a:spcAft>
              <a:buSzPts val="1600"/>
              <a:buChar char="○"/>
            </a:pPr>
            <a:r>
              <a:rPr lang="en" sz="1600"/>
              <a:t>Rewrite, rewrite, rewrite!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4"/>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Overview</a:t>
            </a:r>
            <a:endParaRPr/>
          </a:p>
        </p:txBody>
      </p:sp>
      <p:sp>
        <p:nvSpPr>
          <p:cNvPr id="93" name="Google Shape;93;p14"/>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Psychology Programs</a:t>
            </a:r>
            <a:endParaRPr sz="2000"/>
          </a:p>
          <a:p>
            <a:pPr marL="457200" lvl="0" indent="-355600" algn="l" rtl="0">
              <a:lnSpc>
                <a:spcPct val="115000"/>
              </a:lnSpc>
              <a:spcBef>
                <a:spcPts val="0"/>
              </a:spcBef>
              <a:spcAft>
                <a:spcPts val="0"/>
              </a:spcAft>
              <a:buSzPts val="2000"/>
              <a:buChar char="●"/>
            </a:pPr>
            <a:r>
              <a:rPr lang="en" sz="2000"/>
              <a:t>GRE</a:t>
            </a:r>
            <a:endParaRPr sz="2000"/>
          </a:p>
          <a:p>
            <a:pPr marL="457200" lvl="0" indent="-355600" algn="l" rtl="0">
              <a:lnSpc>
                <a:spcPct val="115000"/>
              </a:lnSpc>
              <a:spcBef>
                <a:spcPts val="0"/>
              </a:spcBef>
              <a:spcAft>
                <a:spcPts val="0"/>
              </a:spcAft>
              <a:buSzPts val="2000"/>
              <a:buChar char="●"/>
            </a:pPr>
            <a:r>
              <a:rPr lang="en" sz="2000"/>
              <a:t>Choosing a School</a:t>
            </a:r>
            <a:endParaRPr sz="2000"/>
          </a:p>
          <a:p>
            <a:pPr marL="457200" lvl="0" indent="-355600" algn="l" rtl="0">
              <a:lnSpc>
                <a:spcPct val="115000"/>
              </a:lnSpc>
              <a:spcBef>
                <a:spcPts val="0"/>
              </a:spcBef>
              <a:spcAft>
                <a:spcPts val="0"/>
              </a:spcAft>
              <a:buSzPts val="2000"/>
              <a:buChar char="●"/>
            </a:pPr>
            <a:r>
              <a:rPr lang="en" sz="2000"/>
              <a:t>Finding a Mentor</a:t>
            </a:r>
            <a:endParaRPr sz="2000"/>
          </a:p>
        </p:txBody>
      </p:sp>
      <p:sp>
        <p:nvSpPr>
          <p:cNvPr id="94" name="Google Shape;94;p14"/>
          <p:cNvSpPr txBox="1">
            <a:spLocks noGrp="1"/>
          </p:cNvSpPr>
          <p:nvPr>
            <p:ph type="body" idx="2"/>
          </p:nvPr>
        </p:nvSpPr>
        <p:spPr>
          <a:xfrm>
            <a:off x="4643604" y="2078875"/>
            <a:ext cx="3774300" cy="2261100"/>
          </a:xfrm>
          <a:prstGeom prst="rect">
            <a:avLst/>
          </a:prstGeom>
          <a:noFill/>
          <a:ln>
            <a:noFill/>
          </a:ln>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SzPts val="2000"/>
              <a:buChar char="●"/>
            </a:pPr>
            <a:r>
              <a:rPr lang="en" sz="2000"/>
              <a:t>Letters of Recommendation</a:t>
            </a:r>
            <a:endParaRPr sz="2000"/>
          </a:p>
          <a:p>
            <a:pPr marL="457200" lvl="0" indent="-355600" algn="l" rtl="0">
              <a:lnSpc>
                <a:spcPct val="115000"/>
              </a:lnSpc>
              <a:spcBef>
                <a:spcPts val="0"/>
              </a:spcBef>
              <a:spcAft>
                <a:spcPts val="0"/>
              </a:spcAft>
              <a:buSzPts val="2000"/>
              <a:buChar char="●"/>
            </a:pPr>
            <a:r>
              <a:rPr lang="en" sz="2000"/>
              <a:t>Personal Statements</a:t>
            </a:r>
            <a:endParaRPr sz="2000"/>
          </a:p>
          <a:p>
            <a:pPr marL="457200" lvl="0" indent="-355600" algn="l" rtl="0">
              <a:lnSpc>
                <a:spcPct val="115000"/>
              </a:lnSpc>
              <a:spcBef>
                <a:spcPts val="0"/>
              </a:spcBef>
              <a:spcAft>
                <a:spcPts val="0"/>
              </a:spcAft>
              <a:buSzPts val="2000"/>
              <a:buChar char="●"/>
            </a:pPr>
            <a:r>
              <a:rPr lang="en" sz="2000"/>
              <a:t>Other parts of application</a:t>
            </a:r>
            <a:endParaRPr sz="2000"/>
          </a:p>
          <a:p>
            <a:pPr marL="457200" lvl="0" indent="-355600" algn="l" rtl="0">
              <a:lnSpc>
                <a:spcPct val="115000"/>
              </a:lnSpc>
              <a:spcBef>
                <a:spcPts val="0"/>
              </a:spcBef>
              <a:spcAft>
                <a:spcPts val="0"/>
              </a:spcAft>
              <a:buSzPts val="2000"/>
              <a:buChar char="●"/>
            </a:pPr>
            <a:r>
              <a:rPr lang="en" sz="2000"/>
              <a:t>Interview Weekend</a:t>
            </a:r>
            <a:endParaRPr sz="20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Writing Personal Statements, Part III</a:t>
            </a:r>
            <a:endParaRPr/>
          </a:p>
        </p:txBody>
      </p:sp>
      <p:sp>
        <p:nvSpPr>
          <p:cNvPr id="213" name="Google Shape;213;p32"/>
          <p:cNvSpPr txBox="1">
            <a:spLocks noGrp="1"/>
          </p:cNvSpPr>
          <p:nvPr>
            <p:ph type="body" idx="1"/>
          </p:nvPr>
        </p:nvSpPr>
        <p:spPr>
          <a:xfrm>
            <a:off x="474300" y="1853850"/>
            <a:ext cx="7944000" cy="30789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What NOT to do </a:t>
            </a:r>
            <a:endParaRPr sz="1600"/>
          </a:p>
          <a:p>
            <a:pPr marL="914400" lvl="1" indent="-330200" algn="l" rtl="0">
              <a:lnSpc>
                <a:spcPct val="115000"/>
              </a:lnSpc>
              <a:spcBef>
                <a:spcPts val="0"/>
              </a:spcBef>
              <a:spcAft>
                <a:spcPts val="0"/>
              </a:spcAft>
              <a:buSzPts val="1600"/>
              <a:buChar char="○"/>
            </a:pPr>
            <a:r>
              <a:rPr lang="en" sz="1600"/>
              <a:t>Be too personal </a:t>
            </a:r>
            <a:endParaRPr sz="1600"/>
          </a:p>
          <a:p>
            <a:pPr marL="1371600" lvl="2" indent="-330200" algn="l" rtl="0">
              <a:lnSpc>
                <a:spcPct val="115000"/>
              </a:lnSpc>
              <a:spcBef>
                <a:spcPts val="0"/>
              </a:spcBef>
              <a:spcAft>
                <a:spcPts val="0"/>
              </a:spcAft>
              <a:buSzPts val="1600"/>
              <a:buChar char="■"/>
            </a:pPr>
            <a:r>
              <a:rPr lang="en" sz="1600"/>
              <a:t>References to yours or a loved one’s mental health</a:t>
            </a:r>
            <a:endParaRPr sz="1600"/>
          </a:p>
          <a:p>
            <a:pPr marL="1371600" lvl="2" indent="-330200" algn="l" rtl="0">
              <a:lnSpc>
                <a:spcPct val="115000"/>
              </a:lnSpc>
              <a:spcBef>
                <a:spcPts val="0"/>
              </a:spcBef>
              <a:spcAft>
                <a:spcPts val="0"/>
              </a:spcAft>
              <a:buSzPts val="1600"/>
              <a:buChar char="■"/>
            </a:pPr>
            <a:r>
              <a:rPr lang="en" sz="1600"/>
              <a:t>Overly altruistic statements</a:t>
            </a:r>
            <a:endParaRPr sz="1600"/>
          </a:p>
          <a:p>
            <a:pPr marL="1371600" lvl="2" indent="-330200" algn="l" rtl="0">
              <a:lnSpc>
                <a:spcPct val="115000"/>
              </a:lnSpc>
              <a:spcBef>
                <a:spcPts val="0"/>
              </a:spcBef>
              <a:spcAft>
                <a:spcPts val="0"/>
              </a:spcAft>
              <a:buSzPts val="1600"/>
              <a:buChar char="■"/>
            </a:pPr>
            <a:r>
              <a:rPr lang="en" sz="1600"/>
              <a:t>Excessive self-disclosure*</a:t>
            </a:r>
            <a:endParaRPr sz="1600"/>
          </a:p>
          <a:p>
            <a:pPr marL="1371600" lvl="2" indent="-330200" algn="l" rtl="0">
              <a:lnSpc>
                <a:spcPct val="115000"/>
              </a:lnSpc>
              <a:spcBef>
                <a:spcPts val="0"/>
              </a:spcBef>
              <a:spcAft>
                <a:spcPts val="0"/>
              </a:spcAft>
              <a:buSzPts val="1600"/>
              <a:buChar char="■"/>
            </a:pPr>
            <a:r>
              <a:rPr lang="en" sz="1600"/>
              <a:t>Other professionally inappropriate topics</a:t>
            </a:r>
            <a:endParaRPr sz="1600"/>
          </a:p>
          <a:p>
            <a:pPr marL="914400" lvl="1" indent="-330200" algn="l" rtl="0">
              <a:lnSpc>
                <a:spcPct val="115000"/>
              </a:lnSpc>
              <a:spcBef>
                <a:spcPts val="0"/>
              </a:spcBef>
              <a:spcAft>
                <a:spcPts val="0"/>
              </a:spcAft>
              <a:buSzPts val="1600"/>
              <a:buChar char="○"/>
            </a:pPr>
            <a:r>
              <a:rPr lang="en" sz="1600"/>
              <a:t>Be too poetic/fluffy/clichéd</a:t>
            </a:r>
            <a:endParaRPr sz="1600"/>
          </a:p>
          <a:p>
            <a:pPr marL="914400" lvl="1" indent="-330200" algn="l" rtl="0">
              <a:lnSpc>
                <a:spcPct val="115000"/>
              </a:lnSpc>
              <a:spcBef>
                <a:spcPts val="0"/>
              </a:spcBef>
              <a:spcAft>
                <a:spcPts val="0"/>
              </a:spcAft>
              <a:buSzPts val="1600"/>
              <a:buChar char="○"/>
            </a:pPr>
            <a:r>
              <a:rPr lang="en" sz="1600"/>
              <a:t>Repeat your CV</a:t>
            </a:r>
            <a:endParaRPr sz="1600"/>
          </a:p>
          <a:p>
            <a:pPr marL="914400" lvl="1" indent="-330200" algn="l" rtl="0">
              <a:lnSpc>
                <a:spcPct val="115000"/>
              </a:lnSpc>
              <a:spcBef>
                <a:spcPts val="0"/>
              </a:spcBef>
              <a:spcAft>
                <a:spcPts val="0"/>
              </a:spcAft>
              <a:buSzPts val="1600"/>
              <a:buChar char="○"/>
            </a:pPr>
            <a:r>
              <a:rPr lang="en" sz="1600"/>
              <a:t>Send a school the wrong statement</a:t>
            </a:r>
            <a:endParaRPr sz="1600"/>
          </a:p>
        </p:txBody>
      </p:sp>
      <p:sp>
        <p:nvSpPr>
          <p:cNvPr id="214" name="Google Shape;214;p32"/>
          <p:cNvSpPr txBox="1"/>
          <p:nvPr/>
        </p:nvSpPr>
        <p:spPr>
          <a:xfrm>
            <a:off x="1095000" y="4713750"/>
            <a:ext cx="6954000" cy="36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1" u="none" strike="noStrike" cap="none">
                <a:solidFill>
                  <a:schemeClr val="accent1"/>
                </a:solidFill>
                <a:latin typeface="Lato"/>
                <a:ea typeface="Lato"/>
                <a:cs typeface="Lato"/>
                <a:sym typeface="Lato"/>
              </a:rPr>
              <a:t>From a paper called “Kisses of Death in the Graduate School Application Process”</a:t>
            </a:r>
            <a:endParaRPr sz="1600" b="0" i="1" u="none" strike="noStrike" cap="none">
              <a:solidFill>
                <a:schemeClr val="accent1"/>
              </a:solidFill>
              <a:latin typeface="Lato"/>
              <a:ea typeface="Lato"/>
              <a:cs typeface="Lato"/>
              <a:sym typeface="Lato"/>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pic>
        <p:nvPicPr>
          <p:cNvPr id="219" name="Google Shape;219;p33"/>
          <p:cNvPicPr preferRelativeResize="0"/>
          <p:nvPr/>
        </p:nvPicPr>
        <p:blipFill rotWithShape="1">
          <a:blip r:embed="rId3">
            <a:alphaModFix/>
          </a:blip>
          <a:srcRect b="1671"/>
          <a:stretch/>
        </p:blipFill>
        <p:spPr>
          <a:xfrm>
            <a:off x="1859550" y="556578"/>
            <a:ext cx="5424875" cy="3358900"/>
          </a:xfrm>
          <a:prstGeom prst="rect">
            <a:avLst/>
          </a:prstGeom>
          <a:noFill/>
          <a:ln>
            <a:noFill/>
          </a:ln>
        </p:spPr>
      </p:pic>
      <p:sp>
        <p:nvSpPr>
          <p:cNvPr id="220" name="Google Shape;220;p33"/>
          <p:cNvSpPr txBox="1"/>
          <p:nvPr/>
        </p:nvSpPr>
        <p:spPr>
          <a:xfrm>
            <a:off x="1419600" y="4189975"/>
            <a:ext cx="6304800" cy="362700"/>
          </a:xfrm>
          <a:prstGeom prst="rect">
            <a:avLst/>
          </a:prstGeom>
          <a:noFill/>
          <a:ln>
            <a:noFill/>
          </a:ln>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600"/>
              <a:buFont typeface="Arial"/>
              <a:buNone/>
            </a:pPr>
            <a:r>
              <a:rPr lang="en" sz="1600" b="0" i="1" u="none" strike="noStrike" cap="none">
                <a:solidFill>
                  <a:schemeClr val="accent1"/>
                </a:solidFill>
                <a:latin typeface="Lato"/>
                <a:ea typeface="Lato"/>
                <a:cs typeface="Lato"/>
                <a:sym typeface="Lato"/>
              </a:rPr>
              <a:t>From Leslie Vosshall, neurobiologist and professor at Rockefeller University</a:t>
            </a:r>
            <a:endParaRPr sz="1600" b="0" i="1" u="none" strike="noStrike" cap="none">
              <a:solidFill>
                <a:schemeClr val="accent1"/>
              </a:solidFill>
              <a:latin typeface="Lato"/>
              <a:ea typeface="Lato"/>
              <a:cs typeface="Lato"/>
              <a:sym typeface="La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3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Other Parts of Application</a:t>
            </a:r>
            <a:endParaRPr/>
          </a:p>
        </p:txBody>
      </p:sp>
      <p:sp>
        <p:nvSpPr>
          <p:cNvPr id="226" name="Google Shape;226;p34"/>
          <p:cNvSpPr txBox="1">
            <a:spLocks noGrp="1"/>
          </p:cNvSpPr>
          <p:nvPr>
            <p:ph type="body" idx="1"/>
          </p:nvPr>
        </p:nvSpPr>
        <p:spPr>
          <a:xfrm>
            <a:off x="729450" y="2078875"/>
            <a:ext cx="7688700" cy="30117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Resume vs. CV</a:t>
            </a:r>
            <a:endParaRPr sz="1600"/>
          </a:p>
          <a:p>
            <a:pPr marL="914400" lvl="1" indent="-330200" algn="l" rtl="0">
              <a:lnSpc>
                <a:spcPct val="115000"/>
              </a:lnSpc>
              <a:spcBef>
                <a:spcPts val="0"/>
              </a:spcBef>
              <a:spcAft>
                <a:spcPts val="0"/>
              </a:spcAft>
              <a:buSzPts val="1600"/>
              <a:buChar char="○"/>
            </a:pPr>
            <a:r>
              <a:rPr lang="en" sz="1600"/>
              <a:t>Resume: 1 page long, just the important things</a:t>
            </a:r>
            <a:endParaRPr sz="1600"/>
          </a:p>
          <a:p>
            <a:pPr marL="914400" lvl="1" indent="-330200" algn="l" rtl="0">
              <a:lnSpc>
                <a:spcPct val="115000"/>
              </a:lnSpc>
              <a:spcBef>
                <a:spcPts val="0"/>
              </a:spcBef>
              <a:spcAft>
                <a:spcPts val="0"/>
              </a:spcAft>
              <a:buSzPts val="1600"/>
              <a:buChar char="○"/>
            </a:pPr>
            <a:r>
              <a:rPr lang="en" sz="1600"/>
              <a:t>CV: Much longer, includes everything relevant</a:t>
            </a:r>
            <a:endParaRPr sz="1600"/>
          </a:p>
          <a:p>
            <a:pPr marL="1371600" lvl="2" indent="-330200" algn="l" rtl="0">
              <a:lnSpc>
                <a:spcPct val="115000"/>
              </a:lnSpc>
              <a:spcBef>
                <a:spcPts val="0"/>
              </a:spcBef>
              <a:spcAft>
                <a:spcPts val="0"/>
              </a:spcAft>
              <a:buSzPts val="1600"/>
              <a:buChar char="■"/>
            </a:pPr>
            <a:r>
              <a:rPr lang="en" sz="1600"/>
              <a:t>High school is not relevant</a:t>
            </a:r>
            <a:endParaRPr sz="1600"/>
          </a:p>
          <a:p>
            <a:pPr marL="457200" lvl="0" indent="-330200" algn="l" rtl="0">
              <a:lnSpc>
                <a:spcPct val="115000"/>
              </a:lnSpc>
              <a:spcBef>
                <a:spcPts val="0"/>
              </a:spcBef>
              <a:spcAft>
                <a:spcPts val="0"/>
              </a:spcAft>
              <a:buSzPts val="1600"/>
              <a:buChar char="●"/>
            </a:pPr>
            <a:r>
              <a:rPr lang="en" sz="1600"/>
              <a:t>Personal history statement</a:t>
            </a:r>
            <a:endParaRPr sz="1600"/>
          </a:p>
          <a:p>
            <a:pPr marL="457200" lvl="0" indent="-330200" algn="l" rtl="0">
              <a:lnSpc>
                <a:spcPct val="115000"/>
              </a:lnSpc>
              <a:spcBef>
                <a:spcPts val="0"/>
              </a:spcBef>
              <a:spcAft>
                <a:spcPts val="0"/>
              </a:spcAft>
              <a:buSzPts val="1600"/>
              <a:buChar char="●"/>
            </a:pPr>
            <a:r>
              <a:rPr lang="en" sz="1600"/>
              <a:t>Writing sample</a:t>
            </a:r>
            <a:endParaRPr sz="1600"/>
          </a:p>
          <a:p>
            <a:pPr marL="914400" lvl="1" indent="-330200" algn="l" rtl="0">
              <a:lnSpc>
                <a:spcPct val="115000"/>
              </a:lnSpc>
              <a:spcBef>
                <a:spcPts val="0"/>
              </a:spcBef>
              <a:spcAft>
                <a:spcPts val="0"/>
              </a:spcAft>
              <a:buSzPts val="1600"/>
              <a:buChar char="○"/>
            </a:pPr>
            <a:r>
              <a:rPr lang="en" sz="1600"/>
              <a:t>Preferably a research paper</a:t>
            </a:r>
            <a:endParaRPr sz="1600"/>
          </a:p>
          <a:p>
            <a:pPr marL="457200" lvl="0" indent="-330200" algn="l" rtl="0">
              <a:lnSpc>
                <a:spcPct val="115000"/>
              </a:lnSpc>
              <a:spcBef>
                <a:spcPts val="0"/>
              </a:spcBef>
              <a:spcAft>
                <a:spcPts val="0"/>
              </a:spcAft>
              <a:buSzPts val="1600"/>
              <a:buChar char="●"/>
            </a:pPr>
            <a:r>
              <a:rPr lang="en" sz="1600"/>
              <a:t>Preliminary interview</a:t>
            </a:r>
            <a:endParaRPr sz="1600"/>
          </a:p>
          <a:p>
            <a:pPr marL="914400" lvl="1" indent="-330200" algn="l" rtl="0">
              <a:lnSpc>
                <a:spcPct val="115000"/>
              </a:lnSpc>
              <a:spcBef>
                <a:spcPts val="0"/>
              </a:spcBef>
              <a:spcAft>
                <a:spcPts val="0"/>
              </a:spcAft>
              <a:buSzPts val="1600"/>
              <a:buChar char="○"/>
            </a:pPr>
            <a:r>
              <a:rPr lang="en" sz="1600"/>
              <a:t>After your application is submitted, professors may ask to interview you over Skype/phone before inviting you to interview weekend</a:t>
            </a:r>
            <a:endParaRPr sz="16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Personal History Statement (UC Berkeley)</a:t>
            </a:r>
            <a:endParaRPr/>
          </a:p>
        </p:txBody>
      </p:sp>
      <p:pic>
        <p:nvPicPr>
          <p:cNvPr id="232" name="Google Shape;232;p35"/>
          <p:cNvPicPr preferRelativeResize="0"/>
          <p:nvPr/>
        </p:nvPicPr>
        <p:blipFill>
          <a:blip r:embed="rId3">
            <a:alphaModFix/>
          </a:blip>
          <a:stretch>
            <a:fillRect/>
          </a:stretch>
        </p:blipFill>
        <p:spPr>
          <a:xfrm>
            <a:off x="1419225" y="2006250"/>
            <a:ext cx="6305550" cy="1647825"/>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Writing Sample (South Florida)</a:t>
            </a:r>
            <a:endParaRPr/>
          </a:p>
        </p:txBody>
      </p:sp>
      <p:pic>
        <p:nvPicPr>
          <p:cNvPr id="238" name="Google Shape;238;p36"/>
          <p:cNvPicPr preferRelativeResize="0"/>
          <p:nvPr/>
        </p:nvPicPr>
        <p:blipFill>
          <a:blip r:embed="rId3">
            <a:alphaModFix/>
          </a:blip>
          <a:stretch>
            <a:fillRect/>
          </a:stretch>
        </p:blipFill>
        <p:spPr>
          <a:xfrm>
            <a:off x="1057275" y="1979800"/>
            <a:ext cx="7029450" cy="14001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3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For Clinical, Counseling, &amp; School Applicants</a:t>
            </a:r>
            <a:endParaRPr/>
          </a:p>
        </p:txBody>
      </p:sp>
      <p:sp>
        <p:nvSpPr>
          <p:cNvPr id="244" name="Google Shape;244;p37"/>
          <p:cNvSpPr txBox="1">
            <a:spLocks noGrp="1"/>
          </p:cNvSpPr>
          <p:nvPr>
            <p:ph type="body" idx="1"/>
          </p:nvPr>
        </p:nvSpPr>
        <p:spPr>
          <a:xfrm>
            <a:off x="729450" y="2078875"/>
            <a:ext cx="7688700" cy="2688600"/>
          </a:xfrm>
          <a:prstGeom prst="rect">
            <a:avLst/>
          </a:prstGeom>
          <a:noFill/>
          <a:ln>
            <a:noFill/>
          </a:ln>
        </p:spPr>
        <p:txBody>
          <a:bodyPr spcFirstLastPara="1" wrap="square" lIns="91425" tIns="91425" rIns="91425" bIns="91425" anchor="t" anchorCtr="0">
            <a:noAutofit/>
          </a:bodyPr>
          <a:lstStyle/>
          <a:p>
            <a:pPr marL="457200" marR="0" lvl="0" indent="-330200" algn="l" rtl="0">
              <a:lnSpc>
                <a:spcPct val="115000"/>
              </a:lnSpc>
              <a:spcBef>
                <a:spcPts val="0"/>
              </a:spcBef>
              <a:spcAft>
                <a:spcPts val="0"/>
              </a:spcAft>
              <a:buClr>
                <a:schemeClr val="accent1"/>
              </a:buClr>
              <a:buSzPts val="1600"/>
              <a:buFont typeface="Lato"/>
              <a:buChar char="●"/>
            </a:pPr>
            <a:r>
              <a:rPr lang="en" sz="1600"/>
              <a:t>Highly consider NOT studying abroad</a:t>
            </a:r>
            <a:endParaRPr sz="1600"/>
          </a:p>
          <a:p>
            <a:pPr marL="914400" marR="0" lvl="1" indent="-330200" algn="l" rtl="0">
              <a:lnSpc>
                <a:spcPct val="115000"/>
              </a:lnSpc>
              <a:spcBef>
                <a:spcPts val="0"/>
              </a:spcBef>
              <a:spcAft>
                <a:spcPts val="0"/>
              </a:spcAft>
              <a:buSzPts val="1600"/>
              <a:buChar char="○"/>
            </a:pPr>
            <a:r>
              <a:rPr lang="en" sz="1600"/>
              <a:t>Study in the country where you want to practice</a:t>
            </a:r>
            <a:endParaRPr sz="1600"/>
          </a:p>
          <a:p>
            <a:pPr marL="914400" marR="0" lvl="1" indent="-330200" algn="l" rtl="0">
              <a:lnSpc>
                <a:spcPct val="115000"/>
              </a:lnSpc>
              <a:spcBef>
                <a:spcPts val="0"/>
              </a:spcBef>
              <a:spcAft>
                <a:spcPts val="0"/>
              </a:spcAft>
              <a:buSzPts val="1600"/>
              <a:buChar char="○"/>
            </a:pPr>
            <a:r>
              <a:rPr lang="en" sz="1600"/>
              <a:t>Exception: US &amp; Canada (but it’s complicated)</a:t>
            </a:r>
            <a:endParaRPr sz="1600"/>
          </a:p>
          <a:p>
            <a:pPr marL="457200" marR="0" lvl="0" indent="-330200" algn="l" rtl="0">
              <a:lnSpc>
                <a:spcPct val="115000"/>
              </a:lnSpc>
              <a:spcBef>
                <a:spcPts val="0"/>
              </a:spcBef>
              <a:spcAft>
                <a:spcPts val="0"/>
              </a:spcAft>
              <a:buSzPts val="1600"/>
              <a:buChar char="●"/>
            </a:pPr>
            <a:r>
              <a:rPr lang="en" sz="1600"/>
              <a:t>APA accreditation</a:t>
            </a:r>
            <a:endParaRPr sz="1600"/>
          </a:p>
          <a:p>
            <a:pPr marL="914400" marR="0" lvl="1" indent="-330200" algn="l" rtl="0">
              <a:lnSpc>
                <a:spcPct val="115000"/>
              </a:lnSpc>
              <a:spcBef>
                <a:spcPts val="0"/>
              </a:spcBef>
              <a:spcAft>
                <a:spcPts val="0"/>
              </a:spcAft>
              <a:buSzPts val="1600"/>
              <a:buChar char="○"/>
            </a:pPr>
            <a:r>
              <a:rPr lang="en" sz="1600"/>
              <a:t>APA vs. PCSAS</a:t>
            </a:r>
            <a:endParaRPr sz="1600"/>
          </a:p>
          <a:p>
            <a:pPr marL="914400" lvl="1" indent="-330200" algn="l" rtl="0">
              <a:lnSpc>
                <a:spcPct val="115000"/>
              </a:lnSpc>
              <a:spcBef>
                <a:spcPts val="0"/>
              </a:spcBef>
              <a:spcAft>
                <a:spcPts val="0"/>
              </a:spcAft>
              <a:buSzPts val="1600"/>
              <a:buChar char="○"/>
            </a:pPr>
            <a:r>
              <a:rPr lang="en" sz="1600"/>
              <a:t>APPIC internship, EPPP, state licensure</a:t>
            </a:r>
            <a:endParaRPr sz="1600"/>
          </a:p>
          <a:p>
            <a:pPr marL="457200" lvl="0" indent="-330200" algn="l" rtl="0">
              <a:lnSpc>
                <a:spcPct val="115000"/>
              </a:lnSpc>
              <a:spcBef>
                <a:spcPts val="0"/>
              </a:spcBef>
              <a:spcAft>
                <a:spcPts val="0"/>
              </a:spcAft>
              <a:buSzPts val="1600"/>
              <a:buChar char="●"/>
            </a:pPr>
            <a:r>
              <a:rPr lang="en" sz="1600"/>
              <a:t>Training models</a:t>
            </a:r>
            <a:endParaRPr sz="1600"/>
          </a:p>
          <a:p>
            <a:pPr marL="914400" lvl="1" indent="-330200" algn="l" rtl="0">
              <a:lnSpc>
                <a:spcPct val="115000"/>
              </a:lnSpc>
              <a:spcBef>
                <a:spcPts val="0"/>
              </a:spcBef>
              <a:spcAft>
                <a:spcPts val="0"/>
              </a:spcAft>
              <a:buSzPts val="1600"/>
              <a:buChar char="○"/>
            </a:pPr>
            <a:r>
              <a:rPr lang="en" sz="1600"/>
              <a:t>Scientist-practitioner (Boulder model)</a:t>
            </a:r>
            <a:endParaRPr sz="1600"/>
          </a:p>
          <a:p>
            <a:pPr marL="914400" lvl="1" indent="-330200" algn="l" rtl="0">
              <a:lnSpc>
                <a:spcPct val="115000"/>
              </a:lnSpc>
              <a:spcBef>
                <a:spcPts val="0"/>
              </a:spcBef>
              <a:spcAft>
                <a:spcPts val="0"/>
              </a:spcAft>
              <a:buSzPts val="1600"/>
              <a:buChar char="○"/>
            </a:pPr>
            <a:r>
              <a:rPr lang="en" sz="1600"/>
              <a:t>Clinical scientist</a:t>
            </a:r>
            <a:endParaRPr sz="1600"/>
          </a:p>
          <a:p>
            <a:pPr marL="457200" lvl="0" indent="-330200" algn="l" rtl="0">
              <a:lnSpc>
                <a:spcPct val="115000"/>
              </a:lnSpc>
              <a:spcBef>
                <a:spcPts val="0"/>
              </a:spcBef>
              <a:spcAft>
                <a:spcPts val="0"/>
              </a:spcAft>
              <a:buSzPts val="1600"/>
              <a:buChar char="●"/>
            </a:pPr>
            <a:r>
              <a:rPr lang="en" sz="1600"/>
              <a:t>Other kinds of licensure</a:t>
            </a:r>
            <a:endParaRPr sz="1600"/>
          </a:p>
        </p:txBody>
      </p:sp>
      <p:pic>
        <p:nvPicPr>
          <p:cNvPr id="245" name="Google Shape;245;p37"/>
          <p:cNvPicPr preferRelativeResize="0"/>
          <p:nvPr/>
        </p:nvPicPr>
        <p:blipFill rotWithShape="1">
          <a:blip r:embed="rId3">
            <a:alphaModFix/>
          </a:blip>
          <a:srcRect/>
          <a:stretch/>
        </p:blipFill>
        <p:spPr>
          <a:xfrm>
            <a:off x="6258125" y="2694450"/>
            <a:ext cx="2612750" cy="207302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8"/>
          <p:cNvSpPr txBox="1">
            <a:spLocks noGrp="1"/>
          </p:cNvSpPr>
          <p:nvPr>
            <p:ph type="title"/>
          </p:nvPr>
        </p:nvSpPr>
        <p:spPr>
          <a:xfrm>
            <a:off x="523750" y="137840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Difference Between a Clinical PhD and a PsyD</a:t>
            </a:r>
            <a:endParaRPr/>
          </a:p>
        </p:txBody>
      </p:sp>
      <p:sp>
        <p:nvSpPr>
          <p:cNvPr id="251" name="Google Shape;251;p38"/>
          <p:cNvSpPr txBox="1">
            <a:spLocks noGrp="1"/>
          </p:cNvSpPr>
          <p:nvPr>
            <p:ph type="body" idx="1"/>
          </p:nvPr>
        </p:nvSpPr>
        <p:spPr>
          <a:xfrm>
            <a:off x="523750" y="1913600"/>
            <a:ext cx="4221600" cy="3102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800" b="1" u="sng" dirty="0"/>
              <a:t>PhD</a:t>
            </a:r>
            <a:endParaRPr sz="1800" b="1" u="sng" dirty="0"/>
          </a:p>
          <a:p>
            <a:pPr marL="457200" lvl="0" indent="-330200" algn="l" rtl="0">
              <a:lnSpc>
                <a:spcPct val="115000"/>
              </a:lnSpc>
              <a:spcBef>
                <a:spcPts val="1600"/>
              </a:spcBef>
              <a:spcAft>
                <a:spcPts val="0"/>
              </a:spcAft>
              <a:buSzPts val="1600"/>
              <a:buChar char="●"/>
            </a:pPr>
            <a:r>
              <a:rPr lang="en" sz="1600" dirty="0"/>
              <a:t>Doctorate of Philosophy in Psychology</a:t>
            </a:r>
            <a:endParaRPr sz="1600" dirty="0"/>
          </a:p>
          <a:p>
            <a:pPr marL="457200" lvl="0" indent="-330200" algn="l" rtl="0">
              <a:lnSpc>
                <a:spcPct val="115000"/>
              </a:lnSpc>
              <a:spcBef>
                <a:spcPts val="0"/>
              </a:spcBef>
              <a:spcAft>
                <a:spcPts val="0"/>
              </a:spcAft>
              <a:buSzPts val="1600"/>
              <a:buChar char="●"/>
            </a:pPr>
            <a:r>
              <a:rPr lang="en" sz="1600" dirty="0"/>
              <a:t>Older</a:t>
            </a:r>
            <a:endParaRPr sz="1600" dirty="0"/>
          </a:p>
          <a:p>
            <a:pPr marL="457200" lvl="0" indent="-330200" algn="l" rtl="0">
              <a:lnSpc>
                <a:spcPct val="115000"/>
              </a:lnSpc>
              <a:spcBef>
                <a:spcPts val="0"/>
              </a:spcBef>
              <a:spcAft>
                <a:spcPts val="0"/>
              </a:spcAft>
              <a:buSzPts val="1600"/>
              <a:buChar char="●"/>
            </a:pPr>
            <a:r>
              <a:rPr lang="en" sz="1600" dirty="0"/>
              <a:t>Focused on research</a:t>
            </a:r>
            <a:endParaRPr sz="1600" dirty="0"/>
          </a:p>
          <a:p>
            <a:pPr marL="457200" lvl="0" indent="-330200" algn="l" rtl="0">
              <a:lnSpc>
                <a:spcPct val="115000"/>
              </a:lnSpc>
              <a:spcBef>
                <a:spcPts val="0"/>
              </a:spcBef>
              <a:spcAft>
                <a:spcPts val="0"/>
              </a:spcAft>
              <a:buSzPts val="1600"/>
              <a:buChar char="●"/>
            </a:pPr>
            <a:r>
              <a:rPr lang="en" sz="1600" dirty="0"/>
              <a:t>APA accreditation</a:t>
            </a:r>
            <a:endParaRPr sz="1600" dirty="0"/>
          </a:p>
          <a:p>
            <a:pPr marL="457200" lvl="0" indent="-330200" algn="l" rtl="0">
              <a:lnSpc>
                <a:spcPct val="115000"/>
              </a:lnSpc>
              <a:spcBef>
                <a:spcPts val="0"/>
              </a:spcBef>
              <a:spcAft>
                <a:spcPts val="0"/>
              </a:spcAft>
              <a:buSzPts val="1600"/>
              <a:buChar char="●"/>
            </a:pPr>
            <a:r>
              <a:rPr lang="en" sz="1600" dirty="0" smtClean="0"/>
              <a:t>89</a:t>
            </a:r>
            <a:r>
              <a:rPr lang="en" sz="1600" dirty="0"/>
              <a:t>% receive tuition remission</a:t>
            </a:r>
            <a:endParaRPr sz="1600" dirty="0"/>
          </a:p>
          <a:p>
            <a:pPr marL="457200" lvl="0" indent="-330200" algn="l" rtl="0">
              <a:lnSpc>
                <a:spcPct val="115000"/>
              </a:lnSpc>
              <a:spcBef>
                <a:spcPts val="0"/>
              </a:spcBef>
              <a:spcAft>
                <a:spcPts val="0"/>
              </a:spcAft>
              <a:buSzPts val="1600"/>
              <a:buChar char="●"/>
            </a:pPr>
            <a:r>
              <a:rPr lang="en" sz="1600" dirty="0"/>
              <a:t>Selective (~7% avg acceptance)</a:t>
            </a:r>
            <a:endParaRPr sz="1600" dirty="0"/>
          </a:p>
        </p:txBody>
      </p:sp>
      <p:sp>
        <p:nvSpPr>
          <p:cNvPr id="252" name="Google Shape;252;p38"/>
          <p:cNvSpPr txBox="1">
            <a:spLocks noGrp="1"/>
          </p:cNvSpPr>
          <p:nvPr>
            <p:ph type="body" idx="2"/>
          </p:nvPr>
        </p:nvSpPr>
        <p:spPr>
          <a:xfrm>
            <a:off x="4922400" y="1913600"/>
            <a:ext cx="4221600" cy="3008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800" b="1" u="sng" dirty="0"/>
              <a:t>PsyD</a:t>
            </a:r>
            <a:endParaRPr sz="1800" b="1" u="sng" dirty="0"/>
          </a:p>
          <a:p>
            <a:pPr marL="457200" lvl="0" indent="-330200" algn="l" rtl="0">
              <a:lnSpc>
                <a:spcPct val="115000"/>
              </a:lnSpc>
              <a:spcBef>
                <a:spcPts val="1600"/>
              </a:spcBef>
              <a:spcAft>
                <a:spcPts val="0"/>
              </a:spcAft>
              <a:buSzPts val="1600"/>
              <a:buChar char="●"/>
            </a:pPr>
            <a:r>
              <a:rPr lang="en" sz="1600" dirty="0"/>
              <a:t>Doctorate of Psychology</a:t>
            </a:r>
            <a:endParaRPr sz="1600" dirty="0"/>
          </a:p>
          <a:p>
            <a:pPr marL="457200" lvl="0" indent="-330200" algn="l" rtl="0">
              <a:lnSpc>
                <a:spcPct val="115000"/>
              </a:lnSpc>
              <a:spcBef>
                <a:spcPts val="0"/>
              </a:spcBef>
              <a:spcAft>
                <a:spcPts val="0"/>
              </a:spcAft>
              <a:buSzPts val="1600"/>
              <a:buChar char="●"/>
            </a:pPr>
            <a:r>
              <a:rPr lang="en" sz="1600" dirty="0"/>
              <a:t>Newer (1970s)</a:t>
            </a:r>
            <a:endParaRPr sz="1600" dirty="0"/>
          </a:p>
          <a:p>
            <a:pPr marL="457200" lvl="0" indent="-330200" algn="l" rtl="0">
              <a:lnSpc>
                <a:spcPct val="115000"/>
              </a:lnSpc>
              <a:spcBef>
                <a:spcPts val="0"/>
              </a:spcBef>
              <a:spcAft>
                <a:spcPts val="0"/>
              </a:spcAft>
              <a:buSzPts val="1600"/>
              <a:buChar char="●"/>
            </a:pPr>
            <a:r>
              <a:rPr lang="en" sz="1600" dirty="0"/>
              <a:t>Focused on clinical work</a:t>
            </a:r>
            <a:endParaRPr sz="1600" dirty="0"/>
          </a:p>
          <a:p>
            <a:pPr marL="457200" lvl="0" indent="-330200" algn="l" rtl="0">
              <a:lnSpc>
                <a:spcPct val="115000"/>
              </a:lnSpc>
              <a:spcBef>
                <a:spcPts val="0"/>
              </a:spcBef>
              <a:spcAft>
                <a:spcPts val="0"/>
              </a:spcAft>
              <a:buSzPts val="1600"/>
              <a:buChar char="●"/>
            </a:pPr>
            <a:r>
              <a:rPr lang="en" sz="1600" dirty="0"/>
              <a:t>APA accreditation</a:t>
            </a:r>
            <a:endParaRPr sz="1600" dirty="0"/>
          </a:p>
          <a:p>
            <a:pPr marL="457200" lvl="0" indent="-330200" algn="l" rtl="0">
              <a:lnSpc>
                <a:spcPct val="115000"/>
              </a:lnSpc>
              <a:spcBef>
                <a:spcPts val="0"/>
              </a:spcBef>
              <a:spcAft>
                <a:spcPts val="0"/>
              </a:spcAft>
              <a:buSzPts val="1600"/>
              <a:buChar char="●"/>
            </a:pPr>
            <a:r>
              <a:rPr lang="en" sz="1600" dirty="0" smtClean="0"/>
              <a:t>17</a:t>
            </a:r>
            <a:r>
              <a:rPr lang="en" sz="1600" dirty="0"/>
              <a:t>% receive tuition remission</a:t>
            </a:r>
            <a:endParaRPr sz="1600" dirty="0"/>
          </a:p>
          <a:p>
            <a:pPr marL="457200" lvl="0" indent="-330200" algn="l" rtl="0">
              <a:lnSpc>
                <a:spcPct val="115000"/>
              </a:lnSpc>
              <a:spcBef>
                <a:spcPts val="0"/>
              </a:spcBef>
              <a:spcAft>
                <a:spcPts val="0"/>
              </a:spcAft>
              <a:buSzPts val="1600"/>
              <a:buChar char="●"/>
            </a:pPr>
            <a:r>
              <a:rPr lang="en" sz="1600" dirty="0"/>
              <a:t>Less selective (~50% avg acceptance)</a:t>
            </a:r>
            <a:endParaRPr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3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Submitting the Application</a:t>
            </a:r>
            <a:endParaRPr/>
          </a:p>
        </p:txBody>
      </p:sp>
      <p:sp>
        <p:nvSpPr>
          <p:cNvPr id="258" name="Google Shape;258;p39"/>
          <p:cNvSpPr txBox="1">
            <a:spLocks noGrp="1"/>
          </p:cNvSpPr>
          <p:nvPr>
            <p:ph type="body" idx="1"/>
          </p:nvPr>
        </p:nvSpPr>
        <p:spPr>
          <a:xfrm>
            <a:off x="729450" y="1798725"/>
            <a:ext cx="7508100" cy="358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1600"/>
              <a:t>There are many things to remember and be aware of…</a:t>
            </a:r>
            <a:endParaRPr sz="1600"/>
          </a:p>
          <a:p>
            <a:pPr marL="457200" lvl="0" indent="-330200" algn="l" rtl="0">
              <a:lnSpc>
                <a:spcPct val="115000"/>
              </a:lnSpc>
              <a:spcBef>
                <a:spcPts val="1600"/>
              </a:spcBef>
              <a:spcAft>
                <a:spcPts val="0"/>
              </a:spcAft>
              <a:buSzPts val="1600"/>
              <a:buChar char="●"/>
            </a:pPr>
            <a:r>
              <a:rPr lang="en" sz="1600"/>
              <a:t>Most schools only offer fall admission</a:t>
            </a:r>
            <a:endParaRPr sz="1600"/>
          </a:p>
          <a:p>
            <a:pPr marL="914400" lvl="1" indent="-330200" algn="l" rtl="0">
              <a:lnSpc>
                <a:spcPct val="115000"/>
              </a:lnSpc>
              <a:spcBef>
                <a:spcPts val="0"/>
              </a:spcBef>
              <a:spcAft>
                <a:spcPts val="0"/>
              </a:spcAft>
              <a:buSzPts val="1600"/>
              <a:buChar char="○"/>
            </a:pPr>
            <a:r>
              <a:rPr lang="en" sz="1600"/>
              <a:t>Deadline: December 1st (give or take)</a:t>
            </a:r>
            <a:endParaRPr sz="1600"/>
          </a:p>
          <a:p>
            <a:pPr marL="457200" lvl="0" indent="-330200" algn="l" rtl="0">
              <a:lnSpc>
                <a:spcPct val="115000"/>
              </a:lnSpc>
              <a:spcBef>
                <a:spcPts val="0"/>
              </a:spcBef>
              <a:spcAft>
                <a:spcPts val="0"/>
              </a:spcAft>
              <a:buSzPts val="1600"/>
              <a:buChar char="●"/>
            </a:pPr>
            <a:r>
              <a:rPr lang="en" sz="1600"/>
              <a:t>Application fee can be between $35 and $105 per school</a:t>
            </a:r>
            <a:endParaRPr sz="1600"/>
          </a:p>
          <a:p>
            <a:pPr marL="457200" lvl="0" indent="-330200" algn="l" rtl="0">
              <a:lnSpc>
                <a:spcPct val="115000"/>
              </a:lnSpc>
              <a:spcBef>
                <a:spcPts val="0"/>
              </a:spcBef>
              <a:spcAft>
                <a:spcPts val="0"/>
              </a:spcAft>
              <a:buSzPts val="1600"/>
              <a:buChar char="●"/>
            </a:pPr>
            <a:r>
              <a:rPr lang="en" sz="1600"/>
              <a:t>May use third-party sites like Interfolio for LORs ($48 subscription)</a:t>
            </a:r>
            <a:endParaRPr sz="1600"/>
          </a:p>
          <a:p>
            <a:pPr marL="457200" lvl="0" indent="-330200" algn="l" rtl="0">
              <a:lnSpc>
                <a:spcPct val="115000"/>
              </a:lnSpc>
              <a:spcBef>
                <a:spcPts val="0"/>
              </a:spcBef>
              <a:spcAft>
                <a:spcPts val="0"/>
              </a:spcAft>
              <a:buSzPts val="1600"/>
              <a:buChar char="●"/>
            </a:pPr>
            <a:r>
              <a:rPr lang="en" sz="1600"/>
              <a:t>May require an official copy of transcript sent by the Registrar</a:t>
            </a:r>
            <a:endParaRPr sz="1600"/>
          </a:p>
          <a:p>
            <a:pPr marL="457200" lvl="0" indent="-330200" algn="l" rtl="0">
              <a:lnSpc>
                <a:spcPct val="115000"/>
              </a:lnSpc>
              <a:spcBef>
                <a:spcPts val="0"/>
              </a:spcBef>
              <a:spcAft>
                <a:spcPts val="0"/>
              </a:spcAft>
              <a:buSzPts val="1600"/>
              <a:buChar char="●"/>
            </a:pPr>
            <a:r>
              <a:rPr lang="en" sz="1600"/>
              <a:t>May require proof of residency (e.g. scan of passport)</a:t>
            </a:r>
            <a:endParaRPr sz="1600"/>
          </a:p>
          <a:p>
            <a:pPr marL="457200" lvl="0" indent="-330200" algn="l" rtl="0">
              <a:lnSpc>
                <a:spcPct val="115000"/>
              </a:lnSpc>
              <a:spcBef>
                <a:spcPts val="0"/>
              </a:spcBef>
              <a:spcAft>
                <a:spcPts val="0"/>
              </a:spcAft>
              <a:buSzPts val="1600"/>
              <a:buChar char="●"/>
            </a:pPr>
            <a:r>
              <a:rPr lang="en" sz="1600"/>
              <a:t>You must send each school your GRE scores using the ETS website</a:t>
            </a:r>
            <a:endParaRPr sz="1600"/>
          </a:p>
          <a:p>
            <a:pPr marL="914400" lvl="1" indent="-330200" algn="l" rtl="0">
              <a:lnSpc>
                <a:spcPct val="115000"/>
              </a:lnSpc>
              <a:spcBef>
                <a:spcPts val="0"/>
              </a:spcBef>
              <a:spcAft>
                <a:spcPts val="0"/>
              </a:spcAft>
              <a:buSzPts val="1600"/>
              <a:buChar char="○"/>
            </a:pPr>
            <a:r>
              <a:rPr lang="en" sz="1600"/>
              <a:t>The first four schools are free (at testing center), but after that, it costs $27 per school</a:t>
            </a:r>
            <a:endParaRPr sz="1600"/>
          </a:p>
        </p:txBody>
      </p:sp>
      <p:pic>
        <p:nvPicPr>
          <p:cNvPr id="259" name="Google Shape;259;p39"/>
          <p:cNvPicPr preferRelativeResize="0"/>
          <p:nvPr/>
        </p:nvPicPr>
        <p:blipFill rotWithShape="1">
          <a:blip r:embed="rId3">
            <a:alphaModFix/>
          </a:blip>
          <a:srcRect/>
          <a:stretch/>
        </p:blipFill>
        <p:spPr>
          <a:xfrm>
            <a:off x="4888351" y="244150"/>
            <a:ext cx="4067647" cy="11389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63"/>
        <p:cNvGrpSpPr/>
        <p:nvPr/>
      </p:nvGrpSpPr>
      <p:grpSpPr>
        <a:xfrm>
          <a:off x="0" y="0"/>
          <a:ext cx="0" cy="0"/>
          <a:chOff x="0" y="0"/>
          <a:chExt cx="0" cy="0"/>
        </a:xfrm>
      </p:grpSpPr>
      <p:sp>
        <p:nvSpPr>
          <p:cNvPr id="264" name="Google Shape;264;p4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Interview Weekend, Part I</a:t>
            </a:r>
            <a:endParaRPr/>
          </a:p>
        </p:txBody>
      </p:sp>
      <p:sp>
        <p:nvSpPr>
          <p:cNvPr id="265" name="Google Shape;265;p40"/>
          <p:cNvSpPr txBox="1">
            <a:spLocks noGrp="1"/>
          </p:cNvSpPr>
          <p:nvPr>
            <p:ph type="body" idx="1"/>
          </p:nvPr>
        </p:nvSpPr>
        <p:spPr>
          <a:xfrm>
            <a:off x="729450" y="1853850"/>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Occurs between January and March during spring semester</a:t>
            </a:r>
            <a:endParaRPr sz="1600"/>
          </a:p>
          <a:p>
            <a:pPr marL="457200" lvl="0" indent="-330200" algn="l" rtl="0">
              <a:lnSpc>
                <a:spcPct val="115000"/>
              </a:lnSpc>
              <a:spcBef>
                <a:spcPts val="0"/>
              </a:spcBef>
              <a:spcAft>
                <a:spcPts val="0"/>
              </a:spcAft>
              <a:buSzPts val="1600"/>
              <a:buChar char="●"/>
            </a:pPr>
            <a:r>
              <a:rPr lang="en" sz="1600"/>
              <a:t>Sometimes not actually on a weekend</a:t>
            </a:r>
            <a:endParaRPr sz="1600"/>
          </a:p>
          <a:p>
            <a:pPr marL="457200" lvl="0" indent="-330200" algn="l" rtl="0">
              <a:lnSpc>
                <a:spcPct val="115000"/>
              </a:lnSpc>
              <a:spcBef>
                <a:spcPts val="0"/>
              </a:spcBef>
              <a:spcAft>
                <a:spcPts val="0"/>
              </a:spcAft>
              <a:buSzPts val="1600"/>
              <a:buChar char="●"/>
            </a:pPr>
            <a:r>
              <a:rPr lang="en" sz="1600"/>
              <a:t>Usually a full day event</a:t>
            </a:r>
            <a:endParaRPr sz="1600"/>
          </a:p>
          <a:p>
            <a:pPr marL="457200" lvl="0" indent="-330200" algn="l" rtl="0">
              <a:lnSpc>
                <a:spcPct val="115000"/>
              </a:lnSpc>
              <a:spcBef>
                <a:spcPts val="0"/>
              </a:spcBef>
              <a:spcAft>
                <a:spcPts val="0"/>
              </a:spcAft>
              <a:buSzPts val="1600"/>
              <a:buChar char="●"/>
            </a:pPr>
            <a:r>
              <a:rPr lang="en" sz="1600"/>
              <a:t>You’re interviewing them as much as they’re interviewing you!</a:t>
            </a:r>
            <a:endParaRPr sz="1600"/>
          </a:p>
          <a:p>
            <a:pPr marL="457200" lvl="0" indent="-330200" algn="l" rtl="0">
              <a:lnSpc>
                <a:spcPct val="115000"/>
              </a:lnSpc>
              <a:spcBef>
                <a:spcPts val="0"/>
              </a:spcBef>
              <a:spcAft>
                <a:spcPts val="0"/>
              </a:spcAft>
              <a:buSzPts val="1600"/>
              <a:buChar char="●"/>
            </a:pPr>
            <a:r>
              <a:rPr lang="en" sz="1600"/>
              <a:t>Professional attire</a:t>
            </a:r>
            <a:endParaRPr sz="1600"/>
          </a:p>
          <a:p>
            <a:pPr marL="914400" lvl="1" indent="-330200" algn="l" rtl="0">
              <a:lnSpc>
                <a:spcPct val="115000"/>
              </a:lnSpc>
              <a:spcBef>
                <a:spcPts val="0"/>
              </a:spcBef>
              <a:spcAft>
                <a:spcPts val="0"/>
              </a:spcAft>
              <a:buSzPts val="1600"/>
              <a:buChar char="○"/>
            </a:pPr>
            <a:r>
              <a:rPr lang="en" sz="1600"/>
              <a:t>Formality depends on school and program</a:t>
            </a:r>
            <a:endParaRPr sz="1600"/>
          </a:p>
          <a:p>
            <a:pPr marL="914400" lvl="1" indent="-330200" algn="l" rtl="0">
              <a:lnSpc>
                <a:spcPct val="115000"/>
              </a:lnSpc>
              <a:spcBef>
                <a:spcPts val="0"/>
              </a:spcBef>
              <a:spcAft>
                <a:spcPts val="0"/>
              </a:spcAft>
              <a:buSzPts val="1600"/>
              <a:buChar char="○"/>
            </a:pPr>
            <a:r>
              <a:rPr lang="en" sz="1600"/>
              <a:t>The norm for clinical programs is a suit</a:t>
            </a:r>
            <a:endParaRPr sz="1600"/>
          </a:p>
          <a:p>
            <a:pPr marL="457200" lvl="0" indent="-330200" algn="l" rtl="0">
              <a:lnSpc>
                <a:spcPct val="115000"/>
              </a:lnSpc>
              <a:spcBef>
                <a:spcPts val="0"/>
              </a:spcBef>
              <a:spcAft>
                <a:spcPts val="0"/>
              </a:spcAft>
              <a:buSzPts val="1600"/>
              <a:buChar char="●"/>
            </a:pPr>
            <a:r>
              <a:rPr lang="en" sz="1600"/>
              <a:t>Options to attend</a:t>
            </a:r>
            <a:endParaRPr sz="1600"/>
          </a:p>
          <a:p>
            <a:pPr marL="914400" lvl="1" indent="-330200" algn="l" rtl="0">
              <a:lnSpc>
                <a:spcPct val="115000"/>
              </a:lnSpc>
              <a:spcBef>
                <a:spcPts val="0"/>
              </a:spcBef>
              <a:spcAft>
                <a:spcPts val="0"/>
              </a:spcAft>
              <a:buSzPts val="1600"/>
              <a:buChar char="○"/>
            </a:pPr>
            <a:r>
              <a:rPr lang="en" sz="1600"/>
              <a:t>Fly there and stay with a current graduate student</a:t>
            </a:r>
            <a:endParaRPr sz="1600"/>
          </a:p>
          <a:p>
            <a:pPr marL="914400" lvl="1" indent="-330200" algn="l" rtl="0">
              <a:lnSpc>
                <a:spcPct val="115000"/>
              </a:lnSpc>
              <a:spcBef>
                <a:spcPts val="0"/>
              </a:spcBef>
              <a:spcAft>
                <a:spcPts val="0"/>
              </a:spcAft>
              <a:buSzPts val="1600"/>
              <a:buChar char="○"/>
            </a:pPr>
            <a:r>
              <a:rPr lang="en" sz="1600"/>
              <a:t>Skype/phone call</a:t>
            </a:r>
            <a:endParaRPr sz="1600"/>
          </a:p>
          <a:p>
            <a:pPr marL="457200" lvl="0" indent="-330200" algn="l" rtl="0">
              <a:lnSpc>
                <a:spcPct val="115000"/>
              </a:lnSpc>
              <a:spcBef>
                <a:spcPts val="0"/>
              </a:spcBef>
              <a:spcAft>
                <a:spcPts val="0"/>
              </a:spcAft>
              <a:buSzPts val="1600"/>
              <a:buChar char="●"/>
            </a:pPr>
            <a:r>
              <a:rPr lang="en" sz="1600"/>
              <a:t>Reimbursement for travel varies by program (uncommon for clinical)</a:t>
            </a:r>
            <a:endParaRPr sz="160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Interview Weekend, Part II</a:t>
            </a:r>
            <a:endParaRPr/>
          </a:p>
        </p:txBody>
      </p:sp>
      <p:sp>
        <p:nvSpPr>
          <p:cNvPr id="271" name="Google Shape;271;p41"/>
          <p:cNvSpPr txBox="1">
            <a:spLocks noGrp="1"/>
          </p:cNvSpPr>
          <p:nvPr>
            <p:ph type="body" idx="1"/>
          </p:nvPr>
        </p:nvSpPr>
        <p:spPr>
          <a:xfrm>
            <a:off x="729450" y="1931175"/>
            <a:ext cx="7688700" cy="30243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Designed to assess a mysterious concept known as “fit”</a:t>
            </a:r>
            <a:endParaRPr sz="1600"/>
          </a:p>
          <a:p>
            <a:pPr marL="457200" lvl="0" indent="-330200" algn="l" rtl="0">
              <a:lnSpc>
                <a:spcPct val="115000"/>
              </a:lnSpc>
              <a:spcBef>
                <a:spcPts val="0"/>
              </a:spcBef>
              <a:spcAft>
                <a:spcPts val="0"/>
              </a:spcAft>
              <a:buSzPts val="1600"/>
              <a:buChar char="●"/>
            </a:pPr>
            <a:r>
              <a:rPr lang="en" sz="1600"/>
              <a:t>Applicants are interviewed by their prospective mentor(s), other faculty members, and current graduate students</a:t>
            </a:r>
            <a:endParaRPr sz="1600"/>
          </a:p>
          <a:p>
            <a:pPr marL="457200" lvl="0" indent="-330200" algn="l" rtl="0">
              <a:lnSpc>
                <a:spcPct val="115000"/>
              </a:lnSpc>
              <a:spcBef>
                <a:spcPts val="0"/>
              </a:spcBef>
              <a:spcAft>
                <a:spcPts val="0"/>
              </a:spcAft>
              <a:buSzPts val="1600"/>
              <a:buChar char="●"/>
            </a:pPr>
            <a:r>
              <a:rPr lang="en" sz="1600"/>
              <a:t>Do your research on your mentor and other people who are interviewing you</a:t>
            </a:r>
            <a:endParaRPr sz="1600"/>
          </a:p>
          <a:p>
            <a:pPr marL="457200" lvl="0" indent="-330200" algn="l" rtl="0">
              <a:lnSpc>
                <a:spcPct val="115000"/>
              </a:lnSpc>
              <a:spcBef>
                <a:spcPts val="0"/>
              </a:spcBef>
              <a:spcAft>
                <a:spcPts val="0"/>
              </a:spcAft>
              <a:buSzPts val="1600"/>
              <a:buChar char="●"/>
            </a:pPr>
            <a:r>
              <a:rPr lang="en" sz="1600"/>
              <a:t>Bring a few copies of your CV</a:t>
            </a:r>
            <a:endParaRPr sz="1600"/>
          </a:p>
          <a:p>
            <a:pPr marL="457200" lvl="0" indent="-330200" algn="l" rtl="0">
              <a:lnSpc>
                <a:spcPct val="115000"/>
              </a:lnSpc>
              <a:spcBef>
                <a:spcPts val="0"/>
              </a:spcBef>
              <a:spcAft>
                <a:spcPts val="0"/>
              </a:spcAft>
              <a:buSzPts val="1600"/>
              <a:buChar char="●"/>
            </a:pPr>
            <a:r>
              <a:rPr lang="en" sz="1600"/>
              <a:t>Example questions:</a:t>
            </a:r>
            <a:endParaRPr sz="1600"/>
          </a:p>
          <a:p>
            <a:pPr marL="914400" lvl="1" indent="-330200" algn="l" rtl="0">
              <a:lnSpc>
                <a:spcPct val="115000"/>
              </a:lnSpc>
              <a:spcBef>
                <a:spcPts val="0"/>
              </a:spcBef>
              <a:spcAft>
                <a:spcPts val="0"/>
              </a:spcAft>
              <a:buSzPts val="1600"/>
              <a:buChar char="○"/>
            </a:pPr>
            <a:r>
              <a:rPr lang="en" sz="1600"/>
              <a:t>“Tell me about yourself.”</a:t>
            </a:r>
            <a:endParaRPr sz="1600"/>
          </a:p>
          <a:p>
            <a:pPr marL="914400" lvl="1" indent="-330200" algn="l" rtl="0">
              <a:lnSpc>
                <a:spcPct val="115000"/>
              </a:lnSpc>
              <a:spcBef>
                <a:spcPts val="0"/>
              </a:spcBef>
              <a:spcAft>
                <a:spcPts val="0"/>
              </a:spcAft>
              <a:buSzPts val="1600"/>
              <a:buChar char="○"/>
            </a:pPr>
            <a:r>
              <a:rPr lang="en" sz="1600"/>
              <a:t>“Tell me about [this project/experience on your CV].”</a:t>
            </a:r>
            <a:endParaRPr sz="1600"/>
          </a:p>
          <a:p>
            <a:pPr marL="914400" lvl="1" indent="-330200" algn="l" rtl="0">
              <a:lnSpc>
                <a:spcPct val="115000"/>
              </a:lnSpc>
              <a:spcBef>
                <a:spcPts val="0"/>
              </a:spcBef>
              <a:spcAft>
                <a:spcPts val="0"/>
              </a:spcAft>
              <a:buSzPts val="1600"/>
              <a:buChar char="○"/>
            </a:pPr>
            <a:r>
              <a:rPr lang="en" sz="1600"/>
              <a:t>“If you had the funds to design any experiment, what would it be?”</a:t>
            </a:r>
            <a:endParaRPr sz="1600"/>
          </a:p>
          <a:p>
            <a:pPr marL="914400" lvl="1" indent="-330200" algn="l" rtl="0">
              <a:lnSpc>
                <a:spcPct val="115000"/>
              </a:lnSpc>
              <a:spcBef>
                <a:spcPts val="0"/>
              </a:spcBef>
              <a:spcAft>
                <a:spcPts val="0"/>
              </a:spcAft>
              <a:buSzPts val="1600"/>
              <a:buChar char="○"/>
            </a:pPr>
            <a:r>
              <a:rPr lang="en" sz="1600"/>
              <a:t>“What do you plan to do after graduate school?</a:t>
            </a:r>
            <a:endParaRPr sz="1600"/>
          </a:p>
          <a:p>
            <a:pPr marL="0" lvl="0" indent="0" algn="l" rtl="0">
              <a:lnSpc>
                <a:spcPct val="115000"/>
              </a:lnSpc>
              <a:spcBef>
                <a:spcPts val="1600"/>
              </a:spcBef>
              <a:spcAft>
                <a:spcPts val="1600"/>
              </a:spcAft>
              <a:buSzPts val="1300"/>
              <a:buNone/>
            </a:pPr>
            <a:endParaRPr sz="16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5"/>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Types of Psychology Programs, Part I</a:t>
            </a:r>
            <a:endParaRPr/>
          </a:p>
        </p:txBody>
      </p:sp>
      <p:sp>
        <p:nvSpPr>
          <p:cNvPr id="100" name="Google Shape;100;p15"/>
          <p:cNvSpPr txBox="1">
            <a:spLocks noGrp="1"/>
          </p:cNvSpPr>
          <p:nvPr>
            <p:ph type="body" idx="1"/>
          </p:nvPr>
        </p:nvSpPr>
        <p:spPr>
          <a:xfrm>
            <a:off x="729450" y="1853850"/>
            <a:ext cx="3999900" cy="3477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000" b="1" u="sng"/>
              <a:t>PhD Programs</a:t>
            </a:r>
            <a:endParaRPr sz="2000" b="1" u="sng"/>
          </a:p>
          <a:p>
            <a:pPr marL="457200" lvl="0" indent="-342900" algn="l" rtl="0">
              <a:lnSpc>
                <a:spcPct val="115000"/>
              </a:lnSpc>
              <a:spcBef>
                <a:spcPts val="0"/>
              </a:spcBef>
              <a:spcAft>
                <a:spcPts val="0"/>
              </a:spcAft>
              <a:buSzPts val="1800"/>
              <a:buChar char="●"/>
            </a:pPr>
            <a:r>
              <a:rPr lang="en" sz="1800"/>
              <a:t>Clinical</a:t>
            </a:r>
            <a:endParaRPr sz="1800"/>
          </a:p>
          <a:p>
            <a:pPr marL="457200" lvl="0" indent="-342900" algn="l" rtl="0">
              <a:lnSpc>
                <a:spcPct val="115000"/>
              </a:lnSpc>
              <a:spcBef>
                <a:spcPts val="0"/>
              </a:spcBef>
              <a:spcAft>
                <a:spcPts val="0"/>
              </a:spcAft>
              <a:buSzPts val="1800"/>
              <a:buChar char="●"/>
            </a:pPr>
            <a:r>
              <a:rPr lang="en" sz="1800"/>
              <a:t>Counseling</a:t>
            </a:r>
            <a:endParaRPr sz="1800"/>
          </a:p>
          <a:p>
            <a:pPr marL="457200" lvl="0" indent="-342900" algn="l" rtl="0">
              <a:lnSpc>
                <a:spcPct val="115000"/>
              </a:lnSpc>
              <a:spcBef>
                <a:spcPts val="0"/>
              </a:spcBef>
              <a:spcAft>
                <a:spcPts val="0"/>
              </a:spcAft>
              <a:buSzPts val="1800"/>
              <a:buChar char="●"/>
            </a:pPr>
            <a:r>
              <a:rPr lang="en" sz="1800"/>
              <a:t>School</a:t>
            </a:r>
            <a:endParaRPr sz="1800"/>
          </a:p>
          <a:p>
            <a:pPr marL="457200" lvl="0" indent="-342900" algn="l" rtl="0">
              <a:lnSpc>
                <a:spcPct val="115000"/>
              </a:lnSpc>
              <a:spcBef>
                <a:spcPts val="0"/>
              </a:spcBef>
              <a:spcAft>
                <a:spcPts val="0"/>
              </a:spcAft>
              <a:buSzPts val="1800"/>
              <a:buChar char="●"/>
            </a:pPr>
            <a:r>
              <a:rPr lang="en" sz="1800"/>
              <a:t>Developmental</a:t>
            </a:r>
            <a:endParaRPr sz="1800"/>
          </a:p>
          <a:p>
            <a:pPr marL="457200" lvl="0" indent="-342900" algn="l" rtl="0">
              <a:lnSpc>
                <a:spcPct val="115000"/>
              </a:lnSpc>
              <a:spcBef>
                <a:spcPts val="0"/>
              </a:spcBef>
              <a:spcAft>
                <a:spcPts val="0"/>
              </a:spcAft>
              <a:buSzPts val="1800"/>
              <a:buChar char="●"/>
            </a:pPr>
            <a:r>
              <a:rPr lang="en" sz="1800"/>
              <a:t>Social</a:t>
            </a:r>
            <a:endParaRPr sz="1800"/>
          </a:p>
          <a:p>
            <a:pPr marL="457200" lvl="0" indent="-342900" algn="l" rtl="0">
              <a:lnSpc>
                <a:spcPct val="115000"/>
              </a:lnSpc>
              <a:spcBef>
                <a:spcPts val="0"/>
              </a:spcBef>
              <a:spcAft>
                <a:spcPts val="0"/>
              </a:spcAft>
              <a:buSzPts val="1800"/>
              <a:buChar char="●"/>
            </a:pPr>
            <a:r>
              <a:rPr lang="en" sz="1800"/>
              <a:t>Neuroscience</a:t>
            </a:r>
            <a:endParaRPr sz="1800"/>
          </a:p>
          <a:p>
            <a:pPr marL="457200" lvl="0" indent="-342900" algn="l" rtl="0">
              <a:lnSpc>
                <a:spcPct val="115000"/>
              </a:lnSpc>
              <a:spcBef>
                <a:spcPts val="0"/>
              </a:spcBef>
              <a:spcAft>
                <a:spcPts val="0"/>
              </a:spcAft>
              <a:buSzPts val="1800"/>
              <a:buChar char="●"/>
            </a:pPr>
            <a:r>
              <a:rPr lang="en" sz="1800"/>
              <a:t>Health</a:t>
            </a:r>
            <a:endParaRPr sz="1800"/>
          </a:p>
        </p:txBody>
      </p:sp>
      <p:sp>
        <p:nvSpPr>
          <p:cNvPr id="101" name="Google Shape;101;p15"/>
          <p:cNvSpPr txBox="1">
            <a:spLocks noGrp="1"/>
          </p:cNvSpPr>
          <p:nvPr>
            <p:ph type="body" idx="2"/>
          </p:nvPr>
        </p:nvSpPr>
        <p:spPr>
          <a:xfrm>
            <a:off x="4212875" y="1904100"/>
            <a:ext cx="4421400" cy="3376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endParaRPr sz="1800"/>
          </a:p>
          <a:p>
            <a:pPr marL="457200" lvl="0" indent="-342900" algn="l" rtl="0">
              <a:lnSpc>
                <a:spcPct val="115000"/>
              </a:lnSpc>
              <a:spcBef>
                <a:spcPts val="0"/>
              </a:spcBef>
              <a:spcAft>
                <a:spcPts val="0"/>
              </a:spcAft>
              <a:buSzPts val="1800"/>
              <a:buChar char="●"/>
            </a:pPr>
            <a:r>
              <a:rPr lang="en" sz="1800"/>
              <a:t>Behavioral</a:t>
            </a:r>
            <a:endParaRPr sz="1800"/>
          </a:p>
          <a:p>
            <a:pPr marL="457200" lvl="0" indent="-342900" algn="l" rtl="0">
              <a:lnSpc>
                <a:spcPct val="115000"/>
              </a:lnSpc>
              <a:spcBef>
                <a:spcPts val="0"/>
              </a:spcBef>
              <a:spcAft>
                <a:spcPts val="0"/>
              </a:spcAft>
              <a:buSzPts val="1800"/>
              <a:buChar char="●"/>
            </a:pPr>
            <a:r>
              <a:rPr lang="en" sz="1800"/>
              <a:t>Experimental</a:t>
            </a:r>
            <a:endParaRPr sz="1800"/>
          </a:p>
          <a:p>
            <a:pPr marL="457200" lvl="0" indent="-342900" algn="l" rtl="0">
              <a:lnSpc>
                <a:spcPct val="115000"/>
              </a:lnSpc>
              <a:spcBef>
                <a:spcPts val="0"/>
              </a:spcBef>
              <a:spcAft>
                <a:spcPts val="0"/>
              </a:spcAft>
              <a:buSzPts val="1800"/>
              <a:buChar char="●"/>
            </a:pPr>
            <a:r>
              <a:rPr lang="en" sz="1800"/>
              <a:t>Personality</a:t>
            </a:r>
            <a:endParaRPr sz="1800"/>
          </a:p>
          <a:p>
            <a:pPr marL="457200" lvl="0" indent="-342900" algn="l" rtl="0">
              <a:lnSpc>
                <a:spcPct val="115000"/>
              </a:lnSpc>
              <a:spcBef>
                <a:spcPts val="0"/>
              </a:spcBef>
              <a:spcAft>
                <a:spcPts val="0"/>
              </a:spcAft>
              <a:buSzPts val="1800"/>
              <a:buChar char="●"/>
            </a:pPr>
            <a:r>
              <a:rPr lang="en" sz="1800"/>
              <a:t>Cognitive</a:t>
            </a:r>
            <a:endParaRPr sz="1800"/>
          </a:p>
          <a:p>
            <a:pPr marL="457200" lvl="0" indent="-342900" algn="l" rtl="0">
              <a:lnSpc>
                <a:spcPct val="115000"/>
              </a:lnSpc>
              <a:spcBef>
                <a:spcPts val="0"/>
              </a:spcBef>
              <a:spcAft>
                <a:spcPts val="0"/>
              </a:spcAft>
              <a:buSzPts val="1800"/>
              <a:buChar char="●"/>
            </a:pPr>
            <a:r>
              <a:rPr lang="en" sz="1800"/>
              <a:t>Industrial-Organizational (I/O)</a:t>
            </a:r>
            <a:endParaRPr sz="1800"/>
          </a:p>
          <a:p>
            <a:pPr marL="457200" lvl="0" indent="-342900" algn="l" rtl="0">
              <a:lnSpc>
                <a:spcPct val="115000"/>
              </a:lnSpc>
              <a:spcBef>
                <a:spcPts val="0"/>
              </a:spcBef>
              <a:spcAft>
                <a:spcPts val="0"/>
              </a:spcAft>
              <a:buSzPts val="1800"/>
              <a:buChar char="●"/>
            </a:pPr>
            <a:r>
              <a:rPr lang="en" sz="1800"/>
              <a:t>Quantitative</a:t>
            </a:r>
            <a:endParaRPr sz="1800"/>
          </a:p>
          <a:p>
            <a:pPr marL="457200" lvl="0" indent="-342900" algn="l" rtl="0">
              <a:lnSpc>
                <a:spcPct val="115000"/>
              </a:lnSpc>
              <a:spcBef>
                <a:spcPts val="0"/>
              </a:spcBef>
              <a:spcAft>
                <a:spcPts val="0"/>
              </a:spcAft>
              <a:buSzPts val="1800"/>
              <a:buChar char="●"/>
            </a:pPr>
            <a:r>
              <a:rPr lang="en" sz="1800"/>
              <a:t>Forensic</a:t>
            </a:r>
            <a:endParaRPr sz="180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2"/>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What to do if you’re a firstyear/sophomore</a:t>
            </a:r>
            <a:endParaRPr/>
          </a:p>
        </p:txBody>
      </p:sp>
      <p:sp>
        <p:nvSpPr>
          <p:cNvPr id="277" name="Google Shape;277;p42"/>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dirty="0"/>
              <a:t>**Get involved with research**</a:t>
            </a:r>
            <a:endParaRPr sz="1600" dirty="0"/>
          </a:p>
          <a:p>
            <a:pPr marL="457200" lvl="0" indent="-330200" algn="l" rtl="0">
              <a:lnSpc>
                <a:spcPct val="115000"/>
              </a:lnSpc>
              <a:spcBef>
                <a:spcPts val="0"/>
              </a:spcBef>
              <a:spcAft>
                <a:spcPts val="0"/>
              </a:spcAft>
              <a:buSzPts val="1600"/>
              <a:buChar char="●"/>
            </a:pPr>
            <a:r>
              <a:rPr lang="en" sz="1600" dirty="0"/>
              <a:t>Summer internships</a:t>
            </a:r>
            <a:endParaRPr sz="1600" dirty="0"/>
          </a:p>
          <a:p>
            <a:pPr marL="457200" lvl="0" indent="-330200" algn="l" rtl="0">
              <a:lnSpc>
                <a:spcPct val="115000"/>
              </a:lnSpc>
              <a:spcBef>
                <a:spcPts val="0"/>
              </a:spcBef>
              <a:spcAft>
                <a:spcPts val="0"/>
              </a:spcAft>
              <a:buSzPts val="1600"/>
              <a:buChar char="●"/>
            </a:pPr>
            <a:r>
              <a:rPr lang="en" sz="1600" dirty="0"/>
              <a:t>Focus on coursework</a:t>
            </a:r>
            <a:endParaRPr sz="1600" dirty="0"/>
          </a:p>
          <a:p>
            <a:pPr marL="457200" lvl="0" indent="-330200" algn="l" rtl="0">
              <a:lnSpc>
                <a:spcPct val="115000"/>
              </a:lnSpc>
              <a:spcBef>
                <a:spcPts val="0"/>
              </a:spcBef>
              <a:spcAft>
                <a:spcPts val="0"/>
              </a:spcAft>
              <a:buSzPts val="1600"/>
              <a:buChar char="●"/>
            </a:pPr>
            <a:r>
              <a:rPr lang="en" sz="1600" dirty="0"/>
              <a:t>Discover your interests</a:t>
            </a:r>
            <a:endParaRPr sz="1600" dirty="0"/>
          </a:p>
          <a:p>
            <a:pPr marL="457200" lvl="0" indent="-330200" algn="l" rtl="0">
              <a:lnSpc>
                <a:spcPct val="115000"/>
              </a:lnSpc>
              <a:spcBef>
                <a:spcPts val="0"/>
              </a:spcBef>
              <a:spcAft>
                <a:spcPts val="0"/>
              </a:spcAft>
              <a:buSzPts val="1600"/>
              <a:buChar char="●"/>
            </a:pPr>
            <a:r>
              <a:rPr lang="en" sz="1600" dirty="0"/>
              <a:t>Participate in psychology-related extracurriculars</a:t>
            </a:r>
            <a:endParaRPr sz="1600" dirty="0"/>
          </a:p>
          <a:p>
            <a:pPr marL="914400" lvl="1" indent="-330200" algn="l" rtl="0">
              <a:lnSpc>
                <a:spcPct val="115000"/>
              </a:lnSpc>
              <a:spcBef>
                <a:spcPts val="0"/>
              </a:spcBef>
              <a:spcAft>
                <a:spcPts val="0"/>
              </a:spcAft>
              <a:buSzPts val="1600"/>
              <a:buChar char="○"/>
            </a:pPr>
            <a:r>
              <a:rPr lang="en" sz="1600" dirty="0"/>
              <a:t>Psi Chi / Nu Rho Psi</a:t>
            </a:r>
            <a:endParaRPr sz="1600" dirty="0"/>
          </a:p>
          <a:p>
            <a:pPr marL="914400" lvl="1" indent="-330200" algn="l" rtl="0">
              <a:lnSpc>
                <a:spcPct val="115000"/>
              </a:lnSpc>
              <a:spcBef>
                <a:spcPts val="0"/>
              </a:spcBef>
              <a:spcAft>
                <a:spcPts val="0"/>
              </a:spcAft>
              <a:buSzPts val="1600"/>
              <a:buChar char="○"/>
            </a:pPr>
            <a:r>
              <a:rPr lang="en" sz="1600" dirty="0"/>
              <a:t>Mental health-related volunteer work</a:t>
            </a:r>
            <a:endParaRPr sz="16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What to do if you’re a junior</a:t>
            </a:r>
            <a:endParaRPr/>
          </a:p>
        </p:txBody>
      </p:sp>
      <p:sp>
        <p:nvSpPr>
          <p:cNvPr id="283" name="Google Shape;283;p43"/>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**Keep doing research**</a:t>
            </a:r>
            <a:endParaRPr sz="1600"/>
          </a:p>
          <a:p>
            <a:pPr marL="457200" lvl="0" indent="-330200" algn="l" rtl="0">
              <a:lnSpc>
                <a:spcPct val="115000"/>
              </a:lnSpc>
              <a:spcBef>
                <a:spcPts val="0"/>
              </a:spcBef>
              <a:spcAft>
                <a:spcPts val="0"/>
              </a:spcAft>
              <a:buSzPts val="1600"/>
              <a:buChar char="●"/>
            </a:pPr>
            <a:r>
              <a:rPr lang="en" sz="1600"/>
              <a:t>Summer internships</a:t>
            </a:r>
            <a:endParaRPr sz="1600"/>
          </a:p>
          <a:p>
            <a:pPr marL="457200" lvl="0" indent="-330200" algn="l" rtl="0">
              <a:lnSpc>
                <a:spcPct val="115000"/>
              </a:lnSpc>
              <a:spcBef>
                <a:spcPts val="0"/>
              </a:spcBef>
              <a:spcAft>
                <a:spcPts val="0"/>
              </a:spcAft>
              <a:buSzPts val="1600"/>
              <a:buChar char="●"/>
            </a:pPr>
            <a:r>
              <a:rPr lang="en" sz="1600"/>
              <a:t>Start studying for the GRE!</a:t>
            </a:r>
            <a:endParaRPr sz="1600"/>
          </a:p>
          <a:p>
            <a:pPr marL="914400" lvl="1" indent="-330200" algn="l" rtl="0">
              <a:lnSpc>
                <a:spcPct val="115000"/>
              </a:lnSpc>
              <a:spcBef>
                <a:spcPts val="0"/>
              </a:spcBef>
              <a:spcAft>
                <a:spcPts val="0"/>
              </a:spcAft>
              <a:buSzPts val="1600"/>
              <a:buChar char="○"/>
            </a:pPr>
            <a:r>
              <a:rPr lang="en" sz="1600"/>
              <a:t>Take a practice test just to see where you’re at</a:t>
            </a:r>
            <a:endParaRPr sz="1600"/>
          </a:p>
          <a:p>
            <a:pPr marL="457200" lvl="0" indent="-330200" algn="l" rtl="0">
              <a:lnSpc>
                <a:spcPct val="115000"/>
              </a:lnSpc>
              <a:spcBef>
                <a:spcPts val="0"/>
              </a:spcBef>
              <a:spcAft>
                <a:spcPts val="0"/>
              </a:spcAft>
              <a:buSzPts val="1600"/>
              <a:buChar char="●"/>
            </a:pPr>
            <a:r>
              <a:rPr lang="en" sz="1600"/>
              <a:t>Narrow your research interests</a:t>
            </a:r>
            <a:endParaRPr sz="1600"/>
          </a:p>
          <a:p>
            <a:pPr marL="457200" lvl="0" indent="-330200" algn="l" rtl="0">
              <a:lnSpc>
                <a:spcPct val="115000"/>
              </a:lnSpc>
              <a:spcBef>
                <a:spcPts val="0"/>
              </a:spcBef>
              <a:spcAft>
                <a:spcPts val="0"/>
              </a:spcAft>
              <a:buSzPts val="1600"/>
              <a:buChar char="●"/>
            </a:pPr>
            <a:r>
              <a:rPr lang="en" sz="1600"/>
              <a:t>Consider who should write your letters of recommendation</a:t>
            </a:r>
            <a:endParaRPr sz="1600"/>
          </a:p>
          <a:p>
            <a:pPr marL="457200" lvl="0" indent="-330200" algn="l" rtl="0">
              <a:lnSpc>
                <a:spcPct val="115000"/>
              </a:lnSpc>
              <a:spcBef>
                <a:spcPts val="0"/>
              </a:spcBef>
              <a:spcAft>
                <a:spcPts val="0"/>
              </a:spcAft>
              <a:buSzPts val="1600"/>
              <a:buChar char="●"/>
            </a:pPr>
            <a:r>
              <a:rPr lang="en" sz="1600"/>
              <a:t>Consider taking a gap year</a:t>
            </a:r>
            <a:endParaRPr sz="160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44"/>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dirty="0"/>
              <a:t>What to do if you’re a senior</a:t>
            </a:r>
            <a:endParaRPr dirty="0"/>
          </a:p>
        </p:txBody>
      </p:sp>
      <p:sp>
        <p:nvSpPr>
          <p:cNvPr id="289" name="Google Shape;289;p44"/>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US" sz="1600" dirty="0" smtClean="0"/>
              <a:t>Consider which cycle you want to apply</a:t>
            </a:r>
            <a:endParaRPr sz="1600" dirty="0"/>
          </a:p>
          <a:p>
            <a:pPr marL="457200" lvl="0" indent="-330200" algn="l" rtl="0">
              <a:lnSpc>
                <a:spcPct val="115000"/>
              </a:lnSpc>
              <a:spcBef>
                <a:spcPts val="0"/>
              </a:spcBef>
              <a:spcAft>
                <a:spcPts val="0"/>
              </a:spcAft>
              <a:buSzPts val="1600"/>
              <a:buChar char="●"/>
            </a:pPr>
            <a:r>
              <a:rPr lang="en" sz="1600" dirty="0"/>
              <a:t>What to do during a gap year</a:t>
            </a:r>
            <a:endParaRPr sz="1600" dirty="0"/>
          </a:p>
          <a:p>
            <a:pPr marL="914400" lvl="1" indent="-330200" algn="l" rtl="0">
              <a:lnSpc>
                <a:spcPct val="115000"/>
              </a:lnSpc>
              <a:spcBef>
                <a:spcPts val="0"/>
              </a:spcBef>
              <a:spcAft>
                <a:spcPts val="0"/>
              </a:spcAft>
              <a:buSzPts val="1600"/>
              <a:buChar char="○"/>
            </a:pPr>
            <a:r>
              <a:rPr lang="en" sz="1600" dirty="0"/>
              <a:t>**Postbacc position in a lab**</a:t>
            </a:r>
            <a:endParaRPr sz="1600" dirty="0"/>
          </a:p>
          <a:p>
            <a:pPr marL="914400" lvl="1" indent="-330200" algn="l" rtl="0">
              <a:lnSpc>
                <a:spcPct val="115000"/>
              </a:lnSpc>
              <a:spcBef>
                <a:spcPts val="0"/>
              </a:spcBef>
              <a:spcAft>
                <a:spcPts val="0"/>
              </a:spcAft>
              <a:buSzPts val="1600"/>
              <a:buChar char="○"/>
            </a:pPr>
            <a:r>
              <a:rPr lang="en" sz="1600" dirty="0"/>
              <a:t>Working in a clinic or hospital</a:t>
            </a:r>
            <a:endParaRPr sz="1600" dirty="0"/>
          </a:p>
          <a:p>
            <a:pPr marL="914400" lvl="1" indent="-330200" algn="l" rtl="0">
              <a:lnSpc>
                <a:spcPct val="115000"/>
              </a:lnSpc>
              <a:spcBef>
                <a:spcPts val="0"/>
              </a:spcBef>
              <a:spcAft>
                <a:spcPts val="0"/>
              </a:spcAft>
              <a:buSzPts val="1600"/>
              <a:buChar char="○"/>
            </a:pPr>
            <a:r>
              <a:rPr lang="en" sz="1600" dirty="0"/>
              <a:t>Volunteering &amp; shadowing</a:t>
            </a:r>
            <a:endParaRPr sz="1600" dirty="0"/>
          </a:p>
          <a:p>
            <a:pPr marL="0" lvl="0" indent="0" algn="l" rtl="0">
              <a:lnSpc>
                <a:spcPct val="115000"/>
              </a:lnSpc>
              <a:spcBef>
                <a:spcPts val="0"/>
              </a:spcBef>
              <a:spcAft>
                <a:spcPts val="0"/>
              </a:spcAft>
              <a:buNone/>
            </a:pPr>
            <a:endParaRPr sz="16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5"/>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a postbacc before graduate school</a:t>
            </a:r>
            <a:endParaRPr/>
          </a:p>
        </p:txBody>
      </p:sp>
      <p:sp>
        <p:nvSpPr>
          <p:cNvPr id="295" name="Google Shape;295;p45"/>
          <p:cNvSpPr txBox="1">
            <a:spLocks noGrp="1"/>
          </p:cNvSpPr>
          <p:nvPr>
            <p:ph type="body" idx="1"/>
          </p:nvPr>
        </p:nvSpPr>
        <p:spPr>
          <a:xfrm>
            <a:off x="729450" y="2078875"/>
            <a:ext cx="7008000" cy="2261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a:t>Postbacc positions are usually 2-year commitments</a:t>
            </a:r>
            <a:endParaRPr sz="1600"/>
          </a:p>
          <a:p>
            <a:pPr marL="457200" lvl="0" indent="-330200" algn="l" rtl="0">
              <a:spcBef>
                <a:spcPts val="0"/>
              </a:spcBef>
              <a:spcAft>
                <a:spcPts val="0"/>
              </a:spcAft>
              <a:buSzPts val="1600"/>
              <a:buChar char="●"/>
            </a:pPr>
            <a:r>
              <a:rPr lang="en" sz="1600"/>
              <a:t>Look at graduate schools you are interested in, search that school’s job website for postbacc positions, apply to any available</a:t>
            </a:r>
            <a:endParaRPr sz="1600"/>
          </a:p>
          <a:p>
            <a:pPr marL="457200" lvl="0" indent="-330200" algn="l" rtl="0">
              <a:spcBef>
                <a:spcPts val="0"/>
              </a:spcBef>
              <a:spcAft>
                <a:spcPts val="0"/>
              </a:spcAft>
              <a:buSzPts val="1600"/>
              <a:buChar char="●"/>
            </a:pPr>
            <a:r>
              <a:rPr lang="en" sz="1600"/>
              <a:t>Hospitals, medical centers, and the National Institute of Health also have postbacc positions in psychology/psychiatry/neuroscience</a:t>
            </a:r>
            <a:endParaRPr sz="1600"/>
          </a:p>
          <a:p>
            <a:pPr marL="457200" lvl="0" indent="-330200" algn="l" rtl="0">
              <a:spcBef>
                <a:spcPts val="0"/>
              </a:spcBef>
              <a:spcAft>
                <a:spcPts val="0"/>
              </a:spcAft>
              <a:buSzPts val="1600"/>
              <a:buChar char="●"/>
            </a:pPr>
            <a:r>
              <a:rPr lang="en" sz="1600"/>
              <a:t>You should get clinical experience if you are especially interested in clinical/professional programs</a:t>
            </a:r>
            <a:endParaRPr sz="160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6"/>
          <p:cNvSpPr txBox="1">
            <a:spLocks noGrp="1"/>
          </p:cNvSpPr>
          <p:nvPr>
            <p:ph type="title"/>
          </p:nvPr>
        </p:nvSpPr>
        <p:spPr>
          <a:xfrm>
            <a:off x="729450" y="1318650"/>
            <a:ext cx="7688700" cy="53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Getting a Master’s before PhD</a:t>
            </a:r>
            <a:endParaRPr/>
          </a:p>
        </p:txBody>
      </p:sp>
      <p:sp>
        <p:nvSpPr>
          <p:cNvPr id="301" name="Google Shape;301;p46"/>
          <p:cNvSpPr txBox="1">
            <a:spLocks noGrp="1"/>
          </p:cNvSpPr>
          <p:nvPr>
            <p:ph type="body" idx="1"/>
          </p:nvPr>
        </p:nvSpPr>
        <p:spPr>
          <a:xfrm>
            <a:off x="729450" y="1853850"/>
            <a:ext cx="7688700" cy="27651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SzPts val="1600"/>
              <a:buChar char="●"/>
            </a:pPr>
            <a:r>
              <a:rPr lang="en" sz="1600" dirty="0"/>
              <a:t>Many types of Master’s programs</a:t>
            </a:r>
            <a:endParaRPr sz="1600" dirty="0"/>
          </a:p>
          <a:p>
            <a:pPr marL="914400" lvl="1" indent="-330200" algn="l" rtl="0">
              <a:spcBef>
                <a:spcPts val="0"/>
              </a:spcBef>
              <a:spcAft>
                <a:spcPts val="0"/>
              </a:spcAft>
              <a:buSzPts val="1600"/>
              <a:buChar char="○"/>
            </a:pPr>
            <a:r>
              <a:rPr lang="en" sz="1600" dirty="0"/>
              <a:t>Research versus clinical/professional</a:t>
            </a:r>
            <a:endParaRPr sz="1600" dirty="0"/>
          </a:p>
          <a:p>
            <a:pPr marL="457200" lvl="0" indent="-330200" algn="l" rtl="0">
              <a:spcBef>
                <a:spcPts val="0"/>
              </a:spcBef>
              <a:spcAft>
                <a:spcPts val="0"/>
              </a:spcAft>
              <a:buSzPts val="1600"/>
              <a:buChar char="●"/>
            </a:pPr>
            <a:r>
              <a:rPr lang="en" sz="1600" dirty="0"/>
              <a:t>Psychology</a:t>
            </a:r>
            <a:endParaRPr sz="1600" dirty="0"/>
          </a:p>
          <a:p>
            <a:pPr marL="914400" lvl="1" indent="-330200" algn="l" rtl="0">
              <a:spcBef>
                <a:spcPts val="0"/>
              </a:spcBef>
              <a:spcAft>
                <a:spcPts val="0"/>
              </a:spcAft>
              <a:buSzPts val="1600"/>
              <a:buChar char="○"/>
            </a:pPr>
            <a:r>
              <a:rPr lang="en" sz="1600" dirty="0"/>
              <a:t>Master’s of Arts/Science in Psychology (General)</a:t>
            </a:r>
            <a:endParaRPr sz="1600" dirty="0"/>
          </a:p>
          <a:p>
            <a:pPr marL="1371600" lvl="2" indent="-330200" algn="l" rtl="0">
              <a:spcBef>
                <a:spcPts val="0"/>
              </a:spcBef>
              <a:spcAft>
                <a:spcPts val="0"/>
              </a:spcAft>
              <a:buSzPts val="1600"/>
              <a:buChar char="■"/>
            </a:pPr>
            <a:r>
              <a:rPr lang="en" sz="1600" dirty="0"/>
              <a:t>Specializations: Clinical, counseling, experimental, etc.</a:t>
            </a:r>
            <a:endParaRPr sz="1600" dirty="0"/>
          </a:p>
          <a:p>
            <a:pPr marL="914400" lvl="1" indent="-330200" algn="l" rtl="0">
              <a:spcBef>
                <a:spcPts val="0"/>
              </a:spcBef>
              <a:spcAft>
                <a:spcPts val="0"/>
              </a:spcAft>
              <a:buSzPts val="1600"/>
              <a:buChar char="○"/>
            </a:pPr>
            <a:r>
              <a:rPr lang="en" sz="1600" dirty="0"/>
              <a:t>Master’s in Applied Behavior Analysis (ABA)</a:t>
            </a:r>
            <a:endParaRPr sz="1600" dirty="0"/>
          </a:p>
          <a:p>
            <a:pPr marL="914400" lvl="1" indent="-330200" algn="l" rtl="0">
              <a:spcBef>
                <a:spcPts val="0"/>
              </a:spcBef>
              <a:spcAft>
                <a:spcPts val="0"/>
              </a:spcAft>
              <a:buSzPts val="1600"/>
              <a:buChar char="○"/>
            </a:pPr>
            <a:r>
              <a:rPr lang="en" sz="1600" dirty="0"/>
              <a:t>Master’s in Marriage and Family Therapy (MFT)</a:t>
            </a:r>
            <a:endParaRPr sz="1600" dirty="0"/>
          </a:p>
          <a:p>
            <a:pPr marL="914400" lvl="1" indent="-330200" algn="l" rtl="0">
              <a:spcBef>
                <a:spcPts val="0"/>
              </a:spcBef>
              <a:spcAft>
                <a:spcPts val="0"/>
              </a:spcAft>
              <a:buSzPts val="1600"/>
              <a:buChar char="○"/>
            </a:pPr>
            <a:r>
              <a:rPr lang="en" sz="1600" dirty="0"/>
              <a:t>** Note that Master’s programs can’t be APA-accredited</a:t>
            </a:r>
            <a:endParaRPr sz="1600" dirty="0"/>
          </a:p>
          <a:p>
            <a:pPr marL="457200" lvl="0" indent="-330200" algn="l" rtl="0">
              <a:spcBef>
                <a:spcPts val="0"/>
              </a:spcBef>
              <a:spcAft>
                <a:spcPts val="0"/>
              </a:spcAft>
              <a:buSzPts val="1600"/>
              <a:buChar char="●"/>
            </a:pPr>
            <a:r>
              <a:rPr lang="en" sz="1600" dirty="0"/>
              <a:t>Psychology-adjacent</a:t>
            </a:r>
            <a:endParaRPr sz="1600" dirty="0"/>
          </a:p>
          <a:p>
            <a:pPr marL="914400" lvl="1" indent="-330200" algn="l" rtl="0">
              <a:spcBef>
                <a:spcPts val="0"/>
              </a:spcBef>
              <a:spcAft>
                <a:spcPts val="0"/>
              </a:spcAft>
              <a:buSzPts val="1600"/>
              <a:buChar char="○"/>
            </a:pPr>
            <a:r>
              <a:rPr lang="en" sz="1600" dirty="0"/>
              <a:t>Master’s in Public Health</a:t>
            </a:r>
            <a:endParaRPr sz="1600" dirty="0"/>
          </a:p>
          <a:p>
            <a:pPr marL="914400" lvl="1" indent="-330200" algn="l" rtl="0">
              <a:spcBef>
                <a:spcPts val="0"/>
              </a:spcBef>
              <a:spcAft>
                <a:spcPts val="0"/>
              </a:spcAft>
              <a:buSzPts val="1600"/>
              <a:buChar char="○"/>
            </a:pPr>
            <a:r>
              <a:rPr lang="en" sz="1600" dirty="0"/>
              <a:t>Master’s in Social Work</a:t>
            </a:r>
            <a:endParaRPr sz="1600"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Other Resources</a:t>
            </a:r>
            <a:endParaRPr/>
          </a:p>
        </p:txBody>
      </p:sp>
      <p:sp>
        <p:nvSpPr>
          <p:cNvPr id="307" name="Google Shape;307;p47"/>
          <p:cNvSpPr txBox="1">
            <a:spLocks noGrp="1"/>
          </p:cNvSpPr>
          <p:nvPr>
            <p:ph type="body" idx="1"/>
          </p:nvPr>
        </p:nvSpPr>
        <p:spPr>
          <a:xfrm>
            <a:off x="729450" y="1853850"/>
            <a:ext cx="7959600" cy="2957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u="sng">
                <a:solidFill>
                  <a:schemeClr val="hlink"/>
                </a:solidFill>
                <a:hlinkClick r:id="rId3"/>
              </a:rPr>
              <a:t>Mitch’s Uncensored Advice for Applying to Graduate School in Clinical Psychology</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4"/>
              </a:rPr>
              <a:t>A Student’s Perspective on Applying to Graduate School in (Clinical) Psychology: A Step-by-Step Guide</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5"/>
              </a:rPr>
              <a:t>Temple University’s Basic Guide to Graduate School in Psychology</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6"/>
              </a:rPr>
              <a:t>Insider's Guide to Graduate Programs in Clinical and Counseling Psychology</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7"/>
              </a:rPr>
              <a:t>The Definitive ‘what do I ask/look for’ in a PhD Advisor Guide</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8"/>
              </a:rPr>
              <a:t>Kisses of Death in the Graduate School Application Process</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9"/>
              </a:rPr>
              <a:t>Salaries, Student Debt, and Employment Opportunities in Psychology</a:t>
            </a:r>
            <a:endParaRPr sz="1600"/>
          </a:p>
          <a:p>
            <a:pPr marL="457200" lvl="0" indent="-330200" algn="l" rtl="0">
              <a:lnSpc>
                <a:spcPct val="115000"/>
              </a:lnSpc>
              <a:spcBef>
                <a:spcPts val="0"/>
              </a:spcBef>
              <a:spcAft>
                <a:spcPts val="0"/>
              </a:spcAft>
              <a:buSzPts val="1600"/>
              <a:buChar char="●"/>
            </a:pPr>
            <a:r>
              <a:rPr lang="en" sz="1600" u="sng">
                <a:solidFill>
                  <a:schemeClr val="hlink"/>
                </a:solidFill>
                <a:hlinkClick r:id="rId10"/>
              </a:rPr>
              <a:t>2 free GRE practice tests from ETS</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16"/>
          <p:cNvSpPr txBox="1">
            <a:spLocks noGrp="1"/>
          </p:cNvSpPr>
          <p:nvPr>
            <p:ph type="title"/>
          </p:nvPr>
        </p:nvSpPr>
        <p:spPr>
          <a:xfrm>
            <a:off x="729450" y="1318650"/>
            <a:ext cx="76884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Types of Psychology Programs, Part II</a:t>
            </a:r>
            <a:endParaRPr/>
          </a:p>
        </p:txBody>
      </p:sp>
      <p:sp>
        <p:nvSpPr>
          <p:cNvPr id="107" name="Google Shape;107;p16"/>
          <p:cNvSpPr txBox="1">
            <a:spLocks noGrp="1"/>
          </p:cNvSpPr>
          <p:nvPr>
            <p:ph type="body" idx="1"/>
          </p:nvPr>
        </p:nvSpPr>
        <p:spPr>
          <a:xfrm>
            <a:off x="729325" y="2078875"/>
            <a:ext cx="3774300" cy="2261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300"/>
              <a:buNone/>
            </a:pPr>
            <a:r>
              <a:rPr lang="en" sz="2000" b="1" u="sng"/>
              <a:t>Master’s Programs</a:t>
            </a:r>
            <a:endParaRPr sz="2000"/>
          </a:p>
          <a:p>
            <a:pPr marL="457200" lvl="0" indent="-355600" algn="l" rtl="0">
              <a:lnSpc>
                <a:spcPct val="115000"/>
              </a:lnSpc>
              <a:spcBef>
                <a:spcPts val="0"/>
              </a:spcBef>
              <a:spcAft>
                <a:spcPts val="0"/>
              </a:spcAft>
              <a:buSzPts val="2000"/>
              <a:buChar char="●"/>
            </a:pPr>
            <a:r>
              <a:rPr lang="en" sz="2000"/>
              <a:t>Master’s in Psychology</a:t>
            </a:r>
            <a:endParaRPr sz="2000"/>
          </a:p>
          <a:p>
            <a:pPr marL="457200" lvl="0" indent="-355600" algn="l" rtl="0">
              <a:lnSpc>
                <a:spcPct val="115000"/>
              </a:lnSpc>
              <a:spcBef>
                <a:spcPts val="0"/>
              </a:spcBef>
              <a:spcAft>
                <a:spcPts val="0"/>
              </a:spcAft>
              <a:buSzPts val="2000"/>
              <a:buChar char="●"/>
            </a:pPr>
            <a:r>
              <a:rPr lang="en" sz="2000"/>
              <a:t>Applied Behavior Analysis</a:t>
            </a:r>
            <a:endParaRPr sz="2000"/>
          </a:p>
          <a:p>
            <a:pPr marL="457200" lvl="0" indent="-355600" algn="l" rtl="0">
              <a:lnSpc>
                <a:spcPct val="115000"/>
              </a:lnSpc>
              <a:spcBef>
                <a:spcPts val="0"/>
              </a:spcBef>
              <a:spcAft>
                <a:spcPts val="0"/>
              </a:spcAft>
              <a:buSzPts val="2000"/>
              <a:buChar char="●"/>
            </a:pPr>
            <a:r>
              <a:rPr lang="en" sz="2000"/>
              <a:t>Marriage &amp; Family Therapy</a:t>
            </a:r>
            <a:endParaRPr sz="2000"/>
          </a:p>
          <a:p>
            <a:pPr marL="457200" lvl="0" indent="-355600" algn="l" rtl="0">
              <a:lnSpc>
                <a:spcPct val="115000"/>
              </a:lnSpc>
              <a:spcBef>
                <a:spcPts val="0"/>
              </a:spcBef>
              <a:spcAft>
                <a:spcPts val="0"/>
              </a:spcAft>
              <a:buSzPts val="2000"/>
              <a:buChar char="●"/>
            </a:pPr>
            <a:r>
              <a:rPr lang="en" sz="2000"/>
              <a:t>LMHC/LPC</a:t>
            </a:r>
            <a:endParaRPr/>
          </a:p>
        </p:txBody>
      </p:sp>
      <p:sp>
        <p:nvSpPr>
          <p:cNvPr id="108" name="Google Shape;108;p16"/>
          <p:cNvSpPr txBox="1">
            <a:spLocks noGrp="1"/>
          </p:cNvSpPr>
          <p:nvPr>
            <p:ph type="body" idx="2"/>
          </p:nvPr>
        </p:nvSpPr>
        <p:spPr>
          <a:xfrm>
            <a:off x="4444550" y="2078875"/>
            <a:ext cx="4432500" cy="30789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300"/>
              <a:buNone/>
            </a:pPr>
            <a:r>
              <a:rPr lang="en" sz="2000" b="1" u="sng"/>
              <a:t>Non-Psychology Options</a:t>
            </a:r>
            <a:endParaRPr sz="2000" b="1" u="sng"/>
          </a:p>
          <a:p>
            <a:pPr marL="457200" lvl="0" indent="-355600" algn="l" rtl="0">
              <a:lnSpc>
                <a:spcPct val="100000"/>
              </a:lnSpc>
              <a:spcBef>
                <a:spcPts val="0"/>
              </a:spcBef>
              <a:spcAft>
                <a:spcPts val="0"/>
              </a:spcAft>
              <a:buSzPts val="2000"/>
              <a:buChar char="●"/>
            </a:pPr>
            <a:r>
              <a:rPr lang="en" sz="2000"/>
              <a:t>MSW (Social Work)</a:t>
            </a:r>
            <a:endParaRPr sz="2000"/>
          </a:p>
          <a:p>
            <a:pPr marL="457200" lvl="0" indent="-355600" algn="l" rtl="0">
              <a:lnSpc>
                <a:spcPct val="100000"/>
              </a:lnSpc>
              <a:spcBef>
                <a:spcPts val="0"/>
              </a:spcBef>
              <a:spcAft>
                <a:spcPts val="0"/>
              </a:spcAft>
              <a:buSzPts val="2000"/>
              <a:buChar char="●"/>
            </a:pPr>
            <a:r>
              <a:rPr lang="en" sz="2000"/>
              <a:t>PhD in Neuroscience</a:t>
            </a:r>
            <a:endParaRPr sz="2000"/>
          </a:p>
          <a:p>
            <a:pPr marL="457200" lvl="0" indent="-355600" algn="l" rtl="0">
              <a:lnSpc>
                <a:spcPct val="100000"/>
              </a:lnSpc>
              <a:spcBef>
                <a:spcPts val="0"/>
              </a:spcBef>
              <a:spcAft>
                <a:spcPts val="0"/>
              </a:spcAft>
              <a:buSzPts val="2000"/>
              <a:buChar char="●"/>
            </a:pPr>
            <a:r>
              <a:rPr lang="en" sz="2000"/>
              <a:t>PhD in Statistics &amp; Data Science</a:t>
            </a:r>
            <a:endParaRPr sz="2000"/>
          </a:p>
          <a:p>
            <a:pPr marL="457200" lvl="0" indent="-355600" algn="l" rtl="0">
              <a:lnSpc>
                <a:spcPct val="100000"/>
              </a:lnSpc>
              <a:spcBef>
                <a:spcPts val="0"/>
              </a:spcBef>
              <a:spcAft>
                <a:spcPts val="0"/>
              </a:spcAft>
              <a:buSzPts val="2000"/>
              <a:buChar char="●"/>
            </a:pPr>
            <a:r>
              <a:rPr lang="en" sz="2000"/>
              <a:t>Nursing School (RN → NP)</a:t>
            </a:r>
            <a:endParaRPr sz="2000"/>
          </a:p>
          <a:p>
            <a:pPr marL="457200" lvl="0" indent="-355600" algn="l" rtl="0">
              <a:lnSpc>
                <a:spcPct val="100000"/>
              </a:lnSpc>
              <a:spcBef>
                <a:spcPts val="0"/>
              </a:spcBef>
              <a:spcAft>
                <a:spcPts val="0"/>
              </a:spcAft>
              <a:buSzPts val="2000"/>
              <a:buChar char="●"/>
            </a:pPr>
            <a:r>
              <a:rPr lang="en" sz="2000"/>
              <a:t>Medical School (MD)</a:t>
            </a:r>
            <a:endParaRPr sz="2000"/>
          </a:p>
          <a:p>
            <a:pPr marL="457200" lvl="0" indent="-355600" algn="l" rtl="0">
              <a:lnSpc>
                <a:spcPct val="100000"/>
              </a:lnSpc>
              <a:spcBef>
                <a:spcPts val="0"/>
              </a:spcBef>
              <a:spcAft>
                <a:spcPts val="0"/>
              </a:spcAft>
              <a:buSzPts val="2000"/>
              <a:buChar char="●"/>
            </a:pPr>
            <a:r>
              <a:rPr lang="en" sz="2000"/>
              <a:t>Physician Assistant (PA)</a:t>
            </a:r>
            <a:endParaRPr sz="20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7"/>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Things to know about graduate programs</a:t>
            </a:r>
            <a:endParaRPr/>
          </a:p>
        </p:txBody>
      </p:sp>
      <p:sp>
        <p:nvSpPr>
          <p:cNvPr id="114" name="Google Shape;114;p17"/>
          <p:cNvSpPr txBox="1">
            <a:spLocks noGrp="1"/>
          </p:cNvSpPr>
          <p:nvPr>
            <p:ph type="body" idx="1"/>
          </p:nvPr>
        </p:nvSpPr>
        <p:spPr>
          <a:xfrm>
            <a:off x="729450" y="2078875"/>
            <a:ext cx="7688700" cy="2957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Master’s: 2-4 years</a:t>
            </a:r>
            <a:endParaRPr sz="1600"/>
          </a:p>
          <a:p>
            <a:pPr marL="457200" lvl="0" indent="-330200" algn="l" rtl="0">
              <a:lnSpc>
                <a:spcPct val="115000"/>
              </a:lnSpc>
              <a:spcBef>
                <a:spcPts val="0"/>
              </a:spcBef>
              <a:spcAft>
                <a:spcPts val="0"/>
              </a:spcAft>
              <a:buSzPts val="1600"/>
              <a:buChar char="●"/>
            </a:pPr>
            <a:r>
              <a:rPr lang="en" sz="1600"/>
              <a:t>PhD: 4-7+ years</a:t>
            </a:r>
            <a:endParaRPr sz="1600"/>
          </a:p>
          <a:p>
            <a:pPr marL="914400" lvl="1" indent="-330200" algn="l" rtl="0">
              <a:lnSpc>
                <a:spcPct val="115000"/>
              </a:lnSpc>
              <a:spcBef>
                <a:spcPts val="0"/>
              </a:spcBef>
              <a:spcAft>
                <a:spcPts val="0"/>
              </a:spcAft>
              <a:buSzPts val="1600"/>
              <a:buChar char="○"/>
            </a:pPr>
            <a:r>
              <a:rPr lang="en" sz="1600"/>
              <a:t>Some programs require a 1-year internship before graduation</a:t>
            </a:r>
            <a:endParaRPr sz="1600"/>
          </a:p>
          <a:p>
            <a:pPr marL="457200" lvl="0" indent="-330200" algn="l" rtl="0">
              <a:lnSpc>
                <a:spcPct val="115000"/>
              </a:lnSpc>
              <a:spcBef>
                <a:spcPts val="0"/>
              </a:spcBef>
              <a:spcAft>
                <a:spcPts val="0"/>
              </a:spcAft>
              <a:buSzPts val="1600"/>
              <a:buChar char="●"/>
            </a:pPr>
            <a:r>
              <a:rPr lang="en" sz="1600"/>
              <a:t>You don’t </a:t>
            </a:r>
            <a:r>
              <a:rPr lang="en" sz="1600" i="1"/>
              <a:t>need</a:t>
            </a:r>
            <a:r>
              <a:rPr lang="en" sz="1600"/>
              <a:t> to get a Master’s before a PhD</a:t>
            </a:r>
            <a:endParaRPr sz="1600"/>
          </a:p>
          <a:p>
            <a:pPr marL="914400" lvl="1" indent="-330200" algn="l" rtl="0">
              <a:lnSpc>
                <a:spcPct val="115000"/>
              </a:lnSpc>
              <a:spcBef>
                <a:spcPts val="0"/>
              </a:spcBef>
              <a:spcAft>
                <a:spcPts val="0"/>
              </a:spcAft>
              <a:buSzPts val="1600"/>
              <a:buChar char="○"/>
            </a:pPr>
            <a:r>
              <a:rPr lang="en" sz="1600"/>
              <a:t>Should be considered by those who didn't major in psychology or have a below-average GPA</a:t>
            </a:r>
            <a:endParaRPr sz="1600"/>
          </a:p>
          <a:p>
            <a:pPr marL="457200" lvl="0" indent="-330200" algn="l" rtl="0">
              <a:lnSpc>
                <a:spcPct val="115000"/>
              </a:lnSpc>
              <a:spcBef>
                <a:spcPts val="0"/>
              </a:spcBef>
              <a:spcAft>
                <a:spcPts val="0"/>
              </a:spcAft>
              <a:buSzPts val="1600"/>
              <a:buChar char="●"/>
            </a:pPr>
            <a:r>
              <a:rPr lang="en" sz="1600"/>
              <a:t>Many PhD programs will offer some tuition remission</a:t>
            </a:r>
            <a:endParaRPr sz="1600"/>
          </a:p>
          <a:p>
            <a:pPr marL="914400" lvl="1" indent="-330200" algn="l" rtl="0">
              <a:lnSpc>
                <a:spcPct val="115000"/>
              </a:lnSpc>
              <a:spcBef>
                <a:spcPts val="0"/>
              </a:spcBef>
              <a:spcAft>
                <a:spcPts val="0"/>
              </a:spcAft>
              <a:buSzPts val="1600"/>
              <a:buChar char="○"/>
            </a:pPr>
            <a:r>
              <a:rPr lang="en" sz="1600"/>
              <a:t>Stipend and other funding sources vary</a:t>
            </a:r>
            <a:endParaRPr sz="1600"/>
          </a:p>
          <a:p>
            <a:pPr marL="457200" lvl="0" indent="-330200" algn="l" rtl="0">
              <a:lnSpc>
                <a:spcPct val="115000"/>
              </a:lnSpc>
              <a:spcBef>
                <a:spcPts val="0"/>
              </a:spcBef>
              <a:spcAft>
                <a:spcPts val="0"/>
              </a:spcAft>
              <a:buSzPts val="1600"/>
              <a:buChar char="●"/>
            </a:pPr>
            <a:r>
              <a:rPr lang="en" sz="1600"/>
              <a:t>Master’s and professional programs (e.g. PsyD) may not offer tuition remission</a:t>
            </a:r>
            <a:endParaRPr sz="16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18"/>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What are graduate schools looking for?</a:t>
            </a:r>
            <a:endParaRPr/>
          </a:p>
        </p:txBody>
      </p:sp>
      <p:sp>
        <p:nvSpPr>
          <p:cNvPr id="120" name="Google Shape;120;p18"/>
          <p:cNvSpPr txBox="1">
            <a:spLocks noGrp="1"/>
          </p:cNvSpPr>
          <p:nvPr>
            <p:ph type="body" idx="1"/>
          </p:nvPr>
        </p:nvSpPr>
        <p:spPr>
          <a:xfrm>
            <a:off x="729450" y="2078875"/>
            <a:ext cx="7688700" cy="28296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**Research experience**</a:t>
            </a:r>
            <a:endParaRPr sz="1600"/>
          </a:p>
          <a:p>
            <a:pPr marL="914400" lvl="1" indent="-330200" algn="l" rtl="0">
              <a:lnSpc>
                <a:spcPct val="115000"/>
              </a:lnSpc>
              <a:spcBef>
                <a:spcPts val="0"/>
              </a:spcBef>
              <a:spcAft>
                <a:spcPts val="0"/>
              </a:spcAft>
              <a:buSzPts val="1600"/>
              <a:buChar char="○"/>
            </a:pPr>
            <a:r>
              <a:rPr lang="en" sz="1600"/>
              <a:t>E.g. volunteering in labs, internships, senior thesis</a:t>
            </a:r>
            <a:endParaRPr sz="1600"/>
          </a:p>
          <a:p>
            <a:pPr marL="457200" lvl="0" indent="-330200" algn="l" rtl="0">
              <a:lnSpc>
                <a:spcPct val="115000"/>
              </a:lnSpc>
              <a:spcBef>
                <a:spcPts val="0"/>
              </a:spcBef>
              <a:spcAft>
                <a:spcPts val="0"/>
              </a:spcAft>
              <a:buSzPts val="1600"/>
              <a:buChar char="●"/>
            </a:pPr>
            <a:r>
              <a:rPr lang="en" sz="1600"/>
              <a:t>Clinical experience (if applicable)</a:t>
            </a:r>
            <a:endParaRPr sz="1600"/>
          </a:p>
          <a:p>
            <a:pPr marL="457200" lvl="0" indent="-330200" algn="l" rtl="0">
              <a:lnSpc>
                <a:spcPct val="115000"/>
              </a:lnSpc>
              <a:spcBef>
                <a:spcPts val="0"/>
              </a:spcBef>
              <a:spcAft>
                <a:spcPts val="0"/>
              </a:spcAft>
              <a:buSzPts val="1600"/>
              <a:buChar char="●"/>
            </a:pPr>
            <a:r>
              <a:rPr lang="en" sz="1600"/>
              <a:t>Relevant coursework</a:t>
            </a:r>
            <a:endParaRPr sz="1600"/>
          </a:p>
          <a:p>
            <a:pPr marL="914400" lvl="1" indent="-330200" algn="l" rtl="0">
              <a:lnSpc>
                <a:spcPct val="115000"/>
              </a:lnSpc>
              <a:spcBef>
                <a:spcPts val="0"/>
              </a:spcBef>
              <a:spcAft>
                <a:spcPts val="0"/>
              </a:spcAft>
              <a:buSzPts val="1600"/>
              <a:buChar char="○"/>
            </a:pPr>
            <a:r>
              <a:rPr lang="en" sz="1600"/>
              <a:t>Statistics!</a:t>
            </a:r>
            <a:endParaRPr sz="1600"/>
          </a:p>
          <a:p>
            <a:pPr marL="457200" lvl="0" indent="-330200" algn="l" rtl="0">
              <a:lnSpc>
                <a:spcPct val="115000"/>
              </a:lnSpc>
              <a:spcBef>
                <a:spcPts val="0"/>
              </a:spcBef>
              <a:spcAft>
                <a:spcPts val="0"/>
              </a:spcAft>
              <a:buSzPts val="1600"/>
              <a:buChar char="●"/>
            </a:pPr>
            <a:r>
              <a:rPr lang="en" sz="1600"/>
              <a:t>Competitive GPA/GRE</a:t>
            </a:r>
            <a:endParaRPr sz="1600"/>
          </a:p>
          <a:p>
            <a:pPr marL="914400" lvl="1" indent="-330200" algn="l" rtl="0">
              <a:lnSpc>
                <a:spcPct val="115000"/>
              </a:lnSpc>
              <a:spcBef>
                <a:spcPts val="0"/>
              </a:spcBef>
              <a:spcAft>
                <a:spcPts val="0"/>
              </a:spcAft>
              <a:buSzPts val="1600"/>
              <a:buChar char="○"/>
            </a:pPr>
            <a:r>
              <a:rPr lang="en" sz="1600"/>
              <a:t>Some schools use minimum cut-off scores</a:t>
            </a:r>
            <a:endParaRPr sz="1600"/>
          </a:p>
          <a:p>
            <a:pPr marL="914400" lvl="1" indent="-330200" algn="l" rtl="0">
              <a:lnSpc>
                <a:spcPct val="115000"/>
              </a:lnSpc>
              <a:spcBef>
                <a:spcPts val="0"/>
              </a:spcBef>
              <a:spcAft>
                <a:spcPts val="0"/>
              </a:spcAft>
              <a:buSzPts val="1600"/>
              <a:buChar char="○"/>
            </a:pPr>
            <a:r>
              <a:rPr lang="en" sz="1600"/>
              <a:t>Some focus more on psychology GPA than total GPA</a:t>
            </a:r>
            <a:endParaRPr sz="1600"/>
          </a:p>
          <a:p>
            <a:pPr marL="914400" lvl="1" indent="-330200" algn="l" rtl="0">
              <a:lnSpc>
                <a:spcPct val="115000"/>
              </a:lnSpc>
              <a:spcBef>
                <a:spcPts val="0"/>
              </a:spcBef>
              <a:spcAft>
                <a:spcPts val="0"/>
              </a:spcAft>
              <a:buSzPts val="1600"/>
              <a:buChar char="○"/>
            </a:pPr>
            <a:r>
              <a:rPr lang="en" sz="1600"/>
              <a:t>Some focus on the last two years/60 credits of all courses</a:t>
            </a:r>
            <a:endParaRPr sz="16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19"/>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Taking the GRE, Part I</a:t>
            </a:r>
            <a:endParaRPr/>
          </a:p>
        </p:txBody>
      </p:sp>
      <p:sp>
        <p:nvSpPr>
          <p:cNvPr id="126" name="Google Shape;126;p19"/>
          <p:cNvSpPr txBox="1">
            <a:spLocks noGrp="1"/>
          </p:cNvSpPr>
          <p:nvPr>
            <p:ph type="body" idx="1"/>
          </p:nvPr>
        </p:nvSpPr>
        <p:spPr>
          <a:xfrm>
            <a:off x="729450" y="1853850"/>
            <a:ext cx="7449000" cy="3209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GRE General Test: 3 hours and 45 minutes, 100 questions, 2 essays</a:t>
            </a:r>
            <a:endParaRPr sz="1600"/>
          </a:p>
          <a:p>
            <a:pPr marL="457200" lvl="0" indent="-330200" algn="l" rtl="0">
              <a:lnSpc>
                <a:spcPct val="115000"/>
              </a:lnSpc>
              <a:spcBef>
                <a:spcPts val="0"/>
              </a:spcBef>
              <a:spcAft>
                <a:spcPts val="0"/>
              </a:spcAft>
              <a:buSzPts val="1600"/>
              <a:buChar char="●"/>
            </a:pPr>
            <a:r>
              <a:rPr lang="en" sz="1600"/>
              <a:t>Three components: Analytical Writing, Verbal, Quantitative</a:t>
            </a:r>
            <a:endParaRPr sz="1600"/>
          </a:p>
          <a:p>
            <a:pPr marL="914400" lvl="1" indent="-330200" algn="l" rtl="0">
              <a:lnSpc>
                <a:spcPct val="115000"/>
              </a:lnSpc>
              <a:spcBef>
                <a:spcPts val="0"/>
              </a:spcBef>
              <a:spcAft>
                <a:spcPts val="0"/>
              </a:spcAft>
              <a:buSzPts val="1600"/>
              <a:buChar char="○"/>
            </a:pPr>
            <a:r>
              <a:rPr lang="en" sz="1600"/>
              <a:t>AWA: 0 to 6</a:t>
            </a:r>
            <a:endParaRPr sz="1600"/>
          </a:p>
          <a:p>
            <a:pPr marL="914400" lvl="1" indent="-330200" algn="l" rtl="0">
              <a:lnSpc>
                <a:spcPct val="115000"/>
              </a:lnSpc>
              <a:spcBef>
                <a:spcPts val="0"/>
              </a:spcBef>
              <a:spcAft>
                <a:spcPts val="0"/>
              </a:spcAft>
              <a:buSzPts val="1600"/>
              <a:buChar char="○"/>
            </a:pPr>
            <a:r>
              <a:rPr lang="en" sz="1600"/>
              <a:t>Verbal &amp; Quant: 130 to 170</a:t>
            </a:r>
            <a:endParaRPr sz="1600"/>
          </a:p>
          <a:p>
            <a:pPr marL="914400" lvl="1" indent="-330200" algn="l" rtl="0">
              <a:lnSpc>
                <a:spcPct val="115000"/>
              </a:lnSpc>
              <a:spcBef>
                <a:spcPts val="0"/>
              </a:spcBef>
              <a:spcAft>
                <a:spcPts val="0"/>
              </a:spcAft>
              <a:buSzPts val="1600"/>
              <a:buChar char="○"/>
            </a:pPr>
            <a:r>
              <a:rPr lang="en" sz="1600"/>
              <a:t>Total: 260 to 340</a:t>
            </a:r>
            <a:endParaRPr sz="1600"/>
          </a:p>
          <a:p>
            <a:pPr marL="457200" lvl="0" indent="-330200" algn="l" rtl="0">
              <a:lnSpc>
                <a:spcPct val="115000"/>
              </a:lnSpc>
              <a:spcBef>
                <a:spcPts val="0"/>
              </a:spcBef>
              <a:spcAft>
                <a:spcPts val="0"/>
              </a:spcAft>
              <a:buSzPts val="1600"/>
              <a:buChar char="●"/>
            </a:pPr>
            <a:r>
              <a:rPr lang="en" sz="1600"/>
              <a:t>1 - 2 months of studying (recommended)</a:t>
            </a:r>
            <a:endParaRPr sz="1600"/>
          </a:p>
          <a:p>
            <a:pPr marL="457200" lvl="0" indent="-330200" algn="l" rtl="0">
              <a:lnSpc>
                <a:spcPct val="115000"/>
              </a:lnSpc>
              <a:spcBef>
                <a:spcPts val="0"/>
              </a:spcBef>
              <a:spcAft>
                <a:spcPts val="0"/>
              </a:spcAft>
              <a:buSzPts val="1600"/>
              <a:buChar char="●"/>
            </a:pPr>
            <a:r>
              <a:rPr lang="en" sz="1600"/>
              <a:t>Suggested path</a:t>
            </a:r>
            <a:endParaRPr sz="1600"/>
          </a:p>
          <a:p>
            <a:pPr marL="914400" lvl="1" indent="-330200" algn="l" rtl="0">
              <a:lnSpc>
                <a:spcPct val="115000"/>
              </a:lnSpc>
              <a:spcBef>
                <a:spcPts val="0"/>
              </a:spcBef>
              <a:spcAft>
                <a:spcPts val="0"/>
              </a:spcAft>
              <a:buSzPts val="1600"/>
              <a:buChar char="○"/>
            </a:pPr>
            <a:r>
              <a:rPr lang="en" sz="1600"/>
              <a:t>Study → Spring Semester/Summer</a:t>
            </a:r>
            <a:endParaRPr sz="1600"/>
          </a:p>
          <a:p>
            <a:pPr marL="914400" lvl="1" indent="-330200" algn="l" rtl="0">
              <a:lnSpc>
                <a:spcPct val="115000"/>
              </a:lnSpc>
              <a:spcBef>
                <a:spcPts val="0"/>
              </a:spcBef>
              <a:spcAft>
                <a:spcPts val="0"/>
              </a:spcAft>
              <a:buSzPts val="1600"/>
              <a:buChar char="○"/>
            </a:pPr>
            <a:r>
              <a:rPr lang="en" sz="1600"/>
              <a:t>Take test → Summer/Fall Semester</a:t>
            </a:r>
            <a:endParaRPr sz="1600"/>
          </a:p>
          <a:p>
            <a:pPr marL="914400" lvl="1" indent="-330200" algn="l" rtl="0">
              <a:lnSpc>
                <a:spcPct val="115000"/>
              </a:lnSpc>
              <a:spcBef>
                <a:spcPts val="0"/>
              </a:spcBef>
              <a:spcAft>
                <a:spcPts val="0"/>
              </a:spcAft>
              <a:buSzPts val="1600"/>
              <a:buChar char="○"/>
            </a:pPr>
            <a:r>
              <a:rPr lang="en" sz="1600"/>
              <a:t>Retest if needed → October/Early November</a:t>
            </a:r>
            <a:endParaRPr sz="1600"/>
          </a:p>
          <a:p>
            <a:pPr marL="457200" lvl="0" indent="-330200" algn="l" rtl="0">
              <a:lnSpc>
                <a:spcPct val="115000"/>
              </a:lnSpc>
              <a:spcBef>
                <a:spcPts val="0"/>
              </a:spcBef>
              <a:spcAft>
                <a:spcPts val="0"/>
              </a:spcAft>
              <a:buSzPts val="1600"/>
              <a:buChar char="●"/>
            </a:pPr>
            <a:r>
              <a:rPr lang="en" sz="1600"/>
              <a:t>General Test costs $205</a:t>
            </a:r>
            <a:endParaRPr sz="1600"/>
          </a:p>
        </p:txBody>
      </p:sp>
      <p:pic>
        <p:nvPicPr>
          <p:cNvPr id="127" name="Google Shape;127;p19"/>
          <p:cNvPicPr preferRelativeResize="0"/>
          <p:nvPr/>
        </p:nvPicPr>
        <p:blipFill rotWithShape="1">
          <a:blip r:embed="rId3">
            <a:alphaModFix/>
          </a:blip>
          <a:srcRect r="57540"/>
          <a:stretch/>
        </p:blipFill>
        <p:spPr>
          <a:xfrm>
            <a:off x="6270925" y="2814700"/>
            <a:ext cx="2268100" cy="12874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Taking the GRE, Part II</a:t>
            </a:r>
            <a:endParaRPr/>
          </a:p>
        </p:txBody>
      </p:sp>
      <p:sp>
        <p:nvSpPr>
          <p:cNvPr id="133" name="Google Shape;133;p20"/>
          <p:cNvSpPr txBox="1">
            <a:spLocks noGrp="1"/>
          </p:cNvSpPr>
          <p:nvPr>
            <p:ph type="body" idx="1"/>
          </p:nvPr>
        </p:nvSpPr>
        <p:spPr>
          <a:xfrm>
            <a:off x="729450" y="1853850"/>
            <a:ext cx="6388200" cy="37488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Studying options</a:t>
            </a:r>
            <a:endParaRPr sz="1600"/>
          </a:p>
          <a:p>
            <a:pPr marL="914400" lvl="1" indent="-330200" algn="l" rtl="0">
              <a:lnSpc>
                <a:spcPct val="115000"/>
              </a:lnSpc>
              <a:spcBef>
                <a:spcPts val="0"/>
              </a:spcBef>
              <a:spcAft>
                <a:spcPts val="0"/>
              </a:spcAft>
              <a:buSzPts val="1600"/>
              <a:buChar char="○"/>
            </a:pPr>
            <a:r>
              <a:rPr lang="en" sz="1600"/>
              <a:t>Free</a:t>
            </a:r>
            <a:endParaRPr sz="1600"/>
          </a:p>
          <a:p>
            <a:pPr marL="1371600" lvl="2" indent="-330200" algn="l" rtl="0">
              <a:lnSpc>
                <a:spcPct val="115000"/>
              </a:lnSpc>
              <a:spcBef>
                <a:spcPts val="0"/>
              </a:spcBef>
              <a:spcAft>
                <a:spcPts val="0"/>
              </a:spcAft>
              <a:buSzPts val="1600"/>
              <a:buChar char="■"/>
            </a:pPr>
            <a:r>
              <a:rPr lang="en" sz="1600"/>
              <a:t>YouTube &amp; Khan Academy</a:t>
            </a:r>
            <a:endParaRPr sz="1600"/>
          </a:p>
          <a:p>
            <a:pPr marL="1371600" lvl="2" indent="-330200" algn="l" rtl="0">
              <a:lnSpc>
                <a:spcPct val="115000"/>
              </a:lnSpc>
              <a:spcBef>
                <a:spcPts val="0"/>
              </a:spcBef>
              <a:spcAft>
                <a:spcPts val="0"/>
              </a:spcAft>
              <a:buSzPts val="1600"/>
              <a:buChar char="■"/>
            </a:pPr>
            <a:r>
              <a:rPr lang="en" sz="1600"/>
              <a:t>Prep books (via interlibrary loan)</a:t>
            </a:r>
            <a:endParaRPr sz="1600"/>
          </a:p>
          <a:p>
            <a:pPr marL="1371600" lvl="2" indent="-330200" algn="l" rtl="0">
              <a:lnSpc>
                <a:spcPct val="115000"/>
              </a:lnSpc>
              <a:spcBef>
                <a:spcPts val="0"/>
              </a:spcBef>
              <a:spcAft>
                <a:spcPts val="0"/>
              </a:spcAft>
              <a:buSzPts val="1600"/>
              <a:buChar char="■"/>
            </a:pPr>
            <a:r>
              <a:rPr lang="en" sz="1600"/>
              <a:t>2 free practice tests from ETS</a:t>
            </a:r>
            <a:endParaRPr sz="1600"/>
          </a:p>
          <a:p>
            <a:pPr marL="914400" lvl="1" indent="-330200" algn="l" rtl="0">
              <a:lnSpc>
                <a:spcPct val="115000"/>
              </a:lnSpc>
              <a:spcBef>
                <a:spcPts val="0"/>
              </a:spcBef>
              <a:spcAft>
                <a:spcPts val="0"/>
              </a:spcAft>
              <a:buSzPts val="1600"/>
              <a:buChar char="○"/>
            </a:pPr>
            <a:r>
              <a:rPr lang="en" sz="1600"/>
              <a:t>Favorite brands </a:t>
            </a:r>
            <a:endParaRPr sz="1600"/>
          </a:p>
          <a:p>
            <a:pPr marL="1371600" lvl="2" indent="-330200" algn="l" rtl="0">
              <a:lnSpc>
                <a:spcPct val="115000"/>
              </a:lnSpc>
              <a:spcBef>
                <a:spcPts val="0"/>
              </a:spcBef>
              <a:spcAft>
                <a:spcPts val="0"/>
              </a:spcAft>
              <a:buSzPts val="1600"/>
              <a:buChar char="■"/>
            </a:pPr>
            <a:r>
              <a:rPr lang="en" sz="1600"/>
              <a:t>ETS (book), Manhattan (book), Magoosh (website) </a:t>
            </a:r>
            <a:endParaRPr sz="1600"/>
          </a:p>
          <a:p>
            <a:pPr marL="457200" lvl="0" indent="-330200" algn="l" rtl="0">
              <a:lnSpc>
                <a:spcPct val="115000"/>
              </a:lnSpc>
              <a:spcBef>
                <a:spcPts val="0"/>
              </a:spcBef>
              <a:spcAft>
                <a:spcPts val="0"/>
              </a:spcAft>
              <a:buSzPts val="1600"/>
              <a:buChar char="●"/>
            </a:pPr>
            <a:r>
              <a:rPr lang="en" sz="1600"/>
              <a:t>General Test is offered year-round</a:t>
            </a:r>
            <a:endParaRPr sz="1600"/>
          </a:p>
        </p:txBody>
      </p:sp>
      <p:pic>
        <p:nvPicPr>
          <p:cNvPr id="134" name="Google Shape;134;p20"/>
          <p:cNvPicPr preferRelativeResize="0"/>
          <p:nvPr/>
        </p:nvPicPr>
        <p:blipFill rotWithShape="1">
          <a:blip r:embed="rId3">
            <a:alphaModFix/>
          </a:blip>
          <a:srcRect/>
          <a:stretch/>
        </p:blipFill>
        <p:spPr>
          <a:xfrm>
            <a:off x="6808750" y="665100"/>
            <a:ext cx="2094000" cy="26792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1"/>
          <p:cNvSpPr txBox="1">
            <a:spLocks noGrp="1"/>
          </p:cNvSpPr>
          <p:nvPr>
            <p:ph type="title"/>
          </p:nvPr>
        </p:nvSpPr>
        <p:spPr>
          <a:xfrm>
            <a:off x="729450" y="1318650"/>
            <a:ext cx="7688700" cy="5352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2600"/>
              <a:buNone/>
            </a:pPr>
            <a:r>
              <a:rPr lang="en"/>
              <a:t>Taking the GRE, Part III</a:t>
            </a:r>
            <a:endParaRPr/>
          </a:p>
        </p:txBody>
      </p:sp>
      <p:sp>
        <p:nvSpPr>
          <p:cNvPr id="140" name="Google Shape;140;p21"/>
          <p:cNvSpPr txBox="1">
            <a:spLocks noGrp="1"/>
          </p:cNvSpPr>
          <p:nvPr>
            <p:ph type="body" idx="1"/>
          </p:nvPr>
        </p:nvSpPr>
        <p:spPr>
          <a:xfrm>
            <a:off x="729450" y="2078875"/>
            <a:ext cx="7688700" cy="2261100"/>
          </a:xfrm>
          <a:prstGeom prst="rect">
            <a:avLst/>
          </a:prstGeom>
          <a:noFill/>
          <a:ln>
            <a:noFill/>
          </a:ln>
        </p:spPr>
        <p:txBody>
          <a:bodyPr spcFirstLastPara="1" wrap="square" lIns="91425" tIns="91425" rIns="91425" bIns="91425" anchor="t" anchorCtr="0">
            <a:noAutofit/>
          </a:bodyPr>
          <a:lstStyle/>
          <a:p>
            <a:pPr marL="457200" lvl="0" indent="-330200" algn="l" rtl="0">
              <a:lnSpc>
                <a:spcPct val="115000"/>
              </a:lnSpc>
              <a:spcBef>
                <a:spcPts val="0"/>
              </a:spcBef>
              <a:spcAft>
                <a:spcPts val="0"/>
              </a:spcAft>
              <a:buSzPts val="1600"/>
              <a:buChar char="●"/>
            </a:pPr>
            <a:r>
              <a:rPr lang="en" sz="1600"/>
              <a:t>Psychology GRE Subject Test (205 questions)</a:t>
            </a:r>
            <a:endParaRPr sz="1600"/>
          </a:p>
          <a:p>
            <a:pPr marL="914400" lvl="1" indent="-330200" algn="l" rtl="0">
              <a:lnSpc>
                <a:spcPct val="115000"/>
              </a:lnSpc>
              <a:spcBef>
                <a:spcPts val="0"/>
              </a:spcBef>
              <a:spcAft>
                <a:spcPts val="0"/>
              </a:spcAft>
              <a:buSzPts val="1600"/>
              <a:buChar char="○"/>
            </a:pPr>
            <a:r>
              <a:rPr lang="en" sz="1600"/>
              <a:t>6 Parts: Biological, Cognitive, Social, Developmental, Clinical, &amp; Measurements/Methodology</a:t>
            </a:r>
            <a:endParaRPr sz="1600"/>
          </a:p>
          <a:p>
            <a:pPr marL="457200" lvl="0" indent="-330200" algn="l" rtl="0">
              <a:lnSpc>
                <a:spcPct val="115000"/>
              </a:lnSpc>
              <a:spcBef>
                <a:spcPts val="0"/>
              </a:spcBef>
              <a:spcAft>
                <a:spcPts val="0"/>
              </a:spcAft>
              <a:buSzPts val="1600"/>
              <a:buChar char="●"/>
            </a:pPr>
            <a:r>
              <a:rPr lang="en" sz="1600"/>
              <a:t>Many schools recommend it, but few require it</a:t>
            </a:r>
            <a:endParaRPr sz="1600"/>
          </a:p>
          <a:p>
            <a:pPr marL="914400" lvl="1" indent="-330200" algn="l" rtl="0">
              <a:lnSpc>
                <a:spcPct val="115000"/>
              </a:lnSpc>
              <a:spcBef>
                <a:spcPts val="0"/>
              </a:spcBef>
              <a:spcAft>
                <a:spcPts val="0"/>
              </a:spcAft>
              <a:buSzPts val="1600"/>
              <a:buChar char="○"/>
            </a:pPr>
            <a:r>
              <a:rPr lang="en" sz="1600"/>
              <a:t>Usually required for non-psychology majors or for applications to specific programs (e.g. clinical)</a:t>
            </a:r>
            <a:endParaRPr sz="1600"/>
          </a:p>
          <a:p>
            <a:pPr marL="457200" lvl="0" indent="-330200" algn="l" rtl="0">
              <a:lnSpc>
                <a:spcPct val="115000"/>
              </a:lnSpc>
              <a:spcBef>
                <a:spcPts val="0"/>
              </a:spcBef>
              <a:spcAft>
                <a:spcPts val="0"/>
              </a:spcAft>
              <a:buSzPts val="1600"/>
              <a:buChar char="●"/>
            </a:pPr>
            <a:r>
              <a:rPr lang="en" sz="1600"/>
              <a:t>Offered exclusively in April, September, and October</a:t>
            </a:r>
            <a:endParaRPr sz="1600"/>
          </a:p>
          <a:p>
            <a:pPr marL="457200" lvl="0" indent="-330200" algn="l" rtl="0">
              <a:lnSpc>
                <a:spcPct val="115000"/>
              </a:lnSpc>
              <a:spcBef>
                <a:spcPts val="0"/>
              </a:spcBef>
              <a:spcAft>
                <a:spcPts val="0"/>
              </a:spcAft>
              <a:buSzPts val="1600"/>
              <a:buChar char="●"/>
            </a:pPr>
            <a:r>
              <a:rPr lang="en" sz="1600"/>
              <a:t>Subject tests cost $150</a:t>
            </a:r>
            <a:endParaRPr sz="1600"/>
          </a:p>
        </p:txBody>
      </p:sp>
    </p:spTree>
  </p:cSld>
  <p:clrMapOvr>
    <a:masterClrMapping/>
  </p:clrMapOvr>
</p:sld>
</file>

<file path=ppt/theme/theme1.xml><?xml version="1.0" encoding="utf-8"?>
<a:theme xmlns:a="http://schemas.openxmlformats.org/drawingml/2006/main"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2295</Words>
  <Application>Microsoft Office PowerPoint</Application>
  <PresentationFormat>On-screen Show (16:9)</PresentationFormat>
  <Paragraphs>312</Paragraphs>
  <Slides>35</Slides>
  <Notes>35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35</vt:i4>
      </vt:variant>
    </vt:vector>
  </HeadingPairs>
  <TitlesOfParts>
    <vt:vector size="39" baseType="lpstr">
      <vt:lpstr>Lato</vt:lpstr>
      <vt:lpstr>Raleway</vt:lpstr>
      <vt:lpstr>Arial</vt:lpstr>
      <vt:lpstr>Streamline</vt:lpstr>
      <vt:lpstr>How to Apply to Graduate School in Psychology </vt:lpstr>
      <vt:lpstr>Overview</vt:lpstr>
      <vt:lpstr>Types of Psychology Programs, Part I</vt:lpstr>
      <vt:lpstr>Types of Psychology Programs, Part II</vt:lpstr>
      <vt:lpstr>Things to know about graduate programs</vt:lpstr>
      <vt:lpstr>What are graduate schools looking for?</vt:lpstr>
      <vt:lpstr>Taking the GRE, Part I</vt:lpstr>
      <vt:lpstr>Taking the GRE, Part II</vt:lpstr>
      <vt:lpstr>Taking the GRE, Part III</vt:lpstr>
      <vt:lpstr>Choosing a School</vt:lpstr>
      <vt:lpstr>Finding a Mentor, Part I</vt:lpstr>
      <vt:lpstr>Finding a Mentor, Part II</vt:lpstr>
      <vt:lpstr>How many schools should I apply to?</vt:lpstr>
      <vt:lpstr>Pre-Application Checklist</vt:lpstr>
      <vt:lpstr>Letters of Recommendation</vt:lpstr>
      <vt:lpstr>Writing Personal Statements, Part I</vt:lpstr>
      <vt:lpstr>Example 1 (University of Pittsburgh)</vt:lpstr>
      <vt:lpstr>Example 2 (University of Kansas)</vt:lpstr>
      <vt:lpstr>Writing Personal Statements, Part II</vt:lpstr>
      <vt:lpstr>Writing Personal Statements, Part III</vt:lpstr>
      <vt:lpstr>PowerPoint Presentation</vt:lpstr>
      <vt:lpstr>Other Parts of Application</vt:lpstr>
      <vt:lpstr>Personal History Statement (UC Berkeley)</vt:lpstr>
      <vt:lpstr>Writing Sample (South Florida)</vt:lpstr>
      <vt:lpstr>For Clinical, Counseling, &amp; School Applicants</vt:lpstr>
      <vt:lpstr>Difference Between a Clinical PhD and a PsyD</vt:lpstr>
      <vt:lpstr>Submitting the Application</vt:lpstr>
      <vt:lpstr>Interview Weekend, Part I</vt:lpstr>
      <vt:lpstr>Interview Weekend, Part II</vt:lpstr>
      <vt:lpstr>What to do if you’re a firstyear/sophomore</vt:lpstr>
      <vt:lpstr>What to do if you’re a junior</vt:lpstr>
      <vt:lpstr>What to do if you’re a senior</vt:lpstr>
      <vt:lpstr>Getting a postbacc before graduate school</vt:lpstr>
      <vt:lpstr>Getting a Master’s before PhD</vt:lpstr>
      <vt:lpstr>Other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Apply to Graduate School in Psychology </dc:title>
  <cp:lastModifiedBy>Calabrese, Julianna</cp:lastModifiedBy>
  <cp:revision>2</cp:revision>
  <dcterms:modified xsi:type="dcterms:W3CDTF">2020-02-13T15:13:49Z</dcterms:modified>
</cp:coreProperties>
</file>