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0" r:id="rId1"/>
  </p:sldMasterIdLst>
  <p:notesMasterIdLst>
    <p:notesMasterId r:id="rId26"/>
  </p:notesMasterIdLst>
  <p:sldIdLst>
    <p:sldId id="256" r:id="rId2"/>
    <p:sldId id="323" r:id="rId3"/>
    <p:sldId id="382" r:id="rId4"/>
    <p:sldId id="258" r:id="rId5"/>
    <p:sldId id="379" r:id="rId6"/>
    <p:sldId id="340" r:id="rId7"/>
    <p:sldId id="355" r:id="rId8"/>
    <p:sldId id="353" r:id="rId9"/>
    <p:sldId id="369" r:id="rId10"/>
    <p:sldId id="380" r:id="rId11"/>
    <p:sldId id="381" r:id="rId12"/>
    <p:sldId id="383" r:id="rId13"/>
    <p:sldId id="354" r:id="rId14"/>
    <p:sldId id="338" r:id="rId15"/>
    <p:sldId id="384" r:id="rId16"/>
    <p:sldId id="385" r:id="rId17"/>
    <p:sldId id="386" r:id="rId18"/>
    <p:sldId id="387" r:id="rId19"/>
    <p:sldId id="389" r:id="rId20"/>
    <p:sldId id="363" r:id="rId21"/>
    <p:sldId id="391" r:id="rId22"/>
    <p:sldId id="390" r:id="rId23"/>
    <p:sldId id="392" r:id="rId24"/>
    <p:sldId id="366" r:id="rId2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umário" id="{E6194D83-5E8E-43F1-BA0C-A678A9FB305C}">
          <p14:sldIdLst>
            <p14:sldId id="256"/>
            <p14:sldId id="323"/>
          </p14:sldIdLst>
        </p14:section>
        <p14:section name="Introdução" id="{09C4B83C-5AFF-4D76-8B92-10D82783E573}">
          <p14:sldIdLst>
            <p14:sldId id="382"/>
            <p14:sldId id="258"/>
            <p14:sldId id="379"/>
            <p14:sldId id="340"/>
            <p14:sldId id="355"/>
            <p14:sldId id="353"/>
            <p14:sldId id="369"/>
          </p14:sldIdLst>
        </p14:section>
        <p14:section name="Trabalhos Relacionados" id="{B7A3F90D-4B76-4F95-AD93-AE9509A0FC00}">
          <p14:sldIdLst>
            <p14:sldId id="380"/>
            <p14:sldId id="381"/>
          </p14:sldIdLst>
        </p14:section>
        <p14:section name="Metodologia" id="{61734C65-E2D7-4D94-83B5-6DBE9A6B3F35}">
          <p14:sldIdLst>
            <p14:sldId id="383"/>
            <p14:sldId id="354"/>
            <p14:sldId id="338"/>
            <p14:sldId id="384"/>
            <p14:sldId id="385"/>
            <p14:sldId id="386"/>
            <p14:sldId id="387"/>
          </p14:sldIdLst>
        </p14:section>
        <p14:section name="Dashboard" id="{C106C41C-4E6A-49E1-A283-A54D5B7C1A95}">
          <p14:sldIdLst>
            <p14:sldId id="389"/>
          </p14:sldIdLst>
        </p14:section>
        <p14:section name="Referências" id="{419B55B6-4925-40B4-9010-E31B0C8C0595}">
          <p14:sldIdLst>
            <p14:sldId id="363"/>
            <p14:sldId id="391"/>
            <p14:sldId id="390"/>
            <p14:sldId id="392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Carlos Casoto Júnior" initials="JCCJ" lastIdx="2" clrIdx="0">
    <p:extLst>
      <p:ext uri="{19B8F6BF-5375-455C-9EA6-DF929625EA0E}">
        <p15:presenceInfo xmlns:p15="http://schemas.microsoft.com/office/powerpoint/2012/main" userId="b18e815f57f571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E5596"/>
    <a:srgbClr val="98ABCB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419" autoAdjust="0"/>
  </p:normalViewPr>
  <p:slideViewPr>
    <p:cSldViewPr>
      <p:cViewPr varScale="1">
        <p:scale>
          <a:sx n="109" d="100"/>
          <a:sy n="109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33130-EEA8-482B-8683-E6A7828E921D}" type="doc">
      <dgm:prSet loTypeId="urn:microsoft.com/office/officeart/2005/8/layout/vList5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C401557D-6F4E-47B0-A088-D9C019D76774}">
      <dgm:prSet phldrT="[Texto]"/>
      <dgm:spPr/>
      <dgm:t>
        <a:bodyPr/>
        <a:lstStyle/>
        <a:p>
          <a:r>
            <a:rPr lang="pt-BR" altLang="en-US" b="1" dirty="0" smtClean="0"/>
            <a:t>Como Obter Vantagem Competitiva Utilizando Business </a:t>
          </a:r>
          <a:r>
            <a:rPr lang="pt-BR" altLang="en-US" b="1" dirty="0" err="1" smtClean="0"/>
            <a:t>Intelligence</a:t>
          </a:r>
          <a:r>
            <a:rPr lang="pt-BR" altLang="en-US" b="1" dirty="0" smtClean="0"/>
            <a:t>? - </a:t>
          </a:r>
          <a:r>
            <a:rPr lang="pt-BR" altLang="pt-BR" dirty="0" err="1" smtClean="0"/>
            <a:t>Kemczinski</a:t>
          </a:r>
          <a:r>
            <a:rPr lang="pt-BR" altLang="pt-BR" dirty="0" smtClean="0"/>
            <a:t> et al (2003) </a:t>
          </a:r>
          <a:endParaRPr lang="pt-BR" dirty="0"/>
        </a:p>
      </dgm:t>
    </dgm:pt>
    <dgm:pt modelId="{F0505310-CCD9-41C4-BE1B-EA6A9E778E56}" type="parTrans" cxnId="{8B1A5645-01C7-4386-93BF-79D32BC4D7AA}">
      <dgm:prSet/>
      <dgm:spPr/>
      <dgm:t>
        <a:bodyPr/>
        <a:lstStyle/>
        <a:p>
          <a:endParaRPr lang="pt-BR"/>
        </a:p>
      </dgm:t>
    </dgm:pt>
    <dgm:pt modelId="{BAF36F93-25A7-404F-B1FB-3F41AFAE6AF9}" type="sibTrans" cxnId="{8B1A5645-01C7-4386-93BF-79D32BC4D7AA}">
      <dgm:prSet/>
      <dgm:spPr/>
      <dgm:t>
        <a:bodyPr/>
        <a:lstStyle/>
        <a:p>
          <a:endParaRPr lang="pt-BR"/>
        </a:p>
      </dgm:t>
    </dgm:pt>
    <dgm:pt modelId="{8E1483E1-3ED1-448F-91B8-3A3A84EE2DE4}">
      <dgm:prSet phldrT="[Texto]"/>
      <dgm:spPr/>
      <dgm:t>
        <a:bodyPr/>
        <a:lstStyle/>
        <a:p>
          <a:r>
            <a:rPr lang="pt-BR" dirty="0" smtClean="0"/>
            <a:t>Visão generalista de </a:t>
          </a:r>
          <a:r>
            <a:rPr lang="pt-BR" i="1" dirty="0" smtClean="0"/>
            <a:t>BI na aplicação de processos;</a:t>
          </a:r>
          <a:endParaRPr lang="pt-BR" i="1" dirty="0"/>
        </a:p>
      </dgm:t>
    </dgm:pt>
    <dgm:pt modelId="{1C60C8AE-7F89-4254-A713-FE07AB8B2467}" type="parTrans" cxnId="{25A560C0-B0EE-4DFE-ABA6-99E868BE7932}">
      <dgm:prSet/>
      <dgm:spPr/>
      <dgm:t>
        <a:bodyPr/>
        <a:lstStyle/>
        <a:p>
          <a:endParaRPr lang="pt-BR"/>
        </a:p>
      </dgm:t>
    </dgm:pt>
    <dgm:pt modelId="{CE6CAEBA-F97F-48B7-B246-A1108A100304}" type="sibTrans" cxnId="{25A560C0-B0EE-4DFE-ABA6-99E868BE7932}">
      <dgm:prSet/>
      <dgm:spPr/>
      <dgm:t>
        <a:bodyPr/>
        <a:lstStyle/>
        <a:p>
          <a:endParaRPr lang="pt-BR"/>
        </a:p>
      </dgm:t>
    </dgm:pt>
    <dgm:pt modelId="{FD92D576-D6BF-444D-8347-D68B1B7D7B70}">
      <dgm:prSet phldrT="[Texto]"/>
      <dgm:spPr/>
      <dgm:t>
        <a:bodyPr/>
        <a:lstStyle/>
        <a:p>
          <a:r>
            <a:rPr lang="pt-BR" altLang="en-US" b="1" dirty="0" smtClean="0"/>
            <a:t>Análise Trinômio Alinhamento Estratégico x Business </a:t>
          </a:r>
          <a:r>
            <a:rPr lang="pt-BR" altLang="en-US" b="1" dirty="0" err="1" smtClean="0"/>
            <a:t>Intelligence</a:t>
          </a:r>
          <a:r>
            <a:rPr lang="pt-BR" altLang="en-US" b="1" dirty="0" smtClean="0"/>
            <a:t> x Controladoria Estratégica - </a:t>
          </a:r>
          <a:r>
            <a:rPr lang="pt-BR" dirty="0" err="1" smtClean="0"/>
            <a:t>Affeldt</a:t>
          </a:r>
          <a:r>
            <a:rPr lang="pt-BR" dirty="0" smtClean="0"/>
            <a:t>, F. S., Silveira, F. C. da S. e </a:t>
          </a:r>
          <a:r>
            <a:rPr lang="pt-BR" dirty="0" err="1" smtClean="0"/>
            <a:t>Vanti</a:t>
          </a:r>
          <a:r>
            <a:rPr lang="pt-BR" dirty="0" smtClean="0"/>
            <a:t>, A. A. (2006)</a:t>
          </a:r>
          <a:endParaRPr lang="pt-BR" dirty="0"/>
        </a:p>
      </dgm:t>
    </dgm:pt>
    <dgm:pt modelId="{E9B752DC-EBC7-4C8E-AF13-56245F1D7334}" type="parTrans" cxnId="{9A5B0888-928D-4775-A6F1-EB73102297F3}">
      <dgm:prSet/>
      <dgm:spPr/>
      <dgm:t>
        <a:bodyPr/>
        <a:lstStyle/>
        <a:p>
          <a:endParaRPr lang="pt-BR"/>
        </a:p>
      </dgm:t>
    </dgm:pt>
    <dgm:pt modelId="{BDA00FE7-DCC8-400E-A587-2571375EC8A0}" type="sibTrans" cxnId="{9A5B0888-928D-4775-A6F1-EB73102297F3}">
      <dgm:prSet/>
      <dgm:spPr/>
      <dgm:t>
        <a:bodyPr/>
        <a:lstStyle/>
        <a:p>
          <a:endParaRPr lang="pt-BR"/>
        </a:p>
      </dgm:t>
    </dgm:pt>
    <dgm:pt modelId="{08AEB4CA-66EB-442F-B9AD-F4223F96DA58}">
      <dgm:prSet phldrT="[Texto]"/>
      <dgm:spPr/>
      <dgm:t>
        <a:bodyPr/>
        <a:lstStyle/>
        <a:p>
          <a:r>
            <a:rPr lang="pt-BR" dirty="0" smtClean="0"/>
            <a:t>Trabalho voltado ao ambiente de controladoria;</a:t>
          </a:r>
          <a:endParaRPr lang="pt-BR" dirty="0"/>
        </a:p>
      </dgm:t>
    </dgm:pt>
    <dgm:pt modelId="{1C4C9162-5AD6-4325-B1E8-6DAF1E0E7DA1}" type="parTrans" cxnId="{8C93F846-4049-47A6-B121-DAA17F4B8A6C}">
      <dgm:prSet/>
      <dgm:spPr/>
      <dgm:t>
        <a:bodyPr/>
        <a:lstStyle/>
        <a:p>
          <a:endParaRPr lang="pt-BR"/>
        </a:p>
      </dgm:t>
    </dgm:pt>
    <dgm:pt modelId="{D426CB81-8603-4D7B-AEC6-33C977F32214}" type="sibTrans" cxnId="{8C93F846-4049-47A6-B121-DAA17F4B8A6C}">
      <dgm:prSet/>
      <dgm:spPr/>
      <dgm:t>
        <a:bodyPr/>
        <a:lstStyle/>
        <a:p>
          <a:endParaRPr lang="pt-BR"/>
        </a:p>
      </dgm:t>
    </dgm:pt>
    <dgm:pt modelId="{980C6243-1275-4549-AA1F-903B81E98597}">
      <dgm:prSet phldrT="[Texto]"/>
      <dgm:spPr/>
      <dgm:t>
        <a:bodyPr/>
        <a:lstStyle/>
        <a:p>
          <a:r>
            <a:rPr lang="pt-BR" altLang="en-US" b="1" dirty="0" smtClean="0"/>
            <a:t>Um Estudo de Caso Envolvendo Business </a:t>
          </a:r>
          <a:r>
            <a:rPr lang="pt-BR" altLang="en-US" b="1" dirty="0" err="1" smtClean="0"/>
            <a:t>Intelligence</a:t>
          </a:r>
          <a:r>
            <a:rPr lang="pt-BR" altLang="en-US" b="1" dirty="0" smtClean="0"/>
            <a:t> Como Instrumento de Apoio à Controladoria. Revista Contabilidade &amp; Finanças.</a:t>
          </a:r>
          <a:r>
            <a:rPr lang="pt-BR" altLang="en-US" dirty="0" smtClean="0"/>
            <a:t>  - </a:t>
          </a:r>
          <a:r>
            <a:rPr lang="pt-BR" dirty="0" err="1" smtClean="0"/>
            <a:t>Reginato</a:t>
          </a:r>
          <a:r>
            <a:rPr lang="pt-BR" dirty="0" smtClean="0"/>
            <a:t>, L. e Nascimento, A. M. (2006)</a:t>
          </a:r>
          <a:endParaRPr lang="pt-BR" dirty="0"/>
        </a:p>
      </dgm:t>
    </dgm:pt>
    <dgm:pt modelId="{936AFD16-F4CB-47DA-8A54-33CAE8BFDE26}" type="parTrans" cxnId="{1F84EAA1-DAA7-4D00-9E04-A66C8B5AA54C}">
      <dgm:prSet/>
      <dgm:spPr/>
      <dgm:t>
        <a:bodyPr/>
        <a:lstStyle/>
        <a:p>
          <a:endParaRPr lang="pt-BR"/>
        </a:p>
      </dgm:t>
    </dgm:pt>
    <dgm:pt modelId="{E2968F59-75FA-4F12-9EA3-6D6AC04C027E}" type="sibTrans" cxnId="{1F84EAA1-DAA7-4D00-9E04-A66C8B5AA54C}">
      <dgm:prSet/>
      <dgm:spPr/>
      <dgm:t>
        <a:bodyPr/>
        <a:lstStyle/>
        <a:p>
          <a:endParaRPr lang="pt-BR"/>
        </a:p>
      </dgm:t>
    </dgm:pt>
    <dgm:pt modelId="{767B456A-C41A-4C84-A985-E0062ED121B5}">
      <dgm:prSet phldrT="[Texto]"/>
      <dgm:spPr/>
      <dgm:t>
        <a:bodyPr/>
        <a:lstStyle/>
        <a:p>
          <a:r>
            <a:rPr lang="pt-BR" dirty="0" smtClean="0"/>
            <a:t>Trabalho voltado ao ambiente de controladoria;</a:t>
          </a:r>
          <a:endParaRPr lang="pt-BR" dirty="0"/>
        </a:p>
      </dgm:t>
    </dgm:pt>
    <dgm:pt modelId="{8417D66D-03AE-45A0-9E9D-AAF095450183}" type="parTrans" cxnId="{76F61923-7B4C-43B6-8834-E22BECED7189}">
      <dgm:prSet/>
      <dgm:spPr/>
      <dgm:t>
        <a:bodyPr/>
        <a:lstStyle/>
        <a:p>
          <a:endParaRPr lang="pt-BR"/>
        </a:p>
      </dgm:t>
    </dgm:pt>
    <dgm:pt modelId="{6A1A0874-AFF8-407D-9E1D-C430EC930CFC}" type="sibTrans" cxnId="{76F61923-7B4C-43B6-8834-E22BECED7189}">
      <dgm:prSet/>
      <dgm:spPr/>
      <dgm:t>
        <a:bodyPr/>
        <a:lstStyle/>
        <a:p>
          <a:endParaRPr lang="pt-BR"/>
        </a:p>
      </dgm:t>
    </dgm:pt>
    <dgm:pt modelId="{CF68F73B-EF5C-4B69-B8F4-5D97D760DCCE}">
      <dgm:prSet phldrT="[Texto]"/>
      <dgm:spPr/>
      <dgm:t>
        <a:bodyPr/>
        <a:lstStyle/>
        <a:p>
          <a:r>
            <a:rPr lang="pt-BR" i="0" dirty="0" smtClean="0"/>
            <a:t>Alto valor agregado aos processos.</a:t>
          </a:r>
          <a:endParaRPr lang="pt-BR" i="0" dirty="0"/>
        </a:p>
      </dgm:t>
    </dgm:pt>
    <dgm:pt modelId="{E7DAA8F7-006D-49F5-BFDB-C22E748869A6}" type="parTrans" cxnId="{316AF2E0-805B-435A-A417-FCA163E02163}">
      <dgm:prSet/>
      <dgm:spPr/>
      <dgm:t>
        <a:bodyPr/>
        <a:lstStyle/>
        <a:p>
          <a:endParaRPr lang="pt-BR"/>
        </a:p>
      </dgm:t>
    </dgm:pt>
    <dgm:pt modelId="{32EB3867-492D-4A89-A522-027333C5CCF0}" type="sibTrans" cxnId="{316AF2E0-805B-435A-A417-FCA163E02163}">
      <dgm:prSet/>
      <dgm:spPr/>
      <dgm:t>
        <a:bodyPr/>
        <a:lstStyle/>
        <a:p>
          <a:endParaRPr lang="pt-BR"/>
        </a:p>
      </dgm:t>
    </dgm:pt>
    <dgm:pt modelId="{7CACFF77-AC33-4149-A62D-2395E7FD5FDE}">
      <dgm:prSet phldrT="[Texto]"/>
      <dgm:spPr/>
      <dgm:t>
        <a:bodyPr/>
        <a:lstStyle/>
        <a:p>
          <a:r>
            <a:rPr lang="pt-BR" dirty="0" smtClean="0"/>
            <a:t>Altamente vantajosa para suporte na tomada de decisões operacionais, gerenciais e estratégicas.</a:t>
          </a:r>
          <a:endParaRPr lang="pt-BR" dirty="0"/>
        </a:p>
      </dgm:t>
    </dgm:pt>
    <dgm:pt modelId="{C818671E-FEA7-4A16-AEF7-5E2F05D74779}" type="parTrans" cxnId="{3AF90CD4-D0C4-41B9-ABB7-E945DA41A772}">
      <dgm:prSet/>
      <dgm:spPr/>
      <dgm:t>
        <a:bodyPr/>
        <a:lstStyle/>
        <a:p>
          <a:endParaRPr lang="pt-BR"/>
        </a:p>
      </dgm:t>
    </dgm:pt>
    <dgm:pt modelId="{F0664210-5BEB-4C65-91F2-78F950A20A0A}" type="sibTrans" cxnId="{3AF90CD4-D0C4-41B9-ABB7-E945DA41A772}">
      <dgm:prSet/>
      <dgm:spPr/>
      <dgm:t>
        <a:bodyPr/>
        <a:lstStyle/>
        <a:p>
          <a:endParaRPr lang="pt-BR"/>
        </a:p>
      </dgm:t>
    </dgm:pt>
    <dgm:pt modelId="{93DB953D-E601-4716-8D4D-C4C88EDE50BF}">
      <dgm:prSet phldrT="[Texto]"/>
      <dgm:spPr/>
      <dgm:t>
        <a:bodyPr/>
        <a:lstStyle/>
        <a:p>
          <a:r>
            <a:rPr lang="pt-BR" dirty="0" smtClean="0"/>
            <a:t>Significativa melhoria em suas atividades internas.</a:t>
          </a:r>
          <a:endParaRPr lang="pt-BR" dirty="0"/>
        </a:p>
      </dgm:t>
    </dgm:pt>
    <dgm:pt modelId="{1910D7CE-486C-46E3-98E8-4A2079ACB6C0}" type="parTrans" cxnId="{9D861F7A-FC9C-42B6-A4FE-05AF15786F34}">
      <dgm:prSet/>
      <dgm:spPr/>
      <dgm:t>
        <a:bodyPr/>
        <a:lstStyle/>
        <a:p>
          <a:endParaRPr lang="pt-BR"/>
        </a:p>
      </dgm:t>
    </dgm:pt>
    <dgm:pt modelId="{C4B94E2A-80CA-498A-B55F-720D64AED85E}" type="sibTrans" cxnId="{9D861F7A-FC9C-42B6-A4FE-05AF15786F34}">
      <dgm:prSet/>
      <dgm:spPr/>
      <dgm:t>
        <a:bodyPr/>
        <a:lstStyle/>
        <a:p>
          <a:endParaRPr lang="pt-BR"/>
        </a:p>
      </dgm:t>
    </dgm:pt>
    <dgm:pt modelId="{A922E92E-7457-4BAC-A994-120D9F7E3DAD}">
      <dgm:prSet phldrT="[Texto]"/>
      <dgm:spPr/>
      <dgm:t>
        <a:bodyPr/>
        <a:lstStyle/>
        <a:p>
          <a:r>
            <a:rPr lang="pt-BR" altLang="en-US" b="1" dirty="0" smtClean="0"/>
            <a:t>O uso de business </a:t>
          </a:r>
          <a:r>
            <a:rPr lang="pt-BR" altLang="en-US" b="1" dirty="0" err="1" smtClean="0"/>
            <a:t>intelligence</a:t>
          </a:r>
          <a:r>
            <a:rPr lang="pt-BR" altLang="en-US" b="1" dirty="0" smtClean="0"/>
            <a:t> para gerar indicadores de desempenho no chão-de-fábrica: uma proposta de aplicação em uma empresa de manufatura - </a:t>
          </a:r>
          <a:r>
            <a:rPr lang="pt-BR" dirty="0" err="1" smtClean="0"/>
            <a:t>Fortulan</a:t>
          </a:r>
          <a:r>
            <a:rPr lang="pt-BR" dirty="0" smtClean="0"/>
            <a:t>, M. R. (2007)</a:t>
          </a:r>
          <a:endParaRPr lang="pt-BR" dirty="0"/>
        </a:p>
      </dgm:t>
    </dgm:pt>
    <dgm:pt modelId="{523E3C8F-B05F-4950-A14E-747A4660AB8D}" type="parTrans" cxnId="{267E6236-2B37-4F9E-8120-D4611957A6A7}">
      <dgm:prSet/>
      <dgm:spPr/>
      <dgm:t>
        <a:bodyPr/>
        <a:lstStyle/>
        <a:p>
          <a:endParaRPr lang="pt-BR"/>
        </a:p>
      </dgm:t>
    </dgm:pt>
    <dgm:pt modelId="{5CE36374-ABF8-4E0C-B9E1-F5C2DB845295}" type="sibTrans" cxnId="{267E6236-2B37-4F9E-8120-D4611957A6A7}">
      <dgm:prSet/>
      <dgm:spPr/>
      <dgm:t>
        <a:bodyPr/>
        <a:lstStyle/>
        <a:p>
          <a:endParaRPr lang="pt-BR"/>
        </a:p>
      </dgm:t>
    </dgm:pt>
    <dgm:pt modelId="{5E02BECD-87C1-418D-9221-E516BBB92334}">
      <dgm:prSet phldrT="[Texto]"/>
      <dgm:spPr/>
      <dgm:t>
        <a:bodyPr/>
        <a:lstStyle/>
        <a:p>
          <a:r>
            <a:rPr lang="pt-BR" dirty="0" smtClean="0"/>
            <a:t> Tecnologia aplicada ao departamento de Produção/manufatura;</a:t>
          </a:r>
          <a:endParaRPr lang="pt-BR" dirty="0"/>
        </a:p>
      </dgm:t>
    </dgm:pt>
    <dgm:pt modelId="{F92A5DD8-2A5F-42A0-B4BE-873C4A083639}" type="parTrans" cxnId="{E44C8C95-2FCF-4404-8CC3-8005CAE6094F}">
      <dgm:prSet/>
      <dgm:spPr/>
      <dgm:t>
        <a:bodyPr/>
        <a:lstStyle/>
        <a:p>
          <a:endParaRPr lang="pt-BR"/>
        </a:p>
      </dgm:t>
    </dgm:pt>
    <dgm:pt modelId="{E8F1A294-C21E-49ED-8C65-6937CE849923}" type="sibTrans" cxnId="{E44C8C95-2FCF-4404-8CC3-8005CAE6094F}">
      <dgm:prSet/>
      <dgm:spPr/>
      <dgm:t>
        <a:bodyPr/>
        <a:lstStyle/>
        <a:p>
          <a:endParaRPr lang="pt-BR"/>
        </a:p>
      </dgm:t>
    </dgm:pt>
    <dgm:pt modelId="{D9DE8E42-9D94-42F9-A14C-E0FF6FA65C91}">
      <dgm:prSet phldrT="[Texto]"/>
      <dgm:spPr/>
      <dgm:t>
        <a:bodyPr/>
        <a:lstStyle/>
        <a:p>
          <a:r>
            <a:rPr lang="pt-BR" dirty="0" smtClean="0"/>
            <a:t>Alto potencial de aplicação da tecnologia em conjunto à um sistema de apoio à gestão na tomada de decisões (</a:t>
          </a:r>
          <a:r>
            <a:rPr lang="pt-BR" i="1" dirty="0" smtClean="0"/>
            <a:t>ERP</a:t>
          </a:r>
          <a:r>
            <a:rPr lang="pt-BR" dirty="0" smtClean="0"/>
            <a:t>).</a:t>
          </a:r>
          <a:endParaRPr lang="pt-BR" dirty="0"/>
        </a:p>
      </dgm:t>
    </dgm:pt>
    <dgm:pt modelId="{9376D512-5E1E-427D-A0AB-1BC972D5548E}" type="parTrans" cxnId="{6B9C4B9E-2459-4CFB-AFC7-1FA0B67B4B6D}">
      <dgm:prSet/>
      <dgm:spPr/>
      <dgm:t>
        <a:bodyPr/>
        <a:lstStyle/>
        <a:p>
          <a:endParaRPr lang="pt-BR"/>
        </a:p>
      </dgm:t>
    </dgm:pt>
    <dgm:pt modelId="{036484CD-D59B-4C97-8805-05596587410D}" type="sibTrans" cxnId="{6B9C4B9E-2459-4CFB-AFC7-1FA0B67B4B6D}">
      <dgm:prSet/>
      <dgm:spPr/>
      <dgm:t>
        <a:bodyPr/>
        <a:lstStyle/>
        <a:p>
          <a:endParaRPr lang="pt-BR"/>
        </a:p>
      </dgm:t>
    </dgm:pt>
    <dgm:pt modelId="{36EA50E2-EF1A-418F-B2B6-F65DB958CBF7}">
      <dgm:prSet phldrT="[Texto]"/>
      <dgm:spPr/>
      <dgm:t>
        <a:bodyPr/>
        <a:lstStyle/>
        <a:p>
          <a:r>
            <a:rPr lang="pt-BR" dirty="0" smtClean="0"/>
            <a:t>Trabalho voltado ao ambiente de controladoria;</a:t>
          </a:r>
          <a:endParaRPr lang="pt-BR" dirty="0"/>
        </a:p>
      </dgm:t>
    </dgm:pt>
    <dgm:pt modelId="{D0BB791A-8EAC-499D-8384-C6AFBDC69D3A}" type="parTrans" cxnId="{4C0CF822-7D9E-4590-A90F-753E89F1B292}">
      <dgm:prSet/>
      <dgm:spPr/>
      <dgm:t>
        <a:bodyPr/>
        <a:lstStyle/>
        <a:p>
          <a:endParaRPr lang="pt-BR"/>
        </a:p>
      </dgm:t>
    </dgm:pt>
    <dgm:pt modelId="{0B21891A-C6C8-4087-BF56-3506AC907810}" type="sibTrans" cxnId="{4C0CF822-7D9E-4590-A90F-753E89F1B292}">
      <dgm:prSet/>
      <dgm:spPr/>
      <dgm:t>
        <a:bodyPr/>
        <a:lstStyle/>
        <a:p>
          <a:endParaRPr lang="pt-BR"/>
        </a:p>
      </dgm:t>
    </dgm:pt>
    <dgm:pt modelId="{3E6DB776-1F1A-4B08-BA9E-0D0878C3A3D8}">
      <dgm:prSet phldrT="[Texto]"/>
      <dgm:spPr/>
      <dgm:t>
        <a:bodyPr/>
        <a:lstStyle/>
        <a:p>
          <a:r>
            <a:rPr lang="pt-BR" dirty="0" smtClean="0"/>
            <a:t>Alto ganho de valor estratégico ao organizar e apresentar os dados de forma estruturada.</a:t>
          </a:r>
          <a:endParaRPr lang="pt-BR" dirty="0"/>
        </a:p>
      </dgm:t>
    </dgm:pt>
    <dgm:pt modelId="{508A4AF0-A373-4D54-9D48-2289C76962A2}" type="parTrans" cxnId="{093C5AE0-AD76-4364-878B-7C46484C56C7}">
      <dgm:prSet/>
      <dgm:spPr/>
      <dgm:t>
        <a:bodyPr/>
        <a:lstStyle/>
        <a:p>
          <a:endParaRPr lang="pt-BR"/>
        </a:p>
      </dgm:t>
    </dgm:pt>
    <dgm:pt modelId="{4D26335D-0F20-4B7E-AA69-274577A4D95D}" type="sibTrans" cxnId="{093C5AE0-AD76-4364-878B-7C46484C56C7}">
      <dgm:prSet/>
      <dgm:spPr/>
      <dgm:t>
        <a:bodyPr/>
        <a:lstStyle/>
        <a:p>
          <a:endParaRPr lang="pt-BR"/>
        </a:p>
      </dgm:t>
    </dgm:pt>
    <dgm:pt modelId="{8608C13A-7BBD-43B0-A009-D342116421DF}">
      <dgm:prSet phldrT="[Texto]"/>
      <dgm:spPr/>
      <dgm:t>
        <a:bodyPr/>
        <a:lstStyle/>
        <a:p>
          <a:r>
            <a:rPr lang="pt-BR" altLang="en-US" b="1" dirty="0" smtClean="0"/>
            <a:t>Construção de Modelo de Business </a:t>
          </a:r>
          <a:r>
            <a:rPr lang="pt-BR" altLang="en-US" b="1" dirty="0" err="1" smtClean="0"/>
            <a:t>Intelligence</a:t>
          </a:r>
          <a:r>
            <a:rPr lang="pt-BR" altLang="en-US" b="1" dirty="0" smtClean="0"/>
            <a:t> Para a Controladoria Evidenciar Informações Estratégicas - </a:t>
          </a:r>
          <a:r>
            <a:rPr lang="pt-BR" dirty="0" smtClean="0"/>
            <a:t>Silveira, F. C. da S. (2007)</a:t>
          </a:r>
          <a:endParaRPr lang="pt-BR" dirty="0"/>
        </a:p>
      </dgm:t>
    </dgm:pt>
    <dgm:pt modelId="{5A44778B-6290-46FD-940D-FCB5079A85BA}" type="parTrans" cxnId="{6E4B1B33-F00A-4233-995E-25566E8E5DDC}">
      <dgm:prSet/>
      <dgm:spPr/>
      <dgm:t>
        <a:bodyPr/>
        <a:lstStyle/>
        <a:p>
          <a:endParaRPr lang="pt-BR"/>
        </a:p>
      </dgm:t>
    </dgm:pt>
    <dgm:pt modelId="{4EB47120-1118-4DF6-8884-C5B015CA8A86}" type="sibTrans" cxnId="{6E4B1B33-F00A-4233-995E-25566E8E5DDC}">
      <dgm:prSet/>
      <dgm:spPr/>
      <dgm:t>
        <a:bodyPr/>
        <a:lstStyle/>
        <a:p>
          <a:endParaRPr lang="pt-BR"/>
        </a:p>
      </dgm:t>
    </dgm:pt>
    <dgm:pt modelId="{D7003BF9-2871-4A54-BF0A-6E152E910EC1}" type="pres">
      <dgm:prSet presAssocID="{4F033130-EEA8-482B-8683-E6A7828E92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A0B6A09-622B-4C9A-A52C-44D23DE0ACDA}" type="pres">
      <dgm:prSet presAssocID="{C401557D-6F4E-47B0-A088-D9C019D76774}" presName="linNode" presStyleCnt="0"/>
      <dgm:spPr/>
    </dgm:pt>
    <dgm:pt modelId="{113B74FC-05D4-4DD7-9B8A-F46C69DC6D09}" type="pres">
      <dgm:prSet presAssocID="{C401557D-6F4E-47B0-A088-D9C019D7677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4AF91E-A6EE-4359-A358-00ECF8F32FDC}" type="pres">
      <dgm:prSet presAssocID="{C401557D-6F4E-47B0-A088-D9C019D7677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55ABDF-7870-46A4-BA35-D3866F5734CD}" type="pres">
      <dgm:prSet presAssocID="{BAF36F93-25A7-404F-B1FB-3F41AFAE6AF9}" presName="sp" presStyleCnt="0"/>
      <dgm:spPr/>
    </dgm:pt>
    <dgm:pt modelId="{5AD28159-C333-4A35-8EC8-4EE90003F7BB}" type="pres">
      <dgm:prSet presAssocID="{FD92D576-D6BF-444D-8347-D68B1B7D7B70}" presName="linNode" presStyleCnt="0"/>
      <dgm:spPr/>
    </dgm:pt>
    <dgm:pt modelId="{7EA80121-80B4-48B7-939C-75590CD0FC55}" type="pres">
      <dgm:prSet presAssocID="{FD92D576-D6BF-444D-8347-D68B1B7D7B7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57E6A8-F839-401E-A123-A9F3EC85BF3A}" type="pres">
      <dgm:prSet presAssocID="{FD92D576-D6BF-444D-8347-D68B1B7D7B7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0B57BE-9E51-49A4-B779-A1F26370C997}" type="pres">
      <dgm:prSet presAssocID="{BDA00FE7-DCC8-400E-A587-2571375EC8A0}" presName="sp" presStyleCnt="0"/>
      <dgm:spPr/>
    </dgm:pt>
    <dgm:pt modelId="{37022826-4A55-41B8-93CD-10E1057AAB47}" type="pres">
      <dgm:prSet presAssocID="{980C6243-1275-4549-AA1F-903B81E98597}" presName="linNode" presStyleCnt="0"/>
      <dgm:spPr/>
    </dgm:pt>
    <dgm:pt modelId="{84064083-824B-4092-9020-D4DFC5A6A7B5}" type="pres">
      <dgm:prSet presAssocID="{980C6243-1275-4549-AA1F-903B81E98597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5EBE45-D90D-453F-90F3-1C3AF5AED798}" type="pres">
      <dgm:prSet presAssocID="{980C6243-1275-4549-AA1F-903B81E9859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E2E375-EA0A-40BE-87CB-BACE50475B85}" type="pres">
      <dgm:prSet presAssocID="{E2968F59-75FA-4F12-9EA3-6D6AC04C027E}" presName="sp" presStyleCnt="0"/>
      <dgm:spPr/>
    </dgm:pt>
    <dgm:pt modelId="{0CF55E91-567F-4AE9-8687-8A98753438FC}" type="pres">
      <dgm:prSet presAssocID="{8608C13A-7BBD-43B0-A009-D342116421DF}" presName="linNode" presStyleCnt="0"/>
      <dgm:spPr/>
    </dgm:pt>
    <dgm:pt modelId="{3AC9962F-6956-4B50-80F3-69F968123431}" type="pres">
      <dgm:prSet presAssocID="{8608C13A-7BBD-43B0-A009-D342116421D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F6B7BD-CA6A-4736-BC93-CBA0D1B72545}" type="pres">
      <dgm:prSet presAssocID="{8608C13A-7BBD-43B0-A009-D342116421D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870174-5C67-47A9-9771-53E213B2F98E}" type="pres">
      <dgm:prSet presAssocID="{4EB47120-1118-4DF6-8884-C5B015CA8A86}" presName="sp" presStyleCnt="0"/>
      <dgm:spPr/>
    </dgm:pt>
    <dgm:pt modelId="{04B81334-08E3-4013-B256-E4346FE418FD}" type="pres">
      <dgm:prSet presAssocID="{A922E92E-7457-4BAC-A994-120D9F7E3DAD}" presName="linNode" presStyleCnt="0"/>
      <dgm:spPr/>
    </dgm:pt>
    <dgm:pt modelId="{ADDF5327-F218-4F82-91C7-C6A419AB3A10}" type="pres">
      <dgm:prSet presAssocID="{A922E92E-7457-4BAC-A994-120D9F7E3DAD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59D9E6-D4FF-42CE-B3FC-D900B8469C9D}" type="pres">
      <dgm:prSet presAssocID="{A922E92E-7457-4BAC-A994-120D9F7E3DAD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F84EAA1-DAA7-4D00-9E04-A66C8B5AA54C}" srcId="{4F033130-EEA8-482B-8683-E6A7828E921D}" destId="{980C6243-1275-4549-AA1F-903B81E98597}" srcOrd="2" destOrd="0" parTransId="{936AFD16-F4CB-47DA-8A54-33CAE8BFDE26}" sibTransId="{E2968F59-75FA-4F12-9EA3-6D6AC04C027E}"/>
    <dgm:cxn modelId="{6171516C-7505-4BD5-B706-E364F94F8073}" type="presOf" srcId="{A922E92E-7457-4BAC-A994-120D9F7E3DAD}" destId="{ADDF5327-F218-4F82-91C7-C6A419AB3A10}" srcOrd="0" destOrd="0" presId="urn:microsoft.com/office/officeart/2005/8/layout/vList5"/>
    <dgm:cxn modelId="{093C5AE0-AD76-4364-878B-7C46484C56C7}" srcId="{8608C13A-7BBD-43B0-A009-D342116421DF}" destId="{3E6DB776-1F1A-4B08-BA9E-0D0878C3A3D8}" srcOrd="1" destOrd="0" parTransId="{508A4AF0-A373-4D54-9D48-2289C76962A2}" sibTransId="{4D26335D-0F20-4B7E-AA69-274577A4D95D}"/>
    <dgm:cxn modelId="{AA660811-0B20-4A57-A12C-61446A81FB67}" type="presOf" srcId="{D9DE8E42-9D94-42F9-A14C-E0FF6FA65C91}" destId="{5959D9E6-D4FF-42CE-B3FC-D900B8469C9D}" srcOrd="0" destOrd="1" presId="urn:microsoft.com/office/officeart/2005/8/layout/vList5"/>
    <dgm:cxn modelId="{3AF90CD4-D0C4-41B9-ABB7-E945DA41A772}" srcId="{FD92D576-D6BF-444D-8347-D68B1B7D7B70}" destId="{7CACFF77-AC33-4149-A62D-2395E7FD5FDE}" srcOrd="1" destOrd="0" parTransId="{C818671E-FEA7-4A16-AEF7-5E2F05D74779}" sibTransId="{F0664210-5BEB-4C65-91F2-78F950A20A0A}"/>
    <dgm:cxn modelId="{86DAD613-3BF7-4133-91E0-189747C36404}" type="presOf" srcId="{C401557D-6F4E-47B0-A088-D9C019D76774}" destId="{113B74FC-05D4-4DD7-9B8A-F46C69DC6D09}" srcOrd="0" destOrd="0" presId="urn:microsoft.com/office/officeart/2005/8/layout/vList5"/>
    <dgm:cxn modelId="{A2A08223-4CBD-4CB1-B18B-9A5DDBA557B2}" type="presOf" srcId="{36EA50E2-EF1A-418F-B2B6-F65DB958CBF7}" destId="{9EF6B7BD-CA6A-4736-BC93-CBA0D1B72545}" srcOrd="0" destOrd="0" presId="urn:microsoft.com/office/officeart/2005/8/layout/vList5"/>
    <dgm:cxn modelId="{9A5B0888-928D-4775-A6F1-EB73102297F3}" srcId="{4F033130-EEA8-482B-8683-E6A7828E921D}" destId="{FD92D576-D6BF-444D-8347-D68B1B7D7B70}" srcOrd="1" destOrd="0" parTransId="{E9B752DC-EBC7-4C8E-AF13-56245F1D7334}" sibTransId="{BDA00FE7-DCC8-400E-A587-2571375EC8A0}"/>
    <dgm:cxn modelId="{267E6236-2B37-4F9E-8120-D4611957A6A7}" srcId="{4F033130-EEA8-482B-8683-E6A7828E921D}" destId="{A922E92E-7457-4BAC-A994-120D9F7E3DAD}" srcOrd="4" destOrd="0" parTransId="{523E3C8F-B05F-4950-A14E-747A4660AB8D}" sibTransId="{5CE36374-ABF8-4E0C-B9E1-F5C2DB845295}"/>
    <dgm:cxn modelId="{878E40EB-BFB7-4EEF-82A6-142DC06EBA68}" type="presOf" srcId="{08AEB4CA-66EB-442F-B9AD-F4223F96DA58}" destId="{7357E6A8-F839-401E-A123-A9F3EC85BF3A}" srcOrd="0" destOrd="0" presId="urn:microsoft.com/office/officeart/2005/8/layout/vList5"/>
    <dgm:cxn modelId="{FBFBF196-9E01-46A5-A1A2-421D09C1541A}" type="presOf" srcId="{CF68F73B-EF5C-4B69-B8F4-5D97D760DCCE}" destId="{DA4AF91E-A6EE-4359-A358-00ECF8F32FDC}" srcOrd="0" destOrd="1" presId="urn:microsoft.com/office/officeart/2005/8/layout/vList5"/>
    <dgm:cxn modelId="{6E4B1B33-F00A-4233-995E-25566E8E5DDC}" srcId="{4F033130-EEA8-482B-8683-E6A7828E921D}" destId="{8608C13A-7BBD-43B0-A009-D342116421DF}" srcOrd="3" destOrd="0" parTransId="{5A44778B-6290-46FD-940D-FCB5079A85BA}" sibTransId="{4EB47120-1118-4DF6-8884-C5B015CA8A86}"/>
    <dgm:cxn modelId="{3E4381AF-DD69-45BB-BFAC-0CCEB866C12A}" type="presOf" srcId="{8608C13A-7BBD-43B0-A009-D342116421DF}" destId="{3AC9962F-6956-4B50-80F3-69F968123431}" srcOrd="0" destOrd="0" presId="urn:microsoft.com/office/officeart/2005/8/layout/vList5"/>
    <dgm:cxn modelId="{E44C8C95-2FCF-4404-8CC3-8005CAE6094F}" srcId="{A922E92E-7457-4BAC-A994-120D9F7E3DAD}" destId="{5E02BECD-87C1-418D-9221-E516BBB92334}" srcOrd="0" destOrd="0" parTransId="{F92A5DD8-2A5F-42A0-B4BE-873C4A083639}" sibTransId="{E8F1A294-C21E-49ED-8C65-6937CE849923}"/>
    <dgm:cxn modelId="{4C0CF822-7D9E-4590-A90F-753E89F1B292}" srcId="{8608C13A-7BBD-43B0-A009-D342116421DF}" destId="{36EA50E2-EF1A-418F-B2B6-F65DB958CBF7}" srcOrd="0" destOrd="0" parTransId="{D0BB791A-8EAC-499D-8384-C6AFBDC69D3A}" sibTransId="{0B21891A-C6C8-4087-BF56-3506AC907810}"/>
    <dgm:cxn modelId="{8C93F846-4049-47A6-B121-DAA17F4B8A6C}" srcId="{FD92D576-D6BF-444D-8347-D68B1B7D7B70}" destId="{08AEB4CA-66EB-442F-B9AD-F4223F96DA58}" srcOrd="0" destOrd="0" parTransId="{1C4C9162-5AD6-4325-B1E8-6DAF1E0E7DA1}" sibTransId="{D426CB81-8603-4D7B-AEC6-33C977F32214}"/>
    <dgm:cxn modelId="{9D861F7A-FC9C-42B6-A4FE-05AF15786F34}" srcId="{980C6243-1275-4549-AA1F-903B81E98597}" destId="{93DB953D-E601-4716-8D4D-C4C88EDE50BF}" srcOrd="1" destOrd="0" parTransId="{1910D7CE-486C-46E3-98E8-4A2079ACB6C0}" sibTransId="{C4B94E2A-80CA-498A-B55F-720D64AED85E}"/>
    <dgm:cxn modelId="{6D95A429-3E1B-4EBF-86F2-27EABCB9F94F}" type="presOf" srcId="{7CACFF77-AC33-4149-A62D-2395E7FD5FDE}" destId="{7357E6A8-F839-401E-A123-A9F3EC85BF3A}" srcOrd="0" destOrd="1" presId="urn:microsoft.com/office/officeart/2005/8/layout/vList5"/>
    <dgm:cxn modelId="{4052EDAB-8206-4EEA-9E67-C7FBA6704807}" type="presOf" srcId="{3E6DB776-1F1A-4B08-BA9E-0D0878C3A3D8}" destId="{9EF6B7BD-CA6A-4736-BC93-CBA0D1B72545}" srcOrd="0" destOrd="1" presId="urn:microsoft.com/office/officeart/2005/8/layout/vList5"/>
    <dgm:cxn modelId="{DE953C2F-1FA9-42A1-A4CB-126E1FEB8D8C}" type="presOf" srcId="{5E02BECD-87C1-418D-9221-E516BBB92334}" destId="{5959D9E6-D4FF-42CE-B3FC-D900B8469C9D}" srcOrd="0" destOrd="0" presId="urn:microsoft.com/office/officeart/2005/8/layout/vList5"/>
    <dgm:cxn modelId="{594E977E-3FA1-4C81-BCE2-3ECD95260A5C}" type="presOf" srcId="{FD92D576-D6BF-444D-8347-D68B1B7D7B70}" destId="{7EA80121-80B4-48B7-939C-75590CD0FC55}" srcOrd="0" destOrd="0" presId="urn:microsoft.com/office/officeart/2005/8/layout/vList5"/>
    <dgm:cxn modelId="{76F61923-7B4C-43B6-8834-E22BECED7189}" srcId="{980C6243-1275-4549-AA1F-903B81E98597}" destId="{767B456A-C41A-4C84-A985-E0062ED121B5}" srcOrd="0" destOrd="0" parTransId="{8417D66D-03AE-45A0-9E9D-AAF095450183}" sibTransId="{6A1A0874-AFF8-407D-9E1D-C430EC930CFC}"/>
    <dgm:cxn modelId="{316AF2E0-805B-435A-A417-FCA163E02163}" srcId="{C401557D-6F4E-47B0-A088-D9C019D76774}" destId="{CF68F73B-EF5C-4B69-B8F4-5D97D760DCCE}" srcOrd="1" destOrd="0" parTransId="{E7DAA8F7-006D-49F5-BFDB-C22E748869A6}" sibTransId="{32EB3867-492D-4A89-A522-027333C5CCF0}"/>
    <dgm:cxn modelId="{8B1A5645-01C7-4386-93BF-79D32BC4D7AA}" srcId="{4F033130-EEA8-482B-8683-E6A7828E921D}" destId="{C401557D-6F4E-47B0-A088-D9C019D76774}" srcOrd="0" destOrd="0" parTransId="{F0505310-CCD9-41C4-BE1B-EA6A9E778E56}" sibTransId="{BAF36F93-25A7-404F-B1FB-3F41AFAE6AF9}"/>
    <dgm:cxn modelId="{A9476EDC-2AF9-4794-9F92-7921893BDE83}" type="presOf" srcId="{8E1483E1-3ED1-448F-91B8-3A3A84EE2DE4}" destId="{DA4AF91E-A6EE-4359-A358-00ECF8F32FDC}" srcOrd="0" destOrd="0" presId="urn:microsoft.com/office/officeart/2005/8/layout/vList5"/>
    <dgm:cxn modelId="{BAB51C99-16FF-4E00-95E4-6CDE25C8BEE5}" type="presOf" srcId="{980C6243-1275-4549-AA1F-903B81E98597}" destId="{84064083-824B-4092-9020-D4DFC5A6A7B5}" srcOrd="0" destOrd="0" presId="urn:microsoft.com/office/officeart/2005/8/layout/vList5"/>
    <dgm:cxn modelId="{6F3D7530-67A8-436B-9900-109262D2AA60}" type="presOf" srcId="{4F033130-EEA8-482B-8683-E6A7828E921D}" destId="{D7003BF9-2871-4A54-BF0A-6E152E910EC1}" srcOrd="0" destOrd="0" presId="urn:microsoft.com/office/officeart/2005/8/layout/vList5"/>
    <dgm:cxn modelId="{ED75FA04-DA61-4450-9E88-D3FD25FC2767}" type="presOf" srcId="{93DB953D-E601-4716-8D4D-C4C88EDE50BF}" destId="{105EBE45-D90D-453F-90F3-1C3AF5AED798}" srcOrd="0" destOrd="1" presId="urn:microsoft.com/office/officeart/2005/8/layout/vList5"/>
    <dgm:cxn modelId="{6B9C4B9E-2459-4CFB-AFC7-1FA0B67B4B6D}" srcId="{A922E92E-7457-4BAC-A994-120D9F7E3DAD}" destId="{D9DE8E42-9D94-42F9-A14C-E0FF6FA65C91}" srcOrd="1" destOrd="0" parTransId="{9376D512-5E1E-427D-A0AB-1BC972D5548E}" sibTransId="{036484CD-D59B-4C97-8805-05596587410D}"/>
    <dgm:cxn modelId="{25A560C0-B0EE-4DFE-ABA6-99E868BE7932}" srcId="{C401557D-6F4E-47B0-A088-D9C019D76774}" destId="{8E1483E1-3ED1-448F-91B8-3A3A84EE2DE4}" srcOrd="0" destOrd="0" parTransId="{1C60C8AE-7F89-4254-A713-FE07AB8B2467}" sibTransId="{CE6CAEBA-F97F-48B7-B246-A1108A100304}"/>
    <dgm:cxn modelId="{0B36BCEA-C3A9-4DC6-8980-7291828EC116}" type="presOf" srcId="{767B456A-C41A-4C84-A985-E0062ED121B5}" destId="{105EBE45-D90D-453F-90F3-1C3AF5AED798}" srcOrd="0" destOrd="0" presId="urn:microsoft.com/office/officeart/2005/8/layout/vList5"/>
    <dgm:cxn modelId="{9D01B1B3-57EB-4DA4-9780-79AB7F4A9B47}" type="presParOf" srcId="{D7003BF9-2871-4A54-BF0A-6E152E910EC1}" destId="{DA0B6A09-622B-4C9A-A52C-44D23DE0ACDA}" srcOrd="0" destOrd="0" presId="urn:microsoft.com/office/officeart/2005/8/layout/vList5"/>
    <dgm:cxn modelId="{5AAC5553-235B-47CC-9C83-0CEB98E1419E}" type="presParOf" srcId="{DA0B6A09-622B-4C9A-A52C-44D23DE0ACDA}" destId="{113B74FC-05D4-4DD7-9B8A-F46C69DC6D09}" srcOrd="0" destOrd="0" presId="urn:microsoft.com/office/officeart/2005/8/layout/vList5"/>
    <dgm:cxn modelId="{C91649E0-B04F-41CF-B3D6-6CB1560645C6}" type="presParOf" srcId="{DA0B6A09-622B-4C9A-A52C-44D23DE0ACDA}" destId="{DA4AF91E-A6EE-4359-A358-00ECF8F32FDC}" srcOrd="1" destOrd="0" presId="urn:microsoft.com/office/officeart/2005/8/layout/vList5"/>
    <dgm:cxn modelId="{FE3D624A-CDDF-417A-BF0C-68DF96ADD9BE}" type="presParOf" srcId="{D7003BF9-2871-4A54-BF0A-6E152E910EC1}" destId="{1B55ABDF-7870-46A4-BA35-D3866F5734CD}" srcOrd="1" destOrd="0" presId="urn:microsoft.com/office/officeart/2005/8/layout/vList5"/>
    <dgm:cxn modelId="{24383362-073C-4BFC-8AEA-2AD234308D87}" type="presParOf" srcId="{D7003BF9-2871-4A54-BF0A-6E152E910EC1}" destId="{5AD28159-C333-4A35-8EC8-4EE90003F7BB}" srcOrd="2" destOrd="0" presId="urn:microsoft.com/office/officeart/2005/8/layout/vList5"/>
    <dgm:cxn modelId="{A52D9167-CA76-40D5-BE33-E01256E549BA}" type="presParOf" srcId="{5AD28159-C333-4A35-8EC8-4EE90003F7BB}" destId="{7EA80121-80B4-48B7-939C-75590CD0FC55}" srcOrd="0" destOrd="0" presId="urn:microsoft.com/office/officeart/2005/8/layout/vList5"/>
    <dgm:cxn modelId="{047981B9-09C6-4272-88D3-AF1E5467AA4B}" type="presParOf" srcId="{5AD28159-C333-4A35-8EC8-4EE90003F7BB}" destId="{7357E6A8-F839-401E-A123-A9F3EC85BF3A}" srcOrd="1" destOrd="0" presId="urn:microsoft.com/office/officeart/2005/8/layout/vList5"/>
    <dgm:cxn modelId="{D2A940F1-081B-4B4B-8382-93A40B41E653}" type="presParOf" srcId="{D7003BF9-2871-4A54-BF0A-6E152E910EC1}" destId="{8D0B57BE-9E51-49A4-B779-A1F26370C997}" srcOrd="3" destOrd="0" presId="urn:microsoft.com/office/officeart/2005/8/layout/vList5"/>
    <dgm:cxn modelId="{12AAA3DB-9721-416D-8D1B-7641970E4BDE}" type="presParOf" srcId="{D7003BF9-2871-4A54-BF0A-6E152E910EC1}" destId="{37022826-4A55-41B8-93CD-10E1057AAB47}" srcOrd="4" destOrd="0" presId="urn:microsoft.com/office/officeart/2005/8/layout/vList5"/>
    <dgm:cxn modelId="{CBF2C9E9-5C36-4BBC-905B-9351FBED3048}" type="presParOf" srcId="{37022826-4A55-41B8-93CD-10E1057AAB47}" destId="{84064083-824B-4092-9020-D4DFC5A6A7B5}" srcOrd="0" destOrd="0" presId="urn:microsoft.com/office/officeart/2005/8/layout/vList5"/>
    <dgm:cxn modelId="{7AD2CF7F-4551-4E4A-A503-FFD019713A1F}" type="presParOf" srcId="{37022826-4A55-41B8-93CD-10E1057AAB47}" destId="{105EBE45-D90D-453F-90F3-1C3AF5AED798}" srcOrd="1" destOrd="0" presId="urn:microsoft.com/office/officeart/2005/8/layout/vList5"/>
    <dgm:cxn modelId="{9F2F2057-9476-4266-83DB-F949F9F1FD84}" type="presParOf" srcId="{D7003BF9-2871-4A54-BF0A-6E152E910EC1}" destId="{9AE2E375-EA0A-40BE-87CB-BACE50475B85}" srcOrd="5" destOrd="0" presId="urn:microsoft.com/office/officeart/2005/8/layout/vList5"/>
    <dgm:cxn modelId="{20862622-F4FC-4455-895A-56383B4039EE}" type="presParOf" srcId="{D7003BF9-2871-4A54-BF0A-6E152E910EC1}" destId="{0CF55E91-567F-4AE9-8687-8A98753438FC}" srcOrd="6" destOrd="0" presId="urn:microsoft.com/office/officeart/2005/8/layout/vList5"/>
    <dgm:cxn modelId="{97F52A86-9069-427B-A1CB-4A1B9F8D7BFF}" type="presParOf" srcId="{0CF55E91-567F-4AE9-8687-8A98753438FC}" destId="{3AC9962F-6956-4B50-80F3-69F968123431}" srcOrd="0" destOrd="0" presId="urn:microsoft.com/office/officeart/2005/8/layout/vList5"/>
    <dgm:cxn modelId="{EFAF1A1D-9DA5-4FB2-9C65-C382C5E07176}" type="presParOf" srcId="{0CF55E91-567F-4AE9-8687-8A98753438FC}" destId="{9EF6B7BD-CA6A-4736-BC93-CBA0D1B72545}" srcOrd="1" destOrd="0" presId="urn:microsoft.com/office/officeart/2005/8/layout/vList5"/>
    <dgm:cxn modelId="{C345B2DC-CDD7-432F-BFE1-DF10BFF7749C}" type="presParOf" srcId="{D7003BF9-2871-4A54-BF0A-6E152E910EC1}" destId="{3D870174-5C67-47A9-9771-53E213B2F98E}" srcOrd="7" destOrd="0" presId="urn:microsoft.com/office/officeart/2005/8/layout/vList5"/>
    <dgm:cxn modelId="{F36FD443-43A4-4A0A-BB58-F376FB42BE3A}" type="presParOf" srcId="{D7003BF9-2871-4A54-BF0A-6E152E910EC1}" destId="{04B81334-08E3-4013-B256-E4346FE418FD}" srcOrd="8" destOrd="0" presId="urn:microsoft.com/office/officeart/2005/8/layout/vList5"/>
    <dgm:cxn modelId="{B3DA1D43-60A7-4411-8724-8D40DD77E36D}" type="presParOf" srcId="{04B81334-08E3-4013-B256-E4346FE418FD}" destId="{ADDF5327-F218-4F82-91C7-C6A419AB3A10}" srcOrd="0" destOrd="0" presId="urn:microsoft.com/office/officeart/2005/8/layout/vList5"/>
    <dgm:cxn modelId="{FBAA08F5-16E2-4CD9-832C-80FEE1CD99CB}" type="presParOf" srcId="{04B81334-08E3-4013-B256-E4346FE418FD}" destId="{5959D9E6-D4FF-42CE-B3FC-D900B8469C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926B3-E219-42D3-9363-A8783A5CF6B8}" type="doc">
      <dgm:prSet loTypeId="urn:microsoft.com/office/officeart/2005/8/layout/cycle1" loCatId="cycl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FCF6982-3D38-4A2B-898D-C61689DB5022}">
      <dgm:prSet phldrT="[Texto]" custT="1"/>
      <dgm:spPr/>
      <dgm:t>
        <a:bodyPr/>
        <a:lstStyle/>
        <a:p>
          <a:r>
            <a:rPr lang="pt-BR" sz="700" dirty="0" smtClean="0"/>
            <a:t>Delineamento da pesquisa (objetivos da análise)</a:t>
          </a:r>
          <a:endParaRPr lang="pt-BR" sz="700" dirty="0"/>
        </a:p>
      </dgm:t>
    </dgm:pt>
    <dgm:pt modelId="{EA8B0A7E-B484-4313-8EDA-E85781CAADEF}" type="parTrans" cxnId="{06C7A88E-B5DB-49F0-AAB8-434E2A52ACE4}">
      <dgm:prSet/>
      <dgm:spPr/>
      <dgm:t>
        <a:bodyPr/>
        <a:lstStyle/>
        <a:p>
          <a:endParaRPr lang="pt-BR"/>
        </a:p>
      </dgm:t>
    </dgm:pt>
    <dgm:pt modelId="{89859766-70A7-4C18-A4C9-873E165C4F88}" type="sibTrans" cxnId="{06C7A88E-B5DB-49F0-AAB8-434E2A52ACE4}">
      <dgm:prSet/>
      <dgm:spPr/>
      <dgm:t>
        <a:bodyPr/>
        <a:lstStyle/>
        <a:p>
          <a:endParaRPr lang="pt-BR"/>
        </a:p>
      </dgm:t>
    </dgm:pt>
    <dgm:pt modelId="{E7C5A632-F524-477C-8093-7EDE17C9C4F6}">
      <dgm:prSet custT="1"/>
      <dgm:spPr/>
      <dgm:t>
        <a:bodyPr/>
        <a:lstStyle/>
        <a:p>
          <a:r>
            <a:rPr lang="pt-BR" sz="700" dirty="0" smtClean="0"/>
            <a:t>Desenho da pesquisa</a:t>
          </a:r>
          <a:endParaRPr lang="en-US" sz="700" dirty="0"/>
        </a:p>
      </dgm:t>
    </dgm:pt>
    <dgm:pt modelId="{F9109892-532D-420E-8B4F-D3D2A3BB7738}" type="parTrans" cxnId="{008C0D3C-2C9B-49A4-ADC8-8613B47FA331}">
      <dgm:prSet/>
      <dgm:spPr/>
      <dgm:t>
        <a:bodyPr/>
        <a:lstStyle/>
        <a:p>
          <a:endParaRPr lang="pt-BR"/>
        </a:p>
      </dgm:t>
    </dgm:pt>
    <dgm:pt modelId="{C7422327-3676-4768-8052-BD913BF8AC67}" type="sibTrans" cxnId="{008C0D3C-2C9B-49A4-ADC8-8613B47FA331}">
      <dgm:prSet/>
      <dgm:spPr/>
      <dgm:t>
        <a:bodyPr/>
        <a:lstStyle/>
        <a:p>
          <a:endParaRPr lang="pt-BR"/>
        </a:p>
      </dgm:t>
    </dgm:pt>
    <dgm:pt modelId="{73B87977-FF54-4FD6-A369-E356EAE3AF5F}">
      <dgm:prSet custT="1"/>
      <dgm:spPr/>
      <dgm:t>
        <a:bodyPr/>
        <a:lstStyle/>
        <a:p>
          <a:r>
            <a:rPr lang="pt-BR" sz="700" dirty="0" smtClean="0"/>
            <a:t>Preparação e coleta dos dados</a:t>
          </a:r>
          <a:endParaRPr lang="en-US" sz="700" dirty="0"/>
        </a:p>
      </dgm:t>
    </dgm:pt>
    <dgm:pt modelId="{32A9A0FB-E892-45BD-A0C6-399C5C37DA1A}" type="parTrans" cxnId="{883A848E-9625-4FA8-BBD2-2AD7798C6411}">
      <dgm:prSet/>
      <dgm:spPr/>
      <dgm:t>
        <a:bodyPr/>
        <a:lstStyle/>
        <a:p>
          <a:endParaRPr lang="pt-BR"/>
        </a:p>
      </dgm:t>
    </dgm:pt>
    <dgm:pt modelId="{565449BF-3838-41D6-B09B-1056A67F2579}" type="sibTrans" cxnId="{883A848E-9625-4FA8-BBD2-2AD7798C6411}">
      <dgm:prSet/>
      <dgm:spPr/>
      <dgm:t>
        <a:bodyPr/>
        <a:lstStyle/>
        <a:p>
          <a:endParaRPr lang="pt-BR"/>
        </a:p>
      </dgm:t>
    </dgm:pt>
    <dgm:pt modelId="{9A63C644-3314-4ED3-A66D-DD40C3BC11AC}">
      <dgm:prSet custT="1"/>
      <dgm:spPr/>
      <dgm:t>
        <a:bodyPr/>
        <a:lstStyle/>
        <a:p>
          <a:r>
            <a:rPr lang="pt-BR" sz="700" dirty="0" smtClean="0"/>
            <a:t>Análise dos casos</a:t>
          </a:r>
          <a:endParaRPr lang="en-US" sz="700" dirty="0"/>
        </a:p>
      </dgm:t>
    </dgm:pt>
    <dgm:pt modelId="{C14DF184-6FBF-4580-9C9F-4B88C7D655EC}" type="parTrans" cxnId="{1B2D997D-AB30-4869-9822-BFCA92569B10}">
      <dgm:prSet/>
      <dgm:spPr/>
      <dgm:t>
        <a:bodyPr/>
        <a:lstStyle/>
        <a:p>
          <a:endParaRPr lang="pt-BR"/>
        </a:p>
      </dgm:t>
    </dgm:pt>
    <dgm:pt modelId="{24B6433D-3E6E-40D0-A477-582B17D35330}" type="sibTrans" cxnId="{1B2D997D-AB30-4869-9822-BFCA92569B10}">
      <dgm:prSet/>
      <dgm:spPr/>
      <dgm:t>
        <a:bodyPr/>
        <a:lstStyle/>
        <a:p>
          <a:endParaRPr lang="pt-BR"/>
        </a:p>
      </dgm:t>
    </dgm:pt>
    <dgm:pt modelId="{2DB09398-E5BB-407C-8F0A-31815BDB6CCE}">
      <dgm:prSet custT="1"/>
      <dgm:spPr/>
      <dgm:t>
        <a:bodyPr/>
        <a:lstStyle/>
        <a:p>
          <a:r>
            <a:rPr lang="pt-BR" sz="700" dirty="0" smtClean="0"/>
            <a:t>Elaboração dos relatórios</a:t>
          </a:r>
          <a:endParaRPr lang="en-US" sz="700" dirty="0"/>
        </a:p>
      </dgm:t>
    </dgm:pt>
    <dgm:pt modelId="{A5CB27A0-1C90-4D13-8D02-B54226BE4A4A}" type="parTrans" cxnId="{C8FEB86B-202B-4107-8B16-1EFF061D2939}">
      <dgm:prSet/>
      <dgm:spPr/>
      <dgm:t>
        <a:bodyPr/>
        <a:lstStyle/>
        <a:p>
          <a:endParaRPr lang="pt-BR"/>
        </a:p>
      </dgm:t>
    </dgm:pt>
    <dgm:pt modelId="{598543BD-6EF6-42C5-A75F-0073769A42A0}" type="sibTrans" cxnId="{C8FEB86B-202B-4107-8B16-1EFF061D2939}">
      <dgm:prSet/>
      <dgm:spPr/>
      <dgm:t>
        <a:bodyPr/>
        <a:lstStyle/>
        <a:p>
          <a:endParaRPr lang="pt-BR"/>
        </a:p>
      </dgm:t>
    </dgm:pt>
    <dgm:pt modelId="{BA1CA215-9D0A-48C9-B9B0-17C1BA40020F}" type="pres">
      <dgm:prSet presAssocID="{AB6926B3-E219-42D3-9363-A8783A5CF6B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625A7A2-369E-46DF-B8DA-743EE982CC42}" type="pres">
      <dgm:prSet presAssocID="{CFCF6982-3D38-4A2B-898D-C61689DB5022}" presName="dummy" presStyleCnt="0"/>
      <dgm:spPr/>
    </dgm:pt>
    <dgm:pt modelId="{F8A5104A-9215-4E7D-9FDA-9C3171297DB1}" type="pres">
      <dgm:prSet presAssocID="{CFCF6982-3D38-4A2B-898D-C61689DB5022}" presName="node" presStyleLbl="revTx" presStyleIdx="0" presStyleCnt="5" custScaleX="12089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2165A74-4564-4287-8C70-8B10F9376CC5}" type="pres">
      <dgm:prSet presAssocID="{89859766-70A7-4C18-A4C9-873E165C4F88}" presName="sibTrans" presStyleLbl="node1" presStyleIdx="0" presStyleCnt="5"/>
      <dgm:spPr/>
      <dgm:t>
        <a:bodyPr/>
        <a:lstStyle/>
        <a:p>
          <a:endParaRPr lang="pt-BR"/>
        </a:p>
      </dgm:t>
    </dgm:pt>
    <dgm:pt modelId="{5C31AB9A-4436-418B-B57A-163F58E1EDC2}" type="pres">
      <dgm:prSet presAssocID="{E7C5A632-F524-477C-8093-7EDE17C9C4F6}" presName="dummy" presStyleCnt="0"/>
      <dgm:spPr/>
    </dgm:pt>
    <dgm:pt modelId="{C7FD8C58-FA09-4631-AF15-622C00FB04FF}" type="pres">
      <dgm:prSet presAssocID="{E7C5A632-F524-477C-8093-7EDE17C9C4F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86A8B7-0BEC-4869-AC17-931ED870B9BE}" type="pres">
      <dgm:prSet presAssocID="{C7422327-3676-4768-8052-BD913BF8AC67}" presName="sibTrans" presStyleLbl="node1" presStyleIdx="1" presStyleCnt="5"/>
      <dgm:spPr/>
      <dgm:t>
        <a:bodyPr/>
        <a:lstStyle/>
        <a:p>
          <a:endParaRPr lang="pt-BR"/>
        </a:p>
      </dgm:t>
    </dgm:pt>
    <dgm:pt modelId="{A82CA1E5-0905-4582-8ECC-F12BDA2EF52B}" type="pres">
      <dgm:prSet presAssocID="{73B87977-FF54-4FD6-A369-E356EAE3AF5F}" presName="dummy" presStyleCnt="0"/>
      <dgm:spPr/>
    </dgm:pt>
    <dgm:pt modelId="{BABB5B39-A089-4C4A-A496-AE6B3688A353}" type="pres">
      <dgm:prSet presAssocID="{73B87977-FF54-4FD6-A369-E356EAE3AF5F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BDD332-87D9-404B-B722-3516C0DC03E5}" type="pres">
      <dgm:prSet presAssocID="{565449BF-3838-41D6-B09B-1056A67F2579}" presName="sibTrans" presStyleLbl="node1" presStyleIdx="2" presStyleCnt="5"/>
      <dgm:spPr/>
      <dgm:t>
        <a:bodyPr/>
        <a:lstStyle/>
        <a:p>
          <a:endParaRPr lang="pt-BR"/>
        </a:p>
      </dgm:t>
    </dgm:pt>
    <dgm:pt modelId="{FDC3745C-EC7D-448B-92ED-C2BE5F8D5098}" type="pres">
      <dgm:prSet presAssocID="{9A63C644-3314-4ED3-A66D-DD40C3BC11AC}" presName="dummy" presStyleCnt="0"/>
      <dgm:spPr/>
    </dgm:pt>
    <dgm:pt modelId="{C003C58B-7A36-42F0-8149-6DC90BCBDB16}" type="pres">
      <dgm:prSet presAssocID="{9A63C644-3314-4ED3-A66D-DD40C3BC11AC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6D4DAB-AC4A-4E6A-B01E-E2A8CBE1F32D}" type="pres">
      <dgm:prSet presAssocID="{24B6433D-3E6E-40D0-A477-582B17D35330}" presName="sibTrans" presStyleLbl="node1" presStyleIdx="3" presStyleCnt="5"/>
      <dgm:spPr/>
      <dgm:t>
        <a:bodyPr/>
        <a:lstStyle/>
        <a:p>
          <a:endParaRPr lang="pt-BR"/>
        </a:p>
      </dgm:t>
    </dgm:pt>
    <dgm:pt modelId="{E2C0170E-D03D-4CC6-9442-252BBA5FAC79}" type="pres">
      <dgm:prSet presAssocID="{2DB09398-E5BB-407C-8F0A-31815BDB6CCE}" presName="dummy" presStyleCnt="0"/>
      <dgm:spPr/>
    </dgm:pt>
    <dgm:pt modelId="{B2AA44DB-0770-47D3-84A4-12A383B6729C}" type="pres">
      <dgm:prSet presAssocID="{2DB09398-E5BB-407C-8F0A-31815BDB6CCE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DD071F-190E-4927-8EF9-1FAEE17D7C9A}" type="pres">
      <dgm:prSet presAssocID="{598543BD-6EF6-42C5-A75F-0073769A42A0}" presName="sibTrans" presStyleLbl="node1" presStyleIdx="4" presStyleCnt="5"/>
      <dgm:spPr/>
      <dgm:t>
        <a:bodyPr/>
        <a:lstStyle/>
        <a:p>
          <a:endParaRPr lang="pt-BR"/>
        </a:p>
      </dgm:t>
    </dgm:pt>
  </dgm:ptLst>
  <dgm:cxnLst>
    <dgm:cxn modelId="{95AD22B5-B653-4314-8615-8F9D3677EC51}" type="presOf" srcId="{AB6926B3-E219-42D3-9363-A8783A5CF6B8}" destId="{BA1CA215-9D0A-48C9-B9B0-17C1BA40020F}" srcOrd="0" destOrd="0" presId="urn:microsoft.com/office/officeart/2005/8/layout/cycle1"/>
    <dgm:cxn modelId="{AAD93FE9-FD4F-4CE4-A41D-5BEDD9D97C8B}" type="presOf" srcId="{CFCF6982-3D38-4A2B-898D-C61689DB5022}" destId="{F8A5104A-9215-4E7D-9FDA-9C3171297DB1}" srcOrd="0" destOrd="0" presId="urn:microsoft.com/office/officeart/2005/8/layout/cycle1"/>
    <dgm:cxn modelId="{883A848E-9625-4FA8-BBD2-2AD7798C6411}" srcId="{AB6926B3-E219-42D3-9363-A8783A5CF6B8}" destId="{73B87977-FF54-4FD6-A369-E356EAE3AF5F}" srcOrd="2" destOrd="0" parTransId="{32A9A0FB-E892-45BD-A0C6-399C5C37DA1A}" sibTransId="{565449BF-3838-41D6-B09B-1056A67F2579}"/>
    <dgm:cxn modelId="{77B26A23-AF4B-49A8-BF6E-7B155B37D2B1}" type="presOf" srcId="{24B6433D-3E6E-40D0-A477-582B17D35330}" destId="{8D6D4DAB-AC4A-4E6A-B01E-E2A8CBE1F32D}" srcOrd="0" destOrd="0" presId="urn:microsoft.com/office/officeart/2005/8/layout/cycle1"/>
    <dgm:cxn modelId="{C8FEB86B-202B-4107-8B16-1EFF061D2939}" srcId="{AB6926B3-E219-42D3-9363-A8783A5CF6B8}" destId="{2DB09398-E5BB-407C-8F0A-31815BDB6CCE}" srcOrd="4" destOrd="0" parTransId="{A5CB27A0-1C90-4D13-8D02-B54226BE4A4A}" sibTransId="{598543BD-6EF6-42C5-A75F-0073769A42A0}"/>
    <dgm:cxn modelId="{F881B4AA-8B4D-47E8-84C8-2708525C1955}" type="presOf" srcId="{C7422327-3676-4768-8052-BD913BF8AC67}" destId="{B186A8B7-0BEC-4869-AC17-931ED870B9BE}" srcOrd="0" destOrd="0" presId="urn:microsoft.com/office/officeart/2005/8/layout/cycle1"/>
    <dgm:cxn modelId="{0D8F0D8C-353E-48CE-8959-225F14D16DDB}" type="presOf" srcId="{565449BF-3838-41D6-B09B-1056A67F2579}" destId="{22BDD332-87D9-404B-B722-3516C0DC03E5}" srcOrd="0" destOrd="0" presId="urn:microsoft.com/office/officeart/2005/8/layout/cycle1"/>
    <dgm:cxn modelId="{4642C5F9-484D-4C6B-ABF0-74D9556CD41A}" type="presOf" srcId="{598543BD-6EF6-42C5-A75F-0073769A42A0}" destId="{3EDD071F-190E-4927-8EF9-1FAEE17D7C9A}" srcOrd="0" destOrd="0" presId="urn:microsoft.com/office/officeart/2005/8/layout/cycle1"/>
    <dgm:cxn modelId="{008C0D3C-2C9B-49A4-ADC8-8613B47FA331}" srcId="{AB6926B3-E219-42D3-9363-A8783A5CF6B8}" destId="{E7C5A632-F524-477C-8093-7EDE17C9C4F6}" srcOrd="1" destOrd="0" parTransId="{F9109892-532D-420E-8B4F-D3D2A3BB7738}" sibTransId="{C7422327-3676-4768-8052-BD913BF8AC67}"/>
    <dgm:cxn modelId="{B0FF2A79-6BA8-468A-8515-483500B862D4}" type="presOf" srcId="{89859766-70A7-4C18-A4C9-873E165C4F88}" destId="{F2165A74-4564-4287-8C70-8B10F9376CC5}" srcOrd="0" destOrd="0" presId="urn:microsoft.com/office/officeart/2005/8/layout/cycle1"/>
    <dgm:cxn modelId="{06C7A88E-B5DB-49F0-AAB8-434E2A52ACE4}" srcId="{AB6926B3-E219-42D3-9363-A8783A5CF6B8}" destId="{CFCF6982-3D38-4A2B-898D-C61689DB5022}" srcOrd="0" destOrd="0" parTransId="{EA8B0A7E-B484-4313-8EDA-E85781CAADEF}" sibTransId="{89859766-70A7-4C18-A4C9-873E165C4F88}"/>
    <dgm:cxn modelId="{FDF24720-A3DA-4C03-BF9C-5BDEB7C2DD24}" type="presOf" srcId="{2DB09398-E5BB-407C-8F0A-31815BDB6CCE}" destId="{B2AA44DB-0770-47D3-84A4-12A383B6729C}" srcOrd="0" destOrd="0" presId="urn:microsoft.com/office/officeart/2005/8/layout/cycle1"/>
    <dgm:cxn modelId="{C20CB4E1-9CE9-4E45-B1C8-B85A896E4FD9}" type="presOf" srcId="{E7C5A632-F524-477C-8093-7EDE17C9C4F6}" destId="{C7FD8C58-FA09-4631-AF15-622C00FB04FF}" srcOrd="0" destOrd="0" presId="urn:microsoft.com/office/officeart/2005/8/layout/cycle1"/>
    <dgm:cxn modelId="{BF40245E-799B-4F88-9E46-0315FE31C71A}" type="presOf" srcId="{73B87977-FF54-4FD6-A369-E356EAE3AF5F}" destId="{BABB5B39-A089-4C4A-A496-AE6B3688A353}" srcOrd="0" destOrd="0" presId="urn:microsoft.com/office/officeart/2005/8/layout/cycle1"/>
    <dgm:cxn modelId="{1B2D997D-AB30-4869-9822-BFCA92569B10}" srcId="{AB6926B3-E219-42D3-9363-A8783A5CF6B8}" destId="{9A63C644-3314-4ED3-A66D-DD40C3BC11AC}" srcOrd="3" destOrd="0" parTransId="{C14DF184-6FBF-4580-9C9F-4B88C7D655EC}" sibTransId="{24B6433D-3E6E-40D0-A477-582B17D35330}"/>
    <dgm:cxn modelId="{336AD0B8-8161-4472-ABC9-F20105FDE6BB}" type="presOf" srcId="{9A63C644-3314-4ED3-A66D-DD40C3BC11AC}" destId="{C003C58B-7A36-42F0-8149-6DC90BCBDB16}" srcOrd="0" destOrd="0" presId="urn:microsoft.com/office/officeart/2005/8/layout/cycle1"/>
    <dgm:cxn modelId="{F884266A-F08A-4CBE-AEBC-C78BB031F7E9}" type="presParOf" srcId="{BA1CA215-9D0A-48C9-B9B0-17C1BA40020F}" destId="{4625A7A2-369E-46DF-B8DA-743EE982CC42}" srcOrd="0" destOrd="0" presId="urn:microsoft.com/office/officeart/2005/8/layout/cycle1"/>
    <dgm:cxn modelId="{4BDDFC10-AE01-47EA-A1C4-FC7F68B7C9AA}" type="presParOf" srcId="{BA1CA215-9D0A-48C9-B9B0-17C1BA40020F}" destId="{F8A5104A-9215-4E7D-9FDA-9C3171297DB1}" srcOrd="1" destOrd="0" presId="urn:microsoft.com/office/officeart/2005/8/layout/cycle1"/>
    <dgm:cxn modelId="{65CBEFFC-AB97-49DF-B71D-5B996EF7270E}" type="presParOf" srcId="{BA1CA215-9D0A-48C9-B9B0-17C1BA40020F}" destId="{F2165A74-4564-4287-8C70-8B10F9376CC5}" srcOrd="2" destOrd="0" presId="urn:microsoft.com/office/officeart/2005/8/layout/cycle1"/>
    <dgm:cxn modelId="{F74A9E1B-056F-400F-8367-937206792CBE}" type="presParOf" srcId="{BA1CA215-9D0A-48C9-B9B0-17C1BA40020F}" destId="{5C31AB9A-4436-418B-B57A-163F58E1EDC2}" srcOrd="3" destOrd="0" presId="urn:microsoft.com/office/officeart/2005/8/layout/cycle1"/>
    <dgm:cxn modelId="{DA2CBAD2-F097-4D04-90A2-E5A7765FD595}" type="presParOf" srcId="{BA1CA215-9D0A-48C9-B9B0-17C1BA40020F}" destId="{C7FD8C58-FA09-4631-AF15-622C00FB04FF}" srcOrd="4" destOrd="0" presId="urn:microsoft.com/office/officeart/2005/8/layout/cycle1"/>
    <dgm:cxn modelId="{D2F7D815-265D-4344-AB4E-D1F751DC70B1}" type="presParOf" srcId="{BA1CA215-9D0A-48C9-B9B0-17C1BA40020F}" destId="{B186A8B7-0BEC-4869-AC17-931ED870B9BE}" srcOrd="5" destOrd="0" presId="urn:microsoft.com/office/officeart/2005/8/layout/cycle1"/>
    <dgm:cxn modelId="{4925F8C2-B28B-4A60-B0F9-AB1E8206EE2B}" type="presParOf" srcId="{BA1CA215-9D0A-48C9-B9B0-17C1BA40020F}" destId="{A82CA1E5-0905-4582-8ECC-F12BDA2EF52B}" srcOrd="6" destOrd="0" presId="urn:microsoft.com/office/officeart/2005/8/layout/cycle1"/>
    <dgm:cxn modelId="{99C2907A-10D8-497A-A1BE-574FC7579499}" type="presParOf" srcId="{BA1CA215-9D0A-48C9-B9B0-17C1BA40020F}" destId="{BABB5B39-A089-4C4A-A496-AE6B3688A353}" srcOrd="7" destOrd="0" presId="urn:microsoft.com/office/officeart/2005/8/layout/cycle1"/>
    <dgm:cxn modelId="{CD48F044-548F-4B1B-9543-B5F06E517FA3}" type="presParOf" srcId="{BA1CA215-9D0A-48C9-B9B0-17C1BA40020F}" destId="{22BDD332-87D9-404B-B722-3516C0DC03E5}" srcOrd="8" destOrd="0" presId="urn:microsoft.com/office/officeart/2005/8/layout/cycle1"/>
    <dgm:cxn modelId="{8CC8BAE8-AC1E-4E22-B69C-81A64EB47779}" type="presParOf" srcId="{BA1CA215-9D0A-48C9-B9B0-17C1BA40020F}" destId="{FDC3745C-EC7D-448B-92ED-C2BE5F8D5098}" srcOrd="9" destOrd="0" presId="urn:microsoft.com/office/officeart/2005/8/layout/cycle1"/>
    <dgm:cxn modelId="{798729C0-C794-437E-914C-CCD75C3D64B3}" type="presParOf" srcId="{BA1CA215-9D0A-48C9-B9B0-17C1BA40020F}" destId="{C003C58B-7A36-42F0-8149-6DC90BCBDB16}" srcOrd="10" destOrd="0" presId="urn:microsoft.com/office/officeart/2005/8/layout/cycle1"/>
    <dgm:cxn modelId="{C0B91645-BD13-49C8-B5A7-C9CC0F457551}" type="presParOf" srcId="{BA1CA215-9D0A-48C9-B9B0-17C1BA40020F}" destId="{8D6D4DAB-AC4A-4E6A-B01E-E2A8CBE1F32D}" srcOrd="11" destOrd="0" presId="urn:microsoft.com/office/officeart/2005/8/layout/cycle1"/>
    <dgm:cxn modelId="{1BE33F1A-40F4-42AB-AB56-8686BF2F3BCD}" type="presParOf" srcId="{BA1CA215-9D0A-48C9-B9B0-17C1BA40020F}" destId="{E2C0170E-D03D-4CC6-9442-252BBA5FAC79}" srcOrd="12" destOrd="0" presId="urn:microsoft.com/office/officeart/2005/8/layout/cycle1"/>
    <dgm:cxn modelId="{B306BA35-4653-43B6-8CE4-51062B143E11}" type="presParOf" srcId="{BA1CA215-9D0A-48C9-B9B0-17C1BA40020F}" destId="{B2AA44DB-0770-47D3-84A4-12A383B6729C}" srcOrd="13" destOrd="0" presId="urn:microsoft.com/office/officeart/2005/8/layout/cycle1"/>
    <dgm:cxn modelId="{C9EE9BF7-2BB8-44BA-B6F2-26278E38D6D9}" type="presParOf" srcId="{BA1CA215-9D0A-48C9-B9B0-17C1BA40020F}" destId="{3EDD071F-190E-4927-8EF9-1FAEE17D7C9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0D9121-DABB-4354-A035-61763145BBD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9CB18D80-5015-424E-85AE-86286C3FD9F9}">
      <dgm:prSet phldrT="[Texto]"/>
      <dgm:spPr/>
      <dgm:t>
        <a:bodyPr/>
        <a:lstStyle/>
        <a:p>
          <a:r>
            <a:rPr lang="pt-BR" dirty="0" smtClean="0"/>
            <a:t>Fornecedor</a:t>
          </a:r>
          <a:endParaRPr lang="pt-BR" dirty="0"/>
        </a:p>
      </dgm:t>
    </dgm:pt>
    <dgm:pt modelId="{C3004D5E-2D9C-4A57-9F53-5A1AF695D5AB}" type="parTrans" cxnId="{C7EA1C8B-2598-485F-9933-F445E86201BE}">
      <dgm:prSet/>
      <dgm:spPr/>
      <dgm:t>
        <a:bodyPr/>
        <a:lstStyle/>
        <a:p>
          <a:endParaRPr lang="pt-BR"/>
        </a:p>
      </dgm:t>
    </dgm:pt>
    <dgm:pt modelId="{6F0BF090-00E5-42AC-817D-4F785439F38A}" type="sibTrans" cxnId="{C7EA1C8B-2598-485F-9933-F445E86201BE}">
      <dgm:prSet/>
      <dgm:spPr/>
      <dgm:t>
        <a:bodyPr/>
        <a:lstStyle/>
        <a:p>
          <a:endParaRPr lang="pt-BR"/>
        </a:p>
      </dgm:t>
    </dgm:pt>
    <dgm:pt modelId="{A0AAD7D7-A01F-48B1-9DD8-A92D621B86CD}">
      <dgm:prSet phldrT="[Texto]"/>
      <dgm:spPr/>
      <dgm:t>
        <a:bodyPr/>
        <a:lstStyle/>
        <a:p>
          <a:r>
            <a:rPr lang="pt-BR" dirty="0" smtClean="0"/>
            <a:t>Empresa</a:t>
          </a:r>
          <a:endParaRPr lang="pt-BR" dirty="0"/>
        </a:p>
      </dgm:t>
    </dgm:pt>
    <dgm:pt modelId="{B5530789-0ADA-40CE-AD30-39318E907491}" type="parTrans" cxnId="{7A822324-0CD0-43F9-9C5D-F6BA9F9CCCFB}">
      <dgm:prSet/>
      <dgm:spPr/>
      <dgm:t>
        <a:bodyPr/>
        <a:lstStyle/>
        <a:p>
          <a:endParaRPr lang="pt-BR"/>
        </a:p>
      </dgm:t>
    </dgm:pt>
    <dgm:pt modelId="{353F3777-10BF-4D77-A0C3-8C4D90AFF424}" type="sibTrans" cxnId="{7A822324-0CD0-43F9-9C5D-F6BA9F9CCCFB}">
      <dgm:prSet/>
      <dgm:spPr/>
      <dgm:t>
        <a:bodyPr/>
        <a:lstStyle/>
        <a:p>
          <a:endParaRPr lang="pt-BR"/>
        </a:p>
      </dgm:t>
    </dgm:pt>
    <dgm:pt modelId="{4C6687AA-3A3B-419B-B221-FB90121DB452}">
      <dgm:prSet phldrT="[Texto]"/>
      <dgm:spPr/>
      <dgm:t>
        <a:bodyPr/>
        <a:lstStyle/>
        <a:p>
          <a:r>
            <a:rPr lang="pt-BR" dirty="0" smtClean="0"/>
            <a:t>Cliente</a:t>
          </a:r>
          <a:endParaRPr lang="pt-BR" dirty="0"/>
        </a:p>
      </dgm:t>
    </dgm:pt>
    <dgm:pt modelId="{9AF06A8D-14FF-4EB2-866E-F1C422ED38EA}" type="parTrans" cxnId="{3890C001-FB56-4C5A-B98A-40F92450E1A5}">
      <dgm:prSet/>
      <dgm:spPr/>
      <dgm:t>
        <a:bodyPr/>
        <a:lstStyle/>
        <a:p>
          <a:endParaRPr lang="pt-BR"/>
        </a:p>
      </dgm:t>
    </dgm:pt>
    <dgm:pt modelId="{D70C44E6-6B52-460B-8662-9700AF14198B}" type="sibTrans" cxnId="{3890C001-FB56-4C5A-B98A-40F92450E1A5}">
      <dgm:prSet/>
      <dgm:spPr/>
      <dgm:t>
        <a:bodyPr/>
        <a:lstStyle/>
        <a:p>
          <a:endParaRPr lang="pt-BR"/>
        </a:p>
      </dgm:t>
    </dgm:pt>
    <dgm:pt modelId="{3715DCE3-219B-43CA-A158-1770793CF53E}" type="pres">
      <dgm:prSet presAssocID="{8F0D9121-DABB-4354-A035-61763145BBDE}" presName="Name0" presStyleCnt="0">
        <dgm:presLayoutVars>
          <dgm:dir/>
          <dgm:resizeHandles val="exact"/>
        </dgm:presLayoutVars>
      </dgm:prSet>
      <dgm:spPr/>
    </dgm:pt>
    <dgm:pt modelId="{CD2AFF95-4162-4C82-8F6B-26774326D406}" type="pres">
      <dgm:prSet presAssocID="{9CB18D80-5015-424E-85AE-86286C3FD9F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E739DE-A4AA-4118-93C6-CB28E18CF706}" type="pres">
      <dgm:prSet presAssocID="{6F0BF090-00E5-42AC-817D-4F785439F38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DE198767-E22F-4935-9399-ADEF321012F6}" type="pres">
      <dgm:prSet presAssocID="{6F0BF090-00E5-42AC-817D-4F785439F38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59AFBBF9-FC74-485C-8BBE-BF2085999417}" type="pres">
      <dgm:prSet presAssocID="{A0AAD7D7-A01F-48B1-9DD8-A92D621B86C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3ABD65-3B80-4904-965F-5ED57EBF9517}" type="pres">
      <dgm:prSet presAssocID="{353F3777-10BF-4D77-A0C3-8C4D90AFF424}" presName="sibTrans" presStyleLbl="sibTrans2D1" presStyleIdx="1" presStyleCnt="2"/>
      <dgm:spPr/>
      <dgm:t>
        <a:bodyPr/>
        <a:lstStyle/>
        <a:p>
          <a:endParaRPr lang="pt-BR"/>
        </a:p>
      </dgm:t>
    </dgm:pt>
    <dgm:pt modelId="{00C5A205-76D2-44D1-BFF8-89B021DD09D8}" type="pres">
      <dgm:prSet presAssocID="{353F3777-10BF-4D77-A0C3-8C4D90AFF424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4460E61E-74F3-416B-8BCD-9122E29B4547}" type="pres">
      <dgm:prSet presAssocID="{4C6687AA-3A3B-419B-B221-FB90121DB45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842DB41-0D72-4E09-B984-6FF2A5035AC4}" type="presOf" srcId="{8F0D9121-DABB-4354-A035-61763145BBDE}" destId="{3715DCE3-219B-43CA-A158-1770793CF53E}" srcOrd="0" destOrd="0" presId="urn:microsoft.com/office/officeart/2005/8/layout/process1"/>
    <dgm:cxn modelId="{3890C001-FB56-4C5A-B98A-40F92450E1A5}" srcId="{8F0D9121-DABB-4354-A035-61763145BBDE}" destId="{4C6687AA-3A3B-419B-B221-FB90121DB452}" srcOrd="2" destOrd="0" parTransId="{9AF06A8D-14FF-4EB2-866E-F1C422ED38EA}" sibTransId="{D70C44E6-6B52-460B-8662-9700AF14198B}"/>
    <dgm:cxn modelId="{B6DD0F33-50F1-4FE8-9ADA-903D03497D18}" type="presOf" srcId="{6F0BF090-00E5-42AC-817D-4F785439F38A}" destId="{3AE739DE-A4AA-4118-93C6-CB28E18CF706}" srcOrd="0" destOrd="0" presId="urn:microsoft.com/office/officeart/2005/8/layout/process1"/>
    <dgm:cxn modelId="{AEAC7B3A-C2BC-437D-B4BD-50F772CE1688}" type="presOf" srcId="{353F3777-10BF-4D77-A0C3-8C4D90AFF424}" destId="{00C5A205-76D2-44D1-BFF8-89B021DD09D8}" srcOrd="1" destOrd="0" presId="urn:microsoft.com/office/officeart/2005/8/layout/process1"/>
    <dgm:cxn modelId="{ABB7F9C7-5587-4EA2-A3F2-F32F4C2AAA60}" type="presOf" srcId="{A0AAD7D7-A01F-48B1-9DD8-A92D621B86CD}" destId="{59AFBBF9-FC74-485C-8BBE-BF2085999417}" srcOrd="0" destOrd="0" presId="urn:microsoft.com/office/officeart/2005/8/layout/process1"/>
    <dgm:cxn modelId="{364A6CF4-EEF0-4A1C-8C66-F4997CA1839F}" type="presOf" srcId="{4C6687AA-3A3B-419B-B221-FB90121DB452}" destId="{4460E61E-74F3-416B-8BCD-9122E29B4547}" srcOrd="0" destOrd="0" presId="urn:microsoft.com/office/officeart/2005/8/layout/process1"/>
    <dgm:cxn modelId="{57778A83-0C34-4D2A-9C4C-053CD2B320DA}" type="presOf" srcId="{9CB18D80-5015-424E-85AE-86286C3FD9F9}" destId="{CD2AFF95-4162-4C82-8F6B-26774326D406}" srcOrd="0" destOrd="0" presId="urn:microsoft.com/office/officeart/2005/8/layout/process1"/>
    <dgm:cxn modelId="{7A822324-0CD0-43F9-9C5D-F6BA9F9CCCFB}" srcId="{8F0D9121-DABB-4354-A035-61763145BBDE}" destId="{A0AAD7D7-A01F-48B1-9DD8-A92D621B86CD}" srcOrd="1" destOrd="0" parTransId="{B5530789-0ADA-40CE-AD30-39318E907491}" sibTransId="{353F3777-10BF-4D77-A0C3-8C4D90AFF424}"/>
    <dgm:cxn modelId="{C7EA1C8B-2598-485F-9933-F445E86201BE}" srcId="{8F0D9121-DABB-4354-A035-61763145BBDE}" destId="{9CB18D80-5015-424E-85AE-86286C3FD9F9}" srcOrd="0" destOrd="0" parTransId="{C3004D5E-2D9C-4A57-9F53-5A1AF695D5AB}" sibTransId="{6F0BF090-00E5-42AC-817D-4F785439F38A}"/>
    <dgm:cxn modelId="{0DC87325-916D-4540-AC35-81D498D48272}" type="presOf" srcId="{353F3777-10BF-4D77-A0C3-8C4D90AFF424}" destId="{613ABD65-3B80-4904-965F-5ED57EBF9517}" srcOrd="0" destOrd="0" presId="urn:microsoft.com/office/officeart/2005/8/layout/process1"/>
    <dgm:cxn modelId="{81A97878-9EE0-4248-B8AB-2101612BB568}" type="presOf" srcId="{6F0BF090-00E5-42AC-817D-4F785439F38A}" destId="{DE198767-E22F-4935-9399-ADEF321012F6}" srcOrd="1" destOrd="0" presId="urn:microsoft.com/office/officeart/2005/8/layout/process1"/>
    <dgm:cxn modelId="{32011DD3-7DD2-462B-BAD3-3F8D27DB15FF}" type="presParOf" srcId="{3715DCE3-219B-43CA-A158-1770793CF53E}" destId="{CD2AFF95-4162-4C82-8F6B-26774326D406}" srcOrd="0" destOrd="0" presId="urn:microsoft.com/office/officeart/2005/8/layout/process1"/>
    <dgm:cxn modelId="{7DAACF8D-782E-42F5-A4DB-D3C0DD58B56C}" type="presParOf" srcId="{3715DCE3-219B-43CA-A158-1770793CF53E}" destId="{3AE739DE-A4AA-4118-93C6-CB28E18CF706}" srcOrd="1" destOrd="0" presId="urn:microsoft.com/office/officeart/2005/8/layout/process1"/>
    <dgm:cxn modelId="{0017DBC0-6B0E-4871-8CC2-98DAEAD59362}" type="presParOf" srcId="{3AE739DE-A4AA-4118-93C6-CB28E18CF706}" destId="{DE198767-E22F-4935-9399-ADEF321012F6}" srcOrd="0" destOrd="0" presId="urn:microsoft.com/office/officeart/2005/8/layout/process1"/>
    <dgm:cxn modelId="{43C008DA-F7F9-4A64-B329-A69D08102206}" type="presParOf" srcId="{3715DCE3-219B-43CA-A158-1770793CF53E}" destId="{59AFBBF9-FC74-485C-8BBE-BF2085999417}" srcOrd="2" destOrd="0" presId="urn:microsoft.com/office/officeart/2005/8/layout/process1"/>
    <dgm:cxn modelId="{15F1ED91-B1BE-4B6F-A5B2-94728B4811B0}" type="presParOf" srcId="{3715DCE3-219B-43CA-A158-1770793CF53E}" destId="{613ABD65-3B80-4904-965F-5ED57EBF9517}" srcOrd="3" destOrd="0" presId="urn:microsoft.com/office/officeart/2005/8/layout/process1"/>
    <dgm:cxn modelId="{695F3381-4CBD-4728-A8A2-6E552936F98B}" type="presParOf" srcId="{613ABD65-3B80-4904-965F-5ED57EBF9517}" destId="{00C5A205-76D2-44D1-BFF8-89B021DD09D8}" srcOrd="0" destOrd="0" presId="urn:microsoft.com/office/officeart/2005/8/layout/process1"/>
    <dgm:cxn modelId="{FE8BEC05-D77A-4D10-B70A-27C020C22FE4}" type="presParOf" srcId="{3715DCE3-219B-43CA-A158-1770793CF53E}" destId="{4460E61E-74F3-416B-8BCD-9122E29B45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AF91E-A6EE-4359-A358-00ECF8F32FDC}">
      <dsp:nvSpPr>
        <dsp:cNvPr id="0" name=""/>
        <dsp:cNvSpPr/>
      </dsp:nvSpPr>
      <dsp:spPr>
        <a:xfrm rot="5400000">
          <a:off x="5723859" y="-2420469"/>
          <a:ext cx="695710" cy="571455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Visão generalista de </a:t>
          </a:r>
          <a:r>
            <a:rPr lang="pt-BR" sz="1300" i="1" kern="1200" dirty="0" smtClean="0"/>
            <a:t>BI na aplicação de processos;</a:t>
          </a:r>
          <a:endParaRPr lang="pt-BR" sz="1300" i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i="0" kern="1200" dirty="0" smtClean="0"/>
            <a:t>Alto valor agregado aos processos.</a:t>
          </a:r>
          <a:endParaRPr lang="pt-BR" sz="1300" i="0" kern="1200" dirty="0"/>
        </a:p>
      </dsp:txBody>
      <dsp:txXfrm rot="-5400000">
        <a:off x="3214437" y="122915"/>
        <a:ext cx="5680592" cy="627786"/>
      </dsp:txXfrm>
    </dsp:sp>
    <dsp:sp modelId="{113B74FC-05D4-4DD7-9B8A-F46C69DC6D09}">
      <dsp:nvSpPr>
        <dsp:cNvPr id="0" name=""/>
        <dsp:cNvSpPr/>
      </dsp:nvSpPr>
      <dsp:spPr>
        <a:xfrm>
          <a:off x="0" y="1989"/>
          <a:ext cx="3214437" cy="8696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altLang="en-US" sz="1000" b="1" kern="1200" dirty="0" smtClean="0"/>
            <a:t>Como Obter Vantagem Competitiva Utilizando Business </a:t>
          </a:r>
          <a:r>
            <a:rPr lang="pt-BR" altLang="en-US" sz="1000" b="1" kern="1200" dirty="0" err="1" smtClean="0"/>
            <a:t>Intelligence</a:t>
          </a:r>
          <a:r>
            <a:rPr lang="pt-BR" altLang="en-US" sz="1000" b="1" kern="1200" dirty="0" smtClean="0"/>
            <a:t>? - </a:t>
          </a:r>
          <a:r>
            <a:rPr lang="pt-BR" altLang="pt-BR" sz="1000" kern="1200" dirty="0" err="1" smtClean="0"/>
            <a:t>Kemczinski</a:t>
          </a:r>
          <a:r>
            <a:rPr lang="pt-BR" altLang="pt-BR" sz="1000" kern="1200" dirty="0" smtClean="0"/>
            <a:t> et al (2003) </a:t>
          </a:r>
          <a:endParaRPr lang="pt-BR" sz="1000" kern="1200" dirty="0"/>
        </a:p>
      </dsp:txBody>
      <dsp:txXfrm>
        <a:off x="42452" y="44441"/>
        <a:ext cx="3129533" cy="784734"/>
      </dsp:txXfrm>
    </dsp:sp>
    <dsp:sp modelId="{7357E6A8-F839-401E-A123-A9F3EC85BF3A}">
      <dsp:nvSpPr>
        <dsp:cNvPr id="0" name=""/>
        <dsp:cNvSpPr/>
      </dsp:nvSpPr>
      <dsp:spPr>
        <a:xfrm rot="5400000">
          <a:off x="5723859" y="-1507348"/>
          <a:ext cx="695710" cy="571455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Trabalho voltado ao ambiente de controladoria;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Altamente vantajosa para suporte na tomada de decisões operacionais, gerenciais e estratégicas.</a:t>
          </a:r>
          <a:endParaRPr lang="pt-BR" sz="1300" kern="1200" dirty="0"/>
        </a:p>
      </dsp:txBody>
      <dsp:txXfrm rot="-5400000">
        <a:off x="3214437" y="1036036"/>
        <a:ext cx="5680592" cy="627786"/>
      </dsp:txXfrm>
    </dsp:sp>
    <dsp:sp modelId="{7EA80121-80B4-48B7-939C-75590CD0FC55}">
      <dsp:nvSpPr>
        <dsp:cNvPr id="0" name=""/>
        <dsp:cNvSpPr/>
      </dsp:nvSpPr>
      <dsp:spPr>
        <a:xfrm>
          <a:off x="0" y="915109"/>
          <a:ext cx="3214437" cy="8696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altLang="en-US" sz="1000" b="1" kern="1200" dirty="0" smtClean="0"/>
            <a:t>Análise Trinômio Alinhamento Estratégico x Business </a:t>
          </a:r>
          <a:r>
            <a:rPr lang="pt-BR" altLang="en-US" sz="1000" b="1" kern="1200" dirty="0" err="1" smtClean="0"/>
            <a:t>Intelligence</a:t>
          </a:r>
          <a:r>
            <a:rPr lang="pt-BR" altLang="en-US" sz="1000" b="1" kern="1200" dirty="0" smtClean="0"/>
            <a:t> x Controladoria Estratégica - </a:t>
          </a:r>
          <a:r>
            <a:rPr lang="pt-BR" sz="1000" kern="1200" dirty="0" err="1" smtClean="0"/>
            <a:t>Affeldt</a:t>
          </a:r>
          <a:r>
            <a:rPr lang="pt-BR" sz="1000" kern="1200" dirty="0" smtClean="0"/>
            <a:t>, F. S., Silveira, F. C. da S. e </a:t>
          </a:r>
          <a:r>
            <a:rPr lang="pt-BR" sz="1000" kern="1200" dirty="0" err="1" smtClean="0"/>
            <a:t>Vanti</a:t>
          </a:r>
          <a:r>
            <a:rPr lang="pt-BR" sz="1000" kern="1200" dirty="0" smtClean="0"/>
            <a:t>, A. A. (2006)</a:t>
          </a:r>
          <a:endParaRPr lang="pt-BR" sz="1000" kern="1200" dirty="0"/>
        </a:p>
      </dsp:txBody>
      <dsp:txXfrm>
        <a:off x="42452" y="957561"/>
        <a:ext cx="3129533" cy="784734"/>
      </dsp:txXfrm>
    </dsp:sp>
    <dsp:sp modelId="{105EBE45-D90D-453F-90F3-1C3AF5AED798}">
      <dsp:nvSpPr>
        <dsp:cNvPr id="0" name=""/>
        <dsp:cNvSpPr/>
      </dsp:nvSpPr>
      <dsp:spPr>
        <a:xfrm rot="5400000">
          <a:off x="5723859" y="-594228"/>
          <a:ext cx="695710" cy="571455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Trabalho voltado ao ambiente de controladoria;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Significativa melhoria em suas atividades internas.</a:t>
          </a:r>
          <a:endParaRPr lang="pt-BR" sz="1300" kern="1200" dirty="0"/>
        </a:p>
      </dsp:txBody>
      <dsp:txXfrm rot="-5400000">
        <a:off x="3214437" y="1949156"/>
        <a:ext cx="5680592" cy="627786"/>
      </dsp:txXfrm>
    </dsp:sp>
    <dsp:sp modelId="{84064083-824B-4092-9020-D4DFC5A6A7B5}">
      <dsp:nvSpPr>
        <dsp:cNvPr id="0" name=""/>
        <dsp:cNvSpPr/>
      </dsp:nvSpPr>
      <dsp:spPr>
        <a:xfrm>
          <a:off x="0" y="1828229"/>
          <a:ext cx="3214437" cy="8696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altLang="en-US" sz="1000" b="1" kern="1200" dirty="0" smtClean="0"/>
            <a:t>Um Estudo de Caso Envolvendo Business </a:t>
          </a:r>
          <a:r>
            <a:rPr lang="pt-BR" altLang="en-US" sz="1000" b="1" kern="1200" dirty="0" err="1" smtClean="0"/>
            <a:t>Intelligence</a:t>
          </a:r>
          <a:r>
            <a:rPr lang="pt-BR" altLang="en-US" sz="1000" b="1" kern="1200" dirty="0" smtClean="0"/>
            <a:t> Como Instrumento de Apoio à Controladoria. Revista Contabilidade &amp; Finanças.</a:t>
          </a:r>
          <a:r>
            <a:rPr lang="pt-BR" altLang="en-US" sz="1000" kern="1200" dirty="0" smtClean="0"/>
            <a:t>  - </a:t>
          </a:r>
          <a:r>
            <a:rPr lang="pt-BR" sz="1000" kern="1200" dirty="0" err="1" smtClean="0"/>
            <a:t>Reginato</a:t>
          </a:r>
          <a:r>
            <a:rPr lang="pt-BR" sz="1000" kern="1200" dirty="0" smtClean="0"/>
            <a:t>, L. e Nascimento, A. M. (2006)</a:t>
          </a:r>
          <a:endParaRPr lang="pt-BR" sz="1000" kern="1200" dirty="0"/>
        </a:p>
      </dsp:txBody>
      <dsp:txXfrm>
        <a:off x="42452" y="1870681"/>
        <a:ext cx="3129533" cy="784734"/>
      </dsp:txXfrm>
    </dsp:sp>
    <dsp:sp modelId="{9EF6B7BD-CA6A-4736-BC93-CBA0D1B72545}">
      <dsp:nvSpPr>
        <dsp:cNvPr id="0" name=""/>
        <dsp:cNvSpPr/>
      </dsp:nvSpPr>
      <dsp:spPr>
        <a:xfrm rot="5400000">
          <a:off x="5723859" y="318891"/>
          <a:ext cx="695710" cy="571455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Trabalho voltado ao ambiente de controladoria;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Alto ganho de valor estratégico ao organizar e apresentar os dados de forma estruturada.</a:t>
          </a:r>
          <a:endParaRPr lang="pt-BR" sz="1300" kern="1200" dirty="0"/>
        </a:p>
      </dsp:txBody>
      <dsp:txXfrm rot="-5400000">
        <a:off x="3214437" y="2862275"/>
        <a:ext cx="5680592" cy="627786"/>
      </dsp:txXfrm>
    </dsp:sp>
    <dsp:sp modelId="{3AC9962F-6956-4B50-80F3-69F968123431}">
      <dsp:nvSpPr>
        <dsp:cNvPr id="0" name=""/>
        <dsp:cNvSpPr/>
      </dsp:nvSpPr>
      <dsp:spPr>
        <a:xfrm>
          <a:off x="0" y="2741350"/>
          <a:ext cx="3214437" cy="8696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altLang="en-US" sz="1000" b="1" kern="1200" dirty="0" smtClean="0"/>
            <a:t>Construção de Modelo de Business </a:t>
          </a:r>
          <a:r>
            <a:rPr lang="pt-BR" altLang="en-US" sz="1000" b="1" kern="1200" dirty="0" err="1" smtClean="0"/>
            <a:t>Intelligence</a:t>
          </a:r>
          <a:r>
            <a:rPr lang="pt-BR" altLang="en-US" sz="1000" b="1" kern="1200" dirty="0" smtClean="0"/>
            <a:t> Para a Controladoria Evidenciar Informações Estratégicas - </a:t>
          </a:r>
          <a:r>
            <a:rPr lang="pt-BR" sz="1000" kern="1200" dirty="0" smtClean="0"/>
            <a:t>Silveira, F. C. da S. (2007)</a:t>
          </a:r>
          <a:endParaRPr lang="pt-BR" sz="1000" kern="1200" dirty="0"/>
        </a:p>
      </dsp:txBody>
      <dsp:txXfrm>
        <a:off x="42452" y="2783802"/>
        <a:ext cx="3129533" cy="784734"/>
      </dsp:txXfrm>
    </dsp:sp>
    <dsp:sp modelId="{5959D9E6-D4FF-42CE-B3FC-D900B8469C9D}">
      <dsp:nvSpPr>
        <dsp:cNvPr id="0" name=""/>
        <dsp:cNvSpPr/>
      </dsp:nvSpPr>
      <dsp:spPr>
        <a:xfrm rot="5400000">
          <a:off x="5723859" y="1232012"/>
          <a:ext cx="695710" cy="571455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 Tecnologia aplicada ao departamento de Produção/manufatura;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Alto potencial de aplicação da tecnologia em conjunto à um sistema de apoio à gestão na tomada de decisões (</a:t>
          </a:r>
          <a:r>
            <a:rPr lang="pt-BR" sz="1300" i="1" kern="1200" dirty="0" smtClean="0"/>
            <a:t>ERP</a:t>
          </a:r>
          <a:r>
            <a:rPr lang="pt-BR" sz="1300" kern="1200" dirty="0" smtClean="0"/>
            <a:t>).</a:t>
          </a:r>
          <a:endParaRPr lang="pt-BR" sz="1300" kern="1200" dirty="0"/>
        </a:p>
      </dsp:txBody>
      <dsp:txXfrm rot="-5400000">
        <a:off x="3214437" y="3775396"/>
        <a:ext cx="5680592" cy="627786"/>
      </dsp:txXfrm>
    </dsp:sp>
    <dsp:sp modelId="{ADDF5327-F218-4F82-91C7-C6A419AB3A10}">
      <dsp:nvSpPr>
        <dsp:cNvPr id="0" name=""/>
        <dsp:cNvSpPr/>
      </dsp:nvSpPr>
      <dsp:spPr>
        <a:xfrm>
          <a:off x="0" y="3654470"/>
          <a:ext cx="3214437" cy="8696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altLang="en-US" sz="1000" b="1" kern="1200" dirty="0" smtClean="0"/>
            <a:t>O uso de business </a:t>
          </a:r>
          <a:r>
            <a:rPr lang="pt-BR" altLang="en-US" sz="1000" b="1" kern="1200" dirty="0" err="1" smtClean="0"/>
            <a:t>intelligence</a:t>
          </a:r>
          <a:r>
            <a:rPr lang="pt-BR" altLang="en-US" sz="1000" b="1" kern="1200" dirty="0" smtClean="0"/>
            <a:t> para gerar indicadores de desempenho no chão-de-fábrica: uma proposta de aplicação em uma empresa de manufatura - </a:t>
          </a:r>
          <a:r>
            <a:rPr lang="pt-BR" sz="1000" kern="1200" dirty="0" err="1" smtClean="0"/>
            <a:t>Fortulan</a:t>
          </a:r>
          <a:r>
            <a:rPr lang="pt-BR" sz="1000" kern="1200" dirty="0" smtClean="0"/>
            <a:t>, M. R. (2007)</a:t>
          </a:r>
          <a:endParaRPr lang="pt-BR" sz="1000" kern="1200" dirty="0"/>
        </a:p>
      </dsp:txBody>
      <dsp:txXfrm>
        <a:off x="42452" y="3696922"/>
        <a:ext cx="3129533" cy="784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5104A-9215-4E7D-9FDA-9C3171297DB1}">
      <dsp:nvSpPr>
        <dsp:cNvPr id="0" name=""/>
        <dsp:cNvSpPr/>
      </dsp:nvSpPr>
      <dsp:spPr>
        <a:xfrm>
          <a:off x="1941081" y="15685"/>
          <a:ext cx="651207" cy="53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Delineamento da pesquisa (objetivos da análise)</a:t>
          </a:r>
          <a:endParaRPr lang="pt-BR" sz="700" kern="1200" dirty="0"/>
        </a:p>
      </dsp:txBody>
      <dsp:txXfrm>
        <a:off x="1941081" y="15685"/>
        <a:ext cx="651207" cy="538659"/>
      </dsp:txXfrm>
    </dsp:sp>
    <dsp:sp modelId="{F2165A74-4564-4287-8C70-8B10F9376CC5}">
      <dsp:nvSpPr>
        <dsp:cNvPr id="0" name=""/>
        <dsp:cNvSpPr/>
      </dsp:nvSpPr>
      <dsp:spPr>
        <a:xfrm>
          <a:off x="730222" y="100"/>
          <a:ext cx="2019603" cy="2019603"/>
        </a:xfrm>
        <a:prstGeom prst="circularArrow">
          <a:avLst>
            <a:gd name="adj1" fmla="val 5201"/>
            <a:gd name="adj2" fmla="val 335971"/>
            <a:gd name="adj3" fmla="val 21293006"/>
            <a:gd name="adj4" fmla="val 19766446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FD8C58-FA09-4631-AF15-622C00FB04FF}">
      <dsp:nvSpPr>
        <dsp:cNvPr id="0" name=""/>
        <dsp:cNvSpPr/>
      </dsp:nvSpPr>
      <dsp:spPr>
        <a:xfrm>
          <a:off x="2322850" y="1017454"/>
          <a:ext cx="538659" cy="53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Desenho da pesquisa</a:t>
          </a:r>
          <a:endParaRPr lang="en-US" sz="700" kern="1200" dirty="0"/>
        </a:p>
      </dsp:txBody>
      <dsp:txXfrm>
        <a:off x="2322850" y="1017454"/>
        <a:ext cx="538659" cy="538659"/>
      </dsp:txXfrm>
    </dsp:sp>
    <dsp:sp modelId="{B186A8B7-0BEC-4869-AC17-931ED870B9BE}">
      <dsp:nvSpPr>
        <dsp:cNvPr id="0" name=""/>
        <dsp:cNvSpPr/>
      </dsp:nvSpPr>
      <dsp:spPr>
        <a:xfrm>
          <a:off x="730222" y="100"/>
          <a:ext cx="2019603" cy="2019603"/>
        </a:xfrm>
        <a:prstGeom prst="circularArrow">
          <a:avLst>
            <a:gd name="adj1" fmla="val 5201"/>
            <a:gd name="adj2" fmla="val 335971"/>
            <a:gd name="adj3" fmla="val 4014453"/>
            <a:gd name="adj4" fmla="val 2253657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BB5B39-A089-4C4A-A496-AE6B3688A353}">
      <dsp:nvSpPr>
        <dsp:cNvPr id="0" name=""/>
        <dsp:cNvSpPr/>
      </dsp:nvSpPr>
      <dsp:spPr>
        <a:xfrm>
          <a:off x="1470694" y="1636582"/>
          <a:ext cx="538659" cy="53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Preparação e coleta dos dados</a:t>
          </a:r>
          <a:endParaRPr lang="en-US" sz="700" kern="1200" dirty="0"/>
        </a:p>
      </dsp:txBody>
      <dsp:txXfrm>
        <a:off x="1470694" y="1636582"/>
        <a:ext cx="538659" cy="538659"/>
      </dsp:txXfrm>
    </dsp:sp>
    <dsp:sp modelId="{22BDD332-87D9-404B-B722-3516C0DC03E5}">
      <dsp:nvSpPr>
        <dsp:cNvPr id="0" name=""/>
        <dsp:cNvSpPr/>
      </dsp:nvSpPr>
      <dsp:spPr>
        <a:xfrm>
          <a:off x="730222" y="100"/>
          <a:ext cx="2019603" cy="2019603"/>
        </a:xfrm>
        <a:prstGeom prst="circularArrow">
          <a:avLst>
            <a:gd name="adj1" fmla="val 5201"/>
            <a:gd name="adj2" fmla="val 335971"/>
            <a:gd name="adj3" fmla="val 8210372"/>
            <a:gd name="adj4" fmla="val 6449576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03C58B-7A36-42F0-8149-6DC90BCBDB16}">
      <dsp:nvSpPr>
        <dsp:cNvPr id="0" name=""/>
        <dsp:cNvSpPr/>
      </dsp:nvSpPr>
      <dsp:spPr>
        <a:xfrm>
          <a:off x="618538" y="1017454"/>
          <a:ext cx="538659" cy="53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Análise dos casos</a:t>
          </a:r>
          <a:endParaRPr lang="en-US" sz="700" kern="1200" dirty="0"/>
        </a:p>
      </dsp:txBody>
      <dsp:txXfrm>
        <a:off x="618538" y="1017454"/>
        <a:ext cx="538659" cy="538659"/>
      </dsp:txXfrm>
    </dsp:sp>
    <dsp:sp modelId="{8D6D4DAB-AC4A-4E6A-B01E-E2A8CBE1F32D}">
      <dsp:nvSpPr>
        <dsp:cNvPr id="0" name=""/>
        <dsp:cNvSpPr/>
      </dsp:nvSpPr>
      <dsp:spPr>
        <a:xfrm>
          <a:off x="730222" y="100"/>
          <a:ext cx="2019603" cy="2019603"/>
        </a:xfrm>
        <a:prstGeom prst="circularArrow">
          <a:avLst>
            <a:gd name="adj1" fmla="val 5201"/>
            <a:gd name="adj2" fmla="val 335971"/>
            <a:gd name="adj3" fmla="val 12297583"/>
            <a:gd name="adj4" fmla="val 10771023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AA44DB-0770-47D3-84A4-12A383B6729C}">
      <dsp:nvSpPr>
        <dsp:cNvPr id="0" name=""/>
        <dsp:cNvSpPr/>
      </dsp:nvSpPr>
      <dsp:spPr>
        <a:xfrm>
          <a:off x="944032" y="15685"/>
          <a:ext cx="538659" cy="53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Elaboração dos relatórios</a:t>
          </a:r>
          <a:endParaRPr lang="en-US" sz="700" kern="1200" dirty="0"/>
        </a:p>
      </dsp:txBody>
      <dsp:txXfrm>
        <a:off x="944032" y="15685"/>
        <a:ext cx="538659" cy="538659"/>
      </dsp:txXfrm>
    </dsp:sp>
    <dsp:sp modelId="{3EDD071F-190E-4927-8EF9-1FAEE17D7C9A}">
      <dsp:nvSpPr>
        <dsp:cNvPr id="0" name=""/>
        <dsp:cNvSpPr/>
      </dsp:nvSpPr>
      <dsp:spPr>
        <a:xfrm>
          <a:off x="730222" y="100"/>
          <a:ext cx="2019603" cy="2019603"/>
        </a:xfrm>
        <a:prstGeom prst="circularArrow">
          <a:avLst>
            <a:gd name="adj1" fmla="val 5201"/>
            <a:gd name="adj2" fmla="val 335971"/>
            <a:gd name="adj3" fmla="val 16642058"/>
            <a:gd name="adj4" fmla="val 15198586"/>
            <a:gd name="adj5" fmla="val 606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AFF95-4162-4C82-8F6B-26774326D406}">
      <dsp:nvSpPr>
        <dsp:cNvPr id="0" name=""/>
        <dsp:cNvSpPr/>
      </dsp:nvSpPr>
      <dsp:spPr>
        <a:xfrm>
          <a:off x="5147" y="1166540"/>
          <a:ext cx="1538425" cy="9230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Fornecedor</a:t>
          </a:r>
          <a:endParaRPr lang="pt-BR" sz="2100" kern="1200" dirty="0"/>
        </a:p>
      </dsp:txBody>
      <dsp:txXfrm>
        <a:off x="32182" y="1193575"/>
        <a:ext cx="1484355" cy="868985"/>
      </dsp:txXfrm>
    </dsp:sp>
    <dsp:sp modelId="{3AE739DE-A4AA-4118-93C6-CB28E18CF706}">
      <dsp:nvSpPr>
        <dsp:cNvPr id="0" name=""/>
        <dsp:cNvSpPr/>
      </dsp:nvSpPr>
      <dsp:spPr>
        <a:xfrm>
          <a:off x="1697415" y="1437303"/>
          <a:ext cx="326146" cy="381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1697415" y="1513609"/>
        <a:ext cx="228302" cy="228917"/>
      </dsp:txXfrm>
    </dsp:sp>
    <dsp:sp modelId="{59AFBBF9-FC74-485C-8BBE-BF2085999417}">
      <dsp:nvSpPr>
        <dsp:cNvPr id="0" name=""/>
        <dsp:cNvSpPr/>
      </dsp:nvSpPr>
      <dsp:spPr>
        <a:xfrm>
          <a:off x="2158943" y="1166540"/>
          <a:ext cx="1538425" cy="9230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Empresa</a:t>
          </a:r>
          <a:endParaRPr lang="pt-BR" sz="2100" kern="1200" dirty="0"/>
        </a:p>
      </dsp:txBody>
      <dsp:txXfrm>
        <a:off x="2185978" y="1193575"/>
        <a:ext cx="1484355" cy="868985"/>
      </dsp:txXfrm>
    </dsp:sp>
    <dsp:sp modelId="{613ABD65-3B80-4904-965F-5ED57EBF9517}">
      <dsp:nvSpPr>
        <dsp:cNvPr id="0" name=""/>
        <dsp:cNvSpPr/>
      </dsp:nvSpPr>
      <dsp:spPr>
        <a:xfrm>
          <a:off x="3851211" y="1437303"/>
          <a:ext cx="326146" cy="381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3851211" y="1513609"/>
        <a:ext cx="228302" cy="228917"/>
      </dsp:txXfrm>
    </dsp:sp>
    <dsp:sp modelId="{4460E61E-74F3-416B-8BCD-9122E29B4547}">
      <dsp:nvSpPr>
        <dsp:cNvPr id="0" name=""/>
        <dsp:cNvSpPr/>
      </dsp:nvSpPr>
      <dsp:spPr>
        <a:xfrm>
          <a:off x="4312739" y="1166540"/>
          <a:ext cx="1538425" cy="9230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Cliente</a:t>
          </a:r>
          <a:endParaRPr lang="pt-BR" sz="2100" kern="1200" dirty="0"/>
        </a:p>
      </dsp:txBody>
      <dsp:txXfrm>
        <a:off x="4339774" y="1193575"/>
        <a:ext cx="1484355" cy="868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1146F8D-5696-4E6C-BFC3-0BDAE42C99E0}" type="datetimeFigureOut">
              <a:rPr lang="pt-BR"/>
              <a:pPr>
                <a:defRPr/>
              </a:pPr>
              <a:t>04/12/2019</a:t>
            </a:fld>
            <a:endParaRPr lang="pt-BR" dirty="0"/>
          </a:p>
        </p:txBody>
      </p:sp>
      <p:sp>
        <p:nvSpPr>
          <p:cNvPr id="4" name="Espaço Reservado para Imagem de Slide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92AE9E9-8A15-4A07-AF21-1EE0E9990E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BW:</a:t>
            </a:r>
            <a:r>
              <a:rPr lang="pt-BR" baseline="0" dirty="0" smtClean="0"/>
              <a:t> </a:t>
            </a:r>
            <a:r>
              <a:rPr lang="pt-BR" dirty="0" smtClean="0"/>
              <a:t>Inserir nomes dos</a:t>
            </a:r>
            <a:r>
              <a:rPr lang="pt-BR" baseline="0" dirty="0" smtClean="0"/>
              <a:t> trabalhos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AE9E9-8A15-4A07-AF21-1EE0E9990E15}" type="slidenum">
              <a:rPr lang="pt-BR" altLang="pt-BR" smtClean="0"/>
              <a:pPr>
                <a:defRPr/>
              </a:pPr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696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BW: Ocultar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AE9E9-8A15-4A07-AF21-1EE0E9990E15}" type="slidenum">
              <a:rPr lang="pt-BR" altLang="pt-BR" smtClean="0"/>
              <a:pPr>
                <a:defRPr/>
              </a:pPr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619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BW: Dois últimos </a:t>
            </a:r>
            <a:r>
              <a:rPr lang="pt-BR" dirty="0" err="1" smtClean="0"/>
              <a:t>bullet</a:t>
            </a:r>
            <a:r>
              <a:rPr lang="pt-BR" dirty="0" smtClean="0"/>
              <a:t> points podem ser removidos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AE9E9-8A15-4A07-AF21-1EE0E9990E15}" type="slidenum">
              <a:rPr lang="pt-BR" altLang="pt-BR" smtClean="0"/>
              <a:pPr>
                <a:defRPr/>
              </a:pPr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7765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29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3F66A-1A58-4727-9A73-6B770FE92E9B}" type="datetimeFigureOut">
              <a:rPr lang="pt-BR"/>
              <a:pPr>
                <a:defRPr/>
              </a:pPr>
              <a:t>04/12/2019</a:t>
            </a:fld>
            <a:endParaRPr lang="pt-BR" dirty="0"/>
          </a:p>
        </p:txBody>
      </p:sp>
      <p:sp>
        <p:nvSpPr>
          <p:cNvPr id="5" name="Espaço Reservado para Rodapé 18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6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5F596-7D53-4C87-A3B4-4DE9F581A47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1846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77700-2554-4E5C-8C13-C8AC689DCDA7}" type="datetimeFigureOut">
              <a:rPr lang="pt-BR"/>
              <a:pPr>
                <a:defRPr/>
              </a:pPr>
              <a:t>04/12/2019</a:t>
            </a:fld>
            <a:endParaRPr lang="pt-BR" dirty="0"/>
          </a:p>
        </p:txBody>
      </p:sp>
      <p:sp>
        <p:nvSpPr>
          <p:cNvPr id="5" name="Espaço Reservado para Rodapé 21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05C26-64DD-48B0-86F9-845C3E9C7D2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942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DB7C3-76B9-423C-8680-348CA9F459FC}" type="datetimeFigureOut">
              <a:rPr lang="pt-BR"/>
              <a:pPr>
                <a:defRPr/>
              </a:pPr>
              <a:t>04/12/2019</a:t>
            </a:fld>
            <a:endParaRPr lang="pt-BR" dirty="0"/>
          </a:p>
        </p:txBody>
      </p:sp>
      <p:sp>
        <p:nvSpPr>
          <p:cNvPr id="5" name="Espaço Reservado para Rodapé 21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4D4C0-81EE-4773-B4F0-23D72343C1A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43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627F0-FD9B-4BDB-855D-96A9778BBE63}" type="datetimeFigureOut">
              <a:rPr lang="pt-BR"/>
              <a:pPr>
                <a:defRPr/>
              </a:pPr>
              <a:t>04/12/2019</a:t>
            </a:fld>
            <a:endParaRPr lang="pt-BR" dirty="0"/>
          </a:p>
        </p:txBody>
      </p:sp>
      <p:sp>
        <p:nvSpPr>
          <p:cNvPr id="5" name="Espaço Reservado para Rodapé 21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CB479-212B-4AEF-8E8A-F8FBA669567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920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B6304-C820-401A-99B6-A625ADD9F096}" type="datetimeFigureOut">
              <a:rPr lang="pt-BR"/>
              <a:pPr>
                <a:defRPr/>
              </a:pPr>
              <a:t>04/12/2019</a:t>
            </a:fld>
            <a:endParaRPr lang="pt-BR" dirty="0"/>
          </a:p>
        </p:txBody>
      </p:sp>
      <p:sp>
        <p:nvSpPr>
          <p:cNvPr id="5" name="Espaço Reservado para Rodapé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58C75-F534-4B38-9D64-EAF923A4E2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915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9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9F54B-8960-41F6-8C7F-EA68B767717A}" type="datetimeFigureOut">
              <a:rPr lang="pt-BR"/>
              <a:pPr>
                <a:defRPr/>
              </a:pPr>
              <a:t>04/12/2019</a:t>
            </a:fld>
            <a:endParaRPr lang="pt-BR" dirty="0"/>
          </a:p>
        </p:txBody>
      </p:sp>
      <p:sp>
        <p:nvSpPr>
          <p:cNvPr id="6" name="Espaço Reservado para Rodapé 21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F82B3-A743-402F-87DC-77C7565A377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273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9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14FD8-27B8-4C5B-B7D1-FDE05A1588A6}" type="datetimeFigureOut">
              <a:rPr lang="pt-BR"/>
              <a:pPr>
                <a:defRPr/>
              </a:pPr>
              <a:t>04/12/2019</a:t>
            </a:fld>
            <a:endParaRPr lang="pt-BR" dirty="0"/>
          </a:p>
        </p:txBody>
      </p:sp>
      <p:sp>
        <p:nvSpPr>
          <p:cNvPr id="8" name="Espaço Reservado para Rodapé 21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7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6A89-0C2C-4D45-9839-538487B207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6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A53F9-AC76-426D-B0B1-B690CDD30DFE}" type="datetimeFigureOut">
              <a:rPr lang="pt-BR"/>
              <a:pPr>
                <a:defRPr/>
              </a:pPr>
              <a:t>04/12/2019</a:t>
            </a:fld>
            <a:endParaRPr lang="pt-BR" dirty="0"/>
          </a:p>
        </p:txBody>
      </p:sp>
      <p:sp>
        <p:nvSpPr>
          <p:cNvPr id="4" name="Espaço Reservado para Rodapé 21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B1590-A510-43BE-9E5E-E1BB4C17DB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6085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9A919-1C81-4101-9BCB-384DFE333E9A}" type="datetimeFigureOut">
              <a:rPr lang="pt-BR"/>
              <a:pPr>
                <a:defRPr/>
              </a:pPr>
              <a:t>04/12/2019</a:t>
            </a:fld>
            <a:endParaRPr lang="pt-BR" dirty="0"/>
          </a:p>
        </p:txBody>
      </p:sp>
      <p:sp>
        <p:nvSpPr>
          <p:cNvPr id="3" name="Espaço Reservado para Rodapé 21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9674-0132-4C15-B51B-B445CADF9A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505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9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86853-0CB0-4DD9-96BB-5F17583B4D02}" type="datetimeFigureOut">
              <a:rPr lang="pt-BR"/>
              <a:pPr>
                <a:defRPr/>
              </a:pPr>
              <a:t>04/12/2019</a:t>
            </a:fld>
            <a:endParaRPr lang="pt-BR" dirty="0"/>
          </a:p>
        </p:txBody>
      </p:sp>
      <p:sp>
        <p:nvSpPr>
          <p:cNvPr id="6" name="Espaço Reservado para Rodapé 21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B5876-134B-497C-B089-D0A182289A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318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e Arredondado 4">
            <a:extLst/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Triângulo retângulo 14">
            <a:extLst/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Forma livre 15">
            <a:extLst/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orma livre 16">
            <a:extLst/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4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59887-3118-4088-A2A3-BD05D959DE94}" type="datetimeFigureOut">
              <a:rPr lang="pt-BR"/>
              <a:pPr>
                <a:defRPr/>
              </a:pPr>
              <a:t>04/12/2019</a:t>
            </a:fld>
            <a:endParaRPr lang="pt-BR" dirty="0"/>
          </a:p>
        </p:txBody>
      </p:sp>
      <p:sp>
        <p:nvSpPr>
          <p:cNvPr id="10" name="Espaço Reservado para Rodapé 5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6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BFAE4-8089-4991-A952-768C73B27E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56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>
            <a:extLst/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orma livre 7">
            <a:extLst/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0" name="Espaço Reservado para Data 9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1D90CB5-F0B3-4176-B4A9-EE139A98F63D}" type="datetimeFigureOut">
              <a:rPr lang="pt-BR"/>
              <a:pPr>
                <a:defRPr/>
              </a:pPr>
              <a:t>04/12/2019</a:t>
            </a:fld>
            <a:endParaRPr lang="pt-BR" dirty="0"/>
          </a:p>
        </p:txBody>
      </p:sp>
      <p:sp>
        <p:nvSpPr>
          <p:cNvPr id="22" name="Espaço Reservado para Rodapé 21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B60000"/>
                </a:solidFill>
              </a:defRPr>
            </a:lvl1pPr>
          </a:lstStyle>
          <a:p>
            <a:pPr>
              <a:defRPr/>
            </a:pPr>
            <a:fld id="{DAFFF7FB-29CE-4DBA-BE81-40C8EB1DBDD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grpSp>
        <p:nvGrpSpPr>
          <p:cNvPr id="1033" name="Grupo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a livre 11">
              <a:extLst/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3" name="Forma livre 12">
              <a:extLst/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29" r:id="rId2"/>
    <p:sldLayoutId id="2147484538" r:id="rId3"/>
    <p:sldLayoutId id="2147484530" r:id="rId4"/>
    <p:sldLayoutId id="2147484531" r:id="rId5"/>
    <p:sldLayoutId id="2147484532" r:id="rId6"/>
    <p:sldLayoutId id="2147484533" r:id="rId7"/>
    <p:sldLayoutId id="2147484534" r:id="rId8"/>
    <p:sldLayoutId id="2147484539" r:id="rId9"/>
    <p:sldLayoutId id="2147484535" r:id="rId10"/>
    <p:sldLayoutId id="21474845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lt.fec.unicamp.br/scriba/files/escrita%20portugues/ANPET%20-%20METODOLOGIA%20DE%20ESTUDO%20DE%20CASO%20-%20COM%20AUTORIA%20-%20VF%2023-10.pdf" TargetMode="External"/><Relationship Id="rId2" Type="http://schemas.openxmlformats.org/officeDocument/2006/relationships/hyperlink" Target="https://www.klebermota.eti.br/wp-content/OLAP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researchgate.net/publication/313657827_The_Information_Visualization_Thematic_Head_to_Head_with_Color_Blindnes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frgs.br/cursopgdr/downloadsSerie/derad005.pdf" TargetMode="External"/><Relationship Id="rId2" Type="http://schemas.openxmlformats.org/officeDocument/2006/relationships/hyperlink" Target="http://www.teses.usp.br/teses/disponiveis/18/18145/tde-11062006-185813/en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uxdesign.cc/color-blindness-in-user-interfaces-66c27331b85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positorio.jesuita.org.br/handle/UNISINOS/2813" TargetMode="External"/><Relationship Id="rId2" Type="http://schemas.openxmlformats.org/officeDocument/2006/relationships/hyperlink" Target="http://www.redalyc.org/articulo.oa?id=25711952600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revistageintec.net/index.php/revista/article/view/726/630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jrcasoto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ítulo 2"/>
          <p:cNvSpPr txBox="1">
            <a:spLocks/>
          </p:cNvSpPr>
          <p:nvPr/>
        </p:nvSpPr>
        <p:spPr bwMode="auto">
          <a:xfrm>
            <a:off x="395288" y="2133600"/>
            <a:ext cx="8353425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/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endParaRPr lang="pt-BR" altLang="pt-BR" sz="2400" b="1" dirty="0">
              <a:solidFill>
                <a:srgbClr val="C00000"/>
              </a:solidFill>
            </a:endParaRPr>
          </a:p>
          <a:p>
            <a:pPr algn="ctr"/>
            <a:endParaRPr lang="pt-BR" altLang="pt-BR" sz="2400" b="1" dirty="0">
              <a:solidFill>
                <a:srgbClr val="C00000"/>
              </a:solidFill>
            </a:endParaRPr>
          </a:p>
          <a:p>
            <a:pPr algn="ctr"/>
            <a:endParaRPr lang="pt-BR" altLang="pt-BR" sz="2400" b="1" dirty="0">
              <a:solidFill>
                <a:srgbClr val="C00000"/>
              </a:solidFill>
            </a:endParaRPr>
          </a:p>
          <a:p>
            <a:pPr algn="ctr"/>
            <a:r>
              <a:rPr lang="pt-BR" altLang="pt-BR" sz="2400" b="1" i="1" dirty="0">
                <a:solidFill>
                  <a:srgbClr val="C00000"/>
                </a:solidFill>
              </a:rPr>
              <a:t>Uso de técnicas de mineração de dados e Business </a:t>
            </a:r>
            <a:r>
              <a:rPr lang="pt-BR" altLang="pt-BR" sz="2400" b="1" i="1" dirty="0" err="1">
                <a:solidFill>
                  <a:srgbClr val="C00000"/>
                </a:solidFill>
              </a:rPr>
              <a:t>Intelligence</a:t>
            </a:r>
            <a:r>
              <a:rPr lang="pt-BR" altLang="pt-BR" sz="2400" b="1" i="1" dirty="0">
                <a:solidFill>
                  <a:srgbClr val="C00000"/>
                </a:solidFill>
              </a:rPr>
              <a:t> na estratégia de Compras</a:t>
            </a:r>
          </a:p>
          <a:p>
            <a:pPr algn="ctr"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endParaRPr lang="pt-BR" altLang="pt-BR" sz="2000" b="1" dirty="0">
              <a:solidFill>
                <a:srgbClr val="00206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r>
              <a:rPr lang="pt-BR" altLang="pt-BR" sz="2000" b="1" dirty="0">
                <a:solidFill>
                  <a:srgbClr val="002060"/>
                </a:solidFill>
              </a:rPr>
              <a:t>Aluno: João Carlos Casoto Júnior</a:t>
            </a:r>
          </a:p>
          <a:p>
            <a:pPr algn="ctr"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endParaRPr lang="pt-BR" altLang="pt-BR" sz="2000" b="1" dirty="0">
              <a:solidFill>
                <a:srgbClr val="00206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pt-BR" altLang="pt-BR" sz="2000" b="1" dirty="0">
                <a:solidFill>
                  <a:srgbClr val="002060"/>
                </a:solidFill>
              </a:rPr>
              <a:t>Orientador: Prof. </a:t>
            </a:r>
            <a:r>
              <a:rPr lang="pt-BR" altLang="pt-BR" sz="2000" b="1" dirty="0" smtClean="0">
                <a:solidFill>
                  <a:srgbClr val="002060"/>
                </a:solidFill>
              </a:rPr>
              <a:t>Marcio </a:t>
            </a:r>
            <a:r>
              <a:rPr lang="pt-BR" altLang="pt-BR" sz="2000" b="1" dirty="0" err="1" smtClean="0">
                <a:solidFill>
                  <a:srgbClr val="002060"/>
                </a:solidFill>
              </a:rPr>
              <a:t>Maestrello</a:t>
            </a:r>
            <a:endParaRPr lang="pt-BR" altLang="pt-BR" sz="2000" b="1" dirty="0">
              <a:solidFill>
                <a:srgbClr val="00206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endParaRPr lang="pt-BR" altLang="pt-BR" sz="2000" b="1" dirty="0">
              <a:solidFill>
                <a:srgbClr val="00206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endParaRPr lang="pt-BR" altLang="pt-BR" sz="2000" b="1" dirty="0">
              <a:solidFill>
                <a:srgbClr val="00206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r>
              <a:rPr lang="pt-BR" altLang="pt-BR" sz="2000" b="1" dirty="0" smtClean="0">
                <a:solidFill>
                  <a:srgbClr val="002060"/>
                </a:solidFill>
              </a:rPr>
              <a:t>Dezembro/2019</a:t>
            </a:r>
            <a:endParaRPr lang="pt-BR" altLang="pt-BR" sz="2000" b="1" dirty="0">
              <a:solidFill>
                <a:srgbClr val="00206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endParaRPr lang="pt-BR" altLang="pt-BR" sz="2400" dirty="0">
              <a:solidFill>
                <a:srgbClr val="001A4F"/>
              </a:solidFill>
            </a:endParaRPr>
          </a:p>
        </p:txBody>
      </p:sp>
      <p:pic>
        <p:nvPicPr>
          <p:cNvPr id="61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908050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>
            <a:extLst/>
          </p:cNvPr>
          <p:cNvSpPr/>
          <p:nvPr/>
        </p:nvSpPr>
        <p:spPr>
          <a:xfrm flipV="1">
            <a:off x="0" y="1700808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7"/>
          <p:cNvSpPr txBox="1">
            <a:spLocks noChangeArrowheads="1"/>
          </p:cNvSpPr>
          <p:nvPr/>
        </p:nvSpPr>
        <p:spPr bwMode="auto">
          <a:xfrm>
            <a:off x="481806" y="692696"/>
            <a:ext cx="81803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spcAft>
                <a:spcPts val="1400"/>
              </a:spcAft>
            </a:pPr>
            <a:r>
              <a:rPr lang="pt-BR" altLang="pt-BR" sz="2400" b="1" dirty="0">
                <a:solidFill>
                  <a:srgbClr val="C00000"/>
                </a:solidFill>
              </a:rPr>
              <a:t>Trabalhos Relacionados</a:t>
            </a:r>
          </a:p>
        </p:txBody>
      </p:sp>
      <p:sp>
        <p:nvSpPr>
          <p:cNvPr id="8" name="Retângulo 7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1229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921313789"/>
              </p:ext>
            </p:extLst>
          </p:nvPr>
        </p:nvGraphicFramePr>
        <p:xfrm>
          <a:off x="107504" y="1369804"/>
          <a:ext cx="8928992" cy="4526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6260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7"/>
          <p:cNvSpPr txBox="1">
            <a:spLocks noChangeArrowheads="1"/>
          </p:cNvSpPr>
          <p:nvPr/>
        </p:nvSpPr>
        <p:spPr bwMode="auto">
          <a:xfrm>
            <a:off x="481806" y="692696"/>
            <a:ext cx="81803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spcAft>
                <a:spcPts val="1400"/>
              </a:spcAft>
            </a:pPr>
            <a:r>
              <a:rPr lang="pt-BR" altLang="pt-BR" sz="2400" b="1" dirty="0">
                <a:solidFill>
                  <a:srgbClr val="C00000"/>
                </a:solidFill>
              </a:rPr>
              <a:t>Trabalhos Relacionados</a:t>
            </a:r>
          </a:p>
        </p:txBody>
      </p:sp>
      <p:sp>
        <p:nvSpPr>
          <p:cNvPr id="8" name="Retângulo 7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1229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5181" y="20958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65603"/>
              </p:ext>
            </p:extLst>
          </p:nvPr>
        </p:nvGraphicFramePr>
        <p:xfrm>
          <a:off x="899592" y="1700808"/>
          <a:ext cx="6912000" cy="367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0">
                  <a:extLst>
                    <a:ext uri="{9D8B030D-6E8A-4147-A177-3AD203B41FA5}">
                      <a16:colId xmlns:a16="http://schemas.microsoft.com/office/drawing/2014/main" val="33814998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50069898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72717485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480691265"/>
                    </a:ext>
                  </a:extLst>
                </a:gridCol>
              </a:tblGrid>
              <a:tr h="52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Autor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</a:rPr>
                        <a:t>Estratégica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</a:rPr>
                        <a:t>Tática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</a:rPr>
                        <a:t>Operacional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896782"/>
                  </a:ext>
                </a:extLst>
              </a:tr>
              <a:tr h="52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Kemczinski</a:t>
                      </a:r>
                      <a:r>
                        <a:rPr lang="pt-BR" sz="1200" dirty="0">
                          <a:effectLst/>
                        </a:rPr>
                        <a:t> et al (2003)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5486083"/>
                  </a:ext>
                </a:extLst>
              </a:tr>
              <a:tr h="52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Affeldt</a:t>
                      </a:r>
                      <a:r>
                        <a:rPr lang="pt-BR" sz="1200" dirty="0">
                          <a:effectLst/>
                        </a:rPr>
                        <a:t>, F. S., Silveira, F. C. da S. e </a:t>
                      </a:r>
                      <a:r>
                        <a:rPr lang="pt-BR" sz="1200" dirty="0" err="1">
                          <a:effectLst/>
                        </a:rPr>
                        <a:t>Vanti</a:t>
                      </a:r>
                      <a:r>
                        <a:rPr lang="pt-BR" sz="1200" dirty="0">
                          <a:effectLst/>
                        </a:rPr>
                        <a:t>, A. A. (2006)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2993249"/>
                  </a:ext>
                </a:extLst>
              </a:tr>
              <a:tr h="52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Reginato</a:t>
                      </a:r>
                      <a:r>
                        <a:rPr lang="pt-BR" sz="1200" dirty="0">
                          <a:effectLst/>
                        </a:rPr>
                        <a:t>, L. e Nascimento, A. M. (2006)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159019"/>
                  </a:ext>
                </a:extLst>
              </a:tr>
              <a:tr h="52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Fortulan</a:t>
                      </a:r>
                      <a:r>
                        <a:rPr lang="pt-BR" sz="1200" dirty="0">
                          <a:effectLst/>
                        </a:rPr>
                        <a:t>, M. R. (2007)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4924321"/>
                  </a:ext>
                </a:extLst>
              </a:tr>
              <a:tr h="52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Silveira, F. C. da S. (2007)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355921"/>
                  </a:ext>
                </a:extLst>
              </a:tr>
              <a:tr h="524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Casoto, Joao (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effectLst/>
                        </a:rPr>
                        <a:t>2019)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233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5"/>
          <p:cNvSpPr txBox="1">
            <a:spLocks noChangeArrowheads="1"/>
          </p:cNvSpPr>
          <p:nvPr/>
        </p:nvSpPr>
        <p:spPr bwMode="auto">
          <a:xfrm>
            <a:off x="611560" y="2564904"/>
            <a:ext cx="83581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8575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4800" b="1" dirty="0" smtClean="0">
                <a:solidFill>
                  <a:srgbClr val="C00000"/>
                </a:solidFill>
              </a:rPr>
              <a:t>Metodologia</a:t>
            </a:r>
            <a:endParaRPr lang="pt-BR" alt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Retângulo 6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717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15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aixaDeTexto 6"/>
          <p:cNvSpPr txBox="1">
            <a:spLocks noChangeArrowheads="1"/>
          </p:cNvSpPr>
          <p:nvPr/>
        </p:nvSpPr>
        <p:spPr bwMode="auto">
          <a:xfrm>
            <a:off x="395288" y="981075"/>
            <a:ext cx="8358187" cy="419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 dirty="0">
                <a:solidFill>
                  <a:srgbClr val="002060"/>
                </a:solidFill>
              </a:rPr>
              <a:t>	</a:t>
            </a:r>
          </a:p>
          <a:p>
            <a:pPr eaLnBrk="1" hangingPunct="1">
              <a:spcAft>
                <a:spcPts val="1400"/>
              </a:spcAft>
            </a:pPr>
            <a:r>
              <a:rPr lang="pt-BR" altLang="pt-BR" sz="2000" b="1" dirty="0">
                <a:solidFill>
                  <a:srgbClr val="002060"/>
                </a:solidFill>
              </a:rPr>
              <a:t>	</a:t>
            </a:r>
            <a:r>
              <a:rPr lang="pt-BR" altLang="pt-BR" sz="2400" b="1" dirty="0" smtClean="0">
                <a:solidFill>
                  <a:srgbClr val="C00000"/>
                </a:solidFill>
              </a:rPr>
              <a:t>Metodologia</a:t>
            </a:r>
            <a:endParaRPr lang="pt-BR" altLang="pt-BR" sz="700" b="1" dirty="0">
              <a:solidFill>
                <a:srgbClr val="002060"/>
              </a:solidFill>
            </a:endParaRPr>
          </a:p>
          <a:p>
            <a:pPr lvl="1" eaLnBrk="1" hangingPunct="1">
              <a:spcAft>
                <a:spcPts val="1400"/>
              </a:spcAft>
            </a:pPr>
            <a:r>
              <a:rPr lang="pt-BR" altLang="pt-BR" sz="2000" b="1" dirty="0">
                <a:solidFill>
                  <a:srgbClr val="002060"/>
                </a:solidFill>
              </a:rPr>
              <a:t>Natureza da pesquisa - Metodologia </a:t>
            </a:r>
            <a:r>
              <a:rPr lang="pt-BR" altLang="pt-BR" sz="2000" b="1" dirty="0" smtClean="0">
                <a:solidFill>
                  <a:srgbClr val="002060"/>
                </a:solidFill>
              </a:rPr>
              <a:t>Experimental</a:t>
            </a:r>
          </a:p>
          <a:p>
            <a:pPr marL="800100" lvl="1" indent="-342900" eaLnBrk="1" hangingPunct="1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2060"/>
                </a:solidFill>
              </a:rPr>
              <a:t>Metodologia </a:t>
            </a:r>
            <a:r>
              <a:rPr lang="pt-BR" altLang="pt-BR" i="1" dirty="0" smtClean="0">
                <a:solidFill>
                  <a:srgbClr val="002060"/>
                </a:solidFill>
              </a:rPr>
              <a:t>ETL</a:t>
            </a:r>
            <a:r>
              <a:rPr lang="pt-BR" altLang="pt-BR" dirty="0" smtClean="0">
                <a:solidFill>
                  <a:srgbClr val="002060"/>
                </a:solidFill>
              </a:rPr>
              <a:t> (</a:t>
            </a:r>
            <a:r>
              <a:rPr lang="pt-BR" altLang="pt-BR" i="1" dirty="0" err="1" smtClean="0">
                <a:solidFill>
                  <a:srgbClr val="002060"/>
                </a:solidFill>
              </a:rPr>
              <a:t>Extract</a:t>
            </a:r>
            <a:r>
              <a:rPr lang="pt-BR" altLang="pt-BR" i="1" dirty="0" smtClean="0">
                <a:solidFill>
                  <a:srgbClr val="002060"/>
                </a:solidFill>
              </a:rPr>
              <a:t>, </a:t>
            </a:r>
            <a:r>
              <a:rPr lang="pt-BR" altLang="pt-BR" i="1" dirty="0" err="1" smtClean="0">
                <a:solidFill>
                  <a:srgbClr val="002060"/>
                </a:solidFill>
              </a:rPr>
              <a:t>Transform</a:t>
            </a:r>
            <a:r>
              <a:rPr lang="pt-BR" altLang="pt-BR" i="1" dirty="0" smtClean="0">
                <a:solidFill>
                  <a:srgbClr val="002060"/>
                </a:solidFill>
              </a:rPr>
              <a:t> &amp; </a:t>
            </a:r>
            <a:r>
              <a:rPr lang="pt-BR" altLang="pt-BR" i="1" dirty="0" err="1" smtClean="0">
                <a:solidFill>
                  <a:srgbClr val="002060"/>
                </a:solidFill>
              </a:rPr>
              <a:t>Load</a:t>
            </a:r>
            <a:r>
              <a:rPr lang="pt-BR" altLang="pt-BR" dirty="0" smtClean="0">
                <a:solidFill>
                  <a:srgbClr val="002060"/>
                </a:solidFill>
              </a:rPr>
              <a:t>) utilizada;</a:t>
            </a:r>
          </a:p>
          <a:p>
            <a:pPr marL="1257300" lvl="2" indent="-342900" eaLnBrk="1" hangingPunct="1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solidFill>
                  <a:srgbClr val="002060"/>
                </a:solidFill>
              </a:rPr>
              <a:t>Bases de dados coletadas de sistemas informatizados (ERP) e planilhas do Excel</a:t>
            </a:r>
          </a:p>
          <a:p>
            <a:pPr marL="800100" lvl="1" indent="-342900" eaLnBrk="1" hangingPunct="1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pt-BR" altLang="pt-BR" i="1" dirty="0">
                <a:solidFill>
                  <a:srgbClr val="002060"/>
                </a:solidFill>
              </a:rPr>
              <a:t>Power BI</a:t>
            </a:r>
            <a:r>
              <a:rPr lang="pt-BR" altLang="pt-BR" dirty="0">
                <a:solidFill>
                  <a:srgbClr val="002060"/>
                </a:solidFill>
              </a:rPr>
              <a:t> atuará como </a:t>
            </a:r>
            <a:r>
              <a:rPr lang="pt-BR" altLang="pt-BR" i="1" dirty="0" err="1">
                <a:solidFill>
                  <a:srgbClr val="002060"/>
                </a:solidFill>
              </a:rPr>
              <a:t>Staging</a:t>
            </a:r>
            <a:r>
              <a:rPr lang="pt-BR" altLang="pt-BR" i="1" dirty="0">
                <a:solidFill>
                  <a:srgbClr val="002060"/>
                </a:solidFill>
              </a:rPr>
              <a:t> </a:t>
            </a:r>
            <a:r>
              <a:rPr lang="pt-BR" altLang="pt-BR" i="1" dirty="0" err="1">
                <a:solidFill>
                  <a:srgbClr val="002060"/>
                </a:solidFill>
              </a:rPr>
              <a:t>Area</a:t>
            </a:r>
            <a:r>
              <a:rPr lang="pt-BR" altLang="pt-BR" i="1" dirty="0">
                <a:solidFill>
                  <a:srgbClr val="002060"/>
                </a:solidFill>
              </a:rPr>
              <a:t> </a:t>
            </a:r>
            <a:r>
              <a:rPr lang="pt-BR" altLang="pt-BR" dirty="0">
                <a:solidFill>
                  <a:srgbClr val="002060"/>
                </a:solidFill>
              </a:rPr>
              <a:t>(preparação e consolidação das bases</a:t>
            </a:r>
            <a:r>
              <a:rPr lang="pt-BR" altLang="pt-BR" dirty="0" smtClean="0">
                <a:solidFill>
                  <a:srgbClr val="002060"/>
                </a:solidFill>
              </a:rPr>
              <a:t>)</a:t>
            </a:r>
          </a:p>
          <a:p>
            <a:pPr marL="1257300" lvl="2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rgbClr val="002060"/>
                </a:solidFill>
              </a:rPr>
              <a:t>Não há necessidade de implementação de um banco de </a:t>
            </a:r>
            <a:r>
              <a:rPr lang="pt-BR" altLang="pt-BR" sz="1400" dirty="0" smtClean="0">
                <a:solidFill>
                  <a:srgbClr val="002060"/>
                </a:solidFill>
              </a:rPr>
              <a:t>dados (modelo pode ser integrado na própria ferramenta)</a:t>
            </a:r>
            <a:endParaRPr lang="pt-BR" altLang="pt-BR" sz="1400" i="1" dirty="0" smtClean="0">
              <a:solidFill>
                <a:srgbClr val="002060"/>
              </a:solidFill>
            </a:endParaRPr>
          </a:p>
          <a:p>
            <a:pPr marL="1257300" lvl="2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solidFill>
                  <a:srgbClr val="002060"/>
                </a:solidFill>
              </a:rPr>
              <a:t>Tratamento lógico-matemático programado na própria ferramenta (linguagem </a:t>
            </a:r>
            <a:r>
              <a:rPr lang="pt-BR" altLang="pt-BR" sz="1400" i="1" dirty="0" smtClean="0">
                <a:solidFill>
                  <a:srgbClr val="002060"/>
                </a:solidFill>
              </a:rPr>
              <a:t>DAX</a:t>
            </a:r>
            <a:r>
              <a:rPr lang="pt-BR" altLang="pt-BR" sz="1400" dirty="0" smtClean="0">
                <a:solidFill>
                  <a:srgbClr val="002060"/>
                </a:solidFill>
              </a:rPr>
              <a:t> e </a:t>
            </a:r>
            <a:r>
              <a:rPr lang="pt-BR" altLang="pt-BR" sz="1400" i="1" dirty="0" smtClean="0">
                <a:solidFill>
                  <a:srgbClr val="002060"/>
                </a:solidFill>
              </a:rPr>
              <a:t>Power Query</a:t>
            </a:r>
            <a:r>
              <a:rPr lang="pt-BR" altLang="pt-BR" sz="1400" dirty="0" smtClean="0">
                <a:solidFill>
                  <a:srgbClr val="002060"/>
                </a:solidFill>
              </a:rPr>
              <a:t>)</a:t>
            </a:r>
            <a:endParaRPr lang="pt-BR" altLang="pt-BR" sz="1400" dirty="0">
              <a:solidFill>
                <a:srgbClr val="002060"/>
              </a:solidFill>
            </a:endParaRPr>
          </a:p>
          <a:p>
            <a:pPr lvl="2" algn="just" eaLnBrk="1" hangingPunct="1">
              <a:spcAft>
                <a:spcPts val="1400"/>
              </a:spcAft>
            </a:pPr>
            <a:endParaRPr lang="pt-BR" altLang="pt-BR" sz="2000" dirty="0">
              <a:solidFill>
                <a:srgbClr val="002060"/>
              </a:solidFill>
            </a:endParaRPr>
          </a:p>
        </p:txBody>
      </p:sp>
      <p:sp>
        <p:nvSpPr>
          <p:cNvPr id="8" name="Retângulo 7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2355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375897589"/>
              </p:ext>
            </p:extLst>
          </p:nvPr>
        </p:nvGraphicFramePr>
        <p:xfrm>
          <a:off x="6300192" y="659517"/>
          <a:ext cx="3480048" cy="217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aixaDeTexto 6"/>
          <p:cNvSpPr txBox="1">
            <a:spLocks noChangeArrowheads="1"/>
          </p:cNvSpPr>
          <p:nvPr/>
        </p:nvSpPr>
        <p:spPr bwMode="auto">
          <a:xfrm>
            <a:off x="323850" y="238125"/>
            <a:ext cx="8358188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 dirty="0">
                <a:solidFill>
                  <a:srgbClr val="002060"/>
                </a:solidFill>
              </a:rPr>
              <a:t>	</a:t>
            </a:r>
          </a:p>
          <a:p>
            <a:pPr eaLnBrk="1" hangingPunct="1">
              <a:spcAft>
                <a:spcPts val="1400"/>
              </a:spcAft>
            </a:pPr>
            <a:r>
              <a:rPr lang="pt-BR" altLang="pt-BR" sz="2000" b="1" dirty="0">
                <a:solidFill>
                  <a:srgbClr val="002060"/>
                </a:solidFill>
              </a:rPr>
              <a:t>	</a:t>
            </a:r>
          </a:p>
          <a:p>
            <a:pPr eaLnBrk="1" hangingPunct="1">
              <a:spcAft>
                <a:spcPts val="1400"/>
              </a:spcAft>
            </a:pPr>
            <a:r>
              <a:rPr lang="pt-BR" altLang="pt-BR" sz="2400" b="1" dirty="0">
                <a:solidFill>
                  <a:srgbClr val="C00000"/>
                </a:solidFill>
              </a:rPr>
              <a:t>Capítulo II – Metodologia</a:t>
            </a:r>
            <a:endParaRPr lang="pt-BR" altLang="pt-BR" sz="2000" b="1" dirty="0">
              <a:solidFill>
                <a:srgbClr val="C00000"/>
              </a:solidFill>
            </a:endParaRPr>
          </a:p>
          <a:p>
            <a:pPr eaLnBrk="1" hangingPunct="1">
              <a:spcAft>
                <a:spcPts val="1400"/>
              </a:spcAft>
            </a:pPr>
            <a:r>
              <a:rPr lang="pt-BR" altLang="pt-BR" sz="2000" b="1" dirty="0">
                <a:solidFill>
                  <a:srgbClr val="002060"/>
                </a:solidFill>
              </a:rPr>
              <a:t>Definição e apresentação das ferramentas para análise</a:t>
            </a:r>
          </a:p>
          <a:p>
            <a:pPr lvl="1" eaLnBrk="1" hangingPunct="1">
              <a:spcAft>
                <a:spcPts val="1400"/>
              </a:spcAft>
            </a:pPr>
            <a:endParaRPr lang="pt-BR" altLang="pt-BR" sz="2000" b="1" dirty="0"/>
          </a:p>
          <a:p>
            <a:pPr lvl="2" algn="just" eaLnBrk="1" hangingPunct="1">
              <a:spcAft>
                <a:spcPts val="1400"/>
              </a:spcAft>
              <a:buFont typeface="Arial" panose="020B0604020202020204" pitchFamily="34" charset="0"/>
              <a:buChar char="•"/>
            </a:pPr>
            <a:endParaRPr lang="pt-BR" altLang="en-US" sz="2000" dirty="0"/>
          </a:p>
          <a:p>
            <a:pPr lvl="2" algn="just" eaLnBrk="1" hangingPunct="1">
              <a:spcAft>
                <a:spcPts val="1400"/>
              </a:spcAft>
              <a:buFont typeface="Arial" panose="020B0604020202020204" pitchFamily="34" charset="0"/>
              <a:buChar char="•"/>
            </a:pPr>
            <a:endParaRPr lang="pt-BR" altLang="pt-BR" sz="2000" dirty="0">
              <a:solidFill>
                <a:srgbClr val="002060"/>
              </a:solidFill>
            </a:endParaRPr>
          </a:p>
        </p:txBody>
      </p:sp>
      <p:sp>
        <p:nvSpPr>
          <p:cNvPr id="8" name="Retângulo 7">
            <a:extLst/>
          </p:cNvPr>
          <p:cNvSpPr/>
          <p:nvPr/>
        </p:nvSpPr>
        <p:spPr>
          <a:xfrm flipV="1">
            <a:off x="-55416" y="6002656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2663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817" y="2428877"/>
            <a:ext cx="2661287" cy="117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ivisa 11"/>
          <p:cNvSpPr/>
          <p:nvPr/>
        </p:nvSpPr>
        <p:spPr>
          <a:xfrm>
            <a:off x="41275" y="4077692"/>
            <a:ext cx="2154238" cy="1079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Consolidação</a:t>
            </a:r>
            <a:r>
              <a:rPr lang="en-U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bases de dados </a:t>
            </a:r>
            <a:r>
              <a:rPr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levantamento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Divisa 21"/>
          <p:cNvSpPr/>
          <p:nvPr/>
        </p:nvSpPr>
        <p:spPr>
          <a:xfrm>
            <a:off x="1763713" y="4077692"/>
            <a:ext cx="2154237" cy="1079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Consolidação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9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Mart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preparação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Divisa 23"/>
          <p:cNvSpPr/>
          <p:nvPr/>
        </p:nvSpPr>
        <p:spPr>
          <a:xfrm>
            <a:off x="3498850" y="4077692"/>
            <a:ext cx="2152650" cy="1079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9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Mining 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Divisa 24"/>
          <p:cNvSpPr/>
          <p:nvPr/>
        </p:nvSpPr>
        <p:spPr>
          <a:xfrm>
            <a:off x="5226050" y="4077692"/>
            <a:ext cx="2154238" cy="1079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Consolidação</a:t>
            </a:r>
            <a:r>
              <a:rPr lang="en-U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</a:t>
            </a:r>
            <a:r>
              <a:rPr lang="en-U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indicadores</a:t>
            </a:r>
            <a:r>
              <a:rPr lang="en-U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Divisa 26"/>
          <p:cNvSpPr/>
          <p:nvPr/>
        </p:nvSpPr>
        <p:spPr>
          <a:xfrm>
            <a:off x="6961188" y="4077692"/>
            <a:ext cx="2152650" cy="1079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9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en-US" sz="9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consolidação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3712567"/>
            <a:ext cx="1685925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749425" y="3712567"/>
            <a:ext cx="3398838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226050" y="3712567"/>
            <a:ext cx="3887788" cy="31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2605493"/>
            <a:ext cx="1779935" cy="926735"/>
          </a:xfrm>
          <a:prstGeom prst="rect">
            <a:avLst/>
          </a:prstGeom>
        </p:spPr>
      </p:pic>
      <p:pic>
        <p:nvPicPr>
          <p:cNvPr id="32" name="Picture 2" descr="Resultado de imagem para big d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" y="2243004"/>
            <a:ext cx="2358419" cy="141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aixaDeTexto 6"/>
          <p:cNvSpPr txBox="1">
            <a:spLocks noChangeArrowheads="1"/>
          </p:cNvSpPr>
          <p:nvPr/>
        </p:nvSpPr>
        <p:spPr bwMode="auto">
          <a:xfrm>
            <a:off x="395288" y="981075"/>
            <a:ext cx="8358187" cy="314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 dirty="0">
                <a:solidFill>
                  <a:srgbClr val="002060"/>
                </a:solidFill>
              </a:rPr>
              <a:t>	</a:t>
            </a:r>
          </a:p>
          <a:p>
            <a:pPr eaLnBrk="1" hangingPunct="1">
              <a:spcAft>
                <a:spcPts val="1400"/>
              </a:spcAft>
            </a:pPr>
            <a:r>
              <a:rPr lang="pt-BR" altLang="pt-BR" sz="2000" b="1" dirty="0">
                <a:solidFill>
                  <a:srgbClr val="002060"/>
                </a:solidFill>
              </a:rPr>
              <a:t>	</a:t>
            </a:r>
            <a:r>
              <a:rPr lang="pt-BR" altLang="pt-BR" sz="2400" b="1" dirty="0" smtClean="0">
                <a:solidFill>
                  <a:srgbClr val="C00000"/>
                </a:solidFill>
              </a:rPr>
              <a:t>Metodologia</a:t>
            </a:r>
            <a:endParaRPr lang="pt-BR" altLang="pt-BR" sz="700" b="1" dirty="0">
              <a:solidFill>
                <a:srgbClr val="002060"/>
              </a:solidFill>
            </a:endParaRPr>
          </a:p>
          <a:p>
            <a:pPr lvl="1" eaLnBrk="1" hangingPunct="1">
              <a:spcAft>
                <a:spcPts val="1400"/>
              </a:spcAft>
            </a:pPr>
            <a:r>
              <a:rPr lang="pt-BR" altLang="pt-BR" sz="2000" b="1" dirty="0">
                <a:solidFill>
                  <a:srgbClr val="002060"/>
                </a:solidFill>
              </a:rPr>
              <a:t>A Empresa - Departamento de Engenharia de </a:t>
            </a:r>
            <a:r>
              <a:rPr lang="pt-BR" altLang="pt-BR" sz="2000" b="1" dirty="0" smtClean="0">
                <a:solidFill>
                  <a:srgbClr val="002060"/>
                </a:solidFill>
              </a:rPr>
              <a:t>Qualidade</a:t>
            </a:r>
          </a:p>
          <a:p>
            <a:pPr marL="800100" lvl="1" indent="-342900" eaLnBrk="1" hangingPunct="1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2060"/>
                </a:solidFill>
              </a:rPr>
              <a:t>Funções</a:t>
            </a:r>
          </a:p>
          <a:p>
            <a:pPr marL="1257300" lvl="2" indent="-342900" eaLnBrk="1" hangingPunct="1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solidFill>
                  <a:srgbClr val="002060"/>
                </a:solidFill>
              </a:rPr>
              <a:t>Garantir que </a:t>
            </a:r>
            <a:r>
              <a:rPr lang="pt-BR" altLang="pt-BR" sz="1400" dirty="0">
                <a:solidFill>
                  <a:srgbClr val="002060"/>
                </a:solidFill>
              </a:rPr>
              <a:t>os materiais recebidos na planta estejam de acordo com as especificações técnicas e visuais para dar continuidade no fluxo de produção do produto </a:t>
            </a:r>
            <a:r>
              <a:rPr lang="pt-BR" altLang="pt-BR" sz="1400" dirty="0" smtClean="0">
                <a:solidFill>
                  <a:srgbClr val="002060"/>
                </a:solidFill>
              </a:rPr>
              <a:t>final;</a:t>
            </a:r>
          </a:p>
          <a:p>
            <a:pPr marL="1257300" lvl="2" indent="-342900" eaLnBrk="1" hangingPunct="1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solidFill>
                  <a:srgbClr val="002060"/>
                </a:solidFill>
              </a:rPr>
              <a:t>Mitigar </a:t>
            </a:r>
            <a:r>
              <a:rPr lang="pt-BR" altLang="pt-BR" sz="1400" dirty="0">
                <a:solidFill>
                  <a:srgbClr val="002060"/>
                </a:solidFill>
              </a:rPr>
              <a:t>falhas do processo de Qualidade (nomeadas como ocorrências ou incidentes) estabelecendo métricas e ações àqueles fornecedores que apresentam maior risco</a:t>
            </a:r>
            <a:r>
              <a:rPr lang="pt-BR" altLang="pt-BR" sz="14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8" name="Retângulo 7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2355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744220369"/>
              </p:ext>
            </p:extLst>
          </p:nvPr>
        </p:nvGraphicFramePr>
        <p:xfrm>
          <a:off x="1907704" y="3188351"/>
          <a:ext cx="585631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ímbolo de 'Não' 2"/>
          <p:cNvSpPr/>
          <p:nvPr/>
        </p:nvSpPr>
        <p:spPr>
          <a:xfrm>
            <a:off x="3605453" y="5085184"/>
            <a:ext cx="288032" cy="288032"/>
          </a:xfrm>
          <a:prstGeom prst="noSmoking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55046" y="5382517"/>
            <a:ext cx="1788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accent1"/>
                </a:solidFill>
              </a:rPr>
              <a:t>Atuação do engenheiro de Qualidade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aixaDeTexto 6"/>
          <p:cNvSpPr txBox="1">
            <a:spLocks noChangeArrowheads="1"/>
          </p:cNvSpPr>
          <p:nvPr/>
        </p:nvSpPr>
        <p:spPr bwMode="auto">
          <a:xfrm>
            <a:off x="395288" y="981075"/>
            <a:ext cx="8358187" cy="407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 dirty="0">
                <a:solidFill>
                  <a:srgbClr val="002060"/>
                </a:solidFill>
              </a:rPr>
              <a:t>	</a:t>
            </a:r>
          </a:p>
          <a:p>
            <a:pPr eaLnBrk="1" hangingPunct="1">
              <a:spcAft>
                <a:spcPts val="1400"/>
              </a:spcAft>
            </a:pPr>
            <a:r>
              <a:rPr lang="pt-BR" altLang="pt-BR" sz="2000" b="1" dirty="0">
                <a:solidFill>
                  <a:srgbClr val="002060"/>
                </a:solidFill>
              </a:rPr>
              <a:t>	</a:t>
            </a:r>
            <a:r>
              <a:rPr lang="pt-BR" altLang="pt-BR" sz="2400" b="1" dirty="0" smtClean="0">
                <a:solidFill>
                  <a:srgbClr val="C00000"/>
                </a:solidFill>
              </a:rPr>
              <a:t>Metodologia</a:t>
            </a:r>
            <a:endParaRPr lang="pt-BR" altLang="pt-BR" sz="700" b="1" dirty="0">
              <a:solidFill>
                <a:srgbClr val="002060"/>
              </a:solidFill>
            </a:endParaRPr>
          </a:p>
          <a:p>
            <a:pPr lvl="1" eaLnBrk="1" hangingPunct="1">
              <a:spcAft>
                <a:spcPts val="1400"/>
              </a:spcAft>
            </a:pPr>
            <a:r>
              <a:rPr lang="pt-BR" altLang="pt-BR" sz="2000" b="1" dirty="0" smtClean="0">
                <a:solidFill>
                  <a:srgbClr val="002060"/>
                </a:solidFill>
              </a:rPr>
              <a:t>A Empresa – Característica dos dados</a:t>
            </a:r>
          </a:p>
          <a:p>
            <a:pPr marL="800100" lvl="1" indent="-342900" eaLnBrk="1" hangingPunct="1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2060"/>
                </a:solidFill>
              </a:rPr>
              <a:t>Amostragem de dados com </a:t>
            </a:r>
            <a:r>
              <a:rPr lang="pt-BR" altLang="pt-BR" dirty="0" smtClean="0">
                <a:solidFill>
                  <a:srgbClr val="002060"/>
                </a:solidFill>
              </a:rPr>
              <a:t>aprox. </a:t>
            </a:r>
            <a:r>
              <a:rPr lang="pt-BR" altLang="pt-BR" dirty="0">
                <a:solidFill>
                  <a:srgbClr val="002060"/>
                </a:solidFill>
              </a:rPr>
              <a:t>duzentas mil (200.000) </a:t>
            </a:r>
            <a:r>
              <a:rPr lang="pt-BR" altLang="pt-BR" dirty="0" smtClean="0">
                <a:solidFill>
                  <a:srgbClr val="002060"/>
                </a:solidFill>
              </a:rPr>
              <a:t>linhas</a:t>
            </a:r>
            <a:endParaRPr lang="pt-BR" altLang="pt-BR" dirty="0">
              <a:solidFill>
                <a:srgbClr val="002060"/>
              </a:solidFill>
            </a:endParaRPr>
          </a:p>
          <a:p>
            <a:pPr marL="1257300" lvl="2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solidFill>
                  <a:srgbClr val="002060"/>
                </a:solidFill>
              </a:rPr>
              <a:t>Empresa de médio porte, mercado automotivo;</a:t>
            </a:r>
          </a:p>
          <a:p>
            <a:pPr marL="1257300" lvl="2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solidFill>
                  <a:srgbClr val="002060"/>
                </a:solidFill>
              </a:rPr>
              <a:t>Estruturados e divididos em cinco </a:t>
            </a:r>
            <a:r>
              <a:rPr lang="pt-BR" altLang="pt-BR" sz="1400" i="1" dirty="0" smtClean="0">
                <a:solidFill>
                  <a:srgbClr val="002060"/>
                </a:solidFill>
              </a:rPr>
              <a:t>commodities </a:t>
            </a:r>
            <a:r>
              <a:rPr lang="pt-BR" altLang="pt-BR" sz="1400" dirty="0" smtClean="0">
                <a:solidFill>
                  <a:srgbClr val="002060"/>
                </a:solidFill>
              </a:rPr>
              <a:t>(Componentes eletrônicos, estampados, forjaria, plástico/borracha e usinados)</a:t>
            </a:r>
            <a:r>
              <a:rPr lang="pt-BR" altLang="pt-BR" sz="1400" i="1" dirty="0" smtClean="0">
                <a:solidFill>
                  <a:srgbClr val="002060"/>
                </a:solidFill>
              </a:rPr>
              <a:t>;</a:t>
            </a:r>
          </a:p>
          <a:p>
            <a:pPr marL="1257300" lvl="2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rgbClr val="002060"/>
                </a:solidFill>
              </a:rPr>
              <a:t>Período de 2016 a 2019</a:t>
            </a:r>
            <a:r>
              <a:rPr lang="pt-BR" altLang="pt-BR" sz="1400" dirty="0" smtClean="0">
                <a:solidFill>
                  <a:srgbClr val="002060"/>
                </a:solidFill>
              </a:rPr>
              <a:t>;</a:t>
            </a:r>
          </a:p>
          <a:p>
            <a:pPr marL="1257300" lvl="2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altLang="pt-BR" sz="1400" dirty="0" smtClean="0">
              <a:solidFill>
                <a:srgbClr val="002060"/>
              </a:solidFill>
            </a:endParaRPr>
          </a:p>
          <a:p>
            <a:pPr marL="800100" lvl="1" indent="-342900" eaLnBrk="1" hangingPunct="1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2060"/>
                </a:solidFill>
              </a:rPr>
              <a:t>Indicadores</a:t>
            </a:r>
          </a:p>
          <a:p>
            <a:pPr marL="1257300" lvl="2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rgbClr val="002060"/>
                </a:solidFill>
              </a:rPr>
              <a:t>Volume de fornecimento de peças produzidas</a:t>
            </a:r>
          </a:p>
          <a:p>
            <a:pPr marL="1257300" lvl="2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rgbClr val="002060"/>
                </a:solidFill>
              </a:rPr>
              <a:t>Quantidade absoluta de ocorrências (por impacto)</a:t>
            </a:r>
          </a:p>
          <a:p>
            <a:pPr marL="1257300" lvl="2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altLang="pt-BR" sz="1400" dirty="0">
                <a:solidFill>
                  <a:srgbClr val="002060"/>
                </a:solidFill>
              </a:rPr>
              <a:t>Métricas calculadas entre Falhas vs. Quantidade de peças (</a:t>
            </a:r>
            <a:r>
              <a:rPr lang="pt-BR" altLang="pt-BR" sz="1400" i="1" dirty="0" err="1">
                <a:solidFill>
                  <a:srgbClr val="002060"/>
                </a:solidFill>
              </a:rPr>
              <a:t>Inc</a:t>
            </a:r>
            <a:r>
              <a:rPr lang="pt-BR" altLang="pt-BR" sz="1400" i="1" dirty="0">
                <a:solidFill>
                  <a:srgbClr val="002060"/>
                </a:solidFill>
              </a:rPr>
              <a:t>/</a:t>
            </a:r>
            <a:r>
              <a:rPr lang="pt-BR" altLang="pt-BR" sz="1400" i="1" dirty="0" err="1">
                <a:solidFill>
                  <a:srgbClr val="002060"/>
                </a:solidFill>
              </a:rPr>
              <a:t>bn</a:t>
            </a:r>
            <a:r>
              <a:rPr lang="pt-BR" altLang="pt-BR" sz="1400" i="1" dirty="0">
                <a:solidFill>
                  <a:srgbClr val="002060"/>
                </a:solidFill>
              </a:rPr>
              <a:t>, CRI/</a:t>
            </a:r>
            <a:r>
              <a:rPr lang="pt-BR" altLang="pt-BR" sz="1400" i="1" dirty="0" err="1">
                <a:solidFill>
                  <a:srgbClr val="002060"/>
                </a:solidFill>
              </a:rPr>
              <a:t>bn</a:t>
            </a:r>
            <a:r>
              <a:rPr lang="pt-BR" altLang="pt-BR" sz="1400" dirty="0" smtClean="0">
                <a:solidFill>
                  <a:srgbClr val="002060"/>
                </a:solidFill>
              </a:rPr>
              <a:t>)</a:t>
            </a:r>
            <a:endParaRPr lang="pt-BR" altLang="pt-BR" sz="1400" dirty="0">
              <a:solidFill>
                <a:srgbClr val="002060"/>
              </a:solidFill>
            </a:endParaRPr>
          </a:p>
        </p:txBody>
      </p:sp>
      <p:sp>
        <p:nvSpPr>
          <p:cNvPr id="8" name="Retângulo 7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2355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4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aixaDeTexto 6"/>
          <p:cNvSpPr txBox="1">
            <a:spLocks noChangeArrowheads="1"/>
          </p:cNvSpPr>
          <p:nvPr/>
        </p:nvSpPr>
        <p:spPr bwMode="auto">
          <a:xfrm>
            <a:off x="395288" y="981075"/>
            <a:ext cx="8358187" cy="333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 dirty="0">
                <a:solidFill>
                  <a:srgbClr val="002060"/>
                </a:solidFill>
              </a:rPr>
              <a:t>	</a:t>
            </a:r>
          </a:p>
          <a:p>
            <a:pPr eaLnBrk="1" hangingPunct="1">
              <a:spcAft>
                <a:spcPts val="1400"/>
              </a:spcAft>
            </a:pPr>
            <a:r>
              <a:rPr lang="pt-BR" altLang="pt-BR" sz="2000" b="1" dirty="0">
                <a:solidFill>
                  <a:srgbClr val="002060"/>
                </a:solidFill>
              </a:rPr>
              <a:t>	</a:t>
            </a:r>
            <a:r>
              <a:rPr lang="pt-BR" altLang="pt-BR" sz="2400" b="1" dirty="0" smtClean="0">
                <a:solidFill>
                  <a:srgbClr val="C00000"/>
                </a:solidFill>
              </a:rPr>
              <a:t>Metodologia</a:t>
            </a:r>
            <a:endParaRPr lang="pt-BR" altLang="pt-BR" sz="700" b="1" dirty="0">
              <a:solidFill>
                <a:srgbClr val="002060"/>
              </a:solidFill>
            </a:endParaRPr>
          </a:p>
          <a:p>
            <a:pPr lvl="1" eaLnBrk="1" hangingPunct="1">
              <a:spcAft>
                <a:spcPts val="1400"/>
              </a:spcAft>
            </a:pPr>
            <a:r>
              <a:rPr lang="pt-BR" altLang="pt-BR" sz="2000" b="1" dirty="0" smtClean="0">
                <a:solidFill>
                  <a:srgbClr val="002060"/>
                </a:solidFill>
              </a:rPr>
              <a:t>A Empresa – Topologia de dados</a:t>
            </a:r>
          </a:p>
          <a:p>
            <a:pPr marL="800100" lvl="1" indent="-342900" eaLnBrk="1" hangingPunct="1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2060"/>
                </a:solidFill>
              </a:rPr>
              <a:t>Utilização do modelo </a:t>
            </a:r>
            <a:r>
              <a:rPr lang="pt-BR" altLang="pt-BR" i="1" dirty="0" err="1" smtClean="0">
                <a:solidFill>
                  <a:srgbClr val="002060"/>
                </a:solidFill>
              </a:rPr>
              <a:t>snowflake</a:t>
            </a:r>
            <a:r>
              <a:rPr lang="pt-BR" altLang="pt-BR" i="1" dirty="0" smtClean="0">
                <a:solidFill>
                  <a:srgbClr val="002060"/>
                </a:solidFill>
              </a:rPr>
              <a:t> </a:t>
            </a:r>
            <a:r>
              <a:rPr lang="pt-BR" altLang="pt-BR" i="1" dirty="0" err="1" smtClean="0">
                <a:solidFill>
                  <a:srgbClr val="002060"/>
                </a:solidFill>
              </a:rPr>
              <a:t>schema</a:t>
            </a:r>
            <a:r>
              <a:rPr lang="pt-BR" altLang="pt-BR" dirty="0" smtClean="0">
                <a:solidFill>
                  <a:srgbClr val="002060"/>
                </a:solidFill>
              </a:rPr>
              <a:t> (Bill </a:t>
            </a:r>
            <a:r>
              <a:rPr lang="pt-BR" altLang="pt-BR" dirty="0" err="1" smtClean="0">
                <a:solidFill>
                  <a:srgbClr val="002060"/>
                </a:solidFill>
              </a:rPr>
              <a:t>Inmon</a:t>
            </a:r>
            <a:r>
              <a:rPr lang="pt-BR" altLang="pt-BR" dirty="0" smtClean="0">
                <a:solidFill>
                  <a:srgbClr val="002060"/>
                </a:solidFill>
              </a:rPr>
              <a:t>)</a:t>
            </a:r>
            <a:endParaRPr lang="pt-BR" altLang="pt-BR" dirty="0">
              <a:solidFill>
                <a:srgbClr val="002060"/>
              </a:solidFill>
            </a:endParaRPr>
          </a:p>
          <a:p>
            <a:pPr marL="1257300" lvl="2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solidFill>
                  <a:srgbClr val="002060"/>
                </a:solidFill>
              </a:rPr>
              <a:t>Dimensões conectadas à uma tabela fato (principal);</a:t>
            </a:r>
          </a:p>
          <a:p>
            <a:pPr marL="1257300" lvl="2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solidFill>
                  <a:srgbClr val="002060"/>
                </a:solidFill>
              </a:rPr>
              <a:t>Melhor integração dos dados;</a:t>
            </a:r>
          </a:p>
          <a:p>
            <a:pPr marL="1257300" lvl="2" indent="-342900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altLang="pt-BR" sz="1400" dirty="0" smtClean="0">
                <a:solidFill>
                  <a:srgbClr val="002060"/>
                </a:solidFill>
              </a:rPr>
              <a:t>Modelo mais complexo.</a:t>
            </a:r>
            <a:endParaRPr lang="pt-BR" altLang="pt-BR" sz="1400" dirty="0">
              <a:solidFill>
                <a:srgbClr val="002060"/>
              </a:solidFill>
            </a:endParaRPr>
          </a:p>
          <a:p>
            <a:pPr lvl="2" algn="just" eaLnBrk="1" hangingPunct="1">
              <a:spcAft>
                <a:spcPts val="1400"/>
              </a:spcAft>
            </a:pPr>
            <a:endParaRPr lang="pt-BR" altLang="pt-BR" sz="2000" dirty="0">
              <a:solidFill>
                <a:srgbClr val="002060"/>
              </a:solidFill>
            </a:endParaRPr>
          </a:p>
          <a:p>
            <a:pPr lvl="2" algn="just" eaLnBrk="1" hangingPunct="1">
              <a:spcAft>
                <a:spcPts val="1400"/>
              </a:spcAft>
            </a:pPr>
            <a:endParaRPr lang="pt-BR" altLang="pt-BR" sz="2000" dirty="0">
              <a:solidFill>
                <a:srgbClr val="002060"/>
              </a:solidFill>
            </a:endParaRPr>
          </a:p>
        </p:txBody>
      </p:sp>
      <p:sp>
        <p:nvSpPr>
          <p:cNvPr id="8" name="Retângulo 7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2355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otão de ação: Informações 1">
            <a:hlinkClick r:id="rId4" action="ppaction://hlinksldjump" highlightClick="1"/>
          </p:cNvPr>
          <p:cNvSpPr/>
          <p:nvPr/>
        </p:nvSpPr>
        <p:spPr>
          <a:xfrm>
            <a:off x="7763546" y="2747022"/>
            <a:ext cx="576064" cy="576064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7345069" y="332308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2060"/>
                </a:solidFill>
              </a:rPr>
              <a:t>Modelo entidade-relacionamento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9" name="Imagem 8" descr="Star schema vs Snowflake schem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76" y="3623250"/>
            <a:ext cx="3364230" cy="17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/>
          <p:cNvSpPr/>
          <p:nvPr/>
        </p:nvSpPr>
        <p:spPr>
          <a:xfrm>
            <a:off x="3599402" y="5418414"/>
            <a:ext cx="2115579" cy="336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Fonte: </a:t>
            </a:r>
            <a:r>
              <a:rPr lang="pt-BR" sz="12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TechDifferences</a:t>
            </a:r>
            <a:r>
              <a:rPr lang="pt-BR" sz="12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(2017)</a:t>
            </a:r>
            <a:endParaRPr lang="en-US" sz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3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2355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Botão de ação: Retornar 1">
            <a:hlinkClick r:id="" action="ppaction://hlinkshowjump?jump=lastslideviewed" highlightClick="1"/>
          </p:cNvPr>
          <p:cNvSpPr/>
          <p:nvPr/>
        </p:nvSpPr>
        <p:spPr>
          <a:xfrm>
            <a:off x="8100392" y="6090347"/>
            <a:ext cx="792088" cy="64536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6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5"/>
          <p:cNvSpPr txBox="1">
            <a:spLocks noChangeArrowheads="1"/>
          </p:cNvSpPr>
          <p:nvPr/>
        </p:nvSpPr>
        <p:spPr bwMode="auto">
          <a:xfrm>
            <a:off x="611560" y="2564904"/>
            <a:ext cx="83581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8575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4800" b="1" dirty="0" smtClean="0">
                <a:solidFill>
                  <a:srgbClr val="C00000"/>
                </a:solidFill>
              </a:rPr>
              <a:t>Apresentação do </a:t>
            </a:r>
            <a:r>
              <a:rPr lang="pt-BR" altLang="en-US" sz="4800" b="1" i="1" dirty="0" err="1" smtClean="0">
                <a:solidFill>
                  <a:srgbClr val="C00000"/>
                </a:solidFill>
              </a:rPr>
              <a:t>Dashboard</a:t>
            </a:r>
            <a:endParaRPr lang="pt-BR" altLang="en-US" sz="2800" b="1" i="1" dirty="0">
              <a:solidFill>
                <a:srgbClr val="002060"/>
              </a:solidFill>
            </a:endParaRPr>
          </a:p>
        </p:txBody>
      </p:sp>
      <p:sp>
        <p:nvSpPr>
          <p:cNvPr id="7" name="Retângulo 6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717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62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5"/>
          <p:cNvSpPr txBox="1">
            <a:spLocks noChangeArrowheads="1"/>
          </p:cNvSpPr>
          <p:nvPr/>
        </p:nvSpPr>
        <p:spPr bwMode="auto">
          <a:xfrm>
            <a:off x="468313" y="825500"/>
            <a:ext cx="8358187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8575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2400" b="1" dirty="0" smtClean="0">
                <a:solidFill>
                  <a:srgbClr val="C00000"/>
                </a:solidFill>
              </a:rPr>
              <a:t>Sumário</a:t>
            </a:r>
            <a:endParaRPr lang="pt-BR" altLang="en-US" sz="2400" b="1" dirty="0">
              <a:solidFill>
                <a:srgbClr val="C00000"/>
              </a:solidFill>
            </a:endParaRPr>
          </a:p>
          <a:p>
            <a:pPr eaLnBrk="1" hangingPunct="1"/>
            <a:endParaRPr lang="pt-BR" altLang="en-US" sz="1200" b="1" dirty="0">
              <a:solidFill>
                <a:srgbClr val="002060"/>
              </a:solidFill>
            </a:endParaRPr>
          </a:p>
          <a:p>
            <a:pPr eaLnBrk="1" hangingPunct="1"/>
            <a:r>
              <a:rPr lang="pt-BR" altLang="en-US" b="1" dirty="0">
                <a:solidFill>
                  <a:srgbClr val="002060"/>
                </a:solidFill>
              </a:rPr>
              <a:t>Introdução e Fundamentação teórica</a:t>
            </a:r>
          </a:p>
          <a:p>
            <a:pPr eaLnBrk="1" hangingPunct="1"/>
            <a:r>
              <a:rPr lang="pt-BR" altLang="en-US" b="1" dirty="0">
                <a:solidFill>
                  <a:srgbClr val="002060"/>
                </a:solidFill>
              </a:rPr>
              <a:t>	</a:t>
            </a:r>
            <a:r>
              <a:rPr lang="pt-BR" altLang="en-US" sz="1400" dirty="0">
                <a:solidFill>
                  <a:srgbClr val="002060"/>
                </a:solidFill>
              </a:rPr>
              <a:t>Contexto e relevância da pesquisa</a:t>
            </a:r>
          </a:p>
          <a:p>
            <a:pPr eaLnBrk="1" hangingPunct="1"/>
            <a:r>
              <a:rPr lang="pt-BR" altLang="en-US" sz="1400" dirty="0">
                <a:solidFill>
                  <a:srgbClr val="002060"/>
                </a:solidFill>
              </a:rPr>
              <a:t>	Big Data - Desafios</a:t>
            </a:r>
          </a:p>
          <a:p>
            <a:pPr eaLnBrk="1" hangingPunct="1"/>
            <a:r>
              <a:rPr lang="pt-BR" altLang="en-US" sz="1400" dirty="0">
                <a:solidFill>
                  <a:srgbClr val="002060"/>
                </a:solidFill>
              </a:rPr>
              <a:t>	Problemas da pesquisa</a:t>
            </a:r>
          </a:p>
          <a:p>
            <a:pPr eaLnBrk="1" hangingPunct="1"/>
            <a:r>
              <a:rPr lang="pt-BR" altLang="en-US" sz="1400" dirty="0">
                <a:solidFill>
                  <a:srgbClr val="002060"/>
                </a:solidFill>
              </a:rPr>
              <a:t>	Hipótese e conceitos chave</a:t>
            </a:r>
          </a:p>
          <a:p>
            <a:pPr eaLnBrk="1" hangingPunct="1"/>
            <a:r>
              <a:rPr lang="pt-BR" altLang="en-US" sz="1400" dirty="0">
                <a:solidFill>
                  <a:srgbClr val="002060"/>
                </a:solidFill>
              </a:rPr>
              <a:t>	Objetivos da pesquisa</a:t>
            </a:r>
          </a:p>
          <a:p>
            <a:pPr marL="0" lvl="2" eaLnBrk="1" hangingPunct="1"/>
            <a:r>
              <a:rPr lang="pt-BR" altLang="en-US" sz="1400" dirty="0">
                <a:solidFill>
                  <a:srgbClr val="002060"/>
                </a:solidFill>
              </a:rPr>
              <a:t>	Trabalhos relacionados</a:t>
            </a:r>
          </a:p>
          <a:p>
            <a:pPr marL="0" lvl="2" eaLnBrk="1" hangingPunct="1"/>
            <a:endParaRPr lang="pt-BR" altLang="en-US" sz="1400" dirty="0">
              <a:solidFill>
                <a:srgbClr val="002060"/>
              </a:solidFill>
            </a:endParaRPr>
          </a:p>
          <a:p>
            <a:pPr marL="0" lvl="2" eaLnBrk="1" hangingPunct="1"/>
            <a:r>
              <a:rPr lang="pt-BR" altLang="en-US" b="1" dirty="0" smtClean="0">
                <a:solidFill>
                  <a:srgbClr val="002060"/>
                </a:solidFill>
              </a:rPr>
              <a:t>Metodologia</a:t>
            </a:r>
            <a:endParaRPr lang="pt-BR" altLang="en-US" b="1" dirty="0">
              <a:solidFill>
                <a:srgbClr val="002060"/>
              </a:solidFill>
            </a:endParaRPr>
          </a:p>
          <a:p>
            <a:pPr marL="0" lvl="2" eaLnBrk="1" hangingPunct="1"/>
            <a:r>
              <a:rPr lang="pt-BR" altLang="en-US" sz="1400" dirty="0">
                <a:solidFill>
                  <a:srgbClr val="002060"/>
                </a:solidFill>
              </a:rPr>
              <a:t>	Natureza da pesquisa – Metodologia </a:t>
            </a:r>
            <a:r>
              <a:rPr lang="pt-BR" altLang="en-US" sz="1400" dirty="0" smtClean="0">
                <a:solidFill>
                  <a:srgbClr val="002060"/>
                </a:solidFill>
              </a:rPr>
              <a:t>experimental</a:t>
            </a:r>
          </a:p>
          <a:p>
            <a:pPr marL="0" lvl="2" eaLnBrk="1" hangingPunct="1"/>
            <a:r>
              <a:rPr lang="pt-BR" altLang="en-US" sz="1400" dirty="0" smtClean="0">
                <a:solidFill>
                  <a:srgbClr val="002060"/>
                </a:solidFill>
              </a:rPr>
              <a:t>	Definição </a:t>
            </a:r>
            <a:r>
              <a:rPr lang="pt-BR" altLang="en-US" sz="1400" dirty="0">
                <a:solidFill>
                  <a:srgbClr val="002060"/>
                </a:solidFill>
              </a:rPr>
              <a:t>e apresentação das ferramentas para análise</a:t>
            </a:r>
          </a:p>
          <a:p>
            <a:pPr marL="0" lvl="2" eaLnBrk="1" hangingPunct="1"/>
            <a:r>
              <a:rPr lang="pt-BR" altLang="en-US" sz="1400" dirty="0">
                <a:solidFill>
                  <a:srgbClr val="002060"/>
                </a:solidFill>
              </a:rPr>
              <a:t>	</a:t>
            </a:r>
            <a:r>
              <a:rPr lang="pt-BR" altLang="en-US" sz="1400" dirty="0" smtClean="0">
                <a:solidFill>
                  <a:srgbClr val="002060"/>
                </a:solidFill>
              </a:rPr>
              <a:t>A empresa e característica dos dados</a:t>
            </a:r>
          </a:p>
          <a:p>
            <a:pPr marL="0" lvl="2" eaLnBrk="1" hangingPunct="1"/>
            <a:r>
              <a:rPr lang="pt-BR" altLang="en-US" sz="1400" dirty="0">
                <a:solidFill>
                  <a:srgbClr val="002060"/>
                </a:solidFill>
              </a:rPr>
              <a:t>	</a:t>
            </a:r>
            <a:r>
              <a:rPr lang="pt-BR" altLang="en-US" sz="1400" dirty="0" smtClean="0">
                <a:solidFill>
                  <a:srgbClr val="002060"/>
                </a:solidFill>
              </a:rPr>
              <a:t>Topologia de dados</a:t>
            </a:r>
            <a:endParaRPr lang="pt-BR" altLang="en-US" sz="1400" dirty="0">
              <a:solidFill>
                <a:srgbClr val="002060"/>
              </a:solidFill>
            </a:endParaRPr>
          </a:p>
          <a:p>
            <a:pPr marL="0" lvl="2" eaLnBrk="1" hangingPunct="1"/>
            <a:r>
              <a:rPr lang="pt-BR" altLang="en-US" sz="1400" dirty="0">
                <a:solidFill>
                  <a:srgbClr val="002060"/>
                </a:solidFill>
              </a:rPr>
              <a:t>	</a:t>
            </a:r>
          </a:p>
          <a:p>
            <a:pPr marL="0" lvl="2" eaLnBrk="1" hangingPunct="1"/>
            <a:r>
              <a:rPr lang="pt-BR" altLang="en-US" sz="1400" dirty="0">
                <a:solidFill>
                  <a:srgbClr val="002060"/>
                </a:solidFill>
              </a:rPr>
              <a:t>	</a:t>
            </a:r>
            <a:endParaRPr lang="pt-BR" altLang="en-US" b="1" dirty="0" smtClean="0">
              <a:solidFill>
                <a:srgbClr val="002060"/>
              </a:solidFill>
            </a:endParaRPr>
          </a:p>
          <a:p>
            <a:pPr marL="0" lvl="2" eaLnBrk="1" hangingPunct="1"/>
            <a:r>
              <a:rPr lang="pt-BR" altLang="en-US" b="1" dirty="0" smtClean="0">
                <a:solidFill>
                  <a:srgbClr val="002060"/>
                </a:solidFill>
              </a:rPr>
              <a:t>Análise dos dados</a:t>
            </a:r>
            <a:endParaRPr lang="pt-BR" altLang="en-US" b="1" dirty="0">
              <a:solidFill>
                <a:srgbClr val="002060"/>
              </a:solidFill>
            </a:endParaRPr>
          </a:p>
          <a:p>
            <a:pPr marL="0" lvl="2" eaLnBrk="1" hangingPunct="1"/>
            <a:r>
              <a:rPr lang="pt-BR" altLang="en-US" sz="1400" dirty="0">
                <a:solidFill>
                  <a:srgbClr val="002060"/>
                </a:solidFill>
              </a:rPr>
              <a:t>	</a:t>
            </a:r>
            <a:r>
              <a:rPr lang="pt-BR" altLang="en-US" sz="1400" dirty="0" smtClean="0">
                <a:solidFill>
                  <a:srgbClr val="002060"/>
                </a:solidFill>
              </a:rPr>
              <a:t>Apresentação do </a:t>
            </a:r>
            <a:r>
              <a:rPr lang="pt-BR" altLang="en-US" sz="1400" i="1" dirty="0" err="1" smtClean="0">
                <a:solidFill>
                  <a:srgbClr val="002060"/>
                </a:solidFill>
              </a:rPr>
              <a:t>Dashboard</a:t>
            </a:r>
            <a:endParaRPr lang="pt-BR" altLang="en-US" sz="1400" dirty="0" smtClean="0">
              <a:solidFill>
                <a:srgbClr val="002060"/>
              </a:solidFill>
            </a:endParaRPr>
          </a:p>
          <a:p>
            <a:pPr marL="0" lvl="2" eaLnBrk="1" hangingPunct="1"/>
            <a:endParaRPr lang="pt-BR" altLang="en-US" b="1" dirty="0">
              <a:solidFill>
                <a:srgbClr val="002060"/>
              </a:solidFill>
            </a:endParaRPr>
          </a:p>
          <a:p>
            <a:pPr marL="0" lvl="2" eaLnBrk="1" hangingPunct="1"/>
            <a:r>
              <a:rPr lang="pt-BR" altLang="en-US" b="1" dirty="0" smtClean="0">
                <a:solidFill>
                  <a:srgbClr val="002060"/>
                </a:solidFill>
              </a:rPr>
              <a:t>Referências</a:t>
            </a:r>
            <a:endParaRPr lang="pt-BR" altLang="en-US" dirty="0">
              <a:solidFill>
                <a:srgbClr val="002060"/>
              </a:solidFill>
            </a:endParaRPr>
          </a:p>
        </p:txBody>
      </p:sp>
      <p:sp>
        <p:nvSpPr>
          <p:cNvPr id="7" name="Retângulo 6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717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6"/>
          <p:cNvSpPr txBox="1">
            <a:spLocks noChangeArrowheads="1"/>
          </p:cNvSpPr>
          <p:nvPr/>
        </p:nvSpPr>
        <p:spPr bwMode="auto">
          <a:xfrm>
            <a:off x="323850" y="765175"/>
            <a:ext cx="8358188" cy="485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00"/>
              </a:spcAft>
            </a:pPr>
            <a:r>
              <a:rPr lang="pt-BR" altLang="pt-BR" sz="2400" b="1" dirty="0"/>
              <a:t>	</a:t>
            </a:r>
          </a:p>
          <a:p>
            <a:pPr eaLnBrk="1" hangingPunct="1">
              <a:spcAft>
                <a:spcPts val="1400"/>
              </a:spcAft>
            </a:pPr>
            <a:r>
              <a:rPr lang="pt-BR" altLang="pt-BR" sz="2400" b="1" dirty="0"/>
              <a:t>	</a:t>
            </a:r>
            <a:r>
              <a:rPr lang="pt-BR" altLang="pt-BR" sz="2400" b="1" dirty="0">
                <a:solidFill>
                  <a:srgbClr val="C00000"/>
                </a:solidFill>
              </a:rPr>
              <a:t>Referências</a:t>
            </a:r>
          </a:p>
          <a:p>
            <a:r>
              <a:rPr lang="pt-BR" sz="1400" dirty="0"/>
              <a:t>AFFELDT, F. S., SILVEIRA, F. C. da S. VANTI, A. A. </a:t>
            </a:r>
            <a:r>
              <a:rPr lang="pt-BR" sz="1400" b="1" dirty="0"/>
              <a:t>Análise Trinômio Alinhamento Estratégico x Business </a:t>
            </a:r>
            <a:r>
              <a:rPr lang="pt-BR" sz="1400" b="1" dirty="0" err="1"/>
              <a:t>Intelligence</a:t>
            </a:r>
            <a:r>
              <a:rPr lang="pt-BR" sz="1400" b="1" dirty="0"/>
              <a:t> x Controladoria Estratégica. </a:t>
            </a:r>
            <a:r>
              <a:rPr lang="pt-BR" sz="1400" dirty="0" err="1"/>
              <a:t>ln</a:t>
            </a:r>
            <a:r>
              <a:rPr lang="pt-BR" sz="1400" dirty="0"/>
              <a:t>: XIII Congresso Brasileiro de Custos 12., 2006, Belo Horizonte.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pt-BR" sz="1400" dirty="0"/>
              <a:t>ANZANELLO, C. M. </a:t>
            </a:r>
            <a:r>
              <a:rPr lang="pt-BR" sz="1400" b="1" dirty="0"/>
              <a:t>OLAP conceitos e utilização.</a:t>
            </a:r>
            <a:r>
              <a:rPr lang="pt-BR" sz="1400" dirty="0"/>
              <a:t> Rio Grande do Sul, 2007. Disponível em: &lt;</a:t>
            </a:r>
            <a:r>
              <a:rPr lang="pt-BR" sz="1400" u="sng" dirty="0">
                <a:hlinkClick r:id="rId2"/>
              </a:rPr>
              <a:t>https://www.klebermota.eti.br/wp-content/OLAP.pdf</a:t>
            </a:r>
            <a:r>
              <a:rPr lang="pt-BR" sz="1400" dirty="0"/>
              <a:t>&gt;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pt-BR" sz="1400" dirty="0"/>
              <a:t>BRANSKI, R. M., FRANCO, R. A. C., JUNIOR, O. F. L. </a:t>
            </a:r>
            <a:r>
              <a:rPr lang="pt-BR" sz="1400" b="1" dirty="0"/>
              <a:t>Metodologia de Estudos de Casos Aplicada à Logística. </a:t>
            </a:r>
            <a:r>
              <a:rPr lang="pt-BR" sz="1400" dirty="0"/>
              <a:t>São Paulo, 2013. Disponível em: &lt;</a:t>
            </a:r>
            <a:r>
              <a:rPr lang="pt-BR" sz="1400" u="sng" dirty="0">
                <a:hlinkClick r:id="rId3"/>
              </a:rPr>
              <a:t>http://www.lalt.fec.unicamp.br/scriba/files/escrita%20portugues/ANPET%20-%20METODOLOGIA%20DE%20ESTUDO%20DE%20CASO%20-%20COM%20AUTORIA%20-%20VF%2023-10.pdf</a:t>
            </a:r>
            <a:r>
              <a:rPr lang="pt-BR" sz="1400" dirty="0"/>
              <a:t>&gt;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en-US" sz="1400" dirty="0"/>
              <a:t>FALCAO, M. F. </a:t>
            </a:r>
            <a:r>
              <a:rPr lang="en-US" sz="1400" b="1" dirty="0"/>
              <a:t>The Information Visualization Thematic, Head to Head with Color Blindness</a:t>
            </a:r>
            <a:r>
              <a:rPr lang="en-US" sz="1400" dirty="0"/>
              <a:t>. </a:t>
            </a:r>
            <a:r>
              <a:rPr lang="pt-BR" sz="1400" dirty="0"/>
              <a:t>Disponível em: &lt;</a:t>
            </a:r>
            <a:r>
              <a:rPr lang="pt-BR" sz="1400" u="sng" dirty="0">
                <a:hlinkClick r:id="rId4"/>
              </a:rPr>
              <a:t>https://www.researchgate.net/publication/313657827_The_Information_Visualization_Thematic_Head_to_Head_with_Color_Blindness</a:t>
            </a:r>
            <a:r>
              <a:rPr lang="pt-BR" sz="1400" dirty="0"/>
              <a:t> &gt;</a:t>
            </a:r>
            <a:endParaRPr lang="en-US" sz="1400" dirty="0"/>
          </a:p>
        </p:txBody>
      </p:sp>
      <p:sp>
        <p:nvSpPr>
          <p:cNvPr id="8" name="Retângulo 7"/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2867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6"/>
          <p:cNvSpPr txBox="1">
            <a:spLocks noChangeArrowheads="1"/>
          </p:cNvSpPr>
          <p:nvPr/>
        </p:nvSpPr>
        <p:spPr bwMode="auto">
          <a:xfrm>
            <a:off x="323850" y="765175"/>
            <a:ext cx="8358188" cy="546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00"/>
              </a:spcAft>
            </a:pPr>
            <a:r>
              <a:rPr lang="pt-BR" altLang="pt-BR" sz="2400" b="1" dirty="0"/>
              <a:t>	</a:t>
            </a:r>
          </a:p>
          <a:p>
            <a:pPr eaLnBrk="1" hangingPunct="1">
              <a:spcAft>
                <a:spcPts val="1400"/>
              </a:spcAft>
            </a:pPr>
            <a:r>
              <a:rPr lang="pt-BR" altLang="pt-BR" sz="2400" b="1" dirty="0"/>
              <a:t>	</a:t>
            </a:r>
            <a:r>
              <a:rPr lang="pt-BR" altLang="pt-BR" sz="2400" b="1" dirty="0">
                <a:solidFill>
                  <a:srgbClr val="C00000"/>
                </a:solidFill>
              </a:rPr>
              <a:t>Referências</a:t>
            </a:r>
          </a:p>
          <a:p>
            <a:r>
              <a:rPr lang="pt-BR" sz="1400" dirty="0"/>
              <a:t>FERREIRA, J. </a:t>
            </a:r>
            <a:r>
              <a:rPr lang="pt-BR" sz="1400" i="1" dirty="0"/>
              <a:t>et al</a:t>
            </a:r>
            <a:r>
              <a:rPr lang="pt-BR" sz="1400" dirty="0"/>
              <a:t>. </a:t>
            </a:r>
            <a:r>
              <a:rPr lang="pt-BR" sz="1400" b="1" dirty="0"/>
              <a:t>O processo ETL em sistemas Data </a:t>
            </a:r>
            <a:r>
              <a:rPr lang="pt-BR" sz="1400" b="1" dirty="0" err="1"/>
              <a:t>Warehouse</a:t>
            </a:r>
            <a:r>
              <a:rPr lang="pt-BR" sz="1400" b="1" dirty="0"/>
              <a:t>. </a:t>
            </a:r>
            <a:r>
              <a:rPr lang="pt-BR" sz="1400" dirty="0" err="1"/>
              <a:t>ln</a:t>
            </a:r>
            <a:r>
              <a:rPr lang="pt-BR" sz="1400" dirty="0"/>
              <a:t>: </a:t>
            </a:r>
            <a:r>
              <a:rPr lang="pt-BR" sz="1400" dirty="0" err="1"/>
              <a:t>INForum</a:t>
            </a:r>
            <a:r>
              <a:rPr lang="pt-BR" sz="1400" dirty="0"/>
              <a:t>, 2010, Minho.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pt-BR" sz="1400" dirty="0"/>
              <a:t>FORTULAN, Marcos Roberto. </a:t>
            </a:r>
            <a:r>
              <a:rPr lang="pt-BR" sz="1400" b="1" dirty="0"/>
              <a:t>O uso de business </a:t>
            </a:r>
            <a:r>
              <a:rPr lang="pt-BR" sz="1400" b="1" dirty="0" err="1"/>
              <a:t>intelligence</a:t>
            </a:r>
            <a:r>
              <a:rPr lang="pt-BR" sz="1400" b="1" dirty="0"/>
              <a:t> para gerar indicadores de desempenho no chão-de-fábrica: uma proposta de aplicação em uma empresa de manufatura.</a:t>
            </a:r>
            <a:r>
              <a:rPr lang="pt-BR" sz="1400" dirty="0"/>
              <a:t> 2006. Tese (Doutorado em Manufatura) - Escola de Engenharia de São Carlos, </a:t>
            </a:r>
            <a:r>
              <a:rPr lang="pt-BR" sz="1400" dirty="0" err="1"/>
              <a:t>University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São Paulo, São Carlos, 2006. Data de consulta: 29 de Maio de 2018. Disponível em: &lt; </a:t>
            </a:r>
            <a:r>
              <a:rPr lang="pt-BR" sz="1400" u="sng" dirty="0">
                <a:hlinkClick r:id="rId2"/>
              </a:rPr>
              <a:t>http://www.teses.usp.br/teses/disponiveis/18/18145/tde-11062006-185813/en.php</a:t>
            </a:r>
            <a:r>
              <a:rPr lang="pt-BR" sz="1400" dirty="0"/>
              <a:t>&gt;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pt-BR" sz="1400" dirty="0"/>
              <a:t>GIL., A. C. </a:t>
            </a:r>
            <a:r>
              <a:rPr lang="pt-BR" sz="1400" b="1" dirty="0"/>
              <a:t>Como Elaborar Projetos de Pesquisa </a:t>
            </a:r>
            <a:r>
              <a:rPr lang="pt-BR" sz="1400" dirty="0"/>
              <a:t>4 ed. São Paulo. </a:t>
            </a:r>
            <a:r>
              <a:rPr lang="en-US" sz="1400" dirty="0"/>
              <a:t>Atlas, 2007.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GEEKS FOR GEEKS,</a:t>
            </a:r>
            <a:r>
              <a:rPr lang="en-US" sz="1400" b="1" dirty="0"/>
              <a:t> Data Mining</a:t>
            </a:r>
            <a:r>
              <a:rPr lang="en-US" sz="1400" dirty="0"/>
              <a:t>, [</a:t>
            </a:r>
            <a:r>
              <a:rPr lang="en-US" sz="1400" dirty="0" err="1"/>
              <a:t>s.d.</a:t>
            </a:r>
            <a:r>
              <a:rPr lang="en-US" sz="1400" dirty="0"/>
              <a:t>] </a:t>
            </a:r>
            <a:r>
              <a:rPr lang="pt-BR" sz="1400" dirty="0"/>
              <a:t>. Disponível em: &lt;</a:t>
            </a:r>
            <a:r>
              <a:rPr lang="pt-BR" sz="1400" u="sng" dirty="0"/>
              <a:t>https://www.geeksforgeeks.org/data-mining/</a:t>
            </a:r>
            <a:r>
              <a:rPr lang="pt-BR" sz="1400" dirty="0"/>
              <a:t>&gt; Acesso em: 30 ago. 2019.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pt-BR" sz="1400" dirty="0"/>
              <a:t> GENHARDT, T. E., SILVEIRA, D. T. </a:t>
            </a:r>
            <a:r>
              <a:rPr lang="pt-BR" sz="1400" b="1" dirty="0"/>
              <a:t>Métodos de Pesquisa</a:t>
            </a:r>
            <a:r>
              <a:rPr lang="pt-BR" sz="1400" dirty="0"/>
              <a:t>. Disponível em: &lt;</a:t>
            </a:r>
            <a:r>
              <a:rPr lang="pt-BR" sz="1400" u="sng" dirty="0">
                <a:hlinkClick r:id="rId3"/>
              </a:rPr>
              <a:t>http://www.ufrgs.br/cursopgdr/downloadsSerie/derad005.pdf</a:t>
            </a:r>
            <a:r>
              <a:rPr lang="pt-BR" sz="1400" dirty="0"/>
              <a:t>&gt;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en-US" sz="1400" dirty="0"/>
              <a:t>IVAN TUCHKOV, </a:t>
            </a:r>
            <a:r>
              <a:rPr lang="en-US" sz="1400" b="1" dirty="0"/>
              <a:t>Color blindness: how to design an accessible user interface</a:t>
            </a:r>
            <a:r>
              <a:rPr lang="en-US" sz="1400" dirty="0"/>
              <a:t>, 22 ago. 2017. </a:t>
            </a:r>
            <a:r>
              <a:rPr lang="pt-BR" sz="1400" dirty="0"/>
              <a:t>Disponível em: &lt;</a:t>
            </a:r>
            <a:r>
              <a:rPr lang="pt-BR" sz="1400" u="sng" dirty="0">
                <a:hlinkClick r:id="rId4"/>
              </a:rPr>
              <a:t>https://uxdesign.cc/color-blindness-in-user-interfaces-66c27331b858</a:t>
            </a:r>
            <a:r>
              <a:rPr lang="pt-BR" sz="1400" u="sng" dirty="0"/>
              <a:t>&gt; </a:t>
            </a:r>
            <a:r>
              <a:rPr lang="pt-BR" sz="1400" dirty="0"/>
              <a:t>Acesso em: 30 ago. 2019.</a:t>
            </a:r>
            <a:endParaRPr lang="en-US" sz="1400" dirty="0"/>
          </a:p>
          <a:p>
            <a:endParaRPr lang="en-US" sz="1100" dirty="0"/>
          </a:p>
        </p:txBody>
      </p:sp>
      <p:sp>
        <p:nvSpPr>
          <p:cNvPr id="8" name="Retângulo 7"/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2867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6"/>
          <p:cNvSpPr txBox="1">
            <a:spLocks noChangeArrowheads="1"/>
          </p:cNvSpPr>
          <p:nvPr/>
        </p:nvSpPr>
        <p:spPr bwMode="auto">
          <a:xfrm>
            <a:off x="323850" y="765175"/>
            <a:ext cx="8358188" cy="528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00"/>
              </a:spcAft>
            </a:pPr>
            <a:r>
              <a:rPr lang="pt-BR" altLang="pt-BR" sz="2400" b="1" dirty="0"/>
              <a:t>	</a:t>
            </a:r>
          </a:p>
          <a:p>
            <a:pPr eaLnBrk="1" hangingPunct="1">
              <a:spcAft>
                <a:spcPts val="1400"/>
              </a:spcAft>
            </a:pPr>
            <a:r>
              <a:rPr lang="pt-BR" altLang="pt-BR" sz="2400" b="1" dirty="0"/>
              <a:t>	</a:t>
            </a:r>
            <a:r>
              <a:rPr lang="pt-BR" altLang="pt-BR" sz="2400" b="1" dirty="0">
                <a:solidFill>
                  <a:srgbClr val="C00000"/>
                </a:solidFill>
              </a:rPr>
              <a:t>Referências</a:t>
            </a:r>
          </a:p>
          <a:p>
            <a:r>
              <a:rPr lang="pt-BR" sz="1400" dirty="0"/>
              <a:t>KEKMCZINSKI, A. </a:t>
            </a:r>
            <a:r>
              <a:rPr lang="pt-BR" sz="1400" i="1" dirty="0"/>
              <a:t>et al</a:t>
            </a:r>
            <a:r>
              <a:rPr lang="pt-BR" sz="1400" dirty="0"/>
              <a:t>. </a:t>
            </a:r>
            <a:r>
              <a:rPr lang="pt-BR" sz="1400" b="1" dirty="0"/>
              <a:t>Como Obter Vantagem Competitiva Utilizando Business </a:t>
            </a:r>
            <a:r>
              <a:rPr lang="pt-BR" sz="1400" b="1" dirty="0" err="1"/>
              <a:t>Intelligence</a:t>
            </a:r>
            <a:r>
              <a:rPr lang="pt-BR" sz="1400" b="1" dirty="0"/>
              <a:t>?</a:t>
            </a:r>
            <a:r>
              <a:rPr lang="pt-BR" sz="1400" dirty="0"/>
              <a:t>. </a:t>
            </a:r>
            <a:r>
              <a:rPr lang="en-US" sz="1400" dirty="0" err="1"/>
              <a:t>Revista</a:t>
            </a:r>
            <a:r>
              <a:rPr lang="en-US" sz="1400" dirty="0"/>
              <a:t> </a:t>
            </a:r>
            <a:r>
              <a:rPr lang="en-US" sz="1400" dirty="0" err="1"/>
              <a:t>Produção</a:t>
            </a:r>
            <a:r>
              <a:rPr lang="en-US" sz="1400" dirty="0"/>
              <a:t> On Line, Santa Catarina, v. 3, n. 3, 2003.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MCKINSEY, </a:t>
            </a:r>
            <a:r>
              <a:rPr lang="en-US" sz="1400" b="1" dirty="0"/>
              <a:t>Big data: The next frontier for innovation, competition, and productivity, </a:t>
            </a:r>
            <a:r>
              <a:rPr lang="en-US" sz="1400" dirty="0"/>
              <a:t>3 </a:t>
            </a:r>
            <a:r>
              <a:rPr lang="en-US" sz="1400" dirty="0" err="1"/>
              <a:t>nov.</a:t>
            </a:r>
            <a:r>
              <a:rPr lang="en-US" sz="1400" dirty="0"/>
              <a:t> 2019. </a:t>
            </a:r>
            <a:r>
              <a:rPr lang="pt-BR" sz="1400" dirty="0"/>
              <a:t>Disponível em: &lt;</a:t>
            </a:r>
            <a:r>
              <a:rPr lang="pt-BR" sz="1400" u="sng" dirty="0">
                <a:solidFill>
                  <a:schemeClr val="bg2"/>
                </a:solidFill>
              </a:rPr>
              <a:t>https://www.mckinsey.com/business-functions/mckinsey-digital/our-insights/big-data-the-next-frontier-for-innovation</a:t>
            </a:r>
            <a:r>
              <a:rPr lang="pt-BR" sz="1400" dirty="0"/>
              <a:t>&gt; Acesso em: 30 ago. 2019.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pt-BR" sz="1400" dirty="0"/>
              <a:t>MICROSOFT, </a:t>
            </a:r>
            <a:r>
              <a:rPr lang="pt-BR" sz="1400" b="1" dirty="0"/>
              <a:t>Introdução a </a:t>
            </a:r>
            <a:r>
              <a:rPr lang="pt-BR" sz="1400" b="1" dirty="0" err="1"/>
              <a:t>dashboards</a:t>
            </a:r>
            <a:r>
              <a:rPr lang="pt-BR" sz="1400" b="1" dirty="0"/>
              <a:t> para designers do Power BI,</a:t>
            </a:r>
            <a:r>
              <a:rPr lang="pt-BR" sz="1400" dirty="0"/>
              <a:t> 18 set. 2019. Disponível em: &lt;</a:t>
            </a:r>
            <a:r>
              <a:rPr lang="pt-BR" sz="1400" u="sng" dirty="0">
                <a:solidFill>
                  <a:schemeClr val="bg2"/>
                </a:solidFill>
              </a:rPr>
              <a:t>https://docs.microsoft.com/pt-br/power-bi/service-dashboards</a:t>
            </a:r>
            <a:r>
              <a:rPr lang="pt-BR" sz="1400" dirty="0"/>
              <a:t>&gt; Acesso em: 30 ago. 2019.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en-US" sz="1400" dirty="0"/>
              <a:t>PANOPLY, </a:t>
            </a:r>
            <a:r>
              <a:rPr lang="en-US" sz="1400" b="1" dirty="0"/>
              <a:t>3 Ways to Build An ETL Process</a:t>
            </a:r>
            <a:r>
              <a:rPr lang="en-US" sz="1400" dirty="0"/>
              <a:t> [</a:t>
            </a:r>
            <a:r>
              <a:rPr lang="en-US" sz="1400" dirty="0" err="1"/>
              <a:t>s.d.</a:t>
            </a:r>
            <a:r>
              <a:rPr lang="en-US" sz="1400" dirty="0"/>
              <a:t>]. </a:t>
            </a:r>
            <a:r>
              <a:rPr lang="pt-BR" sz="1400" dirty="0"/>
              <a:t>Disponível em: &lt;</a:t>
            </a:r>
            <a:r>
              <a:rPr lang="pt-BR" sz="1400" u="sng" dirty="0">
                <a:solidFill>
                  <a:schemeClr val="bg2"/>
                </a:solidFill>
              </a:rPr>
              <a:t>https://panoply.io/data-warehouse-guide/3-ways-to-build-an-etl-process/</a:t>
            </a:r>
            <a:r>
              <a:rPr lang="pt-BR" sz="1400" dirty="0"/>
              <a:t>&gt;. </a:t>
            </a:r>
            <a:r>
              <a:rPr lang="en-US" sz="1400" dirty="0" err="1"/>
              <a:t>Acesso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30 ago. 2019.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PICKELL, D. </a:t>
            </a:r>
            <a:r>
              <a:rPr lang="en-US" sz="1400" b="1" dirty="0"/>
              <a:t>What is Big Data? A Complete Guide</a:t>
            </a:r>
            <a:r>
              <a:rPr lang="en-US" sz="1400" dirty="0"/>
              <a:t>, 22 ago. 2018. </a:t>
            </a:r>
            <a:r>
              <a:rPr lang="pt-BR" sz="1400" dirty="0"/>
              <a:t>Disponível em: &lt;</a:t>
            </a:r>
            <a:r>
              <a:rPr lang="pt-BR" sz="1400" u="sng" dirty="0">
                <a:solidFill>
                  <a:schemeClr val="bg2"/>
                </a:solidFill>
              </a:rPr>
              <a:t>https://learn.g2.com/big-data</a:t>
            </a:r>
            <a:r>
              <a:rPr lang="pt-BR" sz="1400" dirty="0"/>
              <a:t>&gt; Acesso em: 30 ago. 2019.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pt-BR" sz="1400" dirty="0"/>
              <a:t>RAFAEL PITON, </a:t>
            </a:r>
            <a:r>
              <a:rPr lang="pt-BR" sz="1400" b="1" dirty="0"/>
              <a:t>Data </a:t>
            </a:r>
            <a:r>
              <a:rPr lang="pt-BR" sz="1400" b="1" dirty="0" err="1"/>
              <a:t>Warehouse</a:t>
            </a:r>
            <a:r>
              <a:rPr lang="pt-BR" sz="1400" b="1" dirty="0"/>
              <a:t> – O Que É Star </a:t>
            </a:r>
            <a:r>
              <a:rPr lang="pt-BR" sz="1400" b="1" dirty="0" err="1"/>
              <a:t>Schema</a:t>
            </a:r>
            <a:r>
              <a:rPr lang="pt-BR" sz="1400" b="1" dirty="0"/>
              <a:t>?</a:t>
            </a:r>
            <a:r>
              <a:rPr lang="pt-BR" sz="1400" dirty="0"/>
              <a:t>, 23 maio 2017. Disponível em: &lt;</a:t>
            </a:r>
            <a:r>
              <a:rPr lang="pt-BR" sz="1400" u="sng" dirty="0">
                <a:solidFill>
                  <a:schemeClr val="bg2"/>
                </a:solidFill>
              </a:rPr>
              <a:t>https://rafaelpiton.com.br/blog/data-warehouse-star-schema/</a:t>
            </a:r>
            <a:r>
              <a:rPr lang="pt-BR" sz="1400" dirty="0"/>
              <a:t>&gt; Acesso em: 30 ago. 2019.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</p:txBody>
      </p:sp>
      <p:sp>
        <p:nvSpPr>
          <p:cNvPr id="8" name="Retângulo 7"/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2867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94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6"/>
          <p:cNvSpPr txBox="1">
            <a:spLocks noChangeArrowheads="1"/>
          </p:cNvSpPr>
          <p:nvPr/>
        </p:nvSpPr>
        <p:spPr bwMode="auto">
          <a:xfrm>
            <a:off x="323850" y="765175"/>
            <a:ext cx="8358188" cy="592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00"/>
              </a:spcAft>
            </a:pPr>
            <a:r>
              <a:rPr lang="pt-BR" altLang="pt-BR" sz="2400" b="1" dirty="0"/>
              <a:t>	</a:t>
            </a:r>
          </a:p>
          <a:p>
            <a:pPr eaLnBrk="1" hangingPunct="1">
              <a:spcAft>
                <a:spcPts val="1400"/>
              </a:spcAft>
            </a:pPr>
            <a:r>
              <a:rPr lang="pt-BR" altLang="pt-BR" sz="2400" b="1" dirty="0"/>
              <a:t>	</a:t>
            </a:r>
            <a:r>
              <a:rPr lang="pt-BR" altLang="pt-BR" sz="2400" b="1" dirty="0">
                <a:solidFill>
                  <a:srgbClr val="C00000"/>
                </a:solidFill>
              </a:rPr>
              <a:t>Referências</a:t>
            </a:r>
          </a:p>
          <a:p>
            <a:r>
              <a:rPr lang="pt-BR" sz="1400" dirty="0"/>
              <a:t>REGINATO, L. NASCIMENTO, A. M</a:t>
            </a:r>
            <a:r>
              <a:rPr lang="pt-BR" sz="1400" b="1" dirty="0"/>
              <a:t>. Um Estudo de Caso Envolvendo Business </a:t>
            </a:r>
            <a:r>
              <a:rPr lang="pt-BR" sz="1400" b="1" dirty="0" err="1"/>
              <a:t>Intelligence</a:t>
            </a:r>
            <a:r>
              <a:rPr lang="pt-BR" sz="1400" b="1" dirty="0"/>
              <a:t> Como Instrumento de Apoio à Controladoria. Revista Contabilidade &amp; Finanças.</a:t>
            </a:r>
            <a:r>
              <a:rPr lang="pt-BR" sz="1400" dirty="0"/>
              <a:t> 2007, 18. Data de consulta: 29 de Maio de 2018. Disponível em: &lt;</a:t>
            </a:r>
            <a:r>
              <a:rPr lang="pt-BR" sz="1400" u="sng" dirty="0">
                <a:hlinkClick r:id="rId2"/>
              </a:rPr>
              <a:t>http://www.redalyc.org/articulo.oa?id=257119526007</a:t>
            </a:r>
            <a:r>
              <a:rPr lang="pt-BR" sz="1400" dirty="0"/>
              <a:t>&gt;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pt-BR" sz="1400" dirty="0"/>
              <a:t>SILVEIRA, F. C. da S. </a:t>
            </a:r>
            <a:r>
              <a:rPr lang="pt-BR" sz="1400" b="1" dirty="0"/>
              <a:t>Construção de Modelo de Business </a:t>
            </a:r>
            <a:r>
              <a:rPr lang="pt-BR" sz="1400" b="1" dirty="0" err="1"/>
              <a:t>Intelligence</a:t>
            </a:r>
            <a:r>
              <a:rPr lang="pt-BR" sz="1400" b="1" dirty="0"/>
              <a:t> Para a Controladoria Evidenciar Informações Estratégicas: </a:t>
            </a:r>
            <a:r>
              <a:rPr lang="pt-BR" sz="1400" dirty="0"/>
              <a:t>O Caso do SESI.</a:t>
            </a:r>
            <a:r>
              <a:rPr lang="pt-BR" sz="1400" b="1" dirty="0"/>
              <a:t> </a:t>
            </a:r>
            <a:r>
              <a:rPr lang="pt-BR" sz="1400" dirty="0"/>
              <a:t>2007. Tese (Mestrado em Ciências Contábeis) – Universidade do Vale do Rio dos Sinos, São Leopoldo, 2007. Data de consulta: 29 e Maio de 2018. Disponível em: &lt;</a:t>
            </a:r>
            <a:r>
              <a:rPr lang="pt-BR" sz="1400" u="sng" dirty="0">
                <a:hlinkClick r:id="rId3"/>
              </a:rPr>
              <a:t>http://www.repositorio.jesuita.org.br/handle/UNISINOS/2813</a:t>
            </a:r>
            <a:r>
              <a:rPr lang="pt-BR" sz="1400" dirty="0"/>
              <a:t>&gt;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pt-BR" sz="1400" dirty="0"/>
              <a:t>SILVA, R. A., SILVA, F. C. A., GOMES, C. F. S. </a:t>
            </a:r>
            <a:r>
              <a:rPr lang="pt-BR" sz="1400" b="1" dirty="0"/>
              <a:t>O Uso do Business </a:t>
            </a:r>
            <a:r>
              <a:rPr lang="pt-BR" sz="1400" b="1" dirty="0" err="1"/>
              <a:t>Intelligence</a:t>
            </a:r>
            <a:r>
              <a:rPr lang="pt-BR" sz="1400" b="1" dirty="0"/>
              <a:t> em Sistema de Apoio à Tomada de Decisão Estratégica. </a:t>
            </a:r>
            <a:r>
              <a:rPr lang="pt-BR" sz="1400" dirty="0"/>
              <a:t>Revista Gestão, Inovação e Tecnologias. 2016, 6. Data da consulta: 29 de Maio de 2018. Acesso disponível em: </a:t>
            </a:r>
            <a:r>
              <a:rPr lang="pt-BR" sz="1400" u="sng" dirty="0">
                <a:hlinkClick r:id="rId4"/>
              </a:rPr>
              <a:t>http://www.revistageintec.net/index.php/revista/article/view/726/630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en-US" sz="1400" dirty="0"/>
              <a:t>TECH DIFFERENCES, </a:t>
            </a:r>
            <a:r>
              <a:rPr lang="en-US" sz="1400" b="1" dirty="0"/>
              <a:t>Difference Between Star and Snowflake Schema</a:t>
            </a:r>
            <a:r>
              <a:rPr lang="en-US" sz="1400" dirty="0"/>
              <a:t>, 16 </a:t>
            </a:r>
            <a:r>
              <a:rPr lang="en-US" sz="1400" dirty="0" err="1"/>
              <a:t>dez</a:t>
            </a:r>
            <a:r>
              <a:rPr lang="en-US" sz="1400" dirty="0"/>
              <a:t>. 2017. </a:t>
            </a:r>
            <a:r>
              <a:rPr lang="pt-BR" sz="1400" dirty="0"/>
              <a:t>Disponível em: &lt;</a:t>
            </a:r>
            <a:r>
              <a:rPr lang="pt-BR" sz="1400" u="sng" dirty="0">
                <a:solidFill>
                  <a:schemeClr val="bg2"/>
                </a:solidFill>
              </a:rPr>
              <a:t>https://techdifferences.com/difference-between-star-and-snowflake-schema.html</a:t>
            </a:r>
            <a:r>
              <a:rPr lang="pt-BR" sz="1400" dirty="0"/>
              <a:t>&gt; Acesso em: 30 ago. 2019.</a:t>
            </a:r>
            <a:endParaRPr lang="en-US" sz="1400" dirty="0"/>
          </a:p>
          <a:p>
            <a:r>
              <a:rPr lang="pt-BR" sz="1400" dirty="0"/>
              <a:t> </a:t>
            </a:r>
            <a:endParaRPr lang="en-US" sz="1400" dirty="0"/>
          </a:p>
          <a:p>
            <a:r>
              <a:rPr lang="en-US" sz="1400" dirty="0"/>
              <a:t>TUFTE, E. R. </a:t>
            </a:r>
            <a:r>
              <a:rPr lang="en-US" sz="1400" b="1" dirty="0"/>
              <a:t>The visual display of quantitative information.</a:t>
            </a:r>
            <a:r>
              <a:rPr lang="en-US" sz="1400" dirty="0"/>
              <a:t> 2. ed. Graphics press, 2001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 </a:t>
            </a:r>
          </a:p>
        </p:txBody>
      </p:sp>
      <p:sp>
        <p:nvSpPr>
          <p:cNvPr id="8" name="Retângulo 7"/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2867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9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ubtítulo 2"/>
          <p:cNvSpPr txBox="1">
            <a:spLocks/>
          </p:cNvSpPr>
          <p:nvPr/>
        </p:nvSpPr>
        <p:spPr bwMode="auto">
          <a:xfrm>
            <a:off x="571500" y="1844824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r>
              <a:rPr lang="pt-BR" altLang="pt-BR" sz="7200" b="1" dirty="0" smtClean="0">
                <a:solidFill>
                  <a:srgbClr val="C00000"/>
                </a:solidFill>
              </a:rPr>
              <a:t>OBRIGADO!</a:t>
            </a:r>
          </a:p>
        </p:txBody>
      </p:sp>
      <p:sp>
        <p:nvSpPr>
          <p:cNvPr id="32771" name="Retângulo 5"/>
          <p:cNvSpPr>
            <a:spLocks noChangeArrowheads="1"/>
          </p:cNvSpPr>
          <p:nvPr/>
        </p:nvSpPr>
        <p:spPr bwMode="auto">
          <a:xfrm>
            <a:off x="2940679" y="4076700"/>
            <a:ext cx="34483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 dirty="0">
                <a:solidFill>
                  <a:srgbClr val="002060"/>
                </a:solidFill>
              </a:rPr>
              <a:t>João Carlos Casoto Júnior</a:t>
            </a:r>
          </a:p>
          <a:p>
            <a:pPr algn="ctr"/>
            <a:r>
              <a:rPr lang="pt-BR" altLang="pt-BR" sz="2000" b="1" dirty="0" smtClean="0">
                <a:solidFill>
                  <a:srgbClr val="002060"/>
                </a:solidFill>
                <a:hlinkClick r:id="rId2"/>
              </a:rPr>
              <a:t>jrcasoto@gmail.com</a:t>
            </a:r>
            <a:endParaRPr lang="pt-BR" altLang="pt-BR" sz="2000" b="1" dirty="0" smtClean="0">
              <a:solidFill>
                <a:srgbClr val="002060"/>
              </a:solidFill>
            </a:endParaRPr>
          </a:p>
          <a:p>
            <a:pPr algn="ctr"/>
            <a:r>
              <a:rPr lang="pt-BR" altLang="pt-BR" sz="2000" b="1" dirty="0" smtClean="0">
                <a:solidFill>
                  <a:srgbClr val="002060"/>
                </a:solidFill>
              </a:rPr>
              <a:t>2019</a:t>
            </a:r>
            <a:endParaRPr lang="pt-BR" altLang="pt-BR" sz="2000" b="1" dirty="0">
              <a:solidFill>
                <a:srgbClr val="00206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327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5"/>
          <p:cNvSpPr txBox="1">
            <a:spLocks noChangeArrowheads="1"/>
          </p:cNvSpPr>
          <p:nvPr/>
        </p:nvSpPr>
        <p:spPr bwMode="auto">
          <a:xfrm>
            <a:off x="611560" y="2564904"/>
            <a:ext cx="83581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8575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4800" b="1" dirty="0" smtClean="0">
                <a:solidFill>
                  <a:srgbClr val="C00000"/>
                </a:solidFill>
              </a:rPr>
              <a:t>Introdução e fundamentação teórica</a:t>
            </a:r>
            <a:endParaRPr lang="pt-BR" alt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Retângulo 6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717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3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7"/>
          <p:cNvSpPr txBox="1">
            <a:spLocks noChangeArrowheads="1"/>
          </p:cNvSpPr>
          <p:nvPr/>
        </p:nvSpPr>
        <p:spPr bwMode="auto">
          <a:xfrm>
            <a:off x="539750" y="908050"/>
            <a:ext cx="8496746" cy="254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6088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46188" indent="-3429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400" b="1" dirty="0">
                <a:solidFill>
                  <a:srgbClr val="C00000"/>
                </a:solidFill>
              </a:rPr>
              <a:t>Introdução</a:t>
            </a:r>
          </a:p>
          <a:p>
            <a:pPr lvl="1" eaLnBrk="1" hangingPunct="1">
              <a:spcAft>
                <a:spcPts val="1400"/>
              </a:spcAft>
              <a:defRPr/>
            </a:pPr>
            <a:endParaRPr lang="pt-BR" altLang="pt-BR" sz="2000" b="1" dirty="0"/>
          </a:p>
          <a:p>
            <a:pPr eaLnBrk="1" hangingPunct="1">
              <a:spcAft>
                <a:spcPts val="1400"/>
              </a:spcAft>
              <a:defRPr/>
            </a:pPr>
            <a:r>
              <a:rPr lang="pt-BR" altLang="pt-BR" sz="2000" b="1" dirty="0">
                <a:solidFill>
                  <a:srgbClr val="002060"/>
                </a:solidFill>
              </a:rPr>
              <a:t>Contexto e relevância da pesquisa </a:t>
            </a:r>
            <a:endParaRPr lang="pt-BR" altLang="pt-BR" b="1" dirty="0">
              <a:solidFill>
                <a:srgbClr val="002060"/>
              </a:solidFill>
            </a:endParaRPr>
          </a:p>
          <a:p>
            <a:pPr marL="103188" lvl="1" algn="just" eaLnBrk="1" hangingPunct="1">
              <a:defRPr/>
            </a:pPr>
            <a:r>
              <a:rPr lang="pt-BR" altLang="pt-BR" b="1" dirty="0">
                <a:solidFill>
                  <a:srgbClr val="002060"/>
                </a:solidFill>
              </a:rPr>
              <a:t>	</a:t>
            </a:r>
            <a:r>
              <a:rPr lang="pt-BR" altLang="pt-BR" dirty="0">
                <a:solidFill>
                  <a:srgbClr val="002060"/>
                </a:solidFill>
              </a:rPr>
              <a:t>O aumento do fluxo de informações e necessidade constante de obter respostas no menor tempo possível gera uma </a:t>
            </a:r>
            <a:r>
              <a:rPr lang="pt-BR" altLang="pt-BR" b="1" dirty="0">
                <a:solidFill>
                  <a:srgbClr val="002060"/>
                </a:solidFill>
              </a:rPr>
              <a:t>alta competitividade </a:t>
            </a:r>
            <a:r>
              <a:rPr lang="pt-BR" altLang="pt-BR" dirty="0">
                <a:solidFill>
                  <a:srgbClr val="002060"/>
                </a:solidFill>
              </a:rPr>
              <a:t>entre as empresas do mundo, tornando-se assim um problema comum de </a:t>
            </a:r>
            <a:r>
              <a:rPr lang="pt-BR" altLang="pt-BR" i="1" dirty="0">
                <a:solidFill>
                  <a:srgbClr val="002060"/>
                </a:solidFill>
              </a:rPr>
              <a:t>Big Data </a:t>
            </a:r>
            <a:r>
              <a:rPr lang="pt-BR" altLang="pt-BR" dirty="0">
                <a:solidFill>
                  <a:srgbClr val="002060"/>
                </a:solidFill>
              </a:rPr>
              <a:t>no mundo corporativo.</a:t>
            </a:r>
          </a:p>
        </p:txBody>
      </p:sp>
      <p:sp>
        <p:nvSpPr>
          <p:cNvPr id="8" name="Retângulo 7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819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3-Vs-of-Big-Dat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2" r="6024" b="7543"/>
          <a:stretch/>
        </p:blipFill>
        <p:spPr bwMode="auto">
          <a:xfrm>
            <a:off x="2600038" y="2724171"/>
            <a:ext cx="3988186" cy="3225107"/>
          </a:xfrm>
          <a:prstGeom prst="rect">
            <a:avLst/>
          </a:prstGeom>
          <a:noFill/>
          <a:ln>
            <a:noFill/>
          </a:ln>
        </p:spPr>
      </p:pic>
      <p:sp>
        <p:nvSpPr>
          <p:cNvPr id="8194" name="CaixaDeTexto 7"/>
          <p:cNvSpPr txBox="1">
            <a:spLocks noChangeArrowheads="1"/>
          </p:cNvSpPr>
          <p:nvPr/>
        </p:nvSpPr>
        <p:spPr bwMode="auto">
          <a:xfrm>
            <a:off x="539750" y="908050"/>
            <a:ext cx="8358188" cy="22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6088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46188" indent="-3429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400" b="1" dirty="0">
                <a:solidFill>
                  <a:srgbClr val="C00000"/>
                </a:solidFill>
              </a:rPr>
              <a:t>Introdução</a:t>
            </a:r>
          </a:p>
          <a:p>
            <a:pPr lvl="1" eaLnBrk="1" hangingPunct="1">
              <a:spcAft>
                <a:spcPts val="1400"/>
              </a:spcAft>
              <a:defRPr/>
            </a:pPr>
            <a:endParaRPr lang="pt-BR" altLang="pt-BR" sz="2000" b="1" dirty="0"/>
          </a:p>
          <a:p>
            <a:pPr eaLnBrk="1" hangingPunct="1">
              <a:spcAft>
                <a:spcPts val="1400"/>
              </a:spcAft>
              <a:defRPr/>
            </a:pPr>
            <a:r>
              <a:rPr lang="pt-BR" altLang="pt-BR" sz="2000" b="1" dirty="0" smtClean="0">
                <a:solidFill>
                  <a:srgbClr val="002060"/>
                </a:solidFill>
              </a:rPr>
              <a:t>Big Data - Desafios</a:t>
            </a:r>
            <a:endParaRPr lang="pt-BR" altLang="pt-BR" sz="2000" b="1" dirty="0">
              <a:solidFill>
                <a:srgbClr val="002060"/>
              </a:solidFill>
            </a:endParaRPr>
          </a:p>
          <a:p>
            <a:pPr marL="103188" lvl="1" algn="just" eaLnBrk="1" hangingPunct="1">
              <a:defRPr/>
            </a:pPr>
            <a:r>
              <a:rPr lang="pt-BR" altLang="pt-BR" sz="1500" b="1" dirty="0" smtClean="0">
                <a:solidFill>
                  <a:srgbClr val="002060"/>
                </a:solidFill>
              </a:rPr>
              <a:t>	</a:t>
            </a:r>
            <a:r>
              <a:rPr lang="pt-BR" altLang="pt-BR" dirty="0">
                <a:solidFill>
                  <a:srgbClr val="002060"/>
                </a:solidFill>
              </a:rPr>
              <a:t>Atualmente a problematização do </a:t>
            </a:r>
            <a:r>
              <a:rPr lang="pt-BR" altLang="pt-BR" i="1" dirty="0">
                <a:solidFill>
                  <a:srgbClr val="002060"/>
                </a:solidFill>
              </a:rPr>
              <a:t>Big Data </a:t>
            </a:r>
            <a:r>
              <a:rPr lang="pt-BR" altLang="pt-BR" dirty="0">
                <a:solidFill>
                  <a:srgbClr val="002060"/>
                </a:solidFill>
              </a:rPr>
              <a:t>é apresentado em uma tríade consistida através da expansão da </a:t>
            </a:r>
            <a:r>
              <a:rPr lang="pt-BR" altLang="pt-BR" b="1" dirty="0">
                <a:solidFill>
                  <a:srgbClr val="002060"/>
                </a:solidFill>
              </a:rPr>
              <a:t>variedade, velocidade e volume dos dados</a:t>
            </a:r>
            <a:r>
              <a:rPr lang="pt-BR" altLang="pt-BR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8" name="Retângulo 7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819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4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7"/>
          <p:cNvSpPr txBox="1">
            <a:spLocks noChangeArrowheads="1"/>
          </p:cNvSpPr>
          <p:nvPr/>
        </p:nvSpPr>
        <p:spPr bwMode="auto">
          <a:xfrm>
            <a:off x="468313" y="836613"/>
            <a:ext cx="8280400" cy="49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6088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00"/>
              </a:spcAft>
              <a:defRPr/>
            </a:pPr>
            <a:r>
              <a:rPr lang="pt-BR" altLang="pt-BR" sz="2400" b="1" dirty="0" smtClean="0">
                <a:solidFill>
                  <a:schemeClr val="bg2"/>
                </a:solidFill>
              </a:rPr>
              <a:t>Problemas </a:t>
            </a:r>
            <a:r>
              <a:rPr lang="pt-BR" altLang="pt-BR" sz="2400" b="1" dirty="0">
                <a:solidFill>
                  <a:schemeClr val="bg2"/>
                </a:solidFill>
              </a:rPr>
              <a:t>de pesquisa</a:t>
            </a:r>
          </a:p>
          <a:p>
            <a:pPr eaLnBrk="1" hangingPunct="1">
              <a:spcAft>
                <a:spcPts val="1400"/>
              </a:spcAft>
              <a:defRPr/>
            </a:pPr>
            <a:endParaRPr lang="pt-BR" altLang="pt-BR" sz="2000" b="1" dirty="0">
              <a:solidFill>
                <a:srgbClr val="002060"/>
              </a:solidFill>
            </a:endParaRPr>
          </a:p>
          <a:p>
            <a:pPr marL="400050" indent="-400050" algn="just" eaLnBrk="1" hangingPunct="1">
              <a:spcAft>
                <a:spcPts val="1400"/>
              </a:spcAft>
              <a:buFont typeface="+mj-lt"/>
              <a:buAutoNum type="romanUcPeriod"/>
              <a:defRPr/>
            </a:pPr>
            <a:r>
              <a:rPr lang="pt-BR" altLang="pt-BR" sz="2000" dirty="0" smtClean="0">
                <a:solidFill>
                  <a:srgbClr val="002060"/>
                </a:solidFill>
              </a:rPr>
              <a:t>A utilização de ferramentas de </a:t>
            </a:r>
            <a:r>
              <a:rPr lang="pt-BR" altLang="pt-BR" sz="2000" i="1" dirty="0" smtClean="0">
                <a:solidFill>
                  <a:srgbClr val="002060"/>
                </a:solidFill>
              </a:rPr>
              <a:t>Business </a:t>
            </a:r>
            <a:r>
              <a:rPr lang="pt-BR" altLang="pt-BR" sz="2000" i="1" dirty="0" err="1" smtClean="0">
                <a:solidFill>
                  <a:srgbClr val="002060"/>
                </a:solidFill>
              </a:rPr>
              <a:t>Intelligence</a:t>
            </a:r>
            <a:r>
              <a:rPr lang="pt-BR" altLang="pt-BR" sz="2000" i="1" dirty="0" smtClean="0">
                <a:solidFill>
                  <a:srgbClr val="002060"/>
                </a:solidFill>
              </a:rPr>
              <a:t> (BI) </a:t>
            </a:r>
            <a:r>
              <a:rPr lang="pt-BR" altLang="pt-BR" sz="2000" dirty="0" smtClean="0">
                <a:solidFill>
                  <a:srgbClr val="002060"/>
                </a:solidFill>
              </a:rPr>
              <a:t>é realmente </a:t>
            </a:r>
            <a:r>
              <a:rPr lang="pt-BR" altLang="pt-BR" sz="2000" b="1" dirty="0" smtClean="0">
                <a:solidFill>
                  <a:srgbClr val="002060"/>
                </a:solidFill>
              </a:rPr>
              <a:t>eficaz</a:t>
            </a:r>
            <a:r>
              <a:rPr lang="pt-BR" altLang="pt-BR" sz="2000" dirty="0" smtClean="0">
                <a:solidFill>
                  <a:srgbClr val="002060"/>
                </a:solidFill>
              </a:rPr>
              <a:t> para empresas com grande fluxo de informações? </a:t>
            </a:r>
          </a:p>
          <a:p>
            <a:pPr marL="400050" indent="-400050" algn="just" eaLnBrk="1" hangingPunct="1">
              <a:spcAft>
                <a:spcPts val="1400"/>
              </a:spcAft>
              <a:buFont typeface="+mj-lt"/>
              <a:buAutoNum type="romanUcPeriod"/>
              <a:defRPr/>
            </a:pPr>
            <a:endParaRPr lang="pt-BR" altLang="pt-BR" sz="2000" dirty="0" smtClean="0">
              <a:solidFill>
                <a:srgbClr val="002060"/>
              </a:solidFill>
            </a:endParaRPr>
          </a:p>
          <a:p>
            <a:pPr marL="400050" indent="-400050" algn="just" eaLnBrk="1" hangingPunct="1">
              <a:spcAft>
                <a:spcPts val="1400"/>
              </a:spcAft>
              <a:buFont typeface="+mj-lt"/>
              <a:buAutoNum type="romanUcPeriod"/>
              <a:defRPr/>
            </a:pPr>
            <a:r>
              <a:rPr lang="pt-BR" altLang="pt-BR" sz="2000" dirty="0" smtClean="0">
                <a:solidFill>
                  <a:srgbClr val="002060"/>
                </a:solidFill>
              </a:rPr>
              <a:t>É possível </a:t>
            </a:r>
            <a:r>
              <a:rPr lang="pt-BR" altLang="pt-BR" sz="2000" b="1" dirty="0" smtClean="0">
                <a:solidFill>
                  <a:srgbClr val="002060"/>
                </a:solidFill>
              </a:rPr>
              <a:t>reduzir custos </a:t>
            </a:r>
            <a:r>
              <a:rPr lang="pt-BR" altLang="pt-BR" sz="2000" dirty="0" smtClean="0">
                <a:solidFill>
                  <a:srgbClr val="002060"/>
                </a:solidFill>
              </a:rPr>
              <a:t>da empresa com suporte de ferramentas de modelagem estatística? </a:t>
            </a:r>
          </a:p>
          <a:p>
            <a:pPr marL="400050" indent="-400050" algn="just" eaLnBrk="1" hangingPunct="1">
              <a:spcAft>
                <a:spcPts val="1400"/>
              </a:spcAft>
              <a:buFont typeface="+mj-lt"/>
              <a:buAutoNum type="romanUcPeriod"/>
              <a:defRPr/>
            </a:pPr>
            <a:endParaRPr lang="pt-BR" altLang="pt-BR" sz="2000" dirty="0" smtClean="0">
              <a:solidFill>
                <a:srgbClr val="002060"/>
              </a:solidFill>
            </a:endParaRPr>
          </a:p>
          <a:p>
            <a:pPr marL="400050" indent="-400050" algn="just" eaLnBrk="1" hangingPunct="1">
              <a:spcAft>
                <a:spcPts val="1400"/>
              </a:spcAft>
              <a:buFont typeface="+mj-lt"/>
              <a:buAutoNum type="romanUcPeriod"/>
              <a:defRPr/>
            </a:pPr>
            <a:r>
              <a:rPr lang="pt-BR" altLang="pt-BR" sz="2000" dirty="0" smtClean="0">
                <a:solidFill>
                  <a:srgbClr val="002060"/>
                </a:solidFill>
              </a:rPr>
              <a:t>A utilização de uma ferramenta de </a:t>
            </a:r>
            <a:r>
              <a:rPr lang="pt-BR" altLang="pt-BR" sz="2000" i="1" dirty="0" smtClean="0">
                <a:solidFill>
                  <a:srgbClr val="002060"/>
                </a:solidFill>
              </a:rPr>
              <a:t>BI </a:t>
            </a:r>
            <a:r>
              <a:rPr lang="pt-BR" altLang="pt-BR" sz="2000" dirty="0" smtClean="0">
                <a:solidFill>
                  <a:srgbClr val="002060"/>
                </a:solidFill>
              </a:rPr>
              <a:t>realmente </a:t>
            </a:r>
            <a:r>
              <a:rPr lang="pt-BR" altLang="pt-BR" sz="2000" b="1" dirty="0" smtClean="0">
                <a:solidFill>
                  <a:srgbClr val="002060"/>
                </a:solidFill>
              </a:rPr>
              <a:t>gera vantagem competitiva </a:t>
            </a:r>
            <a:r>
              <a:rPr lang="pt-BR" altLang="pt-BR" sz="2000" dirty="0" smtClean="0">
                <a:solidFill>
                  <a:srgbClr val="002060"/>
                </a:solidFill>
              </a:rPr>
              <a:t>no mercado?</a:t>
            </a:r>
          </a:p>
          <a:p>
            <a:pPr eaLnBrk="1" hangingPunct="1">
              <a:spcAft>
                <a:spcPts val="1400"/>
              </a:spcAft>
              <a:defRPr/>
            </a:pPr>
            <a:r>
              <a:rPr lang="pt-BR" altLang="pt-BR" sz="1600" dirty="0" smtClean="0">
                <a:solidFill>
                  <a:srgbClr val="002060"/>
                </a:solidFill>
              </a:rPr>
              <a:t/>
            </a:r>
            <a:br>
              <a:rPr lang="pt-BR" altLang="pt-BR" sz="1600" dirty="0" smtClean="0">
                <a:solidFill>
                  <a:srgbClr val="002060"/>
                </a:solidFill>
              </a:rPr>
            </a:br>
            <a:endParaRPr lang="pt-BR" altLang="pt-BR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922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7"/>
          <p:cNvSpPr txBox="1">
            <a:spLocks noChangeArrowheads="1"/>
          </p:cNvSpPr>
          <p:nvPr/>
        </p:nvSpPr>
        <p:spPr bwMode="auto">
          <a:xfrm>
            <a:off x="539750" y="761782"/>
            <a:ext cx="8180388" cy="457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b="1" dirty="0">
                <a:solidFill>
                  <a:schemeClr val="bg2"/>
                </a:solidFill>
              </a:rPr>
              <a:t>Hipótese</a:t>
            </a:r>
            <a:endParaRPr lang="pt-BR" altLang="pt-BR" sz="1400" b="1" dirty="0">
              <a:solidFill>
                <a:schemeClr val="bg2"/>
              </a:solidFill>
            </a:endParaRPr>
          </a:p>
          <a:p>
            <a:endParaRPr lang="pt-BR" altLang="pt-BR" sz="2000" b="1" dirty="0"/>
          </a:p>
          <a:p>
            <a:r>
              <a:rPr lang="pt-BR" altLang="pt-BR" sz="1500" b="1" dirty="0">
                <a:solidFill>
                  <a:srgbClr val="002060"/>
                </a:solidFill>
              </a:rPr>
              <a:t>	</a:t>
            </a:r>
            <a:r>
              <a:rPr lang="pt-BR" altLang="pt-BR" sz="1500" dirty="0">
                <a:solidFill>
                  <a:srgbClr val="002060"/>
                </a:solidFill>
              </a:rPr>
              <a:t>Se a análise for bem-sucedida dentro do processo de Compras, esperam-se resultados que comprovem/possam mostrar a </a:t>
            </a:r>
            <a:r>
              <a:rPr lang="pt-BR" altLang="pt-BR" sz="1500" u="sng" dirty="0">
                <a:solidFill>
                  <a:srgbClr val="002060"/>
                </a:solidFill>
              </a:rPr>
              <a:t>evolução da maturidade </a:t>
            </a:r>
            <a:r>
              <a:rPr lang="pt-BR" altLang="pt-BR" sz="1500" dirty="0">
                <a:solidFill>
                  <a:srgbClr val="002060"/>
                </a:solidFill>
              </a:rPr>
              <a:t>da empresa na tomada de decisões estratégicas provocando </a:t>
            </a:r>
            <a:r>
              <a:rPr lang="pt-BR" altLang="pt-BR" sz="1500" b="1" dirty="0">
                <a:solidFill>
                  <a:srgbClr val="00B050"/>
                </a:solidFill>
              </a:rPr>
              <a:t>redução de custos, menor tempo de processamento e maior flexibilidade na automatização de processos.</a:t>
            </a:r>
          </a:p>
          <a:p>
            <a:endParaRPr lang="pt-BR" altLang="pt-BR" sz="1500" dirty="0">
              <a:solidFill>
                <a:srgbClr val="002060"/>
              </a:solidFill>
            </a:endParaRPr>
          </a:p>
          <a:p>
            <a:endParaRPr lang="pt-BR" altLang="pt-BR" sz="1500" b="1" dirty="0">
              <a:solidFill>
                <a:srgbClr val="002060"/>
              </a:solidFill>
            </a:endParaRPr>
          </a:p>
          <a:p>
            <a:pPr eaLnBrk="1" hangingPunct="1">
              <a:spcAft>
                <a:spcPts val="1400"/>
              </a:spcAft>
            </a:pPr>
            <a:r>
              <a:rPr lang="pt-BR" altLang="pt-BR" sz="2400" b="1" dirty="0">
                <a:solidFill>
                  <a:schemeClr val="bg2"/>
                </a:solidFill>
              </a:rPr>
              <a:t>Conceitos chave</a:t>
            </a:r>
          </a:p>
          <a:p>
            <a:pPr lvl="1" eaLnBrk="1" hangingPunct="1">
              <a:spcAft>
                <a:spcPts val="1400"/>
              </a:spcAft>
              <a:buFont typeface="Calibri" panose="020F0502020204030204" pitchFamily="34" charset="0"/>
              <a:buAutoNum type="arabicPeriod"/>
            </a:pPr>
            <a:r>
              <a:rPr lang="pt-BR" altLang="pt-BR" sz="1500" dirty="0" smtClean="0">
                <a:solidFill>
                  <a:srgbClr val="002060"/>
                </a:solidFill>
              </a:rPr>
              <a:t>Data </a:t>
            </a:r>
            <a:r>
              <a:rPr lang="pt-BR" altLang="pt-BR" sz="1500" dirty="0">
                <a:solidFill>
                  <a:srgbClr val="002060"/>
                </a:solidFill>
              </a:rPr>
              <a:t>Science</a:t>
            </a:r>
          </a:p>
          <a:p>
            <a:pPr lvl="1" eaLnBrk="1" hangingPunct="1">
              <a:spcAft>
                <a:spcPts val="1400"/>
              </a:spcAft>
              <a:buFont typeface="Calibri" panose="020F0502020204030204" pitchFamily="34" charset="0"/>
              <a:buAutoNum type="arabicPeriod"/>
            </a:pPr>
            <a:r>
              <a:rPr lang="pt-BR" altLang="pt-BR" sz="1500" dirty="0">
                <a:solidFill>
                  <a:srgbClr val="002060"/>
                </a:solidFill>
              </a:rPr>
              <a:t>Sistemas de Informação</a:t>
            </a:r>
          </a:p>
          <a:p>
            <a:pPr lvl="1" eaLnBrk="1" hangingPunct="1">
              <a:spcAft>
                <a:spcPts val="1400"/>
              </a:spcAft>
              <a:buFont typeface="Calibri" panose="020F0502020204030204" pitchFamily="34" charset="0"/>
              <a:buAutoNum type="arabicPeriod"/>
            </a:pPr>
            <a:r>
              <a:rPr lang="pt-BR" altLang="pt-BR" sz="1500" i="1" dirty="0" smtClean="0">
                <a:solidFill>
                  <a:srgbClr val="002060"/>
                </a:solidFill>
              </a:rPr>
              <a:t>Data Mining</a:t>
            </a:r>
            <a:endParaRPr lang="pt-BR" altLang="pt-BR" sz="1500" dirty="0" smtClean="0">
              <a:solidFill>
                <a:srgbClr val="002060"/>
              </a:solidFill>
            </a:endParaRPr>
          </a:p>
          <a:p>
            <a:pPr lvl="1" eaLnBrk="1" hangingPunct="1">
              <a:spcAft>
                <a:spcPts val="1400"/>
              </a:spcAft>
              <a:buFont typeface="Calibri" panose="020F0502020204030204" pitchFamily="34" charset="0"/>
              <a:buAutoNum type="arabicPeriod"/>
            </a:pPr>
            <a:r>
              <a:rPr lang="pt-BR" altLang="pt-BR" sz="1500" i="1" dirty="0" smtClean="0">
                <a:solidFill>
                  <a:srgbClr val="002060"/>
                </a:solidFill>
              </a:rPr>
              <a:t>Business </a:t>
            </a:r>
            <a:r>
              <a:rPr lang="pt-BR" altLang="pt-BR" sz="1500" i="1" dirty="0" err="1" smtClean="0">
                <a:solidFill>
                  <a:srgbClr val="002060"/>
                </a:solidFill>
              </a:rPr>
              <a:t>Intelligence</a:t>
            </a:r>
            <a:endParaRPr lang="pt-BR" altLang="pt-BR" sz="1500" i="1" dirty="0" smtClean="0">
              <a:solidFill>
                <a:srgbClr val="002060"/>
              </a:solidFill>
            </a:endParaRPr>
          </a:p>
          <a:p>
            <a:pPr lvl="1" eaLnBrk="1" hangingPunct="1">
              <a:spcAft>
                <a:spcPts val="1400"/>
              </a:spcAft>
              <a:buFont typeface="Calibri" panose="020F0502020204030204" pitchFamily="34" charset="0"/>
              <a:buAutoNum type="arabicPeriod"/>
            </a:pPr>
            <a:r>
              <a:rPr lang="pt-BR" altLang="pt-BR" sz="1500" i="1" dirty="0" smtClean="0">
                <a:solidFill>
                  <a:srgbClr val="002060"/>
                </a:solidFill>
              </a:rPr>
              <a:t>Big Data</a:t>
            </a:r>
            <a:endParaRPr lang="pt-BR" altLang="pt-BR" sz="1500" i="1" dirty="0">
              <a:solidFill>
                <a:srgbClr val="002060"/>
              </a:solidFill>
            </a:endParaRPr>
          </a:p>
        </p:txBody>
      </p:sp>
      <p:sp>
        <p:nvSpPr>
          <p:cNvPr id="8" name="Retângulo 7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1331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7"/>
          <p:cNvSpPr txBox="1">
            <a:spLocks noChangeArrowheads="1"/>
          </p:cNvSpPr>
          <p:nvPr/>
        </p:nvSpPr>
        <p:spPr bwMode="auto">
          <a:xfrm>
            <a:off x="22225" y="620713"/>
            <a:ext cx="8870950" cy="108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6088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spcAft>
                <a:spcPts val="1400"/>
              </a:spcAft>
              <a:defRPr/>
            </a:pPr>
            <a:r>
              <a:rPr lang="pt-BR" altLang="pt-BR" sz="2400" b="1" dirty="0"/>
              <a:t>	</a:t>
            </a:r>
            <a:r>
              <a:rPr lang="pt-BR" altLang="pt-BR" sz="2400" b="1" dirty="0">
                <a:solidFill>
                  <a:srgbClr val="C00000"/>
                </a:solidFill>
              </a:rPr>
              <a:t>Objetivo Geral</a:t>
            </a:r>
          </a:p>
          <a:p>
            <a:pPr lvl="1" algn="just" eaLnBrk="1" hangingPunct="1">
              <a:spcAft>
                <a:spcPts val="1400"/>
              </a:spcAft>
              <a:defRPr/>
            </a:pPr>
            <a:endParaRPr lang="pt-BR" altLang="pt-BR" sz="1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1024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67544" y="2132856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1" hangingPunct="1">
              <a:spcAft>
                <a:spcPts val="1400"/>
              </a:spcAft>
              <a:defRPr/>
            </a:pPr>
            <a:r>
              <a:rPr lang="pt-BR" altLang="pt-BR" sz="2400" b="1" dirty="0" smtClean="0">
                <a:solidFill>
                  <a:srgbClr val="002060"/>
                </a:solidFill>
              </a:rPr>
              <a:t>	Criar </a:t>
            </a:r>
            <a:r>
              <a:rPr lang="pt-BR" altLang="pt-BR" sz="2400" b="1" dirty="0">
                <a:solidFill>
                  <a:srgbClr val="002060"/>
                </a:solidFill>
              </a:rPr>
              <a:t>métricas que permitam trazer melhorias no processo de aquisição de </a:t>
            </a:r>
            <a:r>
              <a:rPr lang="pt-BR" altLang="pt-BR" sz="2400" b="1" i="1" dirty="0">
                <a:solidFill>
                  <a:srgbClr val="002060"/>
                </a:solidFill>
              </a:rPr>
              <a:t>commodities</a:t>
            </a:r>
            <a:r>
              <a:rPr lang="pt-BR" altLang="pt-BR" sz="2400" b="1" dirty="0">
                <a:solidFill>
                  <a:srgbClr val="002060"/>
                </a:solidFill>
              </a:rPr>
              <a:t>, trazendo os seguintes benefícios: </a:t>
            </a:r>
            <a:r>
              <a:rPr lang="pt-BR" altLang="pt-BR" sz="2400" b="1" dirty="0">
                <a:solidFill>
                  <a:srgbClr val="00B050"/>
                </a:solidFill>
              </a:rPr>
              <a:t>redução de riscos, custos e aumento na qualidade.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7"/>
          <p:cNvSpPr txBox="1">
            <a:spLocks noChangeArrowheads="1"/>
          </p:cNvSpPr>
          <p:nvPr/>
        </p:nvSpPr>
        <p:spPr bwMode="auto">
          <a:xfrm>
            <a:off x="22225" y="620713"/>
            <a:ext cx="8870950" cy="108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6088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spcAft>
                <a:spcPts val="1400"/>
              </a:spcAft>
              <a:defRPr/>
            </a:pPr>
            <a:r>
              <a:rPr lang="pt-BR" altLang="pt-BR" sz="2400" b="1" dirty="0"/>
              <a:t>	</a:t>
            </a:r>
            <a:r>
              <a:rPr lang="pt-BR" altLang="pt-BR" sz="2400" b="1" dirty="0">
                <a:solidFill>
                  <a:srgbClr val="C00000"/>
                </a:solidFill>
              </a:rPr>
              <a:t>Objetivo Específico</a:t>
            </a:r>
          </a:p>
          <a:p>
            <a:pPr lvl="1" algn="just" eaLnBrk="1" hangingPunct="1">
              <a:spcAft>
                <a:spcPts val="1400"/>
              </a:spcAft>
              <a:defRPr/>
            </a:pPr>
            <a:endParaRPr lang="pt-BR" altLang="pt-BR" sz="1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/>
          </p:cNvPr>
          <p:cNvSpPr/>
          <p:nvPr/>
        </p:nvSpPr>
        <p:spPr>
          <a:xfrm flipV="1">
            <a:off x="0" y="5949279"/>
            <a:ext cx="9144000" cy="45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1024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48375"/>
            <a:ext cx="501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96000"/>
            <a:ext cx="2619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9512" y="1708190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pt-BR" sz="2000" b="1" dirty="0">
                <a:solidFill>
                  <a:srgbClr val="002060"/>
                </a:solidFill>
              </a:rPr>
              <a:t>Identificar quais são os fornecedores que trazem </a:t>
            </a:r>
            <a:r>
              <a:rPr lang="pt-BR" sz="2000" b="1" dirty="0">
                <a:solidFill>
                  <a:schemeClr val="bg2"/>
                </a:solidFill>
              </a:rPr>
              <a:t>maior risco </a:t>
            </a:r>
            <a:r>
              <a:rPr lang="pt-BR" sz="2000" b="1" dirty="0">
                <a:solidFill>
                  <a:srgbClr val="002060"/>
                </a:solidFill>
              </a:rPr>
              <a:t>à organização em relação às suas ocorrências e identificar quais obtém </a:t>
            </a:r>
            <a:r>
              <a:rPr lang="pt-BR" sz="2000" b="1" dirty="0">
                <a:solidFill>
                  <a:schemeClr val="bg2"/>
                </a:solidFill>
              </a:rPr>
              <a:t>maior impacto </a:t>
            </a:r>
            <a:r>
              <a:rPr lang="pt-BR" sz="2000" b="1" dirty="0">
                <a:solidFill>
                  <a:srgbClr val="002060"/>
                </a:solidFill>
              </a:rPr>
              <a:t>relacionados a falhas críticas (ex.: </a:t>
            </a:r>
            <a:r>
              <a:rPr lang="pt-BR" sz="2000" b="1" i="1" dirty="0">
                <a:solidFill>
                  <a:srgbClr val="002060"/>
                </a:solidFill>
              </a:rPr>
              <a:t>recall</a:t>
            </a:r>
            <a:r>
              <a:rPr lang="pt-BR" sz="2000" b="1" dirty="0">
                <a:solidFill>
                  <a:srgbClr val="002060"/>
                </a:solidFill>
              </a:rPr>
              <a:t> das montadoras</a:t>
            </a:r>
            <a:r>
              <a:rPr lang="pt-BR" sz="2000" b="1" dirty="0" smtClean="0">
                <a:solidFill>
                  <a:srgbClr val="002060"/>
                </a:solidFill>
              </a:rPr>
              <a:t>).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b="1" dirty="0">
              <a:solidFill>
                <a:srgbClr val="00206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pt-BR" sz="2000" b="1" dirty="0">
                <a:solidFill>
                  <a:srgbClr val="002060"/>
                </a:solidFill>
              </a:rPr>
              <a:t>Criar um indicador de qualidade e volume de peças (</a:t>
            </a:r>
            <a:r>
              <a:rPr lang="pt-BR" sz="2000" b="1" dirty="0" err="1">
                <a:solidFill>
                  <a:srgbClr val="002060"/>
                </a:solidFill>
              </a:rPr>
              <a:t>q</a:t>
            </a:r>
            <a:r>
              <a:rPr lang="pt-BR" sz="2000" b="1" i="1" dirty="0" err="1">
                <a:solidFill>
                  <a:srgbClr val="002060"/>
                </a:solidFill>
              </a:rPr>
              <a:t>uali</a:t>
            </a:r>
            <a:r>
              <a:rPr lang="pt-BR" sz="2000" b="1" i="1" dirty="0">
                <a:solidFill>
                  <a:srgbClr val="002060"/>
                </a:solidFill>
              </a:rPr>
              <a:t>-quanti</a:t>
            </a:r>
            <a:r>
              <a:rPr lang="pt-BR" sz="2000" b="1" dirty="0">
                <a:solidFill>
                  <a:srgbClr val="002060"/>
                </a:solidFill>
              </a:rPr>
              <a:t>) que permita identificar qual deles possui </a:t>
            </a:r>
            <a:r>
              <a:rPr lang="pt-BR" sz="2000" b="1" dirty="0">
                <a:solidFill>
                  <a:srgbClr val="00B050"/>
                </a:solidFill>
              </a:rPr>
              <a:t>menor risco </a:t>
            </a:r>
            <a:r>
              <a:rPr lang="pt-BR" sz="2000" b="1" dirty="0">
                <a:solidFill>
                  <a:srgbClr val="002060"/>
                </a:solidFill>
              </a:rPr>
              <a:t>ao cliente e, em contrapartida, quais são </a:t>
            </a:r>
            <a:r>
              <a:rPr lang="pt-BR" sz="2000" b="1" dirty="0">
                <a:solidFill>
                  <a:srgbClr val="00B050"/>
                </a:solidFill>
              </a:rPr>
              <a:t>os fornecedores mais estratégicos </a:t>
            </a:r>
            <a:r>
              <a:rPr lang="pt-BR" sz="2000" b="1" dirty="0">
                <a:solidFill>
                  <a:srgbClr val="002060"/>
                </a:solidFill>
              </a:rPr>
              <a:t>em termos de Qualidade.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0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Personalizada 18">
      <a:dk1>
        <a:sysClr val="windowText" lastClr="000000"/>
      </a:dk1>
      <a:lt1>
        <a:srgbClr val="FFFFFF"/>
      </a:lt1>
      <a:dk2>
        <a:srgbClr val="BF0000"/>
      </a:dk2>
      <a:lt2>
        <a:srgbClr val="BF0000"/>
      </a:lt2>
      <a:accent1>
        <a:srgbClr val="BF0000"/>
      </a:accent1>
      <a:accent2>
        <a:srgbClr val="BF0000"/>
      </a:accent2>
      <a:accent3>
        <a:srgbClr val="BF0000"/>
      </a:accent3>
      <a:accent4>
        <a:srgbClr val="BF0000"/>
      </a:accent4>
      <a:accent5>
        <a:srgbClr val="BF0000"/>
      </a:accent5>
      <a:accent6>
        <a:srgbClr val="BF0000"/>
      </a:accent6>
      <a:hlink>
        <a:srgbClr val="BF0000"/>
      </a:hlink>
      <a:folHlink>
        <a:srgbClr val="C0000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a 18">
    <a:dk1>
      <a:sysClr val="windowText" lastClr="000000"/>
    </a:dk1>
    <a:lt1>
      <a:srgbClr val="FFFFFF"/>
    </a:lt1>
    <a:dk2>
      <a:srgbClr val="BF0000"/>
    </a:dk2>
    <a:lt2>
      <a:srgbClr val="BF0000"/>
    </a:lt2>
    <a:accent1>
      <a:srgbClr val="BF0000"/>
    </a:accent1>
    <a:accent2>
      <a:srgbClr val="BF0000"/>
    </a:accent2>
    <a:accent3>
      <a:srgbClr val="BF0000"/>
    </a:accent3>
    <a:accent4>
      <a:srgbClr val="BF0000"/>
    </a:accent4>
    <a:accent5>
      <a:srgbClr val="BF0000"/>
    </a:accent5>
    <a:accent6>
      <a:srgbClr val="BF0000"/>
    </a:accent6>
    <a:hlink>
      <a:srgbClr val="BF0000"/>
    </a:hlink>
    <a:folHlink>
      <a:srgbClr val="C00000"/>
    </a:folHlink>
  </a:clrScheme>
</a:themeOverride>
</file>

<file path=ppt/theme/themeOverride2.xml><?xml version="1.0" encoding="utf-8"?>
<a:themeOverride xmlns:a="http://schemas.openxmlformats.org/drawingml/2006/main">
  <a:clrScheme name="Personalizada 18">
    <a:dk1>
      <a:sysClr val="windowText" lastClr="000000"/>
    </a:dk1>
    <a:lt1>
      <a:srgbClr val="FFFFFF"/>
    </a:lt1>
    <a:dk2>
      <a:srgbClr val="BF0000"/>
    </a:dk2>
    <a:lt2>
      <a:srgbClr val="BF0000"/>
    </a:lt2>
    <a:accent1>
      <a:srgbClr val="BF0000"/>
    </a:accent1>
    <a:accent2>
      <a:srgbClr val="BF0000"/>
    </a:accent2>
    <a:accent3>
      <a:srgbClr val="BF0000"/>
    </a:accent3>
    <a:accent4>
      <a:srgbClr val="BF0000"/>
    </a:accent4>
    <a:accent5>
      <a:srgbClr val="BF0000"/>
    </a:accent5>
    <a:accent6>
      <a:srgbClr val="BF0000"/>
    </a:accent6>
    <a:hlink>
      <a:srgbClr val="BF0000"/>
    </a:hlink>
    <a:folHlink>
      <a:srgbClr val="C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613</Words>
  <Application>Microsoft Office PowerPoint</Application>
  <PresentationFormat>Apresentação na tela (4:3)</PresentationFormat>
  <Paragraphs>234</Paragraphs>
  <Slides>24</Slides>
  <Notes>3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Constantia</vt:lpstr>
      <vt:lpstr>Times New Roman</vt:lpstr>
      <vt:lpstr>Wingdings 2</vt:lpstr>
      <vt:lpstr>Fluxo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Graduação</dc:title>
  <dc:creator>João Carlos Casoto Júnior</dc:creator>
  <cp:lastModifiedBy>Casoto Joao (GS/PER1-LA)</cp:lastModifiedBy>
  <cp:revision>379</cp:revision>
  <dcterms:created xsi:type="dcterms:W3CDTF">2009-05-20T18:17:42Z</dcterms:created>
  <dcterms:modified xsi:type="dcterms:W3CDTF">2019-12-04T11:28:35Z</dcterms:modified>
</cp:coreProperties>
</file>