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9" r:id="rId5"/>
    <p:sldId id="264" r:id="rId6"/>
    <p:sldId id="263" r:id="rId7"/>
    <p:sldId id="262" r:id="rId8"/>
    <p:sldId id="261" r:id="rId9"/>
    <p:sldId id="260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F8D-24A1-4986-8FAC-EADF7066065B}" type="datetimeFigureOut">
              <a:rPr lang="en-US" smtClean="0"/>
              <a:t>18/08/2018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7ACE-1753-47B6-AA53-7BD958DB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2142668" y="2263952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Research Highlight: The ‘Alchemy’ behind the Conversion of Syngas to Bioethanol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7192877" y="2689839"/>
            <a:ext cx="3492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BLOG POST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7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463" y="1862033"/>
            <a:ext cx="6882063" cy="281157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Ph.D. Advisor: Michael G. White (BNL</a:t>
            </a:r>
            <a:r>
              <a:rPr lang="en-US" sz="6000" b="1" dirty="0" smtClean="0"/>
              <a:t>)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273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665132"/>
            <a:ext cx="7014413" cy="271818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Collaborator: Dr. </a:t>
            </a:r>
            <a:r>
              <a:rPr lang="en-US" sz="6000" b="1" dirty="0" err="1"/>
              <a:t>Sanjaya</a:t>
            </a:r>
            <a:r>
              <a:rPr lang="en-US" sz="6000" b="1" dirty="0"/>
              <a:t> </a:t>
            </a:r>
            <a:r>
              <a:rPr lang="en-US" sz="6000" b="1" dirty="0" err="1"/>
              <a:t>Senanayake</a:t>
            </a:r>
            <a:r>
              <a:rPr lang="en-US" sz="6000" b="1" dirty="0"/>
              <a:t> (BNL</a:t>
            </a:r>
            <a:r>
              <a:rPr lang="en-US" sz="6000" b="1" dirty="0" smtClean="0"/>
              <a:t>)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49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525" y="1665129"/>
            <a:ext cx="7026425" cy="234081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/>
              <a:t>Collaborator Dr. Eli </a:t>
            </a:r>
            <a:r>
              <a:rPr lang="en-US" sz="6000" b="1" dirty="0" err="1"/>
              <a:t>Stavitski</a:t>
            </a:r>
            <a:r>
              <a:rPr lang="en-US" sz="6000" b="1" dirty="0"/>
              <a:t> (BNL</a:t>
            </a:r>
            <a:r>
              <a:rPr lang="en-US" sz="6000" b="1" dirty="0" smtClean="0"/>
              <a:t>)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9676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68" y="1675446"/>
            <a:ext cx="7038474" cy="296912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Mentor: Dr. Robert Palomino (BNL/BASF</a:t>
            </a:r>
            <a:r>
              <a:rPr lang="pt-BR" sz="6000" b="1" dirty="0" smtClean="0"/>
              <a:t>)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78491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2142668" y="198695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From </a:t>
            </a:r>
            <a:r>
              <a:rPr lang="en-US" sz="3600" b="1" dirty="0" err="1">
                <a:latin typeface="Arial Black" panose="020B0A04020102020204" pitchFamily="34" charset="0"/>
              </a:rPr>
              <a:t>Fulbrighter</a:t>
            </a:r>
            <a:r>
              <a:rPr lang="en-US" sz="3600" b="1" dirty="0">
                <a:latin typeface="Arial Black" panose="020B0A04020102020204" pitchFamily="34" charset="0"/>
              </a:rPr>
              <a:t> to Scientist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https://blog.fulbrightonline.org/from-fulbrighter-to-scientist/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7192877" y="2689839"/>
            <a:ext cx="3492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BLOG POST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2142668" y="2263952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Ph.D. contributor: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https://physicsworld.com/author/pamela-carrillo/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7192877" y="2689839"/>
            <a:ext cx="3492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BLOG POST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866896" y="2079286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Carrillo, P., </a:t>
            </a:r>
            <a:r>
              <a:rPr lang="en-US" sz="2800" b="1" dirty="0">
                <a:latin typeface="Arial Black" panose="020B0A04020102020204" pitchFamily="34" charset="0"/>
              </a:rPr>
              <a:t>Shi, R., </a:t>
            </a:r>
            <a:r>
              <a:rPr lang="en-US" sz="2800" b="1" dirty="0" err="1">
                <a:latin typeface="Arial Black" panose="020B0A04020102020204" pitchFamily="34" charset="0"/>
              </a:rPr>
              <a:t>Teeluck</a:t>
            </a:r>
            <a:r>
              <a:rPr lang="en-US" sz="2800" b="1" dirty="0">
                <a:latin typeface="Arial Black" panose="020B0A04020102020204" pitchFamily="34" charset="0"/>
              </a:rPr>
              <a:t>, K., </a:t>
            </a:r>
            <a:r>
              <a:rPr lang="en-US" sz="2800" b="1" dirty="0" err="1">
                <a:latin typeface="Arial Black" panose="020B0A04020102020204" pitchFamily="34" charset="0"/>
              </a:rPr>
              <a:t>Senanayake</a:t>
            </a:r>
            <a:r>
              <a:rPr lang="en-US" sz="2800" b="1" dirty="0">
                <a:latin typeface="Arial Black" panose="020B0A04020102020204" pitchFamily="34" charset="0"/>
              </a:rPr>
              <a:t>, S., White, M. G. (2018) In-situ Formation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of </a:t>
            </a:r>
            <a:r>
              <a:rPr lang="en-US" sz="2800" b="1" dirty="0" err="1">
                <a:latin typeface="Arial Black" panose="020B0A04020102020204" pitchFamily="34" charset="0"/>
              </a:rPr>
              <a:t>FeRh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Nanoalloys</a:t>
            </a:r>
            <a:r>
              <a:rPr lang="en-US" sz="2800" b="1" dirty="0">
                <a:latin typeface="Arial Black" panose="020B0A04020102020204" pitchFamily="34" charset="0"/>
              </a:rPr>
              <a:t> for Oxygenate Synthesis, ACS Catalysis, 8: 7279–7286.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5674228" y="2718867"/>
            <a:ext cx="4091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PUBLICATION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866896" y="2079286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Carrillo, P., </a:t>
            </a:r>
            <a:r>
              <a:rPr lang="en-US" sz="2800" b="1" dirty="0">
                <a:latin typeface="Arial Black" panose="020B0A04020102020204" pitchFamily="34" charset="0"/>
              </a:rPr>
              <a:t>Shi, R., </a:t>
            </a:r>
            <a:r>
              <a:rPr lang="en-US" sz="2800" b="1" dirty="0" err="1">
                <a:latin typeface="Arial Black" panose="020B0A04020102020204" pitchFamily="34" charset="0"/>
              </a:rPr>
              <a:t>Teeluck</a:t>
            </a:r>
            <a:r>
              <a:rPr lang="en-US" sz="2800" b="1" dirty="0">
                <a:latin typeface="Arial Black" panose="020B0A04020102020204" pitchFamily="34" charset="0"/>
              </a:rPr>
              <a:t>, K., </a:t>
            </a:r>
            <a:r>
              <a:rPr lang="en-US" sz="2800" b="1" dirty="0" err="1">
                <a:latin typeface="Arial Black" panose="020B0A04020102020204" pitchFamily="34" charset="0"/>
              </a:rPr>
              <a:t>Senanayake</a:t>
            </a:r>
            <a:r>
              <a:rPr lang="en-US" sz="2800" b="1" dirty="0">
                <a:latin typeface="Arial Black" panose="020B0A04020102020204" pitchFamily="34" charset="0"/>
              </a:rPr>
              <a:t>, S., White, M. G. (2018) In-situ Formation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of </a:t>
            </a:r>
            <a:r>
              <a:rPr lang="en-US" sz="2800" b="1" dirty="0" err="1">
                <a:latin typeface="Arial Black" panose="020B0A04020102020204" pitchFamily="34" charset="0"/>
              </a:rPr>
              <a:t>FeRh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Nanoalloys</a:t>
            </a:r>
            <a:r>
              <a:rPr lang="en-US" sz="2800" b="1" dirty="0">
                <a:latin typeface="Arial Black" panose="020B0A04020102020204" pitchFamily="34" charset="0"/>
              </a:rPr>
              <a:t> for Oxygenate Synthesis, ACS Catalysis, 8: 7279–7286.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5674228" y="2718867"/>
            <a:ext cx="4091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PUBLICATION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5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866896" y="1432955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 Black" panose="020B0A04020102020204" pitchFamily="34" charset="0"/>
              </a:rPr>
              <a:t>Meneses</a:t>
            </a:r>
            <a:r>
              <a:rPr lang="en-US" sz="2800" b="1" dirty="0">
                <a:latin typeface="Arial Black" panose="020B0A04020102020204" pitchFamily="34" charset="0"/>
              </a:rPr>
              <a:t>, L., Araya, A., </a:t>
            </a:r>
            <a:r>
              <a:rPr lang="en-US" sz="2800" b="1" dirty="0" err="1">
                <a:latin typeface="Arial Black" panose="020B0A04020102020204" pitchFamily="34" charset="0"/>
              </a:rPr>
              <a:t>Pilaquinga</a:t>
            </a:r>
            <a:r>
              <a:rPr lang="en-US" sz="2800" b="1" dirty="0">
                <a:latin typeface="Arial Black" panose="020B0A04020102020204" pitchFamily="34" charset="0"/>
              </a:rPr>
              <a:t>, F., </a:t>
            </a:r>
            <a:r>
              <a:rPr lang="en-US" sz="2800" b="1" dirty="0" err="1">
                <a:latin typeface="Arial Black" panose="020B0A04020102020204" pitchFamily="34" charset="0"/>
              </a:rPr>
              <a:t>Espín</a:t>
            </a:r>
            <a:r>
              <a:rPr lang="en-US" sz="2800" b="1" dirty="0">
                <a:latin typeface="Arial Black" panose="020B0A04020102020204" pitchFamily="34" charset="0"/>
              </a:rPr>
              <a:t>, M., Carrillo, P., Sánchez, F. (2010)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Theoretical Studies of Reactivity and Selectivity in Some Organic Reactions.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International Journal of Quantum Chemistry, 110: 2360-2370.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5674228" y="2718867"/>
            <a:ext cx="4091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PUBLICATION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0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866896" y="1863843"/>
            <a:ext cx="64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 Black" panose="020B0A04020102020204" pitchFamily="34" charset="0"/>
              </a:rPr>
              <a:t>Meneses</a:t>
            </a:r>
            <a:r>
              <a:rPr lang="en-US" sz="2800" b="1" dirty="0">
                <a:latin typeface="Arial Black" panose="020B0A04020102020204" pitchFamily="34" charset="0"/>
              </a:rPr>
              <a:t>, L. M., </a:t>
            </a:r>
            <a:r>
              <a:rPr lang="en-US" sz="2800" b="1" dirty="0" err="1">
                <a:latin typeface="Arial Black" panose="020B0A04020102020204" pitchFamily="34" charset="0"/>
              </a:rPr>
              <a:t>Espín</a:t>
            </a:r>
            <a:r>
              <a:rPr lang="en-US" sz="2800" b="1" dirty="0">
                <a:latin typeface="Arial Black" panose="020B0A04020102020204" pitchFamily="34" charset="0"/>
              </a:rPr>
              <a:t>, E., Sánchez, F., Carrillo P., (2011) </a:t>
            </a:r>
            <a:r>
              <a:rPr lang="en-US" sz="2800" b="1" dirty="0" err="1">
                <a:latin typeface="Arial Black" panose="020B0A04020102020204" pitchFamily="34" charset="0"/>
              </a:rPr>
              <a:t>Estudio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Computacional</a:t>
            </a:r>
            <a:r>
              <a:rPr lang="en-US" sz="2800" b="1" dirty="0">
                <a:latin typeface="Arial Black" panose="020B0A04020102020204" pitchFamily="34" charset="0"/>
              </a:rPr>
              <a:t> de</a:t>
            </a:r>
          </a:p>
          <a:p>
            <a:r>
              <a:rPr lang="en-US" sz="2800" b="1" dirty="0" err="1">
                <a:latin typeface="Arial Black" panose="020B0A04020102020204" pitchFamily="34" charset="0"/>
              </a:rPr>
              <a:t>Derivados</a:t>
            </a:r>
            <a:r>
              <a:rPr lang="en-US" sz="2800" b="1" dirty="0">
                <a:latin typeface="Arial Black" panose="020B0A04020102020204" pitchFamily="34" charset="0"/>
              </a:rPr>
              <a:t> de 5-Hidroximetilfurfural, </a:t>
            </a:r>
            <a:r>
              <a:rPr lang="en-US" sz="2800" b="1" dirty="0" err="1">
                <a:latin typeface="Arial Black" panose="020B0A04020102020204" pitchFamily="34" charset="0"/>
              </a:rPr>
              <a:t>Revista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Tecnológica</a:t>
            </a:r>
            <a:r>
              <a:rPr lang="en-US" sz="2800" b="1" dirty="0">
                <a:latin typeface="Arial Black" panose="020B0A04020102020204" pitchFamily="34" charset="0"/>
              </a:rPr>
              <a:t> ESPOL, 24 (1): 33-38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5674228" y="2718867"/>
            <a:ext cx="4091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PUBLICATION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5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866896" y="2079286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Sánchez, F., Carrillo P., </a:t>
            </a:r>
            <a:r>
              <a:rPr lang="en-US" sz="2800" b="1" dirty="0" err="1">
                <a:latin typeface="Arial Black" panose="020B0A04020102020204" pitchFamily="34" charset="0"/>
              </a:rPr>
              <a:t>Espín</a:t>
            </a:r>
            <a:r>
              <a:rPr lang="en-US" sz="2800" b="1" dirty="0">
                <a:latin typeface="Arial Black" panose="020B0A04020102020204" pitchFamily="34" charset="0"/>
              </a:rPr>
              <a:t>, E., Cuesta, S., </a:t>
            </a:r>
            <a:r>
              <a:rPr lang="en-US" sz="2800" b="1" dirty="0" err="1">
                <a:latin typeface="Arial Black" panose="020B0A04020102020204" pitchFamily="34" charset="0"/>
              </a:rPr>
              <a:t>Pilaquinga</a:t>
            </a:r>
            <a:r>
              <a:rPr lang="en-US" sz="2800" b="1" dirty="0">
                <a:latin typeface="Arial Black" panose="020B0A04020102020204" pitchFamily="34" charset="0"/>
              </a:rPr>
              <a:t>, F., </a:t>
            </a:r>
            <a:r>
              <a:rPr lang="en-US" sz="2800" b="1" dirty="0" err="1">
                <a:latin typeface="Arial Black" panose="020B0A04020102020204" pitchFamily="34" charset="0"/>
              </a:rPr>
              <a:t>Meneses</a:t>
            </a:r>
            <a:r>
              <a:rPr lang="en-US" sz="2800" b="1" dirty="0">
                <a:latin typeface="Arial Black" panose="020B0A04020102020204" pitchFamily="34" charset="0"/>
              </a:rPr>
              <a:t>, L. M., (2013)</a:t>
            </a:r>
          </a:p>
          <a:p>
            <a:r>
              <a:rPr lang="en-US" sz="2800" b="1" dirty="0" err="1">
                <a:latin typeface="Arial Black" panose="020B0A04020102020204" pitchFamily="34" charset="0"/>
              </a:rPr>
              <a:t>Estudio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Teórico</a:t>
            </a:r>
            <a:r>
              <a:rPr lang="en-US" sz="2800" b="1" dirty="0">
                <a:latin typeface="Arial Black" panose="020B0A04020102020204" pitchFamily="34" charset="0"/>
              </a:rPr>
              <a:t> de </a:t>
            </a:r>
            <a:r>
              <a:rPr lang="en-US" sz="2800" b="1" dirty="0" err="1">
                <a:latin typeface="Arial Black" panose="020B0A04020102020204" pitchFamily="34" charset="0"/>
              </a:rPr>
              <a:t>Reacciones</a:t>
            </a:r>
            <a:r>
              <a:rPr lang="en-US" sz="2800" b="1" dirty="0">
                <a:latin typeface="Arial Black" panose="020B0A04020102020204" pitchFamily="34" charset="0"/>
              </a:rPr>
              <a:t> Alder-</a:t>
            </a:r>
            <a:r>
              <a:rPr lang="en-US" sz="2800" b="1" dirty="0" err="1">
                <a:latin typeface="Arial Black" panose="020B0A04020102020204" pitchFamily="34" charset="0"/>
              </a:rPr>
              <a:t>eno</a:t>
            </a:r>
            <a:r>
              <a:rPr lang="en-US" sz="2800" b="1" dirty="0">
                <a:latin typeface="Arial Black" panose="020B0A04020102020204" pitchFamily="34" charset="0"/>
              </a:rPr>
              <a:t>, </a:t>
            </a:r>
            <a:r>
              <a:rPr lang="en-US" sz="2800" b="1" dirty="0" err="1">
                <a:latin typeface="Arial Black" panose="020B0A04020102020204" pitchFamily="34" charset="0"/>
              </a:rPr>
              <a:t>Revista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Tecnológica</a:t>
            </a:r>
            <a:r>
              <a:rPr lang="en-US" sz="2800" b="1" dirty="0">
                <a:latin typeface="Arial Black" panose="020B0A04020102020204" pitchFamily="34" charset="0"/>
              </a:rPr>
              <a:t> ESPOL, 26 (1): 1-7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5674228" y="2718867"/>
            <a:ext cx="4091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PUBLICATION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866896" y="1863843"/>
            <a:ext cx="64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Cuesta, S. A., Carrillo, P., </a:t>
            </a:r>
            <a:r>
              <a:rPr lang="en-US" sz="2800" b="1" dirty="0" err="1">
                <a:latin typeface="Arial Black" panose="020B0A04020102020204" pitchFamily="34" charset="0"/>
              </a:rPr>
              <a:t>Pilaquinga</a:t>
            </a:r>
            <a:r>
              <a:rPr lang="en-US" sz="2800" b="1" dirty="0">
                <a:latin typeface="Arial Black" panose="020B0A04020102020204" pitchFamily="34" charset="0"/>
              </a:rPr>
              <a:t>, M.F., </a:t>
            </a:r>
            <a:r>
              <a:rPr lang="en-US" sz="2800" b="1" dirty="0" err="1">
                <a:latin typeface="Arial Black" panose="020B0A04020102020204" pitchFamily="34" charset="0"/>
              </a:rPr>
              <a:t>Meneses</a:t>
            </a:r>
            <a:r>
              <a:rPr lang="en-US" sz="2800" b="1" dirty="0">
                <a:latin typeface="Arial Black" panose="020B0A04020102020204" pitchFamily="34" charset="0"/>
              </a:rPr>
              <a:t>, L.M., (2016) Theoretical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Characterization of the Mechanism of Alder-</a:t>
            </a:r>
            <a:r>
              <a:rPr lang="en-US" sz="2800" b="1" dirty="0" err="1">
                <a:latin typeface="Arial Black" panose="020B0A04020102020204" pitchFamily="34" charset="0"/>
              </a:rPr>
              <a:t>ene</a:t>
            </a:r>
            <a:r>
              <a:rPr lang="en-US" sz="2800" b="1" dirty="0">
                <a:latin typeface="Arial Black" panose="020B0A04020102020204" pitchFamily="34" charset="0"/>
              </a:rPr>
              <a:t> reactions, Trends in Physical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Chemistry: 9-16.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5674228" y="2718867"/>
            <a:ext cx="4091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PUBLICATION</a:t>
            </a:r>
            <a:endParaRPr lang="en-US" sz="4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4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325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Carrillo</dc:creator>
  <cp:lastModifiedBy>Juan Carrillo</cp:lastModifiedBy>
  <cp:revision>22</cp:revision>
  <dcterms:created xsi:type="dcterms:W3CDTF">2018-07-25T23:08:24Z</dcterms:created>
  <dcterms:modified xsi:type="dcterms:W3CDTF">2018-08-19T03:37:55Z</dcterms:modified>
</cp:coreProperties>
</file>