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  <p:sldId id="256" r:id="rId4"/>
    <p:sldId id="261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FF6BF-32B0-992C-EDB7-6268E2BFE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4EB74-1526-CC57-42FD-E2CF9BEBE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1EFF4-9B58-EDF7-850E-430DB3576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292640-EA83-32CC-FACC-CDE578AA9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86BEC5-CF79-D8CC-2896-9A973B6C9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0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7860-50A7-DD15-6A56-EB114A70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4BAA53-CB5F-7DD4-AAB1-809FFBD84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4404B-05A6-43A7-6298-F9204F980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6292A-2415-1EAB-9583-6632B2BFD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84156-BF00-26ED-2B5D-6AB69C6D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86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BEA2B3-E6CC-9582-5D62-5AFB63C260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ECCD1-D3DC-B7AA-FBF9-DA19B093E0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DB549-9AD1-9A6A-3095-52ADC85B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E2930-033A-010E-28B1-E395A831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C0CAD4-86AF-E428-4313-143178300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85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56C81-57D2-748C-D193-D3144896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1E27E-FA74-D543-195E-28E012359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29849-DBA9-1E04-B70A-642954D5E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E7213-4639-FED6-906D-A37542BA8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86F0F-CCE9-65EA-72AB-14B694E21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15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6B867-0940-D1FD-C53F-4AA462845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43C4F-CAED-DD79-D860-3ED276AA8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2BB33-E250-D1F2-F2EC-53E0DA1F7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C021-D75A-21EB-AC9B-07BAE044F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12FEB-68BE-5536-CB61-7E992999E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6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B26A-6DD8-D6B5-A7F5-12BAF4CEF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21102-CDD6-7367-B23A-83FAA1D25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958AF-A619-77BE-1E88-0991F96AAC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AB496-7183-0B13-F489-7FEDFB2C5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D84A54-D3B9-8E89-5D4C-991A073A4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E23DEB-311C-4597-06DD-F015E629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7BAF7-3BB2-6ADD-2874-DC0F147C1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CAAF2-2C3D-59C6-06B1-189FB829F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421057-2525-B187-DCCD-998FE32FB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8C7AA-4765-3D9F-DF9D-E075E5C0E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FA90B1-A487-8577-7E4F-1D8BEEAF2B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5A2934-06BD-0E73-91CB-EADF95F93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50672E-EAA5-40F5-3CBB-785E91E43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BE2F6B-CAA6-2393-2A22-CA2BD69F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58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A05E1-6B1D-CE40-EE7B-B04FC132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D3731-B379-A451-414F-BF7CAF38E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F8989F-026D-2EFF-4259-05E9C37CF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CB38F3-2A97-8E37-4C7E-66BF32196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49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829EA5-09B8-6CAF-C514-6326BCD51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68057-4505-363E-BB0E-F21014090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983DC-8EC5-4B24-F0EF-2D40CB7C0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408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D2F2-9D55-83EC-DA18-47B96DD2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C2763-28D2-5FCD-624C-AB5B5A55F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30278-D995-BEE5-A82E-48576A53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9F8DA-2FE3-75C1-E385-CBA7B6D92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2C2469-FDC2-3285-854A-FF304F003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3F0512-B8E6-2240-9E2E-4A9E3220D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88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9605-4647-B42E-098A-B8A4AEEC8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44C89E-B489-D50F-95A9-1795C060C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536191-C4C5-FD50-40E0-3C08544C5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B6AD3C-2EE5-4791-A77F-E8FF0D906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11613-A4C5-66E9-4F85-A370D90B2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6CA8A-15BB-6209-DB72-4CFA6B08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0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5900D-AAAA-F497-8FAE-E119E0942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725C05-A5B2-362D-269C-28E9F9173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48481-A554-5FAD-D626-CF3A3B9DD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BFEF3D-F731-4A4C-96F2-4C0D287DB06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56523-DB2D-18D2-3681-C27188ACE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2DDBC-3C6C-B7CA-9E68-98F2739F3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A699F3-7AC5-FA40-8B09-F873C5A519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169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the past year&#10;&#10;Description automatically generated">
            <a:extLst>
              <a:ext uri="{FF2B5EF4-FFF2-40B4-BE49-F238E27FC236}">
                <a16:creationId xmlns:a16="http://schemas.microsoft.com/office/drawing/2014/main" id="{9AF9E932-513B-0A4D-C98F-DF3ADB031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14" y="1003496"/>
            <a:ext cx="9704774" cy="5545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9A3AEE-C407-1A2F-A176-4684E513A1AB}"/>
              </a:ext>
            </a:extLst>
          </p:cNvPr>
          <p:cNvSpPr txBox="1"/>
          <p:nvPr/>
        </p:nvSpPr>
        <p:spPr>
          <a:xfrm>
            <a:off x="1805461" y="4635613"/>
            <a:ext cx="219483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>
                <a:solidFill>
                  <a:srgbClr val="FFD800"/>
                </a:solidFill>
                <a:latin typeface="+mn-lt"/>
              </a:rPr>
              <a:t>significant bleaching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55CFB-B81F-B91C-A81B-7CCA8AEC0AC3}"/>
              </a:ext>
            </a:extLst>
          </p:cNvPr>
          <p:cNvSpPr txBox="1"/>
          <p:nvPr/>
        </p:nvSpPr>
        <p:spPr>
          <a:xfrm>
            <a:off x="1805461" y="3864004"/>
            <a:ext cx="4471096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700">
                <a:solidFill>
                  <a:srgbClr val="FFA503"/>
                </a:solidFill>
                <a:latin typeface="+mn-lt"/>
              </a:rPr>
              <a:t>severe, widespread bleaching and mortality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D1F5151-CFAA-AC5A-4220-ABBAA35679C9}"/>
              </a:ext>
            </a:extLst>
          </p:cNvPr>
          <p:cNvGrpSpPr/>
          <p:nvPr/>
        </p:nvGrpSpPr>
        <p:grpSpPr>
          <a:xfrm>
            <a:off x="3916736" y="5005713"/>
            <a:ext cx="1825933" cy="682600"/>
            <a:chOff x="3076476" y="5356672"/>
            <a:chExt cx="1825933" cy="682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481538C-ECA4-1709-AF04-EBFDB94C9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3076476" y="5356672"/>
              <a:ext cx="1468581" cy="671522"/>
            </a:xfrm>
            <a:prstGeom prst="rect">
              <a:avLst/>
            </a:prstGeom>
          </p:spPr>
        </p:pic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A460E80-A01D-4131-A468-6C7F30203DE5}"/>
                </a:ext>
              </a:extLst>
            </p:cNvPr>
            <p:cNvSpPr/>
            <p:nvPr/>
          </p:nvSpPr>
          <p:spPr>
            <a:xfrm>
              <a:off x="4545057" y="5780687"/>
              <a:ext cx="357352" cy="258585"/>
            </a:xfrm>
            <a:custGeom>
              <a:avLst/>
              <a:gdLst>
                <a:gd name="connsiteX0" fmla="*/ 0 w 819807"/>
                <a:gd name="connsiteY0" fmla="*/ 0 h 588579"/>
                <a:gd name="connsiteX1" fmla="*/ 630621 w 819807"/>
                <a:gd name="connsiteY1" fmla="*/ 304800 h 588579"/>
                <a:gd name="connsiteX2" fmla="*/ 819807 w 819807"/>
                <a:gd name="connsiteY2" fmla="*/ 588579 h 58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807" h="588579">
                  <a:moveTo>
                    <a:pt x="0" y="0"/>
                  </a:moveTo>
                  <a:cubicBezTo>
                    <a:pt x="246993" y="103351"/>
                    <a:pt x="493986" y="206703"/>
                    <a:pt x="630621" y="304800"/>
                  </a:cubicBezTo>
                  <a:cubicBezTo>
                    <a:pt x="767256" y="402897"/>
                    <a:pt x="800538" y="558800"/>
                    <a:pt x="819807" y="588579"/>
                  </a:cubicBezTo>
                </a:path>
              </a:pathLst>
            </a:custGeom>
            <a:noFill/>
            <a:ln w="22225"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24B655D-84AE-2ABE-2483-9517D2EF4D15}"/>
              </a:ext>
            </a:extLst>
          </p:cNvPr>
          <p:cNvGrpSpPr/>
          <p:nvPr/>
        </p:nvGrpSpPr>
        <p:grpSpPr>
          <a:xfrm>
            <a:off x="5937483" y="818629"/>
            <a:ext cx="1815421" cy="671522"/>
            <a:chOff x="5097223" y="1127548"/>
            <a:chExt cx="1815421" cy="67152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4C7A2E3-DA5A-74D1-3456-05567B1323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5097223" y="1127548"/>
              <a:ext cx="1468581" cy="671522"/>
            </a:xfrm>
            <a:prstGeom prst="rect">
              <a:avLst/>
            </a:prstGeom>
          </p:spPr>
        </p:pic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E2A1981-FFE7-FCB6-1661-AB2BB68B1F30}"/>
                </a:ext>
              </a:extLst>
            </p:cNvPr>
            <p:cNvSpPr/>
            <p:nvPr/>
          </p:nvSpPr>
          <p:spPr>
            <a:xfrm>
              <a:off x="6555292" y="1540485"/>
              <a:ext cx="357352" cy="258585"/>
            </a:xfrm>
            <a:custGeom>
              <a:avLst/>
              <a:gdLst>
                <a:gd name="connsiteX0" fmla="*/ 0 w 819807"/>
                <a:gd name="connsiteY0" fmla="*/ 0 h 588579"/>
                <a:gd name="connsiteX1" fmla="*/ 630621 w 819807"/>
                <a:gd name="connsiteY1" fmla="*/ 304800 h 588579"/>
                <a:gd name="connsiteX2" fmla="*/ 819807 w 819807"/>
                <a:gd name="connsiteY2" fmla="*/ 588579 h 588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19807" h="588579">
                  <a:moveTo>
                    <a:pt x="0" y="0"/>
                  </a:moveTo>
                  <a:cubicBezTo>
                    <a:pt x="246993" y="103351"/>
                    <a:pt x="493986" y="206703"/>
                    <a:pt x="630621" y="304800"/>
                  </a:cubicBezTo>
                  <a:cubicBezTo>
                    <a:pt x="767256" y="402897"/>
                    <a:pt x="800538" y="558800"/>
                    <a:pt x="819807" y="588579"/>
                  </a:cubicBezTo>
                </a:path>
              </a:pathLst>
            </a:custGeom>
            <a:noFill/>
            <a:ln w="22225"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416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F8D58-740F-22A7-750B-0B76BFE55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Disturbance Response Monitoring (DRM)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39A7-0730-208E-8E66-358851311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377855" cy="4879975"/>
          </a:xfrm>
        </p:spPr>
        <p:txBody>
          <a:bodyPr>
            <a:normAutofit/>
          </a:bodyPr>
          <a:lstStyle/>
          <a:p>
            <a:r>
              <a:rPr lang="en-US" dirty="0"/>
              <a:t>Florida Fish and Wildlife Conservation Commission (FWC)</a:t>
            </a:r>
          </a:p>
          <a:p>
            <a:r>
              <a:rPr lang="en-US" dirty="0"/>
              <a:t>2005-present</a:t>
            </a:r>
          </a:p>
          <a:p>
            <a:pPr lvl="1"/>
            <a:r>
              <a:rPr lang="en-US" dirty="0"/>
              <a:t>Collaborative effort to survey Florida’s Coral Reef every summer</a:t>
            </a:r>
          </a:p>
          <a:p>
            <a:pPr lvl="1"/>
            <a:r>
              <a:rPr lang="en-US" dirty="0"/>
              <a:t>4 x 10 m</a:t>
            </a:r>
            <a:r>
              <a:rPr lang="en-US" baseline="30000" dirty="0"/>
              <a:t>2 </a:t>
            </a:r>
            <a:r>
              <a:rPr lang="en-US" dirty="0"/>
              <a:t>belt transects per site</a:t>
            </a:r>
          </a:p>
          <a:p>
            <a:r>
              <a:rPr lang="en-US" dirty="0"/>
              <a:t>2023: </a:t>
            </a:r>
            <a:r>
              <a:rPr lang="en-US" b="1" dirty="0"/>
              <a:t>40,355 corals </a:t>
            </a:r>
            <a:r>
              <a:rPr lang="en-US" dirty="0"/>
              <a:t>surveyed across </a:t>
            </a:r>
            <a:r>
              <a:rPr lang="en-US" b="1" dirty="0"/>
              <a:t>608 sites</a:t>
            </a:r>
          </a:p>
          <a:p>
            <a:pPr lvl="1"/>
            <a:r>
              <a:rPr lang="en-US" dirty="0"/>
              <a:t>Shedd team: </a:t>
            </a:r>
          </a:p>
          <a:p>
            <a:pPr lvl="2"/>
            <a:r>
              <a:rPr lang="en-US" dirty="0"/>
              <a:t>12% of all surveys</a:t>
            </a:r>
          </a:p>
          <a:p>
            <a:pPr lvl="2"/>
            <a:r>
              <a:rPr lang="en-US" dirty="0"/>
              <a:t>20% of surveys @ DHW &gt; 12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02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arison of a map with a red and green line&#10;&#10;Description automatically generated">
            <a:extLst>
              <a:ext uri="{FF2B5EF4-FFF2-40B4-BE49-F238E27FC236}">
                <a16:creationId xmlns:a16="http://schemas.microsoft.com/office/drawing/2014/main" id="{3865682C-6412-DA2F-F0EF-AE3757D665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810"/>
          <a:stretch/>
        </p:blipFill>
        <p:spPr>
          <a:xfrm>
            <a:off x="3005958" y="841922"/>
            <a:ext cx="5743502" cy="517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976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hart with text on it&#10;&#10;Description automatically generated with medium confidence">
            <a:extLst>
              <a:ext uri="{FF2B5EF4-FFF2-40B4-BE49-F238E27FC236}">
                <a16:creationId xmlns:a16="http://schemas.microsoft.com/office/drawing/2014/main" id="{431A4642-A5E4-EFE0-27DE-7504FBA3A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91" y="317337"/>
            <a:ext cx="5444140" cy="6540663"/>
          </a:xfrm>
          <a:prstGeom prst="rect">
            <a:avLst/>
          </a:prstGeom>
        </p:spPr>
      </p:pic>
      <p:pic>
        <p:nvPicPr>
          <p:cNvPr id="5" name="Picture 4" descr="A graph with black dots&#10;&#10;Description automatically generated">
            <a:extLst>
              <a:ext uri="{FF2B5EF4-FFF2-40B4-BE49-F238E27FC236}">
                <a16:creationId xmlns:a16="http://schemas.microsoft.com/office/drawing/2014/main" id="{CEAF734B-3021-0A01-BC60-791DD3813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975272"/>
            <a:ext cx="5297214" cy="529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35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heat wave&#10;&#10;Description automatically generated with medium confidence">
            <a:extLst>
              <a:ext uri="{FF2B5EF4-FFF2-40B4-BE49-F238E27FC236}">
                <a16:creationId xmlns:a16="http://schemas.microsoft.com/office/drawing/2014/main" id="{33A4E038-12DF-4EE2-82A1-4854FB6E2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640" y="712512"/>
            <a:ext cx="6558236" cy="588619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656FA2E-F580-A5EA-0D0D-03CD8C90F39A}"/>
              </a:ext>
            </a:extLst>
          </p:cNvPr>
          <p:cNvSpPr/>
          <p:nvPr/>
        </p:nvSpPr>
        <p:spPr>
          <a:xfrm>
            <a:off x="6390289" y="4929352"/>
            <a:ext cx="1723697" cy="819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08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bleaching&#10;&#10;Description automatically generated">
            <a:extLst>
              <a:ext uri="{FF2B5EF4-FFF2-40B4-BE49-F238E27FC236}">
                <a16:creationId xmlns:a16="http://schemas.microsoft.com/office/drawing/2014/main" id="{78198CCB-811C-7FBC-EC76-6D845CE64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8" y="352097"/>
            <a:ext cx="6445469" cy="644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00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4417D5B-EC80-1066-9A07-D1B607719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970" y="394138"/>
            <a:ext cx="6676696" cy="6069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787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65A220AA-49F1-F6A2-66B1-165AA1645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167" y="699814"/>
            <a:ext cx="6819900" cy="568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037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65</Words>
  <Application>Microsoft Macintosh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Disturbance Response Monitoring (DRM)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Cunning, Ross</dc:creator>
  <cp:lastModifiedBy>Cunning, Ross</cp:lastModifiedBy>
  <cp:revision>2</cp:revision>
  <dcterms:created xsi:type="dcterms:W3CDTF">2024-06-07T13:44:42Z</dcterms:created>
  <dcterms:modified xsi:type="dcterms:W3CDTF">2024-06-12T15:45:44Z</dcterms:modified>
</cp:coreProperties>
</file>