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410" r:id="rId5"/>
    <p:sldId id="417" r:id="rId6"/>
    <p:sldId id="418" r:id="rId7"/>
    <p:sldId id="383" r:id="rId8"/>
    <p:sldId id="408" r:id="rId9"/>
    <p:sldId id="412" r:id="rId10"/>
    <p:sldId id="413" r:id="rId11"/>
    <p:sldId id="414" r:id="rId12"/>
    <p:sldId id="415" r:id="rId13"/>
    <p:sldId id="406" r:id="rId14"/>
    <p:sldId id="407" r:id="rId15"/>
    <p:sldId id="416" r:id="rId16"/>
    <p:sldId id="3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6327" autoAdjust="0"/>
  </p:normalViewPr>
  <p:slideViewPr>
    <p:cSldViewPr snapToGrid="0">
      <p:cViewPr varScale="1">
        <p:scale>
          <a:sx n="77" d="100"/>
          <a:sy n="77" d="100"/>
        </p:scale>
        <p:origin x="228" y="5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A7E4CD-FE98-4B28-9C72-4211F6ADB30F}" type="doc">
      <dgm:prSet loTypeId="urn:microsoft.com/office/officeart/2005/8/layout/process1" loCatId="process" qsTypeId="urn:microsoft.com/office/officeart/2005/8/quickstyle/simple5" qsCatId="simple" csTypeId="urn:microsoft.com/office/officeart/2005/8/colors/accent1_2" csCatId="accent1" phldr="1"/>
      <dgm:spPr/>
      <dgm:t>
        <a:bodyPr/>
        <a:lstStyle/>
        <a:p>
          <a:endParaRPr lang="en-US"/>
        </a:p>
      </dgm:t>
    </dgm:pt>
    <dgm:pt modelId="{13649C96-35F3-4AE3-B031-82B2A00433A5}">
      <dgm:prSet phldrT="[Text]"/>
      <dgm:spPr/>
      <dgm:t>
        <a:bodyPr/>
        <a:lstStyle/>
        <a:p>
          <a:r>
            <a:rPr lang="en-US" dirty="0"/>
            <a:t>Cells</a:t>
          </a:r>
        </a:p>
      </dgm:t>
    </dgm:pt>
    <dgm:pt modelId="{3D2E90CB-331B-4BCE-AD7D-674DA62C39C6}" type="parTrans" cxnId="{2E2A1B58-D0AA-44B8-8DF1-979460D5D9CD}">
      <dgm:prSet/>
      <dgm:spPr/>
      <dgm:t>
        <a:bodyPr/>
        <a:lstStyle/>
        <a:p>
          <a:endParaRPr lang="en-US"/>
        </a:p>
      </dgm:t>
    </dgm:pt>
    <dgm:pt modelId="{43341DF8-0EB8-4975-B856-29BBDDE531D4}" type="sibTrans" cxnId="{2E2A1B58-D0AA-44B8-8DF1-979460D5D9CD}">
      <dgm:prSet/>
      <dgm:spPr/>
      <dgm:t>
        <a:bodyPr/>
        <a:lstStyle/>
        <a:p>
          <a:endParaRPr lang="en-US"/>
        </a:p>
      </dgm:t>
    </dgm:pt>
    <dgm:pt modelId="{53899001-A25B-4681-9516-2F98F30A9C1A}">
      <dgm:prSet phldrT="[Text]"/>
      <dgm:spPr/>
      <dgm:t>
        <a:bodyPr/>
        <a:lstStyle/>
        <a:p>
          <a:r>
            <a:rPr lang="en-US" dirty="0"/>
            <a:t>Nucleus</a:t>
          </a:r>
        </a:p>
      </dgm:t>
    </dgm:pt>
    <dgm:pt modelId="{FEA22C38-B23F-4C83-B796-8047C5E5883C}" type="parTrans" cxnId="{2D1D39B5-593D-46A4-B969-61B944516974}">
      <dgm:prSet/>
      <dgm:spPr/>
      <dgm:t>
        <a:bodyPr/>
        <a:lstStyle/>
        <a:p>
          <a:endParaRPr lang="en-US"/>
        </a:p>
      </dgm:t>
    </dgm:pt>
    <dgm:pt modelId="{2FE920C7-FA23-4C55-AA15-2C9CE1885D3C}" type="sibTrans" cxnId="{2D1D39B5-593D-46A4-B969-61B944516974}">
      <dgm:prSet/>
      <dgm:spPr/>
      <dgm:t>
        <a:bodyPr/>
        <a:lstStyle/>
        <a:p>
          <a:endParaRPr lang="en-US"/>
        </a:p>
      </dgm:t>
    </dgm:pt>
    <dgm:pt modelId="{06247E21-C77B-4772-85E7-3626AC3169E2}">
      <dgm:prSet phldrT="[Text]"/>
      <dgm:spPr/>
      <dgm:t>
        <a:bodyPr/>
        <a:lstStyle/>
        <a:p>
          <a:r>
            <a:rPr lang="en-US" dirty="0"/>
            <a:t>Genes</a:t>
          </a:r>
        </a:p>
      </dgm:t>
    </dgm:pt>
    <dgm:pt modelId="{6DF21AAB-9B50-4ECD-B2A4-FCCF739C5CEF}" type="parTrans" cxnId="{BD4215B7-8E54-4DC2-8AC4-750A25A815F9}">
      <dgm:prSet/>
      <dgm:spPr/>
      <dgm:t>
        <a:bodyPr/>
        <a:lstStyle/>
        <a:p>
          <a:endParaRPr lang="en-US"/>
        </a:p>
      </dgm:t>
    </dgm:pt>
    <dgm:pt modelId="{9C9D035C-260B-4CE6-AD9D-E8750AE654E7}" type="sibTrans" cxnId="{BD4215B7-8E54-4DC2-8AC4-750A25A815F9}">
      <dgm:prSet/>
      <dgm:spPr/>
      <dgm:t>
        <a:bodyPr/>
        <a:lstStyle/>
        <a:p>
          <a:endParaRPr lang="en-US"/>
        </a:p>
      </dgm:t>
    </dgm:pt>
    <dgm:pt modelId="{18670268-0168-4654-BD64-9AD263E9F388}">
      <dgm:prSet/>
      <dgm:spPr/>
      <dgm:t>
        <a:bodyPr/>
        <a:lstStyle/>
        <a:p>
          <a:r>
            <a:rPr lang="en-US" dirty="0"/>
            <a:t>DNA</a:t>
          </a:r>
        </a:p>
      </dgm:t>
    </dgm:pt>
    <dgm:pt modelId="{A798C6F3-C936-44F8-ABEC-9AF70E518410}" type="parTrans" cxnId="{BAC4DD35-1D16-4E74-9B56-6790302C477B}">
      <dgm:prSet/>
      <dgm:spPr/>
      <dgm:t>
        <a:bodyPr/>
        <a:lstStyle/>
        <a:p>
          <a:endParaRPr lang="en-US"/>
        </a:p>
      </dgm:t>
    </dgm:pt>
    <dgm:pt modelId="{72F8FDDF-BDA5-4226-B93C-FB49D55BD6D9}" type="sibTrans" cxnId="{BAC4DD35-1D16-4E74-9B56-6790302C477B}">
      <dgm:prSet/>
      <dgm:spPr/>
      <dgm:t>
        <a:bodyPr/>
        <a:lstStyle/>
        <a:p>
          <a:endParaRPr lang="en-US"/>
        </a:p>
      </dgm:t>
    </dgm:pt>
    <dgm:pt modelId="{4C1C93CB-7F5E-4190-8A89-84CB45CA2F22}" type="pres">
      <dgm:prSet presAssocID="{3FA7E4CD-FE98-4B28-9C72-4211F6ADB30F}" presName="Name0" presStyleCnt="0">
        <dgm:presLayoutVars>
          <dgm:dir/>
          <dgm:resizeHandles val="exact"/>
        </dgm:presLayoutVars>
      </dgm:prSet>
      <dgm:spPr/>
    </dgm:pt>
    <dgm:pt modelId="{7701A1B7-1A9C-4489-B013-EDB84E583E32}" type="pres">
      <dgm:prSet presAssocID="{13649C96-35F3-4AE3-B031-82B2A00433A5}" presName="node" presStyleLbl="node1" presStyleIdx="0" presStyleCnt="4">
        <dgm:presLayoutVars>
          <dgm:bulletEnabled val="1"/>
        </dgm:presLayoutVars>
      </dgm:prSet>
      <dgm:spPr/>
    </dgm:pt>
    <dgm:pt modelId="{B1223050-E6AD-45E8-8AB8-478DFBFDF3CF}" type="pres">
      <dgm:prSet presAssocID="{43341DF8-0EB8-4975-B856-29BBDDE531D4}" presName="sibTrans" presStyleLbl="sibTrans2D1" presStyleIdx="0" presStyleCnt="3"/>
      <dgm:spPr/>
    </dgm:pt>
    <dgm:pt modelId="{E4954B05-24A8-446F-81D3-8D6BD1D7F393}" type="pres">
      <dgm:prSet presAssocID="{43341DF8-0EB8-4975-B856-29BBDDE531D4}" presName="connectorText" presStyleLbl="sibTrans2D1" presStyleIdx="0" presStyleCnt="3"/>
      <dgm:spPr/>
    </dgm:pt>
    <dgm:pt modelId="{C4A051A2-98DD-4BCA-9B57-EF228B6E9782}" type="pres">
      <dgm:prSet presAssocID="{53899001-A25B-4681-9516-2F98F30A9C1A}" presName="node" presStyleLbl="node1" presStyleIdx="1" presStyleCnt="4">
        <dgm:presLayoutVars>
          <dgm:bulletEnabled val="1"/>
        </dgm:presLayoutVars>
      </dgm:prSet>
      <dgm:spPr/>
    </dgm:pt>
    <dgm:pt modelId="{C6B25E81-9839-4266-8BE2-5A4528BA538E}" type="pres">
      <dgm:prSet presAssocID="{2FE920C7-FA23-4C55-AA15-2C9CE1885D3C}" presName="sibTrans" presStyleLbl="sibTrans2D1" presStyleIdx="1" presStyleCnt="3"/>
      <dgm:spPr/>
    </dgm:pt>
    <dgm:pt modelId="{2CBE8D2C-B460-4DCF-BEE3-4D038BFDEEC6}" type="pres">
      <dgm:prSet presAssocID="{2FE920C7-FA23-4C55-AA15-2C9CE1885D3C}" presName="connectorText" presStyleLbl="sibTrans2D1" presStyleIdx="1" presStyleCnt="3"/>
      <dgm:spPr/>
    </dgm:pt>
    <dgm:pt modelId="{ADBF1AF2-8A96-4379-BE50-380A148D63E4}" type="pres">
      <dgm:prSet presAssocID="{06247E21-C77B-4772-85E7-3626AC3169E2}" presName="node" presStyleLbl="node1" presStyleIdx="2" presStyleCnt="4">
        <dgm:presLayoutVars>
          <dgm:bulletEnabled val="1"/>
        </dgm:presLayoutVars>
      </dgm:prSet>
      <dgm:spPr/>
    </dgm:pt>
    <dgm:pt modelId="{7DEDAF6A-AB04-4E8B-A300-4FA23840129D}" type="pres">
      <dgm:prSet presAssocID="{9C9D035C-260B-4CE6-AD9D-E8750AE654E7}" presName="sibTrans" presStyleLbl="sibTrans2D1" presStyleIdx="2" presStyleCnt="3"/>
      <dgm:spPr/>
    </dgm:pt>
    <dgm:pt modelId="{4E4924D4-E9FF-4B99-BAB4-B6874055BE3D}" type="pres">
      <dgm:prSet presAssocID="{9C9D035C-260B-4CE6-AD9D-E8750AE654E7}" presName="connectorText" presStyleLbl="sibTrans2D1" presStyleIdx="2" presStyleCnt="3"/>
      <dgm:spPr/>
    </dgm:pt>
    <dgm:pt modelId="{69149783-B158-4FF5-8356-3A2351177322}" type="pres">
      <dgm:prSet presAssocID="{18670268-0168-4654-BD64-9AD263E9F388}" presName="node" presStyleLbl="node1" presStyleIdx="3" presStyleCnt="4">
        <dgm:presLayoutVars>
          <dgm:bulletEnabled val="1"/>
        </dgm:presLayoutVars>
      </dgm:prSet>
      <dgm:spPr/>
    </dgm:pt>
  </dgm:ptLst>
  <dgm:cxnLst>
    <dgm:cxn modelId="{AB12B912-3C1C-4755-8854-8EBEF44CA2BC}" type="presOf" srcId="{43341DF8-0EB8-4975-B856-29BBDDE531D4}" destId="{E4954B05-24A8-446F-81D3-8D6BD1D7F393}" srcOrd="1" destOrd="0" presId="urn:microsoft.com/office/officeart/2005/8/layout/process1"/>
    <dgm:cxn modelId="{6BB0DD31-4B2E-4561-95C7-B7AAB4032194}" type="presOf" srcId="{2FE920C7-FA23-4C55-AA15-2C9CE1885D3C}" destId="{C6B25E81-9839-4266-8BE2-5A4528BA538E}" srcOrd="0" destOrd="0" presId="urn:microsoft.com/office/officeart/2005/8/layout/process1"/>
    <dgm:cxn modelId="{BAC4DD35-1D16-4E74-9B56-6790302C477B}" srcId="{3FA7E4CD-FE98-4B28-9C72-4211F6ADB30F}" destId="{18670268-0168-4654-BD64-9AD263E9F388}" srcOrd="3" destOrd="0" parTransId="{A798C6F3-C936-44F8-ABEC-9AF70E518410}" sibTransId="{72F8FDDF-BDA5-4226-B93C-FB49D55BD6D9}"/>
    <dgm:cxn modelId="{7DD48C5D-A711-435F-8306-B1866661D1C6}" type="presOf" srcId="{2FE920C7-FA23-4C55-AA15-2C9CE1885D3C}" destId="{2CBE8D2C-B460-4DCF-BEE3-4D038BFDEEC6}" srcOrd="1" destOrd="0" presId="urn:microsoft.com/office/officeart/2005/8/layout/process1"/>
    <dgm:cxn modelId="{6AA35C48-E91D-42C9-B788-8A86B2BE3EBA}" type="presOf" srcId="{9C9D035C-260B-4CE6-AD9D-E8750AE654E7}" destId="{4E4924D4-E9FF-4B99-BAB4-B6874055BE3D}" srcOrd="1" destOrd="0" presId="urn:microsoft.com/office/officeart/2005/8/layout/process1"/>
    <dgm:cxn modelId="{02D63B6E-A3BF-42DB-AE1F-A44A4539D721}" type="presOf" srcId="{53899001-A25B-4681-9516-2F98F30A9C1A}" destId="{C4A051A2-98DD-4BCA-9B57-EF228B6E9782}" srcOrd="0" destOrd="0" presId="urn:microsoft.com/office/officeart/2005/8/layout/process1"/>
    <dgm:cxn modelId="{2E2A1B58-D0AA-44B8-8DF1-979460D5D9CD}" srcId="{3FA7E4CD-FE98-4B28-9C72-4211F6ADB30F}" destId="{13649C96-35F3-4AE3-B031-82B2A00433A5}" srcOrd="0" destOrd="0" parTransId="{3D2E90CB-331B-4BCE-AD7D-674DA62C39C6}" sibTransId="{43341DF8-0EB8-4975-B856-29BBDDE531D4}"/>
    <dgm:cxn modelId="{F0F03D7F-95A2-4B36-97F6-5B6F10BE8C14}" type="presOf" srcId="{3FA7E4CD-FE98-4B28-9C72-4211F6ADB30F}" destId="{4C1C93CB-7F5E-4190-8A89-84CB45CA2F22}" srcOrd="0" destOrd="0" presId="urn:microsoft.com/office/officeart/2005/8/layout/process1"/>
    <dgm:cxn modelId="{C2CDBB90-360F-4971-AECF-E20CB6F662C5}" type="presOf" srcId="{9C9D035C-260B-4CE6-AD9D-E8750AE654E7}" destId="{7DEDAF6A-AB04-4E8B-A300-4FA23840129D}" srcOrd="0" destOrd="0" presId="urn:microsoft.com/office/officeart/2005/8/layout/process1"/>
    <dgm:cxn modelId="{0C604192-8D0C-441C-B30F-76DFDBCEF9A5}" type="presOf" srcId="{43341DF8-0EB8-4975-B856-29BBDDE531D4}" destId="{B1223050-E6AD-45E8-8AB8-478DFBFDF3CF}" srcOrd="0" destOrd="0" presId="urn:microsoft.com/office/officeart/2005/8/layout/process1"/>
    <dgm:cxn modelId="{4C01E79C-7D85-4284-A9FD-65DB14077F84}" type="presOf" srcId="{06247E21-C77B-4772-85E7-3626AC3169E2}" destId="{ADBF1AF2-8A96-4379-BE50-380A148D63E4}" srcOrd="0" destOrd="0" presId="urn:microsoft.com/office/officeart/2005/8/layout/process1"/>
    <dgm:cxn modelId="{2D1D39B5-593D-46A4-B969-61B944516974}" srcId="{3FA7E4CD-FE98-4B28-9C72-4211F6ADB30F}" destId="{53899001-A25B-4681-9516-2F98F30A9C1A}" srcOrd="1" destOrd="0" parTransId="{FEA22C38-B23F-4C83-B796-8047C5E5883C}" sibTransId="{2FE920C7-FA23-4C55-AA15-2C9CE1885D3C}"/>
    <dgm:cxn modelId="{BD4215B7-8E54-4DC2-8AC4-750A25A815F9}" srcId="{3FA7E4CD-FE98-4B28-9C72-4211F6ADB30F}" destId="{06247E21-C77B-4772-85E7-3626AC3169E2}" srcOrd="2" destOrd="0" parTransId="{6DF21AAB-9B50-4ECD-B2A4-FCCF739C5CEF}" sibTransId="{9C9D035C-260B-4CE6-AD9D-E8750AE654E7}"/>
    <dgm:cxn modelId="{9C78D6F5-3D19-45FF-926C-E3436B4B94EB}" type="presOf" srcId="{18670268-0168-4654-BD64-9AD263E9F388}" destId="{69149783-B158-4FF5-8356-3A2351177322}" srcOrd="0" destOrd="0" presId="urn:microsoft.com/office/officeart/2005/8/layout/process1"/>
    <dgm:cxn modelId="{202636FB-160E-46B1-8F0A-82D0D6929C69}" type="presOf" srcId="{13649C96-35F3-4AE3-B031-82B2A00433A5}" destId="{7701A1B7-1A9C-4489-B013-EDB84E583E32}" srcOrd="0" destOrd="0" presId="urn:microsoft.com/office/officeart/2005/8/layout/process1"/>
    <dgm:cxn modelId="{790589A5-0505-484B-BC31-282159BD00F0}" type="presParOf" srcId="{4C1C93CB-7F5E-4190-8A89-84CB45CA2F22}" destId="{7701A1B7-1A9C-4489-B013-EDB84E583E32}" srcOrd="0" destOrd="0" presId="urn:microsoft.com/office/officeart/2005/8/layout/process1"/>
    <dgm:cxn modelId="{F0FB2BCE-3AA0-41E0-BDBF-42E984FAD953}" type="presParOf" srcId="{4C1C93CB-7F5E-4190-8A89-84CB45CA2F22}" destId="{B1223050-E6AD-45E8-8AB8-478DFBFDF3CF}" srcOrd="1" destOrd="0" presId="urn:microsoft.com/office/officeart/2005/8/layout/process1"/>
    <dgm:cxn modelId="{5FD74900-2F31-4C4A-8382-6ABC7B12787A}" type="presParOf" srcId="{B1223050-E6AD-45E8-8AB8-478DFBFDF3CF}" destId="{E4954B05-24A8-446F-81D3-8D6BD1D7F393}" srcOrd="0" destOrd="0" presId="urn:microsoft.com/office/officeart/2005/8/layout/process1"/>
    <dgm:cxn modelId="{A7124B2B-7EDB-4181-A63B-87EFC9AEC5E9}" type="presParOf" srcId="{4C1C93CB-7F5E-4190-8A89-84CB45CA2F22}" destId="{C4A051A2-98DD-4BCA-9B57-EF228B6E9782}" srcOrd="2" destOrd="0" presId="urn:microsoft.com/office/officeart/2005/8/layout/process1"/>
    <dgm:cxn modelId="{11610E91-0CBC-4C08-BAB9-943AA248A587}" type="presParOf" srcId="{4C1C93CB-7F5E-4190-8A89-84CB45CA2F22}" destId="{C6B25E81-9839-4266-8BE2-5A4528BA538E}" srcOrd="3" destOrd="0" presId="urn:microsoft.com/office/officeart/2005/8/layout/process1"/>
    <dgm:cxn modelId="{363689F1-D818-4544-B00C-E852912C33F0}" type="presParOf" srcId="{C6B25E81-9839-4266-8BE2-5A4528BA538E}" destId="{2CBE8D2C-B460-4DCF-BEE3-4D038BFDEEC6}" srcOrd="0" destOrd="0" presId="urn:microsoft.com/office/officeart/2005/8/layout/process1"/>
    <dgm:cxn modelId="{F0FD6EBF-76D3-427B-B489-AFF091AFFACC}" type="presParOf" srcId="{4C1C93CB-7F5E-4190-8A89-84CB45CA2F22}" destId="{ADBF1AF2-8A96-4379-BE50-380A148D63E4}" srcOrd="4" destOrd="0" presId="urn:microsoft.com/office/officeart/2005/8/layout/process1"/>
    <dgm:cxn modelId="{18A79C11-6A28-4D10-98D6-147EC17E93E1}" type="presParOf" srcId="{4C1C93CB-7F5E-4190-8A89-84CB45CA2F22}" destId="{7DEDAF6A-AB04-4E8B-A300-4FA23840129D}" srcOrd="5" destOrd="0" presId="urn:microsoft.com/office/officeart/2005/8/layout/process1"/>
    <dgm:cxn modelId="{351A2ED5-F804-4DFF-AC4F-39244A2B7430}" type="presParOf" srcId="{7DEDAF6A-AB04-4E8B-A300-4FA23840129D}" destId="{4E4924D4-E9FF-4B99-BAB4-B6874055BE3D}" srcOrd="0" destOrd="0" presId="urn:microsoft.com/office/officeart/2005/8/layout/process1"/>
    <dgm:cxn modelId="{2AFC33B0-0A88-41C7-BD90-C7910EBA224C}" type="presParOf" srcId="{4C1C93CB-7F5E-4190-8A89-84CB45CA2F22}" destId="{69149783-B158-4FF5-8356-3A2351177322}"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1A1B7-1A9C-4489-B013-EDB84E583E32}">
      <dsp:nvSpPr>
        <dsp:cNvPr id="0" name=""/>
        <dsp:cNvSpPr/>
      </dsp:nvSpPr>
      <dsp:spPr>
        <a:xfrm>
          <a:off x="4082" y="1034497"/>
          <a:ext cx="1784803" cy="107088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Cells</a:t>
          </a:r>
        </a:p>
      </dsp:txBody>
      <dsp:txXfrm>
        <a:off x="35447" y="1065862"/>
        <a:ext cx="1722073" cy="1008152"/>
      </dsp:txXfrm>
    </dsp:sp>
    <dsp:sp modelId="{B1223050-E6AD-45E8-8AB8-478DFBFDF3CF}">
      <dsp:nvSpPr>
        <dsp:cNvPr id="0" name=""/>
        <dsp:cNvSpPr/>
      </dsp:nvSpPr>
      <dsp:spPr>
        <a:xfrm>
          <a:off x="1967366" y="1348622"/>
          <a:ext cx="378378" cy="44263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1967366" y="1437148"/>
        <a:ext cx="264865" cy="265579"/>
      </dsp:txXfrm>
    </dsp:sp>
    <dsp:sp modelId="{C4A051A2-98DD-4BCA-9B57-EF228B6E9782}">
      <dsp:nvSpPr>
        <dsp:cNvPr id="0" name=""/>
        <dsp:cNvSpPr/>
      </dsp:nvSpPr>
      <dsp:spPr>
        <a:xfrm>
          <a:off x="2502807" y="1034497"/>
          <a:ext cx="1784803" cy="107088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Nucleus</a:t>
          </a:r>
        </a:p>
      </dsp:txBody>
      <dsp:txXfrm>
        <a:off x="2534172" y="1065862"/>
        <a:ext cx="1722073" cy="1008152"/>
      </dsp:txXfrm>
    </dsp:sp>
    <dsp:sp modelId="{C6B25E81-9839-4266-8BE2-5A4528BA538E}">
      <dsp:nvSpPr>
        <dsp:cNvPr id="0" name=""/>
        <dsp:cNvSpPr/>
      </dsp:nvSpPr>
      <dsp:spPr>
        <a:xfrm>
          <a:off x="4466091" y="1348622"/>
          <a:ext cx="378378" cy="44263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466091" y="1437148"/>
        <a:ext cx="264865" cy="265579"/>
      </dsp:txXfrm>
    </dsp:sp>
    <dsp:sp modelId="{ADBF1AF2-8A96-4379-BE50-380A148D63E4}">
      <dsp:nvSpPr>
        <dsp:cNvPr id="0" name=""/>
        <dsp:cNvSpPr/>
      </dsp:nvSpPr>
      <dsp:spPr>
        <a:xfrm>
          <a:off x="5001532" y="1034497"/>
          <a:ext cx="1784803" cy="107088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Genes</a:t>
          </a:r>
        </a:p>
      </dsp:txBody>
      <dsp:txXfrm>
        <a:off x="5032897" y="1065862"/>
        <a:ext cx="1722073" cy="1008152"/>
      </dsp:txXfrm>
    </dsp:sp>
    <dsp:sp modelId="{7DEDAF6A-AB04-4E8B-A300-4FA23840129D}">
      <dsp:nvSpPr>
        <dsp:cNvPr id="0" name=""/>
        <dsp:cNvSpPr/>
      </dsp:nvSpPr>
      <dsp:spPr>
        <a:xfrm>
          <a:off x="6964816" y="1348622"/>
          <a:ext cx="378378" cy="44263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964816" y="1437148"/>
        <a:ext cx="264865" cy="265579"/>
      </dsp:txXfrm>
    </dsp:sp>
    <dsp:sp modelId="{69149783-B158-4FF5-8356-3A2351177322}">
      <dsp:nvSpPr>
        <dsp:cNvPr id="0" name=""/>
        <dsp:cNvSpPr/>
      </dsp:nvSpPr>
      <dsp:spPr>
        <a:xfrm>
          <a:off x="7500257" y="1034497"/>
          <a:ext cx="1784803" cy="107088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DNA</a:t>
          </a:r>
        </a:p>
      </dsp:txBody>
      <dsp:txXfrm>
        <a:off x="7531622" y="1065862"/>
        <a:ext cx="1722073" cy="10081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8/12/2025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8/12/2025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112573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rcwycy/DCMB-Summer-Workshop-2025"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hyperlink" Target="https://colab.goog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882096" cy="3291840"/>
          </a:xfrm>
        </p:spPr>
        <p:txBody>
          <a:bodyPr/>
          <a:lstStyle/>
          <a:p>
            <a:r>
              <a:rPr lang="en-US" sz="5400" dirty="0"/>
              <a:t>Exploring Careers in Bioinformatics</a:t>
            </a:r>
            <a:br>
              <a:rPr lang="en-US" sz="5400" dirty="0"/>
            </a:br>
            <a:br>
              <a:rPr lang="en-US" sz="5400" dirty="0"/>
            </a:br>
            <a:br>
              <a:rPr lang="en-US" sz="4400" dirty="0"/>
            </a:br>
            <a:r>
              <a:rPr lang="en-US" sz="3200" b="0" dirty="0"/>
              <a:t>Coding Breakout – Blue Group</a:t>
            </a:r>
            <a:endParaRPr lang="en-US" sz="5400" b="0" dirty="0"/>
          </a:p>
        </p:txBody>
      </p:sp>
      <p:sp>
        <p:nvSpPr>
          <p:cNvPr id="4" name="TextBox 3">
            <a:extLst>
              <a:ext uri="{FF2B5EF4-FFF2-40B4-BE49-F238E27FC236}">
                <a16:creationId xmlns:a16="http://schemas.microsoft.com/office/drawing/2014/main" id="{E46BF0BB-F222-9C27-3A5C-3A2372C4C3CE}"/>
              </a:ext>
            </a:extLst>
          </p:cNvPr>
          <p:cNvSpPr txBox="1"/>
          <p:nvPr/>
        </p:nvSpPr>
        <p:spPr>
          <a:xfrm>
            <a:off x="6309904" y="4353121"/>
            <a:ext cx="6096000" cy="646331"/>
          </a:xfrm>
          <a:prstGeom prst="rect">
            <a:avLst/>
          </a:prstGeom>
          <a:noFill/>
        </p:spPr>
        <p:txBody>
          <a:bodyPr wrap="square">
            <a:spAutoFit/>
          </a:bodyPr>
          <a:lstStyle/>
          <a:p>
            <a:r>
              <a:rPr lang="en-US" dirty="0">
                <a:solidFill>
                  <a:schemeClr val="bg1"/>
                </a:solidFill>
              </a:rPr>
              <a:t>NCRC B520 Rm 1140</a:t>
            </a:r>
          </a:p>
          <a:p>
            <a:r>
              <a:rPr lang="en-US" dirty="0">
                <a:solidFill>
                  <a:schemeClr val="bg1"/>
                </a:solidFill>
              </a:rPr>
              <a:t>August 18, 2025</a:t>
            </a:r>
          </a:p>
        </p:txBody>
      </p:sp>
      <p:pic>
        <p:nvPicPr>
          <p:cNvPr id="1026" name="Picture 2">
            <a:extLst>
              <a:ext uri="{FF2B5EF4-FFF2-40B4-BE49-F238E27FC236}">
                <a16:creationId xmlns:a16="http://schemas.microsoft.com/office/drawing/2014/main" id="{2586040E-43F1-0DB4-5589-B95092F48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0765" y="616753"/>
            <a:ext cx="1438468" cy="1438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4435229" cy="2354026"/>
          </a:xfrm>
        </p:spPr>
        <p:txBody>
          <a:bodyPr/>
          <a:lstStyle/>
          <a:p>
            <a:r>
              <a:rPr lang="en-US" dirty="0"/>
              <a:t>Two Types of Nucleic Acids</a:t>
            </a:r>
          </a:p>
        </p:txBody>
      </p:sp>
      <p:pic>
        <p:nvPicPr>
          <p:cNvPr id="3078" name="Picture 6">
            <a:extLst>
              <a:ext uri="{FF2B5EF4-FFF2-40B4-BE49-F238E27FC236}">
                <a16:creationId xmlns:a16="http://schemas.microsoft.com/office/drawing/2014/main" id="{01FD3395-8C7B-A120-80AB-19B0ED66F5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539" y="613229"/>
            <a:ext cx="7075714" cy="5660571"/>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CB341FAD-7815-8D72-4723-14BA019C0ECC}"/>
              </a:ext>
            </a:extLst>
          </p:cNvPr>
          <p:cNvSpPr>
            <a:spLocks noGrp="1"/>
          </p:cNvSpPr>
          <p:nvPr>
            <p:ph sz="quarter" idx="16"/>
          </p:nvPr>
        </p:nvSpPr>
        <p:spPr>
          <a:xfrm>
            <a:off x="575310" y="3279385"/>
            <a:ext cx="4435229" cy="2994415"/>
          </a:xfrm>
        </p:spPr>
        <p:txBody>
          <a:bodyPr/>
          <a:lstStyle/>
          <a:p>
            <a:pPr marL="342900" indent="-342900">
              <a:buFont typeface="Arial" panose="020B0604020202020204" pitchFamily="34" charset="0"/>
              <a:buChar char="•"/>
            </a:pPr>
            <a:r>
              <a:rPr lang="en-US" b="1" dirty="0"/>
              <a:t>DNA:</a:t>
            </a:r>
            <a:r>
              <a:rPr lang="en-US" dirty="0"/>
              <a:t> Stores the genetic material in the nucleus, comprises Cytosine, Guanine, Adenine, and Thymine</a:t>
            </a:r>
          </a:p>
          <a:p>
            <a:pPr marL="342900" indent="-342900">
              <a:buFont typeface="Arial" panose="020B0604020202020204" pitchFamily="34" charset="0"/>
              <a:buChar char="•"/>
            </a:pPr>
            <a:r>
              <a:rPr lang="en-US" b="1" dirty="0"/>
              <a:t>RNA:</a:t>
            </a:r>
            <a:r>
              <a:rPr lang="en-US" dirty="0"/>
              <a:t> Transfers genetic information from nucleus to cytoplasm for protein synthesis, comprises Cytosine, Guanine, Adenine, and Uracil</a:t>
            </a:r>
            <a:endParaRPr lang="en-US" b="1" dirty="0"/>
          </a:p>
        </p:txBody>
      </p:sp>
    </p:spTree>
    <p:extLst>
      <p:ext uri="{BB962C8B-B14F-4D97-AF65-F5344CB8AC3E}">
        <p14:creationId xmlns:p14="http://schemas.microsoft.com/office/powerpoint/2010/main" val="298364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18885" y="3499667"/>
            <a:ext cx="4939666" cy="2542810"/>
          </a:xfrm>
        </p:spPr>
        <p:txBody>
          <a:bodyPr/>
          <a:lstStyle/>
          <a:p>
            <a:r>
              <a:rPr lang="en-US" dirty="0"/>
              <a:t>The Central Dogma</a:t>
            </a:r>
          </a:p>
        </p:txBody>
      </p:sp>
      <p:sp>
        <p:nvSpPr>
          <p:cNvPr id="8" name="Content Placeholder 7">
            <a:extLst>
              <a:ext uri="{FF2B5EF4-FFF2-40B4-BE49-F238E27FC236}">
                <a16:creationId xmlns:a16="http://schemas.microsoft.com/office/drawing/2014/main" id="{CA1A72CD-DCE3-4547-7DEF-F6D9776AD136}"/>
              </a:ext>
            </a:extLst>
          </p:cNvPr>
          <p:cNvSpPr>
            <a:spLocks noGrp="1"/>
          </p:cNvSpPr>
          <p:nvPr>
            <p:ph sz="quarter" idx="15"/>
          </p:nvPr>
        </p:nvSpPr>
        <p:spPr>
          <a:xfrm>
            <a:off x="718768" y="5687399"/>
            <a:ext cx="5198269" cy="710155"/>
          </a:xfrm>
        </p:spPr>
        <p:txBody>
          <a:bodyPr/>
          <a:lstStyle/>
          <a:p>
            <a:r>
              <a:rPr lang="en-US" dirty="0"/>
              <a:t>Francis Crick: Genetic information flows in one direction; from DNA to RNA to protein</a:t>
            </a:r>
          </a:p>
        </p:txBody>
      </p:sp>
      <p:pic>
        <p:nvPicPr>
          <p:cNvPr id="13" name="Picture 12">
            <a:extLst>
              <a:ext uri="{FF2B5EF4-FFF2-40B4-BE49-F238E27FC236}">
                <a16:creationId xmlns:a16="http://schemas.microsoft.com/office/drawing/2014/main" id="{33C72550-92AD-1F1E-1E74-DF75BEC7A9BC}"/>
              </a:ext>
            </a:extLst>
          </p:cNvPr>
          <p:cNvPicPr>
            <a:picLocks noChangeAspect="1"/>
          </p:cNvPicPr>
          <p:nvPr/>
        </p:nvPicPr>
        <p:blipFill>
          <a:blip r:embed="rId3"/>
          <a:stretch>
            <a:fillRect/>
          </a:stretch>
        </p:blipFill>
        <p:spPr>
          <a:xfrm>
            <a:off x="810208" y="684245"/>
            <a:ext cx="4599458" cy="4637314"/>
          </a:xfrm>
          <a:prstGeom prst="rect">
            <a:avLst/>
          </a:prstGeom>
        </p:spPr>
      </p:pic>
    </p:spTree>
    <p:extLst>
      <p:ext uri="{BB962C8B-B14F-4D97-AF65-F5344CB8AC3E}">
        <p14:creationId xmlns:p14="http://schemas.microsoft.com/office/powerpoint/2010/main" val="3088225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FB2A-1763-6530-3EA5-8DFCC4490928}"/>
              </a:ext>
            </a:extLst>
          </p:cNvPr>
          <p:cNvSpPr>
            <a:spLocks noGrp="1"/>
          </p:cNvSpPr>
          <p:nvPr>
            <p:ph type="title"/>
          </p:nvPr>
        </p:nvSpPr>
        <p:spPr/>
        <p:txBody>
          <a:bodyPr/>
          <a:lstStyle/>
          <a:p>
            <a:r>
              <a:rPr lang="en-US" dirty="0"/>
              <a:t>Three Processes in the Central Dogma</a:t>
            </a:r>
          </a:p>
        </p:txBody>
      </p:sp>
      <p:sp>
        <p:nvSpPr>
          <p:cNvPr id="3" name="Content Placeholder 2">
            <a:extLst>
              <a:ext uri="{FF2B5EF4-FFF2-40B4-BE49-F238E27FC236}">
                <a16:creationId xmlns:a16="http://schemas.microsoft.com/office/drawing/2014/main" id="{79A8AE6B-6434-87E4-01CE-4403EB070B0E}"/>
              </a:ext>
            </a:extLst>
          </p:cNvPr>
          <p:cNvSpPr>
            <a:spLocks noGrp="1"/>
          </p:cNvSpPr>
          <p:nvPr>
            <p:ph sz="quarter" idx="15"/>
          </p:nvPr>
        </p:nvSpPr>
        <p:spPr>
          <a:xfrm>
            <a:off x="202474" y="2676525"/>
            <a:ext cx="3542212" cy="3597470"/>
          </a:xfrm>
        </p:spPr>
        <p:txBody>
          <a:bodyPr/>
          <a:lstStyle/>
          <a:p>
            <a:pPr algn="ctr"/>
            <a:r>
              <a:rPr lang="en-US" b="1" dirty="0"/>
              <a:t>REPLICATION</a:t>
            </a:r>
          </a:p>
          <a:p>
            <a:pPr algn="just"/>
            <a:r>
              <a:rPr lang="en-US" sz="1800" dirty="0"/>
              <a:t>The process by which the genome's DNA is copied in cells. Before a cell divides, it must first copy (or replicate) its entire genome so that each resulting daughter cell ends up with its own complete genome.</a:t>
            </a:r>
          </a:p>
          <a:p>
            <a:pPr algn="just"/>
            <a:r>
              <a:rPr lang="en-US" sz="1800" dirty="0"/>
              <a:t>This process occurs within the nucleus.</a:t>
            </a:r>
          </a:p>
        </p:txBody>
      </p:sp>
      <p:sp>
        <p:nvSpPr>
          <p:cNvPr id="4" name="Content Placeholder 3">
            <a:extLst>
              <a:ext uri="{FF2B5EF4-FFF2-40B4-BE49-F238E27FC236}">
                <a16:creationId xmlns:a16="http://schemas.microsoft.com/office/drawing/2014/main" id="{FBB02B21-9214-2880-9F43-8C256D594938}"/>
              </a:ext>
            </a:extLst>
          </p:cNvPr>
          <p:cNvSpPr>
            <a:spLocks noGrp="1"/>
          </p:cNvSpPr>
          <p:nvPr>
            <p:ph sz="quarter" idx="16"/>
          </p:nvPr>
        </p:nvSpPr>
        <p:spPr>
          <a:xfrm>
            <a:off x="3953073" y="2676525"/>
            <a:ext cx="3698030" cy="3597470"/>
          </a:xfrm>
        </p:spPr>
        <p:txBody>
          <a:bodyPr/>
          <a:lstStyle/>
          <a:p>
            <a:pPr algn="ctr"/>
            <a:r>
              <a:rPr lang="en-US" b="1" dirty="0"/>
              <a:t>TRANSCRIPTION</a:t>
            </a:r>
          </a:p>
          <a:p>
            <a:pPr algn="just"/>
            <a:r>
              <a:rPr lang="en-US" sz="1800" dirty="0"/>
              <a:t>The process of making an RNA copy of a gene’s DNA sequence. This copy, called messenger RNA (mRNA), carries the gene’s protein information encoded in DNA from the cell nucleus to the cell cytoplasm, where it is used for synthesizing the encoded protein.</a:t>
            </a:r>
          </a:p>
          <a:p>
            <a:r>
              <a:rPr lang="en-US" sz="1800" dirty="0"/>
              <a:t>This process occurs within the nucleus</a:t>
            </a:r>
          </a:p>
        </p:txBody>
      </p:sp>
      <p:sp>
        <p:nvSpPr>
          <p:cNvPr id="5" name="Content Placeholder 3">
            <a:extLst>
              <a:ext uri="{FF2B5EF4-FFF2-40B4-BE49-F238E27FC236}">
                <a16:creationId xmlns:a16="http://schemas.microsoft.com/office/drawing/2014/main" id="{44240B53-9731-100B-6043-BA84F3A290C6}"/>
              </a:ext>
            </a:extLst>
          </p:cNvPr>
          <p:cNvSpPr txBox="1">
            <a:spLocks/>
          </p:cNvSpPr>
          <p:nvPr/>
        </p:nvSpPr>
        <p:spPr>
          <a:xfrm>
            <a:off x="7924803" y="2676525"/>
            <a:ext cx="3698030" cy="3597470"/>
          </a:xfrm>
          <a:prstGeom prst="rect">
            <a:avLst/>
          </a:prstGeom>
        </p:spPr>
        <p:txBody>
          <a:bodyPr vert="horz" lIns="0" tIns="45720" rIns="0" bIns="0" rtlCol="0">
            <a:normAutofit/>
          </a:bodyPr>
          <a:lstStyle>
            <a:lvl1pPr marL="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1pPr>
            <a:lvl2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5486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8229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10058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TRANSLATION</a:t>
            </a:r>
          </a:p>
          <a:p>
            <a:pPr algn="just"/>
            <a:r>
              <a:rPr lang="en-US" sz="1800" dirty="0"/>
              <a:t>The process by which mRNA is used to synthesize proteins. Translation takes place on ribosomes in the cell cytoplasm, where mRNA is read and translated into the string of amino acid chains that make up the synthesized protein.</a:t>
            </a:r>
          </a:p>
          <a:p>
            <a:pPr algn="just"/>
            <a:endParaRPr lang="en-US" sz="1800" dirty="0"/>
          </a:p>
          <a:p>
            <a:pPr algn="just"/>
            <a:endParaRPr lang="en-US" sz="1800" dirty="0"/>
          </a:p>
        </p:txBody>
      </p:sp>
    </p:spTree>
    <p:extLst>
      <p:ext uri="{BB962C8B-B14F-4D97-AF65-F5344CB8AC3E}">
        <p14:creationId xmlns:p14="http://schemas.microsoft.com/office/powerpoint/2010/main" val="3648007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90345-8400-9361-6069-EBC916F7A5EB}"/>
              </a:ext>
            </a:extLst>
          </p:cNvPr>
          <p:cNvSpPr>
            <a:spLocks noGrp="1"/>
          </p:cNvSpPr>
          <p:nvPr>
            <p:ph type="title"/>
          </p:nvPr>
        </p:nvSpPr>
        <p:spPr>
          <a:xfrm>
            <a:off x="594360" y="189572"/>
            <a:ext cx="8798455" cy="677993"/>
          </a:xfrm>
        </p:spPr>
        <p:txBody>
          <a:bodyPr/>
          <a:lstStyle/>
          <a:p>
            <a:r>
              <a:rPr lang="en-US" sz="3200" dirty="0"/>
              <a:t>Accessing The Coding Notebook</a:t>
            </a:r>
          </a:p>
        </p:txBody>
      </p:sp>
      <p:sp>
        <p:nvSpPr>
          <p:cNvPr id="3" name="Content Placeholder 2">
            <a:extLst>
              <a:ext uri="{FF2B5EF4-FFF2-40B4-BE49-F238E27FC236}">
                <a16:creationId xmlns:a16="http://schemas.microsoft.com/office/drawing/2014/main" id="{B3DEA6F3-936E-BF58-DCAD-FCC5612F41C8}"/>
              </a:ext>
            </a:extLst>
          </p:cNvPr>
          <p:cNvSpPr>
            <a:spLocks noGrp="1"/>
          </p:cNvSpPr>
          <p:nvPr>
            <p:ph sz="quarter" idx="13"/>
          </p:nvPr>
        </p:nvSpPr>
        <p:spPr>
          <a:xfrm>
            <a:off x="501053" y="914349"/>
            <a:ext cx="6969657" cy="1049903"/>
          </a:xfrm>
        </p:spPr>
        <p:txBody>
          <a:bodyPr/>
          <a:lstStyle/>
          <a:p>
            <a:r>
              <a:rPr lang="en-IN" b="0" dirty="0"/>
              <a:t>Go to GitHub: </a:t>
            </a:r>
            <a:r>
              <a:rPr lang="en-IN" b="0" u="sng" dirty="0">
                <a:hlinkClick r:id="rId2"/>
              </a:rPr>
              <a:t>https://github.com/lindmuir/DCMB-Summer-Workshop-2025</a:t>
            </a:r>
            <a:endParaRPr lang="en-US" dirty="0"/>
          </a:p>
        </p:txBody>
      </p:sp>
      <p:pic>
        <p:nvPicPr>
          <p:cNvPr id="5" name="Picture 4">
            <a:extLst>
              <a:ext uri="{FF2B5EF4-FFF2-40B4-BE49-F238E27FC236}">
                <a16:creationId xmlns:a16="http://schemas.microsoft.com/office/drawing/2014/main" id="{87101F68-CE29-C0DB-0B5B-FDA21A4B0376}"/>
              </a:ext>
            </a:extLst>
          </p:cNvPr>
          <p:cNvPicPr>
            <a:picLocks noChangeAspect="1"/>
          </p:cNvPicPr>
          <p:nvPr/>
        </p:nvPicPr>
        <p:blipFill>
          <a:blip r:embed="rId3"/>
          <a:stretch>
            <a:fillRect/>
          </a:stretch>
        </p:blipFill>
        <p:spPr>
          <a:xfrm>
            <a:off x="3813109" y="2367658"/>
            <a:ext cx="8123853" cy="1743101"/>
          </a:xfrm>
          <a:prstGeom prst="rect">
            <a:avLst/>
          </a:prstGeom>
        </p:spPr>
      </p:pic>
      <p:sp>
        <p:nvSpPr>
          <p:cNvPr id="6" name="TextBox 5">
            <a:extLst>
              <a:ext uri="{FF2B5EF4-FFF2-40B4-BE49-F238E27FC236}">
                <a16:creationId xmlns:a16="http://schemas.microsoft.com/office/drawing/2014/main" id="{1E6B8531-D798-200A-E88B-60128789C402}"/>
              </a:ext>
            </a:extLst>
          </p:cNvPr>
          <p:cNvSpPr txBox="1"/>
          <p:nvPr/>
        </p:nvSpPr>
        <p:spPr>
          <a:xfrm>
            <a:off x="827314" y="2869876"/>
            <a:ext cx="2774302" cy="369332"/>
          </a:xfrm>
          <a:prstGeom prst="rect">
            <a:avLst/>
          </a:prstGeom>
          <a:noFill/>
        </p:spPr>
        <p:txBody>
          <a:bodyPr wrap="square" rtlCol="0">
            <a:spAutoFit/>
          </a:bodyPr>
          <a:lstStyle/>
          <a:p>
            <a:r>
              <a:rPr lang="en-US" dirty="0">
                <a:solidFill>
                  <a:srgbClr val="FF0000"/>
                </a:solidFill>
              </a:rPr>
              <a:t>Go to notebooks</a:t>
            </a:r>
          </a:p>
        </p:txBody>
      </p:sp>
      <p:pic>
        <p:nvPicPr>
          <p:cNvPr id="10" name="Picture 9">
            <a:extLst>
              <a:ext uri="{FF2B5EF4-FFF2-40B4-BE49-F238E27FC236}">
                <a16:creationId xmlns:a16="http://schemas.microsoft.com/office/drawing/2014/main" id="{F803C5D6-5A9D-8D0A-7802-CBD0C312DA9F}"/>
              </a:ext>
            </a:extLst>
          </p:cNvPr>
          <p:cNvPicPr>
            <a:picLocks noChangeAspect="1"/>
          </p:cNvPicPr>
          <p:nvPr/>
        </p:nvPicPr>
        <p:blipFill>
          <a:blip r:embed="rId4"/>
          <a:stretch>
            <a:fillRect/>
          </a:stretch>
        </p:blipFill>
        <p:spPr>
          <a:xfrm>
            <a:off x="501053" y="4619610"/>
            <a:ext cx="8248262" cy="2048818"/>
          </a:xfrm>
          <a:prstGeom prst="rect">
            <a:avLst/>
          </a:prstGeom>
        </p:spPr>
      </p:pic>
      <p:cxnSp>
        <p:nvCxnSpPr>
          <p:cNvPr id="12" name="Straight Arrow Connector 11">
            <a:extLst>
              <a:ext uri="{FF2B5EF4-FFF2-40B4-BE49-F238E27FC236}">
                <a16:creationId xmlns:a16="http://schemas.microsoft.com/office/drawing/2014/main" id="{F78D8BE2-DD6E-8BC6-86DA-4E2A0DEDAD48}"/>
              </a:ext>
            </a:extLst>
          </p:cNvPr>
          <p:cNvCxnSpPr/>
          <p:nvPr/>
        </p:nvCxnSpPr>
        <p:spPr>
          <a:xfrm>
            <a:off x="2625012" y="3066661"/>
            <a:ext cx="118809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1D9FE48-730D-F8FB-68C2-C396EF200B8C}"/>
              </a:ext>
            </a:extLst>
          </p:cNvPr>
          <p:cNvSpPr txBox="1"/>
          <p:nvPr/>
        </p:nvSpPr>
        <p:spPr>
          <a:xfrm>
            <a:off x="9784702" y="5610852"/>
            <a:ext cx="2407298" cy="646331"/>
          </a:xfrm>
          <a:prstGeom prst="rect">
            <a:avLst/>
          </a:prstGeom>
          <a:noFill/>
        </p:spPr>
        <p:txBody>
          <a:bodyPr wrap="square">
            <a:spAutoFit/>
          </a:bodyPr>
          <a:lstStyle/>
          <a:p>
            <a:r>
              <a:rPr lang="en-US" dirty="0">
                <a:solidFill>
                  <a:srgbClr val="FF0000"/>
                </a:solidFill>
              </a:rPr>
              <a:t>Download the </a:t>
            </a:r>
            <a:r>
              <a:rPr lang="en-US" dirty="0" err="1">
                <a:solidFill>
                  <a:srgbClr val="FF0000"/>
                </a:solidFill>
              </a:rPr>
              <a:t>BlueGroup</a:t>
            </a:r>
            <a:r>
              <a:rPr lang="en-US" dirty="0">
                <a:solidFill>
                  <a:srgbClr val="FF0000"/>
                </a:solidFill>
              </a:rPr>
              <a:t> notebook</a:t>
            </a:r>
          </a:p>
        </p:txBody>
      </p:sp>
      <p:cxnSp>
        <p:nvCxnSpPr>
          <p:cNvPr id="17" name="Straight Arrow Connector 16">
            <a:extLst>
              <a:ext uri="{FF2B5EF4-FFF2-40B4-BE49-F238E27FC236}">
                <a16:creationId xmlns:a16="http://schemas.microsoft.com/office/drawing/2014/main" id="{62675CED-92BA-CC90-9E89-759A7ED31079}"/>
              </a:ext>
            </a:extLst>
          </p:cNvPr>
          <p:cNvCxnSpPr/>
          <p:nvPr/>
        </p:nvCxnSpPr>
        <p:spPr>
          <a:xfrm flipH="1">
            <a:off x="8067869" y="5816081"/>
            <a:ext cx="164218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4AA945A-B719-16FD-CA62-F500FA248727}"/>
              </a:ext>
            </a:extLst>
          </p:cNvPr>
          <p:cNvSpPr/>
          <p:nvPr/>
        </p:nvSpPr>
        <p:spPr>
          <a:xfrm>
            <a:off x="3931298" y="2923592"/>
            <a:ext cx="1088571" cy="3670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FBC6EF-39F8-F85C-60D3-2C609CF2A84C}"/>
              </a:ext>
            </a:extLst>
          </p:cNvPr>
          <p:cNvSpPr/>
          <p:nvPr/>
        </p:nvSpPr>
        <p:spPr>
          <a:xfrm>
            <a:off x="3536613" y="4626260"/>
            <a:ext cx="2889069" cy="3670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3792F66-A4E1-9E33-4CA7-53F03DB6B4D7}"/>
              </a:ext>
            </a:extLst>
          </p:cNvPr>
          <p:cNvSpPr/>
          <p:nvPr/>
        </p:nvSpPr>
        <p:spPr>
          <a:xfrm>
            <a:off x="7700865" y="5610852"/>
            <a:ext cx="393596" cy="3670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032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F088-FFBD-D36A-7AA2-019215051B7A}"/>
              </a:ext>
            </a:extLst>
          </p:cNvPr>
          <p:cNvSpPr>
            <a:spLocks noGrp="1"/>
          </p:cNvSpPr>
          <p:nvPr>
            <p:ph type="title"/>
          </p:nvPr>
        </p:nvSpPr>
        <p:spPr/>
        <p:txBody>
          <a:bodyPr/>
          <a:lstStyle/>
          <a:p>
            <a:r>
              <a:rPr lang="en-US" dirty="0"/>
              <a:t>Accessing The Coding Notebook</a:t>
            </a:r>
          </a:p>
        </p:txBody>
      </p:sp>
      <p:sp>
        <p:nvSpPr>
          <p:cNvPr id="3" name="Content Placeholder 2">
            <a:extLst>
              <a:ext uri="{FF2B5EF4-FFF2-40B4-BE49-F238E27FC236}">
                <a16:creationId xmlns:a16="http://schemas.microsoft.com/office/drawing/2014/main" id="{DD69BD78-6119-12DA-BFD7-F5C4C861D45B}"/>
              </a:ext>
            </a:extLst>
          </p:cNvPr>
          <p:cNvSpPr>
            <a:spLocks noGrp="1"/>
          </p:cNvSpPr>
          <p:nvPr>
            <p:ph sz="quarter" idx="13"/>
          </p:nvPr>
        </p:nvSpPr>
        <p:spPr/>
        <p:txBody>
          <a:bodyPr/>
          <a:lstStyle/>
          <a:p>
            <a:r>
              <a:rPr lang="en-US" b="0" dirty="0"/>
              <a:t>Go to Google Colab: </a:t>
            </a:r>
            <a:r>
              <a:rPr lang="en-US" b="0" u="sng" dirty="0">
                <a:hlinkClick r:id="rId2"/>
              </a:rPr>
              <a:t>https://colab.google/</a:t>
            </a:r>
            <a:endParaRPr lang="en-US" b="0" dirty="0"/>
          </a:p>
          <a:p>
            <a:r>
              <a:rPr lang="en-US" b="0" dirty="0"/>
              <a:t>Login to Google account when prompted</a:t>
            </a:r>
          </a:p>
          <a:p>
            <a:r>
              <a:rPr lang="en-US" b="0" dirty="0"/>
              <a:t>Click “Open Colab” &gt;&gt; click “Upload” &gt;&gt; Select downloaded notebook</a:t>
            </a:r>
          </a:p>
          <a:p>
            <a:pPr marL="0" indent="0">
              <a:buNone/>
            </a:pPr>
            <a:endParaRPr lang="en-US" dirty="0"/>
          </a:p>
        </p:txBody>
      </p:sp>
    </p:spTree>
    <p:extLst>
      <p:ext uri="{BB962C8B-B14F-4D97-AF65-F5344CB8AC3E}">
        <p14:creationId xmlns:p14="http://schemas.microsoft.com/office/powerpoint/2010/main" val="3321154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606801" y="1047208"/>
            <a:ext cx="6416040" cy="744271"/>
          </a:xfrm>
        </p:spPr>
        <p:txBody>
          <a:bodyPr/>
          <a:lstStyle/>
          <a:p>
            <a:r>
              <a:rPr lang="en-US" dirty="0"/>
              <a:t>Basic Unit of Life?</a:t>
            </a:r>
          </a:p>
        </p:txBody>
      </p:sp>
      <p:graphicFrame>
        <p:nvGraphicFramePr>
          <p:cNvPr id="5" name="Diagram 4">
            <a:extLst>
              <a:ext uri="{FF2B5EF4-FFF2-40B4-BE49-F238E27FC236}">
                <a16:creationId xmlns:a16="http://schemas.microsoft.com/office/drawing/2014/main" id="{A68F59D2-2193-9486-301C-3E6F7E8095E1}"/>
              </a:ext>
            </a:extLst>
          </p:cNvPr>
          <p:cNvGraphicFramePr/>
          <p:nvPr>
            <p:extLst>
              <p:ext uri="{D42A27DB-BD31-4B8C-83A1-F6EECF244321}">
                <p14:modId xmlns:p14="http://schemas.microsoft.com/office/powerpoint/2010/main" val="1171826775"/>
              </p:ext>
            </p:extLst>
          </p:nvPr>
        </p:nvGraphicFramePr>
        <p:xfrm>
          <a:off x="1553029" y="4333942"/>
          <a:ext cx="9289143" cy="31398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8" name="Picture 4" descr="Cell Structure and Function Part 1 – The Organelles - Medical Exam Prep">
            <a:extLst>
              <a:ext uri="{FF2B5EF4-FFF2-40B4-BE49-F238E27FC236}">
                <a16:creationId xmlns:a16="http://schemas.microsoft.com/office/drawing/2014/main" id="{8877471E-E741-1767-FCE5-E73767D464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3029" y="2444618"/>
            <a:ext cx="4236031" cy="2441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68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5,232 Chromosome Diagram Royalty-Free Photos and Stock Images | Shutterstock">
            <a:extLst>
              <a:ext uri="{FF2B5EF4-FFF2-40B4-BE49-F238E27FC236}">
                <a16:creationId xmlns:a16="http://schemas.microsoft.com/office/drawing/2014/main" id="{B0A0CAF5-A12C-9515-D943-76963A4AB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261" y="2578717"/>
            <a:ext cx="5131527" cy="38486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Genetic Information</a:t>
            </a:r>
          </a:p>
        </p:txBody>
      </p:sp>
      <p:sp>
        <p:nvSpPr>
          <p:cNvPr id="12" name="TextBox 11">
            <a:extLst>
              <a:ext uri="{FF2B5EF4-FFF2-40B4-BE49-F238E27FC236}">
                <a16:creationId xmlns:a16="http://schemas.microsoft.com/office/drawing/2014/main" id="{1D7F6727-28E9-5AFB-6FB9-5DE8C32170B5}"/>
              </a:ext>
            </a:extLst>
          </p:cNvPr>
          <p:cNvSpPr txBox="1"/>
          <p:nvPr/>
        </p:nvSpPr>
        <p:spPr>
          <a:xfrm>
            <a:off x="594360" y="2578717"/>
            <a:ext cx="6099110" cy="2723823"/>
          </a:xfrm>
          <a:prstGeom prst="rect">
            <a:avLst/>
          </a:prstGeom>
          <a:noFill/>
        </p:spPr>
        <p:txBody>
          <a:bodyPr wrap="square">
            <a:spAutoFit/>
          </a:bodyPr>
          <a:lstStyle/>
          <a:p>
            <a:pPr marL="283464" marR="0" lvl="0" indent="-283464" algn="l" defTabSz="914400" rtl="0" eaLnBrk="1" fontAlgn="auto" latinLnBrk="0" hangingPunct="1">
              <a:lnSpc>
                <a:spcPct val="90000"/>
              </a:lnSpc>
              <a:spcBef>
                <a:spcPts val="180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000000"/>
                </a:solidFill>
                <a:effectLst/>
                <a:uLnTx/>
                <a:uFillTx/>
                <a:latin typeface="Franklin Gothic Book"/>
                <a:ea typeface="+mn-ea"/>
                <a:cs typeface="+mn-cs"/>
              </a:rPr>
              <a:t>GENES:</a:t>
            </a:r>
            <a:r>
              <a:rPr kumimoji="0" lang="en-US" sz="2000" b="0" i="0" u="none" strike="noStrike" kern="1200" cap="none" spc="0" normalizeH="0" baseline="0" noProof="0" dirty="0">
                <a:ln>
                  <a:noFill/>
                </a:ln>
                <a:solidFill>
                  <a:srgbClr val="000000"/>
                </a:solidFill>
                <a:effectLst/>
                <a:uLnTx/>
                <a:uFillTx/>
                <a:latin typeface="Franklin Gothic Book"/>
                <a:ea typeface="+mn-ea"/>
                <a:cs typeface="+mn-cs"/>
              </a:rPr>
              <a:t> Basic unit of genetic information. Genes determine the inherited characters.</a:t>
            </a:r>
          </a:p>
          <a:p>
            <a:pPr marL="283464" marR="0" lvl="0" indent="-283464" algn="l" defTabSz="914400" rtl="0" eaLnBrk="1" fontAlgn="auto" latinLnBrk="0" hangingPunct="1">
              <a:lnSpc>
                <a:spcPct val="90000"/>
              </a:lnSpc>
              <a:spcBef>
                <a:spcPts val="180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000000"/>
                </a:solidFill>
                <a:effectLst/>
                <a:uLnTx/>
                <a:uFillTx/>
                <a:latin typeface="Franklin Gothic Book"/>
                <a:ea typeface="+mn-ea"/>
                <a:cs typeface="+mn-cs"/>
              </a:rPr>
              <a:t>GENOME: </a:t>
            </a:r>
            <a:r>
              <a:rPr kumimoji="0" lang="en-US" sz="2000" b="0" i="0" u="none" strike="noStrike" kern="1200" cap="none" spc="0" normalizeH="0" baseline="0" noProof="0" dirty="0">
                <a:ln>
                  <a:noFill/>
                </a:ln>
                <a:solidFill>
                  <a:srgbClr val="000000"/>
                </a:solidFill>
                <a:effectLst/>
                <a:uLnTx/>
                <a:uFillTx/>
                <a:latin typeface="Franklin Gothic Book"/>
                <a:ea typeface="+mn-ea"/>
                <a:cs typeface="+mn-cs"/>
              </a:rPr>
              <a:t>The collection of genetic information</a:t>
            </a:r>
          </a:p>
          <a:p>
            <a:pPr marL="283464" marR="0" lvl="0" indent="-283464" algn="l" defTabSz="914400" rtl="0" eaLnBrk="1" fontAlgn="auto" latinLnBrk="0" hangingPunct="1">
              <a:lnSpc>
                <a:spcPct val="90000"/>
              </a:lnSpc>
              <a:spcBef>
                <a:spcPts val="180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000000"/>
                </a:solidFill>
                <a:effectLst/>
                <a:uLnTx/>
                <a:uFillTx/>
                <a:latin typeface="Franklin Gothic Book"/>
                <a:ea typeface="+mn-ea"/>
                <a:cs typeface="+mn-cs"/>
              </a:rPr>
              <a:t>CHROMOSOMES: </a:t>
            </a:r>
            <a:r>
              <a:rPr kumimoji="0" lang="en-US" sz="2000" b="0" i="0" u="none" strike="noStrike" kern="1200" cap="none" spc="0" normalizeH="0" baseline="0" noProof="0" dirty="0">
                <a:ln>
                  <a:noFill/>
                </a:ln>
                <a:solidFill>
                  <a:srgbClr val="000000"/>
                </a:solidFill>
                <a:effectLst/>
                <a:uLnTx/>
                <a:uFillTx/>
                <a:latin typeface="Franklin Gothic Book"/>
                <a:ea typeface="+mn-ea"/>
                <a:cs typeface="+mn-cs"/>
              </a:rPr>
              <a:t>Storage unit of genes</a:t>
            </a:r>
          </a:p>
          <a:p>
            <a:pPr marL="283464" marR="0" lvl="0" indent="-283464" algn="l" defTabSz="914400" rtl="0" eaLnBrk="1" fontAlgn="auto" latinLnBrk="0" hangingPunct="1">
              <a:lnSpc>
                <a:spcPct val="90000"/>
              </a:lnSpc>
              <a:spcBef>
                <a:spcPts val="180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000000"/>
                </a:solidFill>
                <a:effectLst/>
                <a:uLnTx/>
                <a:uFillTx/>
                <a:latin typeface="Franklin Gothic Book"/>
                <a:ea typeface="+mn-ea"/>
                <a:cs typeface="+mn-cs"/>
              </a:rPr>
              <a:t>DNA (Deoxyribonucleic acid):</a:t>
            </a:r>
            <a:r>
              <a:rPr kumimoji="0" lang="en-US" sz="2000" b="0" i="0" u="none" strike="noStrike" kern="1200" cap="none" spc="0" normalizeH="0" baseline="0" noProof="0" dirty="0">
                <a:ln>
                  <a:noFill/>
                </a:ln>
                <a:solidFill>
                  <a:srgbClr val="000000"/>
                </a:solidFill>
                <a:effectLst/>
                <a:uLnTx/>
                <a:uFillTx/>
                <a:latin typeface="Franklin Gothic Book"/>
                <a:ea typeface="+mn-ea"/>
                <a:cs typeface="+mn-cs"/>
              </a:rPr>
              <a:t> Nucleic acid that contains the genetic instructions specifying the biological development of all cellular forms of life</a:t>
            </a:r>
            <a:endParaRPr kumimoji="0" lang="en-US" sz="2000" b="1" i="0" u="none" strike="noStrike" kern="1200" cap="none" spc="0" normalizeH="0" baseline="0" noProof="0" dirty="0">
              <a:ln>
                <a:noFill/>
              </a:ln>
              <a:solidFill>
                <a:srgbClr val="000000"/>
              </a:solidFill>
              <a:effectLst/>
              <a:uLnTx/>
              <a:uFillTx/>
              <a:latin typeface="Franklin Gothic Book"/>
              <a:ea typeface="+mn-ea"/>
              <a:cs typeface="+mn-cs"/>
            </a:endParaRPr>
          </a:p>
        </p:txBody>
      </p:sp>
    </p:spTree>
    <p:extLst>
      <p:ext uri="{BB962C8B-B14F-4D97-AF65-F5344CB8AC3E}">
        <p14:creationId xmlns:p14="http://schemas.microsoft.com/office/powerpoint/2010/main" val="88848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Human Genome</a:t>
            </a:r>
          </a:p>
        </p:txBody>
      </p:sp>
      <p:sp>
        <p:nvSpPr>
          <p:cNvPr id="12" name="TextBox 11">
            <a:extLst>
              <a:ext uri="{FF2B5EF4-FFF2-40B4-BE49-F238E27FC236}">
                <a16:creationId xmlns:a16="http://schemas.microsoft.com/office/drawing/2014/main" id="{1D7F6727-28E9-5AFB-6FB9-5DE8C32170B5}"/>
              </a:ext>
            </a:extLst>
          </p:cNvPr>
          <p:cNvSpPr txBox="1"/>
          <p:nvPr/>
        </p:nvSpPr>
        <p:spPr>
          <a:xfrm>
            <a:off x="590937" y="2392105"/>
            <a:ext cx="5206483" cy="3000821"/>
          </a:xfrm>
          <a:prstGeom prst="rect">
            <a:avLst/>
          </a:prstGeom>
          <a:noFill/>
        </p:spPr>
        <p:txBody>
          <a:bodyPr wrap="square">
            <a:spAutoFit/>
          </a:bodyPr>
          <a:lstStyle/>
          <a:p>
            <a:pPr marR="0" lvl="0" algn="l" defTabSz="914400" rtl="0" eaLnBrk="1" fontAlgn="auto" latinLnBrk="0" hangingPunct="1">
              <a:lnSpc>
                <a:spcPct val="90000"/>
              </a:lnSpc>
              <a:spcBef>
                <a:spcPts val="1800"/>
              </a:spcBef>
              <a:spcAft>
                <a:spcPts val="0"/>
              </a:spcAft>
              <a:buClrTx/>
              <a:buSzTx/>
              <a:tabLst/>
              <a:defRPr/>
            </a:pPr>
            <a:r>
              <a:rPr lang="en-US" sz="2000" b="1" dirty="0">
                <a:solidFill>
                  <a:srgbClr val="000000"/>
                </a:solidFill>
                <a:latin typeface="Franklin Gothic Book"/>
              </a:rPr>
              <a:t>Humans are diploid organisms; they contain two sets of genetic information – one inherited from the mother and one from the father</a:t>
            </a:r>
          </a:p>
          <a:p>
            <a:pPr marR="0" lvl="0" algn="l" defTabSz="914400" rtl="0" eaLnBrk="1" fontAlgn="auto" latinLnBrk="0" hangingPunct="1">
              <a:lnSpc>
                <a:spcPct val="90000"/>
              </a:lnSpc>
              <a:spcBef>
                <a:spcPts val="1800"/>
              </a:spcBef>
              <a:spcAft>
                <a:spcPts val="0"/>
              </a:spcAft>
              <a:buClrTx/>
              <a:buSzTx/>
              <a:tabLst/>
              <a:defRPr/>
            </a:pPr>
            <a:r>
              <a:rPr lang="en-US" sz="2000" b="1" dirty="0">
                <a:solidFill>
                  <a:srgbClr val="000000"/>
                </a:solidFill>
                <a:latin typeface="Franklin Gothic Book"/>
              </a:rPr>
              <a:t>Most human cells consist of 23 pairs or 46 chromosomes:</a:t>
            </a:r>
          </a:p>
          <a:p>
            <a:pPr marL="283464" marR="0" lvl="0" indent="-283464" algn="l" defTabSz="914400" rtl="0" eaLnBrk="1" fontAlgn="auto" latinLnBrk="0" hangingPunct="1">
              <a:lnSpc>
                <a:spcPct val="90000"/>
              </a:lnSpc>
              <a:spcBef>
                <a:spcPts val="1800"/>
              </a:spcBef>
              <a:spcAft>
                <a:spcPts val="0"/>
              </a:spcAft>
              <a:buClrTx/>
              <a:buSzTx/>
              <a:buFont typeface="Arial" panose="020B0604020202020204" pitchFamily="34" charset="0"/>
              <a:buChar char="•"/>
              <a:tabLst/>
              <a:defRPr/>
            </a:pPr>
            <a:r>
              <a:rPr lang="en-US" sz="2000" b="1" dirty="0">
                <a:solidFill>
                  <a:srgbClr val="000000"/>
                </a:solidFill>
                <a:latin typeface="Franklin Gothic Book"/>
              </a:rPr>
              <a:t>22 pairs of chromosomes called Autosomes</a:t>
            </a:r>
          </a:p>
          <a:p>
            <a:pPr marL="283464" marR="0" lvl="0" indent="-283464" algn="l" defTabSz="914400" rtl="0" eaLnBrk="1" fontAlgn="auto" latinLnBrk="0" hangingPunct="1">
              <a:lnSpc>
                <a:spcPct val="90000"/>
              </a:lnSpc>
              <a:spcBef>
                <a:spcPts val="1800"/>
              </a:spcBef>
              <a:spcAft>
                <a:spcPts val="0"/>
              </a:spcAft>
              <a:buClrTx/>
              <a:buSzTx/>
              <a:buFont typeface="Arial" panose="020B0604020202020204" pitchFamily="34" charset="0"/>
              <a:buChar char="•"/>
              <a:tabLst/>
              <a:defRPr/>
            </a:pPr>
            <a:r>
              <a:rPr lang="en-US" sz="2000" b="1" dirty="0">
                <a:solidFill>
                  <a:srgbClr val="000000"/>
                </a:solidFill>
                <a:latin typeface="Franklin Gothic Book"/>
              </a:rPr>
              <a:t>1 pair of Sex chromosomes – XX for females and XY for males</a:t>
            </a:r>
            <a:endParaRPr kumimoji="0" lang="en-US" sz="2000" b="1" i="0" u="none" strike="noStrike" kern="1200" cap="none" spc="0" normalizeH="0" baseline="0" noProof="0" dirty="0">
              <a:ln>
                <a:noFill/>
              </a:ln>
              <a:solidFill>
                <a:srgbClr val="000000"/>
              </a:solidFill>
              <a:effectLst/>
              <a:uLnTx/>
              <a:uFillTx/>
              <a:latin typeface="Franklin Gothic Book"/>
              <a:ea typeface="+mn-ea"/>
              <a:cs typeface="+mn-cs"/>
            </a:endParaRPr>
          </a:p>
        </p:txBody>
      </p:sp>
      <p:sp>
        <p:nvSpPr>
          <p:cNvPr id="5" name="TextBox 4">
            <a:extLst>
              <a:ext uri="{FF2B5EF4-FFF2-40B4-BE49-F238E27FC236}">
                <a16:creationId xmlns:a16="http://schemas.microsoft.com/office/drawing/2014/main" id="{33C5013A-59F9-86B5-4C77-7B886AB8FAF1}"/>
              </a:ext>
            </a:extLst>
          </p:cNvPr>
          <p:cNvSpPr txBox="1"/>
          <p:nvPr/>
        </p:nvSpPr>
        <p:spPr>
          <a:xfrm>
            <a:off x="590938" y="5511282"/>
            <a:ext cx="5505061" cy="400110"/>
          </a:xfrm>
          <a:prstGeom prst="rect">
            <a:avLst/>
          </a:prstGeom>
          <a:noFill/>
        </p:spPr>
        <p:txBody>
          <a:bodyPr wrap="square" rtlCol="0">
            <a:spAutoFit/>
          </a:bodyPr>
          <a:lstStyle/>
          <a:p>
            <a:r>
              <a:rPr lang="en-US" sz="2000" dirty="0">
                <a:solidFill>
                  <a:srgbClr val="FF0000"/>
                </a:solidFill>
              </a:rPr>
              <a:t>Is there DNA in any other parts of the cell?</a:t>
            </a:r>
          </a:p>
        </p:txBody>
      </p:sp>
      <p:sp>
        <p:nvSpPr>
          <p:cNvPr id="6" name="TextBox 5">
            <a:extLst>
              <a:ext uri="{FF2B5EF4-FFF2-40B4-BE49-F238E27FC236}">
                <a16:creationId xmlns:a16="http://schemas.microsoft.com/office/drawing/2014/main" id="{89654D22-1FAB-B0A3-B626-9582002D6344}"/>
              </a:ext>
            </a:extLst>
          </p:cNvPr>
          <p:cNvSpPr txBox="1"/>
          <p:nvPr/>
        </p:nvSpPr>
        <p:spPr>
          <a:xfrm>
            <a:off x="590938" y="5911392"/>
            <a:ext cx="5505061" cy="646331"/>
          </a:xfrm>
          <a:prstGeom prst="rect">
            <a:avLst/>
          </a:prstGeom>
          <a:noFill/>
        </p:spPr>
        <p:txBody>
          <a:bodyPr wrap="square" rtlCol="0">
            <a:spAutoFit/>
          </a:bodyPr>
          <a:lstStyle/>
          <a:p>
            <a:r>
              <a:rPr lang="en-US" dirty="0">
                <a:solidFill>
                  <a:schemeClr val="bg1"/>
                </a:solidFill>
              </a:rPr>
              <a:t>Yes! Mitochondria contain small amount of DNA molecules inherited from the mother</a:t>
            </a:r>
          </a:p>
        </p:txBody>
      </p:sp>
      <p:pic>
        <p:nvPicPr>
          <p:cNvPr id="7170" name="Picture 2" descr="Which is the smallest human gene? - Quora">
            <a:extLst>
              <a:ext uri="{FF2B5EF4-FFF2-40B4-BE49-F238E27FC236}">
                <a16:creationId xmlns:a16="http://schemas.microsoft.com/office/drawing/2014/main" id="{CABC994D-DA7B-8096-0EE8-8B8CD13684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9580" y="2276669"/>
            <a:ext cx="5346877" cy="4281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59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37F2-B720-46C6-D8B6-396B6B7FDFD2}"/>
              </a:ext>
            </a:extLst>
          </p:cNvPr>
          <p:cNvSpPr>
            <a:spLocks noGrp="1"/>
          </p:cNvSpPr>
          <p:nvPr>
            <p:ph type="title"/>
          </p:nvPr>
        </p:nvSpPr>
        <p:spPr/>
        <p:txBody>
          <a:bodyPr/>
          <a:lstStyle/>
          <a:p>
            <a:r>
              <a:rPr lang="en-US" dirty="0"/>
              <a:t>Genotype vs Phenotype</a:t>
            </a:r>
          </a:p>
        </p:txBody>
      </p:sp>
      <p:sp>
        <p:nvSpPr>
          <p:cNvPr id="3" name="Content Placeholder 2">
            <a:extLst>
              <a:ext uri="{FF2B5EF4-FFF2-40B4-BE49-F238E27FC236}">
                <a16:creationId xmlns:a16="http://schemas.microsoft.com/office/drawing/2014/main" id="{978667DE-8060-13BD-5C8B-438261AD0D21}"/>
              </a:ext>
            </a:extLst>
          </p:cNvPr>
          <p:cNvSpPr>
            <a:spLocks noGrp="1"/>
          </p:cNvSpPr>
          <p:nvPr>
            <p:ph sz="quarter" idx="15"/>
          </p:nvPr>
        </p:nvSpPr>
        <p:spPr/>
        <p:txBody>
          <a:bodyPr/>
          <a:lstStyle/>
          <a:p>
            <a:pPr marL="342900" indent="-342900">
              <a:buFont typeface="Arial" panose="020B0604020202020204" pitchFamily="34" charset="0"/>
              <a:buChar char="•"/>
            </a:pPr>
            <a:r>
              <a:rPr lang="en-US" dirty="0"/>
              <a:t>The genotype is the genetic arrangement that makes up the traits that an organism inherited from its parents.</a:t>
            </a:r>
          </a:p>
          <a:p>
            <a:pPr marL="342900" indent="-342900">
              <a:buFont typeface="Arial" panose="020B0604020202020204" pitchFamily="34" charset="0"/>
              <a:buChar char="•"/>
            </a:pPr>
            <a:r>
              <a:rPr lang="en-US" b="1" dirty="0"/>
              <a:t>Alleles:</a:t>
            </a:r>
            <a:r>
              <a:rPr lang="en-US" dirty="0"/>
              <a:t> Two alternate variant form of a gene at a location on the chromosome</a:t>
            </a:r>
          </a:p>
          <a:p>
            <a:pPr marL="342900" indent="-342900">
              <a:buFont typeface="Arial" panose="020B0604020202020204" pitchFamily="34" charset="0"/>
              <a:buChar char="•"/>
            </a:pPr>
            <a:r>
              <a:rPr lang="en-US" dirty="0"/>
              <a:t>Phenotype is the observable expression of this genotype – a person's presentation</a:t>
            </a:r>
          </a:p>
          <a:p>
            <a:pPr marL="342900" indent="-342900">
              <a:buFont typeface="Arial" panose="020B0604020202020204" pitchFamily="34" charset="0"/>
              <a:buChar char="•"/>
            </a:pPr>
            <a:endParaRPr lang="en-US" b="1" dirty="0"/>
          </a:p>
        </p:txBody>
      </p:sp>
      <p:sp>
        <p:nvSpPr>
          <p:cNvPr id="4" name="Content Placeholder 3">
            <a:extLst>
              <a:ext uri="{FF2B5EF4-FFF2-40B4-BE49-F238E27FC236}">
                <a16:creationId xmlns:a16="http://schemas.microsoft.com/office/drawing/2014/main" id="{78E3CF7A-69F1-9E93-F595-944FC09149CC}"/>
              </a:ext>
            </a:extLst>
          </p:cNvPr>
          <p:cNvSpPr>
            <a:spLocks noGrp="1"/>
          </p:cNvSpPr>
          <p:nvPr>
            <p:ph sz="quarter" idx="16"/>
          </p:nvPr>
        </p:nvSpPr>
        <p:spPr/>
        <p:txBody>
          <a:bodyPr/>
          <a:lstStyle/>
          <a:p>
            <a:pPr marL="342900" indent="-342900">
              <a:buFont typeface="Arial" panose="020B0604020202020204" pitchFamily="34" charset="0"/>
              <a:buChar char="•"/>
            </a:pPr>
            <a:endParaRPr lang="en-US" dirty="0"/>
          </a:p>
        </p:txBody>
      </p:sp>
      <p:pic>
        <p:nvPicPr>
          <p:cNvPr id="8200" name="Picture 8" descr="Genotype: Definition, Meaning, Types &amp; Examples">
            <a:extLst>
              <a:ext uri="{FF2B5EF4-FFF2-40B4-BE49-F238E27FC236}">
                <a16:creationId xmlns:a16="http://schemas.microsoft.com/office/drawing/2014/main" id="{55829BF9-D013-2BD6-0A52-56AC33338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3542" y="2568296"/>
            <a:ext cx="5861758" cy="320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293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3E39-2190-D920-2971-B8B2EDB6BC7F}"/>
              </a:ext>
            </a:extLst>
          </p:cNvPr>
          <p:cNvSpPr>
            <a:spLocks noGrp="1"/>
          </p:cNvSpPr>
          <p:nvPr>
            <p:ph type="title"/>
          </p:nvPr>
        </p:nvSpPr>
        <p:spPr/>
        <p:txBody>
          <a:bodyPr/>
          <a:lstStyle/>
          <a:p>
            <a:r>
              <a:rPr lang="en-US" dirty="0"/>
              <a:t>Genotype vs Phenotype – Example </a:t>
            </a:r>
          </a:p>
        </p:txBody>
      </p:sp>
      <p:sp>
        <p:nvSpPr>
          <p:cNvPr id="3" name="Content Placeholder 2">
            <a:extLst>
              <a:ext uri="{FF2B5EF4-FFF2-40B4-BE49-F238E27FC236}">
                <a16:creationId xmlns:a16="http://schemas.microsoft.com/office/drawing/2014/main" id="{5A244475-ABA8-5F79-BA22-BC2C23FC12EC}"/>
              </a:ext>
            </a:extLst>
          </p:cNvPr>
          <p:cNvSpPr>
            <a:spLocks noGrp="1"/>
          </p:cNvSpPr>
          <p:nvPr>
            <p:ph sz="quarter" idx="15"/>
          </p:nvPr>
        </p:nvSpPr>
        <p:spPr/>
        <p:txBody>
          <a:bodyPr/>
          <a:lstStyle/>
          <a:p>
            <a:endParaRPr lang="en-US"/>
          </a:p>
        </p:txBody>
      </p:sp>
      <p:sp>
        <p:nvSpPr>
          <p:cNvPr id="4" name="Content Placeholder 3">
            <a:extLst>
              <a:ext uri="{FF2B5EF4-FFF2-40B4-BE49-F238E27FC236}">
                <a16:creationId xmlns:a16="http://schemas.microsoft.com/office/drawing/2014/main" id="{7A853355-B997-B7A7-BDF4-2ED13FE0AA30}"/>
              </a:ext>
            </a:extLst>
          </p:cNvPr>
          <p:cNvSpPr>
            <a:spLocks noGrp="1"/>
          </p:cNvSpPr>
          <p:nvPr>
            <p:ph sz="quarter" idx="16"/>
          </p:nvPr>
        </p:nvSpPr>
        <p:spPr>
          <a:xfrm>
            <a:off x="5881898" y="2676525"/>
            <a:ext cx="2217073" cy="981075"/>
          </a:xfrm>
        </p:spPr>
        <p:txBody>
          <a:bodyPr/>
          <a:lstStyle/>
          <a:p>
            <a:pPr marL="342900" indent="-342900">
              <a:buFont typeface="Arial" panose="020B0604020202020204" pitchFamily="34" charset="0"/>
              <a:buChar char="•"/>
            </a:pPr>
            <a:r>
              <a:rPr lang="en-US" dirty="0"/>
              <a:t>(A) – red color</a:t>
            </a:r>
          </a:p>
          <a:p>
            <a:pPr marL="342900" indent="-342900">
              <a:buFont typeface="Arial" panose="020B0604020202020204" pitchFamily="34" charset="0"/>
              <a:buChar char="•"/>
            </a:pPr>
            <a:r>
              <a:rPr lang="en-US" dirty="0"/>
              <a:t>(a) – blue color</a:t>
            </a:r>
          </a:p>
        </p:txBody>
      </p:sp>
      <p:pic>
        <p:nvPicPr>
          <p:cNvPr id="9218" name="Picture 2" descr="GENETICS / GENOTYPE VS. PHENOTYPE - Pathwayz">
            <a:extLst>
              <a:ext uri="{FF2B5EF4-FFF2-40B4-BE49-F238E27FC236}">
                <a16:creationId xmlns:a16="http://schemas.microsoft.com/office/drawing/2014/main" id="{BD716ED5-2855-BB7E-A781-E6FE39F83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 y="2353064"/>
            <a:ext cx="4490827" cy="44024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D103079-A60A-AA7E-918E-728FC98F8316}"/>
              </a:ext>
            </a:extLst>
          </p:cNvPr>
          <p:cNvSpPr txBox="1"/>
          <p:nvPr/>
        </p:nvSpPr>
        <p:spPr>
          <a:xfrm>
            <a:off x="5881898" y="4365486"/>
            <a:ext cx="4761220" cy="2031325"/>
          </a:xfrm>
          <a:prstGeom prst="rect">
            <a:avLst/>
          </a:prstGeom>
          <a:noFill/>
        </p:spPr>
        <p:txBody>
          <a:bodyPr wrap="square" rtlCol="0">
            <a:spAutoFit/>
          </a:bodyPr>
          <a:lstStyle/>
          <a:p>
            <a:r>
              <a:rPr lang="en-US" dirty="0">
                <a:solidFill>
                  <a:schemeClr val="bg1"/>
                </a:solidFill>
              </a:rPr>
              <a:t>Dominant alleles are expressed even if paired with a recessive allele, whereas recessive alleles are only expressed when paired with another recessive allele</a:t>
            </a:r>
          </a:p>
          <a:p>
            <a:endParaRPr lang="en-US" dirty="0">
              <a:solidFill>
                <a:schemeClr val="bg1"/>
              </a:solidFill>
            </a:endParaRPr>
          </a:p>
          <a:p>
            <a:r>
              <a:rPr lang="en-US" dirty="0">
                <a:solidFill>
                  <a:schemeClr val="bg1"/>
                </a:solidFill>
              </a:rPr>
              <a:t>Inheritance patterns of traits can be traced through pedigrees</a:t>
            </a:r>
          </a:p>
        </p:txBody>
      </p:sp>
      <p:sp>
        <p:nvSpPr>
          <p:cNvPr id="6" name="TextBox 5">
            <a:extLst>
              <a:ext uri="{FF2B5EF4-FFF2-40B4-BE49-F238E27FC236}">
                <a16:creationId xmlns:a16="http://schemas.microsoft.com/office/drawing/2014/main" id="{7E35F49E-021D-DAF6-9219-19BF41C5B103}"/>
              </a:ext>
            </a:extLst>
          </p:cNvPr>
          <p:cNvSpPr txBox="1"/>
          <p:nvPr/>
        </p:nvSpPr>
        <p:spPr>
          <a:xfrm>
            <a:off x="5881898" y="3657600"/>
            <a:ext cx="5505061" cy="707886"/>
          </a:xfrm>
          <a:prstGeom prst="rect">
            <a:avLst/>
          </a:prstGeom>
          <a:noFill/>
        </p:spPr>
        <p:txBody>
          <a:bodyPr wrap="square" rtlCol="0">
            <a:spAutoFit/>
          </a:bodyPr>
          <a:lstStyle/>
          <a:p>
            <a:r>
              <a:rPr lang="en-US" sz="2000" dirty="0">
                <a:solidFill>
                  <a:srgbClr val="FF0000"/>
                </a:solidFill>
              </a:rPr>
              <a:t>What do you observe about the colors of the birds?</a:t>
            </a:r>
          </a:p>
        </p:txBody>
      </p:sp>
      <p:sp>
        <p:nvSpPr>
          <p:cNvPr id="8" name="TextBox 7">
            <a:extLst>
              <a:ext uri="{FF2B5EF4-FFF2-40B4-BE49-F238E27FC236}">
                <a16:creationId xmlns:a16="http://schemas.microsoft.com/office/drawing/2014/main" id="{DB08CBA4-F2AC-6116-C610-9A5B8A52A189}"/>
              </a:ext>
            </a:extLst>
          </p:cNvPr>
          <p:cNvSpPr txBox="1"/>
          <p:nvPr/>
        </p:nvSpPr>
        <p:spPr>
          <a:xfrm>
            <a:off x="7875535" y="2651632"/>
            <a:ext cx="2040294" cy="923330"/>
          </a:xfrm>
          <a:prstGeom prst="rect">
            <a:avLst/>
          </a:prstGeom>
          <a:noFill/>
        </p:spPr>
        <p:txBody>
          <a:bodyPr wrap="square" rtlCol="0">
            <a:spAutoFit/>
          </a:bodyPr>
          <a:lstStyle/>
          <a:p>
            <a:r>
              <a:rPr lang="en-US" dirty="0">
                <a:solidFill>
                  <a:srgbClr val="FF0000"/>
                </a:solidFill>
              </a:rPr>
              <a:t>(Dominant allele)</a:t>
            </a:r>
          </a:p>
          <a:p>
            <a:endParaRPr lang="en-US" dirty="0">
              <a:solidFill>
                <a:srgbClr val="FF0000"/>
              </a:solidFill>
            </a:endParaRPr>
          </a:p>
          <a:p>
            <a:r>
              <a:rPr lang="en-US" dirty="0">
                <a:solidFill>
                  <a:srgbClr val="FF0000"/>
                </a:solidFill>
              </a:rPr>
              <a:t>(Recessive allele)</a:t>
            </a:r>
          </a:p>
        </p:txBody>
      </p:sp>
    </p:spTree>
    <p:extLst>
      <p:ext uri="{BB962C8B-B14F-4D97-AF65-F5344CB8AC3E}">
        <p14:creationId xmlns:p14="http://schemas.microsoft.com/office/powerpoint/2010/main" val="215613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B80C9-92FC-7540-2053-1D803B0725C2}"/>
              </a:ext>
            </a:extLst>
          </p:cNvPr>
          <p:cNvSpPr>
            <a:spLocks noGrp="1"/>
          </p:cNvSpPr>
          <p:nvPr>
            <p:ph type="ctrTitle"/>
          </p:nvPr>
        </p:nvSpPr>
        <p:spPr/>
        <p:txBody>
          <a:bodyPr/>
          <a:lstStyle/>
          <a:p>
            <a:r>
              <a:rPr lang="en-US" dirty="0"/>
              <a:t>How does Genotype translate into phenotype?</a:t>
            </a:r>
          </a:p>
        </p:txBody>
      </p:sp>
      <p:sp>
        <p:nvSpPr>
          <p:cNvPr id="3" name="Text Placeholder 2">
            <a:extLst>
              <a:ext uri="{FF2B5EF4-FFF2-40B4-BE49-F238E27FC236}">
                <a16:creationId xmlns:a16="http://schemas.microsoft.com/office/drawing/2014/main" id="{74B51012-BC05-3582-4976-C501ACAE8D3F}"/>
              </a:ext>
            </a:extLst>
          </p:cNvPr>
          <p:cNvSpPr>
            <a:spLocks noGrp="1"/>
          </p:cNvSpPr>
          <p:nvPr>
            <p:ph type="body" sz="quarter" idx="11"/>
          </p:nvPr>
        </p:nvSpPr>
        <p:spPr>
          <a:xfrm>
            <a:off x="594360" y="4250971"/>
            <a:ext cx="6210767" cy="1770383"/>
          </a:xfrm>
        </p:spPr>
        <p:txBody>
          <a:bodyPr/>
          <a:lstStyle/>
          <a:p>
            <a:r>
              <a:rPr lang="en-US" dirty="0"/>
              <a:t>Phenotype is determined both through genetic make-up and environmental factors.</a:t>
            </a:r>
          </a:p>
          <a:p>
            <a:r>
              <a:rPr lang="en-US" dirty="0"/>
              <a:t>Let’s dig deeper into the genetic make-up!</a:t>
            </a:r>
          </a:p>
          <a:p>
            <a:endParaRPr lang="en-US" dirty="0"/>
          </a:p>
        </p:txBody>
      </p:sp>
    </p:spTree>
    <p:extLst>
      <p:ext uri="{BB962C8B-B14F-4D97-AF65-F5344CB8AC3E}">
        <p14:creationId xmlns:p14="http://schemas.microsoft.com/office/powerpoint/2010/main" val="3219221596"/>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4341</TotalTime>
  <Words>591</Words>
  <Application>Microsoft Office PowerPoint</Application>
  <PresentationFormat>Widescreen</PresentationFormat>
  <Paragraphs>67</Paragraphs>
  <Slides>13</Slides>
  <Notes>7</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Franklin Gothic Book</vt:lpstr>
      <vt:lpstr>Franklin Gothic Demi</vt:lpstr>
      <vt:lpstr>Custom</vt:lpstr>
      <vt:lpstr>Exploring Careers in Bioinformatics   Coding Breakout – Blue Group</vt:lpstr>
      <vt:lpstr>Accessing The Coding Notebook</vt:lpstr>
      <vt:lpstr>Accessing The Coding Notebook</vt:lpstr>
      <vt:lpstr>Basic Unit of Life?</vt:lpstr>
      <vt:lpstr>Genetic Information</vt:lpstr>
      <vt:lpstr>Human Genome</vt:lpstr>
      <vt:lpstr>Genotype vs Phenotype</vt:lpstr>
      <vt:lpstr>Genotype vs Phenotype – Example </vt:lpstr>
      <vt:lpstr>How does Genotype translate into phenotype?</vt:lpstr>
      <vt:lpstr>Two Types of Nucleic Acids</vt:lpstr>
      <vt:lpstr>The Central Dogma</vt:lpstr>
      <vt:lpstr>Three Processes in the Central Dogma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Aishani Kulshreshtha</dc:creator>
  <cp:lastModifiedBy>Aishani Kulshreshtha</cp:lastModifiedBy>
  <cp:revision>5</cp:revision>
  <dcterms:created xsi:type="dcterms:W3CDTF">2024-08-21T13:19:18Z</dcterms:created>
  <dcterms:modified xsi:type="dcterms:W3CDTF">2025-08-14T15:27:25Z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