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32" y="-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1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6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2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15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7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50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9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8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92C3-6FBC-43E5-84C8-9364C9109F3E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0CD4-D684-408B-84DD-3104454421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1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8400" y="4301547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067050" y="4238047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619375" y="3761797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2374900" y="1050287"/>
            <a:ext cx="3220375" cy="3665042"/>
            <a:chOff x="2374900" y="1050287"/>
            <a:chExt cx="3220375" cy="366504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900" y="1050287"/>
              <a:ext cx="3189549" cy="3665042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4178300" y="2429152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Pyramid 5</a:t>
              </a:r>
              <a:endParaRPr lang="es-ES" sz="11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492500" y="3227614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Pyramid 2</a:t>
              </a:r>
              <a:endParaRPr lang="es-ES" sz="11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522462" y="1768311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Pyramid 1</a:t>
              </a:r>
              <a:endParaRPr lang="es-ES" sz="11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792151" y="2411009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Pyramid 6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27400" y="4069627"/>
              <a:ext cx="2267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Pyramid 3:</a:t>
              </a:r>
              <a:r>
                <a:rPr lang="en-US" sz="1100" dirty="0" smtClean="0"/>
                <a:t> Along the positive x axis</a:t>
              </a:r>
            </a:p>
            <a:p>
              <a:r>
                <a:rPr lang="en-US" sz="1100" b="1" dirty="0" smtClean="0"/>
                <a:t>Pyramid 4: </a:t>
              </a:r>
              <a:r>
                <a:rPr lang="en-US" sz="1100" dirty="0" smtClean="0"/>
                <a:t>Along the negative y axis</a:t>
              </a:r>
              <a:endParaRPr lang="es-ES" sz="1100" b="1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501003" y="1517300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A (p1)</a:t>
            </a:r>
            <a:endParaRPr lang="es-ES" sz="1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412242" y="926118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B</a:t>
            </a:r>
            <a:r>
              <a:rPr lang="es-ES" sz="1400" b="1" dirty="0" smtClean="0"/>
              <a:t> (p2)</a:t>
            </a:r>
            <a:endParaRPr lang="es-ES" sz="14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044910" y="926118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C (p3)</a:t>
            </a:r>
            <a:endParaRPr lang="es-ES" sz="1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04680" y="1590984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D(p4)</a:t>
            </a:r>
            <a:endParaRPr lang="es-ES" sz="1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30284" y="3744929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E (p5)</a:t>
            </a:r>
            <a:endParaRPr lang="es-ES" sz="14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41523" y="3153747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F (p6)</a:t>
            </a:r>
            <a:endParaRPr lang="es-ES" sz="1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217423" y="3317760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G (p7)</a:t>
            </a:r>
            <a:endParaRPr lang="es-ES" sz="14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287247" y="378560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H (p8)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424989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/>
          <p:cNvGrpSpPr/>
          <p:nvPr/>
        </p:nvGrpSpPr>
        <p:grpSpPr>
          <a:xfrm>
            <a:off x="59257" y="1473364"/>
            <a:ext cx="2965637" cy="3718212"/>
            <a:chOff x="863122" y="1473364"/>
            <a:chExt cx="2965637" cy="3718212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896" y="1473364"/>
              <a:ext cx="2296541" cy="2435445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863122" y="1597687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A (p1)</a:t>
              </a:r>
              <a:endParaRPr lang="es-ES" sz="1400" b="1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2115070" y="1728324"/>
              <a:ext cx="496901" cy="381837"/>
              <a:chOff x="2515921" y="860808"/>
              <a:chExt cx="496901" cy="381837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515921" y="860808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</a:t>
                </a:r>
                <a:endParaRPr lang="es-ES" dirty="0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2048090" y="2801619"/>
              <a:ext cx="496901" cy="381837"/>
              <a:chOff x="2516520" y="853914"/>
              <a:chExt cx="496901" cy="381837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2</a:t>
                </a:r>
                <a:endParaRPr lang="es-ES" dirty="0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2569886" y="2183655"/>
              <a:ext cx="496901" cy="381837"/>
              <a:chOff x="2516520" y="853914"/>
              <a:chExt cx="496901" cy="381837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5</a:t>
                </a:r>
                <a:endParaRPr lang="es-ES" dirty="0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1474249" y="2225141"/>
              <a:ext cx="496901" cy="381837"/>
              <a:chOff x="2516520" y="853914"/>
              <a:chExt cx="496901" cy="381837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6</a:t>
                </a:r>
                <a:endParaRPr lang="es-ES" dirty="0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1722699" y="3526972"/>
              <a:ext cx="496901" cy="381837"/>
              <a:chOff x="2516520" y="853914"/>
              <a:chExt cx="496901" cy="381837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4</a:t>
                </a:r>
                <a:endParaRPr lang="es-ES" dirty="0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723034" y="3965956"/>
              <a:ext cx="496901" cy="381837"/>
              <a:chOff x="2516520" y="853914"/>
              <a:chExt cx="496901" cy="381837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5</a:t>
                </a:r>
                <a:endParaRPr lang="es-ES" dirty="0"/>
              </a:p>
            </p:txBody>
          </p:sp>
        </p:grpSp>
        <p:sp>
          <p:nvSpPr>
            <p:cNvPr id="36" name="CuadroTexto 35"/>
            <p:cNvSpPr txBox="1"/>
            <p:nvPr/>
          </p:nvSpPr>
          <p:spPr>
            <a:xfrm>
              <a:off x="2144013" y="3591923"/>
              <a:ext cx="16847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Pointing forward along the positive x-axis</a:t>
              </a:r>
              <a:endParaRPr lang="en-U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145690" y="4015625"/>
              <a:ext cx="158224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Pointing backward </a:t>
              </a:r>
              <a:r>
                <a:rPr lang="en-US" sz="1100" dirty="0" smtClean="0"/>
                <a:t>along the negative y-axis</a:t>
              </a:r>
            </a:p>
            <a:p>
              <a:endParaRPr lang="en-US" sz="1100" dirty="0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541830" y="4591412"/>
              <a:ext cx="1896673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Number of points in a region: </a:t>
              </a:r>
            </a:p>
            <a:p>
              <a:pPr algn="ctr"/>
              <a:r>
                <a:rPr lang="en-US" sz="1100" dirty="0" smtClean="0"/>
                <a:t>d = [2, 1, 0, 1, 0, 6]</a:t>
              </a:r>
            </a:p>
            <a:p>
              <a:pPr algn="ctr"/>
              <a:r>
                <a:rPr lang="en-US" sz="1100" dirty="0" smtClean="0"/>
                <a:t>S = 0.278</a:t>
              </a:r>
              <a:endParaRPr lang="en-US" sz="1100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514672" y="1685644"/>
            <a:ext cx="1043700" cy="871672"/>
            <a:chOff x="3258247" y="1685644"/>
            <a:chExt cx="1043700" cy="871672"/>
          </a:xfrm>
        </p:grpSpPr>
        <p:sp>
          <p:nvSpPr>
            <p:cNvPr id="10" name="Flecha derecha 9"/>
            <p:cNvSpPr/>
            <p:nvPr/>
          </p:nvSpPr>
          <p:spPr>
            <a:xfrm>
              <a:off x="3399437" y="2371412"/>
              <a:ext cx="598736" cy="1859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3258247" y="1685644"/>
              <a:ext cx="10437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Symbol" panose="05050102010706020507" pitchFamily="18" charset="2"/>
                <a:buChar char="a"/>
              </a:pPr>
              <a:r>
                <a:rPr lang="en-US" sz="1200" dirty="0" smtClean="0">
                  <a:sym typeface="Symbol" panose="05050102010706020507" pitchFamily="18" charset="2"/>
                </a:rPr>
                <a:t>= 36.5º</a:t>
              </a:r>
            </a:p>
            <a:p>
              <a:pPr marL="171450" indent="-171450">
                <a:buFont typeface="Symbol" panose="05050102010706020507" pitchFamily="18" charset="2"/>
                <a:buChar char="b"/>
              </a:pPr>
              <a:r>
                <a:rPr lang="en-US" sz="1200" dirty="0" smtClean="0">
                  <a:sym typeface="Symbol" panose="05050102010706020507" pitchFamily="18" charset="2"/>
                </a:rPr>
                <a:t>=  87.6º</a:t>
              </a:r>
            </a:p>
            <a:p>
              <a:r>
                <a:rPr lang="en-US" sz="1200" dirty="0" smtClean="0">
                  <a:sym typeface="Symbol" panose="05050102010706020507" pitchFamily="18" charset="2"/>
                </a:rPr>
                <a:t>    = 271.7º</a:t>
              </a:r>
              <a:endParaRPr lang="en-US" sz="12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5664147" y="1668539"/>
            <a:ext cx="1043700" cy="890457"/>
            <a:chOff x="5935448" y="1668539"/>
            <a:chExt cx="1043700" cy="890457"/>
          </a:xfrm>
        </p:grpSpPr>
        <p:sp>
          <p:nvSpPr>
            <p:cNvPr id="47" name="Rectángulo 46"/>
            <p:cNvSpPr/>
            <p:nvPr/>
          </p:nvSpPr>
          <p:spPr>
            <a:xfrm>
              <a:off x="5935448" y="1668539"/>
              <a:ext cx="10437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Symbol" panose="05050102010706020507" pitchFamily="18" charset="2"/>
                <a:buChar char="a"/>
              </a:pPr>
              <a:r>
                <a:rPr lang="en-US" sz="1200" dirty="0" smtClean="0">
                  <a:sym typeface="Symbol" panose="05050102010706020507" pitchFamily="18" charset="2"/>
                </a:rPr>
                <a:t>= 210.4º</a:t>
              </a:r>
            </a:p>
            <a:p>
              <a:pPr marL="171450" indent="-171450">
                <a:buFont typeface="Symbol" panose="05050102010706020507" pitchFamily="18" charset="2"/>
                <a:buChar char="b"/>
              </a:pPr>
              <a:r>
                <a:rPr lang="en-US" sz="1200" dirty="0" smtClean="0">
                  <a:sym typeface="Symbol" panose="05050102010706020507" pitchFamily="18" charset="2"/>
                </a:rPr>
                <a:t>=  90.3º</a:t>
              </a:r>
            </a:p>
            <a:p>
              <a:r>
                <a:rPr lang="en-US" sz="1200" dirty="0" smtClean="0">
                  <a:sym typeface="Symbol" panose="05050102010706020507" pitchFamily="18" charset="2"/>
                </a:rPr>
                <a:t>    = 186.2º</a:t>
              </a:r>
              <a:endParaRPr lang="en-US" sz="1200" dirty="0"/>
            </a:p>
          </p:txBody>
        </p:sp>
        <p:sp>
          <p:nvSpPr>
            <p:cNvPr id="48" name="Flecha derecha 47"/>
            <p:cNvSpPr/>
            <p:nvPr/>
          </p:nvSpPr>
          <p:spPr>
            <a:xfrm>
              <a:off x="6104122" y="2373092"/>
              <a:ext cx="598736" cy="1859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377603" y="1473364"/>
            <a:ext cx="2384860" cy="3710035"/>
            <a:chOff x="3809674" y="1473364"/>
            <a:chExt cx="2384860" cy="3710035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6338" y="1473364"/>
              <a:ext cx="2298196" cy="2437200"/>
            </a:xfrm>
            <a:prstGeom prst="rect">
              <a:avLst/>
            </a:prstGeom>
          </p:spPr>
        </p:pic>
        <p:grpSp>
          <p:nvGrpSpPr>
            <p:cNvPr id="39" name="Grupo 38"/>
            <p:cNvGrpSpPr/>
            <p:nvPr/>
          </p:nvGrpSpPr>
          <p:grpSpPr>
            <a:xfrm>
              <a:off x="4369526" y="1919243"/>
              <a:ext cx="496901" cy="381837"/>
              <a:chOff x="2516520" y="853914"/>
              <a:chExt cx="496901" cy="381837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2584101" y="875881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2516520" y="853914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</a:t>
                </a:r>
                <a:endParaRPr lang="es-ES" dirty="0"/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4214861" y="4583235"/>
              <a:ext cx="1896673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Number of points in a region: </a:t>
              </a:r>
            </a:p>
            <a:p>
              <a:pPr algn="ctr"/>
              <a:r>
                <a:rPr lang="en-US" sz="1100" dirty="0" smtClean="0"/>
                <a:t>d = [6, 0, 2, 1, 0, 1]</a:t>
              </a:r>
            </a:p>
            <a:p>
              <a:pPr algn="ctr"/>
              <a:r>
                <a:rPr lang="en-US" sz="1100" dirty="0" smtClean="0"/>
                <a:t>S = 0.278</a:t>
              </a:r>
              <a:endParaRPr lang="en-US" sz="1100" dirty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809674" y="2439182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A (p1)</a:t>
              </a:r>
              <a:endParaRPr lang="es-ES" sz="1400" b="1" dirty="0"/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6431557" y="1388378"/>
            <a:ext cx="2714162" cy="3795021"/>
            <a:chOff x="6431557" y="1388378"/>
            <a:chExt cx="2714162" cy="3795021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7479" y="1388378"/>
              <a:ext cx="2428240" cy="2437200"/>
            </a:xfrm>
            <a:prstGeom prst="rect">
              <a:avLst/>
            </a:prstGeom>
          </p:spPr>
        </p:pic>
        <p:sp>
          <p:nvSpPr>
            <p:cNvPr id="55" name="CuadroTexto 54"/>
            <p:cNvSpPr txBox="1"/>
            <p:nvPr/>
          </p:nvSpPr>
          <p:spPr>
            <a:xfrm>
              <a:off x="6431557" y="2775929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A (p1)</a:t>
              </a:r>
              <a:endParaRPr lang="es-ES" sz="1400" b="1" dirty="0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477580" y="1874026"/>
              <a:ext cx="496901" cy="381837"/>
              <a:chOff x="6809408" y="1652733"/>
              <a:chExt cx="496901" cy="381837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6866941" y="1667806"/>
                <a:ext cx="361741" cy="351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0" name="CuadroTexto 59"/>
              <p:cNvSpPr txBox="1"/>
              <p:nvPr/>
            </p:nvSpPr>
            <p:spPr>
              <a:xfrm>
                <a:off x="6809408" y="1652733"/>
                <a:ext cx="496901" cy="38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</a:t>
                </a:r>
                <a:endParaRPr lang="es-ES" dirty="0"/>
              </a:p>
            </p:txBody>
          </p:sp>
        </p:grpSp>
        <p:sp>
          <p:nvSpPr>
            <p:cNvPr id="62" name="Rectángulo 61"/>
            <p:cNvSpPr/>
            <p:nvPr/>
          </p:nvSpPr>
          <p:spPr>
            <a:xfrm>
              <a:off x="6727452" y="4583235"/>
              <a:ext cx="1896673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Number of points in a region: </a:t>
              </a:r>
            </a:p>
            <a:p>
              <a:pPr algn="ctr"/>
              <a:r>
                <a:rPr lang="en-US" sz="1100" dirty="0" smtClean="0"/>
                <a:t>d = [5, </a:t>
              </a:r>
              <a:r>
                <a:rPr lang="en-US" sz="1100" dirty="0"/>
                <a:t>1</a:t>
              </a:r>
              <a:r>
                <a:rPr lang="en-US" sz="1100" dirty="0" smtClean="0"/>
                <a:t>, </a:t>
              </a:r>
              <a:r>
                <a:rPr lang="en-US" sz="1100" dirty="0"/>
                <a:t>3</a:t>
              </a:r>
              <a:r>
                <a:rPr lang="en-US" sz="1100" dirty="0" smtClean="0"/>
                <a:t>, </a:t>
              </a:r>
              <a:r>
                <a:rPr lang="en-US" sz="1100" dirty="0"/>
                <a:t>0</a:t>
              </a:r>
              <a:r>
                <a:rPr lang="en-US" sz="1100" dirty="0" smtClean="0"/>
                <a:t>, </a:t>
              </a:r>
              <a:r>
                <a:rPr lang="en-US" sz="1100" dirty="0"/>
                <a:t>1</a:t>
              </a:r>
              <a:r>
                <a:rPr lang="en-US" sz="1100" dirty="0" smtClean="0"/>
                <a:t>, </a:t>
              </a:r>
              <a:r>
                <a:rPr lang="en-US" sz="1100" dirty="0"/>
                <a:t>0</a:t>
              </a:r>
              <a:r>
                <a:rPr lang="en-US" sz="1100" dirty="0" smtClean="0"/>
                <a:t>]</a:t>
              </a:r>
            </a:p>
            <a:p>
              <a:pPr algn="ctr"/>
              <a:r>
                <a:rPr lang="en-US" sz="1100" dirty="0" smtClean="0"/>
                <a:t>S = 0.333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95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ralelogramo 126"/>
          <p:cNvSpPr/>
          <p:nvPr/>
        </p:nvSpPr>
        <p:spPr>
          <a:xfrm rot="20466514">
            <a:off x="1409111" y="4497372"/>
            <a:ext cx="1852024" cy="520461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1" name="Grupo 50"/>
          <p:cNvGrpSpPr/>
          <p:nvPr/>
        </p:nvGrpSpPr>
        <p:grpSpPr>
          <a:xfrm>
            <a:off x="1895475" y="488950"/>
            <a:ext cx="5435600" cy="2664414"/>
            <a:chOff x="2908300" y="1492250"/>
            <a:chExt cx="5435600" cy="266441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028" y="1636664"/>
              <a:ext cx="2032258" cy="25200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997028" y="2111660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A (p1)</a:t>
              </a:r>
              <a:endParaRPr lang="es-ES" sz="14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752165" y="1631185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C (p3)</a:t>
              </a:r>
              <a:endParaRPr lang="es-ES" sz="14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40360" y="2217123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D(p4)</a:t>
              </a:r>
              <a:endParaRPr lang="es-ES" sz="14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829996" y="2659083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O</a:t>
              </a:r>
              <a:endParaRPr lang="es-ES" sz="1400" b="1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944361" y="1577788"/>
              <a:ext cx="75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B</a:t>
              </a:r>
              <a:r>
                <a:rPr lang="es-ES" sz="1400" b="1" dirty="0" smtClean="0"/>
                <a:t> (p2)</a:t>
              </a:r>
              <a:endParaRPr lang="es-ES" sz="1400" b="1" dirty="0"/>
            </a:p>
          </p:txBody>
        </p:sp>
        <p:grpSp>
          <p:nvGrpSpPr>
            <p:cNvPr id="42" name="Grupo 41"/>
            <p:cNvGrpSpPr>
              <a:grpSpLocks noChangeAspect="1"/>
            </p:cNvGrpSpPr>
            <p:nvPr/>
          </p:nvGrpSpPr>
          <p:grpSpPr>
            <a:xfrm>
              <a:off x="5848161" y="1842051"/>
              <a:ext cx="2489915" cy="1875104"/>
              <a:chOff x="5838546" y="1794081"/>
              <a:chExt cx="2489915" cy="1875104"/>
            </a:xfrm>
          </p:grpSpPr>
          <p:pic>
            <p:nvPicPr>
              <p:cNvPr id="41" name="Imagen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2651" y="1794081"/>
                <a:ext cx="927931" cy="414000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1200" y="3144704"/>
                <a:ext cx="671430" cy="412079"/>
              </a:xfrm>
              <a:prstGeom prst="rect">
                <a:avLst/>
              </a:prstGeom>
            </p:spPr>
          </p:pic>
          <p:grpSp>
            <p:nvGrpSpPr>
              <p:cNvPr id="24" name="Grupo 23"/>
              <p:cNvGrpSpPr/>
              <p:nvPr/>
            </p:nvGrpSpPr>
            <p:grpSpPr>
              <a:xfrm>
                <a:off x="5838546" y="2118023"/>
                <a:ext cx="2489915" cy="1082120"/>
                <a:chOff x="6494766" y="1852496"/>
                <a:chExt cx="2489915" cy="1082120"/>
              </a:xfrm>
            </p:grpSpPr>
            <p:sp>
              <p:nvSpPr>
                <p:cNvPr id="7" name="CuadroTexto 6"/>
                <p:cNvSpPr txBox="1"/>
                <p:nvPr/>
              </p:nvSpPr>
              <p:spPr>
                <a:xfrm>
                  <a:off x="6494766" y="1852496"/>
                  <a:ext cx="755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b="1" dirty="0"/>
                    <a:t>B</a:t>
                  </a:r>
                  <a:r>
                    <a:rPr lang="es-ES" sz="1400" b="1" dirty="0" smtClean="0"/>
                    <a:t> (p2)</a:t>
                  </a:r>
                  <a:endParaRPr lang="es-ES" sz="1400" b="1" dirty="0"/>
                </a:p>
              </p:txBody>
            </p:sp>
            <p:cxnSp>
              <p:nvCxnSpPr>
                <p:cNvPr id="12" name="Conector recto de flecha 11"/>
                <p:cNvCxnSpPr/>
                <p:nvPr/>
              </p:nvCxnSpPr>
              <p:spPr>
                <a:xfrm flipV="1">
                  <a:off x="7164880" y="2306871"/>
                  <a:ext cx="1226140" cy="42128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8228978" y="2046083"/>
                  <a:ext cx="755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b="1" dirty="0" smtClean="0"/>
                    <a:t>C (p3)</a:t>
                  </a:r>
                  <a:endParaRPr lang="es-ES" sz="1400" b="1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>
                  <a:off x="7055343" y="2201897"/>
                  <a:ext cx="76200" cy="509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CuadroTexto 20"/>
                <p:cNvSpPr txBox="1"/>
                <p:nvPr/>
              </p:nvSpPr>
              <p:spPr>
                <a:xfrm>
                  <a:off x="6494766" y="2626839"/>
                  <a:ext cx="755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b="1" dirty="0" smtClean="0"/>
                    <a:t>A (p1)</a:t>
                  </a:r>
                  <a:endParaRPr lang="es-ES" sz="1400" b="1" dirty="0"/>
                </a:p>
              </p:txBody>
            </p:sp>
          </p:grpSp>
          <p:cxnSp>
            <p:nvCxnSpPr>
              <p:cNvPr id="25" name="Conector recto de flecha 24"/>
              <p:cNvCxnSpPr/>
              <p:nvPr/>
            </p:nvCxnSpPr>
            <p:spPr>
              <a:xfrm flipV="1">
                <a:off x="6973247" y="2121238"/>
                <a:ext cx="78478" cy="47683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/>
              <p:cNvSpPr/>
              <p:nvPr/>
            </p:nvSpPr>
            <p:spPr>
              <a:xfrm>
                <a:off x="6351548" y="2394428"/>
                <a:ext cx="72628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444778" y="2966860"/>
                <a:ext cx="72628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34800" y="2536398"/>
                <a:ext cx="72628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1383" y="3032304"/>
                <a:ext cx="475353" cy="636881"/>
              </a:xfrm>
              <a:prstGeom prst="rect">
                <a:avLst/>
              </a:prstGeom>
            </p:spPr>
          </p:pic>
          <p:cxnSp>
            <p:nvCxnSpPr>
              <p:cNvPr id="36" name="Conector recto de flecha 35"/>
              <p:cNvCxnSpPr/>
              <p:nvPr/>
            </p:nvCxnSpPr>
            <p:spPr>
              <a:xfrm flipV="1">
                <a:off x="7191343" y="2948557"/>
                <a:ext cx="78478" cy="4768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6872618" y="3271502"/>
                <a:ext cx="321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/>
                  <a:t>O</a:t>
                </a:r>
                <a:endParaRPr lang="es-ES" sz="1400" b="1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6975949" y="2422760"/>
                <a:ext cx="346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rgbClr val="FFC000"/>
                    </a:solidFill>
                  </a:rPr>
                  <a:t>X</a:t>
                </a:r>
                <a:endParaRPr lang="es-ES" sz="14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6942468" y="2549226"/>
                <a:ext cx="72628" cy="72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3" name="Conector recto de flecha 42"/>
            <p:cNvCxnSpPr/>
            <p:nvPr/>
          </p:nvCxnSpPr>
          <p:spPr>
            <a:xfrm flipV="1">
              <a:off x="4294488" y="1837488"/>
              <a:ext cx="55294" cy="28428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44"/>
            <p:cNvSpPr/>
            <p:nvPr/>
          </p:nvSpPr>
          <p:spPr>
            <a:xfrm>
              <a:off x="2908300" y="1492250"/>
              <a:ext cx="2554131" cy="109211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46"/>
            <p:cNvCxnSpPr/>
            <p:nvPr/>
          </p:nvCxnSpPr>
          <p:spPr>
            <a:xfrm>
              <a:off x="5462431" y="1492250"/>
              <a:ext cx="2881469" cy="619410"/>
            </a:xfrm>
            <a:prstGeom prst="line">
              <a:avLst/>
            </a:prstGeom>
            <a:ln cmpd="dbl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5462431" y="2596850"/>
              <a:ext cx="1197281" cy="1416350"/>
            </a:xfrm>
            <a:prstGeom prst="line">
              <a:avLst/>
            </a:prstGeom>
            <a:ln cmpd="dbl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ángulo 85"/>
          <p:cNvSpPr/>
          <p:nvPr/>
        </p:nvSpPr>
        <p:spPr>
          <a:xfrm>
            <a:off x="5646887" y="2768643"/>
            <a:ext cx="2945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Three points on the plane are chosen.</a:t>
            </a:r>
          </a:p>
          <a:p>
            <a:pPr algn="just"/>
            <a:r>
              <a:rPr lang="en-US" sz="1100" dirty="0" smtClean="0"/>
              <a:t>The operations must be performed in such a way that the normal vector is </a:t>
            </a:r>
            <a:r>
              <a:rPr lang="en-US" sz="1100" dirty="0" smtClean="0"/>
              <a:t>outward pointing. </a:t>
            </a:r>
            <a:r>
              <a:rPr lang="en-US" sz="1100" b="1" dirty="0" smtClean="0"/>
              <a:t>X</a:t>
            </a:r>
            <a:r>
              <a:rPr lang="en-US" sz="1100" dirty="0" smtClean="0"/>
              <a:t> is a point on the plane.</a:t>
            </a:r>
            <a:endParaRPr lang="en-US" sz="1100" dirty="0"/>
          </a:p>
        </p:txBody>
      </p:sp>
      <p:pic>
        <p:nvPicPr>
          <p:cNvPr id="92" name="Imagen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20" y="1762456"/>
            <a:ext cx="660939" cy="180000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741" y="1677364"/>
            <a:ext cx="597178" cy="216000"/>
          </a:xfrm>
          <a:prstGeom prst="rect">
            <a:avLst/>
          </a:prstGeom>
        </p:spPr>
      </p:pic>
      <p:grpSp>
        <p:nvGrpSpPr>
          <p:cNvPr id="101" name="Grupo 100"/>
          <p:cNvGrpSpPr>
            <a:grpSpLocks noChangeAspect="1"/>
          </p:cNvGrpSpPr>
          <p:nvPr/>
        </p:nvGrpSpPr>
        <p:grpSpPr>
          <a:xfrm>
            <a:off x="903850" y="4426602"/>
            <a:ext cx="2489915" cy="1551162"/>
            <a:chOff x="5838546" y="2118023"/>
            <a:chExt cx="2489915" cy="1551162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1200" y="3144704"/>
              <a:ext cx="671430" cy="412079"/>
            </a:xfrm>
            <a:prstGeom prst="rect">
              <a:avLst/>
            </a:prstGeom>
          </p:spPr>
        </p:pic>
        <p:grpSp>
          <p:nvGrpSpPr>
            <p:cNvPr id="108" name="Grupo 107"/>
            <p:cNvGrpSpPr/>
            <p:nvPr/>
          </p:nvGrpSpPr>
          <p:grpSpPr>
            <a:xfrm>
              <a:off x="5838546" y="2118023"/>
              <a:ext cx="2489915" cy="1082120"/>
              <a:chOff x="6494766" y="1852496"/>
              <a:chExt cx="2489915" cy="1082120"/>
            </a:xfrm>
          </p:grpSpPr>
          <p:sp>
            <p:nvSpPr>
              <p:cNvPr id="118" name="CuadroTexto 117"/>
              <p:cNvSpPr txBox="1"/>
              <p:nvPr/>
            </p:nvSpPr>
            <p:spPr>
              <a:xfrm>
                <a:off x="6494766" y="1852496"/>
                <a:ext cx="755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/>
                  <a:t>B</a:t>
                </a:r>
                <a:r>
                  <a:rPr lang="es-ES" sz="1400" b="1" dirty="0" smtClean="0"/>
                  <a:t> (p2)</a:t>
                </a:r>
                <a:endParaRPr lang="es-ES" sz="1400" b="1" dirty="0"/>
              </a:p>
            </p:txBody>
          </p:sp>
          <p:cxnSp>
            <p:nvCxnSpPr>
              <p:cNvPr id="119" name="Conector recto de flecha 118"/>
              <p:cNvCxnSpPr/>
              <p:nvPr/>
            </p:nvCxnSpPr>
            <p:spPr>
              <a:xfrm flipV="1">
                <a:off x="7164880" y="2306871"/>
                <a:ext cx="1226140" cy="421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CuadroTexto 119"/>
              <p:cNvSpPr txBox="1"/>
              <p:nvPr/>
            </p:nvSpPr>
            <p:spPr>
              <a:xfrm>
                <a:off x="8228978" y="2046083"/>
                <a:ext cx="755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/>
                  <a:t>C (p3)</a:t>
                </a:r>
                <a:endParaRPr lang="es-ES" sz="1400" b="1" dirty="0"/>
              </a:p>
            </p:txBody>
          </p:sp>
          <p:cxnSp>
            <p:nvCxnSpPr>
              <p:cNvPr id="121" name="Conector recto de flecha 120"/>
              <p:cNvCxnSpPr/>
              <p:nvPr/>
            </p:nvCxnSpPr>
            <p:spPr>
              <a:xfrm>
                <a:off x="7087926" y="2200901"/>
                <a:ext cx="43617" cy="510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6494766" y="2626839"/>
                <a:ext cx="755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/>
                  <a:t>A (p1)</a:t>
                </a:r>
                <a:endParaRPr lang="es-ES" sz="1400" b="1" dirty="0"/>
              </a:p>
            </p:txBody>
          </p:sp>
        </p:grpSp>
        <p:sp>
          <p:nvSpPr>
            <p:cNvPr id="110" name="Elipse 109"/>
            <p:cNvSpPr/>
            <p:nvPr/>
          </p:nvSpPr>
          <p:spPr>
            <a:xfrm>
              <a:off x="6384853" y="2398823"/>
              <a:ext cx="72628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6444778" y="2966860"/>
              <a:ext cx="72628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7734800" y="2536398"/>
              <a:ext cx="72628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3" name="Imagen 1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1383" y="3032304"/>
              <a:ext cx="475353" cy="636881"/>
            </a:xfrm>
            <a:prstGeom prst="rect">
              <a:avLst/>
            </a:prstGeom>
          </p:spPr>
        </p:pic>
        <p:cxnSp>
          <p:nvCxnSpPr>
            <p:cNvPr id="114" name="Conector recto de flecha 113"/>
            <p:cNvCxnSpPr/>
            <p:nvPr/>
          </p:nvCxnSpPr>
          <p:spPr>
            <a:xfrm flipV="1">
              <a:off x="7191343" y="2948557"/>
              <a:ext cx="78478" cy="47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/>
            <p:cNvSpPr txBox="1"/>
            <p:nvPr/>
          </p:nvSpPr>
          <p:spPr>
            <a:xfrm>
              <a:off x="6872618" y="3271502"/>
              <a:ext cx="321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/>
                <a:t>O</a:t>
              </a:r>
              <a:endParaRPr lang="es-ES" sz="1400" b="1" dirty="0"/>
            </a:p>
          </p:txBody>
        </p:sp>
      </p:grpSp>
      <p:pic>
        <p:nvPicPr>
          <p:cNvPr id="124" name="Imagen 1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450" y="5111605"/>
            <a:ext cx="660939" cy="180000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" y="4895605"/>
            <a:ext cx="597178" cy="216000"/>
          </a:xfrm>
          <a:prstGeom prst="rect">
            <a:avLst/>
          </a:prstGeom>
        </p:spPr>
      </p:pic>
      <p:sp>
        <p:nvSpPr>
          <p:cNvPr id="131" name="Elipse 130"/>
          <p:cNvSpPr/>
          <p:nvPr/>
        </p:nvSpPr>
        <p:spPr>
          <a:xfrm>
            <a:off x="2028899" y="4213010"/>
            <a:ext cx="72628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2" name="Conector recto de flecha 131"/>
          <p:cNvCxnSpPr/>
          <p:nvPr/>
        </p:nvCxnSpPr>
        <p:spPr>
          <a:xfrm flipH="1" flipV="1">
            <a:off x="2085975" y="4290548"/>
            <a:ext cx="141068" cy="478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/>
          <p:cNvSpPr/>
          <p:nvPr/>
        </p:nvSpPr>
        <p:spPr>
          <a:xfrm>
            <a:off x="1680033" y="3926876"/>
            <a:ext cx="23364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smtClean="0"/>
              <a:t>Point (</a:t>
            </a:r>
            <a:r>
              <a:rPr lang="en-US" sz="1050" b="1" dirty="0" smtClean="0"/>
              <a:t>p</a:t>
            </a:r>
            <a:r>
              <a:rPr lang="en-US" sz="1050" dirty="0" smtClean="0"/>
              <a:t>) is outside half space (Dist&gt;0)</a:t>
            </a:r>
            <a:endParaRPr lang="en-US" sz="1050" dirty="0"/>
          </a:p>
        </p:txBody>
      </p:sp>
      <p:sp>
        <p:nvSpPr>
          <p:cNvPr id="139" name="Elipse 138"/>
          <p:cNvSpPr/>
          <p:nvPr/>
        </p:nvSpPr>
        <p:spPr>
          <a:xfrm>
            <a:off x="1858908" y="5793362"/>
            <a:ext cx="72628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Conector recto de flecha 139"/>
          <p:cNvCxnSpPr>
            <a:endCxn id="139" idx="0"/>
          </p:cNvCxnSpPr>
          <p:nvPr/>
        </p:nvCxnSpPr>
        <p:spPr>
          <a:xfrm>
            <a:off x="1847234" y="5045313"/>
            <a:ext cx="47988" cy="748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63714" y="5828690"/>
            <a:ext cx="21633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smtClean="0"/>
              <a:t>Point (</a:t>
            </a:r>
            <a:r>
              <a:rPr lang="en-US" sz="1050" b="1" dirty="0" smtClean="0"/>
              <a:t>p</a:t>
            </a:r>
            <a:r>
              <a:rPr lang="en-US" sz="1050" dirty="0" smtClean="0"/>
              <a:t>) is inside half space (Dist&lt;0)</a:t>
            </a:r>
            <a:endParaRPr lang="en-US" sz="1050" dirty="0"/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192" y="4908327"/>
            <a:ext cx="3691788" cy="787863"/>
          </a:xfrm>
          <a:prstGeom prst="rect">
            <a:avLst/>
          </a:prstGeom>
        </p:spPr>
      </p:pic>
      <p:sp>
        <p:nvSpPr>
          <p:cNvPr id="145" name="Rectángulo 144"/>
          <p:cNvSpPr/>
          <p:nvPr/>
        </p:nvSpPr>
        <p:spPr>
          <a:xfrm>
            <a:off x="3140151" y="4284046"/>
            <a:ext cx="23364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smtClean="0"/>
              <a:t>A plane of the region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22451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280</Words>
  <Application>Microsoft Office PowerPoint</Application>
  <PresentationFormat>Presentación en pantalla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jramos</dc:creator>
  <cp:lastModifiedBy>jramos</cp:lastModifiedBy>
  <cp:revision>23</cp:revision>
  <dcterms:created xsi:type="dcterms:W3CDTF">2021-04-26T08:56:56Z</dcterms:created>
  <dcterms:modified xsi:type="dcterms:W3CDTF">2021-04-27T10:38:40Z</dcterms:modified>
</cp:coreProperties>
</file>