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72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2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70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12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35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7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5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7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45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9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0FB8-4406-45E6-904E-39BA99D42427}" type="datetimeFigureOut">
              <a:rPr lang="es-ES" smtClean="0"/>
              <a:t>26/11/2020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1890-A851-45D9-8115-55B8DC70E9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832831" y="1464782"/>
            <a:ext cx="4854553" cy="3501172"/>
            <a:chOff x="1832831" y="1464782"/>
            <a:chExt cx="4854553" cy="3501172"/>
          </a:xfrm>
        </p:grpSpPr>
        <p:grpSp>
          <p:nvGrpSpPr>
            <p:cNvPr id="6" name="Grupo 5"/>
            <p:cNvGrpSpPr/>
            <p:nvPr/>
          </p:nvGrpSpPr>
          <p:grpSpPr>
            <a:xfrm>
              <a:off x="2166495" y="1464782"/>
              <a:ext cx="4322293" cy="1267355"/>
              <a:chOff x="2309370" y="2455382"/>
              <a:chExt cx="4322293" cy="1267355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09370" y="2524545"/>
                <a:ext cx="2177237" cy="119819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2443" y="2455382"/>
                <a:ext cx="1659220" cy="1236724"/>
              </a:xfrm>
              <a:prstGeom prst="rect">
                <a:avLst/>
              </a:prstGeom>
            </p:spPr>
          </p:pic>
        </p:grpSp>
        <p:sp>
          <p:nvSpPr>
            <p:cNvPr id="7" name="CuadroTexto 6"/>
            <p:cNvSpPr txBox="1"/>
            <p:nvPr/>
          </p:nvSpPr>
          <p:spPr>
            <a:xfrm>
              <a:off x="2775806" y="4596622"/>
              <a:ext cx="1199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n-hexane</a:t>
              </a:r>
              <a:endParaRPr lang="es-ES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089544" y="4596622"/>
              <a:ext cx="144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nitrobenzene</a:t>
              </a:r>
              <a:endParaRPr lang="es-ES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6687" y="2904038"/>
              <a:ext cx="1750697" cy="1330255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6495" y="2904038"/>
              <a:ext cx="2380431" cy="1564168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1851881" y="1543208"/>
              <a:ext cx="4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a)</a:t>
              </a:r>
              <a:endParaRPr lang="es-ES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832831" y="2838608"/>
              <a:ext cx="4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b)</a:t>
              </a:r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191231" y="942862"/>
            <a:ext cx="4720259" cy="3898607"/>
            <a:chOff x="1191231" y="942862"/>
            <a:chExt cx="4720259" cy="389860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231" y="1140705"/>
              <a:ext cx="2195054" cy="96944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443" y="942862"/>
              <a:ext cx="1889634" cy="135338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778557" y="2296248"/>
              <a:ext cx="131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n-</a:t>
              </a:r>
              <a:r>
                <a:rPr lang="es-ES" dirty="0" err="1" smtClean="0"/>
                <a:t>hexane</a:t>
              </a:r>
              <a:endParaRPr lang="es-ES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070971" y="2296248"/>
              <a:ext cx="155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nitrobenzene</a:t>
              </a:r>
              <a:endParaRPr lang="es-ES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376" y="3102940"/>
              <a:ext cx="1798909" cy="1300941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1759154" y="4472137"/>
              <a:ext cx="131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polybutene</a:t>
              </a:r>
              <a:endParaRPr lang="es-ES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0971" y="3360738"/>
              <a:ext cx="1840519" cy="1043143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4310742" y="4468587"/>
              <a:ext cx="131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polyurea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4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471822" y="1413468"/>
            <a:ext cx="1773533" cy="1369925"/>
            <a:chOff x="4174829" y="1524000"/>
            <a:chExt cx="1773533" cy="1369925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4190163" y="1524000"/>
              <a:ext cx="0" cy="13699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 flipH="1">
              <a:off x="4174829" y="2893925"/>
              <a:ext cx="1773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ector recto 10"/>
          <p:cNvCxnSpPr/>
          <p:nvPr/>
        </p:nvCxnSpPr>
        <p:spPr>
          <a:xfrm flipH="1">
            <a:off x="1152713" y="2783393"/>
            <a:ext cx="334443" cy="1076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54262" y="3490157"/>
            <a:ext cx="2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x</a:t>
            </a:r>
            <a:endParaRPr lang="es-E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201406" y="1287167"/>
            <a:ext cx="2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z</a:t>
            </a:r>
            <a:endParaRPr lang="es-ES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25962" y="2702757"/>
            <a:ext cx="2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y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3769132" y="731148"/>
            <a:ext cx="4609256" cy="2734563"/>
            <a:chOff x="3769132" y="731148"/>
            <a:chExt cx="4609256" cy="2734563"/>
          </a:xfrm>
        </p:grpSpPr>
        <p:sp>
          <p:nvSpPr>
            <p:cNvPr id="9" name="CuadroTexto 8"/>
            <p:cNvSpPr txBox="1"/>
            <p:nvPr/>
          </p:nvSpPr>
          <p:spPr>
            <a:xfrm>
              <a:off x="3769132" y="2236028"/>
              <a:ext cx="134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{</a:t>
              </a:r>
              <a:r>
                <a:rPr lang="es-ES" dirty="0" err="1" smtClean="0"/>
                <a:t>x</a:t>
              </a:r>
              <a:r>
                <a:rPr lang="es-ES" baseline="-25000" dirty="0" err="1" smtClean="0"/>
                <a:t>lo</a:t>
              </a:r>
              <a:r>
                <a:rPr lang="es-ES" dirty="0" smtClean="0"/>
                <a:t>, </a:t>
              </a:r>
              <a:r>
                <a:rPr lang="es-ES" dirty="0" err="1" smtClean="0"/>
                <a:t>y</a:t>
              </a:r>
              <a:r>
                <a:rPr lang="es-ES" baseline="-25000" dirty="0" err="1" smtClean="0"/>
                <a:t>lo</a:t>
              </a:r>
              <a:r>
                <a:rPr lang="es-ES" dirty="0" smtClean="0"/>
                <a:t>, </a:t>
              </a:r>
              <a:r>
                <a:rPr lang="es-ES" dirty="0" err="1" smtClean="0"/>
                <a:t>z</a:t>
              </a:r>
              <a:r>
                <a:rPr lang="es-ES" baseline="-25000" dirty="0" err="1" smtClean="0"/>
                <a:t>lo</a:t>
              </a:r>
              <a:r>
                <a:rPr lang="es-ES" dirty="0" smtClean="0"/>
                <a:t>}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132912" y="1591978"/>
              <a:ext cx="124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{</a:t>
              </a:r>
              <a:r>
                <a:rPr lang="es-ES" dirty="0" err="1" smtClean="0"/>
                <a:t>x</a:t>
              </a:r>
              <a:r>
                <a:rPr lang="es-ES" baseline="-25000" dirty="0" err="1" smtClean="0"/>
                <a:t>hi</a:t>
              </a:r>
              <a:r>
                <a:rPr lang="es-ES" dirty="0" smtClean="0"/>
                <a:t>, </a:t>
              </a:r>
              <a:r>
                <a:rPr lang="es-ES" dirty="0" err="1" smtClean="0"/>
                <a:t>y</a:t>
              </a:r>
              <a:r>
                <a:rPr lang="es-ES" baseline="-25000" dirty="0" err="1" smtClean="0"/>
                <a:t>hi</a:t>
              </a:r>
              <a:r>
                <a:rPr lang="es-ES" dirty="0" smtClean="0"/>
                <a:t>, </a:t>
              </a:r>
              <a:r>
                <a:rPr lang="es-ES" dirty="0" err="1" smtClean="0"/>
                <a:t>z</a:t>
              </a:r>
              <a:r>
                <a:rPr lang="es-ES" baseline="-25000" dirty="0" err="1" smtClean="0"/>
                <a:t>hi</a:t>
              </a:r>
              <a:r>
                <a:rPr lang="es-ES" dirty="0" smtClean="0"/>
                <a:t>}</a:t>
              </a:r>
              <a:endParaRPr lang="es-ES" dirty="0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4743157" y="731148"/>
              <a:ext cx="2496696" cy="2734563"/>
              <a:chOff x="4743157" y="731148"/>
              <a:chExt cx="2496696" cy="2734563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63217" y="731148"/>
                <a:ext cx="2376636" cy="2734563"/>
              </a:xfrm>
              <a:prstGeom prst="rect">
                <a:avLst/>
              </a:prstGeom>
            </p:spPr>
          </p:pic>
          <p:sp>
            <p:nvSpPr>
              <p:cNvPr id="8" name="CuadroTexto 7"/>
              <p:cNvSpPr txBox="1"/>
              <p:nvPr/>
            </p:nvSpPr>
            <p:spPr>
              <a:xfrm>
                <a:off x="4797732" y="2414061"/>
                <a:ext cx="2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s-ES" dirty="0"/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4743157" y="1913763"/>
                <a:ext cx="214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z</a:t>
                </a:r>
                <a:endParaRPr lang="es-ES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5382211" y="2084585"/>
                <a:ext cx="2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y</a:t>
                </a:r>
              </a:p>
            </p:txBody>
          </p:sp>
          <p:cxnSp>
            <p:nvCxnSpPr>
              <p:cNvPr id="13" name="Conector recto de flecha 12"/>
              <p:cNvCxnSpPr/>
              <p:nvPr/>
            </p:nvCxnSpPr>
            <p:spPr>
              <a:xfrm>
                <a:off x="5069038" y="2476500"/>
                <a:ext cx="274242" cy="8608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6"/>
              <p:cNvSpPr txBox="1"/>
              <p:nvPr/>
            </p:nvSpPr>
            <p:spPr>
              <a:xfrm>
                <a:off x="4955427" y="2809309"/>
                <a:ext cx="24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</a:t>
                </a:r>
                <a:endParaRPr lang="es-ES" dirty="0"/>
              </a:p>
            </p:txBody>
          </p:sp>
          <p:cxnSp>
            <p:nvCxnSpPr>
              <p:cNvPr id="29" name="Conector recto de flecha 28"/>
              <p:cNvCxnSpPr/>
              <p:nvPr/>
            </p:nvCxnSpPr>
            <p:spPr>
              <a:xfrm flipV="1">
                <a:off x="5075824" y="2311365"/>
                <a:ext cx="1696451" cy="102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adroTexto 31"/>
              <p:cNvSpPr txBox="1"/>
              <p:nvPr/>
            </p:nvSpPr>
            <p:spPr>
              <a:xfrm>
                <a:off x="5772140" y="2044729"/>
                <a:ext cx="24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s-ES" dirty="0"/>
              </a:p>
            </p:txBody>
          </p:sp>
          <p:cxnSp>
            <p:nvCxnSpPr>
              <p:cNvPr id="33" name="Conector recto de flecha 32"/>
              <p:cNvCxnSpPr/>
              <p:nvPr/>
            </p:nvCxnSpPr>
            <p:spPr>
              <a:xfrm flipV="1">
                <a:off x="5050631" y="971551"/>
                <a:ext cx="42863" cy="1447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4743157" y="991146"/>
                <a:ext cx="240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c</a:t>
                </a:r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3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04846"/>
              </p:ext>
            </p:extLst>
          </p:nvPr>
        </p:nvGraphicFramePr>
        <p:xfrm>
          <a:off x="3276600" y="1879600"/>
          <a:ext cx="223519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358518499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4667510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42047967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329418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080541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1085807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7445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217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16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6112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23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5557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29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33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35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367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200400" y="1543050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Layer = 0</a:t>
            </a:r>
            <a:endParaRPr lang="es-ES" sz="1200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81627"/>
              </p:ext>
            </p:extLst>
          </p:nvPr>
        </p:nvGraphicFramePr>
        <p:xfrm>
          <a:off x="5835650" y="1879600"/>
          <a:ext cx="223519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358518499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4667510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42047967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329418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080541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1085807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39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40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41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7445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46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47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217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51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52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53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6112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59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5557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65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33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71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367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759450" y="1543050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Layer = 1</a:t>
            </a:r>
            <a:endParaRPr lang="es-ES" sz="1200" b="1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370"/>
              </p:ext>
            </p:extLst>
          </p:nvPr>
        </p:nvGraphicFramePr>
        <p:xfrm>
          <a:off x="641350" y="1879600"/>
          <a:ext cx="23558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642">
                  <a:extLst>
                    <a:ext uri="{9D8B030D-6E8A-4147-A177-3AD203B41FA5}">
                      <a16:colId xmlns:a16="http://schemas.microsoft.com/office/drawing/2014/main" val="3585184996"/>
                    </a:ext>
                  </a:extLst>
                </a:gridCol>
                <a:gridCol w="392642">
                  <a:extLst>
                    <a:ext uri="{9D8B030D-6E8A-4147-A177-3AD203B41FA5}">
                      <a16:colId xmlns:a16="http://schemas.microsoft.com/office/drawing/2014/main" val="466751092"/>
                    </a:ext>
                  </a:extLst>
                </a:gridCol>
                <a:gridCol w="392642">
                  <a:extLst>
                    <a:ext uri="{9D8B030D-6E8A-4147-A177-3AD203B41FA5}">
                      <a16:colId xmlns:a16="http://schemas.microsoft.com/office/drawing/2014/main" val="1420479674"/>
                    </a:ext>
                  </a:extLst>
                </a:gridCol>
                <a:gridCol w="392642">
                  <a:extLst>
                    <a:ext uri="{9D8B030D-6E8A-4147-A177-3AD203B41FA5}">
                      <a16:colId xmlns:a16="http://schemas.microsoft.com/office/drawing/2014/main" val="2932941803"/>
                    </a:ext>
                  </a:extLst>
                </a:gridCol>
                <a:gridCol w="392642">
                  <a:extLst>
                    <a:ext uri="{9D8B030D-6E8A-4147-A177-3AD203B41FA5}">
                      <a16:colId xmlns:a16="http://schemas.microsoft.com/office/drawing/2014/main" val="2908054103"/>
                    </a:ext>
                  </a:extLst>
                </a:gridCol>
                <a:gridCol w="392642">
                  <a:extLst>
                    <a:ext uri="{9D8B030D-6E8A-4147-A177-3AD203B41FA5}">
                      <a16:colId xmlns:a16="http://schemas.microsoft.com/office/drawing/2014/main" val="12810858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180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181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182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183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184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185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744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186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187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188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189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190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191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21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192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193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194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195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196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197</a:t>
                      </a:r>
                      <a:endParaRPr lang="es-ES" sz="9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61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198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199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200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201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202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203</a:t>
                      </a:r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555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204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205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206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207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208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209</a:t>
                      </a:r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63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210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211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212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213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214</a:t>
                      </a:r>
                      <a:endParaRPr lang="es-E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215</a:t>
                      </a:r>
                      <a:endParaRPr lang="es-E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523673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565150" y="1543050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Layer = 5</a:t>
            </a:r>
            <a:endParaRPr lang="es-ES" sz="12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22623" y="1097776"/>
            <a:ext cx="234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 smtClean="0"/>
              <a:t>Grid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for</a:t>
            </a:r>
            <a:r>
              <a:rPr lang="es-ES" sz="1200" b="1" dirty="0" smtClean="0"/>
              <a:t> a </a:t>
            </a:r>
            <a:r>
              <a:rPr lang="es-ES" sz="1200" b="1" dirty="0" err="1" smtClean="0"/>
              <a:t>cubic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cell</a:t>
            </a:r>
            <a:r>
              <a:rPr lang="es-ES" sz="1200" b="1" dirty="0" smtClean="0"/>
              <a:t> 6x6x6</a:t>
            </a:r>
            <a:endParaRPr lang="es-ES" sz="1200" b="1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4400"/>
              </p:ext>
            </p:extLst>
          </p:nvPr>
        </p:nvGraphicFramePr>
        <p:xfrm>
          <a:off x="3330577" y="4737100"/>
          <a:ext cx="223519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533">
                  <a:extLst>
                    <a:ext uri="{9D8B030D-6E8A-4147-A177-3AD203B41FA5}">
                      <a16:colId xmlns:a16="http://schemas.microsoft.com/office/drawing/2014/main" val="3585184996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466751092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420479674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329418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2908054103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1281085807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7445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217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16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61122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23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5557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29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33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35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3673"/>
                  </a:ext>
                </a:extLst>
              </a:tr>
            </a:tbl>
          </a:graphicData>
        </a:graphic>
      </p:graphicFrame>
      <p:cxnSp>
        <p:nvCxnSpPr>
          <p:cNvPr id="15" name="Conector recto de flecha 14"/>
          <p:cNvCxnSpPr/>
          <p:nvPr/>
        </p:nvCxnSpPr>
        <p:spPr>
          <a:xfrm flipV="1">
            <a:off x="3330577" y="4425950"/>
            <a:ext cx="2235198" cy="63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374902" y="53745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10 Å</a:t>
            </a:r>
            <a:endParaRPr lang="es-ES" sz="1200" b="1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936877" y="4737100"/>
            <a:ext cx="15873" cy="1828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46552" y="4170402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10 Å</a:t>
            </a:r>
            <a:endParaRPr lang="es-E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/>
              <p:cNvSpPr txBox="1"/>
              <p:nvPr/>
            </p:nvSpPr>
            <p:spPr>
              <a:xfrm>
                <a:off x="5676902" y="4898390"/>
                <a:ext cx="3296159" cy="1726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⁡_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𝑟𝑐</m:t>
                      </m:r>
                      <m:r>
                        <a:rPr lang="es-E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</m:oMath>
                  </m:oMathPara>
                </a14:m>
                <a:endParaRPr lang="es-ES" sz="1200" b="0" dirty="0" smtClean="0">
                  <a:ea typeface="Cambria Math" panose="02040503050406030204" pitchFamily="18" charset="0"/>
                </a:endParaRPr>
              </a:p>
              <a:p>
                <a:pPr/>
                <a:endParaRPr lang="es-ES" sz="12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𝑠𝑘𝑖𝑛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=0.5Å</m:t>
                      </m:r>
                    </m:oMath>
                  </m:oMathPara>
                </a14:m>
                <a:endParaRPr lang="es-ES" sz="1200" dirty="0" smtClean="0"/>
              </a:p>
              <a:p>
                <a:pPr/>
                <a:endParaRPr lang="es-E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s-ES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6.667</m:t>
                          </m:r>
                        </m:e>
                      </m:d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ES" sz="1200" b="0" dirty="0" smtClean="0">
                  <a:ea typeface="Cambria Math" panose="02040503050406030204" pitchFamily="18" charset="0"/>
                </a:endParaRPr>
              </a:p>
              <a:p>
                <a:pPr/>
                <a:endParaRPr lang="es-E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1.66667Å</m:t>
                      </m:r>
                    </m:oMath>
                  </m:oMathPara>
                </a14:m>
                <a:endParaRPr lang="es-ES" sz="1200" dirty="0" smtClean="0"/>
              </a:p>
              <a:p>
                <a:pPr/>
                <a:endParaRPr lang="es-ES" sz="1200" dirty="0"/>
              </a:p>
            </p:txBody>
          </p:sp>
        </mc:Choice>
        <mc:Fallback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2" y="4898390"/>
                <a:ext cx="3296159" cy="1726178"/>
              </a:xfrm>
              <a:prstGeom prst="rect">
                <a:avLst/>
              </a:prstGeom>
              <a:blipFill>
                <a:blip r:embed="rId2"/>
                <a:stretch>
                  <a:fillRect l="-1664" t="-1767" b="-204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/>
          <p:cNvCxnSpPr/>
          <p:nvPr/>
        </p:nvCxnSpPr>
        <p:spPr>
          <a:xfrm flipV="1">
            <a:off x="3679827" y="4638675"/>
            <a:ext cx="403223" cy="31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3835517" y="4412476"/>
                <a:ext cx="1586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17" y="4412476"/>
                <a:ext cx="158633" cy="184666"/>
              </a:xfrm>
              <a:prstGeom prst="rect">
                <a:avLst/>
              </a:prstGeom>
              <a:blipFill>
                <a:blip r:embed="rId3"/>
                <a:stretch>
                  <a:fillRect l="-23077"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/>
          <p:cNvCxnSpPr/>
          <p:nvPr/>
        </p:nvCxnSpPr>
        <p:spPr>
          <a:xfrm>
            <a:off x="3219567" y="5054601"/>
            <a:ext cx="3290" cy="2666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/>
              <p:cNvSpPr txBox="1"/>
              <p:nvPr/>
            </p:nvSpPr>
            <p:spPr>
              <a:xfrm>
                <a:off x="3021188" y="5063867"/>
                <a:ext cx="163186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8" y="5063867"/>
                <a:ext cx="163186" cy="199285"/>
              </a:xfrm>
              <a:prstGeom prst="rect">
                <a:avLst/>
              </a:prstGeom>
              <a:blipFill>
                <a:blip r:embed="rId4"/>
                <a:stretch>
                  <a:fillRect l="-26923" b="-2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0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205</Words>
  <Application>Microsoft Office PowerPoint</Application>
  <PresentationFormat>Presentación en pantalla (4:3)</PresentationFormat>
  <Paragraphs>178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jramos</dc:creator>
  <cp:lastModifiedBy>jramos</cp:lastModifiedBy>
  <cp:revision>17</cp:revision>
  <dcterms:created xsi:type="dcterms:W3CDTF">2019-10-23T10:34:46Z</dcterms:created>
  <dcterms:modified xsi:type="dcterms:W3CDTF">2020-11-26T10:47:17Z</dcterms:modified>
</cp:coreProperties>
</file>