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67a7a3b4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67a7a3b4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67a7a3b4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67a7a3b4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67a7a3b4d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67a7a3b4d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67a7a3b4d_6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67a7a3b4d_6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67a7a3b4d_6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67a7a3b4d_6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67a7a3b4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67a7a3b4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67a7a3b4d_1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67a7a3b4d_1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67a7a3b4d_1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67a7a3b4d_1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67a7a3b4d_1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67a7a3b4d_1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67a7a3b4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67a7a3b4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67a7a3b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67a7a3b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67a7a3b4d_7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67a7a3b4d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67a7a3b4d_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67a7a3b4d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67a7a3b4d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67a7a3b4d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67a7a3b4d_8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67a7a3b4d_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67a7a3b4d_8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67a7a3b4d_8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67a7a3b4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67a7a3b4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67a7a3b4d_1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67a7a3b4d_1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67a7a3b4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67a7a3b4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67a7a3b4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67a7a3b4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25.png"/><Relationship Id="rId5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ata.gov.uk/dataset/cb7ae6f0-4be6-4935-9277-47e5ce24a11f/road-safety-data" TargetMode="External"/><Relationship Id="rId4" Type="http://schemas.openxmlformats.org/officeDocument/2006/relationships/hyperlink" Target="https://data.gov.uk/dataset/cb7ae6f0-4be6-4935-9277-47e5ce24a11f/road-safety-dat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SHORT AND LONG TERM DATA ANALYTICS &amp; RECOMMENDATIONS USING THE 2016-2020 VEHICLE ACCIDENT DATA OF THE UNITED KINGDOM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ctrTitle"/>
          </p:nvPr>
        </p:nvSpPr>
        <p:spPr>
          <a:xfrm>
            <a:off x="311700" y="431800"/>
            <a:ext cx="8520600" cy="6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/>
              <a:t>Results - day wise trend</a:t>
            </a:r>
            <a:endParaRPr sz="3500"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00" y="1350175"/>
            <a:ext cx="5795596" cy="286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/>
        </p:nvSpPr>
        <p:spPr>
          <a:xfrm>
            <a:off x="5921975" y="1478175"/>
            <a:ext cx="2722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Highest daily accidents: Friday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Lowest daily accidents: Sunday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Daily accidents go up from Monday till Friday, then drop over the weekend.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ctrTitle"/>
          </p:nvPr>
        </p:nvSpPr>
        <p:spPr>
          <a:xfrm>
            <a:off x="311700" y="267450"/>
            <a:ext cx="8520600" cy="6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100"/>
              <a:t>Results: </a:t>
            </a:r>
            <a:r>
              <a:rPr lang="en-GB" sz="3100"/>
              <a:t>Analysis based on Accident Severity</a:t>
            </a:r>
            <a:endParaRPr sz="3800"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375" y="1090375"/>
            <a:ext cx="2894150" cy="216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125" y="2922185"/>
            <a:ext cx="4247900" cy="205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/>
        </p:nvSpPr>
        <p:spPr>
          <a:xfrm>
            <a:off x="164500" y="1090375"/>
            <a:ext cx="32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Overall Analysis</a:t>
            </a:r>
            <a:endParaRPr b="1"/>
          </a:p>
        </p:txBody>
      </p:sp>
      <p:sp>
        <p:nvSpPr>
          <p:cNvPr id="123" name="Google Shape;123;p23"/>
          <p:cNvSpPr txBox="1"/>
          <p:nvPr/>
        </p:nvSpPr>
        <p:spPr>
          <a:xfrm>
            <a:off x="282075" y="1576225"/>
            <a:ext cx="4446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Pie Chart displays mostly accidents of slight severity and very few with fatal severity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LineChart displays the number of accidents decreasing over the years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In 2017, Serious accidents had a slight increase.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 used: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Part: rows-all, columns-year &amp; accident severity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ListLinePlot: Display chart as a line graph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PieChart: Display proportion of accidents caused by each severity yearwise.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00" y="3086100"/>
            <a:ext cx="2946675" cy="1980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3575" y="3130175"/>
            <a:ext cx="2859575" cy="1885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5525" y="3086100"/>
            <a:ext cx="2946669" cy="19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/>
          <p:nvPr/>
        </p:nvSpPr>
        <p:spPr>
          <a:xfrm>
            <a:off x="331850" y="390275"/>
            <a:ext cx="32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 Detail Analysis</a:t>
            </a:r>
            <a:endParaRPr b="1"/>
          </a:p>
        </p:txBody>
      </p:sp>
      <p:sp>
        <p:nvSpPr>
          <p:cNvPr id="132" name="Google Shape;132;p24"/>
          <p:cNvSpPr txBox="1"/>
          <p:nvPr/>
        </p:nvSpPr>
        <p:spPr>
          <a:xfrm>
            <a:off x="331850" y="790475"/>
            <a:ext cx="7914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Number of accidents during each year displayed for each severity </a:t>
            </a:r>
            <a:r>
              <a:rPr lang="en-GB"/>
              <a:t>separately</a:t>
            </a:r>
            <a:r>
              <a:rPr lang="en-GB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Fatal Accidents: count decreases by a small number each year.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Serious Accidents: count increased till 2019 and then a drop in 2020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Slight Accidents: count decreasing each year with quite a number.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 used: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Count</a:t>
            </a:r>
            <a:r>
              <a:rPr lang="en-GB"/>
              <a:t>: counts the number of accident for each scenario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BarChart</a:t>
            </a:r>
            <a:r>
              <a:rPr lang="en-GB"/>
              <a:t>: display the chart as a bar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AxesLabel, LabelingFunction,ChartLabels </a:t>
            </a:r>
            <a:r>
              <a:rPr lang="en-GB"/>
              <a:t>&amp;</a:t>
            </a:r>
            <a:r>
              <a:rPr b="1" lang="en-GB"/>
              <a:t> PlotLabels</a:t>
            </a:r>
            <a:r>
              <a:rPr lang="en-GB"/>
              <a:t> for chart enhancements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225" y="2772275"/>
            <a:ext cx="5425550" cy="22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/>
        </p:nvSpPr>
        <p:spPr>
          <a:xfrm>
            <a:off x="0" y="149325"/>
            <a:ext cx="9144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chemeClr val="dk1"/>
                </a:solidFill>
              </a:rPr>
              <a:t>Result: </a:t>
            </a:r>
            <a:r>
              <a:rPr lang="en-GB" sz="3100">
                <a:solidFill>
                  <a:schemeClr val="dk1"/>
                </a:solidFill>
              </a:rPr>
              <a:t>Analysis based on Accident Severity and Weather Condition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298625" y="1128250"/>
            <a:ext cx="268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Overall Analysis</a:t>
            </a:r>
            <a:endParaRPr b="1"/>
          </a:p>
        </p:txBody>
      </p:sp>
      <p:sp>
        <p:nvSpPr>
          <p:cNvPr id="140" name="Google Shape;140;p25"/>
          <p:cNvSpPr txBox="1"/>
          <p:nvPr/>
        </p:nvSpPr>
        <p:spPr>
          <a:xfrm>
            <a:off x="414800" y="1493275"/>
            <a:ext cx="8163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 : To know if weather conditions have any effect on the accident severity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Highest number of accidents caused in fine weather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Weather condition not the reason for the accidents caused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25" y="2976850"/>
            <a:ext cx="2993525" cy="1930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6925" y="3070000"/>
            <a:ext cx="2993525" cy="184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0450" y="3070000"/>
            <a:ext cx="2863425" cy="177096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/>
          <p:nvPr/>
        </p:nvSpPr>
        <p:spPr>
          <a:xfrm>
            <a:off x="87025" y="481150"/>
            <a:ext cx="7163700" cy="30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For all the levels of severity, highest number of accidents in fine weather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 used: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</a:rPr>
              <a:t>Part</a:t>
            </a:r>
            <a:r>
              <a:rPr lang="en-GB">
                <a:solidFill>
                  <a:schemeClr val="dk1"/>
                </a:solidFill>
              </a:rPr>
              <a:t> function is used twice. 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-GB">
                <a:solidFill>
                  <a:schemeClr val="dk1"/>
                </a:solidFill>
              </a:rPr>
              <a:t>all the rows , with weather conditions and year columns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-GB">
                <a:solidFill>
                  <a:schemeClr val="dk1"/>
                </a:solidFill>
              </a:rPr>
              <a:t>all the rows for all weather conditions considering each severity separately.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</a:rPr>
              <a:t>Count</a:t>
            </a:r>
            <a:r>
              <a:rPr lang="en-GB">
                <a:solidFill>
                  <a:schemeClr val="dk1"/>
                </a:solidFill>
              </a:rPr>
              <a:t>: to count the number of accidents under each case.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</a:rPr>
              <a:t>Axeslabel, LabelingFunction, ChartLabels </a:t>
            </a:r>
            <a:r>
              <a:rPr lang="en-GB">
                <a:solidFill>
                  <a:schemeClr val="dk1"/>
                </a:solidFill>
              </a:rPr>
              <a:t>and</a:t>
            </a:r>
            <a:r>
              <a:rPr b="1" lang="en-GB">
                <a:solidFill>
                  <a:schemeClr val="dk1"/>
                </a:solidFill>
              </a:rPr>
              <a:t> PlotLabels</a:t>
            </a:r>
            <a:r>
              <a:rPr lang="en-GB">
                <a:solidFill>
                  <a:schemeClr val="dk1"/>
                </a:solidFill>
              </a:rPr>
              <a:t> for labelling enhancements in the chart.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27729" y="798100"/>
            <a:ext cx="1327471" cy="193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ctrTitle"/>
          </p:nvPr>
        </p:nvSpPr>
        <p:spPr>
          <a:xfrm>
            <a:off x="380650" y="317900"/>
            <a:ext cx="8520600" cy="6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Result: Light Conditions</a:t>
            </a:r>
            <a:endParaRPr sz="3100"/>
          </a:p>
        </p:txBody>
      </p:sp>
      <p:sp>
        <p:nvSpPr>
          <p:cNvPr id="155" name="Google Shape;155;p27"/>
          <p:cNvSpPr txBox="1"/>
          <p:nvPr>
            <p:ph idx="1" type="subTitle"/>
          </p:nvPr>
        </p:nvSpPr>
        <p:spPr>
          <a:xfrm>
            <a:off x="0" y="1204800"/>
            <a:ext cx="5124300" cy="3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133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7101"/>
              <a:t>The Highest Light condition for most accidents is during the day.</a:t>
            </a:r>
            <a:endParaRPr sz="7101"/>
          </a:p>
          <a:p>
            <a:pPr indent="-34133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7101"/>
              <a:t>From the Bar Chart it means that most accidents happen either in daylight or when streetlights are present and lit in the darkness.</a:t>
            </a:r>
            <a:endParaRPr sz="7101"/>
          </a:p>
          <a:p>
            <a:pPr indent="-34133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7101"/>
              <a:t>Light conditions cannot be considered as a reason for accidents taking place.</a:t>
            </a:r>
            <a:endParaRPr sz="7101"/>
          </a:p>
          <a:p>
            <a:pPr indent="-34133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 sz="7101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85"/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925" y="958700"/>
            <a:ext cx="3754082" cy="23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3400" y="3599225"/>
            <a:ext cx="1847850" cy="12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-365025" y="248875"/>
            <a:ext cx="92604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</a:t>
            </a:r>
            <a:r>
              <a:rPr lang="en-GB" sz="3400"/>
              <a:t> Result: Accident Severity by Light Conditions</a:t>
            </a:r>
            <a:endParaRPr sz="3400"/>
          </a:p>
        </p:txBody>
      </p:sp>
      <p:sp>
        <p:nvSpPr>
          <p:cNvPr id="163" name="Google Shape;163;p28"/>
          <p:cNvSpPr txBox="1"/>
          <p:nvPr>
            <p:ph idx="1" type="subTitle"/>
          </p:nvPr>
        </p:nvSpPr>
        <p:spPr>
          <a:xfrm>
            <a:off x="452400" y="3014500"/>
            <a:ext cx="8520600" cy="24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600"/>
              <a:t>Light conditions contribute to the severity of accidents.</a:t>
            </a:r>
            <a:endParaRPr sz="56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Knowing the severity of an accident in different light scenarios can help to understand if the frequency of these accidents are due to lack of service or human error. </a:t>
            </a:r>
            <a:endParaRPr sz="5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GB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Knowing the severity of an accident in different light scenarios can help to understand if the frequency of these accidents are due to lack of service or human error..</a:t>
            </a:r>
            <a:endParaRPr sz="5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GB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number of fatal accidents due to light conditions is less compared to the fatal accidents caused by weather conditions</a:t>
            </a:r>
            <a:endParaRPr sz="5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3338"/>
            <a:ext cx="267655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6550" y="916975"/>
            <a:ext cx="2950675" cy="202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2475" y="917863"/>
            <a:ext cx="3211975" cy="2025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idx="1" type="subTitle"/>
          </p:nvPr>
        </p:nvSpPr>
        <p:spPr>
          <a:xfrm>
            <a:off x="166600" y="0"/>
            <a:ext cx="85206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Road Type</a:t>
            </a:r>
            <a:endParaRPr sz="1400"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4775" y="838375"/>
            <a:ext cx="5200701" cy="26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/>
        </p:nvSpPr>
        <p:spPr>
          <a:xfrm>
            <a:off x="-188125" y="661075"/>
            <a:ext cx="42675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Shows that the maximum number of accidents are caused in ‘Single Carriageway’ with 101687 accidents in 2016, and then consistently reducing over the years to 66929 in 2020.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‘Dual Carriageway’ being the second highest in causing the most accidents shows a slight increase in 2017 and then reduced each year moving forward.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870675" y="3708475"/>
            <a:ext cx="733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’Slip Road’ has not caused many accidents over the past 5 years but needs to be put into consideration as there has been a slight increase each year in the number of accidents caused by it.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ctrTitle"/>
          </p:nvPr>
        </p:nvSpPr>
        <p:spPr>
          <a:xfrm>
            <a:off x="311700" y="67375"/>
            <a:ext cx="8520600" cy="4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Speed Limits</a:t>
            </a:r>
            <a:endParaRPr sz="1400"/>
          </a:p>
        </p:txBody>
      </p:sp>
      <p:sp>
        <p:nvSpPr>
          <p:cNvPr id="180" name="Google Shape;180;p30"/>
          <p:cNvSpPr txBox="1"/>
          <p:nvPr>
            <p:ph idx="1" type="subTitle"/>
          </p:nvPr>
        </p:nvSpPr>
        <p:spPr>
          <a:xfrm>
            <a:off x="118200" y="2914725"/>
            <a:ext cx="8798400" cy="17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 Limits can be considered to have quite an influence on the number of road accidents.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fatal accidents are seen to be highest on roads having a speed limit of 60mph and lowest at 20mph.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 sz="144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On the other hand, serious and slight accidents are seen to be highest on roads having a speed limit of 30mph and lowest at 50mph</a:t>
            </a:r>
            <a:r>
              <a:rPr lang="en-GB" sz="184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4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7400" y="297650"/>
            <a:ext cx="3796591" cy="204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4750" y="564475"/>
            <a:ext cx="1219764" cy="204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ctrTitle"/>
          </p:nvPr>
        </p:nvSpPr>
        <p:spPr>
          <a:xfrm>
            <a:off x="311700" y="466550"/>
            <a:ext cx="8520600" cy="6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/>
              <a:t>Conclusion and Further Work</a:t>
            </a:r>
            <a:endParaRPr sz="3500"/>
          </a:p>
        </p:txBody>
      </p:sp>
      <p:sp>
        <p:nvSpPr>
          <p:cNvPr id="188" name="Google Shape;188;p31"/>
          <p:cNvSpPr txBox="1"/>
          <p:nvPr>
            <p:ph idx="1" type="subTitle"/>
          </p:nvPr>
        </p:nvSpPr>
        <p:spPr>
          <a:xfrm>
            <a:off x="-541475" y="1186650"/>
            <a:ext cx="38043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GB" sz="1870"/>
              <a:t>By the </a:t>
            </a:r>
            <a:r>
              <a:rPr b="1" lang="en-GB" sz="1870"/>
              <a:t>above</a:t>
            </a:r>
            <a:r>
              <a:rPr b="1" lang="en-GB" sz="1870"/>
              <a:t> analysis:</a:t>
            </a:r>
            <a:endParaRPr b="1" sz="187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00"/>
          </a:p>
        </p:txBody>
      </p:sp>
      <p:sp>
        <p:nvSpPr>
          <p:cNvPr id="189" name="Google Shape;189;p31"/>
          <p:cNvSpPr txBox="1"/>
          <p:nvPr/>
        </p:nvSpPr>
        <p:spPr>
          <a:xfrm>
            <a:off x="164500" y="111200"/>
            <a:ext cx="172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1"/>
          <p:cNvSpPr txBox="1"/>
          <p:nvPr/>
        </p:nvSpPr>
        <p:spPr>
          <a:xfrm>
            <a:off x="164500" y="1721950"/>
            <a:ext cx="8700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Short-term analysis: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Decrease in the number of accidents from 2016 to 2019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 sudden and drastic decline in the number of accidents after imposing pandemic lockdown in 2020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1"/>
          <p:cNvSpPr txBox="1"/>
          <p:nvPr/>
        </p:nvSpPr>
        <p:spPr>
          <a:xfrm>
            <a:off x="164500" y="2803800"/>
            <a:ext cx="7862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Long-term analysis: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Most of the accidents was found to happen on Friday’s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Huge reduction of serious and fatal accidents in 2020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More accidents took place during fine weather and appropriate lighting conditions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However, weather conditions seems to affect the number of fatal accidents more than light conditions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Most of the accidents happen on single carriageway than dual carriageway roads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Most of the accidents happen in area with a time limit of 30mph but  fatality is highest at the speed limit of 60mph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0" y="466550"/>
            <a:ext cx="8520600" cy="6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/>
              <a:t>Abstract</a:t>
            </a:r>
            <a:endParaRPr b="1" sz="3500"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1324375"/>
            <a:ext cx="8520600" cy="36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The project discusses the analysis of road accidents of 5 years from the year 2016 to the year 2020  in the United Kingdom. 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The data was analyzed using Wolfram code in Mathematica.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The problem was treated as a prediction problem, with additional exploratory analysis.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The results have been visualized using bar graphs, line charts, etc. 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By using statistical methods patterns were examined within various circumstances of the accidents.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Attention was also given to a specific short period of pandemic lockdown and the immediate effects on vehicle accident frequency.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64500" y="111200"/>
            <a:ext cx="172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ctrTitle"/>
          </p:nvPr>
        </p:nvSpPr>
        <p:spPr>
          <a:xfrm>
            <a:off x="311700" y="466550"/>
            <a:ext cx="8520600" cy="6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/>
              <a:t>Conclusion and Further Work</a:t>
            </a:r>
            <a:endParaRPr sz="3500"/>
          </a:p>
        </p:txBody>
      </p:sp>
      <p:sp>
        <p:nvSpPr>
          <p:cNvPr id="197" name="Google Shape;197;p32"/>
          <p:cNvSpPr txBox="1"/>
          <p:nvPr>
            <p:ph idx="1" type="subTitle"/>
          </p:nvPr>
        </p:nvSpPr>
        <p:spPr>
          <a:xfrm>
            <a:off x="-1073950" y="1265950"/>
            <a:ext cx="38043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GB" sz="1870"/>
              <a:t>Further work</a:t>
            </a:r>
            <a:r>
              <a:rPr b="1" lang="en-GB" sz="1870"/>
              <a:t>:</a:t>
            </a:r>
            <a:endParaRPr b="1" sz="187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00"/>
          </a:p>
        </p:txBody>
      </p:sp>
      <p:sp>
        <p:nvSpPr>
          <p:cNvPr id="198" name="Google Shape;198;p32"/>
          <p:cNvSpPr txBox="1"/>
          <p:nvPr/>
        </p:nvSpPr>
        <p:spPr>
          <a:xfrm>
            <a:off x="164500" y="111200"/>
            <a:ext cx="172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2"/>
          <p:cNvSpPr txBox="1"/>
          <p:nvPr/>
        </p:nvSpPr>
        <p:spPr>
          <a:xfrm>
            <a:off x="164500" y="1721950"/>
            <a:ext cx="8700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Short-term analysis: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As the first lockdown imposed differed from locations e.g. Scotland and England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Therefore, future analysis should take the location of accidents into account to examine the effects on lockdown and restrictions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Attention should be given to selecting additional and more appropriate statistical methods other than t-test for this data</a:t>
            </a:r>
            <a:br>
              <a:rPr lang="en-GB"/>
            </a:br>
            <a:endParaRPr/>
          </a:p>
        </p:txBody>
      </p:sp>
      <p:sp>
        <p:nvSpPr>
          <p:cNvPr id="200" name="Google Shape;200;p32"/>
          <p:cNvSpPr txBox="1"/>
          <p:nvPr/>
        </p:nvSpPr>
        <p:spPr>
          <a:xfrm>
            <a:off x="164500" y="3562000"/>
            <a:ext cx="7862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Long-term analysis: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Running more </a:t>
            </a:r>
            <a:r>
              <a:rPr lang="en-GB"/>
              <a:t>advanced</a:t>
            </a:r>
            <a:r>
              <a:rPr lang="en-GB"/>
              <a:t> correlations with multiple accident related circumstances to draw more detailed </a:t>
            </a:r>
            <a:r>
              <a:rPr lang="en-GB"/>
              <a:t>conclusions</a:t>
            </a:r>
            <a:r>
              <a:rPr lang="en-GB"/>
              <a:t> and ways of preventing accidents in future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Separate the accidents by vehicles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ctrTitle"/>
          </p:nvPr>
        </p:nvSpPr>
        <p:spPr>
          <a:xfrm>
            <a:off x="266383" y="121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sp>
        <p:nvSpPr>
          <p:cNvPr id="206" name="Google Shape;206;p33"/>
          <p:cNvSpPr txBox="1"/>
          <p:nvPr>
            <p:ph idx="1" type="subTitle"/>
          </p:nvPr>
        </p:nvSpPr>
        <p:spPr>
          <a:xfrm>
            <a:off x="311700" y="1790050"/>
            <a:ext cx="8520600" cy="18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35"/>
              <a:t>Thank You</a:t>
            </a:r>
            <a:endParaRPr sz="703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0"/>
            <a:ext cx="8520600" cy="6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/>
              <a:t>Content</a:t>
            </a:r>
            <a:endParaRPr b="1" sz="3500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687900"/>
            <a:ext cx="8520600" cy="43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</a:rPr>
              <a:t>Introduction</a:t>
            </a:r>
            <a:endParaRPr b="1"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</a:rPr>
              <a:t>Data Model &amp; Source </a:t>
            </a:r>
            <a:endParaRPr b="1"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</a:rPr>
              <a:t>Methodology</a:t>
            </a:r>
            <a:endParaRPr b="1"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</a:rPr>
              <a:t>Results</a:t>
            </a:r>
            <a:endParaRPr b="1"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</a:rPr>
              <a:t>Conclusion </a:t>
            </a:r>
            <a:endParaRPr b="1"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</a:rPr>
              <a:t>References</a:t>
            </a:r>
            <a:endParaRPr b="1"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0" y="123200"/>
            <a:ext cx="8520600" cy="8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/>
              <a:t>Introduction</a:t>
            </a:r>
            <a:endParaRPr b="1" sz="3500"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1385975"/>
            <a:ext cx="8520600" cy="33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The UK government has put its efforts into building an aggregated collection of accident records in the England, Scotland, and Wales regions over a years.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Having access to this traffic data sets, we work towards uncovering patterns and answering questions related to the potential causes and trends of accidents.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This report is focused on data from 2016-2020 as we believe the advancements in technology related to motor vehicles from this period are similar.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The data was obtained by downloading directly onto our computers and imported into Wolfram Mathematica where the analysis was conducted.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311700" y="359325"/>
            <a:ext cx="8520600" cy="43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81">
                <a:solidFill>
                  <a:schemeClr val="dk1"/>
                </a:solidFill>
              </a:rPr>
              <a:t>We have conducted analysis in two major parts:</a:t>
            </a:r>
            <a:endParaRPr b="1" sz="278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3528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GB" sz="2400">
                <a:solidFill>
                  <a:schemeClr val="dk1"/>
                </a:solidFill>
                <a:highlight>
                  <a:srgbClr val="FFFFFF"/>
                </a:highlight>
              </a:rPr>
              <a:t>Long term analysis :</a:t>
            </a:r>
            <a:endParaRPr b="1"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This section aimed to examine various trends of vehicle accidents between 2016 and 2020 using exploratory analysis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</a:rPr>
              <a:t>2.</a:t>
            </a:r>
            <a:r>
              <a:rPr lang="en-GB" sz="2400"/>
              <a:t>   </a:t>
            </a:r>
            <a:r>
              <a:rPr b="1" lang="en-GB" sz="2400">
                <a:solidFill>
                  <a:schemeClr val="dk1"/>
                </a:solidFill>
                <a:highlight>
                  <a:srgbClr val="FFFFFF"/>
                </a:highlight>
              </a:rPr>
              <a:t>Short term close-up analysis:</a:t>
            </a:r>
            <a:endParaRPr b="1"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29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  <a:highlight>
                  <a:srgbClr val="FFFFFF"/>
                </a:highlight>
              </a:rPr>
              <a:t>In this analysis we focused on the pandemic lockdown situation and its effects on the vehicle accidents. </a:t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ctrTitle"/>
          </p:nvPr>
        </p:nvSpPr>
        <p:spPr>
          <a:xfrm>
            <a:off x="311700" y="466550"/>
            <a:ext cx="8520600" cy="6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Data Model and Methodology</a:t>
            </a:r>
            <a:r>
              <a:rPr lang="en-GB"/>
              <a:t> </a:t>
            </a:r>
            <a:endParaRPr/>
          </a:p>
        </p:txBody>
      </p:sp>
      <p:sp>
        <p:nvSpPr>
          <p:cNvPr id="84" name="Google Shape;84;p18"/>
          <p:cNvSpPr txBox="1"/>
          <p:nvPr>
            <p:ph idx="1" type="subTitle"/>
          </p:nvPr>
        </p:nvSpPr>
        <p:spPr>
          <a:xfrm>
            <a:off x="59025" y="1335675"/>
            <a:ext cx="87732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5600">
                <a:solidFill>
                  <a:schemeClr val="dk1"/>
                </a:solidFill>
              </a:rPr>
              <a:t>The data for this project is obtained  from  information on the</a:t>
            </a:r>
            <a:r>
              <a:rPr lang="en-GB" sz="56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56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United Kingdom’s Government Open Data</a:t>
            </a:r>
            <a:r>
              <a:rPr lang="en-GB" sz="5600" u="sng">
                <a:solidFill>
                  <a:schemeClr val="dk1"/>
                </a:solidFill>
              </a:rPr>
              <a:t> </a:t>
            </a:r>
            <a:r>
              <a:rPr lang="en-GB" sz="5600">
                <a:solidFill>
                  <a:schemeClr val="dk1"/>
                </a:solidFill>
              </a:rPr>
              <a:t>website.</a:t>
            </a:r>
            <a:endParaRPr sz="56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5600">
                <a:solidFill>
                  <a:schemeClr val="dk1"/>
                </a:solidFill>
              </a:rPr>
              <a:t>In particular, files “Road Safety Data – Accidents 2020”, “Road Safety Data – Accidents 2019”, “Road Safety Data – Accidents last 5 years” were used. The “Road Safety Data – Accidents last 5 years” file contained 36 pieces of detailed information about each of 597 973 vehicle accidents that took place in the UK between 2016-2020.</a:t>
            </a:r>
            <a:endParaRPr sz="56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5600">
                <a:solidFill>
                  <a:schemeClr val="dk1"/>
                </a:solidFill>
              </a:rPr>
              <a:t>The dataset gives a detailed information of each accident that has taken place during 2016-2020 including information like the date, location, severity of the accident, casualties in each accident, weather and light condition in the spot of accidents and more.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581"/>
              <a:buFont typeface="Arial"/>
              <a:buNone/>
            </a:pPr>
            <a:r>
              <a:t/>
            </a:r>
            <a:endParaRPr sz="4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75" y="708425"/>
            <a:ext cx="8655924" cy="336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ctrTitle"/>
          </p:nvPr>
        </p:nvSpPr>
        <p:spPr>
          <a:xfrm>
            <a:off x="311700" y="-77875"/>
            <a:ext cx="8520600" cy="6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Results - Yearly accidents and effect of lockdown</a:t>
            </a:r>
            <a:endParaRPr sz="2000"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00" y="562925"/>
            <a:ext cx="4407500" cy="2419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4725" y="670900"/>
            <a:ext cx="4261375" cy="311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350" y="3033825"/>
            <a:ext cx="4173801" cy="201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4352925"/>
            <a:ext cx="3207600" cy="5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ctrTitle"/>
          </p:nvPr>
        </p:nvSpPr>
        <p:spPr>
          <a:xfrm>
            <a:off x="358075" y="650425"/>
            <a:ext cx="8520600" cy="6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Results - first 85 days of the year </a:t>
            </a:r>
            <a:br>
              <a:rPr lang="en-GB" sz="2500"/>
            </a:br>
            <a:r>
              <a:rPr lang="en-GB" sz="2500"/>
              <a:t>and 85 days after March 26th</a:t>
            </a:r>
            <a:endParaRPr sz="2500"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00" y="1430250"/>
            <a:ext cx="4267200" cy="3059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67800"/>
            <a:ext cx="4419600" cy="29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