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281" r:id="rId3"/>
    <p:sldId id="282" r:id="rId4"/>
    <p:sldId id="283" r:id="rId5"/>
    <p:sldId id="285" r:id="rId6"/>
    <p:sldId id="288" r:id="rId7"/>
    <p:sldId id="289" r:id="rId8"/>
    <p:sldId id="298" r:id="rId9"/>
    <p:sldId id="299" r:id="rId10"/>
    <p:sldId id="300" r:id="rId11"/>
    <p:sldId id="303" r:id="rId12"/>
    <p:sldId id="302" r:id="rId13"/>
    <p:sldId id="301" r:id="rId14"/>
    <p:sldId id="304" r:id="rId15"/>
    <p:sldId id="305" r:id="rId16"/>
    <p:sldId id="308" r:id="rId17"/>
    <p:sldId id="307" r:id="rId18"/>
    <p:sldId id="306" r:id="rId19"/>
    <p:sldId id="309" r:id="rId20"/>
    <p:sldId id="310" r:id="rId21"/>
    <p:sldId id="311" r:id="rId22"/>
    <p:sldId id="313" r:id="rId23"/>
    <p:sldId id="312" r:id="rId24"/>
    <p:sldId id="314" r:id="rId25"/>
  </p:sldIdLst>
  <p:sldSz cx="9144000" cy="5143500" type="screen16x9"/>
  <p:notesSz cx="9144000" cy="51435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D022AA9E-FA83-4B52-9C5F-C61E00D34F99}">
          <p14:sldIdLst>
            <p14:sldId id="281"/>
            <p14:sldId id="282"/>
            <p14:sldId id="283"/>
            <p14:sldId id="285"/>
            <p14:sldId id="288"/>
            <p14:sldId id="289"/>
            <p14:sldId id="298"/>
            <p14:sldId id="299"/>
            <p14:sldId id="300"/>
            <p14:sldId id="303"/>
            <p14:sldId id="302"/>
            <p14:sldId id="301"/>
            <p14:sldId id="304"/>
            <p14:sldId id="305"/>
            <p14:sldId id="308"/>
            <p14:sldId id="307"/>
            <p14:sldId id="306"/>
            <p14:sldId id="309"/>
            <p14:sldId id="310"/>
            <p14:sldId id="311"/>
            <p14:sldId id="313"/>
            <p14:sldId id="312"/>
            <p14:sldId id="314"/>
          </p14:sldIdLst>
        </p14:section>
        <p14:section name="Untitled Section" id="{6D1A0991-FFBE-40F5-AA08-BC1C62CDA1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FA07D-1232-4138-B075-99759C6C65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D02AA-5D72-41D0-892F-20476C4973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AF685-6363-4816-94BE-179A0397806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C7254-C750-463B-8843-974E2C014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522D6-DDFE-45F4-B6A3-41786D43D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3DCC5-B9A7-4B5C-9772-B80F11C3A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4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B397-A391-4B62-916A-31F323A40BE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6D25-0956-4A29-A99D-246B80489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6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1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7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58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45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017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44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75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33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775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71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90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624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7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0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42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17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2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1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37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610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esanan/credit-card-default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ande\Downloads\sandeepskm13@gmail.com" TargetMode="External"/><Relationship Id="rId2" Type="http://schemas.openxmlformats.org/officeDocument/2006/relationships/hyperlink" Target="file:///C:\Users\sande\Downloads\123anshbhatnagar@gmail.com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San13deep/Credit-Card-Default-Prediction" TargetMode="External"/><Relationship Id="rId4" Type="http://schemas.openxmlformats.org/officeDocument/2006/relationships/hyperlink" Target="https://github.com/AnshRockstar/Credit-Card-Default-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666750"/>
            <a:ext cx="8066250" cy="236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Project-3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>
                <a:solidFill>
                  <a:schemeClr val="bg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IN" sz="36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redit-</a:t>
            </a:r>
            <a:r>
              <a:rPr lang="en-IN" sz="3600" b="1" dirty="0">
                <a:solidFill>
                  <a:schemeClr val="bg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IN" sz="36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ard-Default-Prediction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2E57B-6C44-4000-BDD0-96435486A579}"/>
              </a:ext>
            </a:extLst>
          </p:cNvPr>
          <p:cNvSpPr txBox="1"/>
          <p:nvPr/>
        </p:nvSpPr>
        <p:spPr>
          <a:xfrm>
            <a:off x="1219200" y="3638550"/>
            <a:ext cx="6553200" cy="64633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>
            <a:spAutoFit/>
          </a:bodyPr>
          <a:lstStyle/>
          <a:p>
            <a:pPr algn="ctr"/>
            <a:r>
              <a:rPr lang="en-IN" dirty="0" err="1"/>
              <a:t>Ansh</a:t>
            </a:r>
            <a:r>
              <a:rPr lang="en-IN" dirty="0"/>
              <a:t> Bhatnagar</a:t>
            </a:r>
          </a:p>
          <a:p>
            <a:pPr algn="ctr"/>
            <a:r>
              <a:rPr lang="en-IN" dirty="0"/>
              <a:t>Sandeep Kumar Maurya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7CFA6-99BC-4DCE-B2DF-2446BCB3C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6C469-EA36-47E8-A3FB-17B0642E9D77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158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Age Variable</a:t>
            </a:r>
            <a:endParaRPr lang="en-IN" sz="2800" spc="-47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670A149-9518-453B-BFC1-2F60D12C69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70200"/>
            <a:ext cx="5781674" cy="312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831BC-EA52-45F6-B0E2-E94BCFAC0216}"/>
              </a:ext>
            </a:extLst>
          </p:cNvPr>
          <p:cNvSpPr txBox="1"/>
          <p:nvPr/>
        </p:nvSpPr>
        <p:spPr>
          <a:xfrm>
            <a:off x="6400800" y="1972439"/>
            <a:ext cx="198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Bold"/>
              </a:rPr>
              <a:t>30-50</a:t>
            </a:r>
            <a:r>
              <a:rPr lang="en-US" sz="1800" b="0" i="0" u="none" strike="noStrike" baseline="0" dirty="0">
                <a:latin typeface="Roboto-Regular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Lowest risk</a:t>
            </a:r>
          </a:p>
          <a:p>
            <a:pPr algn="l"/>
            <a:r>
              <a:rPr lang="en-US" sz="1800" b="1" i="0" u="none" strike="noStrike" baseline="0" dirty="0">
                <a:latin typeface="Roboto-Bold"/>
              </a:rPr>
              <a:t>&lt; 30 or &gt;50: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Risk increases</a:t>
            </a:r>
            <a:endParaRPr lang="en-US" sz="2100" dirty="0">
              <a:latin typeface="Noto Mono"/>
              <a:cs typeface="Noto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8A642-A805-4DE9-B5C8-71D6A03E4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19E74-27F0-45F4-A4E0-E98A9FA3551F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410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Credit Limit Variable</a:t>
            </a:r>
            <a:endParaRPr lang="en-IN" sz="2800" spc="-47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EA604D9-E5AE-485A-BCE6-E48242463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70200"/>
            <a:ext cx="5376474" cy="348743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6EB7274-7582-4793-83A5-7B4DC3E1094F}"/>
              </a:ext>
            </a:extLst>
          </p:cNvPr>
          <p:cNvSpPr txBox="1"/>
          <p:nvPr/>
        </p:nvSpPr>
        <p:spPr>
          <a:xfrm>
            <a:off x="6003850" y="1950072"/>
            <a:ext cx="2331720" cy="724557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Roboto-Bold"/>
              </a:rPr>
              <a:t>Higher </a:t>
            </a:r>
            <a:r>
              <a:rPr lang="en-IN" sz="1800" b="0" i="0" u="none" strike="noStrike" baseline="0" dirty="0">
                <a:latin typeface="Roboto-Regular"/>
              </a:rPr>
              <a:t>credit limits,</a:t>
            </a:r>
          </a:p>
          <a:p>
            <a:pPr algn="l"/>
            <a:r>
              <a:rPr lang="en-IN" sz="1800" b="1" i="0" u="none" strike="noStrike" baseline="0" dirty="0">
                <a:latin typeface="Roboto-Bold"/>
              </a:rPr>
              <a:t>lower </a:t>
            </a:r>
            <a:r>
              <a:rPr lang="en-IN" sz="1800" b="0" i="0" u="none" strike="noStrike" baseline="0" dirty="0">
                <a:latin typeface="Roboto-Regular"/>
              </a:rPr>
              <a:t>default risk.</a:t>
            </a:r>
            <a:endParaRPr sz="2100" dirty="0">
              <a:latin typeface="Noto Mono"/>
              <a:cs typeface="Noto Mon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7F2E7-5B35-4F7A-A48E-EB5EE7D7A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4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FFB33B-9EF8-47C8-9B03-C484EEA34397}"/>
              </a:ext>
            </a:extLst>
          </p:cNvPr>
          <p:cNvSpPr txBox="1">
            <a:spLocks/>
          </p:cNvSpPr>
          <p:nvPr/>
        </p:nvSpPr>
        <p:spPr>
          <a:xfrm>
            <a:off x="465966" y="438150"/>
            <a:ext cx="24760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EDA Summary</a:t>
            </a:r>
            <a:endParaRPr lang="en-IN" sz="2800"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EC91F2-0429-473E-B0A8-14B1D3CD99A2}"/>
              </a:ext>
            </a:extLst>
          </p:cNvPr>
          <p:cNvSpPr txBox="1"/>
          <p:nvPr/>
        </p:nvSpPr>
        <p:spPr>
          <a:xfrm>
            <a:off x="492124" y="1110251"/>
            <a:ext cx="7647940" cy="214994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● </a:t>
            </a:r>
            <a:r>
              <a:rPr lang="en-US" sz="2000" b="0" i="0" u="none" strike="noStrike" baseline="0" dirty="0">
                <a:latin typeface="Roboto-Regular"/>
              </a:rPr>
              <a:t>Demographic factors that impact default risk are: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Education: Higher education is associated with lower default risk.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Age: Customers aged 30-50 have the lowest default risk.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Sex: Females have lower default risk than males in this dataset.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Credit limit: Higher credit limit is associated with lower default risk</a:t>
            </a:r>
            <a:r>
              <a:rPr lang="en-US" sz="1800" b="0" i="0" u="none" strike="noStrike" baseline="0" dirty="0">
                <a:latin typeface="Roboto-Regular"/>
              </a:rPr>
              <a:t>.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6D15-A5AB-48F4-8811-DE87B41AB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2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1B290-5DDD-49F1-B3BD-DE3C849726DA}"/>
              </a:ext>
            </a:extLst>
          </p:cNvPr>
          <p:cNvSpPr txBox="1"/>
          <p:nvPr/>
        </p:nvSpPr>
        <p:spPr>
          <a:xfrm>
            <a:off x="304800" y="2237571"/>
            <a:ext cx="3657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Part 2</a:t>
            </a:r>
          </a:p>
          <a:p>
            <a:pPr algn="ctr"/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Predictive </a:t>
            </a:r>
            <a:r>
              <a:rPr lang="en-IN" sz="2800" b="0" i="0" u="none" strike="noStrike" baseline="0" dirty="0" err="1">
                <a:solidFill>
                  <a:srgbClr val="2A3991"/>
                </a:solidFill>
                <a:latin typeface="Roboto-Regular"/>
              </a:rPr>
              <a:t>Modeling</a:t>
            </a:r>
            <a:endParaRPr lang="en-IN" sz="2800" dirty="0">
              <a:latin typeface="Noto Mono"/>
              <a:cs typeface="Noto Mono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6585CD-000A-4BA0-BD7D-D763C7973B2F}"/>
              </a:ext>
            </a:extLst>
          </p:cNvPr>
          <p:cNvSpPr/>
          <p:nvPr/>
        </p:nvSpPr>
        <p:spPr>
          <a:xfrm>
            <a:off x="4310418" y="361950"/>
            <a:ext cx="4800600" cy="47053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-Regular"/>
              </a:rPr>
              <a:t>What demographic factors</a:t>
            </a:r>
          </a:p>
          <a:p>
            <a:pPr algn="l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-Regular"/>
              </a:rPr>
              <a:t>impact payment default risk?</a:t>
            </a:r>
            <a:endParaRPr lang="en-US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/>
              <a:cs typeface="Noto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9BD88-ED54-43C3-95C6-DFE08976E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9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3D9E0C-FBA5-4FD1-AD12-396F09381113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2365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Modeling Overview</a:t>
            </a:r>
            <a:endParaRPr lang="en-IN" sz="2800" spc="-3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BA7CC3-2F7C-4267-8C48-5F025EFC7CC7}"/>
              </a:ext>
            </a:extLst>
          </p:cNvPr>
          <p:cNvGrpSpPr/>
          <p:nvPr/>
        </p:nvGrpSpPr>
        <p:grpSpPr>
          <a:xfrm>
            <a:off x="456137" y="1426037"/>
            <a:ext cx="2352040" cy="617855"/>
            <a:chOff x="456137" y="1426037"/>
            <a:chExt cx="2352040" cy="6178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205526-E2E0-4379-837A-622A7048AE0E}"/>
                </a:ext>
              </a:extLst>
            </p:cNvPr>
            <p:cNvSpPr/>
            <p:nvPr/>
          </p:nvSpPr>
          <p:spPr>
            <a:xfrm>
              <a:off x="460900" y="14307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2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2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1CD0D3-047E-4721-880C-3EE596817B8E}"/>
                </a:ext>
              </a:extLst>
            </p:cNvPr>
            <p:cNvSpPr/>
            <p:nvPr/>
          </p:nvSpPr>
          <p:spPr>
            <a:xfrm>
              <a:off x="460900" y="14307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2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2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2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D7628B5-CE11-46B8-8F15-328F71E2F146}"/>
              </a:ext>
            </a:extLst>
          </p:cNvPr>
          <p:cNvSpPr txBox="1"/>
          <p:nvPr/>
        </p:nvSpPr>
        <p:spPr>
          <a:xfrm>
            <a:off x="563595" y="1590047"/>
            <a:ext cx="1951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Define Problem: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4130DE1-FB0C-4DCD-95E2-FF1CC0A05C6B}"/>
              </a:ext>
            </a:extLst>
          </p:cNvPr>
          <p:cNvSpPr txBox="1"/>
          <p:nvPr/>
        </p:nvSpPr>
        <p:spPr>
          <a:xfrm>
            <a:off x="2950125" y="1564197"/>
            <a:ext cx="4483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latin typeface="Roboto-Regular"/>
              </a:rPr>
              <a:t>Supervised learning / binary classification</a:t>
            </a:r>
            <a:endParaRPr sz="1900" dirty="0">
              <a:latin typeface="Noto Mono"/>
              <a:cs typeface="Noto Mon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8B77F2-2CA6-4158-8950-2CC7F200DD1E}"/>
              </a:ext>
            </a:extLst>
          </p:cNvPr>
          <p:cNvSpPr txBox="1"/>
          <p:nvPr/>
        </p:nvSpPr>
        <p:spPr>
          <a:xfrm>
            <a:off x="2918249" y="2402398"/>
            <a:ext cx="342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b="0" i="0" u="none" strike="noStrike" baseline="0" dirty="0">
                <a:latin typeface="Roboto-Regular"/>
              </a:rPr>
              <a:t>78% non-default vs. 22% default</a:t>
            </a:r>
            <a:endParaRPr sz="1900" dirty="0">
              <a:latin typeface="Noto Mono"/>
              <a:cs typeface="Noto Mono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BB0FC9ED-CF64-491C-85F9-A4FDD8BC39C8}"/>
              </a:ext>
            </a:extLst>
          </p:cNvPr>
          <p:cNvGrpSpPr/>
          <p:nvPr/>
        </p:nvGrpSpPr>
        <p:grpSpPr>
          <a:xfrm>
            <a:off x="456137" y="2264237"/>
            <a:ext cx="2352040" cy="617855"/>
            <a:chOff x="456137" y="2264237"/>
            <a:chExt cx="2352040" cy="61785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315A798-3D9C-4DD6-91E8-9A9DD4CC04C3}"/>
                </a:ext>
              </a:extLst>
            </p:cNvPr>
            <p:cNvSpPr/>
            <p:nvPr/>
          </p:nvSpPr>
          <p:spPr>
            <a:xfrm>
              <a:off x="460900" y="22690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4797C34-4D80-49A3-B536-7D36CB68B73E}"/>
                </a:ext>
              </a:extLst>
            </p:cNvPr>
            <p:cNvSpPr/>
            <p:nvPr/>
          </p:nvSpPr>
          <p:spPr>
            <a:xfrm>
              <a:off x="460900" y="22690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886963B8-D9F8-4392-A227-F14F59A9D82A}"/>
              </a:ext>
            </a:extLst>
          </p:cNvPr>
          <p:cNvSpPr txBox="1"/>
          <p:nvPr/>
        </p:nvSpPr>
        <p:spPr>
          <a:xfrm>
            <a:off x="563595" y="2422976"/>
            <a:ext cx="22398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Imbalanced Classes:</a:t>
            </a:r>
            <a:endParaRPr sz="1700" dirty="0">
              <a:latin typeface="Noto Mono"/>
              <a:cs typeface="Noto Mono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742D2E8F-4697-418D-8123-2E729DC2DC28}"/>
              </a:ext>
            </a:extLst>
          </p:cNvPr>
          <p:cNvGrpSpPr/>
          <p:nvPr/>
        </p:nvGrpSpPr>
        <p:grpSpPr>
          <a:xfrm>
            <a:off x="456137" y="3102437"/>
            <a:ext cx="2352040" cy="617855"/>
            <a:chOff x="456137" y="3102437"/>
            <a:chExt cx="2352040" cy="61785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0F0C313-FE8E-4C2D-9C82-5F6738A14AEB}"/>
                </a:ext>
              </a:extLst>
            </p:cNvPr>
            <p:cNvSpPr/>
            <p:nvPr/>
          </p:nvSpPr>
          <p:spPr>
            <a:xfrm>
              <a:off x="460900" y="31072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232233DC-A83A-42DA-B183-F9194889801B}"/>
                </a:ext>
              </a:extLst>
            </p:cNvPr>
            <p:cNvSpPr/>
            <p:nvPr/>
          </p:nvSpPr>
          <p:spPr>
            <a:xfrm>
              <a:off x="460900" y="31072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BE87453-6101-4B52-A79D-37D33CCFC445}"/>
              </a:ext>
            </a:extLst>
          </p:cNvPr>
          <p:cNvSpPr txBox="1"/>
          <p:nvPr/>
        </p:nvSpPr>
        <p:spPr>
          <a:xfrm>
            <a:off x="563595" y="3266447"/>
            <a:ext cx="1646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Tools Used: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999ED92-B02C-493E-B58F-8BB2985A6764}"/>
              </a:ext>
            </a:extLst>
          </p:cNvPr>
          <p:cNvSpPr txBox="1"/>
          <p:nvPr/>
        </p:nvSpPr>
        <p:spPr>
          <a:xfrm>
            <a:off x="2918775" y="3240598"/>
            <a:ext cx="3375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i="0" u="none" strike="noStrike" baseline="0" dirty="0">
                <a:latin typeface="Roboto-Regular"/>
              </a:rPr>
              <a:t>Scikit learn library and </a:t>
            </a:r>
            <a:r>
              <a:rPr lang="en-US" sz="1800" b="0" i="0" u="none" strike="noStrike" baseline="0" dirty="0" err="1">
                <a:latin typeface="Roboto-Regular"/>
              </a:rPr>
              <a:t>imblearn</a:t>
            </a:r>
            <a:endParaRPr sz="1900" dirty="0">
              <a:latin typeface="Noto Mono"/>
              <a:cs typeface="Noto Mono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02FE6B07-1EEF-45D9-B9E6-F000A719D08A}"/>
              </a:ext>
            </a:extLst>
          </p:cNvPr>
          <p:cNvGrpSpPr/>
          <p:nvPr/>
        </p:nvGrpSpPr>
        <p:grpSpPr>
          <a:xfrm>
            <a:off x="456137" y="3940637"/>
            <a:ext cx="2352040" cy="617855"/>
            <a:chOff x="456137" y="3940637"/>
            <a:chExt cx="2352040" cy="617855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05E66B5-0C2E-4F91-8BA2-14876B7EF583}"/>
                </a:ext>
              </a:extLst>
            </p:cNvPr>
            <p:cNvSpPr/>
            <p:nvPr/>
          </p:nvSpPr>
          <p:spPr>
            <a:xfrm>
              <a:off x="460900" y="39453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AE4ED65-180C-40D6-B073-9C267DC97062}"/>
                </a:ext>
              </a:extLst>
            </p:cNvPr>
            <p:cNvSpPr/>
            <p:nvPr/>
          </p:nvSpPr>
          <p:spPr>
            <a:xfrm>
              <a:off x="460900" y="39453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A263C686-1940-44E9-B613-51F6BC4F54F5}"/>
              </a:ext>
            </a:extLst>
          </p:cNvPr>
          <p:cNvSpPr txBox="1"/>
          <p:nvPr/>
        </p:nvSpPr>
        <p:spPr>
          <a:xfrm>
            <a:off x="563594" y="4104647"/>
            <a:ext cx="2027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Models Applied: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80500E4-55B8-45E7-B682-3D481158E919}"/>
              </a:ext>
            </a:extLst>
          </p:cNvPr>
          <p:cNvSpPr txBox="1"/>
          <p:nvPr/>
        </p:nvSpPr>
        <p:spPr>
          <a:xfrm>
            <a:off x="2950125" y="4085513"/>
            <a:ext cx="5140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i="0" u="none" strike="noStrike" baseline="0" dirty="0">
                <a:latin typeface="Roboto-Regular"/>
              </a:rPr>
              <a:t>Logistic Regression / Random Forest / </a:t>
            </a:r>
            <a:r>
              <a:rPr lang="en-US" sz="1800" b="0" i="0" u="none" strike="noStrike" baseline="0" dirty="0" err="1">
                <a:latin typeface="Roboto-Regular"/>
              </a:rPr>
              <a:t>XGBoost</a:t>
            </a:r>
            <a:endParaRPr sz="1900" dirty="0">
              <a:latin typeface="Noto Mono"/>
              <a:cs typeface="Noto Mono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F3CE2E8-94EF-432F-9606-A39004BC3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0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0FE0A7-CDA6-40EA-A5A5-A3A60588A0CC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6568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Modeling Steps</a:t>
            </a:r>
            <a:endParaRPr lang="en-IN" sz="2800" spc="-30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B40DE8-B205-4B3A-8450-A47C23C6B760}"/>
              </a:ext>
            </a:extLst>
          </p:cNvPr>
          <p:cNvSpPr/>
          <p:nvPr/>
        </p:nvSpPr>
        <p:spPr>
          <a:xfrm>
            <a:off x="432350" y="1304875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2165399" y="0"/>
                </a:lnTo>
                <a:lnTo>
                  <a:pt x="2469299" y="303899"/>
                </a:lnTo>
                <a:lnTo>
                  <a:pt x="21653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AC0E1E-B4E2-4CD2-AFF2-28693780429D}"/>
              </a:ext>
            </a:extLst>
          </p:cNvPr>
          <p:cNvSpPr txBox="1"/>
          <p:nvPr/>
        </p:nvSpPr>
        <p:spPr>
          <a:xfrm>
            <a:off x="505375" y="1464122"/>
            <a:ext cx="2085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Pre-processing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CC411B-D3D3-44C1-AC2D-D8FEADABDD5C}"/>
              </a:ext>
            </a:extLst>
          </p:cNvPr>
          <p:cNvSpPr txBox="1"/>
          <p:nvPr/>
        </p:nvSpPr>
        <p:spPr>
          <a:xfrm>
            <a:off x="280585" y="2097880"/>
            <a:ext cx="2656840" cy="1713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Feature selection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Feature engineering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Train-test data splitting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(70%/30%)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Training data rescaling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SMOTE oversampling</a:t>
            </a:r>
            <a:endParaRPr sz="1500" dirty="0">
              <a:latin typeface="Noto Mono"/>
              <a:cs typeface="Noto Mon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BEE941-DD0E-404D-B1A9-E98E5EA2E992}"/>
              </a:ext>
            </a:extLst>
          </p:cNvPr>
          <p:cNvSpPr/>
          <p:nvPr/>
        </p:nvSpPr>
        <p:spPr>
          <a:xfrm>
            <a:off x="3044776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8151F9-7104-4AF2-925F-1AEF22F53B7C}"/>
              </a:ext>
            </a:extLst>
          </p:cNvPr>
          <p:cNvSpPr txBox="1"/>
          <p:nvPr/>
        </p:nvSpPr>
        <p:spPr>
          <a:xfrm>
            <a:off x="3472280" y="1464122"/>
            <a:ext cx="1905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Fitting and Tuning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9D57332-C96E-479B-AF1C-E82F635C95AD}"/>
              </a:ext>
            </a:extLst>
          </p:cNvPr>
          <p:cNvSpPr txBox="1"/>
          <p:nvPr/>
        </p:nvSpPr>
        <p:spPr>
          <a:xfrm>
            <a:off x="3101812" y="2097880"/>
            <a:ext cx="276098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Start with default model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parameters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Hyperparameters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tuning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               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Measure ROC_AUC 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training data</a:t>
            </a:r>
            <a:endParaRPr sz="1500" dirty="0">
              <a:latin typeface="Noto Mono"/>
              <a:cs typeface="Noto Mon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F689813-8986-4F2E-8FEB-98480A1D16C1}"/>
              </a:ext>
            </a:extLst>
          </p:cNvPr>
          <p:cNvSpPr/>
          <p:nvPr/>
        </p:nvSpPr>
        <p:spPr>
          <a:xfrm>
            <a:off x="5948501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2FF68E5-AAE8-4EF1-B1E3-FD33747BD562}"/>
              </a:ext>
            </a:extLst>
          </p:cNvPr>
          <p:cNvSpPr txBox="1"/>
          <p:nvPr/>
        </p:nvSpPr>
        <p:spPr>
          <a:xfrm>
            <a:off x="6327256" y="1464122"/>
            <a:ext cx="20547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Model Evaluation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EC5483A-D992-4A3B-93EF-263D6B324378}"/>
              </a:ext>
            </a:extLst>
          </p:cNvPr>
          <p:cNvSpPr txBox="1"/>
          <p:nvPr/>
        </p:nvSpPr>
        <p:spPr>
          <a:xfrm>
            <a:off x="5993311" y="2097880"/>
            <a:ext cx="2760979" cy="1713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Models testing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Precision_Recall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score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Compare with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sklearn</a:t>
            </a:r>
            <a:endParaRPr lang="en-IN" sz="1800" b="0" i="0" u="none" strike="noStrike" baseline="0" dirty="0">
              <a:solidFill>
                <a:srgbClr val="434343"/>
              </a:solidFill>
              <a:latin typeface="Robot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dummy classifier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Compare within the 3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models</a:t>
            </a:r>
            <a:endParaRPr sz="1500" dirty="0">
              <a:latin typeface="Noto Mono"/>
              <a:cs typeface="Noto Mono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0CB211-6B59-448A-B5C5-E6C4067C6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63AF6C-AE0E-419F-A0BB-8C4C2F413054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4770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Correct Imbalanced Classes</a:t>
            </a:r>
            <a:endParaRPr lang="en-IN" sz="2800" spc="-325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38A083F-4B9B-4411-8352-19BDE838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50137"/>
              </p:ext>
            </p:extLst>
          </p:nvPr>
        </p:nvGraphicFramePr>
        <p:xfrm>
          <a:off x="685800" y="2343150"/>
          <a:ext cx="6720205" cy="189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+mn-lt"/>
                          <a:cs typeface="Gill Sans MT"/>
                        </a:rPr>
                        <a:t>Models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2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AUC</a:t>
                      </a: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3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Without</a:t>
                      </a:r>
                      <a:r>
                        <a:rPr sz="1600" b="1" spc="-1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SMOTE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2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AUC</a:t>
                      </a:r>
                      <a:r>
                        <a:rPr sz="1600" b="1" spc="-3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7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With</a:t>
                      </a:r>
                      <a:r>
                        <a:rPr sz="1600" b="1" spc="-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SMOTE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lang="en-IN" sz="16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 </a:t>
                      </a:r>
                      <a:r>
                        <a:rPr sz="1600" spc="-5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</a:t>
                      </a:r>
                      <a:r>
                        <a:rPr lang="en-IN" sz="1600" spc="-5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             </a:t>
                      </a:r>
                      <a:r>
                        <a:rPr sz="1600" spc="-8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Regression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0.726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0.797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Random</a:t>
                      </a:r>
                      <a:r>
                        <a:rPr sz="1600" spc="-425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</a:t>
                      </a:r>
                      <a:r>
                        <a:rPr lang="en-IN" sz="1600" spc="-425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                    </a:t>
                      </a:r>
                      <a:r>
                        <a:rPr lang="en-IN" sz="1600" spc="-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Forest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0.764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0.916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XGBoost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0.762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0.899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F42C69-7B36-4E12-9E3E-713A974D2C51}"/>
              </a:ext>
            </a:extLst>
          </p:cNvPr>
          <p:cNvSpPr txBox="1"/>
          <p:nvPr/>
        </p:nvSpPr>
        <p:spPr>
          <a:xfrm>
            <a:off x="396296" y="1385522"/>
            <a:ext cx="75285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Fit every model without and with SMOTE oversampling for comparison.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Training AUC scores improved significantly with SMOTE.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E15B1-70EF-4FED-BE9D-CDE131234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6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346CD0-6C24-4928-83D6-AC20342B5C2F}"/>
              </a:ext>
            </a:extLst>
          </p:cNvPr>
          <p:cNvSpPr txBox="1">
            <a:spLocks/>
          </p:cNvSpPr>
          <p:nvPr/>
        </p:nvSpPr>
        <p:spPr>
          <a:xfrm>
            <a:off x="433003" y="438150"/>
            <a:ext cx="41846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Hyperparameters Tuning</a:t>
            </a:r>
            <a:endParaRPr lang="en-IN" sz="2800" spc="-3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30745C-2FDE-454E-A7FD-91EAECF7EDD6}"/>
              </a:ext>
            </a:extLst>
          </p:cNvPr>
          <p:cNvSpPr txBox="1"/>
          <p:nvPr/>
        </p:nvSpPr>
        <p:spPr>
          <a:xfrm>
            <a:off x="396296" y="1267411"/>
            <a:ext cx="7218045" cy="202491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K-Fold Cross Validation </a:t>
            </a:r>
            <a:r>
              <a:rPr lang="en-US" sz="1800" b="0" i="0" u="none" strike="noStrike" baseline="0" dirty="0">
                <a:latin typeface="Roboto-Regular"/>
              </a:rPr>
              <a:t>to get average performance on the folds.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Randomized Search </a:t>
            </a:r>
            <a:r>
              <a:rPr lang="en-US" sz="1800" b="0" i="0" u="none" strike="noStrike" baseline="0" dirty="0">
                <a:latin typeface="Roboto-Regular"/>
              </a:rPr>
              <a:t>on Logistic Regression since C has large search space.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Grid Search </a:t>
            </a:r>
            <a:r>
              <a:rPr lang="en-US" sz="1800" b="0" i="0" u="none" strike="noStrike" baseline="0" dirty="0">
                <a:latin typeface="Roboto-Regular"/>
              </a:rPr>
              <a:t>on Random Forest on limited parameters combinations.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Randomized Search </a:t>
            </a:r>
            <a:r>
              <a:rPr lang="en-US" sz="1800" b="0" i="0" u="none" strike="noStrike" baseline="0" dirty="0">
                <a:latin typeface="Roboto-Regular"/>
              </a:rPr>
              <a:t>on XG Boost because multiple hyperparameters to tune.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F3C8-A286-4FE8-8B3A-26FE84B90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104D01-628F-4FFE-A23A-57270F2331B6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334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 Comparisons</a:t>
            </a:r>
            <a:endParaRPr lang="en-IN" sz="2800" spc="-180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9445699-636A-4C4C-A945-E1933F44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8933"/>
              </p:ext>
            </p:extLst>
          </p:nvPr>
        </p:nvGraphicFramePr>
        <p:xfrm>
          <a:off x="540350" y="2173675"/>
          <a:ext cx="7117712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Models</a:t>
                      </a:r>
                      <a:endParaRPr sz="18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Precision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Recall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F1</a:t>
                      </a:r>
                      <a:r>
                        <a:rPr sz="1800" b="1" spc="-1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Score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Conclusion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3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Dummy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Model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0.217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0.500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0.303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Benchmark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Logistic</a:t>
                      </a:r>
                      <a:r>
                        <a:rPr sz="1600" b="1" spc="-4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Regression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0.384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0.566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0.457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Best</a:t>
                      </a:r>
                      <a:r>
                        <a:rPr sz="1600" b="1" spc="-8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recall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7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Random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Forest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0.513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0.514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Best</a:t>
                      </a:r>
                      <a:r>
                        <a:rPr sz="1600" b="1" spc="-8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F1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XGBoost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0.444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0.505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0.474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3A02FF5D-9343-48D7-9E76-655C43DFA51A}"/>
              </a:ext>
            </a:extLst>
          </p:cNvPr>
          <p:cNvSpPr txBox="1"/>
          <p:nvPr/>
        </p:nvSpPr>
        <p:spPr>
          <a:xfrm>
            <a:off x="304800" y="1112212"/>
            <a:ext cx="5943600" cy="680313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Compare the models to Scikit-</a:t>
            </a:r>
            <a:r>
              <a:rPr lang="en-US" sz="1800" b="0" i="0" u="none" strike="noStrike" baseline="0" dirty="0" err="1">
                <a:latin typeface="Roboto-Regular"/>
              </a:rPr>
              <a:t>learn’s</a:t>
            </a:r>
            <a:r>
              <a:rPr lang="en-US" sz="1800" b="0" i="0" u="none" strike="noStrike" baseline="0" dirty="0">
                <a:latin typeface="Roboto-Regular"/>
              </a:rPr>
              <a:t> dummy classifier.</a:t>
            </a:r>
          </a:p>
          <a:p>
            <a:pPr algn="l">
              <a:spcBef>
                <a:spcPts val="600"/>
              </a:spcBef>
            </a:pPr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All models performed better than dummy model.</a:t>
            </a:r>
            <a:endParaRPr sz="17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3626FB-6097-4B5C-BC7C-3A995AA3F833}"/>
              </a:ext>
            </a:extLst>
          </p:cNvPr>
          <p:cNvSpPr/>
          <p:nvPr/>
        </p:nvSpPr>
        <p:spPr>
          <a:xfrm>
            <a:off x="3895049" y="3197824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7"/>
                </a:lnTo>
                <a:lnTo>
                  <a:pt x="22616" y="113090"/>
                </a:lnTo>
                <a:lnTo>
                  <a:pt x="85020" y="61787"/>
                </a:lnTo>
                <a:lnTo>
                  <a:pt x="128590" y="40852"/>
                </a:lnTo>
                <a:lnTo>
                  <a:pt x="179044" y="23715"/>
                </a:lnTo>
                <a:lnTo>
                  <a:pt x="235361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80" y="2798"/>
                </a:lnTo>
                <a:lnTo>
                  <a:pt x="487638" y="10867"/>
                </a:lnTo>
                <a:lnTo>
                  <a:pt x="543955" y="23715"/>
                </a:lnTo>
                <a:lnTo>
                  <a:pt x="594409" y="40852"/>
                </a:lnTo>
                <a:lnTo>
                  <a:pt x="637979" y="61787"/>
                </a:lnTo>
                <a:lnTo>
                  <a:pt x="673644" y="86030"/>
                </a:lnTo>
                <a:lnTo>
                  <a:pt x="717175" y="142477"/>
                </a:lnTo>
                <a:lnTo>
                  <a:pt x="722999" y="173699"/>
                </a:lnTo>
                <a:lnTo>
                  <a:pt x="700383" y="234309"/>
                </a:lnTo>
                <a:lnTo>
                  <a:pt x="637979" y="285612"/>
                </a:lnTo>
                <a:lnTo>
                  <a:pt x="594409" y="306547"/>
                </a:lnTo>
                <a:lnTo>
                  <a:pt x="543955" y="323684"/>
                </a:lnTo>
                <a:lnTo>
                  <a:pt x="487638" y="336532"/>
                </a:lnTo>
                <a:lnTo>
                  <a:pt x="426480" y="344601"/>
                </a:lnTo>
                <a:lnTo>
                  <a:pt x="361499" y="347399"/>
                </a:lnTo>
                <a:lnTo>
                  <a:pt x="296519" y="344601"/>
                </a:lnTo>
                <a:lnTo>
                  <a:pt x="235361" y="336532"/>
                </a:lnTo>
                <a:lnTo>
                  <a:pt x="179044" y="323684"/>
                </a:lnTo>
                <a:lnTo>
                  <a:pt x="128590" y="306547"/>
                </a:lnTo>
                <a:lnTo>
                  <a:pt x="85020" y="285612"/>
                </a:lnTo>
                <a:lnTo>
                  <a:pt x="49355" y="261369"/>
                </a:lnTo>
                <a:lnTo>
                  <a:pt x="5824" y="204922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F652C8-31AE-4A19-8393-0EC6B435C81E}"/>
              </a:ext>
            </a:extLst>
          </p:cNvPr>
          <p:cNvSpPr/>
          <p:nvPr/>
        </p:nvSpPr>
        <p:spPr>
          <a:xfrm>
            <a:off x="4991999" y="3611424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7"/>
                </a:lnTo>
                <a:lnTo>
                  <a:pt x="22616" y="113090"/>
                </a:lnTo>
                <a:lnTo>
                  <a:pt x="85020" y="61787"/>
                </a:lnTo>
                <a:lnTo>
                  <a:pt x="128590" y="40852"/>
                </a:lnTo>
                <a:lnTo>
                  <a:pt x="179044" y="23715"/>
                </a:lnTo>
                <a:lnTo>
                  <a:pt x="235361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80" y="2798"/>
                </a:lnTo>
                <a:lnTo>
                  <a:pt x="487638" y="10867"/>
                </a:lnTo>
                <a:lnTo>
                  <a:pt x="543955" y="23715"/>
                </a:lnTo>
                <a:lnTo>
                  <a:pt x="594409" y="40852"/>
                </a:lnTo>
                <a:lnTo>
                  <a:pt x="637979" y="61787"/>
                </a:lnTo>
                <a:lnTo>
                  <a:pt x="673644" y="86030"/>
                </a:lnTo>
                <a:lnTo>
                  <a:pt x="717175" y="142477"/>
                </a:lnTo>
                <a:lnTo>
                  <a:pt x="722999" y="173699"/>
                </a:lnTo>
                <a:lnTo>
                  <a:pt x="700383" y="234309"/>
                </a:lnTo>
                <a:lnTo>
                  <a:pt x="637979" y="285612"/>
                </a:lnTo>
                <a:lnTo>
                  <a:pt x="594409" y="306547"/>
                </a:lnTo>
                <a:lnTo>
                  <a:pt x="543955" y="323684"/>
                </a:lnTo>
                <a:lnTo>
                  <a:pt x="487638" y="336532"/>
                </a:lnTo>
                <a:lnTo>
                  <a:pt x="426480" y="344601"/>
                </a:lnTo>
                <a:lnTo>
                  <a:pt x="361499" y="347399"/>
                </a:lnTo>
                <a:lnTo>
                  <a:pt x="296519" y="344601"/>
                </a:lnTo>
                <a:lnTo>
                  <a:pt x="235361" y="336532"/>
                </a:lnTo>
                <a:lnTo>
                  <a:pt x="179044" y="323684"/>
                </a:lnTo>
                <a:lnTo>
                  <a:pt x="128590" y="306547"/>
                </a:lnTo>
                <a:lnTo>
                  <a:pt x="85020" y="285612"/>
                </a:lnTo>
                <a:lnTo>
                  <a:pt x="49355" y="261369"/>
                </a:lnTo>
                <a:lnTo>
                  <a:pt x="5824" y="204922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584C-D810-425F-A025-67C390F90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5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47FD28-CD6F-4123-8518-543B67C2FB70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372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chemeClr val="bg1"/>
                </a:solidFill>
                <a:latin typeface="Roboto-Regular"/>
              </a:rPr>
              <a:t>Model</a:t>
            </a:r>
            <a:r>
              <a:rPr lang="en-IN" sz="2800" dirty="0">
                <a:solidFill>
                  <a:srgbClr val="2A3991"/>
                </a:solidFill>
                <a:latin typeface="Roboto-Regular"/>
              </a:rPr>
              <a:t> Comparisons</a:t>
            </a:r>
            <a:endParaRPr lang="en-IN" sz="2800" spc="-18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BBB717-1655-42F2-972E-30828CF45A36}"/>
              </a:ext>
            </a:extLst>
          </p:cNvPr>
          <p:cNvSpPr txBox="1"/>
          <p:nvPr/>
        </p:nvSpPr>
        <p:spPr>
          <a:xfrm>
            <a:off x="152400" y="971550"/>
            <a:ext cx="3669579" cy="222689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Compare within 3 models.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Random Forest (</a:t>
            </a:r>
            <a:r>
              <a:rPr lang="en-US" dirty="0">
                <a:latin typeface="Roboto-Regular"/>
              </a:rPr>
              <a:t>red </a:t>
            </a:r>
            <a:r>
              <a:rPr lang="en-US" sz="1800" b="0" i="0" u="none" strike="noStrike" baseline="0" dirty="0">
                <a:latin typeface="Roboto-Regular"/>
              </a:rPr>
              <a:t>line) has 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    the best </a:t>
            </a:r>
            <a:r>
              <a:rPr lang="en-US" sz="1800" b="0" i="0" u="none" strike="noStrike" baseline="0" dirty="0" err="1">
                <a:latin typeface="Roboto-Regular"/>
              </a:rPr>
              <a:t>precision_recall</a:t>
            </a:r>
            <a:r>
              <a:rPr lang="en-US" sz="1800" b="0" i="0" u="none" strike="noStrike" baseline="0" dirty="0">
                <a:latin typeface="Roboto-Regular"/>
              </a:rPr>
              <a:t> score.</a:t>
            </a:r>
          </a:p>
          <a:p>
            <a:pPr algn="l"/>
            <a:endParaRPr lang="en-US" spc="-10" dirty="0">
              <a:latin typeface="Roboto-Regular"/>
              <a:cs typeface="Gill Sans MT"/>
            </a:endParaRPr>
          </a:p>
          <a:p>
            <a:pPr algn="l"/>
            <a:r>
              <a:rPr lang="en-IN" sz="1600" b="1" spc="-10" dirty="0">
                <a:latin typeface="Gill Sans MT"/>
                <a:cs typeface="Gill Sans MT"/>
              </a:rPr>
              <a:t> </a:t>
            </a:r>
          </a:p>
          <a:p>
            <a:pPr algn="l"/>
            <a:r>
              <a:rPr lang="en-IN" sz="1600" b="1" spc="-10" dirty="0">
                <a:latin typeface="Gill Sans MT"/>
                <a:cs typeface="Gill Sans MT"/>
              </a:rPr>
              <a:t>Terminology:</a:t>
            </a:r>
            <a:endParaRPr lang="en-IN" sz="1600" dirty="0">
              <a:latin typeface="Gill Sans MT"/>
              <a:cs typeface="Gill Sans MT"/>
            </a:endParaRPr>
          </a:p>
          <a:p>
            <a:pPr algn="l"/>
            <a:r>
              <a:rPr sz="1600" spc="-50" dirty="0">
                <a:latin typeface="Noto Mono"/>
                <a:cs typeface="Noto Mono"/>
              </a:rPr>
              <a:t>.</a:t>
            </a:r>
            <a:endParaRPr lang="en-IN" sz="1600" dirty="0">
              <a:latin typeface="Noto Mono"/>
              <a:cs typeface="Noto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150" dirty="0">
              <a:latin typeface="Noto Mono"/>
              <a:cs typeface="Noto Mono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C9AB80C-8C5B-4E04-9E52-BC06D7BC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4953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C969A-05D4-4704-82FD-832D8B950814}"/>
              </a:ext>
            </a:extLst>
          </p:cNvPr>
          <p:cNvSpPr txBox="1"/>
          <p:nvPr/>
        </p:nvSpPr>
        <p:spPr>
          <a:xfrm>
            <a:off x="228600" y="2672571"/>
            <a:ext cx="3124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Recall: how many 1s are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being identified?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Precision: Among all the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1s that are flagged, how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many are truly 1s?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Precision and recall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trade-off: high recall will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cause low precision</a:t>
            </a:r>
            <a:endParaRPr lang="en-US" sz="1800" dirty="0">
              <a:latin typeface="Noto Mono"/>
              <a:cs typeface="Noto Mon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87208-C912-4A53-95A6-9FF33B23E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-25554" y="557377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BD48941-ACF1-4A08-916D-F385DDF2877D}"/>
              </a:ext>
            </a:extLst>
          </p:cNvPr>
          <p:cNvSpPr txBox="1">
            <a:spLocks/>
          </p:cNvSpPr>
          <p:nvPr/>
        </p:nvSpPr>
        <p:spPr>
          <a:xfrm>
            <a:off x="427192" y="421690"/>
            <a:ext cx="40686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3200" dirty="0">
                <a:solidFill>
                  <a:srgbClr val="002060"/>
                </a:solidFill>
                <a:latin typeface="+mn-lt"/>
              </a:rPr>
              <a:t>Problems to resolve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F383955-4C52-4966-89B4-8706CADE18BF}"/>
              </a:ext>
            </a:extLst>
          </p:cNvPr>
          <p:cNvSpPr/>
          <p:nvPr/>
        </p:nvSpPr>
        <p:spPr>
          <a:xfrm>
            <a:off x="431955" y="1304875"/>
            <a:ext cx="3784600" cy="3416935"/>
          </a:xfrm>
          <a:custGeom>
            <a:avLst/>
            <a:gdLst/>
            <a:ahLst/>
            <a:cxnLst/>
            <a:rect l="l" t="t" r="r" b="b"/>
            <a:pathLst>
              <a:path w="3784600" h="3416935">
                <a:moveTo>
                  <a:pt x="0" y="0"/>
                </a:moveTo>
                <a:lnTo>
                  <a:pt x="3784038" y="0"/>
                </a:lnTo>
                <a:lnTo>
                  <a:pt x="3784038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C90B413-5EA7-47FD-AB38-2BCACFD9265A}"/>
              </a:ext>
            </a:extLst>
          </p:cNvPr>
          <p:cNvSpPr txBox="1"/>
          <p:nvPr/>
        </p:nvSpPr>
        <p:spPr>
          <a:xfrm>
            <a:off x="427192" y="1281899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lang="en-IN" sz="1800" b="0" i="0" u="none" strike="noStrike" baseline="0">
                <a:solidFill>
                  <a:srgbClr val="FFFFFF"/>
                </a:solidFill>
                <a:latin typeface="Roboto-Regular"/>
              </a:rPr>
              <a:t>Problem Statement</a:t>
            </a:r>
            <a:endParaRPr lang="en-IN" sz="1800" dirty="0">
              <a:latin typeface="+mn-lt"/>
              <a:cs typeface="Noto Mon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74F68A3-4FA6-46DD-91DE-1801D3615953}"/>
              </a:ext>
            </a:extLst>
          </p:cNvPr>
          <p:cNvSpPr txBox="1"/>
          <p:nvPr/>
        </p:nvSpPr>
        <p:spPr>
          <a:xfrm>
            <a:off x="533400" y="1839531"/>
            <a:ext cx="36688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ML applications focused on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score predicting.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Relying on credit scores and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Miss valuable customers with no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 I.e. immigrants.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Regulatory constraints on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banking industry forbids some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ML algorithms.</a:t>
            </a:r>
            <a:endParaRPr lang="en-US" sz="1600" dirty="0">
              <a:latin typeface="+mn-lt"/>
              <a:cs typeface="Noto Mono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F49B8F5-A951-4970-A50C-00A815F3DE80}"/>
              </a:ext>
            </a:extLst>
          </p:cNvPr>
          <p:cNvSpPr/>
          <p:nvPr/>
        </p:nvSpPr>
        <p:spPr>
          <a:xfrm>
            <a:off x="4927755" y="1304875"/>
            <a:ext cx="3784600" cy="3416935"/>
          </a:xfrm>
          <a:custGeom>
            <a:avLst/>
            <a:gdLst/>
            <a:ahLst/>
            <a:cxnLst/>
            <a:rect l="l" t="t" r="r" b="b"/>
            <a:pathLst>
              <a:path w="3784600" h="3416935">
                <a:moveTo>
                  <a:pt x="0" y="0"/>
                </a:moveTo>
                <a:lnTo>
                  <a:pt x="3784038" y="0"/>
                </a:lnTo>
                <a:lnTo>
                  <a:pt x="3784038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F845053-1128-4CF2-8987-2189E0144466}"/>
              </a:ext>
            </a:extLst>
          </p:cNvPr>
          <p:cNvSpPr txBox="1"/>
          <p:nvPr/>
        </p:nvSpPr>
        <p:spPr>
          <a:xfrm>
            <a:off x="4913467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Purpose of Project</a:t>
            </a:r>
            <a:endParaRPr sz="1800" dirty="0">
              <a:latin typeface="+mn-lt"/>
              <a:cs typeface="Noto Mon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6C004C6-2102-41B4-AB74-B3D5EBC4AA23}"/>
              </a:ext>
            </a:extLst>
          </p:cNvPr>
          <p:cNvSpPr txBox="1"/>
          <p:nvPr/>
        </p:nvSpPr>
        <p:spPr>
          <a:xfrm>
            <a:off x="5029200" y="1839531"/>
            <a:ext cx="367839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Conduct quantitative analysis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on credit default risk by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applying three interpretable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machine learning models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without utilizing credit score or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</a:t>
            </a:r>
            <a:endParaRPr lang="en-US" sz="1700" dirty="0">
              <a:latin typeface="+mn-lt"/>
              <a:cs typeface="Noto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754B1-ACEE-4A91-8640-C905033A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768185-C24F-4D91-92D7-3580E9997CCE}"/>
              </a:ext>
            </a:extLst>
          </p:cNvPr>
          <p:cNvSpPr txBox="1"/>
          <p:nvPr/>
        </p:nvSpPr>
        <p:spPr>
          <a:xfrm>
            <a:off x="152400" y="1657350"/>
            <a:ext cx="327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ROC-AUC curve for </a:t>
            </a:r>
          </a:p>
          <a:p>
            <a:r>
              <a:rPr lang="en-IN" sz="2000" dirty="0">
                <a:solidFill>
                  <a:srgbClr val="0070C0"/>
                </a:solidFill>
              </a:rPr>
              <a:t>3-D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6C3296-B4FE-46C2-A4F9-BD206317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34"/>
            <a:ext cx="594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ADB74-36E7-4322-AF45-1C2C16B694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C255AE-7681-466D-B600-6D4FBA45FEDE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43884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Limitations &amp; Future Work</a:t>
            </a:r>
            <a:endParaRPr lang="en-IN" sz="2800" spc="-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F1BE0B-60C8-4E2D-A407-3411811BD0DF}"/>
              </a:ext>
            </a:extLst>
          </p:cNvPr>
          <p:cNvSpPr/>
          <p:nvPr/>
        </p:nvSpPr>
        <p:spPr>
          <a:xfrm>
            <a:off x="356375" y="1362324"/>
            <a:ext cx="3989704" cy="2808605"/>
          </a:xfrm>
          <a:custGeom>
            <a:avLst/>
            <a:gdLst/>
            <a:ahLst/>
            <a:cxnLst/>
            <a:rect l="l" t="t" r="r" b="b"/>
            <a:pathLst>
              <a:path w="3989704" h="2808604">
                <a:moveTo>
                  <a:pt x="0" y="467999"/>
                </a:moveTo>
                <a:lnTo>
                  <a:pt x="2416" y="420149"/>
                </a:lnTo>
                <a:lnTo>
                  <a:pt x="9508" y="373681"/>
                </a:lnTo>
                <a:lnTo>
                  <a:pt x="21040" y="328831"/>
                </a:lnTo>
                <a:lnTo>
                  <a:pt x="36777" y="285833"/>
                </a:lnTo>
                <a:lnTo>
                  <a:pt x="56485" y="244923"/>
                </a:lnTo>
                <a:lnTo>
                  <a:pt x="79927" y="206336"/>
                </a:lnTo>
                <a:lnTo>
                  <a:pt x="106868" y="170308"/>
                </a:lnTo>
                <a:lnTo>
                  <a:pt x="137074" y="137074"/>
                </a:lnTo>
                <a:lnTo>
                  <a:pt x="170308" y="106868"/>
                </a:lnTo>
                <a:lnTo>
                  <a:pt x="206336" y="79927"/>
                </a:lnTo>
                <a:lnTo>
                  <a:pt x="244923" y="56485"/>
                </a:lnTo>
                <a:lnTo>
                  <a:pt x="285833" y="36777"/>
                </a:lnTo>
                <a:lnTo>
                  <a:pt x="328831" y="21040"/>
                </a:lnTo>
                <a:lnTo>
                  <a:pt x="373681" y="9508"/>
                </a:lnTo>
                <a:lnTo>
                  <a:pt x="420149" y="2416"/>
                </a:lnTo>
                <a:lnTo>
                  <a:pt x="467999" y="0"/>
                </a:lnTo>
                <a:lnTo>
                  <a:pt x="3521699" y="0"/>
                </a:lnTo>
                <a:lnTo>
                  <a:pt x="3574507" y="2987"/>
                </a:lnTo>
                <a:lnTo>
                  <a:pt x="3626234" y="11822"/>
                </a:lnTo>
                <a:lnTo>
                  <a:pt x="3676422" y="26315"/>
                </a:lnTo>
                <a:lnTo>
                  <a:pt x="3724613" y="46276"/>
                </a:lnTo>
                <a:lnTo>
                  <a:pt x="3770349" y="71516"/>
                </a:lnTo>
                <a:lnTo>
                  <a:pt x="3813173" y="101845"/>
                </a:lnTo>
                <a:lnTo>
                  <a:pt x="3852625" y="137073"/>
                </a:lnTo>
                <a:lnTo>
                  <a:pt x="3887853" y="176526"/>
                </a:lnTo>
                <a:lnTo>
                  <a:pt x="3918182" y="219350"/>
                </a:lnTo>
                <a:lnTo>
                  <a:pt x="3943423" y="265086"/>
                </a:lnTo>
                <a:lnTo>
                  <a:pt x="3963384" y="313278"/>
                </a:lnTo>
                <a:lnTo>
                  <a:pt x="3977877" y="363466"/>
                </a:lnTo>
                <a:lnTo>
                  <a:pt x="3986712" y="415192"/>
                </a:lnTo>
                <a:lnTo>
                  <a:pt x="3989699" y="467999"/>
                </a:lnTo>
                <a:lnTo>
                  <a:pt x="3989699" y="2339999"/>
                </a:lnTo>
                <a:lnTo>
                  <a:pt x="3987283" y="2387850"/>
                </a:lnTo>
                <a:lnTo>
                  <a:pt x="3980191" y="2434318"/>
                </a:lnTo>
                <a:lnTo>
                  <a:pt x="3968659" y="2479168"/>
                </a:lnTo>
                <a:lnTo>
                  <a:pt x="3952922" y="2522166"/>
                </a:lnTo>
                <a:lnTo>
                  <a:pt x="3933214" y="2563076"/>
                </a:lnTo>
                <a:lnTo>
                  <a:pt x="3909772" y="2601663"/>
                </a:lnTo>
                <a:lnTo>
                  <a:pt x="3882831" y="2637691"/>
                </a:lnTo>
                <a:lnTo>
                  <a:pt x="3852625" y="2670925"/>
                </a:lnTo>
                <a:lnTo>
                  <a:pt x="3819391" y="2701131"/>
                </a:lnTo>
                <a:lnTo>
                  <a:pt x="3783363" y="2728072"/>
                </a:lnTo>
                <a:lnTo>
                  <a:pt x="3744776" y="2751514"/>
                </a:lnTo>
                <a:lnTo>
                  <a:pt x="3703866" y="2771222"/>
                </a:lnTo>
                <a:lnTo>
                  <a:pt x="3660868" y="2786959"/>
                </a:lnTo>
                <a:lnTo>
                  <a:pt x="3616018" y="2798491"/>
                </a:lnTo>
                <a:lnTo>
                  <a:pt x="3569550" y="2805583"/>
                </a:lnTo>
                <a:lnTo>
                  <a:pt x="3521699" y="2807999"/>
                </a:lnTo>
                <a:lnTo>
                  <a:pt x="467999" y="2807999"/>
                </a:lnTo>
                <a:lnTo>
                  <a:pt x="420149" y="2805583"/>
                </a:lnTo>
                <a:lnTo>
                  <a:pt x="373681" y="2798491"/>
                </a:lnTo>
                <a:lnTo>
                  <a:pt x="328831" y="2786959"/>
                </a:lnTo>
                <a:lnTo>
                  <a:pt x="285833" y="2771222"/>
                </a:lnTo>
                <a:lnTo>
                  <a:pt x="244923" y="2751514"/>
                </a:lnTo>
                <a:lnTo>
                  <a:pt x="206336" y="2728072"/>
                </a:lnTo>
                <a:lnTo>
                  <a:pt x="170308" y="2701131"/>
                </a:lnTo>
                <a:lnTo>
                  <a:pt x="137074" y="2670925"/>
                </a:lnTo>
                <a:lnTo>
                  <a:pt x="106868" y="2637691"/>
                </a:lnTo>
                <a:lnTo>
                  <a:pt x="79927" y="2601663"/>
                </a:lnTo>
                <a:lnTo>
                  <a:pt x="56485" y="2563076"/>
                </a:lnTo>
                <a:lnTo>
                  <a:pt x="36777" y="2522166"/>
                </a:lnTo>
                <a:lnTo>
                  <a:pt x="21040" y="2479168"/>
                </a:lnTo>
                <a:lnTo>
                  <a:pt x="9508" y="2434318"/>
                </a:lnTo>
                <a:lnTo>
                  <a:pt x="2416" y="2387850"/>
                </a:lnTo>
                <a:lnTo>
                  <a:pt x="0" y="2339999"/>
                </a:lnTo>
                <a:lnTo>
                  <a:pt x="0" y="46799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34ADAD-AE2F-43A9-8C4B-F1B08799B0DB}"/>
              </a:ext>
            </a:extLst>
          </p:cNvPr>
          <p:cNvSpPr/>
          <p:nvPr/>
        </p:nvSpPr>
        <p:spPr>
          <a:xfrm>
            <a:off x="4903317" y="1362323"/>
            <a:ext cx="3884308" cy="2808605"/>
          </a:xfrm>
          <a:custGeom>
            <a:avLst/>
            <a:gdLst/>
            <a:ahLst/>
            <a:cxnLst/>
            <a:rect l="l" t="t" r="r" b="b"/>
            <a:pathLst>
              <a:path w="3989704" h="2808604">
                <a:moveTo>
                  <a:pt x="0" y="468009"/>
                </a:moveTo>
                <a:lnTo>
                  <a:pt x="2416" y="420158"/>
                </a:lnTo>
                <a:lnTo>
                  <a:pt x="9508" y="373689"/>
                </a:lnTo>
                <a:lnTo>
                  <a:pt x="21040" y="328837"/>
                </a:lnTo>
                <a:lnTo>
                  <a:pt x="36778" y="285839"/>
                </a:lnTo>
                <a:lnTo>
                  <a:pt x="56486" y="244928"/>
                </a:lnTo>
                <a:lnTo>
                  <a:pt x="79928" y="206340"/>
                </a:lnTo>
                <a:lnTo>
                  <a:pt x="106870" y="170311"/>
                </a:lnTo>
                <a:lnTo>
                  <a:pt x="137076" y="137076"/>
                </a:lnTo>
                <a:lnTo>
                  <a:pt x="170311" y="106870"/>
                </a:lnTo>
                <a:lnTo>
                  <a:pt x="206340" y="79928"/>
                </a:lnTo>
                <a:lnTo>
                  <a:pt x="244928" y="56486"/>
                </a:lnTo>
                <a:lnTo>
                  <a:pt x="285838" y="36778"/>
                </a:lnTo>
                <a:lnTo>
                  <a:pt x="328837" y="21040"/>
                </a:lnTo>
                <a:lnTo>
                  <a:pt x="373689" y="9508"/>
                </a:lnTo>
                <a:lnTo>
                  <a:pt x="420158" y="2416"/>
                </a:lnTo>
                <a:lnTo>
                  <a:pt x="468009" y="0"/>
                </a:lnTo>
                <a:lnTo>
                  <a:pt x="3521690" y="0"/>
                </a:lnTo>
                <a:lnTo>
                  <a:pt x="3574498" y="2987"/>
                </a:lnTo>
                <a:lnTo>
                  <a:pt x="3626226" y="11822"/>
                </a:lnTo>
                <a:lnTo>
                  <a:pt x="3676415" y="26315"/>
                </a:lnTo>
                <a:lnTo>
                  <a:pt x="3724608" y="46277"/>
                </a:lnTo>
                <a:lnTo>
                  <a:pt x="3770345" y="71518"/>
                </a:lnTo>
                <a:lnTo>
                  <a:pt x="3813170" y="101847"/>
                </a:lnTo>
                <a:lnTo>
                  <a:pt x="3852623" y="137076"/>
                </a:lnTo>
                <a:lnTo>
                  <a:pt x="3887852" y="176530"/>
                </a:lnTo>
                <a:lnTo>
                  <a:pt x="3918181" y="219354"/>
                </a:lnTo>
                <a:lnTo>
                  <a:pt x="3943422" y="265091"/>
                </a:lnTo>
                <a:lnTo>
                  <a:pt x="3963384" y="313284"/>
                </a:lnTo>
                <a:lnTo>
                  <a:pt x="3977877" y="363473"/>
                </a:lnTo>
                <a:lnTo>
                  <a:pt x="3986712" y="415201"/>
                </a:lnTo>
                <a:lnTo>
                  <a:pt x="3989699" y="468009"/>
                </a:lnTo>
                <a:lnTo>
                  <a:pt x="3989699" y="2339990"/>
                </a:lnTo>
                <a:lnTo>
                  <a:pt x="3987283" y="2387841"/>
                </a:lnTo>
                <a:lnTo>
                  <a:pt x="3980191" y="2434310"/>
                </a:lnTo>
                <a:lnTo>
                  <a:pt x="3968659" y="2479162"/>
                </a:lnTo>
                <a:lnTo>
                  <a:pt x="3952921" y="2522161"/>
                </a:lnTo>
                <a:lnTo>
                  <a:pt x="3933213" y="2563071"/>
                </a:lnTo>
                <a:lnTo>
                  <a:pt x="3909771" y="2601659"/>
                </a:lnTo>
                <a:lnTo>
                  <a:pt x="3882829" y="2637688"/>
                </a:lnTo>
                <a:lnTo>
                  <a:pt x="3852623" y="2670923"/>
                </a:lnTo>
                <a:lnTo>
                  <a:pt x="3819387" y="2701129"/>
                </a:lnTo>
                <a:lnTo>
                  <a:pt x="3783359" y="2728071"/>
                </a:lnTo>
                <a:lnTo>
                  <a:pt x="3744771" y="2751513"/>
                </a:lnTo>
                <a:lnTo>
                  <a:pt x="3703860" y="2771221"/>
                </a:lnTo>
                <a:lnTo>
                  <a:pt x="3660862" y="2786959"/>
                </a:lnTo>
                <a:lnTo>
                  <a:pt x="3616010" y="2798491"/>
                </a:lnTo>
                <a:lnTo>
                  <a:pt x="3569541" y="2805583"/>
                </a:lnTo>
                <a:lnTo>
                  <a:pt x="3521690" y="2807999"/>
                </a:lnTo>
                <a:lnTo>
                  <a:pt x="468009" y="2807999"/>
                </a:lnTo>
                <a:lnTo>
                  <a:pt x="420158" y="2805583"/>
                </a:lnTo>
                <a:lnTo>
                  <a:pt x="373689" y="2798491"/>
                </a:lnTo>
                <a:lnTo>
                  <a:pt x="328837" y="2786959"/>
                </a:lnTo>
                <a:lnTo>
                  <a:pt x="285838" y="2771221"/>
                </a:lnTo>
                <a:lnTo>
                  <a:pt x="244928" y="2751513"/>
                </a:lnTo>
                <a:lnTo>
                  <a:pt x="206340" y="2728071"/>
                </a:lnTo>
                <a:lnTo>
                  <a:pt x="170311" y="2701129"/>
                </a:lnTo>
                <a:lnTo>
                  <a:pt x="137076" y="2670923"/>
                </a:lnTo>
                <a:lnTo>
                  <a:pt x="106870" y="2637688"/>
                </a:lnTo>
                <a:lnTo>
                  <a:pt x="79928" y="2601659"/>
                </a:lnTo>
                <a:lnTo>
                  <a:pt x="56486" y="2563071"/>
                </a:lnTo>
                <a:lnTo>
                  <a:pt x="36778" y="2522161"/>
                </a:lnTo>
                <a:lnTo>
                  <a:pt x="21040" y="2479162"/>
                </a:lnTo>
                <a:lnTo>
                  <a:pt x="9508" y="2434310"/>
                </a:lnTo>
                <a:lnTo>
                  <a:pt x="2416" y="2387841"/>
                </a:lnTo>
                <a:lnTo>
                  <a:pt x="0" y="2339990"/>
                </a:lnTo>
                <a:lnTo>
                  <a:pt x="0" y="4680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8B293E-7DC3-4CDE-8965-D17CFBCE2A12}"/>
              </a:ext>
            </a:extLst>
          </p:cNvPr>
          <p:cNvSpPr txBox="1"/>
          <p:nvPr/>
        </p:nvSpPr>
        <p:spPr>
          <a:xfrm>
            <a:off x="457200" y="1504950"/>
            <a:ext cx="3810000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2A3890"/>
                </a:solidFill>
                <a:latin typeface="Gill Sans MT"/>
                <a:cs typeface="Gill Sans MT"/>
              </a:rPr>
              <a:t>Limitations</a:t>
            </a:r>
            <a:endParaRPr sz="2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Gill Sans MT"/>
              <a:cs typeface="Gill Sans MT"/>
            </a:endParaRP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Best model Random Forest can only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detect 51% of default.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Model can only be served as an aid in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 decision making instead of replacing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human decision.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Used only 30,000 records and not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from US consumers.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7F9FF26-BD77-4BD4-A513-A0763F728383}"/>
              </a:ext>
            </a:extLst>
          </p:cNvPr>
          <p:cNvSpPr txBox="1"/>
          <p:nvPr/>
        </p:nvSpPr>
        <p:spPr>
          <a:xfrm>
            <a:off x="5001810" y="1539798"/>
            <a:ext cx="368499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algn="l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2A3890"/>
                </a:solidFill>
                <a:latin typeface="Gill Sans MT"/>
                <a:cs typeface="Gill Sans MT"/>
              </a:rPr>
              <a:t>Future</a:t>
            </a:r>
            <a:r>
              <a:rPr sz="2000" b="1" spc="-20" dirty="0">
                <a:solidFill>
                  <a:srgbClr val="2A3890"/>
                </a:solidFill>
                <a:latin typeface="Gill Sans MT"/>
                <a:cs typeface="Gill Sans MT"/>
              </a:rPr>
              <a:t> Work</a:t>
            </a:r>
            <a:endParaRPr lang="en-IN" sz="2000" b="1" spc="-20" dirty="0">
              <a:solidFill>
                <a:srgbClr val="2A3890"/>
              </a:solidFill>
              <a:latin typeface="Gill Sans MT"/>
              <a:cs typeface="Gill Sans MT"/>
            </a:endParaRPr>
          </a:p>
          <a:p>
            <a:pPr marL="869950" algn="l">
              <a:lnSpc>
                <a:spcPct val="100000"/>
              </a:lnSpc>
              <a:spcBef>
                <a:spcPts val="100"/>
              </a:spcBef>
            </a:pPr>
            <a:endParaRPr lang="en-IN" sz="2000" b="1" spc="-20" dirty="0">
              <a:solidFill>
                <a:srgbClr val="2A3890"/>
              </a:solidFill>
              <a:latin typeface="Gill Sans MT"/>
              <a:cs typeface="Gill Sans MT"/>
            </a:endParaRP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Models are not exhaustive. Other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models could perform better.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Get more computational resources to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tune XG Boost parameters.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Acquire US customer data and more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useful features I.e. customer income</a:t>
            </a:r>
            <a:r>
              <a:rPr lang="en-US" sz="1800" b="0" i="0" u="none" strike="noStrike" baseline="0" dirty="0">
                <a:latin typeface="Roboto-Regular"/>
              </a:rPr>
              <a:t>.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5483-E8BB-4676-864A-4B127D2C8A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2A4E1C-AB30-4A22-AAEB-8AE6C3DB5FEC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1120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Conclusions</a:t>
            </a:r>
            <a:endParaRPr lang="en-IN" sz="2800" spc="-3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ED54EB-A51A-4D0B-9118-445AA108B35F}"/>
              </a:ext>
            </a:extLst>
          </p:cNvPr>
          <p:cNvSpPr txBox="1"/>
          <p:nvPr/>
        </p:nvSpPr>
        <p:spPr>
          <a:xfrm>
            <a:off x="700649" y="1233300"/>
            <a:ext cx="7413625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Recent 2 payment status and credit limit are the strongest default</a:t>
            </a:r>
          </a:p>
          <a:p>
            <a:pPr algn="l">
              <a:spcBef>
                <a:spcPts val="600"/>
              </a:spcBef>
            </a:pPr>
            <a:r>
              <a:rPr lang="en-IN" sz="1800" b="0" i="0" u="none" strike="noStrike" baseline="0" dirty="0">
                <a:latin typeface="Roboto-Regular"/>
              </a:rPr>
              <a:t>predictors.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Dormant customers can also have default risk.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Random Forest has the best precision and recall balance.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Higher recall can be achieved if low precision is acceptable.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Model can be served as an aid to human decision.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Suggest output probabilities rather than predictions.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Model can be improved with more data and computational resources.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55A82-5ADB-440E-ADBE-211A9E92E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9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404899-6AFE-4DEF-AA9F-2E6C78BA6B41}"/>
              </a:ext>
            </a:extLst>
          </p:cNvPr>
          <p:cNvSpPr txBox="1"/>
          <p:nvPr/>
        </p:nvSpPr>
        <p:spPr>
          <a:xfrm>
            <a:off x="2693788" y="1547728"/>
            <a:ext cx="3756424" cy="6899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b="0" i="0" u="none" strike="noStrike" baseline="0" dirty="0">
                <a:solidFill>
                  <a:schemeClr val="bg1"/>
                </a:solidFill>
                <a:latin typeface="Roboto-Regular"/>
              </a:rPr>
              <a:t>Thank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Roboto-Regular"/>
              </a:rPr>
              <a:t> you!</a:t>
            </a:r>
            <a:endParaRPr sz="3600" dirty="0">
              <a:solidFill>
                <a:schemeClr val="bg1"/>
              </a:solidFill>
              <a:latin typeface="Noto Mono"/>
              <a:cs typeface="Noto Mon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9F6DFB-60DF-4FCD-818A-5E9EAFD26482}"/>
              </a:ext>
            </a:extLst>
          </p:cNvPr>
          <p:cNvSpPr txBox="1"/>
          <p:nvPr/>
        </p:nvSpPr>
        <p:spPr>
          <a:xfrm>
            <a:off x="609600" y="3028950"/>
            <a:ext cx="7329170" cy="156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Ansh</a:t>
            </a: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Bhatnagar-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2" action="ppaction://hlinkfile"/>
              </a:rPr>
              <a:t>123anshbhatnagar@gmail.com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Sandeep Kumar Maurya-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3" action="ppaction://hlinkfile"/>
              </a:rPr>
              <a:t>sandeepskm13@gmail.com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14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Montserrat" panose="00000500000000000000" pitchFamily="2" charset="0"/>
              </a:rPr>
              <a:t>GitHub Link: </a:t>
            </a:r>
            <a:r>
              <a:rPr lang="en-US" sz="1400" dirty="0">
                <a:solidFill>
                  <a:srgbClr val="073763"/>
                </a:solidFill>
                <a:effectLst/>
                <a:highlight>
                  <a:srgbClr val="D3D3D3"/>
                </a:highlight>
                <a:latin typeface="Calibri" panose="020F0502020204030204" pitchFamily="34" charset="0"/>
                <a:ea typeface="Montserrat" panose="00000500000000000000" pitchFamily="2" charset="0"/>
              </a:rPr>
              <a:t>-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Ansh</a:t>
            </a: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Bhatnagar: -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4"/>
              </a:rPr>
              <a:t>https://github.com/AnshRockstar/Credit-Card-Default-Analysis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Sandeep Kumar Maurya: -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5"/>
              </a:rPr>
              <a:t>https://github.com/San13deep/Credit-Card-Default-Prediction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D2A2-5FDC-4BBD-B378-CE2C557F0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852D47B-CE47-4F51-8425-D7C9F9E580F0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1089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spc="-150" dirty="0">
                <a:solidFill>
                  <a:srgbClr val="002060"/>
                </a:solidFill>
                <a:latin typeface="ArialMT"/>
              </a:rPr>
              <a:t>Who Should Care?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6C774C-794E-4315-A650-E3AD050EBE1A}"/>
              </a:ext>
            </a:extLst>
          </p:cNvPr>
          <p:cNvSpPr txBox="1"/>
          <p:nvPr/>
        </p:nvSpPr>
        <p:spPr>
          <a:xfrm>
            <a:off x="229342" y="1326231"/>
            <a:ext cx="341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Gill Sans MT"/>
                <a:cs typeface="Gill Sans MT"/>
              </a:rPr>
              <a:t>Credit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120" dirty="0">
                <a:latin typeface="Gill Sans MT"/>
                <a:cs typeface="Gill Sans MT"/>
              </a:rPr>
              <a:t>Card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35" dirty="0">
                <a:latin typeface="Gill Sans MT"/>
                <a:cs typeface="Gill Sans MT"/>
              </a:rPr>
              <a:t>Companies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E363022-7C34-401E-8A43-EF0478DB0D00}"/>
              </a:ext>
            </a:extLst>
          </p:cNvPr>
          <p:cNvSpPr txBox="1"/>
          <p:nvPr/>
        </p:nvSpPr>
        <p:spPr>
          <a:xfrm>
            <a:off x="4419600" y="1346079"/>
            <a:ext cx="434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Gill Sans MT"/>
                <a:cs typeface="Gill Sans MT"/>
              </a:rPr>
              <a:t>Commercial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Banks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D396AB0E-B946-4EFC-B4FD-8BB57A0B57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898556"/>
            <a:ext cx="4120749" cy="2534094"/>
          </a:xfrm>
          <a:prstGeom prst="rect">
            <a:avLst/>
          </a:prstGeom>
        </p:spPr>
      </p:pic>
      <p:pic>
        <p:nvPicPr>
          <p:cNvPr id="1026" name="Picture 2" descr="How to Apply For Student Visa in 2022 | Get a Visa for US/Canada/Australia">
            <a:extLst>
              <a:ext uri="{FF2B5EF4-FFF2-40B4-BE49-F238E27FC236}">
                <a16:creationId xmlns:a16="http://schemas.microsoft.com/office/drawing/2014/main" id="{E7826B49-1C51-47C3-95F8-01AD6E5B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9" y="1793528"/>
            <a:ext cx="4762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iggest Credit Card Companies and How They Got There | Valued Merchant  Services">
            <a:extLst>
              <a:ext uri="{FF2B5EF4-FFF2-40B4-BE49-F238E27FC236}">
                <a16:creationId xmlns:a16="http://schemas.microsoft.com/office/drawing/2014/main" id="{15362303-155A-4AE8-AF43-7C69614D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2" y="1793528"/>
            <a:ext cx="3594782" cy="26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407ADF-BCAF-490F-9E61-D6298A545E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FED6526-7A72-4550-A252-78EF304CFFB4}"/>
              </a:ext>
            </a:extLst>
          </p:cNvPr>
          <p:cNvSpPr txBox="1">
            <a:spLocks/>
          </p:cNvSpPr>
          <p:nvPr/>
        </p:nvSpPr>
        <p:spPr>
          <a:xfrm>
            <a:off x="381000" y="476855"/>
            <a:ext cx="3295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rgbClr val="002060"/>
                </a:solidFill>
              </a:rPr>
              <a:t>Approach Overview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1D3BCA9-435A-4FE6-B8E7-6910AAB12075}"/>
              </a:ext>
            </a:extLst>
          </p:cNvPr>
          <p:cNvSpPr/>
          <p:nvPr/>
        </p:nvSpPr>
        <p:spPr>
          <a:xfrm>
            <a:off x="140885" y="1304875"/>
            <a:ext cx="2402839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2165399" y="0"/>
                </a:lnTo>
                <a:lnTo>
                  <a:pt x="2469299" y="303899"/>
                </a:lnTo>
                <a:lnTo>
                  <a:pt x="21653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7C1F6D9-A4BA-47FF-B16C-F9BE323686C1}"/>
              </a:ext>
            </a:extLst>
          </p:cNvPr>
          <p:cNvSpPr txBox="1"/>
          <p:nvPr/>
        </p:nvSpPr>
        <p:spPr>
          <a:xfrm>
            <a:off x="505375" y="1448819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Cleaning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C801335-01B8-4B85-8F14-FEF1234161C2}"/>
              </a:ext>
            </a:extLst>
          </p:cNvPr>
          <p:cNvSpPr txBox="1"/>
          <p:nvPr/>
        </p:nvSpPr>
        <p:spPr>
          <a:xfrm>
            <a:off x="140885" y="2135472"/>
            <a:ext cx="24028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Understand and Clean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2EEFA3-CAEC-4F51-9CAC-AA7AD97EE7F8}"/>
              </a:ext>
            </a:extLst>
          </p:cNvPr>
          <p:cNvSpPr txBox="1"/>
          <p:nvPr/>
        </p:nvSpPr>
        <p:spPr>
          <a:xfrm>
            <a:off x="140885" y="2571750"/>
            <a:ext cx="260843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Find information 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undocumented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columns values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US" sz="1800" b="0" i="0" u="none" strike="noStrike" baseline="0" dirty="0">
                <a:solidFill>
                  <a:srgbClr val="434343"/>
                </a:solidFill>
                <a:latin typeface="Roboto-Regular"/>
              </a:rPr>
              <a:t>Clean data to get it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 r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eady for analysis 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1B6F198-A587-44B1-8700-A440DDF2B6DE}"/>
              </a:ext>
            </a:extLst>
          </p:cNvPr>
          <p:cNvSpPr/>
          <p:nvPr/>
        </p:nvSpPr>
        <p:spPr>
          <a:xfrm>
            <a:off x="2922479" y="1304875"/>
            <a:ext cx="2674527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B27144F-6A47-460D-994B-7F22D07DFAEB}"/>
              </a:ext>
            </a:extLst>
          </p:cNvPr>
          <p:cNvSpPr txBox="1"/>
          <p:nvPr/>
        </p:nvSpPr>
        <p:spPr>
          <a:xfrm>
            <a:off x="3409175" y="1448819"/>
            <a:ext cx="169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Exploration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9C01551-958D-49FF-B3A0-3214F3B31B30}"/>
              </a:ext>
            </a:extLst>
          </p:cNvPr>
          <p:cNvSpPr txBox="1"/>
          <p:nvPr/>
        </p:nvSpPr>
        <p:spPr>
          <a:xfrm>
            <a:off x="2697051" y="2160707"/>
            <a:ext cx="311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Graphical and Statistical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F27C6F7-8C44-4EB0-8DC9-FC986F754A51}"/>
              </a:ext>
            </a:extLst>
          </p:cNvPr>
          <p:cNvSpPr txBox="1"/>
          <p:nvPr/>
        </p:nvSpPr>
        <p:spPr>
          <a:xfrm>
            <a:off x="3048000" y="2470285"/>
            <a:ext cx="24384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Exam data with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 v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isualization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Verify findings with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statistical tests     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199DF75-0E45-415C-916E-A31FD56C9E4C}"/>
              </a:ext>
            </a:extLst>
          </p:cNvPr>
          <p:cNvSpPr/>
          <p:nvPr/>
        </p:nvSpPr>
        <p:spPr>
          <a:xfrm>
            <a:off x="5948501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C62F6F0-BDC8-4BC6-81E0-B3A26020830A}"/>
              </a:ext>
            </a:extLst>
          </p:cNvPr>
          <p:cNvSpPr txBox="1"/>
          <p:nvPr/>
        </p:nvSpPr>
        <p:spPr>
          <a:xfrm>
            <a:off x="6327257" y="1448819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Predictive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Roboto-Regular"/>
              </a:rPr>
              <a:t>Modeling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F4380AA-7FA9-40C0-BE0F-AD24DE26BBFF}"/>
              </a:ext>
            </a:extLst>
          </p:cNvPr>
          <p:cNvSpPr txBox="1"/>
          <p:nvPr/>
        </p:nvSpPr>
        <p:spPr>
          <a:xfrm>
            <a:off x="6327251" y="2135472"/>
            <a:ext cx="2030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Machine Learning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2403C1A-9987-4289-967C-86A14DA3283C}"/>
              </a:ext>
            </a:extLst>
          </p:cNvPr>
          <p:cNvSpPr txBox="1"/>
          <p:nvPr/>
        </p:nvSpPr>
        <p:spPr>
          <a:xfrm>
            <a:off x="6327251" y="2484087"/>
            <a:ext cx="2254736" cy="8765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Logistic Regression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Random Forest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XGBoost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42451-BEAE-4428-94B5-DD978628A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1779187-9F62-4542-BE55-BA645047E425}"/>
              </a:ext>
            </a:extLst>
          </p:cNvPr>
          <p:cNvSpPr txBox="1">
            <a:spLocks/>
          </p:cNvSpPr>
          <p:nvPr/>
        </p:nvSpPr>
        <p:spPr>
          <a:xfrm>
            <a:off x="404881" y="421690"/>
            <a:ext cx="28054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Noto Mono"/>
                <a:ea typeface="+mj-ea"/>
                <a:cs typeface="Noto Mono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  <a:ea typeface="+mj-ea"/>
              </a:rPr>
              <a:t>Data Acquisition</a:t>
            </a:r>
            <a:endParaRPr kumimoji="0" lang="en-IN" sz="2800" b="0" i="0" u="none" strike="noStrike" kern="0" cap="none" spc="-470" normalizeH="0" baseline="0" noProof="0" dirty="0">
              <a:ln>
                <a:noFill/>
              </a:ln>
              <a:solidFill>
                <a:srgbClr val="2A3890"/>
              </a:solidFill>
              <a:effectLst/>
              <a:uLnTx/>
              <a:uFillTx/>
              <a:latin typeface="Noto Mono"/>
              <a:ea typeface="+mj-ea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BA97780-0C9C-4A71-BAE0-A04CEC3AA50B}"/>
              </a:ext>
            </a:extLst>
          </p:cNvPr>
          <p:cNvSpPr txBox="1"/>
          <p:nvPr/>
        </p:nvSpPr>
        <p:spPr>
          <a:xfrm>
            <a:off x="4940538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spcBef>
                <a:spcPts val="600"/>
              </a:spcBef>
            </a:pPr>
            <a:r>
              <a:rPr lang="en-IN" dirty="0">
                <a:solidFill>
                  <a:srgbClr val="FFFFFF"/>
                </a:solidFill>
                <a:latin typeface="Roboto-Regular"/>
              </a:rPr>
              <a:t>Why This Dataset?</a:t>
            </a:r>
            <a:endParaRPr dirty="0">
              <a:latin typeface="Noto Mono"/>
              <a:cs typeface="Noto Mono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6C71E3-D798-42B0-B40E-7638F53ADDE1}"/>
              </a:ext>
            </a:extLst>
          </p:cNvPr>
          <p:cNvSpPr txBox="1"/>
          <p:nvPr/>
        </p:nvSpPr>
        <p:spPr>
          <a:xfrm>
            <a:off x="4876800" y="1839531"/>
            <a:ext cx="3934543" cy="247208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Real credit card data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Comprehensive and complete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30,000 customers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Usage of 6 months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Age from 20-79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Demographic factors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dirty="0">
                <a:latin typeface="ArialMT"/>
              </a:rPr>
              <a:t>● </a:t>
            </a:r>
            <a:r>
              <a:rPr lang="en-US" dirty="0">
                <a:latin typeface="Roboto-Regular"/>
              </a:rPr>
              <a:t>No credit score or credit history</a:t>
            </a:r>
            <a:endParaRPr sz="1700" dirty="0">
              <a:latin typeface="Noto Mono"/>
              <a:cs typeface="Noto Mono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E6341698-3F90-46DF-9A0B-C28D1EDDFD0E}"/>
              </a:ext>
            </a:extLst>
          </p:cNvPr>
          <p:cNvSpPr txBox="1"/>
          <p:nvPr/>
        </p:nvSpPr>
        <p:spPr>
          <a:xfrm>
            <a:off x="284317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spcBef>
                <a:spcPts val="600"/>
              </a:spcBef>
            </a:pPr>
            <a:r>
              <a:rPr lang="en-IN" dirty="0">
                <a:solidFill>
                  <a:srgbClr val="FFFFFF"/>
                </a:solidFill>
                <a:latin typeface="Roboto-Regular"/>
              </a:rPr>
              <a:t>Dataset</a:t>
            </a:r>
            <a:endParaRPr dirty="0">
              <a:latin typeface="Noto Mono"/>
              <a:cs typeface="Noto Mono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E5AF629-B72E-4660-9869-FD7E9D0622FB}"/>
              </a:ext>
            </a:extLst>
          </p:cNvPr>
          <p:cNvSpPr txBox="1"/>
          <p:nvPr/>
        </p:nvSpPr>
        <p:spPr>
          <a:xfrm>
            <a:off x="412902" y="1839531"/>
            <a:ext cx="3646490" cy="2439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Default Payments of Credit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Roboto-Regular"/>
              </a:rPr>
              <a:t>    Card Clients in Taiwan from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Roboto-Regular"/>
              </a:rPr>
              <a:t>    2005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Source: Public dataset from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1155CD"/>
                </a:solidFill>
                <a:latin typeface="Roboto-Regular"/>
              </a:rPr>
              <a:t>    </a:t>
            </a:r>
            <a:r>
              <a:rPr lang="en-IN" dirty="0" err="1">
                <a:solidFill>
                  <a:srgbClr val="1155CD"/>
                </a:solidFill>
                <a:latin typeface="Roboto-Regular"/>
              </a:rPr>
              <a:t>Almabetter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Original Source: UCI Machine 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Roboto-Regular"/>
              </a:rPr>
              <a:t>    Learning Repository*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4AD05-77E8-43B4-AD64-C79A997EBA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9CC27-7910-441E-BB74-09736D9D1379}"/>
              </a:ext>
            </a:extLst>
          </p:cNvPr>
          <p:cNvSpPr txBox="1"/>
          <p:nvPr/>
        </p:nvSpPr>
        <p:spPr>
          <a:xfrm rot="10800000" flipV="1">
            <a:off x="381000" y="1885950"/>
            <a:ext cx="365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Part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Exploratory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Analysis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D6414-B99B-469F-BD6D-F66F3562A861}"/>
              </a:ext>
            </a:extLst>
          </p:cNvPr>
          <p:cNvSpPr/>
          <p:nvPr/>
        </p:nvSpPr>
        <p:spPr>
          <a:xfrm>
            <a:off x="4572000" y="470563"/>
            <a:ext cx="4495801" cy="464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Roboto-Regular"/>
              </a:rPr>
              <a:t>What demographic factors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Roboto-Regular"/>
              </a:rPr>
              <a:t>impact payment default risk?</a:t>
            </a:r>
            <a:endParaRPr lang="en-US" sz="2400" dirty="0">
              <a:solidFill>
                <a:schemeClr val="bg1"/>
              </a:solidFill>
              <a:latin typeface="Noto Mono"/>
              <a:cs typeface="Noto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055A2-A94F-4879-9769-D53E30D65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4362450" y="1233793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2282FC2-20A1-494C-9E65-B52EDAE99BB3}"/>
              </a:ext>
            </a:extLst>
          </p:cNvPr>
          <p:cNvSpPr txBox="1">
            <a:spLocks/>
          </p:cNvSpPr>
          <p:nvPr/>
        </p:nvSpPr>
        <p:spPr>
          <a:xfrm>
            <a:off x="384724" y="467785"/>
            <a:ext cx="3272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3200" dirty="0">
                <a:solidFill>
                  <a:srgbClr val="2A3991"/>
                </a:solidFill>
                <a:latin typeface="Roboto-Regular"/>
              </a:rPr>
              <a:t>Gender Variable</a:t>
            </a:r>
            <a:endParaRPr lang="en-IN" sz="3200" spc="-47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00502C5-CCA8-4C9D-8D65-8BCF56E16ED7}"/>
              </a:ext>
            </a:extLst>
          </p:cNvPr>
          <p:cNvSpPr txBox="1"/>
          <p:nvPr/>
        </p:nvSpPr>
        <p:spPr>
          <a:xfrm>
            <a:off x="6518200" y="1451466"/>
            <a:ext cx="2187575" cy="18562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Roboto-Bold"/>
              </a:rPr>
              <a:t>30% </a:t>
            </a:r>
            <a:r>
              <a:rPr lang="en-IN" sz="2400" b="0" i="0" u="none" strike="noStrike" baseline="0" dirty="0">
                <a:latin typeface="Roboto-Regular"/>
              </a:rPr>
              <a:t>of males and</a:t>
            </a:r>
          </a:p>
          <a:p>
            <a:pPr algn="l"/>
            <a:r>
              <a:rPr lang="en-IN" sz="2400" b="1" i="0" u="none" strike="noStrike" baseline="0" dirty="0">
                <a:latin typeface="Roboto-Bold"/>
              </a:rPr>
              <a:t>26% </a:t>
            </a:r>
            <a:r>
              <a:rPr lang="en-IN" sz="2400" b="0" i="0" u="none" strike="noStrike" baseline="0" dirty="0">
                <a:latin typeface="Roboto-Regular"/>
              </a:rPr>
              <a:t>of females</a:t>
            </a:r>
          </a:p>
          <a:p>
            <a:pPr algn="l"/>
            <a:r>
              <a:rPr lang="en-IN" sz="2400" b="0" i="0" u="none" strike="noStrike" baseline="0" dirty="0">
                <a:latin typeface="Roboto-Regular"/>
              </a:rPr>
              <a:t>have payment</a:t>
            </a:r>
          </a:p>
          <a:p>
            <a:pPr algn="l"/>
            <a:r>
              <a:rPr lang="en-IN" sz="2400" b="0" i="0" u="none" strike="noStrike" baseline="0" dirty="0">
                <a:latin typeface="Roboto-Regular"/>
              </a:rPr>
              <a:t>default.</a:t>
            </a:r>
            <a:endParaRPr sz="2400" dirty="0">
              <a:latin typeface="Noto Mono"/>
              <a:cs typeface="Noto Mon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E9E9D4-8F9D-474D-9495-5582223E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06BDF-EE3A-4B44-B1E7-CFE6469D1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B8BE5D-7129-4C92-8FE6-E1DBFA66F4F3}"/>
              </a:ext>
            </a:extLst>
          </p:cNvPr>
          <p:cNvSpPr txBox="1"/>
          <p:nvPr/>
        </p:nvSpPr>
        <p:spPr>
          <a:xfrm>
            <a:off x="685800" y="454374"/>
            <a:ext cx="3178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Education Variable</a:t>
            </a:r>
            <a:endParaRPr sz="2800" dirty="0">
              <a:latin typeface="Noto Mono"/>
              <a:cs typeface="Noto Mon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CCE0714-6148-432A-988E-CB997FF11D74}"/>
              </a:ext>
            </a:extLst>
          </p:cNvPr>
          <p:cNvSpPr txBox="1"/>
          <p:nvPr/>
        </p:nvSpPr>
        <p:spPr>
          <a:xfrm>
            <a:off x="6358025" y="1504950"/>
            <a:ext cx="249332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z="2400" b="1" i="0" u="none" strike="noStrike" baseline="0" dirty="0">
                <a:latin typeface="Roboto-Bold"/>
              </a:rPr>
              <a:t>Higher </a:t>
            </a:r>
            <a:r>
              <a:rPr lang="en-IN" sz="2400" b="0" i="0" u="none" strike="noStrike" baseline="0" dirty="0">
                <a:latin typeface="Roboto-Regular"/>
              </a:rPr>
              <a:t>education</a:t>
            </a:r>
          </a:p>
          <a:p>
            <a:pPr algn="ctr"/>
            <a:r>
              <a:rPr lang="en-IN" sz="2400" b="0" i="0" u="none" strike="noStrike" baseline="0" dirty="0">
                <a:latin typeface="Roboto-Regular"/>
              </a:rPr>
              <a:t>level, </a:t>
            </a:r>
            <a:r>
              <a:rPr lang="en-IN" sz="2400" b="1" i="0" u="none" strike="noStrike" baseline="0" dirty="0">
                <a:latin typeface="Roboto-Bold"/>
              </a:rPr>
              <a:t>lower </a:t>
            </a:r>
            <a:r>
              <a:rPr lang="en-IN" sz="2400" b="0" i="0" u="none" strike="noStrike" baseline="0" dirty="0">
                <a:latin typeface="Roboto-Regular"/>
              </a:rPr>
              <a:t>default</a:t>
            </a:r>
          </a:p>
          <a:p>
            <a:pPr algn="ctr"/>
            <a:r>
              <a:rPr lang="en-IN" sz="2400" b="0" i="0" u="none" strike="noStrike" baseline="0" dirty="0">
                <a:latin typeface="Roboto-Regular"/>
              </a:rPr>
              <a:t>risk</a:t>
            </a:r>
            <a:r>
              <a:rPr sz="2400" spc="-495" dirty="0">
                <a:latin typeface="Noto Mono"/>
                <a:cs typeface="Noto Mono"/>
              </a:rPr>
              <a:t>.</a:t>
            </a:r>
            <a:endParaRPr sz="2400" dirty="0">
              <a:latin typeface="Noto Mono"/>
              <a:cs typeface="Noto Mon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EA339-B818-4BF8-9044-FFEEF08E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8085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F71C6-792B-4D37-AE7F-96556490A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59078C-9BFF-43E3-8435-FC0747DF397B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8620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Marital Status Variable</a:t>
            </a:r>
            <a:endParaRPr lang="en-IN" sz="2800" spc="-47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7ABCFB3-296D-47EB-8C4F-252E5B2E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2903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33E8F-FA0E-4EAB-B777-B783F675ED8F}"/>
              </a:ext>
            </a:extLst>
          </p:cNvPr>
          <p:cNvSpPr txBox="1"/>
          <p:nvPr/>
        </p:nvSpPr>
        <p:spPr>
          <a:xfrm>
            <a:off x="6324600" y="1885950"/>
            <a:ext cx="175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latin typeface="Roboto-Bold"/>
              </a:rPr>
              <a:t>No </a:t>
            </a:r>
            <a:r>
              <a:rPr lang="en-US" sz="1800" b="0" i="0" u="none" strike="noStrike" baseline="0" dirty="0">
                <a:latin typeface="Roboto-Regular"/>
              </a:rPr>
              <a:t>significant</a:t>
            </a:r>
          </a:p>
          <a:p>
            <a:pPr algn="just"/>
            <a:r>
              <a:rPr lang="en-US" sz="1800" b="0" i="0" u="none" strike="noStrike" baseline="0" dirty="0">
                <a:latin typeface="Roboto-Regular"/>
              </a:rPr>
              <a:t>correlations of</a:t>
            </a:r>
          </a:p>
          <a:p>
            <a:pPr algn="just"/>
            <a:r>
              <a:rPr lang="en-US" sz="1800" b="0" i="0" u="none" strike="noStrike" baseline="0" dirty="0">
                <a:latin typeface="Roboto-Regular"/>
              </a:rPr>
              <a:t>default risk and</a:t>
            </a:r>
          </a:p>
          <a:p>
            <a:pPr algn="just"/>
            <a:r>
              <a:rPr lang="en-US" sz="1800" b="0" i="0" u="none" strike="noStrike" baseline="0" dirty="0">
                <a:latin typeface="Roboto-Regular"/>
              </a:rPr>
              <a:t>marital status</a:t>
            </a:r>
            <a:endParaRPr lang="en-US" sz="2100" dirty="0">
              <a:latin typeface="Noto Mono"/>
              <a:cs typeface="Noto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C46DB-8C84-48FF-BF92-A5AF8817C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54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942</Words>
  <Application>Microsoft Office PowerPoint</Application>
  <PresentationFormat>On-screen Show (16:9)</PresentationFormat>
  <Paragraphs>261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-apple-system</vt:lpstr>
      <vt:lpstr>Arial</vt:lpstr>
      <vt:lpstr>ArialMT</vt:lpstr>
      <vt:lpstr>Calibri</vt:lpstr>
      <vt:lpstr>Gill Sans MT</vt:lpstr>
      <vt:lpstr>Mongolian Baiti</vt:lpstr>
      <vt:lpstr>Montserrat</vt:lpstr>
      <vt:lpstr>MS-PGothic</vt:lpstr>
      <vt:lpstr>Noto Mono</vt:lpstr>
      <vt:lpstr>Roboto-Bold</vt:lpstr>
      <vt:lpstr>Roboto-Regular</vt:lpstr>
      <vt:lpstr>Times New Roman</vt:lpstr>
      <vt:lpstr>Simple Light</vt:lpstr>
      <vt:lpstr>1_Simple Light</vt:lpstr>
      <vt:lpstr>Capstone Project-3 Credit-Card-Default-Prediction  </vt:lpstr>
      <vt:lpstr>   </vt:lpstr>
      <vt:lpstr>   </vt:lpstr>
      <vt:lpstr>   </vt:lpstr>
      <vt:lpstr>   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credit-card-default-prediction  </dc:title>
  <cp:lastModifiedBy>Sandeep Maurya</cp:lastModifiedBy>
  <cp:revision>10</cp:revision>
  <dcterms:created xsi:type="dcterms:W3CDTF">2021-02-05T22:08:50Z</dcterms:created>
  <dcterms:modified xsi:type="dcterms:W3CDTF">2022-02-16T19:41:43Z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