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41AE0-3436-42B1-91CB-BFA3AAB98D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46FCE1-8B81-4BBC-882F-9D9433598360}">
      <dgm:prSet/>
      <dgm:spPr/>
      <dgm:t>
        <a:bodyPr/>
        <a:lstStyle/>
        <a:p>
          <a:r>
            <a:rPr lang="en-US"/>
            <a:t>Interquartile range</a:t>
          </a:r>
        </a:p>
      </dgm:t>
    </dgm:pt>
    <dgm:pt modelId="{F2A7AE38-4F86-4C02-8D41-959BE066A6D0}" type="parTrans" cxnId="{6CCA9B6A-DA9D-4834-8791-FABB59787305}">
      <dgm:prSet/>
      <dgm:spPr/>
      <dgm:t>
        <a:bodyPr/>
        <a:lstStyle/>
        <a:p>
          <a:endParaRPr lang="en-US"/>
        </a:p>
      </dgm:t>
    </dgm:pt>
    <dgm:pt modelId="{A21FED92-AD7D-4C60-A6CA-781507387BC7}" type="sibTrans" cxnId="{6CCA9B6A-DA9D-4834-8791-FABB59787305}">
      <dgm:prSet/>
      <dgm:spPr/>
      <dgm:t>
        <a:bodyPr/>
        <a:lstStyle/>
        <a:p>
          <a:endParaRPr lang="en-US"/>
        </a:p>
      </dgm:t>
    </dgm:pt>
    <dgm:pt modelId="{B7785CF8-5975-42DC-B09E-A175CCD92F15}">
      <dgm:prSet/>
      <dgm:spPr/>
      <dgm:t>
        <a:bodyPr/>
        <a:lstStyle/>
        <a:p>
          <a:r>
            <a:rPr lang="en-US"/>
            <a:t>Variance</a:t>
          </a:r>
        </a:p>
      </dgm:t>
    </dgm:pt>
    <dgm:pt modelId="{EED4E958-1B11-4147-814F-5FF0BBF90879}" type="parTrans" cxnId="{3EB8273E-950F-4A41-ABA4-7FAC4074CED2}">
      <dgm:prSet/>
      <dgm:spPr/>
      <dgm:t>
        <a:bodyPr/>
        <a:lstStyle/>
        <a:p>
          <a:endParaRPr lang="en-US"/>
        </a:p>
      </dgm:t>
    </dgm:pt>
    <dgm:pt modelId="{A4AC7336-0E64-4CBE-BD46-2AB59303904E}" type="sibTrans" cxnId="{3EB8273E-950F-4A41-ABA4-7FAC4074CED2}">
      <dgm:prSet/>
      <dgm:spPr/>
      <dgm:t>
        <a:bodyPr/>
        <a:lstStyle/>
        <a:p>
          <a:endParaRPr lang="en-US"/>
        </a:p>
      </dgm:t>
    </dgm:pt>
    <dgm:pt modelId="{27DAC5C5-1253-4A3D-9E65-468AA4BFD3E3}">
      <dgm:prSet/>
      <dgm:spPr/>
      <dgm:t>
        <a:bodyPr/>
        <a:lstStyle/>
        <a:p>
          <a:r>
            <a:rPr lang="en-US"/>
            <a:t>Standard deviation</a:t>
          </a:r>
        </a:p>
      </dgm:t>
    </dgm:pt>
    <dgm:pt modelId="{823168C6-FD7E-4525-8F64-83AC2D70088F}" type="parTrans" cxnId="{CA5D6EEC-873D-4F45-B565-3288743421D6}">
      <dgm:prSet/>
      <dgm:spPr/>
      <dgm:t>
        <a:bodyPr/>
        <a:lstStyle/>
        <a:p>
          <a:endParaRPr lang="en-US"/>
        </a:p>
      </dgm:t>
    </dgm:pt>
    <dgm:pt modelId="{22AFFFB0-197E-4762-A4F0-9399B511B2F6}" type="sibTrans" cxnId="{CA5D6EEC-873D-4F45-B565-3288743421D6}">
      <dgm:prSet/>
      <dgm:spPr/>
      <dgm:t>
        <a:bodyPr/>
        <a:lstStyle/>
        <a:p>
          <a:endParaRPr lang="en-US"/>
        </a:p>
      </dgm:t>
    </dgm:pt>
    <dgm:pt modelId="{F562E3F6-9E85-4865-8C4D-21FF1240C24A}" type="pres">
      <dgm:prSet presAssocID="{EC141AE0-3436-42B1-91CB-BFA3AAB98D65}" presName="linear" presStyleCnt="0">
        <dgm:presLayoutVars>
          <dgm:animLvl val="lvl"/>
          <dgm:resizeHandles val="exact"/>
        </dgm:presLayoutVars>
      </dgm:prSet>
      <dgm:spPr/>
    </dgm:pt>
    <dgm:pt modelId="{A47B22A7-FBDE-4DB3-A976-4E91BC670F77}" type="pres">
      <dgm:prSet presAssocID="{7346FCE1-8B81-4BBC-882F-9D94335983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387272-A320-4F88-8BF8-3EC2E72D2F64}" type="pres">
      <dgm:prSet presAssocID="{A21FED92-AD7D-4C60-A6CA-781507387BC7}" presName="spacer" presStyleCnt="0"/>
      <dgm:spPr/>
    </dgm:pt>
    <dgm:pt modelId="{9F4B18FE-CE3E-4087-9514-6C632913B97E}" type="pres">
      <dgm:prSet presAssocID="{B7785CF8-5975-42DC-B09E-A175CCD92F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466E42-4F3B-4A95-B267-7095A7D18342}" type="pres">
      <dgm:prSet presAssocID="{A4AC7336-0E64-4CBE-BD46-2AB59303904E}" presName="spacer" presStyleCnt="0"/>
      <dgm:spPr/>
    </dgm:pt>
    <dgm:pt modelId="{FC4397A7-3919-497D-80C9-948B19C90352}" type="pres">
      <dgm:prSet presAssocID="{27DAC5C5-1253-4A3D-9E65-468AA4BFD3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2E3B13-58A2-47C8-807E-075121B145C9}" type="presOf" srcId="{27DAC5C5-1253-4A3D-9E65-468AA4BFD3E3}" destId="{FC4397A7-3919-497D-80C9-948B19C90352}" srcOrd="0" destOrd="0" presId="urn:microsoft.com/office/officeart/2005/8/layout/vList2"/>
    <dgm:cxn modelId="{6403BB23-C44B-4422-838F-B0CD9C097A7C}" type="presOf" srcId="{EC141AE0-3436-42B1-91CB-BFA3AAB98D65}" destId="{F562E3F6-9E85-4865-8C4D-21FF1240C24A}" srcOrd="0" destOrd="0" presId="urn:microsoft.com/office/officeart/2005/8/layout/vList2"/>
    <dgm:cxn modelId="{3EB8273E-950F-4A41-ABA4-7FAC4074CED2}" srcId="{EC141AE0-3436-42B1-91CB-BFA3AAB98D65}" destId="{B7785CF8-5975-42DC-B09E-A175CCD92F15}" srcOrd="1" destOrd="0" parTransId="{EED4E958-1B11-4147-814F-5FF0BBF90879}" sibTransId="{A4AC7336-0E64-4CBE-BD46-2AB59303904E}"/>
    <dgm:cxn modelId="{6CCA9B6A-DA9D-4834-8791-FABB59787305}" srcId="{EC141AE0-3436-42B1-91CB-BFA3AAB98D65}" destId="{7346FCE1-8B81-4BBC-882F-9D9433598360}" srcOrd="0" destOrd="0" parTransId="{F2A7AE38-4F86-4C02-8D41-959BE066A6D0}" sibTransId="{A21FED92-AD7D-4C60-A6CA-781507387BC7}"/>
    <dgm:cxn modelId="{DCFFDC4D-1A7F-4FDD-A99C-1FF6D3B869DF}" type="presOf" srcId="{7346FCE1-8B81-4BBC-882F-9D9433598360}" destId="{A47B22A7-FBDE-4DB3-A976-4E91BC670F77}" srcOrd="0" destOrd="0" presId="urn:microsoft.com/office/officeart/2005/8/layout/vList2"/>
    <dgm:cxn modelId="{888561CC-A6E3-4372-A62D-886EA54ADCA4}" type="presOf" srcId="{B7785CF8-5975-42DC-B09E-A175CCD92F15}" destId="{9F4B18FE-CE3E-4087-9514-6C632913B97E}" srcOrd="0" destOrd="0" presId="urn:microsoft.com/office/officeart/2005/8/layout/vList2"/>
    <dgm:cxn modelId="{CA5D6EEC-873D-4F45-B565-3288743421D6}" srcId="{EC141AE0-3436-42B1-91CB-BFA3AAB98D65}" destId="{27DAC5C5-1253-4A3D-9E65-468AA4BFD3E3}" srcOrd="2" destOrd="0" parTransId="{823168C6-FD7E-4525-8F64-83AC2D70088F}" sibTransId="{22AFFFB0-197E-4762-A4F0-9399B511B2F6}"/>
    <dgm:cxn modelId="{0FACA53D-A6DC-4FA6-B67C-86A9EC86A449}" type="presParOf" srcId="{F562E3F6-9E85-4865-8C4D-21FF1240C24A}" destId="{A47B22A7-FBDE-4DB3-A976-4E91BC670F77}" srcOrd="0" destOrd="0" presId="urn:microsoft.com/office/officeart/2005/8/layout/vList2"/>
    <dgm:cxn modelId="{406ABE91-0F14-4B0C-A768-8383A47BD7F4}" type="presParOf" srcId="{F562E3F6-9E85-4865-8C4D-21FF1240C24A}" destId="{57387272-A320-4F88-8BF8-3EC2E72D2F64}" srcOrd="1" destOrd="0" presId="urn:microsoft.com/office/officeart/2005/8/layout/vList2"/>
    <dgm:cxn modelId="{AA85FEB3-5D3A-4C9F-AE47-2AA609D05F24}" type="presParOf" srcId="{F562E3F6-9E85-4865-8C4D-21FF1240C24A}" destId="{9F4B18FE-CE3E-4087-9514-6C632913B97E}" srcOrd="2" destOrd="0" presId="urn:microsoft.com/office/officeart/2005/8/layout/vList2"/>
    <dgm:cxn modelId="{02754C64-C3BF-4646-8A9F-37A0CC73E66A}" type="presParOf" srcId="{F562E3F6-9E85-4865-8C4D-21FF1240C24A}" destId="{1B466E42-4F3B-4A95-B267-7095A7D18342}" srcOrd="3" destOrd="0" presId="urn:microsoft.com/office/officeart/2005/8/layout/vList2"/>
    <dgm:cxn modelId="{81D59BE7-0F3A-4B4B-B649-D5A1D10261D4}" type="presParOf" srcId="{F562E3F6-9E85-4865-8C4D-21FF1240C24A}" destId="{FC4397A7-3919-497D-80C9-948B19C903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B22A7-FBDE-4DB3-A976-4E91BC670F77}">
      <dsp:nvSpPr>
        <dsp:cNvPr id="0" name=""/>
        <dsp:cNvSpPr/>
      </dsp:nvSpPr>
      <dsp:spPr>
        <a:xfrm>
          <a:off x="0" y="498608"/>
          <a:ext cx="6263640" cy="1391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Interquartile range</a:t>
          </a:r>
        </a:p>
      </dsp:txBody>
      <dsp:txXfrm>
        <a:off x="67909" y="566517"/>
        <a:ext cx="6127822" cy="1255312"/>
      </dsp:txXfrm>
    </dsp:sp>
    <dsp:sp modelId="{9F4B18FE-CE3E-4087-9514-6C632913B97E}">
      <dsp:nvSpPr>
        <dsp:cNvPr id="0" name=""/>
        <dsp:cNvSpPr/>
      </dsp:nvSpPr>
      <dsp:spPr>
        <a:xfrm>
          <a:off x="0" y="2056778"/>
          <a:ext cx="6263640" cy="13911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Variance</a:t>
          </a:r>
        </a:p>
      </dsp:txBody>
      <dsp:txXfrm>
        <a:off x="67909" y="2124687"/>
        <a:ext cx="6127822" cy="1255312"/>
      </dsp:txXfrm>
    </dsp:sp>
    <dsp:sp modelId="{FC4397A7-3919-497D-80C9-948B19C90352}">
      <dsp:nvSpPr>
        <dsp:cNvPr id="0" name=""/>
        <dsp:cNvSpPr/>
      </dsp:nvSpPr>
      <dsp:spPr>
        <a:xfrm>
          <a:off x="0" y="3614949"/>
          <a:ext cx="6263640" cy="13911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Standard deviation</a:t>
          </a:r>
        </a:p>
      </dsp:txBody>
      <dsp:txXfrm>
        <a:off x="67909" y="3682858"/>
        <a:ext cx="6127822" cy="12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E4D9-771D-44F4-B438-1EF7C95D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092E-FEAB-4C7D-942F-C13677560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2890-F45F-4A0D-91E8-E7FCE44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998F-B6E8-409A-9941-3C9F4E4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42D9-EAA2-4A4E-BB72-652E700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2EC7-27C8-405C-8804-D690F13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B51B-43B9-48F9-ABF7-2BE4D7FD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4F6D-7C5C-4BDA-BDC3-729238E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5D74-7747-4AD1-BAB4-1E5274A3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61DA-697D-4958-AB19-B67F6EC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0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0B86C-4233-4055-A501-F386C96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C29B-9811-4134-8092-83D8A255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560-76E3-4FED-830B-EB06FE5F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EE84-26AB-464E-9008-27836F9C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E33D-5316-4FD1-B8B5-B703397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99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3C72-3543-4683-A5DE-B0A177D7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58DD-243A-4378-8A87-8DEF7B92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F8CA-28B4-4251-A60A-F826466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342-E2B2-4B2E-8A46-B7DBB163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4BAE-9E1C-4A9D-B7ED-F7FE2C4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1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C6-7486-4713-9454-C2D28149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85D3-5803-474A-945E-B5A70F63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7F97-B9D6-4E05-8F0C-DE824ACE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112D-1D11-47D1-B731-3EF70A8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81AB-AB23-4AC1-BAC1-D926654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4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934-8B0B-4FFD-B3DE-D189F6CC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4E34-65C3-4EF5-B6F1-57382A0C0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518D-A148-4E8D-A785-264C3F44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CD39-CF7D-4525-A27F-1865527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472D-048A-4E7E-AB17-D0A2EC42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B45D-255B-49CB-85E4-AFE5665C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6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4A79-B0E3-4135-AFEA-317B4F64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DD89-5438-41DC-ADBE-4D63707F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6925-B765-4194-B72D-F8F01F14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97EF-7456-48AB-BF7E-E4B964539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07E4F-8F3B-463C-B574-CDA53837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86F79-A31D-44C5-B4EE-8F6DFE98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8A9FF-0EA1-4F17-B49C-7D31D017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EAF6-6664-4C10-B0C1-4F99832C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08DF-C333-4C7A-8227-14D7F3EE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5E428-E795-4A54-AD99-C6674153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727E4-396D-4D64-A078-9488C98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18C71-0F82-4CC4-AD89-C89136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03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26452-642E-46A7-BF47-74028BD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74BA-B5E0-4343-836E-768DA18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983D-B946-4731-ACC9-68ABFC62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45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2CD7-6FE9-4B8C-BD1B-4B61DE9E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E690-337B-460A-A5DC-7D44B780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9F16B-89D9-4B7F-9BD0-951A59BA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A7BB-194C-415D-9CBF-0FA591F0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AD37-DE33-43F9-B34A-4D84629D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BBA2D-2330-4881-87A7-7652399B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1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2659-3672-435E-8AF6-C4D7EB6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E9444-A8B5-451C-A976-3954C6247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A9EF-FD29-4B43-8667-B8A194AE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0DC2-4F30-407B-8EED-9F49CB51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FC26-DB45-4B6E-A1C8-7335C75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50B3-4AEF-4253-9B3D-89B7EF1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9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A8767-64A4-4715-9CA8-03DF84F7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25D3-E560-43D9-B9B1-B724A823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A8FD-F671-4DDA-8391-2AB7241C5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0F2E-CCF1-424E-85CC-FDE871D4FAE8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8BFC-7CB9-40AD-8148-18B3DF5A9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FC95-8AB3-412A-9869-9357A138F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1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80BA8-2CBD-4B95-BCE0-3C669EA7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Statistics</a:t>
            </a:r>
            <a:endParaRPr lang="en-AU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7B322-3D99-4AE5-9D9A-FF88E323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Why Statistics?</a:t>
            </a:r>
            <a:endParaRPr lang="en-AU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81DD-87EC-485C-A68C-47C7B7D1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 have heard lots of statistical terms like mean, median either in the news and especially in the scientific world. 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AU" sz="2400">
                <a:solidFill>
                  <a:schemeClr val="tx1">
                    <a:alpha val="55000"/>
                  </a:schemeClr>
                </a:solidFill>
              </a:rPr>
              <a:t>Understand these terminologies would assist you to read research papers and understand how to perform basic data analysis and its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64757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46FA3-6ADA-4355-B6B4-A39E6ACF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Descriptive vs Inferential statistics</a:t>
            </a:r>
            <a:endParaRPr lang="en-AU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F3E0-E00D-4740-8FAF-1AB8A8D3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Descriptive statistics is summarizing information by means of graphs like pie chart, bar graph or numbers like mean, mode or correlation.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Inferential statistics is drawing conclusion about a population based on limited number of cases. Example: analyzing data of all citizens of Australia based on sample of relatively few Australian citizen.</a:t>
            </a: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1269E0-939E-4C9C-9161-4A1FF37F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24256"/>
              </p:ext>
            </p:extLst>
          </p:nvPr>
        </p:nvGraphicFramePr>
        <p:xfrm>
          <a:off x="838200" y="5356225"/>
          <a:ext cx="10512424" cy="93821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256212">
                  <a:extLst>
                    <a:ext uri="{9D8B030D-6E8A-4147-A177-3AD203B41FA5}">
                      <a16:colId xmlns:a16="http://schemas.microsoft.com/office/drawing/2014/main" val="4026066048"/>
                    </a:ext>
                  </a:extLst>
                </a:gridCol>
                <a:gridCol w="5256212">
                  <a:extLst>
                    <a:ext uri="{9D8B030D-6E8A-4147-A177-3AD203B41FA5}">
                      <a16:colId xmlns:a16="http://schemas.microsoft.com/office/drawing/2014/main" val="32832529"/>
                    </a:ext>
                  </a:extLst>
                </a:gridCol>
              </a:tblGrid>
              <a:tr h="4691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Quantitative 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61" marR="48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b="1" dirty="0">
                          <a:effectLst/>
                        </a:rPr>
                        <a:t>Discrete variable:- </a:t>
                      </a:r>
                      <a:r>
                        <a:rPr lang="en-AU" sz="1400" b="0" dirty="0">
                          <a:effectLst/>
                        </a:rPr>
                        <a:t>set of separate no. Example: - no of goals in a football team.</a:t>
                      </a:r>
                      <a:endParaRPr lang="en-A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61" marR="48561" marT="0" marB="0"/>
                </a:tc>
                <a:extLst>
                  <a:ext uri="{0D108BD9-81ED-4DB2-BD59-A6C34878D82A}">
                    <a16:rowId xmlns:a16="http://schemas.microsoft.com/office/drawing/2014/main" val="2484078408"/>
                  </a:ext>
                </a:extLst>
              </a:tr>
              <a:tr h="46910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b="1" dirty="0">
                          <a:effectLst/>
                        </a:rPr>
                        <a:t>Continuous variable: - </a:t>
                      </a:r>
                      <a:r>
                        <a:rPr lang="en-AU" sz="1400" dirty="0">
                          <a:effectLst/>
                        </a:rPr>
                        <a:t>infinite region of value. Example- height of a player.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61" marR="48561" marT="0" marB="0"/>
                </a:tc>
                <a:extLst>
                  <a:ext uri="{0D108BD9-81ED-4DB2-BD59-A6C34878D82A}">
                    <a16:rowId xmlns:a16="http://schemas.microsoft.com/office/drawing/2014/main" val="26783049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45032D-42F1-4D21-9926-B7D875B1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Levels of measurement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A1356-3E96-403A-91EB-AD557E005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83641"/>
              </p:ext>
            </p:extLst>
          </p:nvPr>
        </p:nvGraphicFramePr>
        <p:xfrm>
          <a:off x="838200" y="1844675"/>
          <a:ext cx="10512422" cy="34692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55017">
                  <a:extLst>
                    <a:ext uri="{9D8B030D-6E8A-4147-A177-3AD203B41FA5}">
                      <a16:colId xmlns:a16="http://schemas.microsoft.com/office/drawing/2014/main" val="3216409686"/>
                    </a:ext>
                  </a:extLst>
                </a:gridCol>
                <a:gridCol w="1415794">
                  <a:extLst>
                    <a:ext uri="{9D8B030D-6E8A-4147-A177-3AD203B41FA5}">
                      <a16:colId xmlns:a16="http://schemas.microsoft.com/office/drawing/2014/main" val="93886453"/>
                    </a:ext>
                  </a:extLst>
                </a:gridCol>
                <a:gridCol w="1548224">
                  <a:extLst>
                    <a:ext uri="{9D8B030D-6E8A-4147-A177-3AD203B41FA5}">
                      <a16:colId xmlns:a16="http://schemas.microsoft.com/office/drawing/2014/main" val="822888723"/>
                    </a:ext>
                  </a:extLst>
                </a:gridCol>
                <a:gridCol w="1391793">
                  <a:extLst>
                    <a:ext uri="{9D8B030D-6E8A-4147-A177-3AD203B41FA5}">
                      <a16:colId xmlns:a16="http://schemas.microsoft.com/office/drawing/2014/main" val="2938879697"/>
                    </a:ext>
                  </a:extLst>
                </a:gridCol>
                <a:gridCol w="1482113">
                  <a:extLst>
                    <a:ext uri="{9D8B030D-6E8A-4147-A177-3AD203B41FA5}">
                      <a16:colId xmlns:a16="http://schemas.microsoft.com/office/drawing/2014/main" val="2048550058"/>
                    </a:ext>
                  </a:extLst>
                </a:gridCol>
                <a:gridCol w="1642721">
                  <a:extLst>
                    <a:ext uri="{9D8B030D-6E8A-4147-A177-3AD203B41FA5}">
                      <a16:colId xmlns:a16="http://schemas.microsoft.com/office/drawing/2014/main" val="2643535366"/>
                    </a:ext>
                  </a:extLst>
                </a:gridCol>
                <a:gridCol w="1576760">
                  <a:extLst>
                    <a:ext uri="{9D8B030D-6E8A-4147-A177-3AD203B41FA5}">
                      <a16:colId xmlns:a16="http://schemas.microsoft.com/office/drawing/2014/main" val="4212177867"/>
                    </a:ext>
                  </a:extLst>
                </a:gridCol>
              </a:tblGrid>
              <a:tr h="9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Difference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Similar intervals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Meaningful Zero point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extLst>
                  <a:ext uri="{0D108BD9-81ED-4DB2-BD59-A6C34878D82A}">
                    <a16:rowId xmlns:a16="http://schemas.microsoft.com/office/drawing/2014/main" val="537926360"/>
                  </a:ext>
                </a:extLst>
              </a:tr>
              <a:tr h="47525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Categorical</a:t>
                      </a:r>
                      <a:endParaRPr lang="en-AU" sz="2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Nominal</a:t>
                      </a:r>
                      <a:endParaRPr lang="en-AU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Gender, Marital status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4031428703"/>
                  </a:ext>
                </a:extLst>
              </a:tr>
              <a:tr h="47525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Ordinal</a:t>
                      </a:r>
                      <a:endParaRPr lang="en-AU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Ranking, grades, winner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3839230497"/>
                  </a:ext>
                </a:extLst>
              </a:tr>
              <a:tr h="110996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Quantitative</a:t>
                      </a:r>
                      <a:endParaRPr lang="en-AU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Age interval of football players.</a:t>
                      </a:r>
                      <a:endParaRPr lang="en-AU" sz="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1324516274"/>
                  </a:ext>
                </a:extLst>
              </a:tr>
              <a:tr h="47525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Ratio</a:t>
                      </a:r>
                      <a:endParaRPr lang="en-AU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Heights, </a:t>
                      </a:r>
                      <a:endParaRPr lang="en-AU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133913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82A1-031E-4871-836B-587992D7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Measure of Central tendency</a:t>
            </a:r>
            <a:endParaRPr lang="en-AU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69C-10DF-4919-8DE9-EC98E187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Mode-  The value that occur most frequently. (Nominal or Ordinal Levels). Example, Europe from pie- chart.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Median – Middle value of observation ordered from the smallest to the largest.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Mean - Average</a:t>
            </a: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09C6-5C8B-4A3A-AECC-180C0B1F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Measure of Variance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9BD48-FA96-4340-90AF-412328C72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2459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2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10A9-6F2A-4225-B7CB-C520870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 scores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C82F-5C3C-403C-98E6-C55E9346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 ask, “If a specific observation is common or exceptional.”. No of SD removed from the mean, which is called Z-score.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87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276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Statistics</vt:lpstr>
      <vt:lpstr>Why Statistics?</vt:lpstr>
      <vt:lpstr>Descriptive vs Inferential statistics</vt:lpstr>
      <vt:lpstr>Levels of measurement</vt:lpstr>
      <vt:lpstr>Measure of Central tendency</vt:lpstr>
      <vt:lpstr>Measure of Variance</vt:lpstr>
      <vt:lpstr>Z- scores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Ankit Chaudhary</dc:creator>
  <cp:lastModifiedBy>Ankit Chaudhary</cp:lastModifiedBy>
  <cp:revision>12</cp:revision>
  <dcterms:created xsi:type="dcterms:W3CDTF">2021-02-23T01:32:45Z</dcterms:created>
  <dcterms:modified xsi:type="dcterms:W3CDTF">2021-06-10T06:26:00Z</dcterms:modified>
</cp:coreProperties>
</file>