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7A744F-5D08-4757-BEF7-8A0B2A0D2428}">
  <a:tblStyle styleId="{1E7A744F-5D08-4757-BEF7-8A0B2A0D24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8275486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8275486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827548621_3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827548621_3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Boxplots show ‘distribution’ of accuracies for 1 ticker/1 day trained RFs/KNN classifiers. </a:t>
            </a:r>
            <a:endParaRPr/>
          </a:p>
          <a:p>
            <a:pPr marL="0" lvl="0" indent="0" algn="l" rtl="0">
              <a:spcBef>
                <a:spcPts val="0"/>
              </a:spcBef>
              <a:spcAft>
                <a:spcPts val="0"/>
              </a:spcAft>
              <a:buNone/>
            </a:pPr>
            <a:r>
              <a:rPr lang="en"/>
              <a:t>Lines show accuracies for one ticker/all days trained RFs/KNN classifiers</a:t>
            </a:r>
            <a:endParaRPr/>
          </a:p>
          <a:p>
            <a:pPr marL="0" lvl="0" indent="0" algn="l" rtl="0">
              <a:spcBef>
                <a:spcPts val="0"/>
              </a:spcBef>
              <a:spcAft>
                <a:spcPts val="0"/>
              </a:spcAft>
              <a:buNone/>
            </a:pPr>
            <a:endParaRPr/>
          </a:p>
          <a:p>
            <a:pPr marL="0" lvl="0" indent="0" algn="l" rtl="0">
              <a:spcBef>
                <a:spcPts val="0"/>
              </a:spcBef>
              <a:spcAft>
                <a:spcPts val="0"/>
              </a:spcAft>
              <a:buNone/>
            </a:pPr>
            <a:r>
              <a:rPr lang="en"/>
              <a:t>Noteable observations:</a:t>
            </a:r>
            <a:endParaRPr/>
          </a:p>
          <a:p>
            <a:pPr marL="0" lvl="0" indent="0" algn="l" rtl="0">
              <a:spcBef>
                <a:spcPts val="0"/>
              </a:spcBef>
              <a:spcAft>
                <a:spcPts val="0"/>
              </a:spcAft>
              <a:buNone/>
            </a:pPr>
            <a:r>
              <a:rPr lang="en"/>
              <a:t>Aggregating seemed to give a relativley ‘middle of the road’ accuracy across the days. </a:t>
            </a:r>
            <a:endParaRPr/>
          </a:p>
          <a:p>
            <a:pPr marL="0" lvl="0" indent="0" algn="l" rtl="0">
              <a:spcBef>
                <a:spcPts val="0"/>
              </a:spcBef>
              <a:spcAft>
                <a:spcPts val="0"/>
              </a:spcAft>
              <a:buNone/>
            </a:pPr>
            <a:r>
              <a:rPr lang="en"/>
              <a:t>RFs clearlydid better than Knn across the board. </a:t>
            </a:r>
            <a:endParaRPr/>
          </a:p>
          <a:p>
            <a:pPr marL="0" lvl="0" indent="0" algn="l" rtl="0">
              <a:spcBef>
                <a:spcPts val="0"/>
              </a:spcBef>
              <a:spcAft>
                <a:spcPts val="0"/>
              </a:spcAft>
              <a:buNone/>
            </a:pPr>
            <a:r>
              <a:rPr lang="en"/>
              <a:t>Some tickers seem to just have more difficult signals to learn (lines seem to move together).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827548621_3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827548621_3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KEGAN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827548621_3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827548621_3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2"/>
                </a:solidFill>
              </a:rPr>
              <a:t>For efficiency purposes we need to break the series into subseries. Our input is then a batch of these sub series. We control the length of the subseries, and the overlap of the subseries. If you choose these correctly there is no need for padding in our case. The data is normalized and then split up as stated above.</a:t>
            </a: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827548621_3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827548621_3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827548621_3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827548621_3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27548621_3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27548621_3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KEGAN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827548621_3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827548621_3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827548621_3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827548621_3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827548621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82754862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27548621_3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27548621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KEGAN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82754862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82754862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827548621_5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827548621_5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827548621_5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827548621_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827548621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82754862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82754862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827548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827548621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82754862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827548621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82754862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JARED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827548621_3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827548621_3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827548621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827548621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827548621_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827548621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High-Frequency Trade Sign Classification</a:t>
            </a:r>
            <a:endParaRPr/>
          </a:p>
          <a:p>
            <a:pPr marL="0" lvl="0" indent="0" algn="ctr" rtl="0">
              <a:spcBef>
                <a:spcPts val="0"/>
              </a:spcBef>
              <a:spcAft>
                <a:spcPts val="0"/>
              </a:spcAft>
              <a:buNone/>
            </a:pPr>
            <a:endParaRPr sz="1000"/>
          </a:p>
          <a:p>
            <a:pPr marL="0" lvl="0" indent="0" algn="ctr" rtl="0">
              <a:spcBef>
                <a:spcPts val="0"/>
              </a:spcBef>
              <a:spcAft>
                <a:spcPts val="0"/>
              </a:spcAft>
              <a:buNone/>
            </a:pPr>
            <a:r>
              <a:rPr lang="en" sz="3000"/>
              <a:t>Deep Learning - Final Project</a:t>
            </a:r>
            <a:endParaRPr sz="3000"/>
          </a:p>
        </p:txBody>
      </p:sp>
      <p:sp>
        <p:nvSpPr>
          <p:cNvPr id="55" name="Google Shape;55;p13"/>
          <p:cNvSpPr txBox="1">
            <a:spLocks noGrp="1"/>
          </p:cNvSpPr>
          <p:nvPr>
            <p:ph type="subTitle" idx="1"/>
          </p:nvPr>
        </p:nvSpPr>
        <p:spPr>
          <a:xfrm>
            <a:off x="311700" y="3544175"/>
            <a:ext cx="8520600" cy="11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Jared Hansen, Matt Isaac, Kegan Penovich</a:t>
            </a:r>
            <a:endParaRPr/>
          </a:p>
          <a:p>
            <a:pPr marL="0" lvl="0" indent="0" algn="ctr" rtl="0">
              <a:spcBef>
                <a:spcPts val="0"/>
              </a:spcBef>
              <a:spcAft>
                <a:spcPts val="0"/>
              </a:spcAft>
              <a:buNone/>
            </a:pPr>
            <a:endParaRPr sz="1800"/>
          </a:p>
          <a:p>
            <a:pPr marL="0" lvl="0" indent="0" algn="ctr" rtl="0">
              <a:spcBef>
                <a:spcPts val="0"/>
              </a:spcBef>
              <a:spcAft>
                <a:spcPts val="0"/>
              </a:spcAft>
              <a:buNone/>
            </a:pPr>
            <a:r>
              <a:rPr lang="en" sz="1800"/>
              <a:t>23 April, 2019</a:t>
            </a:r>
            <a:endParaRPr sz="180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30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Baseline Models: k-NN &amp; Random Forests</a:t>
            </a:r>
            <a:endParaRPr/>
          </a:p>
        </p:txBody>
      </p:sp>
      <p:pic>
        <p:nvPicPr>
          <p:cNvPr id="114" name="Google Shape;114;p22"/>
          <p:cNvPicPr preferRelativeResize="0"/>
          <p:nvPr/>
        </p:nvPicPr>
        <p:blipFill rotWithShape="1">
          <a:blip r:embed="rId3">
            <a:alphaModFix/>
          </a:blip>
          <a:srcRect l="6817" t="6478" r="8594" b="2022"/>
          <a:stretch/>
        </p:blipFill>
        <p:spPr>
          <a:xfrm>
            <a:off x="704600" y="886750"/>
            <a:ext cx="7734801" cy="415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Bidirectional LSTM: Keras</a:t>
            </a:r>
            <a:endParaRPr/>
          </a:p>
        </p:txBody>
      </p:sp>
      <p:sp>
        <p:nvSpPr>
          <p:cNvPr id="120" name="Google Shape;120;p23"/>
          <p:cNvSpPr txBox="1">
            <a:spLocks noGrp="1"/>
          </p:cNvSpPr>
          <p:nvPr>
            <p:ph type="body" idx="1"/>
          </p:nvPr>
        </p:nvSpPr>
        <p:spPr>
          <a:xfrm>
            <a:off x="311700" y="1152475"/>
            <a:ext cx="82275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Since there is a time series aspect to the data, we could consider a RNN. LSTM’s are the canonical choice for this kind of problem.</a:t>
            </a:r>
            <a:endParaRPr/>
          </a:p>
          <a:p>
            <a:pPr marL="457200" lvl="0" indent="-342900" algn="l" rtl="0">
              <a:spcBef>
                <a:spcPts val="0"/>
              </a:spcBef>
              <a:spcAft>
                <a:spcPts val="0"/>
              </a:spcAft>
              <a:buSzPts val="1800"/>
              <a:buChar char="●"/>
            </a:pPr>
            <a:r>
              <a:rPr lang="en"/>
              <a:t>We do not need to take this into account for our stated purpose, but we can try it to see if it can assist.</a:t>
            </a:r>
            <a:endParaRPr/>
          </a:p>
        </p:txBody>
      </p:sp>
      <p:pic>
        <p:nvPicPr>
          <p:cNvPr id="121" name="Google Shape;121;p23"/>
          <p:cNvPicPr preferRelativeResize="0"/>
          <p:nvPr/>
        </p:nvPicPr>
        <p:blipFill>
          <a:blip r:embed="rId3">
            <a:alphaModFix/>
          </a:blip>
          <a:stretch>
            <a:fillRect/>
          </a:stretch>
        </p:blipFill>
        <p:spPr>
          <a:xfrm>
            <a:off x="1338575" y="2659900"/>
            <a:ext cx="5915025" cy="195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Leveraging B-LSTM</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pre-processing: more predictive sequence inputs</a:t>
            </a:r>
            <a:endParaRPr/>
          </a:p>
          <a:p>
            <a:pPr marL="0" lvl="0" indent="0" algn="l" rtl="0">
              <a:spcBef>
                <a:spcPts val="1600"/>
              </a:spcBef>
              <a:spcAft>
                <a:spcPts val="1600"/>
              </a:spcAft>
              <a:buNone/>
            </a:pPr>
            <a:endParaRPr/>
          </a:p>
        </p:txBody>
      </p:sp>
      <p:pic>
        <p:nvPicPr>
          <p:cNvPr id="128" name="Google Shape;128;p24"/>
          <p:cNvPicPr preferRelativeResize="0"/>
          <p:nvPr/>
        </p:nvPicPr>
        <p:blipFill>
          <a:blip r:embed="rId3">
            <a:alphaModFix/>
          </a:blip>
          <a:stretch>
            <a:fillRect/>
          </a:stretch>
        </p:blipFill>
        <p:spPr>
          <a:xfrm>
            <a:off x="367950" y="1670175"/>
            <a:ext cx="7096859" cy="289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2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Bidirectional LSTM Architecture </a:t>
            </a:r>
            <a:endParaRPr/>
          </a:p>
        </p:txBody>
      </p:sp>
      <p:sp>
        <p:nvSpPr>
          <p:cNvPr id="134" name="Google Shape;134;p25"/>
          <p:cNvSpPr txBox="1">
            <a:spLocks noGrp="1"/>
          </p:cNvSpPr>
          <p:nvPr>
            <p:ph type="body" idx="1"/>
          </p:nvPr>
        </p:nvSpPr>
        <p:spPr>
          <a:xfrm>
            <a:off x="311700" y="1152475"/>
            <a:ext cx="3896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kept this very basic.</a:t>
            </a:r>
            <a:endParaRPr/>
          </a:p>
          <a:p>
            <a:pPr marL="457200" lvl="0" indent="-342900" algn="l" rtl="0">
              <a:spcBef>
                <a:spcPts val="0"/>
              </a:spcBef>
              <a:spcAft>
                <a:spcPts val="0"/>
              </a:spcAft>
              <a:buSzPts val="1800"/>
              <a:buChar char="●"/>
            </a:pPr>
            <a:r>
              <a:rPr lang="en"/>
              <a:t>Single LSTM layer</a:t>
            </a:r>
            <a:endParaRPr/>
          </a:p>
          <a:p>
            <a:pPr marL="457200" lvl="0" indent="-342900" algn="l" rtl="0">
              <a:spcBef>
                <a:spcPts val="0"/>
              </a:spcBef>
              <a:spcAft>
                <a:spcPts val="0"/>
              </a:spcAft>
              <a:buSzPts val="1800"/>
              <a:buChar char="●"/>
            </a:pPr>
            <a:r>
              <a:rPr lang="en"/>
              <a:t>Dropout = 0.2</a:t>
            </a:r>
            <a:endParaRPr/>
          </a:p>
          <a:p>
            <a:pPr marL="457200" lvl="0" indent="-342900" algn="l" rtl="0">
              <a:spcBef>
                <a:spcPts val="0"/>
              </a:spcBef>
              <a:spcAft>
                <a:spcPts val="0"/>
              </a:spcAft>
              <a:buSzPts val="1800"/>
              <a:buChar char="●"/>
            </a:pPr>
            <a:r>
              <a:rPr lang="en"/>
              <a:t>Single dense layer = 100 neurons</a:t>
            </a:r>
            <a:endParaRPr/>
          </a:p>
          <a:p>
            <a:pPr marL="457200" lvl="0" indent="-342900" algn="l" rtl="0">
              <a:spcBef>
                <a:spcPts val="0"/>
              </a:spcBef>
              <a:spcAft>
                <a:spcPts val="0"/>
              </a:spcAft>
              <a:buSzPts val="1800"/>
              <a:buChar char="●"/>
            </a:pPr>
            <a:r>
              <a:rPr lang="en"/>
              <a:t>Sigmoid output</a:t>
            </a:r>
            <a:endParaRPr/>
          </a:p>
          <a:p>
            <a:pPr marL="457200" lvl="0" indent="-342900" algn="l" rtl="0">
              <a:spcBef>
                <a:spcPts val="0"/>
              </a:spcBef>
              <a:spcAft>
                <a:spcPts val="0"/>
              </a:spcAft>
              <a:buSzPts val="1800"/>
              <a:buChar char="●"/>
            </a:pPr>
            <a:r>
              <a:rPr lang="en"/>
              <a:t>BCE loss function</a:t>
            </a:r>
            <a:endParaRPr/>
          </a:p>
          <a:p>
            <a:pPr marL="457200" lvl="0" indent="-342900" algn="l" rtl="0">
              <a:spcBef>
                <a:spcPts val="0"/>
              </a:spcBef>
              <a:spcAft>
                <a:spcPts val="0"/>
              </a:spcAft>
              <a:buSzPts val="1800"/>
              <a:buChar char="●"/>
            </a:pPr>
            <a:r>
              <a:rPr lang="en"/>
              <a:t>Adam optimizer (defaults)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5" name="Google Shape;135;p25"/>
          <p:cNvPicPr preferRelativeResize="0"/>
          <p:nvPr/>
        </p:nvPicPr>
        <p:blipFill>
          <a:blip r:embed="rId3">
            <a:alphaModFix/>
          </a:blip>
          <a:stretch>
            <a:fillRect/>
          </a:stretch>
        </p:blipFill>
        <p:spPr>
          <a:xfrm>
            <a:off x="4093325" y="2020875"/>
            <a:ext cx="4738975" cy="235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B-LSTM Results (w/out regularization)</a:t>
            </a:r>
            <a:endParaRPr/>
          </a:p>
        </p:txBody>
      </p:sp>
      <p:sp>
        <p:nvSpPr>
          <p:cNvPr id="141" name="Google Shape;141;p2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42900" algn="l" rtl="0">
              <a:spcBef>
                <a:spcPts val="1600"/>
              </a:spcBef>
              <a:spcAft>
                <a:spcPts val="0"/>
              </a:spcAft>
              <a:buSzPts val="1800"/>
              <a:buChar char="●"/>
            </a:pPr>
            <a:r>
              <a:rPr lang="en"/>
              <a:t>A typical result (regardless of parameters) is in the low to mid 70’s.</a:t>
            </a:r>
            <a:endParaRPr/>
          </a:p>
          <a:p>
            <a:pPr marL="457200" lvl="0" indent="-342900" algn="l" rtl="0">
              <a:spcBef>
                <a:spcPts val="0"/>
              </a:spcBef>
              <a:spcAft>
                <a:spcPts val="0"/>
              </a:spcAft>
              <a:buSzPts val="1800"/>
              <a:buChar char="●"/>
            </a:pPr>
            <a:r>
              <a:rPr lang="en"/>
              <a:t>There was a serious issue of over fitting that would happen.</a:t>
            </a:r>
            <a:endParaRPr/>
          </a:p>
          <a:p>
            <a:pPr marL="457200" lvl="0" indent="-342900" algn="l" rtl="0">
              <a:spcBef>
                <a:spcPts val="0"/>
              </a:spcBef>
              <a:spcAft>
                <a:spcPts val="0"/>
              </a:spcAft>
              <a:buSzPts val="1800"/>
              <a:buChar char="●"/>
            </a:pPr>
            <a:r>
              <a:rPr lang="en"/>
              <a:t>Initial efforts to address this did reduce overfitting, but did not increase validation accuracy.  </a:t>
            </a:r>
            <a:endParaRPr/>
          </a:p>
        </p:txBody>
      </p:sp>
      <p:pic>
        <p:nvPicPr>
          <p:cNvPr id="142" name="Google Shape;142;p26"/>
          <p:cNvPicPr preferRelativeResize="0"/>
          <p:nvPr/>
        </p:nvPicPr>
        <p:blipFill>
          <a:blip r:embed="rId3">
            <a:alphaModFix/>
          </a:blip>
          <a:stretch>
            <a:fillRect/>
          </a:stretch>
        </p:blipFill>
        <p:spPr>
          <a:xfrm>
            <a:off x="4717500" y="1768025"/>
            <a:ext cx="41148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B-LSTM Results (w/regularization)</a:t>
            </a:r>
            <a:endParaRPr/>
          </a:p>
          <a:p>
            <a:pPr marL="0" lvl="0" indent="0" algn="l" rtl="0">
              <a:spcBef>
                <a:spcPts val="0"/>
              </a:spcBef>
              <a:spcAft>
                <a:spcPts val="0"/>
              </a:spcAft>
              <a:buNone/>
            </a:pPr>
            <a:endParaRPr/>
          </a:p>
        </p:txBody>
      </p:sp>
      <p:sp>
        <p:nvSpPr>
          <p:cNvPr id="148" name="Google Shape;148;p27"/>
          <p:cNvSpPr txBox="1">
            <a:spLocks noGrp="1"/>
          </p:cNvSpPr>
          <p:nvPr>
            <p:ph type="body" idx="1"/>
          </p:nvPr>
        </p:nvSpPr>
        <p:spPr>
          <a:xfrm>
            <a:off x="311700" y="1152475"/>
            <a:ext cx="3919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deal with the overfitting we implemented some regularization techniques.</a:t>
            </a:r>
            <a:endParaRPr/>
          </a:p>
          <a:p>
            <a:pPr marL="457200" lvl="0" indent="-342900" algn="l" rtl="0">
              <a:spcBef>
                <a:spcPts val="1600"/>
              </a:spcBef>
              <a:spcAft>
                <a:spcPts val="0"/>
              </a:spcAft>
              <a:buSzPts val="1800"/>
              <a:buChar char="●"/>
            </a:pPr>
            <a:r>
              <a:rPr lang="en"/>
              <a:t>L2 Regularization (0.03)</a:t>
            </a:r>
            <a:endParaRPr/>
          </a:p>
          <a:p>
            <a:pPr marL="457200" lvl="0" indent="-342900" algn="l" rtl="0">
              <a:spcBef>
                <a:spcPts val="0"/>
              </a:spcBef>
              <a:spcAft>
                <a:spcPts val="0"/>
              </a:spcAft>
              <a:buSzPts val="1800"/>
              <a:buChar char="●"/>
            </a:pPr>
            <a:r>
              <a:rPr lang="en"/>
              <a:t>Drop Out (0.1, 0.1, 0.2)</a:t>
            </a:r>
            <a:endParaRPr/>
          </a:p>
          <a:p>
            <a:pPr marL="0" lvl="0" indent="0" algn="l" rtl="0">
              <a:spcBef>
                <a:spcPts val="1600"/>
              </a:spcBef>
              <a:spcAft>
                <a:spcPts val="0"/>
              </a:spcAft>
              <a:buNone/>
            </a:pPr>
            <a:r>
              <a:rPr lang="en"/>
              <a:t>These drastically reduced overfitting, though it did not improve the validation accuracy.  </a:t>
            </a:r>
            <a:endParaRPr/>
          </a:p>
          <a:p>
            <a:pPr marL="0" lvl="0" indent="0" algn="l" rtl="0">
              <a:spcBef>
                <a:spcPts val="1600"/>
              </a:spcBef>
              <a:spcAft>
                <a:spcPts val="1600"/>
              </a:spcAft>
              <a:buNone/>
            </a:pPr>
            <a:endParaRPr/>
          </a:p>
        </p:txBody>
      </p:sp>
      <p:pic>
        <p:nvPicPr>
          <p:cNvPr id="149" name="Google Shape;149;p27"/>
          <p:cNvPicPr preferRelativeResize="0"/>
          <p:nvPr/>
        </p:nvPicPr>
        <p:blipFill>
          <a:blip r:embed="rId3">
            <a:alphaModFix/>
          </a:blip>
          <a:stretch>
            <a:fillRect/>
          </a:stretch>
        </p:blipFill>
        <p:spPr>
          <a:xfrm>
            <a:off x="4231200" y="1200150"/>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Bidirectional LSTM (PyTorch)</a:t>
            </a:r>
            <a:endParaRPr/>
          </a:p>
        </p:txBody>
      </p:sp>
      <p:sp>
        <p:nvSpPr>
          <p:cNvPr id="155" name="Google Shape;155;p28"/>
          <p:cNvSpPr txBox="1">
            <a:spLocks noGrp="1"/>
          </p:cNvSpPr>
          <p:nvPr>
            <p:ph type="body" idx="1"/>
          </p:nvPr>
        </p:nvSpPr>
        <p:spPr>
          <a:xfrm>
            <a:off x="311700" y="1310800"/>
            <a:ext cx="8520600" cy="2256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Amazing results! So good that they broke mathematical law</a:t>
            </a:r>
            <a:endParaRPr/>
          </a:p>
          <a:p>
            <a:pPr marL="45720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56" name="Google Shape;156;p28"/>
          <p:cNvSpPr txBox="1"/>
          <p:nvPr/>
        </p:nvSpPr>
        <p:spPr>
          <a:xfrm>
            <a:off x="445975" y="3344138"/>
            <a:ext cx="8511900" cy="1199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a:solidFill>
                  <a:schemeClr val="dk2"/>
                </a:solidFill>
              </a:rPr>
              <a:t>Unfortunately this wasn’t the case</a:t>
            </a:r>
            <a:endParaRPr sz="1800">
              <a:solidFill>
                <a:schemeClr val="dk2"/>
              </a:solidFill>
            </a:endParaRPr>
          </a:p>
          <a:p>
            <a:pPr marL="457200" lvl="0" indent="0" algn="l" rtl="0">
              <a:lnSpc>
                <a:spcPct val="115000"/>
              </a:lnSpc>
              <a:spcBef>
                <a:spcPts val="1600"/>
              </a:spcBef>
              <a:spcAft>
                <a:spcPts val="0"/>
              </a:spcAft>
              <a:buNone/>
            </a:pPr>
            <a:endParaRPr sz="1800">
              <a:solidFill>
                <a:schemeClr val="dk2"/>
              </a:solidFill>
            </a:endParaRPr>
          </a:p>
          <a:p>
            <a:pPr marL="457200" lvl="0" indent="0" algn="l" rtl="0">
              <a:lnSpc>
                <a:spcPct val="115000"/>
              </a:lnSpc>
              <a:spcBef>
                <a:spcPts val="1600"/>
              </a:spcBef>
              <a:spcAft>
                <a:spcPts val="0"/>
              </a:spcAft>
              <a:buNone/>
            </a:pPr>
            <a:r>
              <a:rPr lang="en" sz="1800">
                <a:solidFill>
                  <a:schemeClr val="dk2"/>
                </a:solidFill>
              </a:rPr>
              <a:t> </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spcBef>
                <a:spcPts val="1600"/>
              </a:spcBef>
              <a:spcAft>
                <a:spcPts val="0"/>
              </a:spcAft>
              <a:buNone/>
            </a:pPr>
            <a:endParaRPr/>
          </a:p>
        </p:txBody>
      </p:sp>
      <p:pic>
        <p:nvPicPr>
          <p:cNvPr id="157" name="Google Shape;157;p28"/>
          <p:cNvPicPr preferRelativeResize="0"/>
          <p:nvPr/>
        </p:nvPicPr>
        <p:blipFill>
          <a:blip r:embed="rId3">
            <a:alphaModFix/>
          </a:blip>
          <a:stretch>
            <a:fillRect/>
          </a:stretch>
        </p:blipFill>
        <p:spPr>
          <a:xfrm>
            <a:off x="878925" y="3740050"/>
            <a:ext cx="5766975" cy="269025"/>
          </a:xfrm>
          <a:prstGeom prst="rect">
            <a:avLst/>
          </a:prstGeom>
          <a:noFill/>
          <a:ln>
            <a:noFill/>
          </a:ln>
        </p:spPr>
      </p:pic>
      <p:pic>
        <p:nvPicPr>
          <p:cNvPr id="158" name="Google Shape;158;p28"/>
          <p:cNvPicPr preferRelativeResize="0"/>
          <p:nvPr/>
        </p:nvPicPr>
        <p:blipFill>
          <a:blip r:embed="rId4">
            <a:alphaModFix/>
          </a:blip>
          <a:stretch>
            <a:fillRect/>
          </a:stretch>
        </p:blipFill>
        <p:spPr>
          <a:xfrm>
            <a:off x="878925" y="1778125"/>
            <a:ext cx="5912625" cy="108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B-LSTM Architecture</a:t>
            </a:r>
            <a:endParaRPr/>
          </a:p>
        </p:txBody>
      </p:sp>
      <p:sp>
        <p:nvSpPr>
          <p:cNvPr id="164" name="Google Shape;16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Window_length = 10 (10 sequences of features data per buy/sell target)</a:t>
            </a:r>
            <a:endParaRPr/>
          </a:p>
          <a:p>
            <a:pPr marL="457200" lvl="0" indent="-342900" algn="l" rtl="0">
              <a:spcBef>
                <a:spcPts val="0"/>
              </a:spcBef>
              <a:spcAft>
                <a:spcPts val="0"/>
              </a:spcAft>
              <a:buSzPts val="1800"/>
              <a:buChar char="●"/>
            </a:pPr>
            <a:r>
              <a:rPr lang="en"/>
              <a:t>Shift_by = 1 (maximizing utility of LSTM hidden &amp; cell states)</a:t>
            </a:r>
            <a:endParaRPr/>
          </a:p>
          <a:p>
            <a:pPr marL="457200" lvl="0" indent="-342900" algn="l" rtl="0">
              <a:spcBef>
                <a:spcPts val="0"/>
              </a:spcBef>
              <a:spcAft>
                <a:spcPts val="0"/>
              </a:spcAft>
              <a:buSzPts val="1800"/>
              <a:buChar char="●"/>
            </a:pPr>
            <a:r>
              <a:rPr lang="en"/>
              <a:t>2 hidden layers per cell, 128 neurons</a:t>
            </a:r>
            <a:endParaRPr/>
          </a:p>
          <a:p>
            <a:pPr marL="457200" lvl="0" indent="-342900" algn="l" rtl="0">
              <a:spcBef>
                <a:spcPts val="0"/>
              </a:spcBef>
              <a:spcAft>
                <a:spcPts val="0"/>
              </a:spcAft>
              <a:buSzPts val="1800"/>
              <a:buChar char="●"/>
            </a:pPr>
            <a:r>
              <a:rPr lang="en"/>
              <a:t>1 output neuron, Sigmoid</a:t>
            </a:r>
            <a:r>
              <a:rPr lang="en" b="1"/>
              <a:t> </a:t>
            </a:r>
            <a:r>
              <a:rPr lang="en"/>
              <a:t>activation, round value to get 0 or 1</a:t>
            </a:r>
            <a:endParaRPr/>
          </a:p>
          <a:p>
            <a:pPr marL="457200" lvl="0" indent="-342900" algn="l" rtl="0">
              <a:spcBef>
                <a:spcPts val="0"/>
              </a:spcBef>
              <a:spcAft>
                <a:spcPts val="0"/>
              </a:spcAft>
              <a:buSzPts val="1800"/>
              <a:buChar char="●"/>
            </a:pPr>
            <a:r>
              <a:rPr lang="en"/>
              <a:t>Cost = BCE</a:t>
            </a:r>
            <a:endParaRPr/>
          </a:p>
          <a:p>
            <a:pPr marL="457200" lvl="0" indent="-342900" algn="l" rtl="0">
              <a:spcBef>
                <a:spcPts val="0"/>
              </a:spcBef>
              <a:spcAft>
                <a:spcPts val="0"/>
              </a:spcAft>
              <a:buSzPts val="1800"/>
              <a:buChar char="●"/>
            </a:pPr>
            <a:r>
              <a:rPr lang="en"/>
              <a:t>Learning rate = 0.001</a:t>
            </a:r>
            <a:endParaRPr/>
          </a:p>
          <a:p>
            <a:pPr marL="457200" lvl="0" indent="-342900" algn="l" rtl="0">
              <a:spcBef>
                <a:spcPts val="0"/>
              </a:spcBef>
              <a:spcAft>
                <a:spcPts val="0"/>
              </a:spcAft>
              <a:buSzPts val="1800"/>
              <a:buChar char="●"/>
            </a:pPr>
            <a:r>
              <a:rPr lang="en"/>
              <a:t>Optimizer = Adam</a:t>
            </a:r>
            <a:endParaRPr/>
          </a:p>
          <a:p>
            <a:pPr marL="457200" lvl="0" indent="-342900" algn="l" rtl="0">
              <a:spcBef>
                <a:spcPts val="0"/>
              </a:spcBef>
              <a:spcAft>
                <a:spcPts val="0"/>
              </a:spcAft>
              <a:buSzPts val="1800"/>
              <a:buChar char="●"/>
            </a:pPr>
            <a:r>
              <a:rPr lang="en"/>
              <a:t>Num_epochs = 4</a:t>
            </a:r>
            <a:endParaRPr/>
          </a:p>
          <a:p>
            <a:pPr marL="457200" lvl="0" indent="-342900" algn="l" rtl="0">
              <a:spcBef>
                <a:spcPts val="0"/>
              </a:spcBef>
              <a:spcAft>
                <a:spcPts val="0"/>
              </a:spcAft>
              <a:buSzPts val="1800"/>
              <a:buChar char="●"/>
            </a:pPr>
            <a:r>
              <a:rPr lang="en"/>
              <a:t>Batch_size = 20</a:t>
            </a: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26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B-LSTM Test Accuracies (PyTorch)</a:t>
            </a:r>
            <a:endParaRPr/>
          </a:p>
        </p:txBody>
      </p:sp>
      <p:pic>
        <p:nvPicPr>
          <p:cNvPr id="170" name="Google Shape;170;p30"/>
          <p:cNvPicPr preferRelativeResize="0"/>
          <p:nvPr/>
        </p:nvPicPr>
        <p:blipFill rotWithShape="1">
          <a:blip r:embed="rId3">
            <a:alphaModFix/>
          </a:blip>
          <a:srcRect l="5987" t="6118" r="8351" b="1741"/>
          <a:stretch/>
        </p:blipFill>
        <p:spPr>
          <a:xfrm>
            <a:off x="631050" y="839125"/>
            <a:ext cx="7678053" cy="4101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31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Accuracy Comparison</a:t>
            </a:r>
            <a:endParaRPr/>
          </a:p>
        </p:txBody>
      </p:sp>
      <p:pic>
        <p:nvPicPr>
          <p:cNvPr id="176" name="Google Shape;176;p31"/>
          <p:cNvPicPr preferRelativeResize="0"/>
          <p:nvPr/>
        </p:nvPicPr>
        <p:blipFill rotWithShape="1">
          <a:blip r:embed="rId3">
            <a:alphaModFix/>
          </a:blip>
          <a:srcRect l="5918" t="7195" r="8560" b="3302"/>
          <a:stretch/>
        </p:blipFill>
        <p:spPr>
          <a:xfrm>
            <a:off x="495000" y="803700"/>
            <a:ext cx="7835126" cy="428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Problem &amp; Motivation</a:t>
            </a:r>
            <a:endParaRPr b="1"/>
          </a:p>
          <a:p>
            <a:pPr marL="457200" lvl="0" indent="-342900" algn="l" rtl="0">
              <a:spcBef>
                <a:spcPts val="0"/>
              </a:spcBef>
              <a:spcAft>
                <a:spcPts val="0"/>
              </a:spcAft>
              <a:buSzPts val="1800"/>
              <a:buChar char="●"/>
            </a:pPr>
            <a:r>
              <a:rPr lang="en" b="1"/>
              <a:t>Data</a:t>
            </a:r>
            <a:endParaRPr b="1"/>
          </a:p>
          <a:p>
            <a:pPr marL="457200" lvl="0" indent="-342900" algn="l" rtl="0">
              <a:spcBef>
                <a:spcPts val="0"/>
              </a:spcBef>
              <a:spcAft>
                <a:spcPts val="0"/>
              </a:spcAft>
              <a:buSzPts val="1800"/>
              <a:buChar char="●"/>
            </a:pPr>
            <a:r>
              <a:rPr lang="en" b="1"/>
              <a:t>Baseline Models</a:t>
            </a:r>
            <a:r>
              <a:rPr lang="en"/>
              <a:t> (forests and k-NN)</a:t>
            </a:r>
            <a:endParaRPr/>
          </a:p>
          <a:p>
            <a:pPr marL="457200" lvl="0" indent="-342900" algn="l" rtl="0">
              <a:spcBef>
                <a:spcPts val="0"/>
              </a:spcBef>
              <a:spcAft>
                <a:spcPts val="0"/>
              </a:spcAft>
              <a:buSzPts val="1800"/>
              <a:buChar char="●"/>
            </a:pPr>
            <a:r>
              <a:rPr lang="en" b="1"/>
              <a:t>Neural Network Models</a:t>
            </a:r>
            <a:r>
              <a:rPr lang="en"/>
              <a:t> (feedforward, LSTMs)</a:t>
            </a:r>
            <a:endParaRPr/>
          </a:p>
          <a:p>
            <a:pPr marL="457200" lvl="0" indent="-342900" algn="l" rtl="0">
              <a:spcBef>
                <a:spcPts val="0"/>
              </a:spcBef>
              <a:spcAft>
                <a:spcPts val="0"/>
              </a:spcAft>
              <a:buSzPts val="1800"/>
              <a:buChar char="●"/>
            </a:pPr>
            <a:r>
              <a:rPr lang="en" b="1"/>
              <a:t>Conclusions &amp; Future Work</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82" name="Google Shape;18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Forests: low investment, high return</a:t>
            </a:r>
            <a:endParaRPr/>
          </a:p>
          <a:p>
            <a:pPr marL="914400" lvl="1" indent="-317500" algn="l" rtl="0">
              <a:spcBef>
                <a:spcPts val="0"/>
              </a:spcBef>
              <a:spcAft>
                <a:spcPts val="0"/>
              </a:spcAft>
              <a:buSzPts val="1400"/>
              <a:buChar char="○"/>
            </a:pPr>
            <a:r>
              <a:rPr lang="en"/>
              <a:t>Beat Rosenthal -- and previous methods’ -- accuracies !</a:t>
            </a:r>
            <a:endParaRPr/>
          </a:p>
          <a:p>
            <a:pPr marL="457200" lvl="0" indent="-342900" algn="l" rtl="0">
              <a:spcBef>
                <a:spcPts val="0"/>
              </a:spcBef>
              <a:spcAft>
                <a:spcPts val="0"/>
              </a:spcAft>
              <a:buSzPts val="1800"/>
              <a:buChar char="●"/>
            </a:pPr>
            <a:r>
              <a:rPr lang="en"/>
              <a:t>B-LSTM implementation?</a:t>
            </a:r>
            <a:endParaRPr/>
          </a:p>
          <a:p>
            <a:pPr marL="457200" lvl="0" indent="-342900" algn="l" rtl="0">
              <a:spcBef>
                <a:spcPts val="0"/>
              </a:spcBef>
              <a:spcAft>
                <a:spcPts val="0"/>
              </a:spcAft>
              <a:buSzPts val="1800"/>
              <a:buChar char="●"/>
            </a:pPr>
            <a:r>
              <a:rPr lang="en"/>
              <a:t>How do we know? → timestamp/proxy-for-timestamp features in RF feature importance vec</a:t>
            </a:r>
            <a:endParaRPr/>
          </a:p>
        </p:txBody>
      </p:sp>
      <p:pic>
        <p:nvPicPr>
          <p:cNvPr id="183" name="Google Shape;183;p32"/>
          <p:cNvPicPr preferRelativeResize="0"/>
          <p:nvPr/>
        </p:nvPicPr>
        <p:blipFill>
          <a:blip r:embed="rId3">
            <a:alphaModFix/>
          </a:blip>
          <a:stretch>
            <a:fillRect/>
          </a:stretch>
        </p:blipFill>
        <p:spPr>
          <a:xfrm>
            <a:off x="2782550" y="2371875"/>
            <a:ext cx="6049751" cy="239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89" name="Google Shape;18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a:p>
          <a:p>
            <a:pPr marL="457200" lvl="0" indent="-342900" algn="l" rtl="0">
              <a:lnSpc>
                <a:spcPct val="150000"/>
              </a:lnSpc>
              <a:spcBef>
                <a:spcPts val="1600"/>
              </a:spcBef>
              <a:spcAft>
                <a:spcPts val="0"/>
              </a:spcAft>
              <a:buSzPts val="1800"/>
              <a:buChar char="●"/>
            </a:pPr>
            <a:r>
              <a:rPr lang="en"/>
              <a:t>More exploration with B-LSTM model, modifying implementation, parameters</a:t>
            </a:r>
            <a:endParaRPr/>
          </a:p>
          <a:p>
            <a:pPr marL="457200" lvl="0" indent="-342900" algn="l" rtl="0">
              <a:lnSpc>
                <a:spcPct val="150000"/>
              </a:lnSpc>
              <a:spcBef>
                <a:spcPts val="0"/>
              </a:spcBef>
              <a:spcAft>
                <a:spcPts val="0"/>
              </a:spcAft>
              <a:buSzPts val="1800"/>
              <a:buChar char="●"/>
            </a:pPr>
            <a:r>
              <a:rPr lang="en"/>
              <a:t>Transfer learning: predict onto TAQ data</a:t>
            </a:r>
            <a:endParaRPr/>
          </a:p>
          <a:p>
            <a:pPr marL="457200" lvl="0" indent="-342900" algn="l" rtl="0">
              <a:lnSpc>
                <a:spcPct val="150000"/>
              </a:lnSpc>
              <a:spcBef>
                <a:spcPts val="0"/>
              </a:spcBef>
              <a:spcAft>
                <a:spcPts val="0"/>
              </a:spcAft>
              <a:buSzPts val="1800"/>
              <a:buChar char="●"/>
            </a:pPr>
            <a:r>
              <a:rPr lang="en"/>
              <a:t>Match Quotes data with Trades data (better features?)</a:t>
            </a:r>
            <a:endParaRPr/>
          </a:p>
          <a:p>
            <a:pPr marL="457200" lvl="0" indent="-342900" algn="l" rtl="0">
              <a:lnSpc>
                <a:spcPct val="150000"/>
              </a:lnSpc>
              <a:spcBef>
                <a:spcPts val="0"/>
              </a:spcBef>
              <a:spcAft>
                <a:spcPts val="0"/>
              </a:spcAft>
              <a:buSzPts val="1800"/>
              <a:buChar char="●"/>
            </a:pPr>
            <a:r>
              <a:rPr lang="en"/>
              <a:t>Hierarchical B-LSTM to maximize info in Quotes data (multiple quotes per trade)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and Motivation</a:t>
            </a:r>
            <a:endParaRPr/>
          </a:p>
        </p:txBody>
      </p:sp>
      <p:sp>
        <p:nvSpPr>
          <p:cNvPr id="67" name="Google Shape;67;p15"/>
          <p:cNvSpPr txBox="1">
            <a:spLocks noGrp="1"/>
          </p:cNvSpPr>
          <p:nvPr>
            <p:ph type="body" idx="1"/>
          </p:nvPr>
        </p:nvSpPr>
        <p:spPr>
          <a:xfrm>
            <a:off x="311700" y="1152475"/>
            <a:ext cx="28005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42900" algn="l" rtl="0">
              <a:spcBef>
                <a:spcPts val="1600"/>
              </a:spcBef>
              <a:spcAft>
                <a:spcPts val="0"/>
              </a:spcAft>
              <a:buSzPts val="1800"/>
              <a:buChar char="●"/>
            </a:pPr>
            <a:r>
              <a:rPr lang="en" b="1" u="sng"/>
              <a:t>PROBLEM</a:t>
            </a:r>
            <a:r>
              <a:rPr lang="en"/>
              <a:t>: classify high-frequency trade (HFT) initiation</a:t>
            </a:r>
            <a:endParaRPr>
              <a:highlight>
                <a:srgbClr val="FFFF00"/>
              </a:highlight>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68" name="Google Shape;68;p15"/>
          <p:cNvPicPr preferRelativeResize="0"/>
          <p:nvPr/>
        </p:nvPicPr>
        <p:blipFill>
          <a:blip r:embed="rId3">
            <a:alphaModFix/>
          </a:blip>
          <a:stretch>
            <a:fillRect/>
          </a:stretch>
        </p:blipFill>
        <p:spPr>
          <a:xfrm>
            <a:off x="3656400" y="1407975"/>
            <a:ext cx="5175901" cy="3283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and Motivation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u="sng"/>
              <a:t>MOTIVATION</a:t>
            </a:r>
            <a:r>
              <a:rPr lang="en"/>
              <a:t>: Finance researchers often don’t have ITCH access, but need to know trade signs (liquidity measures, price-estimation models)</a:t>
            </a:r>
            <a:endParaRPr/>
          </a:p>
          <a:p>
            <a:pPr marL="457200" lvl="0" indent="-342900" algn="l" rtl="0">
              <a:spcBef>
                <a:spcPts val="0"/>
              </a:spcBef>
              <a:spcAft>
                <a:spcPts val="0"/>
              </a:spcAft>
              <a:buSzPts val="1800"/>
              <a:buChar char="●"/>
            </a:pPr>
            <a:r>
              <a:rPr lang="en"/>
              <a:t>Target accuracy: surpass accuracies in Rosenthal’s 2012 “Modeling Trade Direction”</a:t>
            </a:r>
            <a:endParaRPr/>
          </a:p>
          <a:p>
            <a:pPr marL="0" lvl="0" indent="0" algn="l" rtl="0">
              <a:spcBef>
                <a:spcPts val="1600"/>
              </a:spcBef>
              <a:spcAft>
                <a:spcPts val="1600"/>
              </a:spcAft>
              <a:buNone/>
            </a:pPr>
            <a:endParaRPr/>
          </a:p>
        </p:txBody>
      </p:sp>
      <p:pic>
        <p:nvPicPr>
          <p:cNvPr id="75" name="Google Shape;75;p16"/>
          <p:cNvPicPr preferRelativeResize="0"/>
          <p:nvPr/>
        </p:nvPicPr>
        <p:blipFill>
          <a:blip r:embed="rId3">
            <a:alphaModFix/>
          </a:blip>
          <a:stretch>
            <a:fillRect/>
          </a:stretch>
        </p:blipFill>
        <p:spPr>
          <a:xfrm>
            <a:off x="871288" y="2571750"/>
            <a:ext cx="6276975"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ITCH data feed (Nasdaq product)</a:t>
            </a:r>
            <a:endParaRPr/>
          </a:p>
          <a:p>
            <a:pPr marL="457200" lvl="0" indent="-342900" algn="l" rtl="0">
              <a:spcBef>
                <a:spcPts val="0"/>
              </a:spcBef>
              <a:spcAft>
                <a:spcPts val="0"/>
              </a:spcAft>
              <a:buSzPts val="1800"/>
              <a:buChar char="●"/>
            </a:pPr>
            <a:r>
              <a:rPr lang="en"/>
              <a:t>Dataset includes all 21 trading days in March 2018</a:t>
            </a:r>
            <a:endParaRPr/>
          </a:p>
          <a:p>
            <a:pPr marL="457200" lvl="0" indent="-342900" algn="l" rtl="0">
              <a:spcBef>
                <a:spcPts val="0"/>
              </a:spcBef>
              <a:spcAft>
                <a:spcPts val="0"/>
              </a:spcAft>
              <a:buSzPts val="1800"/>
              <a:buChar char="●"/>
            </a:pPr>
            <a:r>
              <a:rPr lang="en"/>
              <a:t>10 Tickers (stocks)</a:t>
            </a:r>
            <a:endParaRPr/>
          </a:p>
          <a:p>
            <a:pPr marL="914400" lvl="1" indent="-317500" algn="l" rtl="0">
              <a:spcBef>
                <a:spcPts val="0"/>
              </a:spcBef>
              <a:spcAft>
                <a:spcPts val="0"/>
              </a:spcAft>
              <a:buSzPts val="1400"/>
              <a:buChar char="○"/>
            </a:pPr>
            <a:r>
              <a:rPr lang="en" b="1"/>
              <a:t>AAOI </a:t>
            </a:r>
            <a:r>
              <a:rPr lang="en"/>
              <a:t>(Applied Optoelectronics Inc.)</a:t>
            </a:r>
            <a:endParaRPr/>
          </a:p>
          <a:p>
            <a:pPr marL="914400" lvl="1" indent="-317500" algn="l" rtl="0">
              <a:spcBef>
                <a:spcPts val="0"/>
              </a:spcBef>
              <a:spcAft>
                <a:spcPts val="0"/>
              </a:spcAft>
              <a:buSzPts val="1400"/>
              <a:buChar char="○"/>
            </a:pPr>
            <a:r>
              <a:rPr lang="en" b="1"/>
              <a:t>BABY </a:t>
            </a:r>
            <a:r>
              <a:rPr lang="en"/>
              <a:t>(Natus Medical Inc.)</a:t>
            </a:r>
            <a:endParaRPr/>
          </a:p>
          <a:p>
            <a:pPr marL="914400" lvl="1" indent="-317500" algn="l" rtl="0">
              <a:spcBef>
                <a:spcPts val="0"/>
              </a:spcBef>
              <a:spcAft>
                <a:spcPts val="0"/>
              </a:spcAft>
              <a:buSzPts val="1400"/>
              <a:buChar char="○"/>
            </a:pPr>
            <a:r>
              <a:rPr lang="en" b="1"/>
              <a:t>CA </a:t>
            </a:r>
            <a:r>
              <a:rPr lang="en"/>
              <a:t>(CA Technologies)</a:t>
            </a:r>
            <a:endParaRPr/>
          </a:p>
          <a:p>
            <a:pPr marL="914400" lvl="1" indent="-317500" algn="l" rtl="0">
              <a:spcBef>
                <a:spcPts val="0"/>
              </a:spcBef>
              <a:spcAft>
                <a:spcPts val="0"/>
              </a:spcAft>
              <a:buSzPts val="1400"/>
              <a:buChar char="○"/>
            </a:pPr>
            <a:r>
              <a:rPr lang="en" b="1"/>
              <a:t>DAIO </a:t>
            </a:r>
            <a:r>
              <a:rPr lang="en"/>
              <a:t>(Data I/O Corporation)</a:t>
            </a:r>
            <a:endParaRPr/>
          </a:p>
          <a:p>
            <a:pPr marL="914400" lvl="1" indent="-317500" algn="l" rtl="0">
              <a:spcBef>
                <a:spcPts val="0"/>
              </a:spcBef>
              <a:spcAft>
                <a:spcPts val="0"/>
              </a:spcAft>
              <a:buSzPts val="1400"/>
              <a:buChar char="○"/>
            </a:pPr>
            <a:r>
              <a:rPr lang="en" b="1"/>
              <a:t>EA </a:t>
            </a:r>
            <a:r>
              <a:rPr lang="en"/>
              <a:t>(Electronic Arts Inc.)</a:t>
            </a:r>
            <a:endParaRPr/>
          </a:p>
          <a:p>
            <a:pPr marL="914400" lvl="1" indent="-317500" algn="l" rtl="0">
              <a:spcBef>
                <a:spcPts val="0"/>
              </a:spcBef>
              <a:spcAft>
                <a:spcPts val="0"/>
              </a:spcAft>
              <a:buSzPts val="1400"/>
              <a:buChar char="○"/>
            </a:pPr>
            <a:r>
              <a:rPr lang="en" b="1"/>
              <a:t>FANG </a:t>
            </a:r>
            <a:r>
              <a:rPr lang="en"/>
              <a:t>(Diamondback Energy Inc.)</a:t>
            </a:r>
            <a:endParaRPr/>
          </a:p>
          <a:p>
            <a:pPr marL="914400" lvl="1" indent="-317500" algn="l" rtl="0">
              <a:spcBef>
                <a:spcPts val="0"/>
              </a:spcBef>
              <a:spcAft>
                <a:spcPts val="0"/>
              </a:spcAft>
              <a:buSzPts val="1400"/>
              <a:buChar char="○"/>
            </a:pPr>
            <a:r>
              <a:rPr lang="en" b="1"/>
              <a:t>GABC </a:t>
            </a:r>
            <a:r>
              <a:rPr lang="en"/>
              <a:t>(German American Bancorp Inc.)</a:t>
            </a:r>
            <a:endParaRPr/>
          </a:p>
          <a:p>
            <a:pPr marL="914400" lvl="1" indent="-317500" algn="l" rtl="0">
              <a:spcBef>
                <a:spcPts val="0"/>
              </a:spcBef>
              <a:spcAft>
                <a:spcPts val="0"/>
              </a:spcAft>
              <a:buSzPts val="1400"/>
              <a:buChar char="○"/>
            </a:pPr>
            <a:r>
              <a:rPr lang="en" b="1"/>
              <a:t>HA </a:t>
            </a:r>
            <a:r>
              <a:rPr lang="en"/>
              <a:t>(Hawaiian Holding Inc.)</a:t>
            </a:r>
            <a:endParaRPr/>
          </a:p>
          <a:p>
            <a:pPr marL="914400" lvl="1" indent="-317500" algn="l" rtl="0">
              <a:spcBef>
                <a:spcPts val="0"/>
              </a:spcBef>
              <a:spcAft>
                <a:spcPts val="0"/>
              </a:spcAft>
              <a:buSzPts val="1400"/>
              <a:buChar char="○"/>
            </a:pPr>
            <a:r>
              <a:rPr lang="en" b="1"/>
              <a:t>IAC </a:t>
            </a:r>
            <a:r>
              <a:rPr lang="en"/>
              <a:t>(InterActiveCorp)</a:t>
            </a:r>
            <a:endParaRPr/>
          </a:p>
          <a:p>
            <a:pPr marL="914400" lvl="1" indent="-317500" algn="l" rtl="0">
              <a:spcBef>
                <a:spcPts val="0"/>
              </a:spcBef>
              <a:spcAft>
                <a:spcPts val="0"/>
              </a:spcAft>
              <a:buSzPts val="1400"/>
              <a:buChar char="○"/>
            </a:pPr>
            <a:r>
              <a:rPr lang="en" b="1"/>
              <a:t>JACK </a:t>
            </a:r>
            <a:r>
              <a:rPr lang="en"/>
              <a:t>(Jack in the Box Inc.)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85"/>
        <p:cNvGrpSpPr/>
        <p:nvPr/>
      </p:nvGrpSpPr>
      <p:grpSpPr>
        <a:xfrm>
          <a:off x="0" y="0"/>
          <a:ext cx="0" cy="0"/>
          <a:chOff x="0" y="0"/>
          <a:chExt cx="0" cy="0"/>
        </a:xfrm>
      </p:grpSpPr>
      <p:graphicFrame>
        <p:nvGraphicFramePr>
          <p:cNvPr id="86" name="Google Shape;86;p18"/>
          <p:cNvGraphicFramePr/>
          <p:nvPr/>
        </p:nvGraphicFramePr>
        <p:xfrm>
          <a:off x="965475" y="763125"/>
          <a:ext cx="7029050" cy="4602640"/>
        </p:xfrm>
        <a:graphic>
          <a:graphicData uri="http://schemas.openxmlformats.org/drawingml/2006/table">
            <a:tbl>
              <a:tblPr>
                <a:noFill/>
                <a:tableStyleId>{1E7A744F-5D08-4757-BEF7-8A0B2A0D2428}</a:tableStyleId>
              </a:tblPr>
              <a:tblGrid>
                <a:gridCol w="1322150">
                  <a:extLst>
                    <a:ext uri="{9D8B030D-6E8A-4147-A177-3AD203B41FA5}">
                      <a16:colId xmlns:a16="http://schemas.microsoft.com/office/drawing/2014/main" val="20000"/>
                    </a:ext>
                  </a:extLst>
                </a:gridCol>
                <a:gridCol w="594450">
                  <a:extLst>
                    <a:ext uri="{9D8B030D-6E8A-4147-A177-3AD203B41FA5}">
                      <a16:colId xmlns:a16="http://schemas.microsoft.com/office/drawing/2014/main" val="20001"/>
                    </a:ext>
                  </a:extLst>
                </a:gridCol>
                <a:gridCol w="809100">
                  <a:extLst>
                    <a:ext uri="{9D8B030D-6E8A-4147-A177-3AD203B41FA5}">
                      <a16:colId xmlns:a16="http://schemas.microsoft.com/office/drawing/2014/main" val="20002"/>
                    </a:ext>
                  </a:extLst>
                </a:gridCol>
                <a:gridCol w="4303350">
                  <a:extLst>
                    <a:ext uri="{9D8B030D-6E8A-4147-A177-3AD203B41FA5}">
                      <a16:colId xmlns:a16="http://schemas.microsoft.com/office/drawing/2014/main" val="20003"/>
                    </a:ext>
                  </a:extLst>
                </a:gridCol>
              </a:tblGrid>
              <a:tr h="392475">
                <a:tc>
                  <a:txBody>
                    <a:bodyPr/>
                    <a:lstStyle/>
                    <a:p>
                      <a:pPr marL="0" lvl="0" indent="0" algn="ctr" rtl="0">
                        <a:spcBef>
                          <a:spcPts val="0"/>
                        </a:spcBef>
                        <a:spcAft>
                          <a:spcPts val="0"/>
                        </a:spcAft>
                        <a:buNone/>
                      </a:pPr>
                      <a:r>
                        <a:rPr lang="en" b="1"/>
                        <a:t>Feature </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t>Size</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t>Type</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b="1">
                          <a:solidFill>
                            <a:schemeClr val="dk1"/>
                          </a:solidFill>
                        </a:rPr>
                        <a:t>Description</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800">
                <a:tc>
                  <a:txBody>
                    <a:bodyPr/>
                    <a:lstStyle/>
                    <a:p>
                      <a:pPr marL="0" lvl="0" indent="0" algn="l" rtl="0">
                        <a:spcBef>
                          <a:spcPts val="0"/>
                        </a:spcBef>
                        <a:spcAft>
                          <a:spcPts val="0"/>
                        </a:spcAft>
                        <a:buNone/>
                      </a:pPr>
                      <a:r>
                        <a:rPr lang="en" sz="1200"/>
                        <a:t>Nanoseconds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10^13</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int</a:t>
                      </a:r>
                      <a:endParaRPr sz="1200">
                        <a:solidFill>
                          <a:schemeClr val="dk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Timestamp: nanoseconds since midnight of that trading day</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800">
                <a:tc>
                  <a:txBody>
                    <a:bodyPr/>
                    <a:lstStyle/>
                    <a:p>
                      <a:pPr marL="0" lvl="0" indent="0" algn="l" rtl="0">
                        <a:spcBef>
                          <a:spcPts val="0"/>
                        </a:spcBef>
                        <a:spcAft>
                          <a:spcPts val="0"/>
                        </a:spcAft>
                        <a:buNone/>
                      </a:pPr>
                      <a:r>
                        <a:rPr lang="en" sz="1200"/>
                        <a:t>Date</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10^7</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int</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Given as “YYYYMMDD”</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800">
                <a:tc>
                  <a:txBody>
                    <a:bodyPr/>
                    <a:lstStyle/>
                    <a:p>
                      <a:pPr marL="0" lvl="0" indent="0" algn="l" rtl="0">
                        <a:spcBef>
                          <a:spcPts val="0"/>
                        </a:spcBef>
                        <a:spcAft>
                          <a:spcPts val="0"/>
                        </a:spcAft>
                        <a:buNone/>
                      </a:pPr>
                      <a:r>
                        <a:rPr lang="en" sz="1200"/>
                        <a:t>Match Num,</a:t>
                      </a:r>
                      <a:endParaRPr sz="1200"/>
                    </a:p>
                    <a:p>
                      <a:pPr marL="0" lvl="0" indent="0" algn="l" rtl="0">
                        <a:spcBef>
                          <a:spcPts val="0"/>
                        </a:spcBef>
                        <a:spcAft>
                          <a:spcPts val="0"/>
                        </a:spcAft>
                        <a:buNone/>
                      </a:pPr>
                      <a:r>
                        <a:rPr lang="en" sz="1200"/>
                        <a:t>Order Num</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10^5</a:t>
                      </a:r>
                      <a:endParaRPr sz="1200"/>
                    </a:p>
                    <a:p>
                      <a:pPr marL="0" lvl="0" indent="0" algn="l" rtl="0">
                        <a:spcBef>
                          <a:spcPts val="0"/>
                        </a:spcBef>
                        <a:spcAft>
                          <a:spcPts val="0"/>
                        </a:spcAft>
                        <a:buNone/>
                      </a:pPr>
                      <a:r>
                        <a:rPr lang="en" sz="1200"/>
                        <a:t>10^7</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int</a:t>
                      </a:r>
                      <a:endParaRPr sz="1200"/>
                    </a:p>
                    <a:p>
                      <a:pPr marL="0" lvl="0" indent="0" algn="l" rtl="0">
                        <a:spcBef>
                          <a:spcPts val="0"/>
                        </a:spcBef>
                        <a:spcAft>
                          <a:spcPts val="0"/>
                        </a:spcAft>
                        <a:buNone/>
                      </a:pPr>
                      <a:r>
                        <a:rPr lang="en" sz="1200"/>
                        <a:t>int</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Unique identifier, proxy for timestamp(?)</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800">
                <a:tc>
                  <a:txBody>
                    <a:bodyPr/>
                    <a:lstStyle/>
                    <a:p>
                      <a:pPr marL="0" lvl="0" indent="0" algn="l" rtl="0">
                        <a:spcBef>
                          <a:spcPts val="0"/>
                        </a:spcBef>
                        <a:spcAft>
                          <a:spcPts val="0"/>
                        </a:spcAft>
                        <a:buNone/>
                      </a:pPr>
                      <a:r>
                        <a:rPr lang="en" sz="1200"/>
                        <a:t>Tracking Num</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10^1</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int</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Nasdaq-specific, generally values of 2, 4, 6, or 8</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800">
                <a:tc>
                  <a:txBody>
                    <a:bodyPr/>
                    <a:lstStyle/>
                    <a:p>
                      <a:pPr marL="0" lvl="0" indent="0" algn="l" rtl="0">
                        <a:spcBef>
                          <a:spcPts val="0"/>
                        </a:spcBef>
                        <a:spcAft>
                          <a:spcPts val="0"/>
                        </a:spcAft>
                        <a:buNone/>
                      </a:pPr>
                      <a:r>
                        <a:rPr lang="en" sz="1200"/>
                        <a:t>Price</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10^2</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float (.4f)</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The limit order price (can differ from execution price)</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5800">
                <a:tc>
                  <a:txBody>
                    <a:bodyPr/>
                    <a:lstStyle/>
                    <a:p>
                      <a:pPr marL="0" lvl="0" indent="0" algn="l" rtl="0">
                        <a:spcBef>
                          <a:spcPts val="0"/>
                        </a:spcBef>
                        <a:spcAft>
                          <a:spcPts val="0"/>
                        </a:spcAft>
                        <a:buNone/>
                      </a:pPr>
                      <a:r>
                        <a:rPr lang="en" sz="1200"/>
                        <a:t>Exec_Price</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10^2</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float (.4f)</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The price at which execution occurred</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65800">
                <a:tc>
                  <a:txBody>
                    <a:bodyPr/>
                    <a:lstStyle/>
                    <a:p>
                      <a:pPr marL="0" lvl="0" indent="0" algn="l" rtl="0">
                        <a:spcBef>
                          <a:spcPts val="0"/>
                        </a:spcBef>
                        <a:spcAft>
                          <a:spcPts val="0"/>
                        </a:spcAft>
                        <a:buNone/>
                      </a:pPr>
                      <a:r>
                        <a:rPr lang="en" sz="1200"/>
                        <a:t>Shares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10^3</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int</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The limit order number of shares (can differ from ex_shares)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5800">
                <a:tc>
                  <a:txBody>
                    <a:bodyPr/>
                    <a:lstStyle/>
                    <a:p>
                      <a:pPr marL="0" lvl="0" indent="0" algn="l" rtl="0">
                        <a:spcBef>
                          <a:spcPts val="0"/>
                        </a:spcBef>
                        <a:spcAft>
                          <a:spcPts val="0"/>
                        </a:spcAft>
                        <a:buNone/>
                      </a:pPr>
                      <a:r>
                        <a:rPr lang="en" sz="1200"/>
                        <a:t>Exec_Shares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10^3</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int</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The number of shares executed for the trade</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65800">
                <a:tc>
                  <a:txBody>
                    <a:bodyPr/>
                    <a:lstStyle/>
                    <a:p>
                      <a:pPr marL="0" lvl="0" indent="0" algn="l" rtl="0">
                        <a:spcBef>
                          <a:spcPts val="0"/>
                        </a:spcBef>
                        <a:spcAft>
                          <a:spcPts val="0"/>
                        </a:spcAft>
                        <a:buNone/>
                      </a:pPr>
                      <a:r>
                        <a:rPr lang="en" sz="1200"/>
                        <a:t>Message Type P</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10^0</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binary</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t>Indicates that trade executed against a hidden order</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75325">
                <a:tc>
                  <a:txBody>
                    <a:bodyPr/>
                    <a:lstStyle/>
                    <a:p>
                      <a:pPr marL="0" lvl="0" indent="0" algn="l" rtl="0">
                        <a:spcBef>
                          <a:spcPts val="0"/>
                        </a:spcBef>
                        <a:spcAft>
                          <a:spcPts val="0"/>
                        </a:spcAft>
                        <a:buNone/>
                      </a:pPr>
                      <a:r>
                        <a:rPr lang="en" sz="1200"/>
                        <a:t>Message Type E</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10^0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binary</a:t>
                      </a:r>
                      <a:endParaRPr sz="1200">
                        <a:solidFill>
                          <a:schemeClr val="dk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Generic ‘order executed’ message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87" name="Google Shape;87;p18"/>
          <p:cNvSpPr txBox="1">
            <a:spLocks noGrp="1"/>
          </p:cNvSpPr>
          <p:nvPr>
            <p:ph type="title"/>
          </p:nvPr>
        </p:nvSpPr>
        <p:spPr>
          <a:xfrm>
            <a:off x="311700" y="150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 Preparation and Cleaning</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10 stocks x 21 days = 210 text files</a:t>
            </a:r>
            <a:endParaRPr/>
          </a:p>
          <a:p>
            <a:pPr marL="457200" lvl="0" indent="-342900" algn="l" rtl="0">
              <a:spcBef>
                <a:spcPts val="0"/>
              </a:spcBef>
              <a:spcAft>
                <a:spcPts val="0"/>
              </a:spcAft>
              <a:buSzPts val="1800"/>
              <a:buChar char="●"/>
            </a:pPr>
            <a:r>
              <a:rPr lang="en"/>
              <a:t>For each text file:</a:t>
            </a:r>
            <a:endParaRPr/>
          </a:p>
          <a:p>
            <a:pPr marL="914400" lvl="1" indent="-317500" algn="l" rtl="0">
              <a:spcBef>
                <a:spcPts val="0"/>
              </a:spcBef>
              <a:spcAft>
                <a:spcPts val="0"/>
              </a:spcAft>
              <a:buSzPts val="1400"/>
              <a:buChar char="○"/>
            </a:pPr>
            <a:r>
              <a:rPr lang="en"/>
              <a:t>Remove all bids, asks, cancels, etc., leaving only executed trades</a:t>
            </a:r>
            <a:endParaRPr/>
          </a:p>
          <a:p>
            <a:pPr marL="914400" lvl="1" indent="-317500" algn="l" rtl="0">
              <a:spcBef>
                <a:spcPts val="0"/>
              </a:spcBef>
              <a:spcAft>
                <a:spcPts val="0"/>
              </a:spcAft>
              <a:buSzPts val="1400"/>
              <a:buChar char="○"/>
            </a:pPr>
            <a:r>
              <a:rPr lang="en"/>
              <a:t>Convert to .csv file</a:t>
            </a:r>
            <a:endParaRPr/>
          </a:p>
          <a:p>
            <a:pPr marL="457200" lvl="0" indent="-342900" algn="l" rtl="0">
              <a:spcBef>
                <a:spcPts val="0"/>
              </a:spcBef>
              <a:spcAft>
                <a:spcPts val="0"/>
              </a:spcAft>
              <a:buSzPts val="1800"/>
              <a:buChar char="●"/>
            </a:pPr>
            <a:r>
              <a:rPr lang="en"/>
              <a:t>Result: total of about 700,000 observations</a:t>
            </a:r>
            <a:endParaRPr/>
          </a:p>
          <a:p>
            <a:pPr marL="457200" lvl="0" indent="-342900" algn="l" rtl="0">
              <a:spcBef>
                <a:spcPts val="0"/>
              </a:spcBef>
              <a:spcAft>
                <a:spcPts val="0"/>
              </a:spcAft>
              <a:buSzPts val="1800"/>
              <a:buChar char="●"/>
            </a:pPr>
            <a:r>
              <a:rPr lang="en"/>
              <a:t>Standardized within each variable (except the binary msg_type features) across each dataset, e.g. </a:t>
            </a:r>
            <a:endParaRPr/>
          </a:p>
        </p:txBody>
      </p:sp>
      <p:pic>
        <p:nvPicPr>
          <p:cNvPr id="94" name="Google Shape;94;p19"/>
          <p:cNvPicPr preferRelativeResize="0"/>
          <p:nvPr/>
        </p:nvPicPr>
        <p:blipFill>
          <a:blip r:embed="rId3">
            <a:alphaModFix/>
          </a:blip>
          <a:stretch>
            <a:fillRect/>
          </a:stretch>
        </p:blipFill>
        <p:spPr>
          <a:xfrm>
            <a:off x="825475" y="3372200"/>
            <a:ext cx="7493049" cy="52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Aggregation</a:t>
            </a:r>
            <a:endParaRPr/>
          </a:p>
        </p:txBody>
      </p:sp>
      <p:sp>
        <p:nvSpPr>
          <p:cNvPr id="100" name="Google Shape;100;p20"/>
          <p:cNvSpPr txBox="1">
            <a:spLocks noGrp="1"/>
          </p:cNvSpPr>
          <p:nvPr>
            <p:ph type="body" idx="1"/>
          </p:nvPr>
        </p:nvSpPr>
        <p:spPr>
          <a:xfrm>
            <a:off x="311700" y="1152475"/>
            <a:ext cx="278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ways we aggregated the data for training:</a:t>
            </a:r>
            <a:endParaRPr/>
          </a:p>
          <a:p>
            <a:pPr marL="457200" lvl="0" indent="-342900" algn="l" rtl="0">
              <a:spcBef>
                <a:spcPts val="1600"/>
              </a:spcBef>
              <a:spcAft>
                <a:spcPts val="0"/>
              </a:spcAft>
              <a:buSzPts val="1800"/>
              <a:buAutoNum type="arabicPeriod"/>
            </a:pPr>
            <a:r>
              <a:rPr lang="en" b="1"/>
              <a:t>One ticker, one day</a:t>
            </a:r>
            <a:endParaRPr b="1"/>
          </a:p>
          <a:p>
            <a:pPr marL="457200" lvl="0" indent="-342900" algn="l" rtl="0">
              <a:spcBef>
                <a:spcPts val="0"/>
              </a:spcBef>
              <a:spcAft>
                <a:spcPts val="0"/>
              </a:spcAft>
              <a:buClr>
                <a:srgbClr val="D9D9D9"/>
              </a:buClr>
              <a:buSzPts val="1800"/>
              <a:buAutoNum type="arabicPeriod"/>
            </a:pPr>
            <a:r>
              <a:rPr lang="en">
                <a:solidFill>
                  <a:srgbClr val="D9D9D9"/>
                </a:solidFill>
              </a:rPr>
              <a:t>One ticker, all days</a:t>
            </a:r>
            <a:endParaRPr>
              <a:solidFill>
                <a:srgbClr val="D9D9D9"/>
              </a:solidFill>
            </a:endParaRPr>
          </a:p>
        </p:txBody>
      </p:sp>
      <p:pic>
        <p:nvPicPr>
          <p:cNvPr id="101" name="Google Shape;101;p20"/>
          <p:cNvPicPr preferRelativeResize="0"/>
          <p:nvPr/>
        </p:nvPicPr>
        <p:blipFill>
          <a:blip r:embed="rId3">
            <a:alphaModFix/>
          </a:blip>
          <a:stretch>
            <a:fillRect/>
          </a:stretch>
        </p:blipFill>
        <p:spPr>
          <a:xfrm>
            <a:off x="3511075" y="445025"/>
            <a:ext cx="5236749" cy="4389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Aggregation</a:t>
            </a:r>
            <a:endParaRPr/>
          </a:p>
        </p:txBody>
      </p:sp>
      <p:sp>
        <p:nvSpPr>
          <p:cNvPr id="107" name="Google Shape;107;p21"/>
          <p:cNvSpPr txBox="1">
            <a:spLocks noGrp="1"/>
          </p:cNvSpPr>
          <p:nvPr>
            <p:ph type="body" idx="1"/>
          </p:nvPr>
        </p:nvSpPr>
        <p:spPr>
          <a:xfrm>
            <a:off x="311700" y="1152475"/>
            <a:ext cx="278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ways we aggregated the data for training:</a:t>
            </a:r>
            <a:endParaRPr/>
          </a:p>
          <a:p>
            <a:pPr marL="457200" lvl="0" indent="-342900" algn="l" rtl="0">
              <a:spcBef>
                <a:spcPts val="1600"/>
              </a:spcBef>
              <a:spcAft>
                <a:spcPts val="0"/>
              </a:spcAft>
              <a:buClr>
                <a:srgbClr val="D9D9D9"/>
              </a:buClr>
              <a:buSzPts val="1800"/>
              <a:buAutoNum type="arabicPeriod"/>
            </a:pPr>
            <a:r>
              <a:rPr lang="en">
                <a:solidFill>
                  <a:srgbClr val="D9D9D9"/>
                </a:solidFill>
              </a:rPr>
              <a:t>One ticker, one day</a:t>
            </a:r>
            <a:endParaRPr>
              <a:solidFill>
                <a:srgbClr val="D9D9D9"/>
              </a:solidFill>
            </a:endParaRPr>
          </a:p>
          <a:p>
            <a:pPr marL="457200" lvl="0" indent="-342900" algn="l" rtl="0">
              <a:spcBef>
                <a:spcPts val="0"/>
              </a:spcBef>
              <a:spcAft>
                <a:spcPts val="0"/>
              </a:spcAft>
              <a:buClr>
                <a:srgbClr val="434343"/>
              </a:buClr>
              <a:buSzPts val="1800"/>
              <a:buAutoNum type="arabicPeriod"/>
            </a:pPr>
            <a:r>
              <a:rPr lang="en" b="1">
                <a:solidFill>
                  <a:srgbClr val="434343"/>
                </a:solidFill>
              </a:rPr>
              <a:t>One ticker, all days</a:t>
            </a:r>
            <a:endParaRPr b="1">
              <a:solidFill>
                <a:srgbClr val="434343"/>
              </a:solidFill>
            </a:endParaRPr>
          </a:p>
        </p:txBody>
      </p:sp>
      <p:pic>
        <p:nvPicPr>
          <p:cNvPr id="108" name="Google Shape;108;p21"/>
          <p:cNvPicPr preferRelativeResize="0"/>
          <p:nvPr/>
        </p:nvPicPr>
        <p:blipFill>
          <a:blip r:embed="rId3">
            <a:alphaModFix/>
          </a:blip>
          <a:stretch>
            <a:fillRect/>
          </a:stretch>
        </p:blipFill>
        <p:spPr>
          <a:xfrm>
            <a:off x="3464650" y="406375"/>
            <a:ext cx="5318876" cy="4435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978</Words>
  <Application>Microsoft Office PowerPoint</Application>
  <PresentationFormat>On-screen Show (16:9)</PresentationFormat>
  <Paragraphs>172</Paragraphs>
  <Slides>21</Slides>
  <Notes>21</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High-Frequency Trade Sign Classification  Deep Learning - Final Project</vt:lpstr>
      <vt:lpstr>Outline</vt:lpstr>
      <vt:lpstr>Problem and Motivation</vt:lpstr>
      <vt:lpstr>Problem and Motivation</vt:lpstr>
      <vt:lpstr>Data</vt:lpstr>
      <vt:lpstr>Features</vt:lpstr>
      <vt:lpstr>Data - Preparation and Cleaning</vt:lpstr>
      <vt:lpstr>Data Aggregation</vt:lpstr>
      <vt:lpstr>Data Aggregation</vt:lpstr>
      <vt:lpstr>Baseline Models: k-NN &amp; Random Forests</vt:lpstr>
      <vt:lpstr>Bidirectional LSTM: Keras</vt:lpstr>
      <vt:lpstr>Better Leveraging B-LSTM</vt:lpstr>
      <vt:lpstr>Bidirectional LSTM Architecture </vt:lpstr>
      <vt:lpstr>B-LSTM Results (w/out regularization)</vt:lpstr>
      <vt:lpstr>B-LSTM Results (w/regularization) </vt:lpstr>
      <vt:lpstr>Bidirectional LSTM (PyTorch)</vt:lpstr>
      <vt:lpstr>B-LSTM Architecture</vt:lpstr>
      <vt:lpstr>B-LSTM Test Accuracies (PyTorch)</vt:lpstr>
      <vt:lpstr>Model Accuracy Comparison</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High-Frequency Trade Sign Classification  Deep Learning - Final Project</dc:title>
  <cp:lastModifiedBy>Jared Hansen</cp:lastModifiedBy>
  <cp:revision>1</cp:revision>
  <dcterms:modified xsi:type="dcterms:W3CDTF">2019-04-22T18:59:06Z</dcterms:modified>
</cp:coreProperties>
</file>