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58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0" d="100"/>
          <a:sy n="70" d="100"/>
        </p:scale>
        <p:origin x="518" y="-1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FA8CF-3C52-4757-A632-024B7384B5D2}" type="datetimeFigureOut">
              <a:rPr lang="pl-PL" smtClean="0"/>
              <a:t>27.03.2019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3C797-6DAD-43A8-B94B-689B7952AA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20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ABEF12-9B01-4D9A-8734-DEDF162D7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Traffic</a:t>
            </a:r>
            <a:r>
              <a:rPr lang="pl-PL" dirty="0"/>
              <a:t> </a:t>
            </a:r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control</a:t>
            </a:r>
            <a:r>
              <a:rPr lang="pl-PL" dirty="0"/>
              <a:t> – </a:t>
            </a:r>
            <a:r>
              <a:rPr lang="en-US" dirty="0"/>
              <a:t>discrete-time linear quadratic control problem with an infinite-horizon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3C13AF5-7A7A-4A2A-86B9-9F95CCB41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l-PL" dirty="0" err="1"/>
              <a:t>Jordi</a:t>
            </a:r>
            <a:r>
              <a:rPr lang="pl-PL" dirty="0"/>
              <a:t>, Monika, Sebastian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94BD90B-A415-497A-9EF1-F1CA4B966F41}"/>
              </a:ext>
            </a:extLst>
          </p:cNvPr>
          <p:cNvSpPr txBox="1"/>
          <p:nvPr/>
        </p:nvSpPr>
        <p:spPr>
          <a:xfrm>
            <a:off x="10415954" y="590843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27.03.2019</a:t>
            </a:r>
          </a:p>
        </p:txBody>
      </p:sp>
    </p:spTree>
    <p:extLst>
      <p:ext uri="{BB962C8B-B14F-4D97-AF65-F5344CB8AC3E}">
        <p14:creationId xmlns:p14="http://schemas.microsoft.com/office/powerpoint/2010/main" val="100310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2EDF5A-FCE9-4F8E-9DE2-ADED8138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D22838-F7B5-435E-ADCE-930814A45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Saturated</a:t>
            </a:r>
            <a:r>
              <a:rPr lang="pl-PL" dirty="0"/>
              <a:t> </a:t>
            </a:r>
            <a:r>
              <a:rPr lang="pl-PL" dirty="0" err="1"/>
              <a:t>road</a:t>
            </a:r>
            <a:r>
              <a:rPr lang="pl-PL" dirty="0"/>
              <a:t> </a:t>
            </a:r>
            <a:r>
              <a:rPr lang="pl-PL" dirty="0" err="1"/>
              <a:t>conditions</a:t>
            </a:r>
            <a:r>
              <a:rPr lang="pl-PL" dirty="0"/>
              <a:t> </a:t>
            </a:r>
            <a:r>
              <a:rPr lang="pl-PL" dirty="0" err="1"/>
              <a:t>call</a:t>
            </a:r>
            <a:r>
              <a:rPr lang="pl-PL" dirty="0"/>
              <a:t> for a </a:t>
            </a:r>
            <a:r>
              <a:rPr lang="pl-PL" dirty="0" err="1"/>
              <a:t>constant</a:t>
            </a:r>
            <a:r>
              <a:rPr lang="pl-PL" dirty="0"/>
              <a:t> </a:t>
            </a:r>
            <a:r>
              <a:rPr lang="pl-PL" dirty="0" err="1"/>
              <a:t>improvement</a:t>
            </a:r>
            <a:r>
              <a:rPr lang="pl-PL" dirty="0"/>
              <a:t> in the </a:t>
            </a:r>
            <a:r>
              <a:rPr lang="pl-PL" dirty="0" err="1"/>
              <a:t>traffic</a:t>
            </a:r>
            <a:r>
              <a:rPr lang="pl-PL" dirty="0"/>
              <a:t> </a:t>
            </a:r>
            <a:r>
              <a:rPr lang="pl-PL" dirty="0" err="1"/>
              <a:t>control</a:t>
            </a:r>
            <a:endParaRPr lang="pl-PL" dirty="0"/>
          </a:p>
          <a:p>
            <a:r>
              <a:rPr lang="pl-PL" dirty="0" err="1"/>
              <a:t>Limitiations</a:t>
            </a:r>
            <a:r>
              <a:rPr lang="pl-PL" dirty="0"/>
              <a:t> </a:t>
            </a:r>
            <a:r>
              <a:rPr lang="pl-PL" dirty="0" err="1"/>
              <a:t>include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Constantly</a:t>
            </a:r>
            <a:r>
              <a:rPr lang="pl-PL" dirty="0"/>
              <a:t> </a:t>
            </a:r>
            <a:r>
              <a:rPr lang="pl-PL" dirty="0" err="1"/>
              <a:t>increasing</a:t>
            </a:r>
            <a:r>
              <a:rPr lang="pl-PL" dirty="0"/>
              <a:t> </a:t>
            </a:r>
            <a:r>
              <a:rPr lang="pl-PL" dirty="0" err="1"/>
              <a:t>traffic</a:t>
            </a:r>
            <a:endParaRPr lang="pl-PL" dirty="0"/>
          </a:p>
          <a:p>
            <a:pPr lvl="1"/>
            <a:r>
              <a:rPr lang="pl-PL" dirty="0"/>
              <a:t>Limited </a:t>
            </a:r>
            <a:r>
              <a:rPr lang="pl-PL" dirty="0" err="1"/>
              <a:t>urban</a:t>
            </a:r>
            <a:r>
              <a:rPr lang="pl-PL" dirty="0"/>
              <a:t> </a:t>
            </a:r>
            <a:r>
              <a:rPr lang="pl-PL" dirty="0" err="1"/>
              <a:t>space</a:t>
            </a:r>
            <a:endParaRPr lang="pl-PL" dirty="0"/>
          </a:p>
          <a:p>
            <a:pPr lvl="1"/>
            <a:r>
              <a:rPr lang="pl-PL" dirty="0" err="1"/>
              <a:t>Cost</a:t>
            </a:r>
            <a:r>
              <a:rPr lang="pl-PL" dirty="0"/>
              <a:t> of </a:t>
            </a:r>
            <a:r>
              <a:rPr lang="pl-PL" dirty="0" err="1"/>
              <a:t>building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transportation</a:t>
            </a:r>
            <a:r>
              <a:rPr lang="pl-PL" dirty="0"/>
              <a:t> </a:t>
            </a:r>
            <a:r>
              <a:rPr lang="pl-PL" dirty="0" err="1"/>
              <a:t>junctions</a:t>
            </a:r>
            <a:endParaRPr lang="pl-PL" dirty="0"/>
          </a:p>
          <a:p>
            <a:r>
              <a:rPr lang="pl-PL" dirty="0" err="1"/>
              <a:t>Traffic</a:t>
            </a:r>
            <a:r>
              <a:rPr lang="pl-PL" dirty="0"/>
              <a:t> </a:t>
            </a:r>
            <a:r>
              <a:rPr lang="pl-PL" dirty="0" err="1"/>
              <a:t>light</a:t>
            </a:r>
            <a:r>
              <a:rPr lang="pl-PL" dirty="0"/>
              <a:t> </a:t>
            </a:r>
            <a:r>
              <a:rPr lang="pl-PL" dirty="0" err="1"/>
              <a:t>control</a:t>
            </a:r>
            <a:r>
              <a:rPr lang="pl-PL" dirty="0"/>
              <a:t> of </a:t>
            </a:r>
            <a:r>
              <a:rPr lang="pl-PL" dirty="0" err="1"/>
              <a:t>existing</a:t>
            </a:r>
            <a:r>
              <a:rPr lang="pl-PL" dirty="0"/>
              <a:t> </a:t>
            </a:r>
            <a:r>
              <a:rPr lang="pl-PL" dirty="0" err="1"/>
              <a:t>infrustructe</a:t>
            </a:r>
            <a:r>
              <a:rPr lang="pl-PL" dirty="0"/>
              <a:t> </a:t>
            </a:r>
            <a:r>
              <a:rPr lang="pl-PL" dirty="0" err="1"/>
              <a:t>pays</a:t>
            </a:r>
            <a:r>
              <a:rPr lang="pl-PL" dirty="0"/>
              <a:t> </a:t>
            </a:r>
            <a:r>
              <a:rPr lang="pl-PL" dirty="0" err="1"/>
              <a:t>therefore</a:t>
            </a:r>
            <a:r>
              <a:rPr lang="pl-PL" dirty="0"/>
              <a:t> a </a:t>
            </a:r>
            <a:r>
              <a:rPr lang="pl-PL" dirty="0" err="1"/>
              <a:t>key</a:t>
            </a:r>
            <a:r>
              <a:rPr lang="pl-PL" dirty="0"/>
              <a:t> role in the </a:t>
            </a:r>
            <a:r>
              <a:rPr lang="pl-PL" dirty="0" err="1"/>
              <a:t>urban</a:t>
            </a:r>
            <a:r>
              <a:rPr lang="pl-PL" dirty="0"/>
              <a:t> </a:t>
            </a:r>
            <a:r>
              <a:rPr lang="pl-PL" dirty="0" err="1"/>
              <a:t>optimisation</a:t>
            </a:r>
            <a:r>
              <a:rPr lang="pl-PL" dirty="0"/>
              <a:t> of </a:t>
            </a:r>
            <a:r>
              <a:rPr lang="pl-PL" dirty="0" err="1"/>
              <a:t>traffic</a:t>
            </a:r>
            <a:endParaRPr lang="pl-PL" dirty="0"/>
          </a:p>
          <a:p>
            <a:r>
              <a:rPr lang="pl-PL" dirty="0"/>
              <a:t>How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be </a:t>
            </a:r>
            <a:r>
              <a:rPr lang="pl-PL" dirty="0" err="1"/>
              <a:t>modelled</a:t>
            </a:r>
            <a:r>
              <a:rPr lang="pl-PL" dirty="0"/>
              <a:t>? BY </a:t>
            </a:r>
            <a:r>
              <a:rPr lang="pl-PL" dirty="0">
                <a:solidFill>
                  <a:srgbClr val="FF0000"/>
                </a:solidFill>
              </a:rPr>
              <a:t>DYNAMIC PROGRAMMING </a:t>
            </a:r>
            <a:r>
              <a:rPr lang="pl-PL" dirty="0" err="1"/>
              <a:t>techniques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921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9FF809-4425-404E-B709-9FF4EE23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DP </a:t>
            </a:r>
            <a:r>
              <a:rPr lang="pl-PL" dirty="0" err="1"/>
              <a:t>modelling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C0BD88-F9A3-424A-AC37-7145A7F1C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535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Łącznik prosty 68">
            <a:extLst>
              <a:ext uri="{FF2B5EF4-FFF2-40B4-BE49-F238E27FC236}">
                <a16:creationId xmlns:a16="http://schemas.microsoft.com/office/drawing/2014/main" id="{67473853-3C46-4A25-AA45-A15A4C2DC156}"/>
              </a:ext>
            </a:extLst>
          </p:cNvPr>
          <p:cNvCxnSpPr>
            <a:cxnSpLocks/>
          </p:cNvCxnSpPr>
          <p:nvPr/>
        </p:nvCxnSpPr>
        <p:spPr>
          <a:xfrm>
            <a:off x="6679371" y="3593555"/>
            <a:ext cx="7438" cy="4123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Łącznik prosty 67">
            <a:extLst>
              <a:ext uri="{FF2B5EF4-FFF2-40B4-BE49-F238E27FC236}">
                <a16:creationId xmlns:a16="http://schemas.microsoft.com/office/drawing/2014/main" id="{7934CB77-1D18-414E-B53C-892D32500F7D}"/>
              </a:ext>
            </a:extLst>
          </p:cNvPr>
          <p:cNvCxnSpPr>
            <a:cxnSpLocks/>
          </p:cNvCxnSpPr>
          <p:nvPr/>
        </p:nvCxnSpPr>
        <p:spPr>
          <a:xfrm>
            <a:off x="3708662" y="3574855"/>
            <a:ext cx="5846" cy="4310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Łącznik prosty ze strzałką 46">
            <a:extLst>
              <a:ext uri="{FF2B5EF4-FFF2-40B4-BE49-F238E27FC236}">
                <a16:creationId xmlns:a16="http://schemas.microsoft.com/office/drawing/2014/main" id="{C04AE24A-9D99-4D3A-8A83-7547B6686AAD}"/>
              </a:ext>
            </a:extLst>
          </p:cNvPr>
          <p:cNvCxnSpPr/>
          <p:nvPr/>
        </p:nvCxnSpPr>
        <p:spPr>
          <a:xfrm>
            <a:off x="1037167" y="3548251"/>
            <a:ext cx="13672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D334E26E-365E-48A8-94D1-7DDF6107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Network model</a:t>
            </a: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EA01D43B-581F-48CD-BDB1-5810E0C90773}"/>
              </a:ext>
            </a:extLst>
          </p:cNvPr>
          <p:cNvCxnSpPr>
            <a:cxnSpLocks/>
          </p:cNvCxnSpPr>
          <p:nvPr/>
        </p:nvCxnSpPr>
        <p:spPr>
          <a:xfrm>
            <a:off x="1016672" y="2713892"/>
            <a:ext cx="10426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3F791CA9-0DFE-42E4-8E07-7F8A74643CCD}"/>
              </a:ext>
            </a:extLst>
          </p:cNvPr>
          <p:cNvCxnSpPr>
            <a:cxnSpLocks/>
          </p:cNvCxnSpPr>
          <p:nvPr/>
        </p:nvCxnSpPr>
        <p:spPr>
          <a:xfrm>
            <a:off x="1037167" y="3780692"/>
            <a:ext cx="153409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BE83C140-8840-4C18-A787-660E484289AE}"/>
              </a:ext>
            </a:extLst>
          </p:cNvPr>
          <p:cNvCxnSpPr/>
          <p:nvPr/>
        </p:nvCxnSpPr>
        <p:spPr>
          <a:xfrm>
            <a:off x="3941982" y="3758710"/>
            <a:ext cx="159433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95926BB3-174F-4300-862A-6AEB05E21CDA}"/>
              </a:ext>
            </a:extLst>
          </p:cNvPr>
          <p:cNvCxnSpPr/>
          <p:nvPr/>
        </p:nvCxnSpPr>
        <p:spPr>
          <a:xfrm>
            <a:off x="6879003" y="3780692"/>
            <a:ext cx="159433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A615ADBE-E62E-412E-AD59-FCF4796D05A8}"/>
              </a:ext>
            </a:extLst>
          </p:cNvPr>
          <p:cNvCxnSpPr/>
          <p:nvPr/>
        </p:nvCxnSpPr>
        <p:spPr>
          <a:xfrm>
            <a:off x="2571262" y="3780692"/>
            <a:ext cx="0" cy="974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287B715C-3C40-43EF-A9FF-20041FE49721}"/>
              </a:ext>
            </a:extLst>
          </p:cNvPr>
          <p:cNvCxnSpPr/>
          <p:nvPr/>
        </p:nvCxnSpPr>
        <p:spPr>
          <a:xfrm>
            <a:off x="3941982" y="3758710"/>
            <a:ext cx="0" cy="974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037572F1-1E97-404F-A1A7-99E2C9DBD69B}"/>
              </a:ext>
            </a:extLst>
          </p:cNvPr>
          <p:cNvCxnSpPr/>
          <p:nvPr/>
        </p:nvCxnSpPr>
        <p:spPr>
          <a:xfrm>
            <a:off x="5539201" y="3758710"/>
            <a:ext cx="0" cy="974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1DF81880-622C-4493-BA1D-3C0466374ACE}"/>
              </a:ext>
            </a:extLst>
          </p:cNvPr>
          <p:cNvCxnSpPr/>
          <p:nvPr/>
        </p:nvCxnSpPr>
        <p:spPr>
          <a:xfrm>
            <a:off x="6879003" y="3780692"/>
            <a:ext cx="0" cy="974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31CCDD53-3EE4-4741-8F8E-E57F840867B9}"/>
              </a:ext>
            </a:extLst>
          </p:cNvPr>
          <p:cNvCxnSpPr/>
          <p:nvPr/>
        </p:nvCxnSpPr>
        <p:spPr>
          <a:xfrm>
            <a:off x="8473342" y="3780692"/>
            <a:ext cx="0" cy="974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FD015DC6-9C0B-4D28-91CD-DA1E4679F84D}"/>
              </a:ext>
            </a:extLst>
          </p:cNvPr>
          <p:cNvCxnSpPr/>
          <p:nvPr/>
        </p:nvCxnSpPr>
        <p:spPr>
          <a:xfrm>
            <a:off x="9800003" y="3780692"/>
            <a:ext cx="159433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>
            <a:extLst>
              <a:ext uri="{FF2B5EF4-FFF2-40B4-BE49-F238E27FC236}">
                <a16:creationId xmlns:a16="http://schemas.microsoft.com/office/drawing/2014/main" id="{CB9A0C58-8AE5-41AB-B4BC-9909367EE840}"/>
              </a:ext>
            </a:extLst>
          </p:cNvPr>
          <p:cNvCxnSpPr/>
          <p:nvPr/>
        </p:nvCxnSpPr>
        <p:spPr>
          <a:xfrm>
            <a:off x="9800003" y="3780692"/>
            <a:ext cx="0" cy="974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Prostokąt 2">
            <a:extLst>
              <a:ext uri="{FF2B5EF4-FFF2-40B4-BE49-F238E27FC236}">
                <a16:creationId xmlns:a16="http://schemas.microsoft.com/office/drawing/2014/main" id="{349194A3-17C2-4178-840B-A79A745C431B}"/>
              </a:ext>
            </a:extLst>
          </p:cNvPr>
          <p:cNvSpPr/>
          <p:nvPr/>
        </p:nvSpPr>
        <p:spPr>
          <a:xfrm>
            <a:off x="2953004" y="2774636"/>
            <a:ext cx="570990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3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9DFC7BA8-2936-49F8-BC8A-817A4AF9D631}"/>
              </a:ext>
            </a:extLst>
          </p:cNvPr>
          <p:cNvSpPr/>
          <p:nvPr/>
        </p:nvSpPr>
        <p:spPr>
          <a:xfrm>
            <a:off x="5953007" y="2788499"/>
            <a:ext cx="553357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3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</a:t>
            </a:r>
            <a:endParaRPr lang="pl-PL" sz="3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0C43F163-10B8-42B5-AE27-9494362807A4}"/>
              </a:ext>
            </a:extLst>
          </p:cNvPr>
          <p:cNvSpPr/>
          <p:nvPr/>
        </p:nvSpPr>
        <p:spPr>
          <a:xfrm>
            <a:off x="8830008" y="2788499"/>
            <a:ext cx="566181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3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</a:t>
            </a:r>
            <a:endParaRPr lang="pl-PL" sz="3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40F3F8B-F1B8-4D6B-81D7-080754CB68C4}"/>
              </a:ext>
            </a:extLst>
          </p:cNvPr>
          <p:cNvSpPr/>
          <p:nvPr/>
        </p:nvSpPr>
        <p:spPr>
          <a:xfrm>
            <a:off x="4376712" y="3758710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73E673C4-FD26-46D8-A89B-F4808449322A}"/>
              </a:ext>
            </a:extLst>
          </p:cNvPr>
          <p:cNvSpPr/>
          <p:nvPr/>
        </p:nvSpPr>
        <p:spPr>
          <a:xfrm>
            <a:off x="7337976" y="3758710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  <a:endParaRPr lang="pl-PL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6F11735-E41E-4CC9-BA6A-CE7B9001C7B0}"/>
              </a:ext>
            </a:extLst>
          </p:cNvPr>
          <p:cNvSpPr txBox="1"/>
          <p:nvPr/>
        </p:nvSpPr>
        <p:spPr>
          <a:xfrm>
            <a:off x="1339850" y="3390189"/>
            <a:ext cx="4667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/>
              <a:t>w2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98768259-3948-41ED-AC4B-4F4151929397}"/>
              </a:ext>
            </a:extLst>
          </p:cNvPr>
          <p:cNvSpPr/>
          <p:nvPr/>
        </p:nvSpPr>
        <p:spPr>
          <a:xfrm>
            <a:off x="2482850" y="3289300"/>
            <a:ext cx="88411" cy="46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504FD9D2-5AE2-4C5B-889B-4A8D5AF222C6}"/>
              </a:ext>
            </a:extLst>
          </p:cNvPr>
          <p:cNvSpPr/>
          <p:nvPr/>
        </p:nvSpPr>
        <p:spPr>
          <a:xfrm>
            <a:off x="5438969" y="3270250"/>
            <a:ext cx="88411" cy="46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8070B1BF-01FE-4DD5-8EEF-8FD387540DA6}"/>
              </a:ext>
            </a:extLst>
          </p:cNvPr>
          <p:cNvSpPr/>
          <p:nvPr/>
        </p:nvSpPr>
        <p:spPr>
          <a:xfrm>
            <a:off x="8381939" y="3291988"/>
            <a:ext cx="88411" cy="46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>
            <a:extLst>
              <a:ext uri="{FF2B5EF4-FFF2-40B4-BE49-F238E27FC236}">
                <a16:creationId xmlns:a16="http://schemas.microsoft.com/office/drawing/2014/main" id="{A73C3611-36B7-4B3D-9FF9-3A420624E3F6}"/>
              </a:ext>
            </a:extLst>
          </p:cNvPr>
          <p:cNvSpPr/>
          <p:nvPr/>
        </p:nvSpPr>
        <p:spPr>
          <a:xfrm rot="5400000">
            <a:off x="3669176" y="3572944"/>
            <a:ext cx="88411" cy="46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19E6D9DA-9D43-4A73-8403-41B9DCBB000C}"/>
              </a:ext>
            </a:extLst>
          </p:cNvPr>
          <p:cNvSpPr/>
          <p:nvPr/>
        </p:nvSpPr>
        <p:spPr>
          <a:xfrm rot="5400000">
            <a:off x="6608594" y="3590193"/>
            <a:ext cx="88411" cy="46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FC371FBA-0791-4AD0-A92F-F7950EF8A579}"/>
              </a:ext>
            </a:extLst>
          </p:cNvPr>
          <p:cNvSpPr/>
          <p:nvPr/>
        </p:nvSpPr>
        <p:spPr>
          <a:xfrm rot="5400000">
            <a:off x="9521094" y="3590193"/>
            <a:ext cx="88411" cy="46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EDAF7B7-A36B-4104-83A8-22E043310C28}"/>
              </a:ext>
            </a:extLst>
          </p:cNvPr>
          <p:cNvSpPr txBox="1"/>
          <p:nvPr/>
        </p:nvSpPr>
        <p:spPr>
          <a:xfrm>
            <a:off x="2299268" y="291996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g</a:t>
            </a:r>
            <a:r>
              <a:rPr lang="pl-PL" sz="900" dirty="0">
                <a:solidFill>
                  <a:srgbClr val="FF0000"/>
                </a:solidFill>
              </a:rPr>
              <a:t>M,1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380F9DFC-9936-495B-8C77-E3DB3610D57F}"/>
              </a:ext>
            </a:extLst>
          </p:cNvPr>
          <p:cNvSpPr txBox="1"/>
          <p:nvPr/>
        </p:nvSpPr>
        <p:spPr>
          <a:xfrm>
            <a:off x="3102369" y="359416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g</a:t>
            </a:r>
            <a:r>
              <a:rPr lang="pl-PL" sz="900" dirty="0">
                <a:solidFill>
                  <a:srgbClr val="FF0000"/>
                </a:solidFill>
              </a:rPr>
              <a:t>M,2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02F232F0-0EA7-4453-B253-8566235D25A6}"/>
              </a:ext>
            </a:extLst>
          </p:cNvPr>
          <p:cNvSpPr txBox="1"/>
          <p:nvPr/>
        </p:nvSpPr>
        <p:spPr>
          <a:xfrm>
            <a:off x="5211182" y="289774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g</a:t>
            </a:r>
            <a:r>
              <a:rPr lang="pl-PL" sz="900" dirty="0">
                <a:solidFill>
                  <a:srgbClr val="FF0000"/>
                </a:solidFill>
              </a:rPr>
              <a:t>N,1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8119BDC5-35CF-4905-BBC0-27B94FF73D90}"/>
              </a:ext>
            </a:extLst>
          </p:cNvPr>
          <p:cNvSpPr txBox="1"/>
          <p:nvPr/>
        </p:nvSpPr>
        <p:spPr>
          <a:xfrm>
            <a:off x="5983983" y="359355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g</a:t>
            </a:r>
            <a:r>
              <a:rPr lang="pl-PL" sz="900" dirty="0">
                <a:solidFill>
                  <a:srgbClr val="FF0000"/>
                </a:solidFill>
              </a:rPr>
              <a:t>N,2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981ED07A-E517-4361-B764-0F815F497CD0}"/>
              </a:ext>
            </a:extLst>
          </p:cNvPr>
          <p:cNvSpPr txBox="1"/>
          <p:nvPr/>
        </p:nvSpPr>
        <p:spPr>
          <a:xfrm>
            <a:off x="8154152" y="29199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g</a:t>
            </a:r>
            <a:r>
              <a:rPr lang="pl-PL" sz="900" dirty="0">
                <a:solidFill>
                  <a:srgbClr val="FF0000"/>
                </a:solidFill>
              </a:rPr>
              <a:t>O,1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9EB501D4-D45F-4923-89F0-021FCAB4DE63}"/>
              </a:ext>
            </a:extLst>
          </p:cNvPr>
          <p:cNvSpPr txBox="1"/>
          <p:nvPr/>
        </p:nvSpPr>
        <p:spPr>
          <a:xfrm>
            <a:off x="8872028" y="359355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g</a:t>
            </a:r>
            <a:r>
              <a:rPr lang="pl-PL" sz="900" dirty="0">
                <a:solidFill>
                  <a:srgbClr val="FF0000"/>
                </a:solidFill>
              </a:rPr>
              <a:t>O,2</a:t>
            </a:r>
            <a:endParaRPr lang="pl-PL" dirty="0">
              <a:solidFill>
                <a:srgbClr val="FF0000"/>
              </a:solidFill>
            </a:endParaRPr>
          </a:p>
        </p:txBody>
      </p:sp>
      <p:cxnSp>
        <p:nvCxnSpPr>
          <p:cNvPr id="48" name="Łącznik prosty ze strzałką 47">
            <a:extLst>
              <a:ext uri="{FF2B5EF4-FFF2-40B4-BE49-F238E27FC236}">
                <a16:creationId xmlns:a16="http://schemas.microsoft.com/office/drawing/2014/main" id="{B275681A-8C0E-4BD4-8236-C71E4AAD2711}"/>
              </a:ext>
            </a:extLst>
          </p:cNvPr>
          <p:cNvCxnSpPr/>
          <p:nvPr/>
        </p:nvCxnSpPr>
        <p:spPr>
          <a:xfrm>
            <a:off x="3992639" y="3568108"/>
            <a:ext cx="13672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Łącznik prosty ze strzałką 48">
            <a:extLst>
              <a:ext uri="{FF2B5EF4-FFF2-40B4-BE49-F238E27FC236}">
                <a16:creationId xmlns:a16="http://schemas.microsoft.com/office/drawing/2014/main" id="{1BED60AD-2D49-4E9E-B366-487659A4860E}"/>
              </a:ext>
            </a:extLst>
          </p:cNvPr>
          <p:cNvCxnSpPr/>
          <p:nvPr/>
        </p:nvCxnSpPr>
        <p:spPr>
          <a:xfrm>
            <a:off x="6926339" y="3574855"/>
            <a:ext cx="13672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Łącznik prosty ze strzałką 49">
            <a:extLst>
              <a:ext uri="{FF2B5EF4-FFF2-40B4-BE49-F238E27FC236}">
                <a16:creationId xmlns:a16="http://schemas.microsoft.com/office/drawing/2014/main" id="{7C8E3921-E48A-44DD-BD01-AB265644CE76}"/>
              </a:ext>
            </a:extLst>
          </p:cNvPr>
          <p:cNvCxnSpPr>
            <a:cxnSpLocks/>
          </p:cNvCxnSpPr>
          <p:nvPr/>
        </p:nvCxnSpPr>
        <p:spPr>
          <a:xfrm flipV="1">
            <a:off x="3713381" y="3962889"/>
            <a:ext cx="0" cy="7919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49FEF2DC-192B-4D2A-8E1B-CF3946239525}"/>
              </a:ext>
            </a:extLst>
          </p:cNvPr>
          <p:cNvSpPr txBox="1"/>
          <p:nvPr/>
        </p:nvSpPr>
        <p:spPr>
          <a:xfrm>
            <a:off x="3370500" y="4245804"/>
            <a:ext cx="4667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/>
              <a:t>w1</a:t>
            </a:r>
          </a:p>
        </p:txBody>
      </p:sp>
      <p:cxnSp>
        <p:nvCxnSpPr>
          <p:cNvPr id="54" name="Łącznik prosty ze strzałką 53">
            <a:extLst>
              <a:ext uri="{FF2B5EF4-FFF2-40B4-BE49-F238E27FC236}">
                <a16:creationId xmlns:a16="http://schemas.microsoft.com/office/drawing/2014/main" id="{B4745D1E-D641-4B4B-9BED-75E8B0AA523F}"/>
              </a:ext>
            </a:extLst>
          </p:cNvPr>
          <p:cNvCxnSpPr>
            <a:cxnSpLocks/>
          </p:cNvCxnSpPr>
          <p:nvPr/>
        </p:nvCxnSpPr>
        <p:spPr>
          <a:xfrm flipV="1">
            <a:off x="6686809" y="3968527"/>
            <a:ext cx="0" cy="7919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63B470D-02F3-4715-A151-5BC7FC4B4354}"/>
              </a:ext>
            </a:extLst>
          </p:cNvPr>
          <p:cNvSpPr txBox="1"/>
          <p:nvPr/>
        </p:nvSpPr>
        <p:spPr>
          <a:xfrm>
            <a:off x="6378156" y="4245742"/>
            <a:ext cx="4667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/>
              <a:t>w3</a:t>
            </a:r>
          </a:p>
        </p:txBody>
      </p:sp>
      <p:cxnSp>
        <p:nvCxnSpPr>
          <p:cNvPr id="56" name="Łącznik prosty ze strzałką 55">
            <a:extLst>
              <a:ext uri="{FF2B5EF4-FFF2-40B4-BE49-F238E27FC236}">
                <a16:creationId xmlns:a16="http://schemas.microsoft.com/office/drawing/2014/main" id="{467660BB-2675-4989-A598-E5CEA868475D}"/>
              </a:ext>
            </a:extLst>
          </p:cNvPr>
          <p:cNvCxnSpPr>
            <a:cxnSpLocks/>
          </p:cNvCxnSpPr>
          <p:nvPr/>
        </p:nvCxnSpPr>
        <p:spPr>
          <a:xfrm>
            <a:off x="2870081" y="3934778"/>
            <a:ext cx="1" cy="848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Łącznik prosty ze strzałką 58">
            <a:extLst>
              <a:ext uri="{FF2B5EF4-FFF2-40B4-BE49-F238E27FC236}">
                <a16:creationId xmlns:a16="http://schemas.microsoft.com/office/drawing/2014/main" id="{320C9B84-BEC8-4653-B416-746BA9201791}"/>
              </a:ext>
            </a:extLst>
          </p:cNvPr>
          <p:cNvCxnSpPr>
            <a:cxnSpLocks/>
          </p:cNvCxnSpPr>
          <p:nvPr/>
        </p:nvCxnSpPr>
        <p:spPr>
          <a:xfrm>
            <a:off x="5930997" y="3934778"/>
            <a:ext cx="1" cy="848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Łącznik prosty ze strzałką 59">
            <a:extLst>
              <a:ext uri="{FF2B5EF4-FFF2-40B4-BE49-F238E27FC236}">
                <a16:creationId xmlns:a16="http://schemas.microsoft.com/office/drawing/2014/main" id="{7A817E69-FB0F-42D8-8E2A-40029AFA62A2}"/>
              </a:ext>
            </a:extLst>
          </p:cNvPr>
          <p:cNvCxnSpPr>
            <a:cxnSpLocks/>
          </p:cNvCxnSpPr>
          <p:nvPr/>
        </p:nvCxnSpPr>
        <p:spPr>
          <a:xfrm>
            <a:off x="8874917" y="3934778"/>
            <a:ext cx="1" cy="848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Łącznik prosty 62">
            <a:extLst>
              <a:ext uri="{FF2B5EF4-FFF2-40B4-BE49-F238E27FC236}">
                <a16:creationId xmlns:a16="http://schemas.microsoft.com/office/drawing/2014/main" id="{D28D5A32-F0DF-4E1C-B86C-E928D0D85A9F}"/>
              </a:ext>
            </a:extLst>
          </p:cNvPr>
          <p:cNvCxnSpPr/>
          <p:nvPr/>
        </p:nvCxnSpPr>
        <p:spPr>
          <a:xfrm>
            <a:off x="2620783" y="3568108"/>
            <a:ext cx="1269539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Łącznik prosty 63">
            <a:extLst>
              <a:ext uri="{FF2B5EF4-FFF2-40B4-BE49-F238E27FC236}">
                <a16:creationId xmlns:a16="http://schemas.microsoft.com/office/drawing/2014/main" id="{9AB46D7D-07F0-41F3-A3D9-6C68C9E55D17}"/>
              </a:ext>
            </a:extLst>
          </p:cNvPr>
          <p:cNvCxnSpPr/>
          <p:nvPr/>
        </p:nvCxnSpPr>
        <p:spPr>
          <a:xfrm>
            <a:off x="5583980" y="3568108"/>
            <a:ext cx="1269539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Łącznik prosty 64">
            <a:extLst>
              <a:ext uri="{FF2B5EF4-FFF2-40B4-BE49-F238E27FC236}">
                <a16:creationId xmlns:a16="http://schemas.microsoft.com/office/drawing/2014/main" id="{16DE5675-40F3-488C-9878-152322AE7DCE}"/>
              </a:ext>
            </a:extLst>
          </p:cNvPr>
          <p:cNvCxnSpPr>
            <a:cxnSpLocks/>
          </p:cNvCxnSpPr>
          <p:nvPr/>
        </p:nvCxnSpPr>
        <p:spPr>
          <a:xfrm>
            <a:off x="2860260" y="3593555"/>
            <a:ext cx="7438" cy="30720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Łącznik prosty 66">
            <a:extLst>
              <a:ext uri="{FF2B5EF4-FFF2-40B4-BE49-F238E27FC236}">
                <a16:creationId xmlns:a16="http://schemas.microsoft.com/office/drawing/2014/main" id="{B986F4A4-EC60-42E4-93C6-77D20CFD0571}"/>
              </a:ext>
            </a:extLst>
          </p:cNvPr>
          <p:cNvCxnSpPr>
            <a:cxnSpLocks/>
          </p:cNvCxnSpPr>
          <p:nvPr/>
        </p:nvCxnSpPr>
        <p:spPr>
          <a:xfrm>
            <a:off x="5928108" y="3578561"/>
            <a:ext cx="7438" cy="30720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Łącznik prosty 75">
            <a:extLst>
              <a:ext uri="{FF2B5EF4-FFF2-40B4-BE49-F238E27FC236}">
                <a16:creationId xmlns:a16="http://schemas.microsoft.com/office/drawing/2014/main" id="{058CD3AC-8B0A-4E19-AE05-CF0A832F006F}"/>
              </a:ext>
            </a:extLst>
          </p:cNvPr>
          <p:cNvCxnSpPr/>
          <p:nvPr/>
        </p:nvCxnSpPr>
        <p:spPr>
          <a:xfrm>
            <a:off x="8530464" y="3574855"/>
            <a:ext cx="1269539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Łącznik prosty 76">
            <a:extLst>
              <a:ext uri="{FF2B5EF4-FFF2-40B4-BE49-F238E27FC236}">
                <a16:creationId xmlns:a16="http://schemas.microsoft.com/office/drawing/2014/main" id="{65ADC696-17EB-4728-88AD-148A98323CD9}"/>
              </a:ext>
            </a:extLst>
          </p:cNvPr>
          <p:cNvCxnSpPr>
            <a:cxnSpLocks/>
          </p:cNvCxnSpPr>
          <p:nvPr/>
        </p:nvCxnSpPr>
        <p:spPr>
          <a:xfrm>
            <a:off x="8867479" y="3586054"/>
            <a:ext cx="7438" cy="30720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35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E35335-11F5-4192-B77A-22115F2A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Simulation</a:t>
            </a:r>
            <a:r>
              <a:rPr lang="pl-PL" dirty="0"/>
              <a:t> </a:t>
            </a:r>
            <a:r>
              <a:rPr lang="pl-PL" dirty="0" err="1"/>
              <a:t>results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41FCC4-3CD1-4A06-8B7D-808C95934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956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Łącznik prosty 68">
            <a:extLst>
              <a:ext uri="{FF2B5EF4-FFF2-40B4-BE49-F238E27FC236}">
                <a16:creationId xmlns:a16="http://schemas.microsoft.com/office/drawing/2014/main" id="{67473853-3C46-4A25-AA45-A15A4C2DC156}"/>
              </a:ext>
            </a:extLst>
          </p:cNvPr>
          <p:cNvCxnSpPr>
            <a:cxnSpLocks/>
          </p:cNvCxnSpPr>
          <p:nvPr/>
        </p:nvCxnSpPr>
        <p:spPr>
          <a:xfrm>
            <a:off x="6679371" y="3593555"/>
            <a:ext cx="7438" cy="4123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Łącznik prosty 67">
            <a:extLst>
              <a:ext uri="{FF2B5EF4-FFF2-40B4-BE49-F238E27FC236}">
                <a16:creationId xmlns:a16="http://schemas.microsoft.com/office/drawing/2014/main" id="{7934CB77-1D18-414E-B53C-892D32500F7D}"/>
              </a:ext>
            </a:extLst>
          </p:cNvPr>
          <p:cNvCxnSpPr>
            <a:cxnSpLocks/>
          </p:cNvCxnSpPr>
          <p:nvPr/>
        </p:nvCxnSpPr>
        <p:spPr>
          <a:xfrm>
            <a:off x="3708662" y="3574855"/>
            <a:ext cx="5846" cy="4310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Łącznik prosty ze strzałką 46">
            <a:extLst>
              <a:ext uri="{FF2B5EF4-FFF2-40B4-BE49-F238E27FC236}">
                <a16:creationId xmlns:a16="http://schemas.microsoft.com/office/drawing/2014/main" id="{C04AE24A-9D99-4D3A-8A83-7547B6686AAD}"/>
              </a:ext>
            </a:extLst>
          </p:cNvPr>
          <p:cNvCxnSpPr/>
          <p:nvPr/>
        </p:nvCxnSpPr>
        <p:spPr>
          <a:xfrm>
            <a:off x="1037167" y="3548251"/>
            <a:ext cx="13672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D334E26E-365E-48A8-94D1-7DDF6107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Network model</a:t>
            </a: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EA01D43B-581F-48CD-BDB1-5810E0C90773}"/>
              </a:ext>
            </a:extLst>
          </p:cNvPr>
          <p:cNvCxnSpPr>
            <a:cxnSpLocks/>
          </p:cNvCxnSpPr>
          <p:nvPr/>
        </p:nvCxnSpPr>
        <p:spPr>
          <a:xfrm>
            <a:off x="1016672" y="2713892"/>
            <a:ext cx="10426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3F791CA9-0DFE-42E4-8E07-7F8A74643CCD}"/>
              </a:ext>
            </a:extLst>
          </p:cNvPr>
          <p:cNvCxnSpPr>
            <a:cxnSpLocks/>
          </p:cNvCxnSpPr>
          <p:nvPr/>
        </p:nvCxnSpPr>
        <p:spPr>
          <a:xfrm>
            <a:off x="1037167" y="3780692"/>
            <a:ext cx="153409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BE83C140-8840-4C18-A787-660E484289AE}"/>
              </a:ext>
            </a:extLst>
          </p:cNvPr>
          <p:cNvCxnSpPr/>
          <p:nvPr/>
        </p:nvCxnSpPr>
        <p:spPr>
          <a:xfrm>
            <a:off x="3941982" y="3758710"/>
            <a:ext cx="159433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95926BB3-174F-4300-862A-6AEB05E21CDA}"/>
              </a:ext>
            </a:extLst>
          </p:cNvPr>
          <p:cNvCxnSpPr/>
          <p:nvPr/>
        </p:nvCxnSpPr>
        <p:spPr>
          <a:xfrm>
            <a:off x="6879003" y="3780692"/>
            <a:ext cx="159433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A615ADBE-E62E-412E-AD59-FCF4796D05A8}"/>
              </a:ext>
            </a:extLst>
          </p:cNvPr>
          <p:cNvCxnSpPr/>
          <p:nvPr/>
        </p:nvCxnSpPr>
        <p:spPr>
          <a:xfrm>
            <a:off x="2571262" y="3780692"/>
            <a:ext cx="0" cy="974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287B715C-3C40-43EF-A9FF-20041FE49721}"/>
              </a:ext>
            </a:extLst>
          </p:cNvPr>
          <p:cNvCxnSpPr/>
          <p:nvPr/>
        </p:nvCxnSpPr>
        <p:spPr>
          <a:xfrm>
            <a:off x="3941982" y="3758710"/>
            <a:ext cx="0" cy="974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037572F1-1E97-404F-A1A7-99E2C9DBD69B}"/>
              </a:ext>
            </a:extLst>
          </p:cNvPr>
          <p:cNvCxnSpPr/>
          <p:nvPr/>
        </p:nvCxnSpPr>
        <p:spPr>
          <a:xfrm>
            <a:off x="5539201" y="3758710"/>
            <a:ext cx="0" cy="974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1DF81880-622C-4493-BA1D-3C0466374ACE}"/>
              </a:ext>
            </a:extLst>
          </p:cNvPr>
          <p:cNvCxnSpPr/>
          <p:nvPr/>
        </p:nvCxnSpPr>
        <p:spPr>
          <a:xfrm>
            <a:off x="6879003" y="3780692"/>
            <a:ext cx="0" cy="974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31CCDD53-3EE4-4741-8F8E-E57F840867B9}"/>
              </a:ext>
            </a:extLst>
          </p:cNvPr>
          <p:cNvCxnSpPr/>
          <p:nvPr/>
        </p:nvCxnSpPr>
        <p:spPr>
          <a:xfrm>
            <a:off x="8473342" y="3780692"/>
            <a:ext cx="0" cy="974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FD015DC6-9C0B-4D28-91CD-DA1E4679F84D}"/>
              </a:ext>
            </a:extLst>
          </p:cNvPr>
          <p:cNvCxnSpPr/>
          <p:nvPr/>
        </p:nvCxnSpPr>
        <p:spPr>
          <a:xfrm>
            <a:off x="9800003" y="3780692"/>
            <a:ext cx="159433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>
            <a:extLst>
              <a:ext uri="{FF2B5EF4-FFF2-40B4-BE49-F238E27FC236}">
                <a16:creationId xmlns:a16="http://schemas.microsoft.com/office/drawing/2014/main" id="{CB9A0C58-8AE5-41AB-B4BC-9909367EE840}"/>
              </a:ext>
            </a:extLst>
          </p:cNvPr>
          <p:cNvCxnSpPr/>
          <p:nvPr/>
        </p:nvCxnSpPr>
        <p:spPr>
          <a:xfrm>
            <a:off x="9800003" y="3780692"/>
            <a:ext cx="0" cy="974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Prostokąt 2">
            <a:extLst>
              <a:ext uri="{FF2B5EF4-FFF2-40B4-BE49-F238E27FC236}">
                <a16:creationId xmlns:a16="http://schemas.microsoft.com/office/drawing/2014/main" id="{349194A3-17C2-4178-840B-A79A745C431B}"/>
              </a:ext>
            </a:extLst>
          </p:cNvPr>
          <p:cNvSpPr/>
          <p:nvPr/>
        </p:nvSpPr>
        <p:spPr>
          <a:xfrm>
            <a:off x="2976247" y="2774636"/>
            <a:ext cx="524503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3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9DFC7BA8-2936-49F8-BC8A-817A4AF9D631}"/>
              </a:ext>
            </a:extLst>
          </p:cNvPr>
          <p:cNvSpPr/>
          <p:nvPr/>
        </p:nvSpPr>
        <p:spPr>
          <a:xfrm>
            <a:off x="5967434" y="2788499"/>
            <a:ext cx="524503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3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0C43F163-10B8-42B5-AE27-9494362807A4}"/>
              </a:ext>
            </a:extLst>
          </p:cNvPr>
          <p:cNvSpPr/>
          <p:nvPr/>
        </p:nvSpPr>
        <p:spPr>
          <a:xfrm>
            <a:off x="8841229" y="2788499"/>
            <a:ext cx="543739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3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pl-PL" sz="3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40F3F8B-F1B8-4D6B-81D7-080754CB68C4}"/>
              </a:ext>
            </a:extLst>
          </p:cNvPr>
          <p:cNvSpPr/>
          <p:nvPr/>
        </p:nvSpPr>
        <p:spPr>
          <a:xfrm>
            <a:off x="4376712" y="3758710"/>
            <a:ext cx="724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73E673C4-FD26-46D8-A89B-F4808449322A}"/>
              </a:ext>
            </a:extLst>
          </p:cNvPr>
          <p:cNvSpPr/>
          <p:nvPr/>
        </p:nvSpPr>
        <p:spPr>
          <a:xfrm>
            <a:off x="7337976" y="3758710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  <a:endParaRPr lang="pl-PL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6F11735-E41E-4CC9-BA6A-CE7B9001C7B0}"/>
              </a:ext>
            </a:extLst>
          </p:cNvPr>
          <p:cNvSpPr txBox="1"/>
          <p:nvPr/>
        </p:nvSpPr>
        <p:spPr>
          <a:xfrm>
            <a:off x="1339850" y="3390189"/>
            <a:ext cx="4667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/>
              <a:t>w2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98768259-3948-41ED-AC4B-4F4151929397}"/>
              </a:ext>
            </a:extLst>
          </p:cNvPr>
          <p:cNvSpPr/>
          <p:nvPr/>
        </p:nvSpPr>
        <p:spPr>
          <a:xfrm>
            <a:off x="2482850" y="3289300"/>
            <a:ext cx="88411" cy="46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504FD9D2-5AE2-4C5B-889B-4A8D5AF222C6}"/>
              </a:ext>
            </a:extLst>
          </p:cNvPr>
          <p:cNvSpPr/>
          <p:nvPr/>
        </p:nvSpPr>
        <p:spPr>
          <a:xfrm>
            <a:off x="5438969" y="3270250"/>
            <a:ext cx="88411" cy="46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8070B1BF-01FE-4DD5-8EEF-8FD387540DA6}"/>
              </a:ext>
            </a:extLst>
          </p:cNvPr>
          <p:cNvSpPr/>
          <p:nvPr/>
        </p:nvSpPr>
        <p:spPr>
          <a:xfrm>
            <a:off x="8381939" y="3291988"/>
            <a:ext cx="88411" cy="46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>
            <a:extLst>
              <a:ext uri="{FF2B5EF4-FFF2-40B4-BE49-F238E27FC236}">
                <a16:creationId xmlns:a16="http://schemas.microsoft.com/office/drawing/2014/main" id="{A73C3611-36B7-4B3D-9FF9-3A420624E3F6}"/>
              </a:ext>
            </a:extLst>
          </p:cNvPr>
          <p:cNvSpPr/>
          <p:nvPr/>
        </p:nvSpPr>
        <p:spPr>
          <a:xfrm rot="5400000">
            <a:off x="3669176" y="3572944"/>
            <a:ext cx="88411" cy="46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19E6D9DA-9D43-4A73-8403-41B9DCBB000C}"/>
              </a:ext>
            </a:extLst>
          </p:cNvPr>
          <p:cNvSpPr/>
          <p:nvPr/>
        </p:nvSpPr>
        <p:spPr>
          <a:xfrm rot="5400000">
            <a:off x="6608594" y="3590193"/>
            <a:ext cx="88411" cy="46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FC371FBA-0791-4AD0-A92F-F7950EF8A579}"/>
              </a:ext>
            </a:extLst>
          </p:cNvPr>
          <p:cNvSpPr/>
          <p:nvPr/>
        </p:nvSpPr>
        <p:spPr>
          <a:xfrm rot="5400000">
            <a:off x="9521094" y="3590193"/>
            <a:ext cx="88411" cy="46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EDAF7B7-A36B-4104-83A8-22E043310C28}"/>
              </a:ext>
            </a:extLst>
          </p:cNvPr>
          <p:cNvSpPr txBox="1"/>
          <p:nvPr/>
        </p:nvSpPr>
        <p:spPr>
          <a:xfrm>
            <a:off x="2299268" y="291996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g</a:t>
            </a:r>
            <a:r>
              <a:rPr lang="pl-PL" sz="900" dirty="0">
                <a:solidFill>
                  <a:srgbClr val="FF0000"/>
                </a:solidFill>
              </a:rPr>
              <a:t>M,1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380F9DFC-9936-495B-8C77-E3DB3610D57F}"/>
              </a:ext>
            </a:extLst>
          </p:cNvPr>
          <p:cNvSpPr txBox="1"/>
          <p:nvPr/>
        </p:nvSpPr>
        <p:spPr>
          <a:xfrm>
            <a:off x="3102369" y="359416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g</a:t>
            </a:r>
            <a:r>
              <a:rPr lang="pl-PL" sz="900" dirty="0">
                <a:solidFill>
                  <a:srgbClr val="FF0000"/>
                </a:solidFill>
              </a:rPr>
              <a:t>M,2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02F232F0-0EA7-4453-B253-8566235D25A6}"/>
              </a:ext>
            </a:extLst>
          </p:cNvPr>
          <p:cNvSpPr txBox="1"/>
          <p:nvPr/>
        </p:nvSpPr>
        <p:spPr>
          <a:xfrm>
            <a:off x="5211182" y="289774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g</a:t>
            </a:r>
            <a:r>
              <a:rPr lang="pl-PL" sz="900" dirty="0">
                <a:solidFill>
                  <a:srgbClr val="FF0000"/>
                </a:solidFill>
              </a:rPr>
              <a:t>N,1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8119BDC5-35CF-4905-BBC0-27B94FF73D90}"/>
              </a:ext>
            </a:extLst>
          </p:cNvPr>
          <p:cNvSpPr txBox="1"/>
          <p:nvPr/>
        </p:nvSpPr>
        <p:spPr>
          <a:xfrm>
            <a:off x="5983983" y="359355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g</a:t>
            </a:r>
            <a:r>
              <a:rPr lang="pl-PL" sz="900" dirty="0">
                <a:solidFill>
                  <a:srgbClr val="FF0000"/>
                </a:solidFill>
              </a:rPr>
              <a:t>N,2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981ED07A-E517-4361-B764-0F815F497CD0}"/>
              </a:ext>
            </a:extLst>
          </p:cNvPr>
          <p:cNvSpPr txBox="1"/>
          <p:nvPr/>
        </p:nvSpPr>
        <p:spPr>
          <a:xfrm>
            <a:off x="8154152" y="29199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g</a:t>
            </a:r>
            <a:r>
              <a:rPr lang="pl-PL" sz="900" dirty="0">
                <a:solidFill>
                  <a:srgbClr val="FF0000"/>
                </a:solidFill>
              </a:rPr>
              <a:t>O,1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9EB501D4-D45F-4923-89F0-021FCAB4DE63}"/>
              </a:ext>
            </a:extLst>
          </p:cNvPr>
          <p:cNvSpPr txBox="1"/>
          <p:nvPr/>
        </p:nvSpPr>
        <p:spPr>
          <a:xfrm>
            <a:off x="8872028" y="359355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g</a:t>
            </a:r>
            <a:r>
              <a:rPr lang="pl-PL" sz="900" dirty="0">
                <a:solidFill>
                  <a:srgbClr val="FF0000"/>
                </a:solidFill>
              </a:rPr>
              <a:t>O,2</a:t>
            </a:r>
            <a:endParaRPr lang="pl-PL" dirty="0">
              <a:solidFill>
                <a:srgbClr val="FF0000"/>
              </a:solidFill>
            </a:endParaRPr>
          </a:p>
        </p:txBody>
      </p:sp>
      <p:cxnSp>
        <p:nvCxnSpPr>
          <p:cNvPr id="48" name="Łącznik prosty ze strzałką 47">
            <a:extLst>
              <a:ext uri="{FF2B5EF4-FFF2-40B4-BE49-F238E27FC236}">
                <a16:creationId xmlns:a16="http://schemas.microsoft.com/office/drawing/2014/main" id="{B275681A-8C0E-4BD4-8236-C71E4AAD2711}"/>
              </a:ext>
            </a:extLst>
          </p:cNvPr>
          <p:cNvCxnSpPr/>
          <p:nvPr/>
        </p:nvCxnSpPr>
        <p:spPr>
          <a:xfrm>
            <a:off x="3992639" y="3568108"/>
            <a:ext cx="13672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Łącznik prosty ze strzałką 48">
            <a:extLst>
              <a:ext uri="{FF2B5EF4-FFF2-40B4-BE49-F238E27FC236}">
                <a16:creationId xmlns:a16="http://schemas.microsoft.com/office/drawing/2014/main" id="{1BED60AD-2D49-4E9E-B366-487659A4860E}"/>
              </a:ext>
            </a:extLst>
          </p:cNvPr>
          <p:cNvCxnSpPr/>
          <p:nvPr/>
        </p:nvCxnSpPr>
        <p:spPr>
          <a:xfrm>
            <a:off x="6926339" y="3574855"/>
            <a:ext cx="13672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Łącznik prosty ze strzałką 49">
            <a:extLst>
              <a:ext uri="{FF2B5EF4-FFF2-40B4-BE49-F238E27FC236}">
                <a16:creationId xmlns:a16="http://schemas.microsoft.com/office/drawing/2014/main" id="{7C8E3921-E48A-44DD-BD01-AB265644CE76}"/>
              </a:ext>
            </a:extLst>
          </p:cNvPr>
          <p:cNvCxnSpPr>
            <a:cxnSpLocks/>
          </p:cNvCxnSpPr>
          <p:nvPr/>
        </p:nvCxnSpPr>
        <p:spPr>
          <a:xfrm flipV="1">
            <a:off x="3713381" y="3962889"/>
            <a:ext cx="0" cy="7919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49FEF2DC-192B-4D2A-8E1B-CF3946239525}"/>
              </a:ext>
            </a:extLst>
          </p:cNvPr>
          <p:cNvSpPr txBox="1"/>
          <p:nvPr/>
        </p:nvSpPr>
        <p:spPr>
          <a:xfrm>
            <a:off x="3370500" y="4245804"/>
            <a:ext cx="4667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/>
              <a:t>w1</a:t>
            </a:r>
          </a:p>
        </p:txBody>
      </p:sp>
      <p:cxnSp>
        <p:nvCxnSpPr>
          <p:cNvPr id="54" name="Łącznik prosty ze strzałką 53">
            <a:extLst>
              <a:ext uri="{FF2B5EF4-FFF2-40B4-BE49-F238E27FC236}">
                <a16:creationId xmlns:a16="http://schemas.microsoft.com/office/drawing/2014/main" id="{B4745D1E-D641-4B4B-9BED-75E8B0AA523F}"/>
              </a:ext>
            </a:extLst>
          </p:cNvPr>
          <p:cNvCxnSpPr>
            <a:cxnSpLocks/>
          </p:cNvCxnSpPr>
          <p:nvPr/>
        </p:nvCxnSpPr>
        <p:spPr>
          <a:xfrm flipV="1">
            <a:off x="6686809" y="3968527"/>
            <a:ext cx="0" cy="7919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63B470D-02F3-4715-A151-5BC7FC4B4354}"/>
              </a:ext>
            </a:extLst>
          </p:cNvPr>
          <p:cNvSpPr txBox="1"/>
          <p:nvPr/>
        </p:nvSpPr>
        <p:spPr>
          <a:xfrm>
            <a:off x="6378156" y="4245742"/>
            <a:ext cx="4667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/>
              <a:t>w3</a:t>
            </a:r>
          </a:p>
        </p:txBody>
      </p:sp>
      <p:cxnSp>
        <p:nvCxnSpPr>
          <p:cNvPr id="56" name="Łącznik prosty ze strzałką 55">
            <a:extLst>
              <a:ext uri="{FF2B5EF4-FFF2-40B4-BE49-F238E27FC236}">
                <a16:creationId xmlns:a16="http://schemas.microsoft.com/office/drawing/2014/main" id="{467660BB-2675-4989-A598-E5CEA868475D}"/>
              </a:ext>
            </a:extLst>
          </p:cNvPr>
          <p:cNvCxnSpPr>
            <a:cxnSpLocks/>
          </p:cNvCxnSpPr>
          <p:nvPr/>
        </p:nvCxnSpPr>
        <p:spPr>
          <a:xfrm>
            <a:off x="2870081" y="3934778"/>
            <a:ext cx="1" cy="848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Łącznik prosty ze strzałką 58">
            <a:extLst>
              <a:ext uri="{FF2B5EF4-FFF2-40B4-BE49-F238E27FC236}">
                <a16:creationId xmlns:a16="http://schemas.microsoft.com/office/drawing/2014/main" id="{320C9B84-BEC8-4653-B416-746BA9201791}"/>
              </a:ext>
            </a:extLst>
          </p:cNvPr>
          <p:cNvCxnSpPr>
            <a:cxnSpLocks/>
          </p:cNvCxnSpPr>
          <p:nvPr/>
        </p:nvCxnSpPr>
        <p:spPr>
          <a:xfrm>
            <a:off x="5930997" y="3934778"/>
            <a:ext cx="1" cy="848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Łącznik prosty ze strzałką 59">
            <a:extLst>
              <a:ext uri="{FF2B5EF4-FFF2-40B4-BE49-F238E27FC236}">
                <a16:creationId xmlns:a16="http://schemas.microsoft.com/office/drawing/2014/main" id="{7A817E69-FB0F-42D8-8E2A-40029AFA62A2}"/>
              </a:ext>
            </a:extLst>
          </p:cNvPr>
          <p:cNvCxnSpPr>
            <a:cxnSpLocks/>
          </p:cNvCxnSpPr>
          <p:nvPr/>
        </p:nvCxnSpPr>
        <p:spPr>
          <a:xfrm>
            <a:off x="8874917" y="3934778"/>
            <a:ext cx="1" cy="848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Łącznik prosty 62">
            <a:extLst>
              <a:ext uri="{FF2B5EF4-FFF2-40B4-BE49-F238E27FC236}">
                <a16:creationId xmlns:a16="http://schemas.microsoft.com/office/drawing/2014/main" id="{D28D5A32-F0DF-4E1C-B86C-E928D0D85A9F}"/>
              </a:ext>
            </a:extLst>
          </p:cNvPr>
          <p:cNvCxnSpPr/>
          <p:nvPr/>
        </p:nvCxnSpPr>
        <p:spPr>
          <a:xfrm>
            <a:off x="2620783" y="3568108"/>
            <a:ext cx="1269539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Łącznik prosty 63">
            <a:extLst>
              <a:ext uri="{FF2B5EF4-FFF2-40B4-BE49-F238E27FC236}">
                <a16:creationId xmlns:a16="http://schemas.microsoft.com/office/drawing/2014/main" id="{9AB46D7D-07F0-41F3-A3D9-6C68C9E55D17}"/>
              </a:ext>
            </a:extLst>
          </p:cNvPr>
          <p:cNvCxnSpPr/>
          <p:nvPr/>
        </p:nvCxnSpPr>
        <p:spPr>
          <a:xfrm>
            <a:off x="5583980" y="3568108"/>
            <a:ext cx="1269539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Łącznik prosty 64">
            <a:extLst>
              <a:ext uri="{FF2B5EF4-FFF2-40B4-BE49-F238E27FC236}">
                <a16:creationId xmlns:a16="http://schemas.microsoft.com/office/drawing/2014/main" id="{16DE5675-40F3-488C-9878-152322AE7DCE}"/>
              </a:ext>
            </a:extLst>
          </p:cNvPr>
          <p:cNvCxnSpPr>
            <a:cxnSpLocks/>
          </p:cNvCxnSpPr>
          <p:nvPr/>
        </p:nvCxnSpPr>
        <p:spPr>
          <a:xfrm>
            <a:off x="2860260" y="3593555"/>
            <a:ext cx="7438" cy="30720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Łącznik prosty 66">
            <a:extLst>
              <a:ext uri="{FF2B5EF4-FFF2-40B4-BE49-F238E27FC236}">
                <a16:creationId xmlns:a16="http://schemas.microsoft.com/office/drawing/2014/main" id="{B986F4A4-EC60-42E4-93C6-77D20CFD0571}"/>
              </a:ext>
            </a:extLst>
          </p:cNvPr>
          <p:cNvCxnSpPr>
            <a:cxnSpLocks/>
          </p:cNvCxnSpPr>
          <p:nvPr/>
        </p:nvCxnSpPr>
        <p:spPr>
          <a:xfrm>
            <a:off x="5928108" y="3578561"/>
            <a:ext cx="7438" cy="30720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Łącznik prosty 75">
            <a:extLst>
              <a:ext uri="{FF2B5EF4-FFF2-40B4-BE49-F238E27FC236}">
                <a16:creationId xmlns:a16="http://schemas.microsoft.com/office/drawing/2014/main" id="{058CD3AC-8B0A-4E19-AE05-CF0A832F006F}"/>
              </a:ext>
            </a:extLst>
          </p:cNvPr>
          <p:cNvCxnSpPr/>
          <p:nvPr/>
        </p:nvCxnSpPr>
        <p:spPr>
          <a:xfrm>
            <a:off x="8530464" y="3574855"/>
            <a:ext cx="1269539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Łącznik prosty 76">
            <a:extLst>
              <a:ext uri="{FF2B5EF4-FFF2-40B4-BE49-F238E27FC236}">
                <a16:creationId xmlns:a16="http://schemas.microsoft.com/office/drawing/2014/main" id="{65ADC696-17EB-4728-88AD-148A98323CD9}"/>
              </a:ext>
            </a:extLst>
          </p:cNvPr>
          <p:cNvCxnSpPr>
            <a:cxnSpLocks/>
          </p:cNvCxnSpPr>
          <p:nvPr/>
        </p:nvCxnSpPr>
        <p:spPr>
          <a:xfrm>
            <a:off x="8867479" y="3586054"/>
            <a:ext cx="7438" cy="30720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3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34E26E-365E-48A8-94D1-7DDF6107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EA01D43B-581F-48CD-BDB1-5810E0C90773}"/>
              </a:ext>
            </a:extLst>
          </p:cNvPr>
          <p:cNvCxnSpPr>
            <a:cxnSpLocks/>
          </p:cNvCxnSpPr>
          <p:nvPr/>
        </p:nvCxnSpPr>
        <p:spPr>
          <a:xfrm>
            <a:off x="1016672" y="2713892"/>
            <a:ext cx="10426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3F791CA9-0DFE-42E4-8E07-7F8A74643CCD}"/>
              </a:ext>
            </a:extLst>
          </p:cNvPr>
          <p:cNvCxnSpPr>
            <a:cxnSpLocks/>
          </p:cNvCxnSpPr>
          <p:nvPr/>
        </p:nvCxnSpPr>
        <p:spPr>
          <a:xfrm>
            <a:off x="1037167" y="3780692"/>
            <a:ext cx="1534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BE83C140-8840-4C18-A787-660E484289AE}"/>
              </a:ext>
            </a:extLst>
          </p:cNvPr>
          <p:cNvCxnSpPr/>
          <p:nvPr/>
        </p:nvCxnSpPr>
        <p:spPr>
          <a:xfrm>
            <a:off x="3941982" y="3758710"/>
            <a:ext cx="1594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95926BB3-174F-4300-862A-6AEB05E21CDA}"/>
              </a:ext>
            </a:extLst>
          </p:cNvPr>
          <p:cNvCxnSpPr/>
          <p:nvPr/>
        </p:nvCxnSpPr>
        <p:spPr>
          <a:xfrm>
            <a:off x="6879003" y="3780692"/>
            <a:ext cx="1594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A615ADBE-E62E-412E-AD59-FCF4796D05A8}"/>
              </a:ext>
            </a:extLst>
          </p:cNvPr>
          <p:cNvCxnSpPr/>
          <p:nvPr/>
        </p:nvCxnSpPr>
        <p:spPr>
          <a:xfrm>
            <a:off x="2571262" y="3780692"/>
            <a:ext cx="0" cy="97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287B715C-3C40-43EF-A9FF-20041FE49721}"/>
              </a:ext>
            </a:extLst>
          </p:cNvPr>
          <p:cNvCxnSpPr/>
          <p:nvPr/>
        </p:nvCxnSpPr>
        <p:spPr>
          <a:xfrm>
            <a:off x="3941982" y="3758710"/>
            <a:ext cx="0" cy="97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037572F1-1E97-404F-A1A7-99E2C9DBD69B}"/>
              </a:ext>
            </a:extLst>
          </p:cNvPr>
          <p:cNvCxnSpPr/>
          <p:nvPr/>
        </p:nvCxnSpPr>
        <p:spPr>
          <a:xfrm>
            <a:off x="5536321" y="3758710"/>
            <a:ext cx="0" cy="97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1DF81880-622C-4493-BA1D-3C0466374ACE}"/>
              </a:ext>
            </a:extLst>
          </p:cNvPr>
          <p:cNvCxnSpPr/>
          <p:nvPr/>
        </p:nvCxnSpPr>
        <p:spPr>
          <a:xfrm>
            <a:off x="6879003" y="3780692"/>
            <a:ext cx="0" cy="97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31CCDD53-3EE4-4741-8F8E-E57F840867B9}"/>
              </a:ext>
            </a:extLst>
          </p:cNvPr>
          <p:cNvCxnSpPr/>
          <p:nvPr/>
        </p:nvCxnSpPr>
        <p:spPr>
          <a:xfrm>
            <a:off x="8473342" y="3780692"/>
            <a:ext cx="0" cy="97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FD015DC6-9C0B-4D28-91CD-DA1E4679F84D}"/>
              </a:ext>
            </a:extLst>
          </p:cNvPr>
          <p:cNvCxnSpPr/>
          <p:nvPr/>
        </p:nvCxnSpPr>
        <p:spPr>
          <a:xfrm>
            <a:off x="9800003" y="3780692"/>
            <a:ext cx="1594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>
            <a:extLst>
              <a:ext uri="{FF2B5EF4-FFF2-40B4-BE49-F238E27FC236}">
                <a16:creationId xmlns:a16="http://schemas.microsoft.com/office/drawing/2014/main" id="{CB9A0C58-8AE5-41AB-B4BC-9909367EE840}"/>
              </a:ext>
            </a:extLst>
          </p:cNvPr>
          <p:cNvCxnSpPr/>
          <p:nvPr/>
        </p:nvCxnSpPr>
        <p:spPr>
          <a:xfrm>
            <a:off x="9800003" y="3780692"/>
            <a:ext cx="0" cy="97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58983"/>
      </p:ext>
    </p:extLst>
  </p:cSld>
  <p:clrMapOvr>
    <a:masterClrMapping/>
  </p:clrMapOvr>
</p:sld>
</file>

<file path=ppt/theme/theme1.xml><?xml version="1.0" encoding="utf-8"?>
<a:theme xmlns:a="http://schemas.openxmlformats.org/drawingml/2006/main" name="Dywidend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TM03457464[[fn=Dywidenda]]</Template>
  <TotalTime>3043</TotalTime>
  <Words>133</Words>
  <Application>Microsoft Office PowerPoint</Application>
  <PresentationFormat>Panoramiczny</PresentationFormat>
  <Paragraphs>43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Dywidenda</vt:lpstr>
      <vt:lpstr>Traffic signal control – discrete-time linear quadratic control problem with an infinite-horizon</vt:lpstr>
      <vt:lpstr>Introduction</vt:lpstr>
      <vt:lpstr>DP modelling</vt:lpstr>
      <vt:lpstr>Network model</vt:lpstr>
      <vt:lpstr>Simulation results</vt:lpstr>
      <vt:lpstr>Network model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signal control – discrete-time linear quadratic control problem with an infinite-horizon</dc:title>
  <dc:creator>Monika Matyja</dc:creator>
  <cp:lastModifiedBy>Monika Matyja</cp:lastModifiedBy>
  <cp:revision>12</cp:revision>
  <dcterms:created xsi:type="dcterms:W3CDTF">2019-03-27T10:12:31Z</dcterms:created>
  <dcterms:modified xsi:type="dcterms:W3CDTF">2019-03-29T12:56:05Z</dcterms:modified>
</cp:coreProperties>
</file>