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p:scale>
          <a:sx n="50" d="100"/>
          <a:sy n="50" d="100"/>
        </p:scale>
        <p:origin x="1709"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9/28/2020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497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9/28/2020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3355916086"/>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slideplayer.es/slide/4619544/" TargetMode="External"/><Relationship Id="rId3" Type="http://schemas.openxmlformats.org/officeDocument/2006/relationships/hyperlink" Target="https://hablemosdeculturas.com/piramides-mayas/#Ubicacion" TargetMode="External"/><Relationship Id="rId7" Type="http://schemas.openxmlformats.org/officeDocument/2006/relationships/hyperlink" Target="https://www.milenio.com/estados/piramides-de-mexico-y-egipto-no-tienen-similitud" TargetMode="External"/><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hyperlink" Target="https://www.almendron.com/arte/arquitectura/mayas/mayas.htm" TargetMode="External"/><Relationship Id="rId5" Type="http://schemas.openxmlformats.org/officeDocument/2006/relationships/hyperlink" Target="https://historiasdelahistoria.com/2019/06/12/la-increible-historia-de-como-los-antiguos-mayas-construyeron-la-piramide-de-chichen-itza" TargetMode="External"/><Relationship Id="rId4" Type="http://schemas.openxmlformats.org/officeDocument/2006/relationships/hyperlink" Target="https://rivieramaya.mx/10-ruinas-mayas-espectacular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IRÁMIDES MAYAS » Conoce sus características, funciones y significado">
            <a:extLst>
              <a:ext uri="{FF2B5EF4-FFF2-40B4-BE49-F238E27FC236}">
                <a16:creationId xmlns:a16="http://schemas.microsoft.com/office/drawing/2014/main" id="{942518C2-DC94-4D68-9928-E3B7E232DD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47" r="2315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7DC5C1D-88B6-4FDB-B368-FEDC6D73B47A}"/>
              </a:ext>
            </a:extLst>
          </p:cNvPr>
          <p:cNvSpPr>
            <a:spLocks noGrp="1"/>
          </p:cNvSpPr>
          <p:nvPr>
            <p:ph type="ctrTitle"/>
          </p:nvPr>
        </p:nvSpPr>
        <p:spPr>
          <a:xfrm>
            <a:off x="477981" y="1122363"/>
            <a:ext cx="4023360" cy="3204134"/>
          </a:xfrm>
        </p:spPr>
        <p:txBody>
          <a:bodyPr anchor="b">
            <a:normAutofit/>
          </a:bodyPr>
          <a:lstStyle/>
          <a:p>
            <a:r>
              <a:rPr lang="es-ES" sz="4800" dirty="0"/>
              <a:t>Historia de las pirámides mayas</a:t>
            </a:r>
          </a:p>
        </p:txBody>
      </p:sp>
      <p:sp>
        <p:nvSpPr>
          <p:cNvPr id="3" name="Subtítulo 2">
            <a:extLst>
              <a:ext uri="{FF2B5EF4-FFF2-40B4-BE49-F238E27FC236}">
                <a16:creationId xmlns:a16="http://schemas.microsoft.com/office/drawing/2014/main" id="{5A4376A5-D4C9-466C-ACCE-AB1D6C37BA54}"/>
              </a:ext>
            </a:extLst>
          </p:cNvPr>
          <p:cNvSpPr>
            <a:spLocks noGrp="1"/>
          </p:cNvSpPr>
          <p:nvPr>
            <p:ph type="subTitle" idx="1"/>
          </p:nvPr>
        </p:nvSpPr>
        <p:spPr>
          <a:xfrm>
            <a:off x="477980" y="4872922"/>
            <a:ext cx="4023359" cy="1208141"/>
          </a:xfrm>
        </p:spPr>
        <p:txBody>
          <a:bodyPr>
            <a:normAutofit fontScale="92500" lnSpcReduction="20000"/>
          </a:bodyPr>
          <a:lstStyle/>
          <a:p>
            <a:r>
              <a:rPr lang="es-ES" sz="2000" dirty="0"/>
              <a:t>Nombre…</a:t>
            </a:r>
          </a:p>
          <a:p>
            <a:r>
              <a:rPr lang="es-ES" sz="2000" dirty="0"/>
              <a:t>Curso…</a:t>
            </a:r>
          </a:p>
          <a:p>
            <a:r>
              <a:rPr lang="es-ES" sz="2000" dirty="0"/>
              <a:t>Etc….</a:t>
            </a: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0632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Rectangle 7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75037B-E825-455A-81AB-B97A8F196667}"/>
              </a:ext>
            </a:extLst>
          </p:cNvPr>
          <p:cNvSpPr>
            <a:spLocks noGrp="1"/>
          </p:cNvSpPr>
          <p:nvPr>
            <p:ph type="ctrTitle"/>
          </p:nvPr>
        </p:nvSpPr>
        <p:spPr>
          <a:xfrm>
            <a:off x="838199" y="564211"/>
            <a:ext cx="4571999" cy="1165002"/>
          </a:xfrm>
        </p:spPr>
        <p:txBody>
          <a:bodyPr vert="horz" lIns="91440" tIns="45720" rIns="91440" bIns="45720" rtlCol="0" anchor="b">
            <a:normAutofit/>
          </a:bodyPr>
          <a:lstStyle/>
          <a:p>
            <a:r>
              <a:rPr lang="en-US" sz="3600"/>
              <a:t>Alimentación y producción</a:t>
            </a:r>
          </a:p>
        </p:txBody>
      </p:sp>
      <p:sp>
        <p:nvSpPr>
          <p:cNvPr id="3" name="Subtítulo 2">
            <a:extLst>
              <a:ext uri="{FF2B5EF4-FFF2-40B4-BE49-F238E27FC236}">
                <a16:creationId xmlns:a16="http://schemas.microsoft.com/office/drawing/2014/main" id="{A2F7F2C3-A68D-4220-94C8-15824839B6BA}"/>
              </a:ext>
            </a:extLst>
          </p:cNvPr>
          <p:cNvSpPr>
            <a:spLocks noGrp="1"/>
          </p:cNvSpPr>
          <p:nvPr>
            <p:ph type="subTitle" idx="1"/>
          </p:nvPr>
        </p:nvSpPr>
        <p:spPr>
          <a:xfrm>
            <a:off x="838199" y="1729213"/>
            <a:ext cx="4571999" cy="4103089"/>
          </a:xfrm>
        </p:spPr>
        <p:txBody>
          <a:bodyPr vert="horz" lIns="91440" tIns="45720" rIns="91440" bIns="45720" rtlCol="0">
            <a:normAutofit fontScale="92500" lnSpcReduction="10000"/>
          </a:bodyPr>
          <a:lstStyle/>
          <a:p>
            <a:pPr marL="457200" indent="-228600">
              <a:lnSpc>
                <a:spcPct val="100000"/>
              </a:lnSpc>
              <a:buFont typeface="Arial" panose="020B0604020202020204" pitchFamily="34" charset="0"/>
              <a:buChar char="•"/>
            </a:pPr>
            <a:r>
              <a:rPr lang="en-US" sz="1800" dirty="0"/>
              <a:t>El </a:t>
            </a:r>
            <a:r>
              <a:rPr lang="en-US" sz="1800" dirty="0" err="1"/>
              <a:t>terreno</a:t>
            </a:r>
            <a:r>
              <a:rPr lang="en-US" sz="1800" dirty="0"/>
              <a:t> de </a:t>
            </a:r>
            <a:r>
              <a:rPr lang="en-US" sz="1800" dirty="0" err="1"/>
              <a:t>cultivo</a:t>
            </a:r>
            <a:r>
              <a:rPr lang="en-US" sz="1800" dirty="0"/>
              <a:t> era </a:t>
            </a:r>
            <a:r>
              <a:rPr lang="en-US" sz="1800" dirty="0" err="1"/>
              <a:t>llamado</a:t>
            </a:r>
            <a:r>
              <a:rPr lang="en-US" sz="1800" dirty="0"/>
              <a:t> Milpa.</a:t>
            </a:r>
          </a:p>
          <a:p>
            <a:pPr marL="457200" indent="-228600">
              <a:lnSpc>
                <a:spcPct val="100000"/>
              </a:lnSpc>
              <a:buFont typeface="Arial" panose="020B0604020202020204" pitchFamily="34" charset="0"/>
              <a:buChar char="•"/>
            </a:pPr>
            <a:r>
              <a:rPr lang="en-US" sz="1800" dirty="0"/>
              <a:t>Se </a:t>
            </a:r>
            <a:r>
              <a:rPr lang="en-US" sz="1800" dirty="0" err="1"/>
              <a:t>cosechaba</a:t>
            </a:r>
            <a:r>
              <a:rPr lang="en-US" sz="1800" dirty="0"/>
              <a:t> </a:t>
            </a:r>
            <a:r>
              <a:rPr lang="en-US" sz="1800" dirty="0" err="1"/>
              <a:t>principalmente</a:t>
            </a:r>
            <a:r>
              <a:rPr lang="en-US" sz="1800" dirty="0"/>
              <a:t> </a:t>
            </a:r>
            <a:r>
              <a:rPr lang="en-US" sz="1800" dirty="0" err="1"/>
              <a:t>maíz</a:t>
            </a:r>
            <a:r>
              <a:rPr lang="en-US" sz="1800" dirty="0"/>
              <a:t>, </a:t>
            </a:r>
            <a:r>
              <a:rPr lang="en-US" sz="1800" dirty="0" err="1"/>
              <a:t>algodón</a:t>
            </a:r>
            <a:r>
              <a:rPr lang="en-US" sz="1800" dirty="0"/>
              <a:t>, </a:t>
            </a:r>
            <a:r>
              <a:rPr lang="en-US" sz="1800" dirty="0" err="1"/>
              <a:t>frejol</a:t>
            </a:r>
            <a:r>
              <a:rPr lang="en-US" sz="1800" dirty="0"/>
              <a:t>, camote, yuca y cacao.</a:t>
            </a:r>
          </a:p>
          <a:p>
            <a:pPr marL="457200" indent="-228600">
              <a:lnSpc>
                <a:spcPct val="100000"/>
              </a:lnSpc>
              <a:buFont typeface="Arial" panose="020B0604020202020204" pitchFamily="34" charset="0"/>
              <a:buChar char="•"/>
            </a:pPr>
            <a:r>
              <a:rPr lang="en-US" sz="1800" dirty="0"/>
              <a:t>Las </a:t>
            </a:r>
            <a:r>
              <a:rPr lang="en-US" sz="1800" dirty="0" err="1"/>
              <a:t>técnicas</a:t>
            </a:r>
            <a:r>
              <a:rPr lang="en-US" sz="1800" dirty="0"/>
              <a:t> de </a:t>
            </a:r>
            <a:r>
              <a:rPr lang="en-US" sz="1800" dirty="0" err="1"/>
              <a:t>cultivo</a:t>
            </a:r>
            <a:r>
              <a:rPr lang="en-US" sz="1800" dirty="0"/>
              <a:t> se </a:t>
            </a:r>
            <a:r>
              <a:rPr lang="en-US" sz="1800" dirty="0" err="1"/>
              <a:t>dieron</a:t>
            </a:r>
            <a:r>
              <a:rPr lang="en-US" sz="1800" dirty="0"/>
              <a:t> por </a:t>
            </a:r>
            <a:r>
              <a:rPr lang="en-US" sz="1800" dirty="0" err="1"/>
              <a:t>jardines</a:t>
            </a:r>
            <a:r>
              <a:rPr lang="en-US" sz="1800" dirty="0"/>
              <a:t>, </a:t>
            </a:r>
            <a:r>
              <a:rPr lang="en-US" sz="1800" dirty="0" err="1"/>
              <a:t>terrazas</a:t>
            </a:r>
            <a:r>
              <a:rPr lang="en-US" sz="1800" dirty="0"/>
              <a:t> y </a:t>
            </a:r>
            <a:r>
              <a:rPr lang="en-US" sz="1800" dirty="0" err="1"/>
              <a:t>canalización</a:t>
            </a:r>
            <a:r>
              <a:rPr lang="en-US" sz="1800" dirty="0"/>
              <a:t> de </a:t>
            </a:r>
            <a:r>
              <a:rPr lang="en-US" sz="1800" dirty="0" err="1"/>
              <a:t>regadíos</a:t>
            </a:r>
            <a:r>
              <a:rPr lang="en-US" sz="1800" dirty="0"/>
              <a:t>.</a:t>
            </a:r>
          </a:p>
          <a:p>
            <a:pPr marL="457200" indent="-228600">
              <a:lnSpc>
                <a:spcPct val="100000"/>
              </a:lnSpc>
              <a:buFont typeface="Arial" panose="020B0604020202020204" pitchFamily="34" charset="0"/>
              <a:buChar char="•"/>
            </a:pPr>
            <a:r>
              <a:rPr lang="en-US" sz="1800" dirty="0"/>
              <a:t>Se </a:t>
            </a:r>
            <a:r>
              <a:rPr lang="en-US" sz="1800" dirty="0" err="1"/>
              <a:t>comerciaba</a:t>
            </a:r>
            <a:r>
              <a:rPr lang="en-US" sz="1800" dirty="0"/>
              <a:t> la </a:t>
            </a:r>
            <a:r>
              <a:rPr lang="en-US" sz="1800" dirty="0" err="1"/>
              <a:t>producción</a:t>
            </a:r>
            <a:r>
              <a:rPr lang="en-US" sz="1800" dirty="0"/>
              <a:t> </a:t>
            </a:r>
            <a:r>
              <a:rPr lang="en-US" sz="1800" dirty="0" err="1"/>
              <a:t>agrícola</a:t>
            </a:r>
            <a:endParaRPr lang="en-US" sz="1800" dirty="0"/>
          </a:p>
          <a:p>
            <a:pPr marL="457200" indent="-228600">
              <a:lnSpc>
                <a:spcPct val="100000"/>
              </a:lnSpc>
              <a:buFont typeface="Arial" panose="020B0604020202020204" pitchFamily="34" charset="0"/>
              <a:buChar char="•"/>
            </a:pPr>
            <a:r>
              <a:rPr lang="en-US" sz="1800" dirty="0" err="1"/>
              <a:t>Desarrollaron</a:t>
            </a:r>
            <a:r>
              <a:rPr lang="en-US" sz="1800" dirty="0"/>
              <a:t> </a:t>
            </a:r>
            <a:r>
              <a:rPr lang="en-US" sz="1800" dirty="0" err="1"/>
              <a:t>técnicas</a:t>
            </a:r>
            <a:r>
              <a:rPr lang="en-US" sz="1800" dirty="0"/>
              <a:t> de </a:t>
            </a:r>
            <a:r>
              <a:rPr lang="en-US" sz="1800" dirty="0" err="1"/>
              <a:t>hilado</a:t>
            </a:r>
            <a:r>
              <a:rPr lang="en-US" sz="1800" dirty="0"/>
              <a:t>, </a:t>
            </a:r>
            <a:r>
              <a:rPr lang="en-US" sz="1800" dirty="0" err="1"/>
              <a:t>tinte</a:t>
            </a:r>
            <a:r>
              <a:rPr lang="en-US" sz="1800" dirty="0"/>
              <a:t> y </a:t>
            </a:r>
            <a:r>
              <a:rPr lang="en-US" sz="1800" dirty="0" err="1"/>
              <a:t>tejido</a:t>
            </a:r>
            <a:r>
              <a:rPr lang="en-US" sz="1800" dirty="0"/>
              <a:t>.</a:t>
            </a:r>
          </a:p>
          <a:p>
            <a:pPr marL="457200" indent="-228600">
              <a:lnSpc>
                <a:spcPct val="100000"/>
              </a:lnSpc>
              <a:buFont typeface="Arial" panose="020B0604020202020204" pitchFamily="34" charset="0"/>
              <a:buChar char="•"/>
            </a:pPr>
            <a:r>
              <a:rPr lang="en-US" sz="1800" dirty="0" err="1"/>
              <a:t>Cazaban</a:t>
            </a:r>
            <a:r>
              <a:rPr lang="en-US" sz="1800" dirty="0"/>
              <a:t> </a:t>
            </a:r>
            <a:r>
              <a:rPr lang="en-US" sz="1800" dirty="0" err="1"/>
              <a:t>animales</a:t>
            </a:r>
            <a:r>
              <a:rPr lang="en-US" sz="1800" dirty="0"/>
              <a:t> </a:t>
            </a:r>
            <a:r>
              <a:rPr lang="en-US" sz="1800" dirty="0" err="1"/>
              <a:t>salvajes</a:t>
            </a:r>
            <a:r>
              <a:rPr lang="en-US" sz="1800" dirty="0"/>
              <a:t>.</a:t>
            </a:r>
          </a:p>
          <a:p>
            <a:pPr marL="457200" indent="-228600">
              <a:lnSpc>
                <a:spcPct val="100000"/>
              </a:lnSpc>
              <a:buFont typeface="Arial" panose="020B0604020202020204" pitchFamily="34" charset="0"/>
              <a:buChar char="•"/>
            </a:pPr>
            <a:r>
              <a:rPr lang="en-US" sz="1800" dirty="0"/>
              <a:t>Las </a:t>
            </a:r>
            <a:r>
              <a:rPr lang="en-US" sz="1800" dirty="0" err="1"/>
              <a:t>unidades</a:t>
            </a:r>
            <a:r>
              <a:rPr lang="en-US" sz="1800" dirty="0"/>
              <a:t> de </a:t>
            </a:r>
            <a:r>
              <a:rPr lang="en-US" sz="1800" dirty="0" err="1"/>
              <a:t>cambio</a:t>
            </a:r>
            <a:r>
              <a:rPr lang="en-US" sz="1800" dirty="0"/>
              <a:t> </a:t>
            </a:r>
            <a:r>
              <a:rPr lang="en-US" sz="1800" dirty="0" err="1"/>
              <a:t>eran</a:t>
            </a:r>
            <a:r>
              <a:rPr lang="en-US" sz="1800" dirty="0"/>
              <a:t> las </a:t>
            </a:r>
            <a:r>
              <a:rPr lang="en-US" sz="1800" dirty="0" err="1"/>
              <a:t>semillas</a:t>
            </a:r>
            <a:r>
              <a:rPr lang="en-US" sz="1800" dirty="0"/>
              <a:t> de cacao y las </a:t>
            </a:r>
            <a:r>
              <a:rPr lang="en-US" sz="1800" dirty="0" err="1"/>
              <a:t>campanillas</a:t>
            </a:r>
            <a:r>
              <a:rPr lang="en-US" sz="1800" dirty="0"/>
              <a:t> de </a:t>
            </a:r>
            <a:r>
              <a:rPr lang="en-US" sz="1800" dirty="0" err="1"/>
              <a:t>cobre</a:t>
            </a:r>
            <a:r>
              <a:rPr lang="en-US" sz="1800" dirty="0"/>
              <a:t>.</a:t>
            </a:r>
          </a:p>
          <a:p>
            <a:pPr marL="457200" indent="-228600">
              <a:lnSpc>
                <a:spcPct val="100000"/>
              </a:lnSpc>
              <a:buFont typeface="Arial" panose="020B0604020202020204" pitchFamily="34" charset="0"/>
              <a:buChar char="•"/>
            </a:pPr>
            <a:endParaRPr lang="en-US" sz="1500" dirty="0"/>
          </a:p>
        </p:txBody>
      </p:sp>
      <p:pic>
        <p:nvPicPr>
          <p:cNvPr id="10242" name="Picture 2" descr="Aprende todo sobre la Agricultura Maya">
            <a:extLst>
              <a:ext uri="{FF2B5EF4-FFF2-40B4-BE49-F238E27FC236}">
                <a16:creationId xmlns:a16="http://schemas.microsoft.com/office/drawing/2014/main" id="{A42632E6-F93B-458C-BC22-0B95F0FE2E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59" r="27606" b="-1"/>
          <a:stretch/>
        </p:blipFill>
        <p:spPr bwMode="auto">
          <a:xfrm>
            <a:off x="6190488" y="566928"/>
            <a:ext cx="5157216" cy="528619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53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4" descr="El arte maya">
            <a:extLst>
              <a:ext uri="{FF2B5EF4-FFF2-40B4-BE49-F238E27FC236}">
                <a16:creationId xmlns:a16="http://schemas.microsoft.com/office/drawing/2014/main" id="{D01A5A8E-999A-41FD-9231-E73B37213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64"/>
          <a:stretch/>
        </p:blipFill>
        <p:spPr bwMode="auto">
          <a:xfrm>
            <a:off x="-2"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8491FBB-8939-4AEC-AB51-D70BA5FAF632}"/>
              </a:ext>
            </a:extLst>
          </p:cNvPr>
          <p:cNvSpPr>
            <a:spLocks noGrp="1"/>
          </p:cNvSpPr>
          <p:nvPr>
            <p:ph type="ctrTitle"/>
          </p:nvPr>
        </p:nvSpPr>
        <p:spPr>
          <a:xfrm>
            <a:off x="7848600" y="778913"/>
            <a:ext cx="4023360" cy="729847"/>
          </a:xfrm>
        </p:spPr>
        <p:txBody>
          <a:bodyPr anchor="b">
            <a:normAutofit fontScale="90000"/>
          </a:bodyPr>
          <a:lstStyle/>
          <a:p>
            <a:r>
              <a:rPr lang="es-ES" sz="4800" dirty="0"/>
              <a:t>Glosario</a:t>
            </a: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13BB4CAA-8DF2-45B2-95D6-1C7B750391F5}"/>
              </a:ext>
            </a:extLst>
          </p:cNvPr>
          <p:cNvSpPr>
            <a:spLocks noGrp="1"/>
          </p:cNvSpPr>
          <p:nvPr>
            <p:ph type="subTitle" idx="1"/>
          </p:nvPr>
        </p:nvSpPr>
        <p:spPr>
          <a:xfrm>
            <a:off x="7848600" y="1508760"/>
            <a:ext cx="4023360" cy="5023104"/>
          </a:xfrm>
          <a:solidFill>
            <a:schemeClr val="bg2"/>
          </a:solidFill>
        </p:spPr>
        <p:txBody>
          <a:bodyPr>
            <a:normAutofit fontScale="85000" lnSpcReduction="10000"/>
          </a:bodyPr>
          <a:lstStyle/>
          <a:p>
            <a:pPr marL="342900" indent="-342900">
              <a:buFont typeface="Arial" panose="020B0604020202020204" pitchFamily="34" charset="0"/>
              <a:buChar char="•"/>
            </a:pPr>
            <a:r>
              <a:rPr lang="es-ES" sz="2000" dirty="0" err="1"/>
              <a:t>Baktún</a:t>
            </a:r>
            <a:r>
              <a:rPr lang="es-ES" sz="2000" dirty="0"/>
              <a:t>: División temporal más larga en el calendario maya, correspondiente a 394,3 años del calendario gregoriano.</a:t>
            </a:r>
          </a:p>
          <a:p>
            <a:pPr marL="342900" indent="-342900">
              <a:buFont typeface="Arial" panose="020B0604020202020204" pitchFamily="34" charset="0"/>
              <a:buChar char="•"/>
            </a:pPr>
            <a:r>
              <a:rPr lang="es-ES" sz="2000" dirty="0"/>
              <a:t>Chicozapote: Árbol natural de México, América Central y América del Sur; conocido también como níspero.</a:t>
            </a:r>
          </a:p>
          <a:p>
            <a:pPr marL="342900" indent="-342900">
              <a:buFont typeface="Arial" panose="020B0604020202020204" pitchFamily="34" charset="0"/>
              <a:buChar char="•"/>
            </a:pPr>
            <a:r>
              <a:rPr lang="es-ES" sz="2000" dirty="0" err="1"/>
              <a:t>Halach</a:t>
            </a:r>
            <a:r>
              <a:rPr lang="es-ES" sz="2000" dirty="0"/>
              <a:t> </a:t>
            </a:r>
            <a:r>
              <a:rPr lang="es-ES" sz="2000" dirty="0" err="1"/>
              <a:t>uinic</a:t>
            </a:r>
            <a:r>
              <a:rPr lang="es-ES" sz="2000" dirty="0"/>
              <a:t>: Hombre de mando; es un cargo dado al máximo gobernante de cada jurisdicción maya.</a:t>
            </a:r>
          </a:p>
          <a:p>
            <a:pPr marL="342900" indent="-342900">
              <a:buFont typeface="Arial" panose="020B0604020202020204" pitchFamily="34" charset="0"/>
              <a:buChar char="•"/>
            </a:pPr>
            <a:r>
              <a:rPr lang="es-ES" sz="2000" dirty="0" err="1"/>
              <a:t>Holol</a:t>
            </a:r>
            <a:r>
              <a:rPr lang="es-ES" sz="2000" dirty="0"/>
              <a:t>: Árbol de grandes proporciones del que se procesaba pegamento orgánico.</a:t>
            </a:r>
          </a:p>
          <a:p>
            <a:pPr marL="342900" indent="-342900">
              <a:buFont typeface="Arial" panose="020B0604020202020204" pitchFamily="34" charset="0"/>
              <a:buChar char="•"/>
            </a:pPr>
            <a:r>
              <a:rPr lang="es-ES" sz="2000" dirty="0"/>
              <a:t>Milpa: Terreno cultivado por las familias mayas.</a:t>
            </a:r>
          </a:p>
          <a:p>
            <a:pPr marL="342900" indent="-342900">
              <a:buFont typeface="Arial" panose="020B0604020202020204" pitchFamily="34" charset="0"/>
              <a:buChar char="•"/>
            </a:pPr>
            <a:endParaRPr lang="es-ES" sz="2000" dirty="0"/>
          </a:p>
          <a:p>
            <a:endParaRPr lang="es-ES" sz="2000" dirty="0"/>
          </a:p>
        </p:txBody>
      </p:sp>
    </p:spTree>
    <p:extLst>
      <p:ext uri="{BB962C8B-B14F-4D97-AF65-F5344CB8AC3E}">
        <p14:creationId xmlns:p14="http://schemas.microsoft.com/office/powerpoint/2010/main" val="228944106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6" name="Rectangle 7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728E3505-36F5-47A9-A188-7C60ACBB9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descr="Pirámide Maya Paisaje, Famoso Paisaje, Atracciones Turísticas, Pirámides  Mayas PNG y Vector para Descargar Gratis | Pngtree">
            <a:extLst>
              <a:ext uri="{FF2B5EF4-FFF2-40B4-BE49-F238E27FC236}">
                <a16:creationId xmlns:a16="http://schemas.microsoft.com/office/drawing/2014/main" id="{92BFC0DF-771D-4062-8432-E94538F1DA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63" r="13863"/>
          <a:stretch/>
        </p:blipFill>
        <p:spPr bwMode="auto">
          <a:xfrm>
            <a:off x="3172901" y="52310"/>
            <a:ext cx="4956582" cy="6857990"/>
          </a:xfrm>
          <a:custGeom>
            <a:avLst/>
            <a:gdLst/>
            <a:ahLst/>
            <a:cxnLst/>
            <a:rect l="l" t="t" r="r" b="b"/>
            <a:pathLst>
              <a:path w="4956582" h="6858000">
                <a:moveTo>
                  <a:pt x="0" y="0"/>
                </a:moveTo>
                <a:lnTo>
                  <a:pt x="4161807" y="0"/>
                </a:lnTo>
                <a:lnTo>
                  <a:pt x="4176560" y="27485"/>
                </a:lnTo>
                <a:cubicBezTo>
                  <a:pt x="4666464" y="986552"/>
                  <a:pt x="4956582" y="2177077"/>
                  <a:pt x="4956582" y="3466807"/>
                </a:cubicBezTo>
                <a:cubicBezTo>
                  <a:pt x="4956582" y="4657326"/>
                  <a:pt x="4709381" y="5763316"/>
                  <a:pt x="4286027" y="6680757"/>
                </a:cubicBezTo>
                <a:lnTo>
                  <a:pt x="4199937" y="6858000"/>
                </a:lnTo>
                <a:lnTo>
                  <a:pt x="53039" y="6858000"/>
                </a:lnTo>
                <a:lnTo>
                  <a:pt x="132047" y="6695338"/>
                </a:lnTo>
                <a:cubicBezTo>
                  <a:pt x="555401" y="5777898"/>
                  <a:pt x="802602" y="4671908"/>
                  <a:pt x="802602" y="3481388"/>
                </a:cubicBezTo>
                <a:cubicBezTo>
                  <a:pt x="802602" y="2191659"/>
                  <a:pt x="512484" y="1001134"/>
                  <a:pt x="22579" y="42066"/>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82" name="Freeform: Shape 81">
            <a:extLst>
              <a:ext uri="{FF2B5EF4-FFF2-40B4-BE49-F238E27FC236}">
                <a16:creationId xmlns:a16="http://schemas.microsoft.com/office/drawing/2014/main" id="{283B6091-C9A6-4C92-8315-2DE12015E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4" name="Freeform: Shape 83">
            <a:extLst>
              <a:ext uri="{FF2B5EF4-FFF2-40B4-BE49-F238E27FC236}">
                <a16:creationId xmlns:a16="http://schemas.microsoft.com/office/drawing/2014/main" id="{CC6ACBBE-7216-419A-81B7-BD305A9FE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A3BFC49-4FB9-4DDD-A989-0780236084AF}"/>
              </a:ext>
            </a:extLst>
          </p:cNvPr>
          <p:cNvSpPr>
            <a:spLocks noGrp="1"/>
          </p:cNvSpPr>
          <p:nvPr>
            <p:ph type="ctrTitle"/>
          </p:nvPr>
        </p:nvSpPr>
        <p:spPr>
          <a:xfrm>
            <a:off x="621792" y="1161288"/>
            <a:ext cx="2903843" cy="4526280"/>
          </a:xfrm>
        </p:spPr>
        <p:txBody>
          <a:bodyPr vert="horz" lIns="91440" tIns="45720" rIns="91440" bIns="45720" rtlCol="0" anchor="ctr">
            <a:normAutofit/>
          </a:bodyPr>
          <a:lstStyle/>
          <a:p>
            <a:r>
              <a:rPr lang="en-US" sz="3200"/>
              <a:t>Referencias</a:t>
            </a:r>
          </a:p>
        </p:txBody>
      </p:sp>
      <p:sp>
        <p:nvSpPr>
          <p:cNvPr id="86" name="Rectangle 8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9747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1D1B86BD-13E7-4822-8DF4-9BECE9A089F9}"/>
              </a:ext>
            </a:extLst>
          </p:cNvPr>
          <p:cNvSpPr>
            <a:spLocks noGrp="1"/>
          </p:cNvSpPr>
          <p:nvPr>
            <p:ph type="subTitle" idx="1"/>
          </p:nvPr>
        </p:nvSpPr>
        <p:spPr>
          <a:xfrm>
            <a:off x="7985760" y="52310"/>
            <a:ext cx="4147889" cy="6681700"/>
          </a:xfrm>
        </p:spPr>
        <p:txBody>
          <a:bodyPr vert="horz" lIns="91440" tIns="45720" rIns="91440" bIns="45720" rtlCol="0" anchor="ctr">
            <a:normAutofit/>
          </a:bodyPr>
          <a:lstStyle/>
          <a:p>
            <a:pPr marL="342900" indent="-228600">
              <a:lnSpc>
                <a:spcPct val="100000"/>
              </a:lnSpc>
              <a:buFont typeface="Arial" panose="020B0604020202020204" pitchFamily="34" charset="0"/>
              <a:buChar char="•"/>
            </a:pPr>
            <a:r>
              <a:rPr lang="en-US" sz="1400" dirty="0" err="1"/>
              <a:t>Hablemos</a:t>
            </a:r>
            <a:r>
              <a:rPr lang="en-US" sz="1400" dirty="0"/>
              <a:t> de </a:t>
            </a:r>
            <a:r>
              <a:rPr lang="en-US" sz="1400" dirty="0" err="1"/>
              <a:t>Culturas</a:t>
            </a:r>
            <a:r>
              <a:rPr lang="en-US" sz="1400" dirty="0"/>
              <a:t>. (2018). </a:t>
            </a:r>
            <a:r>
              <a:rPr lang="en-US" sz="1400" dirty="0" err="1"/>
              <a:t>Pirámides</a:t>
            </a:r>
            <a:r>
              <a:rPr lang="en-US" sz="1400" dirty="0"/>
              <a:t> Mayas: Historia, </a:t>
            </a:r>
            <a:r>
              <a:rPr lang="en-US" sz="1400" dirty="0" err="1"/>
              <a:t>significado</a:t>
            </a:r>
            <a:r>
              <a:rPr lang="en-US" sz="1400" dirty="0"/>
              <a:t>, </a:t>
            </a:r>
            <a:r>
              <a:rPr lang="en-US" sz="1400" dirty="0" err="1"/>
              <a:t>ubicación</a:t>
            </a:r>
            <a:r>
              <a:rPr lang="en-US" sz="1400" dirty="0"/>
              <a:t> y </a:t>
            </a:r>
            <a:r>
              <a:rPr lang="en-US" sz="1400" dirty="0" err="1"/>
              <a:t>más</a:t>
            </a:r>
            <a:r>
              <a:rPr lang="en-US" sz="1400" dirty="0"/>
              <a:t>. </a:t>
            </a:r>
            <a:r>
              <a:rPr lang="en-US" sz="1400" dirty="0" err="1"/>
              <a:t>Obtenido</a:t>
            </a:r>
            <a:r>
              <a:rPr lang="en-US" sz="1400" dirty="0"/>
              <a:t> de: </a:t>
            </a:r>
            <a:r>
              <a:rPr lang="en-US" sz="1400" dirty="0">
                <a:hlinkClick r:id="rId3"/>
              </a:rPr>
              <a:t>https://hablemosdeculturas.com/piramides-mayas/#Ubicacion</a:t>
            </a:r>
            <a:endParaRPr lang="en-US" sz="1400" dirty="0"/>
          </a:p>
          <a:p>
            <a:pPr marL="342900" indent="-228600">
              <a:lnSpc>
                <a:spcPct val="100000"/>
              </a:lnSpc>
              <a:buFont typeface="Arial" panose="020B0604020202020204" pitchFamily="34" charset="0"/>
              <a:buChar char="•"/>
            </a:pPr>
            <a:r>
              <a:rPr lang="en-US" sz="1400" dirty="0"/>
              <a:t>INAH </a:t>
            </a:r>
            <a:r>
              <a:rPr lang="en-US" sz="1400" dirty="0" err="1"/>
              <a:t>Gobierno</a:t>
            </a:r>
            <a:r>
              <a:rPr lang="en-US" sz="1400" dirty="0"/>
              <a:t> de México. (</a:t>
            </a:r>
            <a:r>
              <a:rPr lang="en-US" sz="1400" dirty="0" err="1"/>
              <a:t>s.f.</a:t>
            </a:r>
            <a:r>
              <a:rPr lang="en-US" sz="1400" dirty="0"/>
              <a:t>). Las 10 </a:t>
            </a:r>
            <a:r>
              <a:rPr lang="en-US" sz="1400" dirty="0" err="1"/>
              <a:t>ruinas</a:t>
            </a:r>
            <a:r>
              <a:rPr lang="en-US" sz="1400" dirty="0"/>
              <a:t> </a:t>
            </a:r>
            <a:r>
              <a:rPr lang="en-US" sz="1400" dirty="0" err="1"/>
              <a:t>mayas</a:t>
            </a:r>
            <a:r>
              <a:rPr lang="en-US" sz="1400" dirty="0"/>
              <a:t> </a:t>
            </a:r>
            <a:r>
              <a:rPr lang="en-US" sz="1400" dirty="0" err="1"/>
              <a:t>más</a:t>
            </a:r>
            <a:r>
              <a:rPr lang="en-US" sz="1400" dirty="0"/>
              <a:t> </a:t>
            </a:r>
            <a:r>
              <a:rPr lang="en-US" sz="1400" dirty="0" err="1"/>
              <a:t>espectaculares</a:t>
            </a:r>
            <a:r>
              <a:rPr lang="en-US" sz="1400" dirty="0"/>
              <a:t>. </a:t>
            </a:r>
            <a:r>
              <a:rPr lang="en-US" sz="1400" dirty="0" err="1"/>
              <a:t>Obtenido</a:t>
            </a:r>
            <a:r>
              <a:rPr lang="en-US" sz="1400" dirty="0"/>
              <a:t> de: </a:t>
            </a:r>
            <a:r>
              <a:rPr lang="en-US" sz="1400" dirty="0">
                <a:hlinkClick r:id="rId4"/>
              </a:rPr>
              <a:t>https://rivieramaya.mx/10-ruinas-mayas-espectaculares/</a:t>
            </a:r>
            <a:r>
              <a:rPr lang="en-US" sz="1400" dirty="0"/>
              <a:t> </a:t>
            </a:r>
          </a:p>
          <a:p>
            <a:pPr marL="342900" indent="-228600">
              <a:lnSpc>
                <a:spcPct val="100000"/>
              </a:lnSpc>
              <a:buFont typeface="Arial" panose="020B0604020202020204" pitchFamily="34" charset="0"/>
              <a:buChar char="•"/>
            </a:pPr>
            <a:r>
              <a:rPr lang="en-US" sz="1400" dirty="0"/>
              <a:t>Sanz, J. (2019). La </a:t>
            </a:r>
            <a:r>
              <a:rPr lang="en-US" sz="1400" dirty="0" err="1"/>
              <a:t>increíble</a:t>
            </a:r>
            <a:r>
              <a:rPr lang="en-US" sz="1400" dirty="0"/>
              <a:t> </a:t>
            </a:r>
            <a:r>
              <a:rPr lang="en-US" sz="1400" dirty="0" err="1"/>
              <a:t>historia</a:t>
            </a:r>
            <a:r>
              <a:rPr lang="en-US" sz="1400" dirty="0"/>
              <a:t> de </a:t>
            </a:r>
            <a:r>
              <a:rPr lang="en-US" sz="1400" dirty="0" err="1"/>
              <a:t>cómo</a:t>
            </a:r>
            <a:r>
              <a:rPr lang="en-US" sz="1400" dirty="0"/>
              <a:t> los </a:t>
            </a:r>
            <a:r>
              <a:rPr lang="en-US" sz="1400" dirty="0" err="1"/>
              <a:t>antiguos</a:t>
            </a:r>
            <a:r>
              <a:rPr lang="en-US" sz="1400" dirty="0"/>
              <a:t> Mayas </a:t>
            </a:r>
            <a:r>
              <a:rPr lang="en-US" sz="1400" dirty="0" err="1"/>
              <a:t>construyeron</a:t>
            </a:r>
            <a:r>
              <a:rPr lang="en-US" sz="1400" dirty="0"/>
              <a:t> la </a:t>
            </a:r>
            <a:r>
              <a:rPr lang="en-US" sz="1400" dirty="0" err="1"/>
              <a:t>pirámide</a:t>
            </a:r>
            <a:r>
              <a:rPr lang="en-US" sz="1400" dirty="0"/>
              <a:t> de </a:t>
            </a:r>
            <a:r>
              <a:rPr lang="en-US" sz="1400" dirty="0" err="1"/>
              <a:t>Chicén</a:t>
            </a:r>
            <a:r>
              <a:rPr lang="en-US" sz="1400" dirty="0"/>
              <a:t> </a:t>
            </a:r>
            <a:r>
              <a:rPr lang="en-US" sz="1400" dirty="0" err="1"/>
              <a:t>Itzá</a:t>
            </a:r>
            <a:r>
              <a:rPr lang="en-US" sz="1400" dirty="0"/>
              <a:t>. </a:t>
            </a:r>
            <a:r>
              <a:rPr lang="en-US" sz="1400" dirty="0" err="1"/>
              <a:t>Obtenido</a:t>
            </a:r>
            <a:r>
              <a:rPr lang="en-US" sz="1400" dirty="0"/>
              <a:t> de: </a:t>
            </a:r>
            <a:r>
              <a:rPr lang="en-US" sz="1400" dirty="0">
                <a:hlinkClick r:id="rId5"/>
              </a:rPr>
              <a:t>https://historiasdelahistoria.com/2019/06/12/la-increible-historia-de-como-los-antiguos-mayas-construyeron-la-piramide-de-chichen-itza</a:t>
            </a:r>
            <a:r>
              <a:rPr lang="en-US" sz="1400" dirty="0"/>
              <a:t> </a:t>
            </a:r>
          </a:p>
          <a:p>
            <a:pPr marL="342900" indent="-228600">
              <a:lnSpc>
                <a:spcPct val="100000"/>
              </a:lnSpc>
              <a:buFont typeface="Arial" panose="020B0604020202020204" pitchFamily="34" charset="0"/>
              <a:buChar char="•"/>
            </a:pPr>
            <a:r>
              <a:rPr lang="en-US" sz="1400" dirty="0" err="1"/>
              <a:t>Stierlin</a:t>
            </a:r>
            <a:r>
              <a:rPr lang="en-US" sz="1400" dirty="0"/>
              <a:t>, H. (2001). Los Mayas. Palacios y </a:t>
            </a:r>
            <a:r>
              <a:rPr lang="en-US" sz="1400" dirty="0" err="1"/>
              <a:t>pirámides</a:t>
            </a:r>
            <a:r>
              <a:rPr lang="en-US" sz="1400" dirty="0"/>
              <a:t> de la </a:t>
            </a:r>
            <a:r>
              <a:rPr lang="en-US" sz="1400" dirty="0" err="1"/>
              <a:t>selva</a:t>
            </a:r>
            <a:r>
              <a:rPr lang="en-US" sz="1400" dirty="0"/>
              <a:t> </a:t>
            </a:r>
            <a:r>
              <a:rPr lang="en-US" sz="1400" dirty="0" err="1"/>
              <a:t>virgen</a:t>
            </a:r>
            <a:r>
              <a:rPr lang="en-US" sz="1400" dirty="0"/>
              <a:t>. </a:t>
            </a:r>
            <a:r>
              <a:rPr lang="en-US" sz="1400" dirty="0" err="1"/>
              <a:t>Obtenido</a:t>
            </a:r>
            <a:r>
              <a:rPr lang="en-US" sz="1400" dirty="0"/>
              <a:t> de: </a:t>
            </a:r>
            <a:r>
              <a:rPr lang="en-US" sz="1400" dirty="0">
                <a:hlinkClick r:id="rId6"/>
              </a:rPr>
              <a:t>https://www.almendron.com/arte/arquitectura/mayas/mayas.htm</a:t>
            </a:r>
            <a:r>
              <a:rPr lang="en-US" sz="1400" dirty="0"/>
              <a:t> </a:t>
            </a:r>
          </a:p>
          <a:p>
            <a:pPr marL="342900" indent="-228600">
              <a:lnSpc>
                <a:spcPct val="100000"/>
              </a:lnSpc>
              <a:buFont typeface="Arial" panose="020B0604020202020204" pitchFamily="34" charset="0"/>
              <a:buChar char="•"/>
            </a:pPr>
            <a:r>
              <a:rPr lang="en-US" sz="1400" dirty="0"/>
              <a:t>Uriel, R. (2014). </a:t>
            </a:r>
            <a:r>
              <a:rPr lang="en-US" sz="1400" dirty="0" err="1"/>
              <a:t>Pirámides</a:t>
            </a:r>
            <a:r>
              <a:rPr lang="en-US" sz="1400" dirty="0"/>
              <a:t> de México y </a:t>
            </a:r>
            <a:r>
              <a:rPr lang="en-US" sz="1400" dirty="0" err="1"/>
              <a:t>Egipto</a:t>
            </a:r>
            <a:r>
              <a:rPr lang="en-US" sz="1400" dirty="0"/>
              <a:t> no </a:t>
            </a:r>
            <a:r>
              <a:rPr lang="en-US" sz="1400" dirty="0" err="1"/>
              <a:t>tienen</a:t>
            </a:r>
            <a:r>
              <a:rPr lang="en-US" sz="1400" dirty="0"/>
              <a:t> </a:t>
            </a:r>
            <a:r>
              <a:rPr lang="en-US" sz="1400" dirty="0" err="1"/>
              <a:t>similitud</a:t>
            </a:r>
            <a:r>
              <a:rPr lang="en-US" sz="1400" dirty="0"/>
              <a:t>. </a:t>
            </a:r>
            <a:r>
              <a:rPr lang="en-US" sz="1400" dirty="0" err="1"/>
              <a:t>Obtenido</a:t>
            </a:r>
            <a:r>
              <a:rPr lang="en-US" sz="1400" dirty="0"/>
              <a:t> de: </a:t>
            </a:r>
            <a:r>
              <a:rPr lang="en-US" sz="1400" dirty="0">
                <a:hlinkClick r:id="rId7"/>
              </a:rPr>
              <a:t>https://www.milenio.com/estados/piramides-de-mexico-y-egipto-no-tienen-similitud</a:t>
            </a:r>
            <a:r>
              <a:rPr lang="en-US" sz="1400" dirty="0"/>
              <a:t> </a:t>
            </a:r>
          </a:p>
          <a:p>
            <a:pPr marL="342900" indent="-228600">
              <a:lnSpc>
                <a:spcPct val="100000"/>
              </a:lnSpc>
              <a:buFont typeface="Arial" panose="020B0604020202020204" pitchFamily="34" charset="0"/>
              <a:buChar char="•"/>
            </a:pPr>
            <a:r>
              <a:rPr lang="en-US" sz="1400" dirty="0"/>
              <a:t>Vargas, G. (2015). </a:t>
            </a:r>
            <a:r>
              <a:rPr lang="en-US" sz="1400" dirty="0" err="1"/>
              <a:t>Literatura</a:t>
            </a:r>
            <a:r>
              <a:rPr lang="en-US" sz="1400" dirty="0"/>
              <a:t> Maya. </a:t>
            </a:r>
            <a:r>
              <a:rPr lang="en-US" sz="1400" dirty="0" err="1"/>
              <a:t>Obtenido</a:t>
            </a:r>
            <a:r>
              <a:rPr lang="en-US" sz="1400" dirty="0"/>
              <a:t> de: </a:t>
            </a:r>
            <a:r>
              <a:rPr lang="en-US" sz="1400" dirty="0">
                <a:hlinkClick r:id="rId8"/>
              </a:rPr>
              <a:t>https://slideplayer.es/slide/4619544/</a:t>
            </a:r>
            <a:r>
              <a:rPr lang="en-US" sz="1400" dirty="0"/>
              <a:t> </a:t>
            </a:r>
          </a:p>
        </p:txBody>
      </p:sp>
    </p:spTree>
    <p:extLst>
      <p:ext uri="{BB962C8B-B14F-4D97-AF65-F5344CB8AC3E}">
        <p14:creationId xmlns:p14="http://schemas.microsoft.com/office/powerpoint/2010/main" val="373153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os secretos que oculta la pirámide maya más grande de todas">
            <a:extLst>
              <a:ext uri="{FF2B5EF4-FFF2-40B4-BE49-F238E27FC236}">
                <a16:creationId xmlns:a16="http://schemas.microsoft.com/office/drawing/2014/main" id="{470FD092-1C57-4736-8D81-41A97C211E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04" r="5123" b="-1"/>
          <a:stretch/>
        </p:blipFill>
        <p:spPr bwMode="auto">
          <a:xfrm>
            <a:off x="20" y="10"/>
            <a:ext cx="7528541"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45B9FBCD-A8FF-4073-B638-C2B1AFC6AD10}"/>
              </a:ext>
            </a:extLst>
          </p:cNvPr>
          <p:cNvSpPr>
            <a:spLocks noGrp="1"/>
          </p:cNvSpPr>
          <p:nvPr>
            <p:ph type="ctrTitle"/>
          </p:nvPr>
        </p:nvSpPr>
        <p:spPr>
          <a:xfrm>
            <a:off x="7848600" y="819158"/>
            <a:ext cx="4023360" cy="690181"/>
          </a:xfrm>
        </p:spPr>
        <p:txBody>
          <a:bodyPr anchor="b">
            <a:normAutofit fontScale="90000"/>
          </a:bodyPr>
          <a:lstStyle/>
          <a:p>
            <a:r>
              <a:rPr lang="es-ES" sz="4800" dirty="0"/>
              <a:t>Hitos históricos</a:t>
            </a: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6AB5F60C-1E5C-41E4-88BF-33010EC06674}"/>
              </a:ext>
            </a:extLst>
          </p:cNvPr>
          <p:cNvSpPr>
            <a:spLocks noGrp="1"/>
          </p:cNvSpPr>
          <p:nvPr>
            <p:ph type="subTitle" idx="1"/>
          </p:nvPr>
        </p:nvSpPr>
        <p:spPr>
          <a:xfrm>
            <a:off x="7528561" y="1536536"/>
            <a:ext cx="4343399" cy="5067464"/>
          </a:xfrm>
          <a:solidFill>
            <a:schemeClr val="bg2"/>
          </a:solidFill>
        </p:spPr>
        <p:txBody>
          <a:bodyPr>
            <a:normAutofit fontScale="85000" lnSpcReduction="20000"/>
          </a:bodyPr>
          <a:lstStyle/>
          <a:p>
            <a:pPr marL="342900" indent="-342900">
              <a:buFont typeface="Arial" panose="020B0604020202020204" pitchFamily="34" charset="0"/>
              <a:buChar char="•"/>
            </a:pPr>
            <a:r>
              <a:rPr lang="es-ES" sz="2000" dirty="0"/>
              <a:t>La historia Maya se desarrolla en tres periodos: preclásico, clásico y posclásico.</a:t>
            </a:r>
          </a:p>
          <a:p>
            <a:pPr marL="342900" indent="-342900">
              <a:buFont typeface="Arial" panose="020B0604020202020204" pitchFamily="34" charset="0"/>
              <a:buChar char="•"/>
            </a:pPr>
            <a:r>
              <a:rPr lang="es-ES" sz="2000" dirty="0"/>
              <a:t>En el primer periodo el evento más importante es la fundación de la ciudad de Teotihuacan en Mesoamérica, aproximadamente 100 A.C.</a:t>
            </a:r>
          </a:p>
          <a:p>
            <a:pPr marL="342900" indent="-342900">
              <a:buFont typeface="Arial" panose="020B0604020202020204" pitchFamily="34" charset="0"/>
              <a:buChar char="•"/>
            </a:pPr>
            <a:r>
              <a:rPr lang="es-ES" sz="2000" dirty="0"/>
              <a:t>Durante el segundo periodo, el evento más importante fue la conversión de la ciudad de Tikal en la primera gran ciudad maya, en el marco de la expansión de Teotihuacan, en el 500 D.C.</a:t>
            </a:r>
          </a:p>
          <a:p>
            <a:pPr marL="342900" indent="-342900">
              <a:buFont typeface="Arial" panose="020B0604020202020204" pitchFamily="34" charset="0"/>
              <a:buChar char="•"/>
            </a:pPr>
            <a:r>
              <a:rPr lang="es-ES" sz="2000" dirty="0"/>
              <a:t>En el tercer periodo, las ciudades septentrionales comienzan a ser abandonadas (1200 D.C.). Y en 1283 Mayapan se convierte en capital de Yucatán.</a:t>
            </a:r>
          </a:p>
        </p:txBody>
      </p:sp>
    </p:spTree>
    <p:extLst>
      <p:ext uri="{BB962C8B-B14F-4D97-AF65-F5344CB8AC3E}">
        <p14:creationId xmlns:p14="http://schemas.microsoft.com/office/powerpoint/2010/main" val="163483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Vectores de stock de Pirámide maya, ilustraciones de Pirámide maya sin  royalties | Depositphotos®">
            <a:extLst>
              <a:ext uri="{FF2B5EF4-FFF2-40B4-BE49-F238E27FC236}">
                <a16:creationId xmlns:a16="http://schemas.microsoft.com/office/drawing/2014/main" id="{8FA97011-149B-4CC5-8C7F-C0BBBC2377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4" r="12462"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8B970D7-0C64-42AA-A34E-30EB4190B7C0}"/>
              </a:ext>
            </a:extLst>
          </p:cNvPr>
          <p:cNvSpPr>
            <a:spLocks noGrp="1"/>
          </p:cNvSpPr>
          <p:nvPr>
            <p:ph type="ctrTitle"/>
          </p:nvPr>
        </p:nvSpPr>
        <p:spPr>
          <a:xfrm>
            <a:off x="477980" y="561187"/>
            <a:ext cx="4023360" cy="1417638"/>
          </a:xfrm>
        </p:spPr>
        <p:txBody>
          <a:bodyPr anchor="b">
            <a:normAutofit/>
          </a:bodyPr>
          <a:lstStyle/>
          <a:p>
            <a:r>
              <a:rPr lang="es-ES" sz="3200" dirty="0">
                <a:solidFill>
                  <a:schemeClr val="bg1"/>
                </a:solidFill>
              </a:rPr>
              <a:t>Generalidades históricas y geográficas</a:t>
            </a:r>
          </a:p>
        </p:txBody>
      </p:sp>
      <p:sp>
        <p:nvSpPr>
          <p:cNvPr id="3" name="Subtítulo 2">
            <a:extLst>
              <a:ext uri="{FF2B5EF4-FFF2-40B4-BE49-F238E27FC236}">
                <a16:creationId xmlns:a16="http://schemas.microsoft.com/office/drawing/2014/main" id="{B86DFEC1-BECC-4890-87AB-B7E4C0E58BB9}"/>
              </a:ext>
            </a:extLst>
          </p:cNvPr>
          <p:cNvSpPr>
            <a:spLocks noGrp="1"/>
          </p:cNvSpPr>
          <p:nvPr>
            <p:ph type="subTitle" idx="1"/>
          </p:nvPr>
        </p:nvSpPr>
        <p:spPr>
          <a:xfrm>
            <a:off x="220133" y="1978825"/>
            <a:ext cx="4281207" cy="4317988"/>
          </a:xfrm>
        </p:spPr>
        <p:txBody>
          <a:bodyPr>
            <a:normAutofit/>
          </a:bodyPr>
          <a:lstStyle/>
          <a:p>
            <a:pPr marL="285750" indent="-285750">
              <a:buFont typeface="Arial" panose="020B0604020202020204" pitchFamily="34" charset="0"/>
              <a:buChar char="•"/>
            </a:pPr>
            <a:r>
              <a:rPr lang="es-ES" sz="1600" dirty="0">
                <a:solidFill>
                  <a:schemeClr val="bg1"/>
                </a:solidFill>
              </a:rPr>
              <a:t>Las ciudades-estado mayas fueron estados independientes, sin unidad política y con gobierno propio bajo la figura de un jefe, sacerdote o </a:t>
            </a:r>
            <a:r>
              <a:rPr lang="es-ES" sz="1600" dirty="0" err="1">
                <a:solidFill>
                  <a:schemeClr val="bg1"/>
                </a:solidFill>
              </a:rPr>
              <a:t>Halach</a:t>
            </a:r>
            <a:r>
              <a:rPr lang="es-ES" sz="1600" dirty="0">
                <a:solidFill>
                  <a:schemeClr val="bg1"/>
                </a:solidFill>
              </a:rPr>
              <a:t> </a:t>
            </a:r>
            <a:r>
              <a:rPr lang="es-ES" sz="1600" dirty="0" err="1">
                <a:solidFill>
                  <a:schemeClr val="bg1"/>
                </a:solidFill>
              </a:rPr>
              <a:t>uinic</a:t>
            </a:r>
            <a:r>
              <a:rPr lang="es-ES" sz="1600" dirty="0">
                <a:solidFill>
                  <a:schemeClr val="bg1"/>
                </a:solidFill>
              </a:rPr>
              <a:t>..</a:t>
            </a:r>
          </a:p>
          <a:p>
            <a:pPr marL="285750" indent="-285750">
              <a:buFont typeface="Arial" panose="020B0604020202020204" pitchFamily="34" charset="0"/>
              <a:buChar char="•"/>
            </a:pPr>
            <a:r>
              <a:rPr lang="es-ES" sz="1600" dirty="0">
                <a:solidFill>
                  <a:schemeClr val="bg1"/>
                </a:solidFill>
              </a:rPr>
              <a:t>Las funciones de las pirámides mayas son funerarias y religiosas. Pero principalmente representan el poder autocrático del jefe; la exaltación de su poder personal.</a:t>
            </a:r>
          </a:p>
          <a:p>
            <a:pPr marL="285750" indent="-285750">
              <a:buFont typeface="Arial" panose="020B0604020202020204" pitchFamily="34" charset="0"/>
              <a:buChar char="•"/>
            </a:pPr>
            <a:r>
              <a:rPr lang="es-ES" sz="1600" dirty="0">
                <a:solidFill>
                  <a:schemeClr val="bg1"/>
                </a:solidFill>
              </a:rPr>
              <a:t>También cumplen una función de identificación hegemónica: dan cuenta de ciertos centros que ejercen poder sobre ciudades cercanas.</a:t>
            </a:r>
          </a:p>
        </p:txBody>
      </p:sp>
    </p:spTree>
    <p:extLst>
      <p:ext uri="{BB962C8B-B14F-4D97-AF65-F5344CB8AC3E}">
        <p14:creationId xmlns:p14="http://schemas.microsoft.com/office/powerpoint/2010/main" val="2298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3" name="Rectangle 19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4" name="Rectangle 19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5" name="Rectangle 194">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A57F410-33BD-45A8-9F87-64F0AA36BD82}"/>
              </a:ext>
            </a:extLst>
          </p:cNvPr>
          <p:cNvSpPr>
            <a:spLocks noGrp="1"/>
          </p:cNvSpPr>
          <p:nvPr>
            <p:ph type="ctrTitle"/>
          </p:nvPr>
        </p:nvSpPr>
        <p:spPr>
          <a:xfrm>
            <a:off x="7255564" y="834888"/>
            <a:ext cx="4314645" cy="1268958"/>
          </a:xfrm>
        </p:spPr>
        <p:txBody>
          <a:bodyPr vert="horz" lIns="91440" tIns="45720" rIns="91440" bIns="45720" rtlCol="0" anchor="b">
            <a:normAutofit/>
          </a:bodyPr>
          <a:lstStyle/>
          <a:p>
            <a:r>
              <a:rPr lang="en-US" sz="3200"/>
              <a:t>Generalidades arquitectónicas</a:t>
            </a:r>
          </a:p>
        </p:txBody>
      </p:sp>
      <p:pic>
        <p:nvPicPr>
          <p:cNvPr id="5122" name="Picture 2" descr="74 de 0">
            <a:extLst>
              <a:ext uri="{FF2B5EF4-FFF2-40B4-BE49-F238E27FC236}">
                <a16:creationId xmlns:a16="http://schemas.microsoft.com/office/drawing/2014/main" id="{D085C881-4446-46BF-ADE0-737213D786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30" r="18254" b="-1"/>
          <a:stretch/>
        </p:blipFill>
        <p:spPr bwMode="auto">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noFill/>
          <a:effectLst>
            <a:outerShdw blurRad="50800" dist="38100" algn="l" rotWithShape="0">
              <a:schemeClr val="bg1">
                <a:lumMod val="85000"/>
                <a:alpha val="30000"/>
              </a:schemeClr>
            </a:outerShdw>
          </a:effectLst>
          <a:extLst>
            <a:ext uri="{909E8E84-426E-40DD-AFC4-6F175D3DCCD1}">
              <a14:hiddenFill xmlns:a14="http://schemas.microsoft.com/office/drawing/2010/main">
                <a:solidFill>
                  <a:srgbClr val="FFFFFF"/>
                </a:solidFill>
              </a14:hiddenFill>
            </a:ext>
          </a:extLst>
        </p:spPr>
      </p:pic>
      <p:sp>
        <p:nvSpPr>
          <p:cNvPr id="196" name="Rectangle 195">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7" name="Rectangle 196">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59D6007D-B438-420F-82FC-71785ECCF5AD}"/>
              </a:ext>
            </a:extLst>
          </p:cNvPr>
          <p:cNvSpPr>
            <a:spLocks noGrp="1"/>
          </p:cNvSpPr>
          <p:nvPr>
            <p:ph type="subTitle" idx="1"/>
          </p:nvPr>
        </p:nvSpPr>
        <p:spPr>
          <a:xfrm>
            <a:off x="7255563" y="2557587"/>
            <a:ext cx="4314645" cy="3717317"/>
          </a:xfrm>
        </p:spPr>
        <p:txBody>
          <a:bodyPr vert="horz" lIns="91440" tIns="45720" rIns="91440" bIns="45720" rtlCol="0" anchor="t">
            <a:normAutofit/>
          </a:bodyPr>
          <a:lstStyle/>
          <a:p>
            <a:pPr marL="342900" indent="-228600">
              <a:buFont typeface="Arial" panose="020B0604020202020204" pitchFamily="34" charset="0"/>
              <a:buChar char="•"/>
            </a:pPr>
            <a:r>
              <a:rPr lang="en-US" sz="1700" dirty="0" err="1"/>
              <a:t>Cuerpos</a:t>
            </a:r>
            <a:r>
              <a:rPr lang="en-US" sz="1700" dirty="0"/>
              <a:t> </a:t>
            </a:r>
            <a:r>
              <a:rPr lang="en-US" sz="1700" dirty="0" err="1"/>
              <a:t>piramidales</a:t>
            </a:r>
            <a:r>
              <a:rPr lang="en-US" sz="1700" dirty="0"/>
              <a:t> con </a:t>
            </a:r>
            <a:r>
              <a:rPr lang="en-US" sz="1700" dirty="0" err="1"/>
              <a:t>superposición</a:t>
            </a:r>
            <a:r>
              <a:rPr lang="en-US" sz="1700" dirty="0"/>
              <a:t> de </a:t>
            </a:r>
            <a:r>
              <a:rPr lang="en-US" sz="1700" dirty="0" err="1"/>
              <a:t>plataformas</a:t>
            </a:r>
            <a:r>
              <a:rPr lang="en-US" sz="1700" dirty="0"/>
              <a:t>.</a:t>
            </a:r>
          </a:p>
          <a:p>
            <a:pPr marL="342900" indent="-228600">
              <a:buFont typeface="Arial" panose="020B0604020202020204" pitchFamily="34" charset="0"/>
              <a:buChar char="•"/>
            </a:pPr>
            <a:r>
              <a:rPr lang="en-US" sz="1700" dirty="0"/>
              <a:t>Se </a:t>
            </a:r>
            <a:r>
              <a:rPr lang="en-US" sz="1700" dirty="0" err="1"/>
              <a:t>accedía</a:t>
            </a:r>
            <a:r>
              <a:rPr lang="en-US" sz="1700" dirty="0"/>
              <a:t> por </a:t>
            </a:r>
            <a:r>
              <a:rPr lang="en-US" sz="1700" dirty="0" err="1"/>
              <a:t>escaleras</a:t>
            </a:r>
            <a:r>
              <a:rPr lang="en-US" sz="1700" dirty="0"/>
              <a:t> </a:t>
            </a:r>
            <a:r>
              <a:rPr lang="en-US" sz="1700" dirty="0" err="1"/>
              <a:t>empinadas</a:t>
            </a:r>
            <a:r>
              <a:rPr lang="en-US" sz="1700" dirty="0"/>
              <a:t>.</a:t>
            </a:r>
          </a:p>
          <a:p>
            <a:pPr marL="342900" indent="-228600">
              <a:buFont typeface="Arial" panose="020B0604020202020204" pitchFamily="34" charset="0"/>
              <a:buChar char="•"/>
            </a:pPr>
            <a:r>
              <a:rPr lang="en-US" sz="1700" dirty="0" err="1"/>
              <a:t>Techos</a:t>
            </a:r>
            <a:r>
              <a:rPr lang="en-US" sz="1700" dirty="0"/>
              <a:t> </a:t>
            </a:r>
            <a:r>
              <a:rPr lang="en-US" sz="1700" dirty="0" err="1"/>
              <a:t>planos</a:t>
            </a:r>
            <a:r>
              <a:rPr lang="en-US" sz="1700" dirty="0"/>
              <a:t> de </a:t>
            </a:r>
            <a:r>
              <a:rPr lang="en-US" sz="1700" dirty="0" err="1"/>
              <a:t>estuco</a:t>
            </a:r>
            <a:r>
              <a:rPr lang="en-US" sz="1700" dirty="0"/>
              <a:t>, </a:t>
            </a:r>
            <a:r>
              <a:rPr lang="en-US" sz="1700" dirty="0" err="1"/>
              <a:t>sostenidos</a:t>
            </a:r>
            <a:r>
              <a:rPr lang="en-US" sz="1700" dirty="0"/>
              <a:t> con </a:t>
            </a:r>
            <a:r>
              <a:rPr lang="en-US" sz="1700" dirty="0" err="1"/>
              <a:t>vigas</a:t>
            </a:r>
            <a:r>
              <a:rPr lang="en-US" sz="1700" dirty="0"/>
              <a:t> de cedro o chicozapote.</a:t>
            </a:r>
          </a:p>
          <a:p>
            <a:pPr marL="342900" indent="-228600">
              <a:buFont typeface="Arial" panose="020B0604020202020204" pitchFamily="34" charset="0"/>
              <a:buChar char="•"/>
            </a:pPr>
            <a:r>
              <a:rPr lang="en-US" sz="1700" dirty="0"/>
              <a:t>Se </a:t>
            </a:r>
            <a:r>
              <a:rPr lang="en-US" sz="1700" dirty="0" err="1"/>
              <a:t>utiliza</a:t>
            </a:r>
            <a:r>
              <a:rPr lang="en-US" sz="1700" dirty="0"/>
              <a:t> </a:t>
            </a:r>
            <a:r>
              <a:rPr lang="en-US" sz="1700" dirty="0" err="1"/>
              <a:t>piedra</a:t>
            </a:r>
            <a:r>
              <a:rPr lang="en-US" sz="1700" dirty="0"/>
              <a:t> </a:t>
            </a:r>
            <a:r>
              <a:rPr lang="en-US" sz="1700" dirty="0" err="1"/>
              <a:t>caliza</a:t>
            </a:r>
            <a:r>
              <a:rPr lang="en-US" sz="1700" dirty="0"/>
              <a:t> </a:t>
            </a:r>
            <a:r>
              <a:rPr lang="en-US" sz="1700" dirty="0" err="1"/>
              <a:t>cocida</a:t>
            </a:r>
            <a:r>
              <a:rPr lang="en-US" sz="1700" dirty="0"/>
              <a:t>, </a:t>
            </a:r>
            <a:r>
              <a:rPr lang="en-US" sz="1700" dirty="0" err="1"/>
              <a:t>pegamento</a:t>
            </a:r>
            <a:r>
              <a:rPr lang="en-US" sz="1700" dirty="0"/>
              <a:t> </a:t>
            </a:r>
            <a:r>
              <a:rPr lang="en-US" sz="1700" dirty="0" err="1"/>
              <a:t>orgánico</a:t>
            </a:r>
            <a:r>
              <a:rPr lang="en-US" sz="1700" dirty="0"/>
              <a:t>, </a:t>
            </a:r>
            <a:r>
              <a:rPr lang="en-US" sz="1700" dirty="0" err="1"/>
              <a:t>derivado</a:t>
            </a:r>
            <a:r>
              <a:rPr lang="en-US" sz="1700" dirty="0"/>
              <a:t> del árbol </a:t>
            </a:r>
            <a:r>
              <a:rPr lang="en-US" sz="1700" dirty="0" err="1"/>
              <a:t>holol</a:t>
            </a:r>
            <a:r>
              <a:rPr lang="en-US" sz="1700" dirty="0"/>
              <a:t>.</a:t>
            </a:r>
          </a:p>
          <a:p>
            <a:pPr marL="342900" indent="-228600">
              <a:buFont typeface="Arial" panose="020B0604020202020204" pitchFamily="34" charset="0"/>
              <a:buChar char="•"/>
            </a:pPr>
            <a:r>
              <a:rPr lang="en-US" sz="1700" dirty="0" err="1"/>
              <a:t>Muros</a:t>
            </a:r>
            <a:r>
              <a:rPr lang="en-US" sz="1700" dirty="0"/>
              <a:t> </a:t>
            </a:r>
            <a:r>
              <a:rPr lang="en-US" sz="1700" dirty="0" err="1"/>
              <a:t>interiores</a:t>
            </a:r>
            <a:r>
              <a:rPr lang="en-US" sz="1700" dirty="0"/>
              <a:t> </a:t>
            </a:r>
            <a:r>
              <a:rPr lang="en-US" sz="1700" dirty="0" err="1"/>
              <a:t>tallados</a:t>
            </a:r>
            <a:r>
              <a:rPr lang="en-US" sz="1700" dirty="0"/>
              <a:t> en relieve.</a:t>
            </a:r>
          </a:p>
        </p:txBody>
      </p:sp>
    </p:spTree>
    <p:extLst>
      <p:ext uri="{BB962C8B-B14F-4D97-AF65-F5344CB8AC3E}">
        <p14:creationId xmlns:p14="http://schemas.microsoft.com/office/powerpoint/2010/main" val="154067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Una multitud buscó energía en las pirámides mayas - Infobae">
            <a:extLst>
              <a:ext uri="{FF2B5EF4-FFF2-40B4-BE49-F238E27FC236}">
                <a16:creationId xmlns:a16="http://schemas.microsoft.com/office/drawing/2014/main" id="{105D3141-E817-474A-8B7E-8FC318823B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15" r="8826"/>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30C3F3D-56C8-4940-96BC-97025EAC53B2}"/>
              </a:ext>
            </a:extLst>
          </p:cNvPr>
          <p:cNvSpPr>
            <a:spLocks noGrp="1"/>
          </p:cNvSpPr>
          <p:nvPr>
            <p:ph type="ctrTitle"/>
          </p:nvPr>
        </p:nvSpPr>
        <p:spPr>
          <a:xfrm>
            <a:off x="459137" y="885800"/>
            <a:ext cx="4023360" cy="752987"/>
          </a:xfrm>
        </p:spPr>
        <p:txBody>
          <a:bodyPr anchor="b">
            <a:normAutofit/>
          </a:bodyPr>
          <a:lstStyle/>
          <a:p>
            <a:r>
              <a:rPr lang="es-ES" sz="4800" dirty="0"/>
              <a:t>Turismo</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C8BA608A-2F0E-4633-8BBF-F5FC33094F0C}"/>
              </a:ext>
            </a:extLst>
          </p:cNvPr>
          <p:cNvSpPr>
            <a:spLocks noGrp="1"/>
          </p:cNvSpPr>
          <p:nvPr>
            <p:ph type="subTitle" idx="1"/>
          </p:nvPr>
        </p:nvSpPr>
        <p:spPr>
          <a:xfrm>
            <a:off x="342623" y="1638787"/>
            <a:ext cx="4139874" cy="4593530"/>
          </a:xfrm>
          <a:solidFill>
            <a:schemeClr val="bg2"/>
          </a:solidFill>
        </p:spPr>
        <p:txBody>
          <a:bodyPr>
            <a:normAutofit fontScale="85000" lnSpcReduction="20000"/>
          </a:bodyPr>
          <a:lstStyle/>
          <a:p>
            <a:pPr marL="342900" indent="-342900">
              <a:buFont typeface="Arial" panose="020B0604020202020204" pitchFamily="34" charset="0"/>
              <a:buChar char="•"/>
            </a:pPr>
            <a:r>
              <a:rPr lang="es-ES" sz="2000" dirty="0"/>
              <a:t>La mayor parte de los templos que todavía se conservan, o de los cuales permanecen sus ruinas, se han vuelto reservas, complejos o grandes parques nacionales turísticos.</a:t>
            </a:r>
          </a:p>
          <a:p>
            <a:pPr marL="342900" indent="-342900">
              <a:buFont typeface="Arial" panose="020B0604020202020204" pitchFamily="34" charset="0"/>
              <a:buChar char="•"/>
            </a:pPr>
            <a:r>
              <a:rPr lang="es-ES" sz="2000" dirty="0"/>
              <a:t>En general, su accesibilidad no resulta muy complicada, dado que son zonas de alta demanda turística, se mantienen bien y se pueden visitar como parte de ciertos paquetes de viaje y mediante guías turística.</a:t>
            </a:r>
          </a:p>
          <a:p>
            <a:pPr marL="342900" indent="-342900">
              <a:buFont typeface="Arial" panose="020B0604020202020204" pitchFamily="34" charset="0"/>
              <a:buChar char="•"/>
            </a:pPr>
            <a:r>
              <a:rPr lang="es-ES" sz="2000" dirty="0"/>
              <a:t>Varias de ellas se encuentran no muy lejos de centros poblados, por lo que su visita no es difícil ni peligrosa.</a:t>
            </a:r>
          </a:p>
          <a:p>
            <a:endParaRPr lang="es-ES" sz="2000" dirty="0"/>
          </a:p>
        </p:txBody>
      </p:sp>
    </p:spTree>
    <p:extLst>
      <p:ext uri="{BB962C8B-B14F-4D97-AF65-F5344CB8AC3E}">
        <p14:creationId xmlns:p14="http://schemas.microsoft.com/office/powerpoint/2010/main" val="95570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Freeform: Shape 7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38B526E-4518-4D84-B614-566226B9ED5D}"/>
              </a:ext>
            </a:extLst>
          </p:cNvPr>
          <p:cNvSpPr>
            <a:spLocks noGrp="1"/>
          </p:cNvSpPr>
          <p:nvPr>
            <p:ph type="ctrTitle"/>
          </p:nvPr>
        </p:nvSpPr>
        <p:spPr>
          <a:xfrm>
            <a:off x="477980" y="1122363"/>
            <a:ext cx="4840779" cy="1483677"/>
          </a:xfrm>
        </p:spPr>
        <p:txBody>
          <a:bodyPr anchor="b">
            <a:normAutofit fontScale="90000"/>
          </a:bodyPr>
          <a:lstStyle/>
          <a:p>
            <a:r>
              <a:rPr lang="es-ES" sz="4800" dirty="0"/>
              <a:t>Zonas arqueológicas que se conservan</a:t>
            </a:r>
          </a:p>
        </p:txBody>
      </p:sp>
      <p:sp>
        <p:nvSpPr>
          <p:cNvPr id="77" name="Rectangle 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zonas arqueológicas mayas | Cultura maya, Cultura de mexico, Viajes en  mexico">
            <a:extLst>
              <a:ext uri="{FF2B5EF4-FFF2-40B4-BE49-F238E27FC236}">
                <a16:creationId xmlns:a16="http://schemas.microsoft.com/office/drawing/2014/main" id="{F4195625-1EE1-45D5-9258-73F1BCB074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8432" y="213981"/>
            <a:ext cx="5509846" cy="6382061"/>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a:extLst>
              <a:ext uri="{FF2B5EF4-FFF2-40B4-BE49-F238E27FC236}">
                <a16:creationId xmlns:a16="http://schemas.microsoft.com/office/drawing/2014/main" id="{3136105E-D1C9-4B5C-8019-7EE6BF2FAC87}"/>
              </a:ext>
            </a:extLst>
          </p:cNvPr>
          <p:cNvSpPr>
            <a:spLocks noGrp="1"/>
          </p:cNvSpPr>
          <p:nvPr>
            <p:ph type="subTitle" idx="1"/>
          </p:nvPr>
        </p:nvSpPr>
        <p:spPr>
          <a:xfrm>
            <a:off x="468605" y="2606040"/>
            <a:ext cx="4139739" cy="3489960"/>
          </a:xfrm>
          <a:solidFill>
            <a:schemeClr val="bg2"/>
          </a:solidFill>
        </p:spPr>
        <p:txBody>
          <a:bodyPr>
            <a:normAutofit/>
          </a:bodyPr>
          <a:lstStyle/>
          <a:p>
            <a:r>
              <a:rPr lang="es-ES" sz="2000" dirty="0"/>
              <a:t>Las siguientes son las principales conservaciones arqueológicas que son motivo de turismo:</a:t>
            </a:r>
          </a:p>
          <a:p>
            <a:pPr marL="457200" indent="-457200">
              <a:buFont typeface="+mj-lt"/>
              <a:buAutoNum type="arabicPeriod"/>
            </a:pPr>
            <a:r>
              <a:rPr lang="es-ES" sz="2000" dirty="0"/>
              <a:t>Chichén Itzá (México)</a:t>
            </a:r>
          </a:p>
          <a:p>
            <a:pPr marL="457200" indent="-457200">
              <a:buFont typeface="+mj-lt"/>
              <a:buAutoNum type="arabicPeriod"/>
            </a:pPr>
            <a:r>
              <a:rPr lang="es-ES" sz="2000" dirty="0"/>
              <a:t>Tikal (Guatemala)</a:t>
            </a:r>
          </a:p>
          <a:p>
            <a:pPr marL="457200" indent="-457200">
              <a:buFont typeface="+mj-lt"/>
              <a:buAutoNum type="arabicPeriod"/>
            </a:pPr>
            <a:r>
              <a:rPr lang="es-ES" sz="2000" dirty="0"/>
              <a:t>Copán (Honduras)</a:t>
            </a:r>
          </a:p>
          <a:p>
            <a:pPr marL="457200" indent="-457200">
              <a:buFont typeface="+mj-lt"/>
              <a:buAutoNum type="arabicPeriod"/>
            </a:pPr>
            <a:r>
              <a:rPr lang="es-ES" sz="2000" dirty="0"/>
              <a:t>Palenque (México)</a:t>
            </a:r>
          </a:p>
          <a:p>
            <a:pPr marL="457200" indent="-457200">
              <a:buFont typeface="+mj-lt"/>
              <a:buAutoNum type="arabicPeriod"/>
            </a:pPr>
            <a:r>
              <a:rPr lang="es-ES" sz="2000" dirty="0"/>
              <a:t>Uxmal (México)</a:t>
            </a:r>
          </a:p>
        </p:txBody>
      </p:sp>
      <p:sp>
        <p:nvSpPr>
          <p:cNvPr id="4" name="Elipse 3">
            <a:extLst>
              <a:ext uri="{FF2B5EF4-FFF2-40B4-BE49-F238E27FC236}">
                <a16:creationId xmlns:a16="http://schemas.microsoft.com/office/drawing/2014/main" id="{41E0300B-0409-4788-AD6B-69DA90F0EE29}"/>
              </a:ext>
            </a:extLst>
          </p:cNvPr>
          <p:cNvSpPr/>
          <p:nvPr/>
        </p:nvSpPr>
        <p:spPr>
          <a:xfrm>
            <a:off x="8641080" y="1386840"/>
            <a:ext cx="243840" cy="228599"/>
          </a:xfrm>
          <a:prstGeom prst="ellipse">
            <a:avLst/>
          </a:prstGeom>
          <a:solidFill>
            <a:srgbClr val="FF0000"/>
          </a:solidFill>
          <a:ln>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p>
        </p:txBody>
      </p:sp>
      <p:sp>
        <p:nvSpPr>
          <p:cNvPr id="12" name="Elipse 11">
            <a:extLst>
              <a:ext uri="{FF2B5EF4-FFF2-40B4-BE49-F238E27FC236}">
                <a16:creationId xmlns:a16="http://schemas.microsoft.com/office/drawing/2014/main" id="{48960A89-4F7A-4C58-BCF0-CAC2C2DDF96D}"/>
              </a:ext>
            </a:extLst>
          </p:cNvPr>
          <p:cNvSpPr/>
          <p:nvPr/>
        </p:nvSpPr>
        <p:spPr>
          <a:xfrm>
            <a:off x="7452360" y="3314700"/>
            <a:ext cx="243840" cy="228599"/>
          </a:xfrm>
          <a:prstGeom prst="ellipse">
            <a:avLst/>
          </a:prstGeom>
          <a:solidFill>
            <a:srgbClr val="FF0000"/>
          </a:solidFill>
          <a:ln>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p>
        </p:txBody>
      </p:sp>
      <p:sp>
        <p:nvSpPr>
          <p:cNvPr id="13" name="Elipse 12">
            <a:extLst>
              <a:ext uri="{FF2B5EF4-FFF2-40B4-BE49-F238E27FC236}">
                <a16:creationId xmlns:a16="http://schemas.microsoft.com/office/drawing/2014/main" id="{4C1CFB9B-F7EC-4621-9CC5-E9B9AE1A29A0}"/>
              </a:ext>
            </a:extLst>
          </p:cNvPr>
          <p:cNvSpPr/>
          <p:nvPr/>
        </p:nvSpPr>
        <p:spPr>
          <a:xfrm>
            <a:off x="9479280" y="4998720"/>
            <a:ext cx="243840" cy="228599"/>
          </a:xfrm>
          <a:prstGeom prst="ellipse">
            <a:avLst/>
          </a:prstGeom>
          <a:solidFill>
            <a:srgbClr val="FF0000"/>
          </a:solidFill>
          <a:ln>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p>
        </p:txBody>
      </p:sp>
      <p:sp>
        <p:nvSpPr>
          <p:cNvPr id="14" name="Elipse 13">
            <a:extLst>
              <a:ext uri="{FF2B5EF4-FFF2-40B4-BE49-F238E27FC236}">
                <a16:creationId xmlns:a16="http://schemas.microsoft.com/office/drawing/2014/main" id="{F2610262-4226-4B8F-B44F-B909E42276EC}"/>
              </a:ext>
            </a:extLst>
          </p:cNvPr>
          <p:cNvSpPr/>
          <p:nvPr/>
        </p:nvSpPr>
        <p:spPr>
          <a:xfrm>
            <a:off x="8996288" y="3329940"/>
            <a:ext cx="243840" cy="228599"/>
          </a:xfrm>
          <a:prstGeom prst="ellipse">
            <a:avLst/>
          </a:prstGeom>
          <a:solidFill>
            <a:srgbClr val="FF0000"/>
          </a:solidFill>
          <a:ln>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p>
        </p:txBody>
      </p:sp>
      <p:sp>
        <p:nvSpPr>
          <p:cNvPr id="15" name="Elipse 14">
            <a:extLst>
              <a:ext uri="{FF2B5EF4-FFF2-40B4-BE49-F238E27FC236}">
                <a16:creationId xmlns:a16="http://schemas.microsoft.com/office/drawing/2014/main" id="{127B1E32-3AB2-4A46-AC10-475C3FC95272}"/>
              </a:ext>
            </a:extLst>
          </p:cNvPr>
          <p:cNvSpPr/>
          <p:nvPr/>
        </p:nvSpPr>
        <p:spPr>
          <a:xfrm>
            <a:off x="9448800" y="1122363"/>
            <a:ext cx="243840" cy="228599"/>
          </a:xfrm>
          <a:prstGeom prst="ellipse">
            <a:avLst/>
          </a:prstGeom>
          <a:solidFill>
            <a:srgbClr val="FF0000"/>
          </a:solidFill>
          <a:ln>
            <a:solidFill>
              <a:srgbClr val="FF00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p>
        </p:txBody>
      </p:sp>
    </p:spTree>
    <p:extLst>
      <p:ext uri="{BB962C8B-B14F-4D97-AF65-F5344CB8AC3E}">
        <p14:creationId xmlns:p14="http://schemas.microsoft.com/office/powerpoint/2010/main" val="366282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4" name="Rectangle 7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La Crónica de Salamanca - Periódico digital de Salamanca con todas las  noticias y sucesos">
            <a:extLst>
              <a:ext uri="{FF2B5EF4-FFF2-40B4-BE49-F238E27FC236}">
                <a16:creationId xmlns:a16="http://schemas.microsoft.com/office/drawing/2014/main" id="{27F854CE-C3BD-49A8-891C-57D06A67CD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680"/>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175" name="Rectangle 7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33ABF23-3757-4144-B040-9063D1D60A4A}"/>
              </a:ext>
            </a:extLst>
          </p:cNvPr>
          <p:cNvSpPr>
            <a:spLocks noGrp="1"/>
          </p:cNvSpPr>
          <p:nvPr>
            <p:ph type="ctrTitle"/>
          </p:nvPr>
        </p:nvSpPr>
        <p:spPr>
          <a:xfrm>
            <a:off x="423720" y="771988"/>
            <a:ext cx="5618020" cy="1856232"/>
          </a:xfrm>
        </p:spPr>
        <p:txBody>
          <a:bodyPr anchor="b">
            <a:normAutofit fontScale="90000"/>
          </a:bodyPr>
          <a:lstStyle/>
          <a:p>
            <a:r>
              <a:rPr lang="es-ES" sz="4400" dirty="0"/>
              <a:t>Principales diferencias con las pirámides egipcias</a:t>
            </a:r>
          </a:p>
        </p:txBody>
      </p:sp>
      <p:sp>
        <p:nvSpPr>
          <p:cNvPr id="7176"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77"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F8A3C289-A620-4B21-A09D-421826C65126}"/>
              </a:ext>
            </a:extLst>
          </p:cNvPr>
          <p:cNvSpPr>
            <a:spLocks noGrp="1"/>
          </p:cNvSpPr>
          <p:nvPr>
            <p:ph type="subTitle" idx="1"/>
          </p:nvPr>
        </p:nvSpPr>
        <p:spPr>
          <a:xfrm>
            <a:off x="423720" y="2628220"/>
            <a:ext cx="4034950" cy="4046900"/>
          </a:xfrm>
          <a:solidFill>
            <a:schemeClr val="bg2"/>
          </a:solidFill>
        </p:spPr>
        <p:txBody>
          <a:bodyPr>
            <a:normAutofit lnSpcReduction="10000"/>
          </a:bodyPr>
          <a:lstStyle/>
          <a:p>
            <a:pPr marL="342900" indent="-342900">
              <a:buFont typeface="Arial" panose="020B0604020202020204" pitchFamily="34" charset="0"/>
              <a:buChar char="•"/>
            </a:pPr>
            <a:r>
              <a:rPr lang="es-ES" sz="2000"/>
              <a:t>Una diferencia importante está en su función ritual: las egipcias tenían un fin funerario, mientras que las mayas servían para alzar y sostener un templo.</a:t>
            </a:r>
          </a:p>
          <a:p>
            <a:pPr marL="342900" indent="-342900">
              <a:buFont typeface="Arial" panose="020B0604020202020204" pitchFamily="34" charset="0"/>
              <a:buChar char="•"/>
            </a:pPr>
            <a:r>
              <a:rPr lang="es-ES" sz="2000"/>
              <a:t>Otra diferencia está en la forma: las egipcias son de superficies planas con una terminación puntiaguda; las mayas son generalmente escalonadas.</a:t>
            </a:r>
            <a:endParaRPr lang="es-ES" sz="2000" dirty="0"/>
          </a:p>
        </p:txBody>
      </p:sp>
    </p:spTree>
    <p:extLst>
      <p:ext uri="{BB962C8B-B14F-4D97-AF65-F5344CB8AC3E}">
        <p14:creationId xmlns:p14="http://schemas.microsoft.com/office/powerpoint/2010/main" val="368686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La Religión Maya - SobreHistoria.com">
            <a:extLst>
              <a:ext uri="{FF2B5EF4-FFF2-40B4-BE49-F238E27FC236}">
                <a16:creationId xmlns:a16="http://schemas.microsoft.com/office/drawing/2014/main" id="{7DEAE0DB-A336-49ED-97D6-4AECD18678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66" b="21498"/>
          <a:stretch/>
        </p:blipFill>
        <p:spPr bwMode="auto">
          <a:xfrm>
            <a:off x="-2"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B5E2E96-FBF9-4B6C-A7B9-203479151382}"/>
              </a:ext>
            </a:extLst>
          </p:cNvPr>
          <p:cNvSpPr>
            <a:spLocks noGrp="1"/>
          </p:cNvSpPr>
          <p:nvPr>
            <p:ph type="ctrTitle"/>
          </p:nvPr>
        </p:nvSpPr>
        <p:spPr>
          <a:xfrm>
            <a:off x="7848600" y="800118"/>
            <a:ext cx="4023360" cy="1130097"/>
          </a:xfrm>
        </p:spPr>
        <p:txBody>
          <a:bodyPr anchor="b">
            <a:normAutofit fontScale="90000"/>
          </a:bodyPr>
          <a:lstStyle/>
          <a:p>
            <a:r>
              <a:rPr lang="es-ES" sz="4400" dirty="0"/>
              <a:t>Características religiosas</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72500246-5B13-4D65-8901-DCB1EDC92464}"/>
              </a:ext>
            </a:extLst>
          </p:cNvPr>
          <p:cNvSpPr>
            <a:spLocks noGrp="1"/>
          </p:cNvSpPr>
          <p:nvPr>
            <p:ph type="subTitle" idx="1"/>
          </p:nvPr>
        </p:nvSpPr>
        <p:spPr>
          <a:xfrm>
            <a:off x="7848600" y="2013210"/>
            <a:ext cx="4023360" cy="4411974"/>
          </a:xfrm>
          <a:solidFill>
            <a:schemeClr val="bg2"/>
          </a:solidFill>
        </p:spPr>
        <p:txBody>
          <a:bodyPr>
            <a:normAutofit fontScale="92500" lnSpcReduction="20000"/>
          </a:bodyPr>
          <a:lstStyle/>
          <a:p>
            <a:pPr marL="342900" indent="-342900">
              <a:buFont typeface="Arial" panose="020B0604020202020204" pitchFamily="34" charset="0"/>
              <a:buChar char="•"/>
            </a:pPr>
            <a:r>
              <a:rPr lang="es-ES" sz="1800" dirty="0"/>
              <a:t>Eran politeístas; adoraban a varios dioses.</a:t>
            </a:r>
          </a:p>
          <a:p>
            <a:pPr marL="342900" indent="-342900">
              <a:buFont typeface="Arial" panose="020B0604020202020204" pitchFamily="34" charset="0"/>
              <a:buChar char="•"/>
            </a:pPr>
            <a:r>
              <a:rPr lang="es-ES" sz="1800" dirty="0"/>
              <a:t>Sus dioses eran naturalistas: elementos y fenómenos atmosféricos.</a:t>
            </a:r>
          </a:p>
          <a:p>
            <a:pPr marL="342900" indent="-342900">
              <a:buFont typeface="Arial" panose="020B0604020202020204" pitchFamily="34" charset="0"/>
              <a:buChar char="•"/>
            </a:pPr>
            <a:r>
              <a:rPr lang="es-ES" sz="1800" dirty="0"/>
              <a:t>Su religión era dualista: reconocen el bien y el mal como divinos. El bien era la abundancia y el mal la destrucción.</a:t>
            </a:r>
          </a:p>
          <a:p>
            <a:pPr marL="342900" indent="-342900">
              <a:buFont typeface="Arial" panose="020B0604020202020204" pitchFamily="34" charset="0"/>
              <a:buChar char="•"/>
            </a:pPr>
            <a:r>
              <a:rPr lang="es-ES" sz="1800" dirty="0"/>
              <a:t>Dividían sus ciclos por los movimientos astronómicos, en periodos largos llamados </a:t>
            </a:r>
            <a:r>
              <a:rPr lang="es-ES" sz="1800" dirty="0" err="1"/>
              <a:t>baktunes</a:t>
            </a:r>
            <a:r>
              <a:rPr lang="es-ES" sz="1800" dirty="0"/>
              <a:t>.</a:t>
            </a:r>
          </a:p>
          <a:p>
            <a:pPr marL="342900" indent="-342900">
              <a:buFont typeface="Arial" panose="020B0604020202020204" pitchFamily="34" charset="0"/>
              <a:buChar char="•"/>
            </a:pPr>
            <a:r>
              <a:rPr lang="es-ES" sz="1800" dirty="0"/>
              <a:t>Su mayor libro mítico es el Popol Vuh</a:t>
            </a:r>
          </a:p>
        </p:txBody>
      </p:sp>
    </p:spTree>
    <p:extLst>
      <p:ext uri="{BB962C8B-B14F-4D97-AF65-F5344CB8AC3E}">
        <p14:creationId xmlns:p14="http://schemas.microsoft.com/office/powerpoint/2010/main" val="17133084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4" name="Picture 8" descr="Escritura maya - EcuRed">
            <a:extLst>
              <a:ext uri="{FF2B5EF4-FFF2-40B4-BE49-F238E27FC236}">
                <a16:creationId xmlns:a16="http://schemas.microsoft.com/office/drawing/2014/main" id="{EBF533A0-6E84-4430-A54F-B4E583140F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42" r="-1" b="24768"/>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9220" name="Picture 4" descr="Educa: Los Mayas. Arte y Ciencia.">
            <a:extLst>
              <a:ext uri="{FF2B5EF4-FFF2-40B4-BE49-F238E27FC236}">
                <a16:creationId xmlns:a16="http://schemas.microsoft.com/office/drawing/2014/main" id="{E576E340-B666-4626-96BA-26F4F91876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841" r="-1" b="11220"/>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43" name="Freeform: Shape 142">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5" name="Freeform: Shape 144">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29E347C-78D2-42BA-B10C-8A81CB07484A}"/>
              </a:ext>
            </a:extLst>
          </p:cNvPr>
          <p:cNvSpPr>
            <a:spLocks noGrp="1"/>
          </p:cNvSpPr>
          <p:nvPr>
            <p:ph type="ctrTitle"/>
          </p:nvPr>
        </p:nvSpPr>
        <p:spPr>
          <a:xfrm>
            <a:off x="158545" y="821476"/>
            <a:ext cx="5177618" cy="1335766"/>
          </a:xfrm>
        </p:spPr>
        <p:txBody>
          <a:bodyPr>
            <a:normAutofit fontScale="90000"/>
          </a:bodyPr>
          <a:lstStyle/>
          <a:p>
            <a:r>
              <a:rPr lang="es-ES" sz="5400" dirty="0"/>
              <a:t>Arte, ciencia y escritura</a:t>
            </a:r>
          </a:p>
        </p:txBody>
      </p:sp>
      <p:sp>
        <p:nvSpPr>
          <p:cNvPr id="147" name="Rectangle 146">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Rectangle 148">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81636597-0297-4F74-9EFD-F37FA6C82C3B}"/>
              </a:ext>
            </a:extLst>
          </p:cNvPr>
          <p:cNvSpPr>
            <a:spLocks noGrp="1"/>
          </p:cNvSpPr>
          <p:nvPr>
            <p:ph type="subTitle" idx="1"/>
          </p:nvPr>
        </p:nvSpPr>
        <p:spPr>
          <a:xfrm>
            <a:off x="158545" y="2107754"/>
            <a:ext cx="5019074" cy="4408020"/>
          </a:xfrm>
          <a:solidFill>
            <a:schemeClr val="bg2"/>
          </a:solidFill>
        </p:spPr>
        <p:txBody>
          <a:bodyPr>
            <a:normAutofit fontScale="92500" lnSpcReduction="20000"/>
          </a:bodyPr>
          <a:lstStyle/>
          <a:p>
            <a:pPr marL="457200" indent="-457200">
              <a:buFont typeface="Arial" panose="020B0604020202020204" pitchFamily="34" charset="0"/>
              <a:buChar char="•"/>
            </a:pPr>
            <a:r>
              <a:rPr lang="es-ES" sz="2000" dirty="0"/>
              <a:t>Usaban técnicas de alfarería en cerámicas policromas, no trabajaban el metal, pero dominaban el tallado en piedra.</a:t>
            </a:r>
          </a:p>
          <a:p>
            <a:pPr marL="457200" indent="-457200">
              <a:buFont typeface="Arial" panose="020B0604020202020204" pitchFamily="34" charset="0"/>
              <a:buChar char="•"/>
            </a:pPr>
            <a:r>
              <a:rPr lang="es-ES" sz="2000" dirty="0"/>
              <a:t>Su arte era de matiz mítico-religiosa.</a:t>
            </a:r>
          </a:p>
          <a:p>
            <a:pPr marL="457200" indent="-457200">
              <a:buFont typeface="Arial" panose="020B0604020202020204" pitchFamily="34" charset="0"/>
              <a:buChar char="•"/>
            </a:pPr>
            <a:r>
              <a:rPr lang="es-ES" sz="2000" dirty="0"/>
              <a:t>Dominaban la astronomía, estableciendo un doble calendario muy preciso.</a:t>
            </a:r>
          </a:p>
          <a:p>
            <a:pPr marL="457200" indent="-457200">
              <a:buFont typeface="Arial" panose="020B0604020202020204" pitchFamily="34" charset="0"/>
              <a:buChar char="•"/>
            </a:pPr>
            <a:r>
              <a:rPr lang="es-ES" sz="2000" dirty="0"/>
              <a:t>En matemática usaron el sistema vigesimal y desarrollaron signos matemáticos.</a:t>
            </a:r>
          </a:p>
          <a:p>
            <a:pPr marL="457200" indent="-457200">
              <a:buFont typeface="Arial" panose="020B0604020202020204" pitchFamily="34" charset="0"/>
              <a:buChar char="•"/>
            </a:pPr>
            <a:r>
              <a:rPr lang="es-ES" sz="2000" dirty="0"/>
              <a:t>Su escritura era jeroglífica, esculpida en piedra, en monumentos, altares y edificios.</a:t>
            </a:r>
          </a:p>
        </p:txBody>
      </p:sp>
    </p:spTree>
    <p:extLst>
      <p:ext uri="{BB962C8B-B14F-4D97-AF65-F5344CB8AC3E}">
        <p14:creationId xmlns:p14="http://schemas.microsoft.com/office/powerpoint/2010/main" val="247247839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11</TotalTime>
  <Words>917</Words>
  <Application>Microsoft Office PowerPoint</Application>
  <PresentationFormat>Panorámica</PresentationFormat>
  <Paragraphs>71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Avenir Next LT Pro</vt:lpstr>
      <vt:lpstr>Calibri</vt:lpstr>
      <vt:lpstr>AccentBoxVTI</vt:lpstr>
      <vt:lpstr>Historia de las pirámides mayas</vt:lpstr>
      <vt:lpstr>Hitos históricos</vt:lpstr>
      <vt:lpstr>Generalidades históricas y geográficas</vt:lpstr>
      <vt:lpstr>Generalidades arquitectónicas</vt:lpstr>
      <vt:lpstr>Turismo</vt:lpstr>
      <vt:lpstr>Zonas arqueológicas que se conservan</vt:lpstr>
      <vt:lpstr>Principales diferencias con las pirámides egipcias</vt:lpstr>
      <vt:lpstr>Características religiosas</vt:lpstr>
      <vt:lpstr>Arte, ciencia y escritura</vt:lpstr>
      <vt:lpstr>Alimentación y producción</vt:lpstr>
      <vt:lpstr>Glosario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las pirámides mayas</dc:title>
  <dc:creator>Nicolás Villavicencio</dc:creator>
  <cp:lastModifiedBy>Nicolás Villavicencio</cp:lastModifiedBy>
  <cp:revision>2</cp:revision>
  <dcterms:created xsi:type="dcterms:W3CDTF">2020-09-28T22:34:26Z</dcterms:created>
  <dcterms:modified xsi:type="dcterms:W3CDTF">2020-09-28T22:45:49Z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625071</vt:lpwstr>
  </property>
  <property fmtid="{D5CDD505-2E9C-101B-9397-08002B2CF9AE}" name="NXPowerLiteSettings" pid="3">
    <vt:lpwstr>C7000400038000</vt:lpwstr>
  </property>
  <property fmtid="{D5CDD505-2E9C-101B-9397-08002B2CF9AE}" name="NXPowerLiteVersion" pid="4">
    <vt:lpwstr>S9.0.1</vt:lpwstr>
  </property>
</Properties>
</file>