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4"/>
  </p:sldMasterIdLst>
  <p:notesMasterIdLst>
    <p:notesMasterId r:id="rId16"/>
  </p:notesMasterIdLst>
  <p:handoutMasterIdLst>
    <p:handoutMasterId r:id="rId17"/>
  </p:handoutMasterIdLst>
  <p:sldIdLst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AD3CFE-9DBE-43D6-9121-809B4063763D}" v="38" dt="2023-05-12T17:41:35.470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>
      <p:cViewPr varScale="1">
        <p:scale>
          <a:sx n="63" d="100"/>
          <a:sy n="63" d="100"/>
        </p:scale>
        <p:origin x="84" y="690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4EB7-856E-45FD-83F0-5F7C6F3E4372}" type="datetimeFigureOut">
              <a:rPr lang="en-US"/>
              <a:t>02-May-24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6E15-F82A-4596-A46C-375C6D3981E1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en-US"/>
              <a:t>02-May-24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76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7448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217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600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443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730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74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489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345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315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02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block"/>
          <p:cNvSpPr/>
          <p:nvPr/>
        </p:nvSpPr>
        <p:spPr bwMode="invGray">
          <a:xfrm>
            <a:off x="1141413" y="1600200"/>
            <a:ext cx="11047412" cy="3276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7" name="top graphic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Rectangle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23" name="bottom graphic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Rectangle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invGray">
          <a:xfrm>
            <a:off x="1522414" y="1905000"/>
            <a:ext cx="9143998" cy="2667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76B7-5811-4114-8A95-998148FFD529}" type="datetime1">
              <a:rPr lang="en-US" smtClean="0"/>
              <a:t>02-May-24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1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077A-EF7A-41AA-8976-110EB7416C60}" type="datetime1">
              <a:rPr lang="en-US" smtClean="0"/>
              <a:t>02-May-24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79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609600"/>
            <a:ext cx="7696198" cy="5410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912B-6681-4BDF-AE10-F59636249FF3}" type="datetime1">
              <a:rPr lang="en-US" smtClean="0"/>
              <a:t>02-May-24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E22-D0BA-4CB4-9C32-B27533199514}" type="datetime1">
              <a:rPr lang="en-US" smtClean="0"/>
              <a:t>02-May-24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0A9-7A83-412D-A8AC-5AF60A8AA507}" type="datetime1">
              <a:rPr lang="en-US" smtClean="0"/>
              <a:t>02-May-24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59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876800"/>
            <a:ext cx="8229598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563DF0-FDDF-4143-9D8C-6AF41892E174}" type="datetime1">
              <a:rPr lang="en-US" smtClean="0"/>
              <a:t>02-May-24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10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49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83F9-4677-4C31-8407-7919061A580B}" type="datetime1">
              <a:rPr lang="en-US" smtClean="0"/>
              <a:t>02-May-24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25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4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4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39A6-3450-434F-A872-BEE63F7EB093}" type="datetime1">
              <a:rPr lang="en-US" smtClean="0"/>
              <a:t>02-May-24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70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BB1C-FA00-4171-BA31-4C5E719472F3}" type="datetime1">
              <a:rPr lang="en-US" smtClean="0"/>
              <a:t>02-May-24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3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ottom graphic"/>
          <p:cNvGrpSpPr/>
          <p:nvPr userDrawn="1"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8610-5B57-4C6B-BF9F-F5397A1F60B8}" type="datetime1">
              <a:rPr lang="en-US" smtClean="0"/>
              <a:t>02-May-24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3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1930" y="1293495"/>
            <a:ext cx="5577840" cy="40233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69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F3DD-8B6D-46AA-BCA9-242D4EF63DDF}" type="datetime1">
              <a:rPr lang="en-US" smtClean="0"/>
              <a:t>02-May-24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13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>
            <a:normAutofit/>
          </a:bodyPr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71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1AE9-3D4A-4A08-B03D-DC6D2ADF5464}" type="datetime1">
              <a:rPr lang="en-US" smtClean="0"/>
              <a:t>02-May-24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8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10" name="top graphic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Rectangle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5C6E67D0-0200-42BE-A0B2-78C70FBBB312}" type="datetime1">
              <a:rPr lang="en-US" smtClean="0"/>
              <a:pPr/>
              <a:t>02-May-24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6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1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nvidia.com/cuda/pdf/CUDA_C_Programming_Guide.pdf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4" y="1905000"/>
            <a:ext cx="10058398" cy="2667000"/>
          </a:xfrm>
        </p:spPr>
        <p:txBody>
          <a:bodyPr>
            <a:normAutofit fontScale="90000"/>
          </a:bodyPr>
          <a:lstStyle/>
          <a:p>
            <a:r>
              <a:rPr lang="en-US" dirty="0"/>
              <a:t>Survey Analysis of Multi-Layer Perceptrons and Common Convolutional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4375.003| Machine Learning | Presented by Julian Paulino</a:t>
            </a:r>
          </a:p>
        </p:txBody>
      </p:sp>
    </p:spTree>
    <p:extLst>
      <p:ext uri="{BB962C8B-B14F-4D97-AF65-F5344CB8AC3E}">
        <p14:creationId xmlns:p14="http://schemas.microsoft.com/office/powerpoint/2010/main" val="29571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</p:spPr>
        <p:txBody>
          <a:bodyPr anchor="b">
            <a:normAutofit/>
          </a:bodyPr>
          <a:lstStyle/>
          <a:p>
            <a:r>
              <a:rPr lang="en-US" dirty="0"/>
              <a:t>Future Experiments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1522413" y="1904999"/>
            <a:ext cx="4435564" cy="4088921"/>
          </a:xfrm>
        </p:spPr>
        <p:txBody>
          <a:bodyPr>
            <a:normAutofit/>
          </a:bodyPr>
          <a:lstStyle/>
          <a:p>
            <a:r>
              <a:rPr lang="en-US" dirty="0"/>
              <a:t>Analysis with more complex datasets, more modern architectures</a:t>
            </a:r>
          </a:p>
          <a:p>
            <a:pPr lvl="1"/>
            <a:r>
              <a:rPr lang="en-US" sz="2400"/>
              <a:t>See if repeating layers can improve performance</a:t>
            </a:r>
          </a:p>
          <a:p>
            <a:pPr lvl="1"/>
            <a:r>
              <a:rPr lang="en-US" sz="2400"/>
              <a:t>Format data tensors differently</a:t>
            </a:r>
          </a:p>
        </p:txBody>
      </p:sp>
      <p:pic>
        <p:nvPicPr>
          <p:cNvPr id="5" name="Graphic 4" descr="Remote learning science outline">
            <a:extLst>
              <a:ext uri="{FF2B5EF4-FFF2-40B4-BE49-F238E27FC236}">
                <a16:creationId xmlns:a16="http://schemas.microsoft.com/office/drawing/2014/main" id="{F33A444A-2F74-D4B1-CFFF-9006828E5D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04170" y="1904999"/>
            <a:ext cx="4088921" cy="408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21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77129" y="1905000"/>
            <a:ext cx="9677400" cy="4191000"/>
          </a:xfrm>
        </p:spPr>
        <p:txBody>
          <a:bodyPr>
            <a:normAutofit fontScale="92500" lnSpcReduction="10000"/>
          </a:bodyPr>
          <a:lstStyle/>
          <a:p>
            <a:pPr marL="8128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b="0" i="0" u="none" strike="noStrike" dirty="0">
                <a:effectLst/>
                <a:latin typeface="Times New Roman" panose="02020603050405020304" pitchFamily="18" charset="0"/>
              </a:rPr>
              <a:t>[1] E. </a:t>
            </a:r>
            <a:r>
              <a:rPr lang="en-US" sz="1600" b="0" i="0" u="none" strike="noStrike" dirty="0" err="1">
                <a:effectLst/>
                <a:latin typeface="Times New Roman" panose="02020603050405020304" pitchFamily="18" charset="0"/>
              </a:rPr>
              <a:t>Mollik</a:t>
            </a:r>
            <a:r>
              <a:rPr lang="en-US" sz="1600" b="0" i="0" u="none" strike="noStrike" dirty="0">
                <a:effectLst/>
                <a:latin typeface="Times New Roman" panose="02020603050405020304" pitchFamily="18" charset="0"/>
              </a:rPr>
              <a:t>, “</a:t>
            </a:r>
            <a:r>
              <a:rPr lang="en-US" sz="1600" b="0" i="0" u="none" strike="noStrike" dirty="0" err="1">
                <a:effectLst/>
                <a:latin typeface="Times New Roman" panose="02020603050405020304" pitchFamily="18" charset="0"/>
              </a:rPr>
              <a:t>ChatGPT</a:t>
            </a:r>
            <a:r>
              <a:rPr lang="en-US" sz="1600" b="0" i="0" u="none" strike="noStrike" dirty="0">
                <a:effectLst/>
                <a:latin typeface="Times New Roman" panose="02020603050405020304" pitchFamily="18" charset="0"/>
              </a:rPr>
              <a:t> is a tipping point for AI,” Harvard Business Review, https://hbr.org/2022/12/chatgpt-is-a-tipping-point-for-ai (accessed May 10, 2023).</a:t>
            </a:r>
            <a:endParaRPr lang="en-US" sz="2000" dirty="0">
              <a:effectLst/>
            </a:endParaRPr>
          </a:p>
          <a:p>
            <a:pPr marL="8128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b="0" i="0" u="none" strike="noStrike" dirty="0">
                <a:effectLst/>
                <a:latin typeface="Times New Roman" panose="02020603050405020304" pitchFamily="18" charset="0"/>
              </a:rPr>
              <a:t>[2] B. </a:t>
            </a:r>
            <a:r>
              <a:rPr lang="en-US" sz="1600" b="0" i="0" u="none" strike="noStrike" dirty="0" err="1">
                <a:effectLst/>
                <a:latin typeface="Times New Roman" panose="02020603050405020304" pitchFamily="18" charset="0"/>
              </a:rPr>
              <a:t>Widrow</a:t>
            </a:r>
            <a:r>
              <a:rPr lang="en-US" sz="1600" b="0" i="0" u="none" strike="noStrike" dirty="0">
                <a:effectLst/>
                <a:latin typeface="Times New Roman" panose="02020603050405020304" pitchFamily="18" charset="0"/>
              </a:rPr>
              <a:t> and M. Hoff, “Adaptive Switching Circuits,” in 1960 IRE WESCON Convention Record, 1960, pp. 96–104, </a:t>
            </a:r>
            <a:r>
              <a:rPr lang="en-US" sz="1600" b="0" i="0" u="none" strike="noStrike" dirty="0" err="1">
                <a:effectLst/>
                <a:latin typeface="Times New Roman" panose="02020603050405020304" pitchFamily="18" charset="0"/>
              </a:rPr>
              <a:t>doi</a:t>
            </a:r>
            <a:r>
              <a:rPr lang="en-US" sz="1600" b="0" i="0" u="none" strike="noStrike" dirty="0">
                <a:effectLst/>
                <a:latin typeface="Times New Roman" panose="02020603050405020304" pitchFamily="18" charset="0"/>
              </a:rPr>
              <a:t>: 10.1109/WESCON.1960.62.</a:t>
            </a:r>
            <a:endParaRPr lang="en-US" sz="2000" dirty="0">
              <a:effectLst/>
            </a:endParaRPr>
          </a:p>
          <a:p>
            <a:pPr marL="8128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b="0" i="0" u="none" strike="noStrike" dirty="0">
                <a:effectLst/>
                <a:latin typeface="Times New Roman" panose="02020603050405020304" pitchFamily="18" charset="0"/>
              </a:rPr>
              <a:t>[3] </a:t>
            </a:r>
            <a:r>
              <a:rPr lang="en-US" sz="1600" b="0" i="0" u="none" strike="noStrike" dirty="0" err="1">
                <a:effectLst/>
                <a:latin typeface="Times New Roman" panose="02020603050405020304" pitchFamily="18" charset="0"/>
              </a:rPr>
              <a:t>Rumelhart</a:t>
            </a:r>
            <a:r>
              <a:rPr lang="en-US" sz="1600" b="0" i="0" u="none" strike="noStrike" dirty="0">
                <a:effectLst/>
                <a:latin typeface="Times New Roman" panose="02020603050405020304" pitchFamily="18" charset="0"/>
              </a:rPr>
              <a:t>, D. E., Hinton, G. E., &amp; Williams, R. J. (1986). Learning representations by back-propagating errors. </a:t>
            </a:r>
            <a:r>
              <a:rPr lang="en-US" sz="1600" b="0" i="1" u="none" strike="noStrike" dirty="0">
                <a:effectLst/>
                <a:latin typeface="Times New Roman" panose="02020603050405020304" pitchFamily="18" charset="0"/>
              </a:rPr>
              <a:t>Nature, 323</a:t>
            </a:r>
            <a:r>
              <a:rPr lang="en-US" sz="1600" b="0" i="0" u="none" strike="noStrike" dirty="0">
                <a:effectLst/>
                <a:latin typeface="Times New Roman" panose="02020603050405020304" pitchFamily="18" charset="0"/>
              </a:rPr>
              <a:t>(6088), 533-536.</a:t>
            </a:r>
            <a:endParaRPr lang="en-US" sz="2000" dirty="0">
              <a:effectLst/>
            </a:endParaRPr>
          </a:p>
          <a:p>
            <a:pPr marL="8128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b="0" i="0" u="none" strike="noStrike" dirty="0">
                <a:effectLst/>
                <a:latin typeface="Times New Roman" panose="02020603050405020304" pitchFamily="18" charset="0"/>
              </a:rPr>
              <a:t>[4] </a:t>
            </a:r>
            <a:r>
              <a:rPr lang="en-US" sz="1600" b="0" i="0" u="none" strike="noStrike" dirty="0" err="1">
                <a:effectLst/>
                <a:latin typeface="Times New Roman" panose="02020603050405020304" pitchFamily="18" charset="0"/>
              </a:rPr>
              <a:t>LeCun</a:t>
            </a:r>
            <a:r>
              <a:rPr lang="en-US" sz="1600" b="0" i="0" u="none" strike="noStrike" dirty="0">
                <a:effectLst/>
                <a:latin typeface="Times New Roman" panose="02020603050405020304" pitchFamily="18" charset="0"/>
              </a:rPr>
              <a:t>, Y., </a:t>
            </a:r>
            <a:r>
              <a:rPr lang="en-US" sz="1600" b="0" i="0" u="none" strike="noStrike" dirty="0" err="1">
                <a:effectLst/>
                <a:latin typeface="Times New Roman" panose="02020603050405020304" pitchFamily="18" charset="0"/>
              </a:rPr>
              <a:t>Boser</a:t>
            </a:r>
            <a:r>
              <a:rPr lang="en-US" sz="1600" b="0" i="0" u="none" strike="noStrike" dirty="0">
                <a:effectLst/>
                <a:latin typeface="Times New Roman" panose="02020603050405020304" pitchFamily="18" charset="0"/>
              </a:rPr>
              <a:t>, B., </a:t>
            </a:r>
            <a:r>
              <a:rPr lang="en-US" sz="1600" b="0" i="0" u="none" strike="noStrike" dirty="0" err="1">
                <a:effectLst/>
                <a:latin typeface="Times New Roman" panose="02020603050405020304" pitchFamily="18" charset="0"/>
              </a:rPr>
              <a:t>Denker</a:t>
            </a:r>
            <a:r>
              <a:rPr lang="en-US" sz="1600" b="0" i="0" u="none" strike="noStrike" dirty="0">
                <a:effectLst/>
                <a:latin typeface="Times New Roman" panose="02020603050405020304" pitchFamily="18" charset="0"/>
              </a:rPr>
              <a:t>, J. S., Henderson, D., Howard, R. E., Hubbard, W., &amp; </a:t>
            </a:r>
            <a:r>
              <a:rPr lang="en-US" sz="1600" b="0" i="0" u="none" strike="noStrike" dirty="0" err="1">
                <a:effectLst/>
                <a:latin typeface="Times New Roman" panose="02020603050405020304" pitchFamily="18" charset="0"/>
              </a:rPr>
              <a:t>Jackel</a:t>
            </a:r>
            <a:r>
              <a:rPr lang="en-US" sz="1600" b="0" i="0" u="none" strike="noStrike" dirty="0">
                <a:effectLst/>
                <a:latin typeface="Times New Roman" panose="02020603050405020304" pitchFamily="18" charset="0"/>
              </a:rPr>
              <a:t>, L. D. (1989). Backpropagation applied to handwritten zip code recognition. </a:t>
            </a:r>
            <a:r>
              <a:rPr lang="en-US" sz="1600" b="0" i="1" u="none" strike="noStrike" dirty="0">
                <a:effectLst/>
                <a:latin typeface="Times New Roman" panose="02020603050405020304" pitchFamily="18" charset="0"/>
              </a:rPr>
              <a:t>Neural computation, 1</a:t>
            </a:r>
            <a:r>
              <a:rPr lang="en-US" sz="1600" b="0" i="0" u="none" strike="noStrike" dirty="0">
                <a:effectLst/>
                <a:latin typeface="Times New Roman" panose="02020603050405020304" pitchFamily="18" charset="0"/>
              </a:rPr>
              <a:t>(4), 541-551.</a:t>
            </a:r>
            <a:endParaRPr lang="en-US" sz="2000" dirty="0">
              <a:effectLst/>
            </a:endParaRPr>
          </a:p>
          <a:p>
            <a:pPr marL="8128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b="0" i="0" u="none" strike="noStrike" dirty="0">
                <a:effectLst/>
                <a:latin typeface="Times New Roman" panose="02020603050405020304" pitchFamily="18" charset="0"/>
              </a:rPr>
              <a:t>[5] Raina, R., Madhavan, A., &amp; Ng, A. (2009). Large-scale deep unsupervised learning using graphics processors. Proceedings of the 26th International Conference on Machine Learning (ICML), 873-880.</a:t>
            </a:r>
            <a:endParaRPr lang="en-US" sz="2000" dirty="0">
              <a:effectLst/>
            </a:endParaRPr>
          </a:p>
          <a:p>
            <a:pPr marL="8128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b="0" i="0" u="none" strike="noStrike" dirty="0">
                <a:effectLst/>
                <a:latin typeface="Times New Roman" panose="02020603050405020304" pitchFamily="18" charset="0"/>
              </a:rPr>
              <a:t>[6] Nvidia Corporation. (2008). NVIDIA CUDA Compute Unified Device Architecture Programming Guide. Retrieved from</a:t>
            </a:r>
            <a:r>
              <a:rPr lang="en-US" sz="1600" b="0" i="0" u="none" strike="noStrike" dirty="0">
                <a:solidFill>
                  <a:srgbClr val="F7B615"/>
                </a:solidFill>
                <a:effectLst/>
                <a:latin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600" b="0" i="0" u="sng" strike="noStrike" dirty="0">
                <a:effectLst/>
                <a:latin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https://docs.nvidia.com/cuda/pdf/CUDA_C_Programming_Guide.pdf</a:t>
            </a:r>
            <a:endParaRPr lang="en-US" sz="2000" dirty="0">
              <a:effectLst/>
            </a:endParaRPr>
          </a:p>
          <a:p>
            <a:pPr marL="8128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b="0" i="0" u="none" strike="noStrike" dirty="0">
                <a:effectLst/>
                <a:latin typeface="Times New Roman" panose="02020603050405020304" pitchFamily="18" charset="0"/>
              </a:rPr>
              <a:t>[7] F. Rosenblatt, "The perceptron: A probabilistic model for information storage and organization in the brain," Psychological Review, vol. 65, no. 6, pp. 386-408, Nov. 1958. </a:t>
            </a:r>
            <a:r>
              <a:rPr lang="en-US" sz="1600" b="0" i="0" u="none" strike="noStrike" dirty="0" err="1">
                <a:effectLst/>
                <a:latin typeface="Times New Roman" panose="02020603050405020304" pitchFamily="18" charset="0"/>
              </a:rPr>
              <a:t>doi</a:t>
            </a:r>
            <a:r>
              <a:rPr lang="en-US" sz="1600" b="0" i="0" u="none" strike="noStrike" dirty="0">
                <a:effectLst/>
                <a:latin typeface="Times New Roman" panose="02020603050405020304" pitchFamily="18" charset="0"/>
              </a:rPr>
              <a:t>: 10.1037/h0042519.</a:t>
            </a:r>
          </a:p>
          <a:p>
            <a:pPr marL="8128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b="0" i="0" u="none" strike="noStrike" dirty="0">
                <a:effectLst/>
                <a:latin typeface="Times New Roman" panose="02020603050405020304" pitchFamily="18" charset="0"/>
              </a:rPr>
              <a:t>[8] M. Nielsen, "Neural Networks and Deep Learning," [Online]. Available: http://neuralnetworksanddeeplearning.com/index.html. [Accessed: May 11, 2023].</a:t>
            </a:r>
          </a:p>
        </p:txBody>
      </p:sp>
    </p:spTree>
    <p:extLst>
      <p:ext uri="{BB962C8B-B14F-4D97-AF65-F5344CB8AC3E}">
        <p14:creationId xmlns:p14="http://schemas.microsoft.com/office/powerpoint/2010/main" val="89784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</p:spPr>
        <p:txBody>
          <a:bodyPr anchor="b">
            <a:normAutofit/>
          </a:bodyPr>
          <a:lstStyle/>
          <a:p>
            <a:r>
              <a:rPr lang="en-US" dirty="0"/>
              <a:t>Project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4999"/>
            <a:ext cx="3886200" cy="4088921"/>
          </a:xfrm>
        </p:spPr>
        <p:txBody>
          <a:bodyPr>
            <a:normAutofit/>
          </a:bodyPr>
          <a:lstStyle/>
          <a:p>
            <a:r>
              <a:rPr lang="en-US" dirty="0"/>
              <a:t>Discuss development of models</a:t>
            </a:r>
          </a:p>
          <a:p>
            <a:r>
              <a:rPr lang="en-US" dirty="0"/>
              <a:t>Relationship between each model</a:t>
            </a:r>
          </a:p>
          <a:p>
            <a:r>
              <a:rPr lang="en-US" dirty="0"/>
              <a:t>Foundational basis for new learners</a:t>
            </a:r>
          </a:p>
        </p:txBody>
      </p:sp>
      <p:pic>
        <p:nvPicPr>
          <p:cNvPr id="5" name="Graphic 4" descr="Presentation with checklist outline">
            <a:extLst>
              <a:ext uri="{FF2B5EF4-FFF2-40B4-BE49-F238E27FC236}">
                <a16:creationId xmlns:a16="http://schemas.microsoft.com/office/drawing/2014/main" id="{70AE68BC-DC8D-7EA6-5055-039A160932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04170" y="1904999"/>
            <a:ext cx="4088921" cy="408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11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 of Models</a:t>
            </a:r>
          </a:p>
          <a:p>
            <a:pPr lvl="1"/>
            <a:r>
              <a:rPr lang="en-US" dirty="0"/>
              <a:t>Multi-Layer Perceptron</a:t>
            </a:r>
          </a:p>
          <a:p>
            <a:pPr lvl="1"/>
            <a:r>
              <a:rPr lang="en-US" dirty="0"/>
              <a:t>Convolutional Neural Network</a:t>
            </a:r>
          </a:p>
          <a:p>
            <a:pPr lvl="1"/>
            <a:r>
              <a:rPr lang="en-US" dirty="0"/>
              <a:t>LeNet5 CNN</a:t>
            </a:r>
          </a:p>
        </p:txBody>
      </p:sp>
      <p:pic>
        <p:nvPicPr>
          <p:cNvPr id="5" name="Graphic 4" descr="Network diagram with solid fill">
            <a:extLst>
              <a:ext uri="{FF2B5EF4-FFF2-40B4-BE49-F238E27FC236}">
                <a16:creationId xmlns:a16="http://schemas.microsoft.com/office/drawing/2014/main" id="{446C956A-9F1C-952B-B5D5-271B2B64C4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18412" y="2171700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96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</p:spPr>
        <p:txBody>
          <a:bodyPr anchor="b">
            <a:normAutofit/>
          </a:bodyPr>
          <a:lstStyle/>
          <a:p>
            <a:r>
              <a:rPr lang="en-US" dirty="0"/>
              <a:t>Multi-Layer Perceptron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CA23986-6D15-A40F-61B4-3FCE940C3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19599" cy="685801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1522413" y="2590801"/>
            <a:ext cx="4419599" cy="3429000"/>
          </a:xfrm>
        </p:spPr>
        <p:txBody>
          <a:bodyPr>
            <a:normAutofit/>
          </a:bodyPr>
          <a:lstStyle/>
          <a:p>
            <a:r>
              <a:rPr lang="en-US" dirty="0"/>
              <a:t>Simplest form of Neural Net</a:t>
            </a:r>
          </a:p>
          <a:p>
            <a:pPr lvl="1"/>
            <a:r>
              <a:rPr lang="en-US" sz="2000" dirty="0"/>
              <a:t>Based on </a:t>
            </a:r>
            <a:r>
              <a:rPr lang="en-US" sz="2000" dirty="0" err="1"/>
              <a:t>perceptrons</a:t>
            </a:r>
            <a:r>
              <a:rPr lang="en-US" sz="2000" dirty="0"/>
              <a:t> by Rosenblatt</a:t>
            </a:r>
          </a:p>
          <a:p>
            <a:r>
              <a:rPr lang="en-US" dirty="0"/>
              <a:t>Strengths</a:t>
            </a:r>
          </a:p>
          <a:p>
            <a:pPr lvl="1"/>
            <a:r>
              <a:rPr lang="en-US" sz="2000" dirty="0"/>
              <a:t>Simple, versatile, straightforward</a:t>
            </a:r>
          </a:p>
          <a:p>
            <a:r>
              <a:rPr lang="en-US" dirty="0"/>
              <a:t>Weaknesses</a:t>
            </a:r>
          </a:p>
          <a:p>
            <a:pPr lvl="1"/>
            <a:r>
              <a:rPr lang="en-US" sz="2000" dirty="0"/>
              <a:t>Unscalable, computationally expensive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D06E6F46-6B87-9099-72CB-505605AFA2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6814" y="1828800"/>
            <a:ext cx="4419599" cy="685801"/>
          </a:xfrm>
        </p:spPr>
        <p:txBody>
          <a:bodyPr/>
          <a:lstStyle/>
          <a:p>
            <a:r>
              <a:rPr lang="en-US" dirty="0"/>
              <a:t>Visualization of a basic MLP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2191FD-6EE2-FFB7-CFBC-E16B7F432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012" y="3092769"/>
            <a:ext cx="5706035" cy="2425064"/>
          </a:xfrm>
          <a:prstGeom prst="rect">
            <a:avLst/>
          </a:prstGeom>
          <a:noFill/>
        </p:spPr>
      </p:pic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3B261559-B254-8552-A28F-88140B9E59CD}"/>
              </a:ext>
            </a:extLst>
          </p:cNvPr>
          <p:cNvSpPr txBox="1">
            <a:spLocks/>
          </p:cNvSpPr>
          <p:nvPr/>
        </p:nvSpPr>
        <p:spPr>
          <a:xfrm>
            <a:off x="7085012" y="5235417"/>
            <a:ext cx="4707237" cy="5334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004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9436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i="1" dirty="0"/>
              <a:t>Image from M. Nielsen, http://neuralnetworksanddeeplearning.com/chap1.html</a:t>
            </a:r>
          </a:p>
        </p:txBody>
      </p:sp>
    </p:spTree>
    <p:extLst>
      <p:ext uri="{BB962C8B-B14F-4D97-AF65-F5344CB8AC3E}">
        <p14:creationId xmlns:p14="http://schemas.microsoft.com/office/powerpoint/2010/main" val="125586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  <a:p>
            <a:pPr lvl="1"/>
            <a:r>
              <a:rPr lang="en-US" dirty="0"/>
              <a:t>Convolutional Layer</a:t>
            </a:r>
          </a:p>
          <a:p>
            <a:pPr lvl="1"/>
            <a:r>
              <a:rPr lang="en-US" dirty="0"/>
              <a:t>Pooling Layer</a:t>
            </a:r>
          </a:p>
          <a:p>
            <a:pPr lvl="1"/>
            <a:r>
              <a:rPr lang="en-US" dirty="0"/>
              <a:t>Fully Connected Layer</a:t>
            </a:r>
          </a:p>
          <a:p>
            <a:pPr lvl="1"/>
            <a:r>
              <a:rPr lang="en-US" dirty="0"/>
              <a:t>SoftMax Output</a:t>
            </a:r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7024388" y="4607350"/>
            <a:ext cx="4707237" cy="5334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004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9436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i="1" dirty="0"/>
              <a:t>Image from M. Nielsen, http://neuralnetworksanddeeplearning.com/chap6.html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72AF0C-3635-D0FE-9182-4F7C5073A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612" y="1983950"/>
            <a:ext cx="7085013" cy="289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24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CNN: LeNet5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of Convolutional Net</a:t>
            </a:r>
          </a:p>
          <a:p>
            <a:pPr lvl="1"/>
            <a:r>
              <a:rPr lang="en-US" dirty="0"/>
              <a:t>Developed by </a:t>
            </a:r>
            <a:r>
              <a:rPr lang="en-US" dirty="0" err="1"/>
              <a:t>LeCun</a:t>
            </a:r>
            <a:r>
              <a:rPr lang="en-US" dirty="0"/>
              <a:t> et. al. in 1998</a:t>
            </a:r>
          </a:p>
          <a:p>
            <a:pPr lvl="1"/>
            <a:r>
              <a:rPr lang="en-US" dirty="0"/>
              <a:t>Focus on image recognition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518617-2CFC-7D27-B352-338031052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212" y="3200400"/>
            <a:ext cx="8179594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01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</p:spPr>
        <p:txBody>
          <a:bodyPr anchor="b">
            <a:normAutofit/>
          </a:bodyPr>
          <a:lstStyle/>
          <a:p>
            <a:r>
              <a:rPr lang="en-US" dirty="0"/>
              <a:t>Experiment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1522413" y="1904999"/>
            <a:ext cx="4435564" cy="4088921"/>
          </a:xfrm>
        </p:spPr>
        <p:txBody>
          <a:bodyPr>
            <a:normAutofit/>
          </a:bodyPr>
          <a:lstStyle/>
          <a:p>
            <a:r>
              <a:rPr lang="en-US" sz="1900" dirty="0"/>
              <a:t>Goal: Determine which aspect of a model most contributes to correctness</a:t>
            </a:r>
          </a:p>
          <a:p>
            <a:pPr lvl="1"/>
            <a:r>
              <a:rPr lang="en-US" sz="1900" dirty="0"/>
              <a:t>Models used</a:t>
            </a:r>
          </a:p>
          <a:p>
            <a:pPr lvl="2"/>
            <a:r>
              <a:rPr lang="en-US" sz="1900" dirty="0"/>
              <a:t>MLP, CNN, LeNet5</a:t>
            </a:r>
          </a:p>
          <a:p>
            <a:pPr lvl="1"/>
            <a:r>
              <a:rPr lang="en-US" sz="1900" dirty="0"/>
              <a:t>Datasets used</a:t>
            </a:r>
          </a:p>
          <a:p>
            <a:pPr lvl="2"/>
            <a:r>
              <a:rPr lang="en-US" sz="1900" dirty="0"/>
              <a:t>MNIST (handwritten digits)</a:t>
            </a:r>
          </a:p>
          <a:p>
            <a:pPr lvl="2"/>
            <a:r>
              <a:rPr lang="en-US" sz="1900" dirty="0"/>
              <a:t>Fashion-MNIST (grayscale clothing)</a:t>
            </a:r>
          </a:p>
          <a:p>
            <a:pPr lvl="2"/>
            <a:r>
              <a:rPr lang="en-US" sz="1900" dirty="0"/>
              <a:t>CIFAR10 (color, various classes)</a:t>
            </a:r>
          </a:p>
          <a:p>
            <a:pPr lvl="1"/>
            <a:r>
              <a:rPr lang="en-US" sz="1900" dirty="0"/>
              <a:t>Environment</a:t>
            </a:r>
          </a:p>
          <a:p>
            <a:pPr lvl="2"/>
            <a:r>
              <a:rPr lang="en-US" sz="1900" dirty="0"/>
              <a:t>Google </a:t>
            </a:r>
            <a:r>
              <a:rPr lang="en-US" sz="1900" dirty="0" err="1"/>
              <a:t>Colaboratory</a:t>
            </a:r>
            <a:endParaRPr lang="en-US" sz="1900" dirty="0"/>
          </a:p>
        </p:txBody>
      </p:sp>
      <p:pic>
        <p:nvPicPr>
          <p:cNvPr id="5" name="Picture 4" descr="A collage of images of animals and cars&#10;&#10;Description automatically generated with low confidence">
            <a:extLst>
              <a:ext uri="{FF2B5EF4-FFF2-40B4-BE49-F238E27FC236}">
                <a16:creationId xmlns:a16="http://schemas.microsoft.com/office/drawing/2014/main" id="{B7C3AF30-4DD7-D5A3-1EC3-1CAADBCB1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848" y="1447801"/>
            <a:ext cx="5445731" cy="4220440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40F1F8-5B38-C0CD-68F7-BF89CF4D1CCC}"/>
              </a:ext>
            </a:extLst>
          </p:cNvPr>
          <p:cNvSpPr txBox="1"/>
          <p:nvPr/>
        </p:nvSpPr>
        <p:spPr>
          <a:xfrm>
            <a:off x="8228012" y="5668241"/>
            <a:ext cx="3275256" cy="25391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1050" i="1" dirty="0"/>
              <a:t>Image from https://www.cs.toronto.edu/~kriz/cifar.html</a:t>
            </a:r>
          </a:p>
        </p:txBody>
      </p:sp>
    </p:spTree>
    <p:extLst>
      <p:ext uri="{BB962C8B-B14F-4D97-AF65-F5344CB8AC3E}">
        <p14:creationId xmlns:p14="http://schemas.microsoft.com/office/powerpoint/2010/main" val="51538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2876" y="1905000"/>
            <a:ext cx="4190536" cy="3697465"/>
          </a:xfrm>
        </p:spPr>
        <p:txBody>
          <a:bodyPr/>
          <a:lstStyle/>
          <a:p>
            <a:r>
              <a:rPr lang="en-US" dirty="0"/>
              <a:t>All models comprised of the same code</a:t>
            </a:r>
          </a:p>
          <a:p>
            <a:pPr lvl="1"/>
            <a:r>
              <a:rPr lang="en-US" dirty="0"/>
              <a:t>Data formatting, </a:t>
            </a:r>
            <a:r>
              <a:rPr lang="en-US" dirty="0" err="1"/>
              <a:t>hyperparams</a:t>
            </a:r>
            <a:r>
              <a:rPr lang="en-US" dirty="0"/>
              <a:t>, training and testing loops</a:t>
            </a:r>
          </a:p>
          <a:p>
            <a:pPr lvl="1"/>
            <a:r>
              <a:rPr lang="en-US" dirty="0"/>
              <a:t>Only changes were to network class</a:t>
            </a:r>
          </a:p>
          <a:p>
            <a:r>
              <a:rPr lang="en-US" dirty="0"/>
              <a:t>All three models trained on all three datasets</a:t>
            </a:r>
          </a:p>
          <a:p>
            <a:r>
              <a:rPr lang="en-US" dirty="0"/>
              <a:t>Losses printed to </a:t>
            </a:r>
            <a:r>
              <a:rPr lang="en-US" dirty="0" err="1"/>
              <a:t>tensorboard</a:t>
            </a:r>
            <a:endParaRPr lang="en-US" dirty="0"/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9413676" y="5377150"/>
            <a:ext cx="1964037" cy="5334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004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9436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/>
              <a:t>Snippet of code used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42D20B-5BE4-9DA2-C496-5FCD41E62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414" y="1503017"/>
            <a:ext cx="4902299" cy="406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74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increasing levels of complexity, training progresses faster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A3ECDF-011C-AF6E-2ACE-03A5BB8FF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13" y="3429000"/>
            <a:ext cx="3548062" cy="253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D6FA897-D0C2-7782-1C70-95C3F456B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187" y="3429000"/>
            <a:ext cx="3600450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084DC4F-79A1-ECE2-81FD-6FF579ED5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4212" y="3490912"/>
            <a:ext cx="3390900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53CFA2-3E34-CC54-E401-7CCDE6A129D0}"/>
              </a:ext>
            </a:extLst>
          </p:cNvPr>
          <p:cNvSpPr txBox="1"/>
          <p:nvPr/>
        </p:nvSpPr>
        <p:spPr>
          <a:xfrm>
            <a:off x="515060" y="3121580"/>
            <a:ext cx="598241" cy="36933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dirty="0"/>
              <a:t>MLP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49140E-A57B-8877-5A51-D57E957B2AC6}"/>
              </a:ext>
            </a:extLst>
          </p:cNvPr>
          <p:cNvSpPr txBox="1"/>
          <p:nvPr/>
        </p:nvSpPr>
        <p:spPr>
          <a:xfrm>
            <a:off x="4270070" y="3121580"/>
            <a:ext cx="606256" cy="36933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dirty="0"/>
              <a:t>CNN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A533E1-9E53-3F17-CF6B-759002956E14}"/>
              </a:ext>
            </a:extLst>
          </p:cNvPr>
          <p:cNvSpPr txBox="1"/>
          <p:nvPr/>
        </p:nvSpPr>
        <p:spPr>
          <a:xfrm>
            <a:off x="8290746" y="3121580"/>
            <a:ext cx="855106" cy="36933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dirty="0"/>
              <a:t>LeNet5</a:t>
            </a:r>
          </a:p>
        </p:txBody>
      </p:sp>
    </p:spTree>
    <p:extLst>
      <p:ext uri="{BB962C8B-B14F-4D97-AF65-F5344CB8AC3E}">
        <p14:creationId xmlns:p14="http://schemas.microsoft.com/office/powerpoint/2010/main" val="258553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ject planning overview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>
        <a:solidFill>
          <a:schemeClr val="accent1">
            <a:lumMod val="50000"/>
          </a:schemeClr>
        </a:solidFill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project planning overview presentation.potx" id="{0D6D6775-FC9F-484B-A889-C0FCD86449E3}" vid="{CBE6795F-D548-4056-89FC-5BC618C494F3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DDA50BFAFE9D499816845DC603C84B" ma:contentTypeVersion="4" ma:contentTypeDescription="Create a new document." ma:contentTypeScope="" ma:versionID="bbf415c93b70e655bae9bb174b5670fe">
  <xsd:schema xmlns:xsd="http://www.w3.org/2001/XMLSchema" xmlns:xs="http://www.w3.org/2001/XMLSchema" xmlns:p="http://schemas.microsoft.com/office/2006/metadata/properties" xmlns:ns3="862c77fa-2a64-4d38-849d-1b058863253e" targetNamespace="http://schemas.microsoft.com/office/2006/metadata/properties" ma:root="true" ma:fieldsID="6568f1891f5b7cddaea7cb7f4fff46cf" ns3:_="">
    <xsd:import namespace="862c77fa-2a64-4d38-849d-1b058863253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2c77fa-2a64-4d38-849d-1b05886325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A2A1FA3-F4C0-435B-9531-6E642097A5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62c77fa-2a64-4d38-849d-1b05886325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1882195-FDC1-4FB8-88B8-687B3FB8F9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A63824-11BC-4699-AA9F-82D598EBABA1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862c77fa-2a64-4d38-849d-1b058863253e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project planning overview presentation</Template>
  <TotalTime>66</TotalTime>
  <Words>616</Words>
  <Application>Microsoft Office PowerPoint</Application>
  <PresentationFormat>Custom</PresentationFormat>
  <Paragraphs>79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Wingdings</vt:lpstr>
      <vt:lpstr>Project planning overview presentation</vt:lpstr>
      <vt:lpstr>Survey Analysis of Multi-Layer Perceptrons and Common Convolutional Neural Networks</vt:lpstr>
      <vt:lpstr>Project Goals</vt:lpstr>
      <vt:lpstr>Introduction</vt:lpstr>
      <vt:lpstr>Multi-Layer Perceptron</vt:lpstr>
      <vt:lpstr>Convolutional Neural Net</vt:lpstr>
      <vt:lpstr>CNN: LeNet5</vt:lpstr>
      <vt:lpstr>Experiment </vt:lpstr>
      <vt:lpstr>Procedures</vt:lpstr>
      <vt:lpstr>Results</vt:lpstr>
      <vt:lpstr>Future Experiments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Survey Analysis of Multi-Layer Perceptrons and Common Convolutional Neural Networks</dc:title>
  <dc:creator>Paulino, Julian De Leon</dc:creator>
  <cp:lastModifiedBy>Paulino, Julian De Leon</cp:lastModifiedBy>
  <cp:revision>2</cp:revision>
  <dcterms:created xsi:type="dcterms:W3CDTF">2023-05-12T04:20:33Z</dcterms:created>
  <dcterms:modified xsi:type="dcterms:W3CDTF">2024-05-02T22:43:20Z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0x01010066DDA50BFAFE9D499816845DC603C84B</vt:lpwstr>
  </property>
</Properties>
</file>