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9620-50A9-4F37-966C-58667B669A5B}" type="datetimeFigureOut">
              <a:rPr lang="en-PH" smtClean="0"/>
              <a:t>09/10/2023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0EE3-1DC8-47FC-B5BB-5E4527BA5D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855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9620-50A9-4F37-966C-58667B669A5B}" type="datetimeFigureOut">
              <a:rPr lang="en-PH" smtClean="0"/>
              <a:t>09/10/2023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0EE3-1DC8-47FC-B5BB-5E4527BA5D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19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9620-50A9-4F37-966C-58667B669A5B}" type="datetimeFigureOut">
              <a:rPr lang="en-PH" smtClean="0"/>
              <a:t>09/10/2023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0EE3-1DC8-47FC-B5BB-5E4527BA5D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272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9620-50A9-4F37-966C-58667B669A5B}" type="datetimeFigureOut">
              <a:rPr lang="en-PH" smtClean="0"/>
              <a:t>09/10/2023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0EE3-1DC8-47FC-B5BB-5E4527BA5D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393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9620-50A9-4F37-966C-58667B669A5B}" type="datetimeFigureOut">
              <a:rPr lang="en-PH" smtClean="0"/>
              <a:t>09/10/2023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0EE3-1DC8-47FC-B5BB-5E4527BA5D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791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9620-50A9-4F37-966C-58667B669A5B}" type="datetimeFigureOut">
              <a:rPr lang="en-PH" smtClean="0"/>
              <a:t>09/10/2023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0EE3-1DC8-47FC-B5BB-5E4527BA5D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380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9620-50A9-4F37-966C-58667B669A5B}" type="datetimeFigureOut">
              <a:rPr lang="en-PH" smtClean="0"/>
              <a:t>09/10/2023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0EE3-1DC8-47FC-B5BB-5E4527BA5D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12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9620-50A9-4F37-966C-58667B669A5B}" type="datetimeFigureOut">
              <a:rPr lang="en-PH" smtClean="0"/>
              <a:t>09/10/2023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0EE3-1DC8-47FC-B5BB-5E4527BA5D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981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9620-50A9-4F37-966C-58667B669A5B}" type="datetimeFigureOut">
              <a:rPr lang="en-PH" smtClean="0"/>
              <a:t>09/10/2023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0EE3-1DC8-47FC-B5BB-5E4527BA5D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94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9620-50A9-4F37-966C-58667B669A5B}" type="datetimeFigureOut">
              <a:rPr lang="en-PH" smtClean="0"/>
              <a:t>09/10/2023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0EE3-1DC8-47FC-B5BB-5E4527BA5D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553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9620-50A9-4F37-966C-58667B669A5B}" type="datetimeFigureOut">
              <a:rPr lang="en-PH" smtClean="0"/>
              <a:t>09/10/2023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0EE3-1DC8-47FC-B5BB-5E4527BA5D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792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D9620-50A9-4F37-966C-58667B669A5B}" type="datetimeFigureOut">
              <a:rPr lang="en-PH" smtClean="0"/>
              <a:t>09/10/2023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60EE3-1DC8-47FC-B5BB-5E4527BA5D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770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0321" y="256791"/>
            <a:ext cx="112713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PH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WET SAMPLING EQUIPMENTS NEEDED</a:t>
            </a:r>
            <a:endParaRPr lang="en-PH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10" y="1419904"/>
            <a:ext cx="1847850" cy="2466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33" y="4126662"/>
            <a:ext cx="2286000" cy="2000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5419" y="1419904"/>
            <a:ext cx="2533650" cy="22733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658" y="1419904"/>
            <a:ext cx="2833007" cy="22733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5141" y="1543050"/>
            <a:ext cx="2117273" cy="1826078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840483"/>
              </p:ext>
            </p:extLst>
          </p:nvPr>
        </p:nvGraphicFramePr>
        <p:xfrm>
          <a:off x="3841750" y="4041320"/>
          <a:ext cx="7016750" cy="2085591"/>
        </p:xfrm>
        <a:graphic>
          <a:graphicData uri="http://schemas.openxmlformats.org/drawingml/2006/table">
            <a:tbl>
              <a:tblPr/>
              <a:tblGrid>
                <a:gridCol w="4704187"/>
                <a:gridCol w="1205695"/>
                <a:gridCol w="1106868"/>
              </a:tblGrid>
              <a:tr h="262009">
                <a:tc>
                  <a:txBody>
                    <a:bodyPr/>
                    <a:lstStyle/>
                    <a:p>
                      <a:pPr algn="ctr" fontAlgn="b"/>
                      <a:r>
                        <a:rPr lang="en-PH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QTY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AMOUNT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262009"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>
                          <a:effectLst/>
                          <a:latin typeface="Arial" panose="020B0604020202020204" pitchFamily="34" charset="0"/>
                        </a:rPr>
                        <a:t>SAMPLING BOOTH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0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000" b="0" i="0" u="none" strike="noStrike" dirty="0">
                          <a:effectLst/>
                          <a:latin typeface="Arial" panose="020B0604020202020204" pitchFamily="34" charset="0"/>
                        </a:rPr>
                        <a:t> 20,000.00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537">
                <a:tc>
                  <a:txBody>
                    <a:bodyPr/>
                    <a:lstStyle/>
                    <a:p>
                      <a:pPr algn="l" fontAlgn="ctr"/>
                      <a:r>
                        <a:rPr lang="en-PH" sz="1000" b="0" i="0" u="none" strike="noStrike">
                          <a:effectLst/>
                          <a:latin typeface="Arial" panose="020B0604020202020204" pitchFamily="34" charset="0"/>
                        </a:rPr>
                        <a:t>BOILER DISPENSER 10.7 ltrs. (capacity 10,800 ml @ 1,500g per boiler)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0" i="0" u="none" strike="noStrike" dirty="0">
                          <a:effectLst/>
                          <a:latin typeface="Arial" panose="020B0604020202020204" pitchFamily="34" charset="0"/>
                        </a:rPr>
                        <a:t>   5,000.00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009"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>
                          <a:effectLst/>
                          <a:latin typeface="Arial" panose="020B0604020202020204" pitchFamily="34" charset="0"/>
                        </a:rPr>
                        <a:t>COLD BEVERAGE DISPENSER (9,000 ml cap)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0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000" b="0" i="0" u="none" strike="noStrike" dirty="0">
                          <a:effectLst/>
                          <a:latin typeface="Arial" panose="020B0604020202020204" pitchFamily="34" charset="0"/>
                        </a:rPr>
                        <a:t> 32,000.00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009"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>
                          <a:effectLst/>
                          <a:latin typeface="Arial" panose="020B0604020202020204" pitchFamily="34" charset="0"/>
                        </a:rPr>
                        <a:t>TRAY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0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000" b="0" i="0" u="none" strike="noStrike" dirty="0">
                          <a:effectLst/>
                          <a:latin typeface="Arial" panose="020B0604020202020204" pitchFamily="34" charset="0"/>
                        </a:rPr>
                        <a:t>      300.00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009"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>
                          <a:effectLst/>
                          <a:latin typeface="Arial" panose="020B0604020202020204" pitchFamily="34" charset="0"/>
                        </a:rPr>
                        <a:t>UNIFORMS (Sampling Crew)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000" b="0" i="0" u="none" strike="noStrike" dirty="0">
                          <a:effectLst/>
                          <a:latin typeface="Arial" panose="020B0604020202020204" pitchFamily="34" charset="0"/>
                        </a:rPr>
                        <a:t>   1,000.00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009"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>
                          <a:effectLst/>
                          <a:latin typeface="Arial" panose="020B0604020202020204" pitchFamily="34" charset="0"/>
                        </a:rPr>
                        <a:t>TOTAL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000" b="0" i="0" u="none" strike="noStrike" dirty="0">
                          <a:effectLst/>
                          <a:latin typeface="Arial" panose="020B0604020202020204" pitchFamily="34" charset="0"/>
                        </a:rPr>
                        <a:t> 58,300.00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02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4259" y="256791"/>
            <a:ext cx="8943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PH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WET SAMPLING COST PER DAY</a:t>
            </a:r>
            <a:endParaRPr lang="en-PH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126" y="1253981"/>
            <a:ext cx="1773017" cy="18239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096" y="1247231"/>
            <a:ext cx="1902278" cy="18097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97" y="1268184"/>
            <a:ext cx="1898196" cy="1809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6606" y="1275367"/>
            <a:ext cx="2169907" cy="17816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0032" y="1247231"/>
            <a:ext cx="1817240" cy="18307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6575" y="1268184"/>
            <a:ext cx="1813830" cy="1788797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284078"/>
              </p:ext>
            </p:extLst>
          </p:nvPr>
        </p:nvGraphicFramePr>
        <p:xfrm>
          <a:off x="3371853" y="3260162"/>
          <a:ext cx="5541736" cy="2177258"/>
        </p:xfrm>
        <a:graphic>
          <a:graphicData uri="http://schemas.openxmlformats.org/drawingml/2006/table">
            <a:tbl>
              <a:tblPr/>
              <a:tblGrid>
                <a:gridCol w="3715305"/>
                <a:gridCol w="952242"/>
                <a:gridCol w="874189"/>
              </a:tblGrid>
              <a:tr h="244852">
                <a:tc>
                  <a:txBody>
                    <a:bodyPr/>
                    <a:lstStyle/>
                    <a:p>
                      <a:pPr algn="ctr" fontAlgn="b"/>
                      <a:r>
                        <a:rPr lang="en-PH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QTY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AMOUNT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244852"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>
                          <a:effectLst/>
                          <a:latin typeface="Arial" panose="020B0604020202020204" pitchFamily="34" charset="0"/>
                        </a:rPr>
                        <a:t>CUPS 8 oz @ 60 pcs. (71 cups at 150ml)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000" b="0" i="0" u="none" strike="noStrike">
                          <a:effectLst/>
                          <a:latin typeface="Arial" panose="020B0604020202020204" pitchFamily="34" charset="0"/>
                        </a:rPr>
                        <a:t>240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>
                          <a:effectLst/>
                          <a:latin typeface="Arial" panose="020B0604020202020204" pitchFamily="34" charset="0"/>
                        </a:rPr>
                        <a:t>      600.00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294"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>
                          <a:effectLst/>
                          <a:latin typeface="Arial" panose="020B0604020202020204" pitchFamily="34" charset="0"/>
                        </a:rPr>
                        <a:t>WATER 5 gals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>
                          <a:effectLst/>
                          <a:latin typeface="Arial" panose="020B0604020202020204" pitchFamily="34" charset="0"/>
                        </a:rPr>
                        <a:t>      100.00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852"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>
                          <a:effectLst/>
                          <a:latin typeface="Arial" panose="020B0604020202020204" pitchFamily="34" charset="0"/>
                        </a:rPr>
                        <a:t>STIRRER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000" b="0" i="0" u="none" strike="noStrike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>
                          <a:effectLst/>
                          <a:latin typeface="Arial" panose="020B0604020202020204" pitchFamily="34" charset="0"/>
                        </a:rPr>
                        <a:t>        60.00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852"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>
                          <a:effectLst/>
                          <a:latin typeface="Arial" panose="020B0604020202020204" pitchFamily="34" charset="0"/>
                        </a:rPr>
                        <a:t>SAMPLING GIRL/PUSH GIRL @ 600/day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>
                          <a:effectLst/>
                          <a:latin typeface="Arial" panose="020B0604020202020204" pitchFamily="34" charset="0"/>
                        </a:rPr>
                        <a:t>   1,200.00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852"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>
                          <a:effectLst/>
                          <a:latin typeface="Arial" panose="020B0604020202020204" pitchFamily="34" charset="0"/>
                        </a:rPr>
                        <a:t>ELECTRICITY COST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>
                          <a:effectLst/>
                          <a:latin typeface="Arial" panose="020B0604020202020204" pitchFamily="34" charset="0"/>
                        </a:rPr>
                        <a:t>      300.00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852"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>
                          <a:effectLst/>
                          <a:latin typeface="Arial" panose="020B0604020202020204" pitchFamily="34" charset="0"/>
                        </a:rPr>
                        <a:t>COFFEE 30 gms x 10 x 24 @ 1,368/cs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0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>
                          <a:effectLst/>
                          <a:latin typeface="Arial" panose="020B0604020202020204" pitchFamily="34" charset="0"/>
                        </a:rPr>
                        <a:t>   1,368.00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852"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>
                          <a:effectLst/>
                          <a:latin typeface="Arial" panose="020B0604020202020204" pitchFamily="34" charset="0"/>
                        </a:rPr>
                        <a:t>TOTAL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 dirty="0">
                          <a:effectLst/>
                          <a:latin typeface="Arial" panose="020B0604020202020204" pitchFamily="34" charset="0"/>
                        </a:rPr>
                        <a:t>   3,628.00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824589" y="5528205"/>
            <a:ext cx="1031149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PH" sz="2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Average of 5,000 per sampling day budget if product highlights will </a:t>
            </a:r>
            <a:r>
              <a:rPr lang="en-PH" sz="2400" b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include </a:t>
            </a:r>
            <a:r>
              <a:rPr lang="en-PH" sz="2400" b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Hot and cold</a:t>
            </a:r>
            <a:r>
              <a:rPr lang="en-PH" sz="2400" b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endParaRPr lang="en-PH" sz="2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95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5873" y="256791"/>
            <a:ext cx="724025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PH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PROPOSED BUDGET FOR WET SAMPLING </a:t>
            </a:r>
            <a:endParaRPr lang="en-PH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486682"/>
              </p:ext>
            </p:extLst>
          </p:nvPr>
        </p:nvGraphicFramePr>
        <p:xfrm>
          <a:off x="2475873" y="1608362"/>
          <a:ext cx="7558034" cy="2939144"/>
        </p:xfrm>
        <a:graphic>
          <a:graphicData uri="http://schemas.openxmlformats.org/drawingml/2006/table">
            <a:tbl>
              <a:tblPr/>
              <a:tblGrid>
                <a:gridCol w="5394418"/>
                <a:gridCol w="1037951"/>
                <a:gridCol w="1125665"/>
              </a:tblGrid>
              <a:tr h="734786">
                <a:tc>
                  <a:txBody>
                    <a:bodyPr/>
                    <a:lstStyle/>
                    <a:p>
                      <a:pPr algn="ctr" fontAlgn="b"/>
                      <a:r>
                        <a:rPr lang="en-PH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QTY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AMOUNT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734786"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>
                          <a:effectLst/>
                          <a:latin typeface="Arial" panose="020B0604020202020204" pitchFamily="34" charset="0"/>
                        </a:rPr>
                        <a:t>20 distributors @ 2 sets of wet sampling equipments and booth @ 60,000/set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000" b="0" i="0" u="none" strike="noStrike"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>
                          <a:effectLst/>
                          <a:latin typeface="Arial" panose="020B0604020202020204" pitchFamily="34" charset="0"/>
                        </a:rPr>
                        <a:t>    2,400,000.00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4786"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>
                          <a:effectLst/>
                          <a:latin typeface="Arial" panose="020B0604020202020204" pitchFamily="34" charset="0"/>
                        </a:rPr>
                        <a:t>20 distributors for 50 sampling events a year @ 5000/sampling cost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000" b="0" i="0" u="none" strike="noStrike"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>
                          <a:effectLst/>
                          <a:latin typeface="Arial" panose="020B0604020202020204" pitchFamily="34" charset="0"/>
                        </a:rPr>
                        <a:t>    5,000,000.00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4786"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>
                          <a:effectLst/>
                          <a:latin typeface="Arial" panose="020B0604020202020204" pitchFamily="34" charset="0"/>
                        </a:rPr>
                        <a:t>TOTAL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000" b="0" i="0" u="none" strike="noStrike" dirty="0">
                          <a:effectLst/>
                          <a:latin typeface="Arial" panose="020B0604020202020204" pitchFamily="34" charset="0"/>
                        </a:rPr>
                        <a:t>    7,400,000.00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76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175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nelson lu</dc:creator>
  <cp:lastModifiedBy>Microsoft account</cp:lastModifiedBy>
  <cp:revision>6</cp:revision>
  <dcterms:created xsi:type="dcterms:W3CDTF">2017-04-26T03:26:48Z</dcterms:created>
  <dcterms:modified xsi:type="dcterms:W3CDTF">2023-10-09T04:53:27Z</dcterms:modified>
</cp:coreProperties>
</file>