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7" r:id="rId3"/>
    <p:sldId id="276" r:id="rId4"/>
    <p:sldId id="261" r:id="rId5"/>
    <p:sldId id="278" r:id="rId6"/>
    <p:sldId id="288" r:id="rId7"/>
    <p:sldId id="289" r:id="rId8"/>
    <p:sldId id="298" r:id="rId9"/>
    <p:sldId id="290" r:id="rId10"/>
    <p:sldId id="291" r:id="rId11"/>
    <p:sldId id="292" r:id="rId12"/>
    <p:sldId id="293" r:id="rId13"/>
    <p:sldId id="294" r:id="rId14"/>
    <p:sldId id="295" r:id="rId15"/>
    <p:sldId id="296" r:id="rId16"/>
    <p:sldId id="280" r:id="rId17"/>
    <p:sldId id="281" r:id="rId18"/>
    <p:sldId id="260" r:id="rId19"/>
    <p:sldId id="284" r:id="rId20"/>
    <p:sldId id="285" r:id="rId21"/>
    <p:sldId id="286" r:id="rId22"/>
    <p:sldId id="272" r:id="rId23"/>
    <p:sldId id="270" r:id="rId24"/>
  </p:sldIdLst>
  <p:sldSz cx="12192000" cy="6858000"/>
  <p:notesSz cx="6858000" cy="9144000"/>
  <p:custDataLst>
    <p:tags r:id="rId26"/>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Bravo" initials="AB" lastIdx="9" clrIdx="0">
    <p:extLst>
      <p:ext uri="{19B8F6BF-5375-455C-9EA6-DF929625EA0E}">
        <p15:presenceInfo xmlns:p15="http://schemas.microsoft.com/office/powerpoint/2012/main" userId="S::abravo@ciisa.cl::4cf5125d-f567-4a98-9bb5-4ea9ae908f01" providerId="AD"/>
      </p:ext>
    </p:extLst>
  </p:cmAuthor>
  <p:cmAuthor id="2" name="Carlos Duque Jauregui" initials="CDJ" lastIdx="1" clrIdx="1">
    <p:extLst>
      <p:ext uri="{19B8F6BF-5375-455C-9EA6-DF929625EA0E}">
        <p15:presenceInfo xmlns:p15="http://schemas.microsoft.com/office/powerpoint/2012/main" userId="f36034ec52ccdb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14D"/>
    <a:srgbClr val="15A3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A8BB3-CC68-4A63-AF6A-14F470406331}" v="17" dt="2020-11-08T04:27:19.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55" autoAdjust="0"/>
    <p:restoredTop sz="94660"/>
  </p:normalViewPr>
  <p:slideViewPr>
    <p:cSldViewPr snapToGrid="0">
      <p:cViewPr varScale="1">
        <p:scale>
          <a:sx n="72" d="100"/>
          <a:sy n="72" d="100"/>
        </p:scale>
        <p:origin x="4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8E693-E298-4C81-BFDE-98E9A7F5DC16}" type="datetimeFigureOut">
              <a:rPr lang="es-CL" smtClean="0"/>
              <a:t>29-03-2021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ABF9E-51F5-4A9D-AD31-B3E868D99004}" type="slidenum">
              <a:rPr lang="es-CL" smtClean="0"/>
              <a:t>‹Nº›</a:t>
            </a:fld>
            <a:endParaRPr lang="es-CL"/>
          </a:p>
        </p:txBody>
      </p:sp>
    </p:spTree>
    <p:extLst>
      <p:ext uri="{BB962C8B-B14F-4D97-AF65-F5344CB8AC3E}">
        <p14:creationId xmlns:p14="http://schemas.microsoft.com/office/powerpoint/2010/main" val="371308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3200" dirty="0">
                <a:solidFill>
                  <a:schemeClr val="tx2"/>
                </a:solidFill>
                <a:latin typeface="Roboto Light" charset="0"/>
                <a:ea typeface="Roboto Light" charset="0"/>
                <a:cs typeface="Roboto Light" charset="0"/>
              </a:rPr>
              <a:t>been the industry's standard dummy text ever since the 1500s, </a:t>
            </a:r>
            <a:endParaRPr lang="ru-RU" dirty="0"/>
          </a:p>
        </p:txBody>
      </p:sp>
      <p:sp>
        <p:nvSpPr>
          <p:cNvPr id="4" name="Номер слайда 3"/>
          <p:cNvSpPr>
            <a:spLocks noGrp="1"/>
          </p:cNvSpPr>
          <p:nvPr>
            <p:ph type="sldNum" sz="quarter" idx="10"/>
          </p:nvPr>
        </p:nvSpPr>
        <p:spPr/>
        <p:txBody>
          <a:bodyPr/>
          <a:lstStyle/>
          <a:p>
            <a:fld id="{013FC40D-6FB9-1648-B027-EAD4E7DC4F2C}" type="slidenum">
              <a:rPr lang="ru-RU" smtClean="0"/>
              <a:t>3</a:t>
            </a:fld>
            <a:endParaRPr lang="ru-RU"/>
          </a:p>
        </p:txBody>
      </p:sp>
    </p:spTree>
    <p:extLst>
      <p:ext uri="{BB962C8B-B14F-4D97-AF65-F5344CB8AC3E}">
        <p14:creationId xmlns:p14="http://schemas.microsoft.com/office/powerpoint/2010/main" val="2580163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L"/>
          </a:p>
        </p:txBody>
      </p:sp>
      <p:sp>
        <p:nvSpPr>
          <p:cNvPr id="4" name="Marcador de fecha 3"/>
          <p:cNvSpPr>
            <a:spLocks noGrp="1"/>
          </p:cNvSpPr>
          <p:nvPr>
            <p:ph type="dt" sz="half" idx="10"/>
          </p:nvPr>
        </p:nvSpPr>
        <p:spPr/>
        <p:txBody>
          <a:bodyPr/>
          <a:lstStyle/>
          <a:p>
            <a:fld id="{527B35EE-52E9-436D-B900-1A55CFF457AB}" type="datetimeFigureOut">
              <a:rPr lang="es-CL" smtClean="0"/>
              <a:t>29-03-2021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326192389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527B35EE-52E9-436D-B900-1A55CFF457AB}" type="datetimeFigureOut">
              <a:rPr lang="es-CL" smtClean="0"/>
              <a:t>29-03-2021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3336626240"/>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527B35EE-52E9-436D-B900-1A55CFF457AB}" type="datetimeFigureOut">
              <a:rPr lang="es-CL" smtClean="0"/>
              <a:t>29-03-2021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2440056195"/>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8_Main_9">
    <p:spTree>
      <p:nvGrpSpPr>
        <p:cNvPr id="1" name=""/>
        <p:cNvGrpSpPr/>
        <p:nvPr/>
      </p:nvGrpSpPr>
      <p:grpSpPr>
        <a:xfrm>
          <a:off x="0" y="0"/>
          <a:ext cx="0" cy="0"/>
          <a:chOff x="0" y="0"/>
          <a:chExt cx="0" cy="0"/>
        </a:xfrm>
      </p:grpSpPr>
      <p:sp>
        <p:nvSpPr>
          <p:cNvPr id="25" name="Заголовок 1">
            <a:extLst>
              <a:ext uri="{FF2B5EF4-FFF2-40B4-BE49-F238E27FC236}">
                <a16:creationId xmlns:a16="http://schemas.microsoft.com/office/drawing/2014/main" id="{9BBE0B44-7CE7-FF4E-910E-8108239425CC}"/>
              </a:ext>
            </a:extLst>
          </p:cNvPr>
          <p:cNvSpPr>
            <a:spLocks noGrp="1"/>
          </p:cNvSpPr>
          <p:nvPr>
            <p:ph type="title" hasCustomPrompt="1"/>
          </p:nvPr>
        </p:nvSpPr>
        <p:spPr>
          <a:xfrm>
            <a:off x="836025" y="729013"/>
            <a:ext cx="4317704" cy="827996"/>
          </a:xfrm>
          <a:prstGeom prst="rect">
            <a:avLst/>
          </a:prstGeom>
        </p:spPr>
        <p:txBody>
          <a:bodyPr>
            <a:noAutofit/>
          </a:bodyPr>
          <a:lstStyle>
            <a:lvl1pPr marL="9524" marR="0" indent="0" algn="l" defTabSz="914309" rtl="0" eaLnBrk="1" fontAlgn="auto" latinLnBrk="0" hangingPunct="1">
              <a:lnSpc>
                <a:spcPct val="90000"/>
              </a:lnSpc>
              <a:spcBef>
                <a:spcPct val="0"/>
              </a:spcBef>
              <a:spcAft>
                <a:spcPts val="0"/>
              </a:spcAft>
              <a:buClrTx/>
              <a:buSzTx/>
              <a:buFontTx/>
              <a:buNone/>
              <a:tabLst>
                <a:tab pos="1819093" algn="l"/>
              </a:tabLst>
              <a:defRPr lang="ru-RU" sz="3600" b="1" kern="1200" cap="all" dirty="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NAME YOUR TOP SLIDE</a:t>
            </a:r>
            <a:endParaRPr lang="ru-RU" dirty="0"/>
          </a:p>
        </p:txBody>
      </p:sp>
      <p:sp>
        <p:nvSpPr>
          <p:cNvPr id="26" name="Текст 3">
            <a:extLst>
              <a:ext uri="{FF2B5EF4-FFF2-40B4-BE49-F238E27FC236}">
                <a16:creationId xmlns:a16="http://schemas.microsoft.com/office/drawing/2014/main" id="{5A46628C-5AEB-C34E-83BE-D77A4BC9B46E}"/>
              </a:ext>
            </a:extLst>
          </p:cNvPr>
          <p:cNvSpPr>
            <a:spLocks noGrp="1"/>
          </p:cNvSpPr>
          <p:nvPr>
            <p:ph type="body" sz="quarter" idx="21" hasCustomPrompt="1"/>
          </p:nvPr>
        </p:nvSpPr>
        <p:spPr>
          <a:xfrm>
            <a:off x="836025" y="2025006"/>
            <a:ext cx="4317704" cy="2791513"/>
          </a:xfrm>
          <a:prstGeom prst="rect">
            <a:avLst/>
          </a:prstGeom>
        </p:spPr>
        <p:txBody>
          <a:bodyPr/>
          <a:lstStyle>
            <a:lvl1pPr algn="l">
              <a:lnSpc>
                <a:spcPct val="120000"/>
              </a:lnSpc>
              <a:spcBef>
                <a:spcPts val="636"/>
              </a:spcBef>
              <a:defRPr lang="en-US" sz="1400" b="0" i="0" baseline="0" dirty="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marL="0" lvl="0" indent="0">
              <a:lnSpc>
                <a:spcPct val="150000"/>
              </a:lnSpc>
              <a:buNone/>
            </a:pPr>
            <a:r>
              <a:rPr lang="en-US" dirty="0"/>
              <a:t>Example text</a:t>
            </a:r>
          </a:p>
        </p:txBody>
      </p:sp>
      <p:sp>
        <p:nvSpPr>
          <p:cNvPr id="7" name="Рисунок 6">
            <a:extLst>
              <a:ext uri="{FF2B5EF4-FFF2-40B4-BE49-F238E27FC236}">
                <a16:creationId xmlns:a16="http://schemas.microsoft.com/office/drawing/2014/main" id="{0E77FFE6-3FD7-3E43-B921-5AC6DBE358D2}"/>
              </a:ext>
            </a:extLst>
          </p:cNvPr>
          <p:cNvSpPr>
            <a:spLocks noGrp="1"/>
          </p:cNvSpPr>
          <p:nvPr>
            <p:ph type="pic" sz="quarter" idx="36"/>
          </p:nvPr>
        </p:nvSpPr>
        <p:spPr>
          <a:xfrm>
            <a:off x="4525526" y="2"/>
            <a:ext cx="7676453" cy="6857998"/>
          </a:xfrm>
          <a:custGeom>
            <a:avLst/>
            <a:gdLst>
              <a:gd name="connsiteX0" fmla="*/ 1759851 w 7676453"/>
              <a:gd name="connsiteY0" fmla="*/ 0 h 6857998"/>
              <a:gd name="connsiteX1" fmla="*/ 7676453 w 7676453"/>
              <a:gd name="connsiteY1" fmla="*/ 0 h 6857998"/>
              <a:gd name="connsiteX2" fmla="*/ 7676453 w 7676453"/>
              <a:gd name="connsiteY2" fmla="*/ 6857998 h 6857998"/>
              <a:gd name="connsiteX3" fmla="*/ 0 w 7676453"/>
              <a:gd name="connsiteY3" fmla="*/ 6857998 h 6857998"/>
              <a:gd name="connsiteX4" fmla="*/ 107958 w 7676453"/>
              <a:gd name="connsiteY4" fmla="*/ 6692056 h 6857998"/>
              <a:gd name="connsiteX5" fmla="*/ 1781689 w 7676453"/>
              <a:gd name="connsiteY5" fmla="*/ 217672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76453" h="6857998">
                <a:moveTo>
                  <a:pt x="1759851" y="0"/>
                </a:moveTo>
                <a:lnTo>
                  <a:pt x="7676453" y="0"/>
                </a:lnTo>
                <a:lnTo>
                  <a:pt x="7676453" y="6857998"/>
                </a:lnTo>
                <a:lnTo>
                  <a:pt x="0" y="6857998"/>
                </a:lnTo>
                <a:lnTo>
                  <a:pt x="107958" y="6692056"/>
                </a:lnTo>
                <a:cubicBezTo>
                  <a:pt x="1338711" y="4712859"/>
                  <a:pt x="1950678" y="2461817"/>
                  <a:pt x="1781689" y="217672"/>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212949128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527B35EE-52E9-436D-B900-1A55CFF457AB}" type="datetimeFigureOut">
              <a:rPr lang="es-CL" smtClean="0"/>
              <a:t>29-03-2021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304683295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527B35EE-52E9-436D-B900-1A55CFF457AB}" type="datetimeFigureOut">
              <a:rPr lang="es-CL" smtClean="0"/>
              <a:t>29-03-2021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159464846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p:txBody>
          <a:bodyPr/>
          <a:lstStyle/>
          <a:p>
            <a:fld id="{527B35EE-52E9-436D-B900-1A55CFF457AB}" type="datetimeFigureOut">
              <a:rPr lang="es-CL" smtClean="0"/>
              <a:t>29-03-2021</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16893008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p:txBody>
          <a:bodyPr/>
          <a:lstStyle/>
          <a:p>
            <a:fld id="{527B35EE-52E9-436D-B900-1A55CFF457AB}" type="datetimeFigureOut">
              <a:rPr lang="es-CL" smtClean="0"/>
              <a:t>29-03-2021</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132706162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p:txBody>
          <a:bodyPr/>
          <a:lstStyle/>
          <a:p>
            <a:fld id="{527B35EE-52E9-436D-B900-1A55CFF457AB}" type="datetimeFigureOut">
              <a:rPr lang="es-CL" smtClean="0"/>
              <a:t>29-03-2021</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223066991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27B35EE-52E9-436D-B900-1A55CFF457AB}" type="datetimeFigureOut">
              <a:rPr lang="es-CL" smtClean="0"/>
              <a:t>29-03-2021</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372663394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27B35EE-52E9-436D-B900-1A55CFF457AB}" type="datetimeFigureOut">
              <a:rPr lang="es-CL" smtClean="0"/>
              <a:t>29-03-2021</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3837354567"/>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27B35EE-52E9-436D-B900-1A55CFF457AB}" type="datetimeFigureOut">
              <a:rPr lang="es-CL" smtClean="0"/>
              <a:t>29-03-2021</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5B1CB548-A729-44FF-B763-BF93BEF8FF75}" type="slidenum">
              <a:rPr lang="es-CL" smtClean="0"/>
              <a:t>‹Nº›</a:t>
            </a:fld>
            <a:endParaRPr lang="es-CL"/>
          </a:p>
        </p:txBody>
      </p:sp>
    </p:spTree>
    <p:extLst>
      <p:ext uri="{BB962C8B-B14F-4D97-AF65-F5344CB8AC3E}">
        <p14:creationId xmlns:p14="http://schemas.microsoft.com/office/powerpoint/2010/main" val="278147295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B35EE-52E9-436D-B900-1A55CFF457AB}" type="datetimeFigureOut">
              <a:rPr lang="es-CL" smtClean="0"/>
              <a:t>29-03-2021</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CB548-A729-44FF-B763-BF93BEF8FF75}" type="slidenum">
              <a:rPr lang="es-CL" smtClean="0"/>
              <a:t>‹Nº›</a:t>
            </a:fld>
            <a:endParaRPr lang="es-CL"/>
          </a:p>
        </p:txBody>
      </p:sp>
    </p:spTree>
    <p:extLst>
      <p:ext uri="{BB962C8B-B14F-4D97-AF65-F5344CB8AC3E}">
        <p14:creationId xmlns:p14="http://schemas.microsoft.com/office/powerpoint/2010/main" val="3664343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slide" Target="slide4.xml"/><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slide" Target="slide8.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438" y="0"/>
            <a:ext cx="5008562" cy="6858000"/>
          </a:xfrm>
          <a:custGeom>
            <a:avLst/>
            <a:gdLst>
              <a:gd name="connsiteX0" fmla="*/ 5875190 w 10017494"/>
              <a:gd name="connsiteY0" fmla="*/ 523827 h 13729377"/>
              <a:gd name="connsiteX1" fmla="*/ 7702280 w 10017494"/>
              <a:gd name="connsiteY1" fmla="*/ 2321613 h 13729377"/>
              <a:gd name="connsiteX2" fmla="*/ 7702280 w 10017494"/>
              <a:gd name="connsiteY2" fmla="*/ 13729377 h 13729377"/>
              <a:gd name="connsiteX3" fmla="*/ 4080722 w 10017494"/>
              <a:gd name="connsiteY3" fmla="*/ 13729377 h 13729377"/>
              <a:gd name="connsiteX4" fmla="*/ 4080722 w 10017494"/>
              <a:gd name="connsiteY4" fmla="*/ 2321613 h 13729377"/>
              <a:gd name="connsiteX5" fmla="*/ 5875190 w 10017494"/>
              <a:gd name="connsiteY5" fmla="*/ 523827 h 13729377"/>
              <a:gd name="connsiteX6" fmla="*/ 8161444 w 10017494"/>
              <a:gd name="connsiteY6" fmla="*/ 4 h 13729377"/>
              <a:gd name="connsiteX7" fmla="*/ 10017494 w 10017494"/>
              <a:gd name="connsiteY7" fmla="*/ 4 h 13729377"/>
              <a:gd name="connsiteX8" fmla="*/ 10017494 w 10017494"/>
              <a:gd name="connsiteY8" fmla="*/ 13729377 h 13729377"/>
              <a:gd name="connsiteX9" fmla="*/ 8161444 w 10017494"/>
              <a:gd name="connsiteY9" fmla="*/ 13729377 h 13729377"/>
              <a:gd name="connsiteX10" fmla="*/ 0 w 10017494"/>
              <a:gd name="connsiteY10" fmla="*/ 0 h 13729377"/>
              <a:gd name="connsiteX11" fmla="*/ 3621558 w 10017494"/>
              <a:gd name="connsiteY11" fmla="*/ 0 h 13729377"/>
              <a:gd name="connsiteX12" fmla="*/ 3621558 w 10017494"/>
              <a:gd name="connsiteY12" fmla="*/ 9280330 h 13729377"/>
              <a:gd name="connsiteX13" fmla="*/ 1827094 w 10017494"/>
              <a:gd name="connsiteY13" fmla="*/ 11110254 h 13729377"/>
              <a:gd name="connsiteX14" fmla="*/ 0 w 10017494"/>
              <a:gd name="connsiteY14" fmla="*/ 9280330 h 13729377"/>
              <a:gd name="connsiteX15" fmla="*/ 0 w 10017494"/>
              <a:gd name="connsiteY15" fmla="*/ 0 h 137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17494" h="13729377">
                <a:moveTo>
                  <a:pt x="5875190" y="523827"/>
                </a:moveTo>
                <a:cubicBezTo>
                  <a:pt x="6886614" y="523827"/>
                  <a:pt x="7702280" y="1308313"/>
                  <a:pt x="7702280" y="2321613"/>
                </a:cubicBezTo>
                <a:cubicBezTo>
                  <a:pt x="7702280" y="13729377"/>
                  <a:pt x="7702280" y="13729377"/>
                  <a:pt x="7702280" y="13729377"/>
                </a:cubicBezTo>
                <a:cubicBezTo>
                  <a:pt x="4080722" y="13729377"/>
                  <a:pt x="4080722" y="13729377"/>
                  <a:pt x="4080722" y="13729377"/>
                </a:cubicBezTo>
                <a:cubicBezTo>
                  <a:pt x="4080722" y="2321613"/>
                  <a:pt x="4080722" y="2321613"/>
                  <a:pt x="4080722" y="2321613"/>
                </a:cubicBezTo>
                <a:cubicBezTo>
                  <a:pt x="4080722" y="1308313"/>
                  <a:pt x="4896386" y="523827"/>
                  <a:pt x="5875190" y="523827"/>
                </a:cubicBezTo>
                <a:close/>
                <a:moveTo>
                  <a:pt x="8161444" y="4"/>
                </a:moveTo>
                <a:lnTo>
                  <a:pt x="10017494" y="4"/>
                </a:lnTo>
                <a:lnTo>
                  <a:pt x="10017494" y="13729377"/>
                </a:lnTo>
                <a:lnTo>
                  <a:pt x="8161444" y="13729377"/>
                </a:lnTo>
                <a:close/>
                <a:moveTo>
                  <a:pt x="0" y="0"/>
                </a:moveTo>
                <a:lnTo>
                  <a:pt x="3621558" y="0"/>
                </a:lnTo>
                <a:cubicBezTo>
                  <a:pt x="3621558" y="9280330"/>
                  <a:pt x="3621558" y="9280330"/>
                  <a:pt x="3621558" y="9280330"/>
                </a:cubicBezTo>
                <a:cubicBezTo>
                  <a:pt x="3621558" y="10293322"/>
                  <a:pt x="2805892" y="11110254"/>
                  <a:pt x="1827094" y="11110254"/>
                </a:cubicBezTo>
                <a:cubicBezTo>
                  <a:pt x="815665" y="11110254"/>
                  <a:pt x="0" y="10293322"/>
                  <a:pt x="0" y="9280330"/>
                </a:cubicBezTo>
                <a:cubicBezTo>
                  <a:pt x="0" y="0"/>
                  <a:pt x="0" y="0"/>
                  <a:pt x="0" y="0"/>
                </a:cubicBezTo>
                <a:close/>
              </a:path>
            </a:pathLst>
          </a:custGeom>
          <a:blipFill dpi="0" rotWithShape="1">
            <a:blip r:embed="rId4"/>
            <a:srcRect/>
            <a:tile tx="0" ty="0" sx="100000" sy="100000" flip="none" algn="tl"/>
          </a:blipFill>
        </p:spPr>
      </p:pic>
      <p:sp>
        <p:nvSpPr>
          <p:cNvPr id="5" name="Полилиния 9">
            <a:extLst>
              <a:ext uri="{FF2B5EF4-FFF2-40B4-BE49-F238E27FC236}">
                <a16:creationId xmlns:a16="http://schemas.microsoft.com/office/drawing/2014/main" id="{746331A3-C3D3-3143-B5E5-5A79C551D9D7}"/>
              </a:ext>
            </a:extLst>
          </p:cNvPr>
          <p:cNvSpPr>
            <a:spLocks/>
          </p:cNvSpPr>
          <p:nvPr/>
        </p:nvSpPr>
        <p:spPr bwMode="auto">
          <a:xfrm flipV="1">
            <a:off x="7183978" y="0"/>
            <a:ext cx="5008022" cy="6863795"/>
          </a:xfrm>
          <a:custGeom>
            <a:avLst/>
            <a:gdLst>
              <a:gd name="connsiteX0" fmla="*/ 448505 w 2459039"/>
              <a:gd name="connsiteY0" fmla="*/ 642937 h 3370260"/>
              <a:gd name="connsiteX1" fmla="*/ 889000 w 2459039"/>
              <a:gd name="connsiteY1" fmla="*/ 1092143 h 3370260"/>
              <a:gd name="connsiteX2" fmla="*/ 889000 w 2459039"/>
              <a:gd name="connsiteY2" fmla="*/ 3370260 h 3370260"/>
              <a:gd name="connsiteX3" fmla="*/ 0 w 2459039"/>
              <a:gd name="connsiteY3" fmla="*/ 3370260 h 3370260"/>
              <a:gd name="connsiteX4" fmla="*/ 0 w 2459039"/>
              <a:gd name="connsiteY4" fmla="*/ 1092143 h 3370260"/>
              <a:gd name="connsiteX5" fmla="*/ 448505 w 2459039"/>
              <a:gd name="connsiteY5" fmla="*/ 642937 h 3370260"/>
              <a:gd name="connsiteX6" fmla="*/ 2003426 w 2459039"/>
              <a:gd name="connsiteY6" fmla="*/ 0 h 3370260"/>
              <a:gd name="connsiteX7" fmla="*/ 2459039 w 2459039"/>
              <a:gd name="connsiteY7" fmla="*/ 0 h 3370260"/>
              <a:gd name="connsiteX8" fmla="*/ 2459039 w 2459039"/>
              <a:gd name="connsiteY8" fmla="*/ 3370259 h 3370260"/>
              <a:gd name="connsiteX9" fmla="*/ 2003426 w 2459039"/>
              <a:gd name="connsiteY9" fmla="*/ 3370259 h 3370260"/>
              <a:gd name="connsiteX10" fmla="*/ 1001713 w 2459039"/>
              <a:gd name="connsiteY10" fmla="*/ 0 h 3370260"/>
              <a:gd name="connsiteX11" fmla="*/ 1890713 w 2459039"/>
              <a:gd name="connsiteY11" fmla="*/ 0 h 3370260"/>
              <a:gd name="connsiteX12" fmla="*/ 1890713 w 2459039"/>
              <a:gd name="connsiteY12" fmla="*/ 2800355 h 3370260"/>
              <a:gd name="connsiteX13" fmla="*/ 1442209 w 2459039"/>
              <a:gd name="connsiteY13" fmla="*/ 3241672 h 3370260"/>
              <a:gd name="connsiteX14" fmla="*/ 1001713 w 2459039"/>
              <a:gd name="connsiteY14" fmla="*/ 2800355 h 3370260"/>
              <a:gd name="connsiteX15" fmla="*/ 1001713 w 2459039"/>
              <a:gd name="connsiteY15" fmla="*/ 0 h 337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59039" h="3370260">
                <a:moveTo>
                  <a:pt x="448505" y="642937"/>
                </a:moveTo>
                <a:cubicBezTo>
                  <a:pt x="688775" y="642937"/>
                  <a:pt x="889000" y="843476"/>
                  <a:pt x="889000" y="1092143"/>
                </a:cubicBezTo>
                <a:cubicBezTo>
                  <a:pt x="889000" y="1092143"/>
                  <a:pt x="889000" y="1092143"/>
                  <a:pt x="889000" y="3370260"/>
                </a:cubicBezTo>
                <a:lnTo>
                  <a:pt x="0" y="3370260"/>
                </a:lnTo>
                <a:cubicBezTo>
                  <a:pt x="0" y="3370260"/>
                  <a:pt x="0" y="3370260"/>
                  <a:pt x="0" y="1092143"/>
                </a:cubicBezTo>
                <a:cubicBezTo>
                  <a:pt x="0" y="843476"/>
                  <a:pt x="200225" y="642937"/>
                  <a:pt x="448505" y="642937"/>
                </a:cubicBezTo>
                <a:close/>
                <a:moveTo>
                  <a:pt x="2003426" y="0"/>
                </a:moveTo>
                <a:lnTo>
                  <a:pt x="2459039" y="0"/>
                </a:lnTo>
                <a:lnTo>
                  <a:pt x="2459039" y="3370259"/>
                </a:lnTo>
                <a:lnTo>
                  <a:pt x="2003426" y="3370259"/>
                </a:lnTo>
                <a:close/>
                <a:moveTo>
                  <a:pt x="1001713" y="0"/>
                </a:moveTo>
                <a:cubicBezTo>
                  <a:pt x="1001713" y="0"/>
                  <a:pt x="1001713" y="0"/>
                  <a:pt x="1890713" y="0"/>
                </a:cubicBezTo>
                <a:cubicBezTo>
                  <a:pt x="1890713" y="0"/>
                  <a:pt x="1890713" y="0"/>
                  <a:pt x="1890713" y="2800355"/>
                </a:cubicBezTo>
                <a:cubicBezTo>
                  <a:pt x="1890713" y="3049098"/>
                  <a:pt x="1690488" y="3241672"/>
                  <a:pt x="1442209" y="3241672"/>
                </a:cubicBezTo>
                <a:cubicBezTo>
                  <a:pt x="1201938" y="3241672"/>
                  <a:pt x="1001713" y="3049098"/>
                  <a:pt x="1001713" y="2800355"/>
                </a:cubicBezTo>
                <a:cubicBezTo>
                  <a:pt x="1001713" y="2800355"/>
                  <a:pt x="1001713" y="2800355"/>
                  <a:pt x="1001713" y="0"/>
                </a:cubicBezTo>
                <a:close/>
              </a:path>
            </a:pathLst>
          </a:custGeom>
          <a:gradFill>
            <a:gsLst>
              <a:gs pos="0">
                <a:schemeClr val="accent1">
                  <a:alpha val="35000"/>
                </a:schemeClr>
              </a:gs>
              <a:gs pos="100000">
                <a:schemeClr val="accent2">
                  <a:alpha val="66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ru-RU" sz="900" dirty="0"/>
          </a:p>
        </p:txBody>
      </p:sp>
      <p:sp>
        <p:nvSpPr>
          <p:cNvPr id="6" name="Текст 28">
            <a:extLst>
              <a:ext uri="{FF2B5EF4-FFF2-40B4-BE49-F238E27FC236}">
                <a16:creationId xmlns:a16="http://schemas.microsoft.com/office/drawing/2014/main" id="{AD87DF3E-BF7A-6E42-A0D2-210C87CD61A7}"/>
              </a:ext>
            </a:extLst>
          </p:cNvPr>
          <p:cNvSpPr txBox="1">
            <a:spLocks/>
          </p:cNvSpPr>
          <p:nvPr/>
        </p:nvSpPr>
        <p:spPr>
          <a:xfrm>
            <a:off x="2827889" y="1936411"/>
            <a:ext cx="4109650" cy="1441362"/>
          </a:xfrm>
          <a:prstGeom prst="rect">
            <a:avLst/>
          </a:prstGeom>
        </p:spPr>
        <p:txBody>
          <a:bodyPr anchor="t"/>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buNone/>
              <a:tabLst>
                <a:tab pos="1818911" algn="l"/>
              </a:tabLst>
            </a:pPr>
            <a:r>
              <a:rPr lang="es-CL" sz="3600" b="1" i="1" cap="all" dirty="0">
                <a:solidFill>
                  <a:srgbClr val="15414D"/>
                </a:solidFill>
                <a:effectLst>
                  <a:outerShdw blurRad="406400" dist="190500" dir="2700000" algn="tl" rotWithShape="0">
                    <a:prstClr val="black">
                      <a:alpha val="40000"/>
                    </a:prstClr>
                  </a:outerShdw>
                </a:effectLst>
                <a:latin typeface="Soho Gothic Pro"/>
                <a:ea typeface="Tahoma"/>
                <a:cs typeface="Tahoma"/>
              </a:rPr>
              <a:t>Calidad de software. </a:t>
            </a:r>
            <a:endParaRPr lang="es-CL" sz="3600" b="1" i="1" cap="all" dirty="0">
              <a:solidFill>
                <a:srgbClr val="15414D"/>
              </a:solidFill>
              <a:effectLst>
                <a:outerShdw blurRad="406400" dist="190500" dir="2700000" algn="tl" rotWithShape="0">
                  <a:prstClr val="black">
                    <a:alpha val="40000"/>
                  </a:prstClr>
                </a:outerShdw>
              </a:effectLst>
              <a:latin typeface="Soho Gothic Pro"/>
              <a:ea typeface="Tahoma" panose="020B0604030504040204" pitchFamily="34" charset="0"/>
              <a:cs typeface="Tahoma" panose="020B0604030504040204" pitchFamily="34" charset="0"/>
            </a:endParaRPr>
          </a:p>
        </p:txBody>
      </p:sp>
      <p:sp>
        <p:nvSpPr>
          <p:cNvPr id="7" name="Прямоугольник 2">
            <a:extLst>
              <a:ext uri="{FF2B5EF4-FFF2-40B4-BE49-F238E27FC236}">
                <a16:creationId xmlns:a16="http://schemas.microsoft.com/office/drawing/2014/main" id="{7B6AC388-00BE-334B-83A9-EAF555CF39A4}"/>
              </a:ext>
            </a:extLst>
          </p:cNvPr>
          <p:cNvSpPr/>
          <p:nvPr/>
        </p:nvSpPr>
        <p:spPr>
          <a:xfrm>
            <a:off x="2827889" y="3940577"/>
            <a:ext cx="3935661" cy="1143518"/>
          </a:xfrm>
          <a:prstGeom prst="rect">
            <a:avLst/>
          </a:prstGeom>
        </p:spPr>
        <p:txBody>
          <a:bodyPr wrap="square" lIns="91440" tIns="45720" rIns="91440" bIns="45720" anchor="t">
            <a:spAutoFit/>
          </a:bodyPr>
          <a:lstStyle/>
          <a:p>
            <a:pPr algn="just">
              <a:lnSpc>
                <a:spcPct val="130000"/>
              </a:lnSpc>
            </a:pPr>
            <a:br>
              <a:rPr lang="en-US" dirty="0">
                <a:ea typeface="+mn-lt"/>
                <a:cs typeface="+mn-lt"/>
              </a:rPr>
            </a:br>
            <a:r>
              <a:rPr lang="en-US" dirty="0">
                <a:ea typeface="+mn-lt"/>
                <a:cs typeface="+mn-lt"/>
              </a:rPr>
              <a:t>En </a:t>
            </a:r>
            <a:r>
              <a:rPr lang="en-US" dirty="0" err="1">
                <a:ea typeface="+mn-lt"/>
                <a:cs typeface="+mn-lt"/>
              </a:rPr>
              <a:t>esta</a:t>
            </a:r>
            <a:r>
              <a:rPr lang="en-US" dirty="0">
                <a:ea typeface="+mn-lt"/>
                <a:cs typeface="+mn-lt"/>
              </a:rPr>
              <a:t> </a:t>
            </a:r>
            <a:r>
              <a:rPr lang="en-US" dirty="0" err="1">
                <a:ea typeface="+mn-lt"/>
                <a:cs typeface="+mn-lt"/>
              </a:rPr>
              <a:t>unidad</a:t>
            </a:r>
            <a:r>
              <a:rPr lang="en-US" dirty="0">
                <a:ea typeface="+mn-lt"/>
                <a:cs typeface="+mn-lt"/>
              </a:rPr>
              <a:t> </a:t>
            </a:r>
            <a:r>
              <a:rPr lang="en-US" dirty="0" err="1">
                <a:ea typeface="+mn-lt"/>
                <a:cs typeface="+mn-lt"/>
              </a:rPr>
              <a:t>veremos</a:t>
            </a:r>
            <a:r>
              <a:rPr lang="en-US" dirty="0">
                <a:ea typeface="+mn-lt"/>
                <a:cs typeface="+mn-lt"/>
              </a:rPr>
              <a:t> el </a:t>
            </a:r>
            <a:r>
              <a:rPr lang="en-US" dirty="0" err="1"/>
              <a:t>concepto</a:t>
            </a:r>
            <a:r>
              <a:rPr lang="en-US" dirty="0"/>
              <a:t> de </a:t>
            </a:r>
            <a:r>
              <a:rPr lang="en-US" dirty="0" err="1"/>
              <a:t>calidad</a:t>
            </a:r>
            <a:r>
              <a:rPr lang="en-US" dirty="0"/>
              <a:t> software y sus </a:t>
            </a:r>
            <a:r>
              <a:rPr lang="en-US" dirty="0" err="1"/>
              <a:t>modelos</a:t>
            </a:r>
            <a:r>
              <a:rPr lang="en-US" dirty="0">
                <a:ea typeface="+mn-lt"/>
                <a:cs typeface="+mn-lt"/>
              </a:rPr>
              <a:t>.</a:t>
            </a:r>
          </a:p>
        </p:txBody>
      </p:sp>
      <p:pic>
        <p:nvPicPr>
          <p:cNvPr id="8" name="Imagen 7"/>
          <p:cNvPicPr>
            <a:picLocks noChangeAspect="1"/>
          </p:cNvPicPr>
          <p:nvPr/>
        </p:nvPicPr>
        <p:blipFill rotWithShape="1">
          <a:blip r:embed="rId5" cstate="print">
            <a:extLst>
              <a:ext uri="{28A0092B-C50C-407E-A947-70E740481C1C}">
                <a14:useLocalDpi xmlns:a14="http://schemas.microsoft.com/office/drawing/2010/main" val="0"/>
              </a:ext>
            </a:extLst>
          </a:blip>
          <a:srcRect r="51136"/>
          <a:stretch/>
        </p:blipFill>
        <p:spPr>
          <a:xfrm>
            <a:off x="-177900" y="1373607"/>
            <a:ext cx="3079137" cy="4047306"/>
          </a:xfrm>
          <a:prstGeom prst="rect">
            <a:avLst/>
          </a:prstGeom>
          <a:effectLst>
            <a:outerShdw blurRad="177800" dist="38100" dir="2700000" sx="104000" sy="104000" algn="tl" rotWithShape="0">
              <a:prstClr val="black">
                <a:alpha val="16000"/>
              </a:prstClr>
            </a:outerShdw>
          </a:effectLst>
        </p:spPr>
      </p:pic>
      <p:cxnSp>
        <p:nvCxnSpPr>
          <p:cNvPr id="9" name="Conector recto 8"/>
          <p:cNvCxnSpPr/>
          <p:nvPr/>
        </p:nvCxnSpPr>
        <p:spPr>
          <a:xfrm>
            <a:off x="2757268" y="1992681"/>
            <a:ext cx="0" cy="27621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4416496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Herramienta</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CL" sz="1600" b="1" dirty="0">
                <a:solidFill>
                  <a:schemeClr val="bg1"/>
                </a:solidFill>
                <a:latin typeface="Roboto" panose="02000000000000000000" pitchFamily="2" charset="0"/>
                <a:ea typeface="Roboto" panose="02000000000000000000" pitchFamily="2" charset="0"/>
                <a:cs typeface="Roboto" panose="02000000000000000000" pitchFamily="2" charset="0"/>
              </a:rPr>
              <a:t>Historial de cambios: </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Permite al equipo de trabajo llevar un registro de los cambios o mejoras solicitadas en el Documento de Petición de Mejora, junto con ello también admite llevar un control de los documentos o entregables, tanto sus versiones como alguna modificación en ellos.</a:t>
            </a:r>
          </a:p>
          <a:p>
            <a:pPr marL="0" indent="0">
              <a:lnSpc>
                <a:spcPct val="100000"/>
              </a:lnSpc>
              <a:buNone/>
            </a:pP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pic>
        <p:nvPicPr>
          <p:cNvPr id="1026" name="Picture 2" descr="https://scielo.conicyt.cl/img/revistas/ingeniare/v26n1/0718-3305-ingeniare-26-01-00114-gf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651720"/>
            <a:ext cx="5400675" cy="2762251"/>
          </a:xfrm>
          <a:prstGeom prst="rect">
            <a:avLst/>
          </a:prstGeom>
          <a:noFill/>
          <a:extLst>
            <a:ext uri="{909E8E84-426E-40DD-AFC4-6F175D3DCCD1}">
              <a14:hiddenFill xmlns:a14="http://schemas.microsoft.com/office/drawing/2010/main">
                <a:solidFill>
                  <a:srgbClr val="FFFFFF"/>
                </a:solidFill>
              </a14:hiddenFill>
            </a:ext>
          </a:extLst>
        </p:spPr>
      </p:pic>
      <p:sp>
        <p:nvSpPr>
          <p:cNvPr id="17"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8" y="194935"/>
            <a:ext cx="10742251" cy="841523"/>
          </a:xfrm>
        </p:spPr>
        <p:txBody>
          <a:bodyPr>
            <a:normAutofit fontScale="90000"/>
          </a:bodyPr>
          <a:lstStyle/>
          <a:p>
            <a:r>
              <a:rPr lang="es-ES" sz="4000" dirty="0">
                <a:latin typeface="Soho Gothic Pro" panose="020B0503030504020204" pitchFamily="34" charset="0"/>
              </a:rPr>
              <a:t>Herramientas para el aseguramiento de la Calidad.</a:t>
            </a:r>
            <a:endParaRPr lang="ru-RU" sz="4000" b="1" dirty="0"/>
          </a:p>
        </p:txBody>
      </p:sp>
    </p:spTree>
    <p:custDataLst>
      <p:tags r:id="rId1"/>
    </p:custDataLst>
    <p:extLst>
      <p:ext uri="{BB962C8B-B14F-4D97-AF65-F5344CB8AC3E}">
        <p14:creationId xmlns:p14="http://schemas.microsoft.com/office/powerpoint/2010/main" val="396993926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Herramienta</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CL" sz="1600" b="1" dirty="0">
                <a:solidFill>
                  <a:schemeClr val="bg1"/>
                </a:solidFill>
                <a:latin typeface="Roboto" panose="02000000000000000000" pitchFamily="2" charset="0"/>
                <a:ea typeface="Roboto" panose="02000000000000000000" pitchFamily="2" charset="0"/>
                <a:cs typeface="Roboto" panose="02000000000000000000" pitchFamily="2" charset="0"/>
              </a:rPr>
              <a:t>Documento de petición de mejora: </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Tiene como objetivo priorizar y mostrar las modificaciones que proponen o recomiendan los </a:t>
            </a:r>
            <a:r>
              <a:rPr lang="es-ES" sz="1600" dirty="0" err="1">
                <a:solidFill>
                  <a:schemeClr val="bg1"/>
                </a:solidFill>
                <a:latin typeface="Roboto" panose="02000000000000000000" pitchFamily="2" charset="0"/>
                <a:ea typeface="Roboto" panose="02000000000000000000" pitchFamily="2" charset="0"/>
                <a:cs typeface="Roboto" panose="02000000000000000000" pitchFamily="2" charset="0"/>
              </a:rPr>
              <a:t>Stakeholders</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 o Clientes. De esta manera, se podrán analizar dichos cambios o propuestas e implementarlas en el proyecto, controlando de modo ordenado los cambios en el desarrollo del sistema. Cabe destacar que este documento sirve para gestionar cambios o mejoras ya sea en los requisitos del sistema, entregables, artefactos o documentación del proyecto, luego de ser testeada o implementado.</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pic>
        <p:nvPicPr>
          <p:cNvPr id="2050" name="Picture 2" descr="https://scielo.conicyt.cl/img/revistas/ingeniare/v26n1/0718-3305-ingeniare-26-01-00114-gf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776" y="3069270"/>
            <a:ext cx="7024255" cy="3398180"/>
          </a:xfrm>
          <a:prstGeom prst="rect">
            <a:avLst/>
          </a:prstGeom>
          <a:noFill/>
          <a:extLst>
            <a:ext uri="{909E8E84-426E-40DD-AFC4-6F175D3DCCD1}">
              <a14:hiddenFill xmlns:a14="http://schemas.microsoft.com/office/drawing/2010/main">
                <a:solidFill>
                  <a:srgbClr val="FFFFFF"/>
                </a:solidFill>
              </a14:hiddenFill>
            </a:ext>
          </a:extLst>
        </p:spPr>
      </p:pic>
      <p:sp>
        <p:nvSpPr>
          <p:cNvPr id="16"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8" y="194935"/>
            <a:ext cx="10742251" cy="841523"/>
          </a:xfrm>
        </p:spPr>
        <p:txBody>
          <a:bodyPr>
            <a:normAutofit fontScale="90000"/>
          </a:bodyPr>
          <a:lstStyle/>
          <a:p>
            <a:r>
              <a:rPr lang="es-ES" sz="4000" dirty="0">
                <a:latin typeface="Soho Gothic Pro" panose="020B0503030504020204" pitchFamily="34" charset="0"/>
              </a:rPr>
              <a:t>Herramientas para el aseguramiento de la Calidad.</a:t>
            </a:r>
            <a:endParaRPr lang="ru-RU" sz="4000" b="1" dirty="0"/>
          </a:p>
        </p:txBody>
      </p:sp>
    </p:spTree>
    <p:custDataLst>
      <p:tags r:id="rId1"/>
    </p:custDataLst>
    <p:extLst>
      <p:ext uri="{BB962C8B-B14F-4D97-AF65-F5344CB8AC3E}">
        <p14:creationId xmlns:p14="http://schemas.microsoft.com/office/powerpoint/2010/main" val="327572940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Herramienta</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CL" sz="1600" b="1" dirty="0">
                <a:solidFill>
                  <a:schemeClr val="bg1"/>
                </a:solidFill>
                <a:latin typeface="Roboto" panose="02000000000000000000" pitchFamily="2" charset="0"/>
                <a:ea typeface="Roboto" panose="02000000000000000000" pitchFamily="2" charset="0"/>
                <a:cs typeface="Roboto" panose="02000000000000000000" pitchFamily="2" charset="0"/>
              </a:rPr>
              <a:t>Adecuación de requisitos: </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Uno de los problemas fundamentales en el desarrollo de software es la mala calidad de la educción de los requisitos del sistema, provocando costos importantes en los proyectos. Por lo tanto, para evitar los problemas anteriores y desarrollar productos que satisfagan al cliente, se propone utilizar el emparrillado (</a:t>
            </a:r>
            <a:r>
              <a:rPr lang="es-ES" sz="1600" dirty="0" err="1">
                <a:solidFill>
                  <a:schemeClr val="bg1"/>
                </a:solidFill>
                <a:latin typeface="Roboto" panose="02000000000000000000" pitchFamily="2" charset="0"/>
                <a:ea typeface="Roboto" panose="02000000000000000000" pitchFamily="2" charset="0"/>
                <a:cs typeface="Roboto" panose="02000000000000000000" pitchFamily="2" charset="0"/>
              </a:rPr>
              <a:t>Repertory</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ES" sz="1600" dirty="0" err="1">
                <a:solidFill>
                  <a:schemeClr val="bg1"/>
                </a:solidFill>
                <a:latin typeface="Roboto" panose="02000000000000000000" pitchFamily="2" charset="0"/>
                <a:ea typeface="Roboto" panose="02000000000000000000" pitchFamily="2" charset="0"/>
                <a:cs typeface="Roboto" panose="02000000000000000000" pitchFamily="2" charset="0"/>
              </a:rPr>
              <a:t>Grid</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 la cual permite determinar el valor de adecuación de dichos requisitos a las necesidades del usuario, a mayor adecuación, mayor calidad.</a:t>
            </a:r>
            <a:endParaRPr lang="en-US" sz="1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pic>
        <p:nvPicPr>
          <p:cNvPr id="3074" name="Picture 2" descr="https://scielo.conicyt.cl/img/revistas/ingeniare/v26n1/0718-3305-ingeniare-26-01-00114-g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576" y="2770706"/>
            <a:ext cx="3446606" cy="2892889"/>
          </a:xfrm>
          <a:prstGeom prst="rect">
            <a:avLst/>
          </a:prstGeom>
          <a:noFill/>
          <a:extLst>
            <a:ext uri="{909E8E84-426E-40DD-AFC4-6F175D3DCCD1}">
              <a14:hiddenFill xmlns:a14="http://schemas.microsoft.com/office/drawing/2010/main">
                <a:solidFill>
                  <a:srgbClr val="FFFFFF"/>
                </a:solidFill>
              </a14:hiddenFill>
            </a:ext>
          </a:extLst>
        </p:spPr>
      </p:pic>
      <p:sp>
        <p:nvSpPr>
          <p:cNvPr id="17"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8" y="194935"/>
            <a:ext cx="10742251" cy="841523"/>
          </a:xfrm>
        </p:spPr>
        <p:txBody>
          <a:bodyPr>
            <a:normAutofit fontScale="90000"/>
          </a:bodyPr>
          <a:lstStyle/>
          <a:p>
            <a:r>
              <a:rPr lang="es-ES" sz="4000" dirty="0">
                <a:latin typeface="Soho Gothic Pro" panose="020B0503030504020204" pitchFamily="34" charset="0"/>
              </a:rPr>
              <a:t>Herramientas para el aseguramiento de la Calidad.</a:t>
            </a:r>
            <a:endParaRPr lang="ru-RU" sz="4000" b="1" dirty="0"/>
          </a:p>
        </p:txBody>
      </p:sp>
    </p:spTree>
    <p:custDataLst>
      <p:tags r:id="rId1"/>
    </p:custDataLst>
    <p:extLst>
      <p:ext uri="{BB962C8B-B14F-4D97-AF65-F5344CB8AC3E}">
        <p14:creationId xmlns:p14="http://schemas.microsoft.com/office/powerpoint/2010/main" val="2998451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Herramienta</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CL" sz="1600" b="1" dirty="0">
                <a:solidFill>
                  <a:schemeClr val="bg1"/>
                </a:solidFill>
                <a:latin typeface="Roboto" panose="02000000000000000000" pitchFamily="2" charset="0"/>
                <a:ea typeface="Roboto" panose="02000000000000000000" pitchFamily="2" charset="0"/>
                <a:cs typeface="Roboto" panose="02000000000000000000" pitchFamily="2" charset="0"/>
              </a:rPr>
              <a:t>Trazabilidad: </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El no tener un control de trazabilidad, asociado a identificar los diferentes documentos o artefactos en un desarrollo de software, podrían causar problemas y por lo tanto perjudicar en la calidad del producto.</a:t>
            </a:r>
          </a:p>
          <a:p>
            <a:pPr algn="just"/>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Para esto se propone a IR-</a:t>
            </a:r>
            <a:r>
              <a:rPr lang="es-ES" sz="1600" dirty="0" err="1">
                <a:solidFill>
                  <a:schemeClr val="bg1"/>
                </a:solidFill>
                <a:latin typeface="Roboto" panose="02000000000000000000" pitchFamily="2" charset="0"/>
                <a:ea typeface="Roboto" panose="02000000000000000000" pitchFamily="2" charset="0"/>
                <a:cs typeface="Roboto" panose="02000000000000000000" pitchFamily="2" charset="0"/>
              </a:rPr>
              <a:t>Kanban</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 que es un sistema de codificación del cual se puede obtener un correcto control de la documentación asociada al proyecto como: SRS, Diagramas de flujos, casos de uso, entre otros. Ayudando a identificar diferentes aspectos a través de los sub códigos que lo componen.</a:t>
            </a:r>
          </a:p>
          <a:p>
            <a:pPr marL="0" indent="0" algn="just">
              <a:lnSpc>
                <a:spcPct val="100000"/>
              </a:lnSpc>
              <a:buNone/>
            </a:pPr>
            <a:endParaRPr lang="en-US" sz="1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pic>
        <p:nvPicPr>
          <p:cNvPr id="4098" name="Picture 2" descr="https://scielo.conicyt.cl/img/revistas/ingeniare/v26n1/0718-3305-ingeniare-26-01-00114-gf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424" y="3429987"/>
            <a:ext cx="4933971" cy="781793"/>
          </a:xfrm>
          <a:prstGeom prst="rect">
            <a:avLst/>
          </a:prstGeom>
          <a:noFill/>
          <a:extLst>
            <a:ext uri="{909E8E84-426E-40DD-AFC4-6F175D3DCCD1}">
              <a14:hiddenFill xmlns:a14="http://schemas.microsoft.com/office/drawing/2010/main">
                <a:solidFill>
                  <a:srgbClr val="FFFFFF"/>
                </a:solidFill>
              </a14:hiddenFill>
            </a:ext>
          </a:extLst>
        </p:spPr>
      </p:pic>
      <p:sp>
        <p:nvSpPr>
          <p:cNvPr id="16"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8" y="194935"/>
            <a:ext cx="10742251" cy="841523"/>
          </a:xfrm>
        </p:spPr>
        <p:txBody>
          <a:bodyPr>
            <a:normAutofit fontScale="90000"/>
          </a:bodyPr>
          <a:lstStyle/>
          <a:p>
            <a:r>
              <a:rPr lang="es-ES" sz="4000" dirty="0">
                <a:latin typeface="Soho Gothic Pro" panose="020B0503030504020204" pitchFamily="34" charset="0"/>
              </a:rPr>
              <a:t>Herramientas para el aseguramiento de la Calidad.</a:t>
            </a:r>
            <a:endParaRPr lang="ru-RU" sz="4000" b="1" dirty="0"/>
          </a:p>
        </p:txBody>
      </p:sp>
    </p:spTree>
    <p:custDataLst>
      <p:tags r:id="rId1"/>
    </p:custDataLst>
    <p:extLst>
      <p:ext uri="{BB962C8B-B14F-4D97-AF65-F5344CB8AC3E}">
        <p14:creationId xmlns:p14="http://schemas.microsoft.com/office/powerpoint/2010/main" val="356237367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Herramienta</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CL" sz="1600" b="1" dirty="0">
                <a:solidFill>
                  <a:schemeClr val="bg1"/>
                </a:solidFill>
                <a:latin typeface="Roboto" panose="02000000000000000000" pitchFamily="2" charset="0"/>
                <a:ea typeface="Roboto" panose="02000000000000000000" pitchFamily="2" charset="0"/>
                <a:cs typeface="Roboto" panose="02000000000000000000" pitchFamily="2" charset="0"/>
              </a:rPr>
              <a:t>Control de versiones: </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El código fuente es el elemento primordial en un desarrollo de un producto de software y poder administrarlo de forma eficiente, siendo fundamental a la hora de proporcionar calidad al proyecto de software. Una de las herramientas propuestas del método ACS, es el sistema de control de versiones (SCV). Los SCV son una herramienta esencial para manejar proyectos de software. Proporcionan una serie de funcionalidades claves para el desarrollo de proyectos como es el control de cambios en el código, la reversibilidad de dichos cambios, y la posibilidad de colaborar en el desarrollo del código.</a:t>
            </a:r>
            <a:endParaRPr lang="en-US" sz="1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pic>
        <p:nvPicPr>
          <p:cNvPr id="5124" name="Picture 4" descr="Flujo de trabajo en equipo con Git. Vabadu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918" t="23456" r="10800" b="24994"/>
          <a:stretch/>
        </p:blipFill>
        <p:spPr bwMode="auto">
          <a:xfrm>
            <a:off x="4761589" y="3623952"/>
            <a:ext cx="2008909" cy="914400"/>
          </a:xfrm>
          <a:prstGeom prst="rect">
            <a:avLst/>
          </a:prstGeom>
          <a:noFill/>
          <a:extLst>
            <a:ext uri="{909E8E84-426E-40DD-AFC4-6F175D3DCCD1}">
              <a14:hiddenFill xmlns:a14="http://schemas.microsoft.com/office/drawing/2010/main">
                <a:solidFill>
                  <a:srgbClr val="FFFFFF"/>
                </a:solidFill>
              </a14:hiddenFill>
            </a:ext>
          </a:extLst>
        </p:spPr>
      </p:pic>
      <p:sp>
        <p:nvSpPr>
          <p:cNvPr id="17"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8" y="194935"/>
            <a:ext cx="10742251" cy="841523"/>
          </a:xfrm>
        </p:spPr>
        <p:txBody>
          <a:bodyPr>
            <a:normAutofit fontScale="90000"/>
          </a:bodyPr>
          <a:lstStyle/>
          <a:p>
            <a:r>
              <a:rPr lang="es-ES" sz="4000" dirty="0">
                <a:latin typeface="Soho Gothic Pro" panose="020B0503030504020204" pitchFamily="34" charset="0"/>
              </a:rPr>
              <a:t>Herramientas para el aseguramiento de la Calidad.</a:t>
            </a:r>
            <a:endParaRPr lang="ru-RU" sz="4000" b="1" dirty="0"/>
          </a:p>
        </p:txBody>
      </p:sp>
    </p:spTree>
    <p:custDataLst>
      <p:tags r:id="rId1"/>
    </p:custDataLst>
    <p:extLst>
      <p:ext uri="{BB962C8B-B14F-4D97-AF65-F5344CB8AC3E}">
        <p14:creationId xmlns:p14="http://schemas.microsoft.com/office/powerpoint/2010/main" val="300160727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3"/>
            <a:ext cx="12192000" cy="4492752"/>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Herramienta</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CL" sz="1600" b="1" dirty="0">
                <a:solidFill>
                  <a:schemeClr val="bg1"/>
                </a:solidFill>
                <a:latin typeface="Roboto" panose="02000000000000000000" pitchFamily="2" charset="0"/>
                <a:ea typeface="Roboto" panose="02000000000000000000" pitchFamily="2" charset="0"/>
                <a:cs typeface="Roboto" panose="02000000000000000000" pitchFamily="2" charset="0"/>
              </a:rPr>
              <a:t>métricas: </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La única manera de mejorar es medir como se está haciendo algo. Para ello, este modelo propone una herramienta de ACS estadístico que reúne y clasifica errores para luego analizarlos y poder mejorar sustancial a la calidad, en el desarrollo de proyectos futuros, según Pressman se pueden clasificar en:</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Especificaciones erróneas o incompletas (EEI).</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Mala interpretación de la comunicación con el cliente (MCC).</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Desviación intencional de las especificaciones (DIE).</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Violación de los estándares de programación (VEP).</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Errores en la representación de los datos (ERD).</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Interfaz componente inconsistente (ICI).</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Error en el diseño lógico (EDL).</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Prueba incompleta o errónea (PIE).</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Documentación inexacta o incompleta (DII).</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Errores en la traducción del lenguaje de programación del diseño (LPD).</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Interfaz humano/computadora ambigua o inconsistente (IHC).</a:t>
            </a:r>
          </a:p>
          <a:p>
            <a:r>
              <a:rPr lang="es-ES" sz="1200" dirty="0">
                <a:solidFill>
                  <a:schemeClr val="bg1"/>
                </a:solidFill>
                <a:latin typeface="Roboto" panose="02000000000000000000" pitchFamily="2" charset="0"/>
                <a:ea typeface="Roboto" panose="02000000000000000000" pitchFamily="2" charset="0"/>
                <a:cs typeface="Roboto" panose="02000000000000000000" pitchFamily="2" charset="0"/>
              </a:rPr>
              <a:t>Varios (V).</a:t>
            </a: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pic>
        <p:nvPicPr>
          <p:cNvPr id="6146" name="Picture 2" descr="https://scielo.conicyt.cl/img/revistas/ingeniare/v26n1/0718-3305-ingeniare-26-01-00114-gt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563" y="3031670"/>
            <a:ext cx="4232143" cy="2293548"/>
          </a:xfrm>
          <a:prstGeom prst="rect">
            <a:avLst/>
          </a:prstGeom>
          <a:noFill/>
          <a:extLst>
            <a:ext uri="{909E8E84-426E-40DD-AFC4-6F175D3DCCD1}">
              <a14:hiddenFill xmlns:a14="http://schemas.microsoft.com/office/drawing/2010/main">
                <a:solidFill>
                  <a:srgbClr val="FFFFFF"/>
                </a:solidFill>
              </a14:hiddenFill>
            </a:ext>
          </a:extLst>
        </p:spPr>
      </p:pic>
      <p:sp>
        <p:nvSpPr>
          <p:cNvPr id="16"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8" y="194935"/>
            <a:ext cx="10742251" cy="841523"/>
          </a:xfrm>
        </p:spPr>
        <p:txBody>
          <a:bodyPr>
            <a:normAutofit fontScale="90000"/>
          </a:bodyPr>
          <a:lstStyle/>
          <a:p>
            <a:r>
              <a:rPr lang="es-ES" sz="4000" dirty="0">
                <a:latin typeface="Soho Gothic Pro" panose="020B0503030504020204" pitchFamily="34" charset="0"/>
              </a:rPr>
              <a:t>Herramientas para el aseguramiento de la Calidad.</a:t>
            </a:r>
            <a:endParaRPr lang="ru-RU" sz="4000" b="1" dirty="0"/>
          </a:p>
        </p:txBody>
      </p:sp>
    </p:spTree>
    <p:custDataLst>
      <p:tags r:id="rId1"/>
    </p:custDataLst>
    <p:extLst>
      <p:ext uri="{BB962C8B-B14F-4D97-AF65-F5344CB8AC3E}">
        <p14:creationId xmlns:p14="http://schemas.microsoft.com/office/powerpoint/2010/main" val="28148149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560059"/>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Imagen 6"/>
          <p:cNvPicPr>
            <a:picLocks noChangeAspect="1"/>
          </p:cNvPicPr>
          <p:nvPr/>
        </p:nvPicPr>
        <p:blipFill rotWithShape="1">
          <a:blip r:embed="rId2"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sp>
        <p:nvSpPr>
          <p:cNvPr id="9" name="Текст 14">
            <a:extLst>
              <a:ext uri="{FF2B5EF4-FFF2-40B4-BE49-F238E27FC236}">
                <a16:creationId xmlns:a16="http://schemas.microsoft.com/office/drawing/2014/main" id="{44BA8C9A-234B-AA4B-BB68-FB7983557901}"/>
              </a:ext>
            </a:extLst>
          </p:cNvPr>
          <p:cNvSpPr txBox="1">
            <a:spLocks/>
          </p:cNvSpPr>
          <p:nvPr/>
        </p:nvSpPr>
        <p:spPr>
          <a:xfrm>
            <a:off x="519650" y="1419120"/>
            <a:ext cx="11152699" cy="4529112"/>
          </a:xfrm>
          <a:prstGeom prst="rect">
            <a:avLst/>
          </a:prstGeom>
        </p:spPr>
        <p:txBody>
          <a:bodyPr numCol="2" spcCol="10800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5000"/>
              </a:lnSpc>
            </a:pPr>
            <a:endParaRPr lang="e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35000"/>
              </a:lnSpc>
            </a:pPr>
            <a:r>
              <a:rPr lang="en" sz="1600" dirty="0">
                <a:solidFill>
                  <a:schemeClr val="bg1"/>
                </a:solidFill>
                <a:latin typeface="Roboto" panose="02000000000000000000" pitchFamily="2" charset="0"/>
                <a:ea typeface="Roboto" panose="02000000000000000000" pitchFamily="2" charset="0"/>
                <a:cs typeface="Roboto" panose="02000000000000000000" pitchFamily="2" charset="0"/>
              </a:rPr>
              <a:t>El reto principal es que el ingeniero de pruebas entienda el proyecto y como el proyecto afectara al resto del sisitema (Se complica com la complejidad de proyectos).</a:t>
            </a:r>
            <a:br>
              <a:rPr lang="en" sz="1600" dirty="0">
                <a:solidFill>
                  <a:schemeClr val="bg1"/>
                </a:solidFill>
                <a:latin typeface="Roboto" panose="02000000000000000000" pitchFamily="2" charset="0"/>
                <a:ea typeface="Roboto" panose="02000000000000000000" pitchFamily="2" charset="0"/>
                <a:cs typeface="Roboto" panose="02000000000000000000" pitchFamily="2" charset="0"/>
              </a:rPr>
            </a:br>
            <a:endParaRPr lang="e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35000"/>
              </a:lnSpc>
            </a:pPr>
            <a:r>
              <a:rPr lang="en" sz="1600" dirty="0">
                <a:solidFill>
                  <a:schemeClr val="bg1"/>
                </a:solidFill>
                <a:latin typeface="Roboto" panose="02000000000000000000" pitchFamily="2" charset="0"/>
                <a:ea typeface="Roboto" panose="02000000000000000000" pitchFamily="2" charset="0"/>
                <a:cs typeface="Roboto" panose="02000000000000000000" pitchFamily="2" charset="0"/>
              </a:rPr>
              <a:t>Una vez que se entiende el proyecto, debera entender cada uno de los requerimientos y como deben interactuar. (Se complica con la complejidad de proyectos).</a:t>
            </a:r>
          </a:p>
          <a:p>
            <a:pPr>
              <a:lnSpc>
                <a:spcPct val="135000"/>
              </a:lnSpc>
            </a:pPr>
            <a:endParaRPr lang="e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35000"/>
              </a:lnSpc>
            </a:pPr>
            <a:endParaRPr lang="e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35000"/>
              </a:lnSpc>
            </a:pPr>
            <a:endParaRPr lang="e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35000"/>
              </a:lnSpc>
            </a:pPr>
            <a:endParaRPr lang="e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35000"/>
              </a:lnSpc>
            </a:pPr>
            <a:r>
              <a:rPr lang="en" sz="1600" dirty="0">
                <a:solidFill>
                  <a:schemeClr val="bg1"/>
                </a:solidFill>
                <a:latin typeface="Roboto" panose="02000000000000000000" pitchFamily="2" charset="0"/>
                <a:ea typeface="Roboto" panose="02000000000000000000" pitchFamily="2" charset="0"/>
                <a:cs typeface="Roboto" panose="02000000000000000000" pitchFamily="2" charset="0"/>
              </a:rPr>
              <a:t>La actividad de QA debe de involucrarse desde el inicio de un proyecto de SW, esto no siempre es asi, usualmente se deja para el ultimo.</a:t>
            </a:r>
          </a:p>
          <a:p>
            <a:pPr>
              <a:lnSpc>
                <a:spcPct val="135000"/>
              </a:lnSpc>
            </a:pPr>
            <a:r>
              <a:rPr lang="en" sz="1600" dirty="0">
                <a:solidFill>
                  <a:schemeClr val="bg1"/>
                </a:solidFill>
                <a:latin typeface="Roboto" panose="02000000000000000000" pitchFamily="2" charset="0"/>
                <a:ea typeface="Roboto" panose="02000000000000000000" pitchFamily="2" charset="0"/>
                <a:cs typeface="Roboto" panose="02000000000000000000" pitchFamily="2" charset="0"/>
              </a:rPr>
              <a:t>Equipo desarrollo consume el tiempo dispuesto para QA.</a:t>
            </a:r>
          </a:p>
          <a:p>
            <a:pPr>
              <a:lnSpc>
                <a:spcPct val="135000"/>
              </a:lnSpc>
            </a:pPr>
            <a:r>
              <a:rPr lang="en" sz="1600" dirty="0">
                <a:solidFill>
                  <a:schemeClr val="bg1"/>
                </a:solidFill>
                <a:latin typeface="Roboto" panose="02000000000000000000" pitchFamily="2" charset="0"/>
                <a:ea typeface="Roboto" panose="02000000000000000000" pitchFamily="2" charset="0"/>
                <a:cs typeface="Roboto" panose="02000000000000000000" pitchFamily="2" charset="0"/>
              </a:rPr>
              <a:t>Requerimientos mal definidos o no definidos, causan (en muchos casos) que se tenga que iniciar de nuevo con las pruebas.</a:t>
            </a:r>
          </a:p>
          <a:p>
            <a:pPr>
              <a:lnSpc>
                <a:spcPct val="135000"/>
              </a:lnSpc>
            </a:pPr>
            <a:r>
              <a:rPr lang="en" sz="1600" dirty="0">
                <a:solidFill>
                  <a:schemeClr val="bg1"/>
                </a:solidFill>
                <a:latin typeface="Roboto" panose="02000000000000000000" pitchFamily="2" charset="0"/>
                <a:ea typeface="Roboto" panose="02000000000000000000" pitchFamily="2" charset="0"/>
                <a:cs typeface="Roboto" panose="02000000000000000000" pitchFamily="2" charset="0"/>
              </a:rPr>
              <a:t>Desarrolladores no siempre en la mejor disposicion para cooperar con los Ingenieros de pruebas</a:t>
            </a:r>
          </a:p>
          <a:p>
            <a:pPr marL="0" indent="0">
              <a:lnSpc>
                <a:spcPct val="135000"/>
              </a:lnSpc>
              <a:buFont typeface="Arial" panose="020B0604020202020204" pitchFamily="34" charset="0"/>
              <a:buNone/>
            </a:pPr>
            <a:endParaRPr lang="en" sz="16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8" y="194935"/>
            <a:ext cx="10742251" cy="841523"/>
          </a:xfrm>
        </p:spPr>
        <p:txBody>
          <a:bodyPr>
            <a:normAutofit fontScale="90000"/>
          </a:bodyPr>
          <a:lstStyle/>
          <a:p>
            <a:r>
              <a:rPr lang="es-ES" sz="4000" dirty="0">
                <a:latin typeface="Soho Gothic Pro" panose="020B0503030504020204" pitchFamily="34" charset="0"/>
              </a:rPr>
              <a:t>Herramientas para el aseguramiento de la Calidad.</a:t>
            </a:r>
            <a:endParaRPr lang="ru-RU" sz="4000" b="1" dirty="0"/>
          </a:p>
        </p:txBody>
      </p:sp>
    </p:spTree>
    <p:extLst>
      <p:ext uri="{BB962C8B-B14F-4D97-AF65-F5344CB8AC3E}">
        <p14:creationId xmlns:p14="http://schemas.microsoft.com/office/powerpoint/2010/main" val="246152688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CL"/>
          </a:p>
        </p:txBody>
      </p:sp>
      <p:sp>
        <p:nvSpPr>
          <p:cNvPr id="4" name="Rectangle 1">
            <a:extLst>
              <a:ext uri="{FF2B5EF4-FFF2-40B4-BE49-F238E27FC236}">
                <a16:creationId xmlns:a16="http://schemas.microsoft.com/office/drawing/2014/main" id="{BBA11B1A-7257-6C4A-A3CB-23522EB80F2A}"/>
              </a:ext>
            </a:extLst>
          </p:cNvPr>
          <p:cNvSpPr/>
          <p:nvPr/>
        </p:nvSpPr>
        <p:spPr>
          <a:xfrm rot="10800000">
            <a:off x="0" y="1560059"/>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Imagen 10"/>
          <p:cNvPicPr>
            <a:picLocks noChangeAspect="1"/>
          </p:cNvPicPr>
          <p:nvPr/>
        </p:nvPicPr>
        <p:blipFill rotWithShape="1">
          <a:blip r:embed="rId2"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sp>
        <p:nvSpPr>
          <p:cNvPr id="12"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758883" y="1213619"/>
            <a:ext cx="10420394" cy="744288"/>
          </a:xfrm>
        </p:spPr>
        <p:txBody>
          <a:bodyPr>
            <a:normAutofit/>
          </a:bodyPr>
          <a:lstStyle/>
          <a:p>
            <a:br>
              <a:rPr lang="es-CL" sz="2000" i="1" dirty="0">
                <a:latin typeface="Roboto" panose="02000000000000000000"/>
              </a:rPr>
            </a:br>
            <a:r>
              <a:rPr lang="es-MX" sz="1600" dirty="0">
                <a:solidFill>
                  <a:schemeClr val="bg1"/>
                </a:solidFill>
                <a:latin typeface="Roboto" panose="02000000000000000000"/>
              </a:rPr>
              <a:t>Resumen metodología para el aseguramiento de la calidad.</a:t>
            </a:r>
            <a:r>
              <a:rPr lang="es-MX" sz="1800" b="1" dirty="0">
                <a:latin typeface="Roboto" panose="02000000000000000000"/>
              </a:rPr>
              <a:t> </a:t>
            </a:r>
            <a:endParaRPr lang="ru-RU" sz="1800" b="1" dirty="0">
              <a:solidFill>
                <a:schemeClr val="accent1"/>
              </a:solidFill>
            </a:endParaRPr>
          </a:p>
        </p:txBody>
      </p:sp>
      <p:sp>
        <p:nvSpPr>
          <p:cNvPr id="13" name="Rectángulo 12"/>
          <p:cNvSpPr/>
          <p:nvPr/>
        </p:nvSpPr>
        <p:spPr>
          <a:xfrm>
            <a:off x="628650" y="1891621"/>
            <a:ext cx="10725150" cy="3744000"/>
          </a:xfrm>
          <a:prstGeom prst="rect">
            <a:avLst/>
          </a:prstGeom>
          <a:ln w="31750">
            <a:solidFill>
              <a:srgbClr val="15414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4" name="Rectángulo 13"/>
          <p:cNvSpPr/>
          <p:nvPr/>
        </p:nvSpPr>
        <p:spPr>
          <a:xfrm>
            <a:off x="1071057" y="3402139"/>
            <a:ext cx="2066542" cy="55601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a:solidFill>
                  <a:schemeClr val="bg1"/>
                </a:solidFill>
                <a:latin typeface="Roboto" panose="02000000000000000000"/>
              </a:rPr>
              <a:t>Análisis</a:t>
            </a:r>
          </a:p>
        </p:txBody>
      </p:sp>
      <p:sp>
        <p:nvSpPr>
          <p:cNvPr id="15" name="Rectángulo 14"/>
          <p:cNvSpPr/>
          <p:nvPr/>
        </p:nvSpPr>
        <p:spPr>
          <a:xfrm>
            <a:off x="2965645" y="3402139"/>
            <a:ext cx="2066542" cy="55601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a:solidFill>
                  <a:schemeClr val="bg1"/>
                </a:solidFill>
                <a:latin typeface="Roboto" panose="02000000000000000000"/>
              </a:rPr>
              <a:t>Definición de </a:t>
            </a:r>
          </a:p>
          <a:p>
            <a:pPr algn="ctr"/>
            <a:r>
              <a:rPr lang="es-MX" sz="1600" b="1" dirty="0">
                <a:solidFill>
                  <a:schemeClr val="bg1"/>
                </a:solidFill>
                <a:latin typeface="Roboto" panose="02000000000000000000"/>
              </a:rPr>
              <a:t>Requerimientos</a:t>
            </a:r>
          </a:p>
        </p:txBody>
      </p:sp>
      <p:sp>
        <p:nvSpPr>
          <p:cNvPr id="16" name="Rectángulo 15"/>
          <p:cNvSpPr/>
          <p:nvPr/>
        </p:nvSpPr>
        <p:spPr>
          <a:xfrm>
            <a:off x="4813328" y="3404089"/>
            <a:ext cx="2066542" cy="55601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a:solidFill>
                  <a:schemeClr val="bg1"/>
                </a:solidFill>
                <a:latin typeface="Roboto" panose="02000000000000000000"/>
              </a:rPr>
              <a:t>Diseño</a:t>
            </a:r>
          </a:p>
          <a:p>
            <a:pPr algn="ctr"/>
            <a:r>
              <a:rPr lang="es-MX" sz="1600" b="1" dirty="0">
                <a:solidFill>
                  <a:schemeClr val="bg1"/>
                </a:solidFill>
                <a:latin typeface="Roboto" panose="02000000000000000000"/>
              </a:rPr>
              <a:t>Desarrollo</a:t>
            </a:r>
          </a:p>
        </p:txBody>
      </p:sp>
      <p:sp>
        <p:nvSpPr>
          <p:cNvPr id="17" name="Rectángulo 16"/>
          <p:cNvSpPr/>
          <p:nvPr/>
        </p:nvSpPr>
        <p:spPr>
          <a:xfrm>
            <a:off x="6693826" y="3404089"/>
            <a:ext cx="2066542" cy="55601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a:solidFill>
                  <a:schemeClr val="bg1"/>
                </a:solidFill>
                <a:latin typeface="Roboto" panose="02000000000000000000"/>
              </a:rPr>
              <a:t>Pruebas</a:t>
            </a:r>
            <a:r>
              <a:rPr lang="es-MX" dirty="0">
                <a:solidFill>
                  <a:schemeClr val="bg1"/>
                </a:solidFill>
              </a:rPr>
              <a:t>	</a:t>
            </a:r>
          </a:p>
        </p:txBody>
      </p:sp>
      <p:sp>
        <p:nvSpPr>
          <p:cNvPr id="19" name="Rectángulo redondeado 18"/>
          <p:cNvSpPr/>
          <p:nvPr/>
        </p:nvSpPr>
        <p:spPr>
          <a:xfrm>
            <a:off x="1056923" y="2595616"/>
            <a:ext cx="1947317" cy="660259"/>
          </a:xfrm>
          <a:prstGeom prst="roundRect">
            <a:avLst/>
          </a:prstGeom>
          <a:solidFill>
            <a:srgbClr val="92D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QA participa para estimaciones de los casos de usuarios</a:t>
            </a:r>
          </a:p>
        </p:txBody>
      </p:sp>
      <p:sp>
        <p:nvSpPr>
          <p:cNvPr id="20" name="Rectángulo redondeado 19"/>
          <p:cNvSpPr/>
          <p:nvPr/>
        </p:nvSpPr>
        <p:spPr>
          <a:xfrm>
            <a:off x="3276902" y="2609096"/>
            <a:ext cx="1907577" cy="660259"/>
          </a:xfrm>
          <a:prstGeom prst="roundRect">
            <a:avLst/>
          </a:prstGeom>
          <a:solidFill>
            <a:srgbClr val="92D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Los Ingenieros de pruebas analizan los requerimientos</a:t>
            </a:r>
          </a:p>
        </p:txBody>
      </p:sp>
      <p:sp>
        <p:nvSpPr>
          <p:cNvPr id="18" name="Rectángulo 17"/>
          <p:cNvSpPr/>
          <p:nvPr/>
        </p:nvSpPr>
        <p:spPr>
          <a:xfrm>
            <a:off x="8565826" y="3404089"/>
            <a:ext cx="2066542" cy="55601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a:solidFill>
                  <a:schemeClr val="bg1"/>
                </a:solidFill>
                <a:latin typeface="Roboto" panose="02000000000000000000"/>
              </a:rPr>
              <a:t>Implementación</a:t>
            </a:r>
          </a:p>
        </p:txBody>
      </p:sp>
      <p:sp>
        <p:nvSpPr>
          <p:cNvPr id="21" name="Rectángulo redondeado 20"/>
          <p:cNvSpPr/>
          <p:nvPr/>
        </p:nvSpPr>
        <p:spPr>
          <a:xfrm>
            <a:off x="5315626" y="2729035"/>
            <a:ext cx="1470423" cy="521263"/>
          </a:xfrm>
          <a:prstGeom prst="roundRect">
            <a:avLst/>
          </a:prstGeom>
          <a:solidFill>
            <a:srgbClr val="92D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Diseño  y Programación</a:t>
            </a:r>
          </a:p>
        </p:txBody>
      </p:sp>
      <p:sp>
        <p:nvSpPr>
          <p:cNvPr id="22" name="Rectángulo redondeado 21"/>
          <p:cNvSpPr/>
          <p:nvPr/>
        </p:nvSpPr>
        <p:spPr>
          <a:xfrm>
            <a:off x="5883932" y="1995799"/>
            <a:ext cx="2424212" cy="486509"/>
          </a:xfrm>
          <a:prstGeom prst="roundRect">
            <a:avLst/>
          </a:prstGeom>
          <a:solidFill>
            <a:srgbClr val="92D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Complementar ejecución y resolución  de defectos</a:t>
            </a:r>
          </a:p>
        </p:txBody>
      </p:sp>
      <p:sp>
        <p:nvSpPr>
          <p:cNvPr id="23" name="Rectángulo redondeado 22"/>
          <p:cNvSpPr/>
          <p:nvPr/>
        </p:nvSpPr>
        <p:spPr>
          <a:xfrm>
            <a:off x="7372589" y="2710126"/>
            <a:ext cx="3338258" cy="521263"/>
          </a:xfrm>
          <a:prstGeom prst="roundRect">
            <a:avLst/>
          </a:prstGeom>
          <a:solidFill>
            <a:srgbClr val="92D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Ingenieros de pruebas apoya las pruebas con los usuarios finales</a:t>
            </a:r>
          </a:p>
        </p:txBody>
      </p:sp>
      <p:sp>
        <p:nvSpPr>
          <p:cNvPr id="24" name="Rectángulo redondeado 23"/>
          <p:cNvSpPr/>
          <p:nvPr/>
        </p:nvSpPr>
        <p:spPr>
          <a:xfrm>
            <a:off x="1323293" y="1990905"/>
            <a:ext cx="3656188" cy="486509"/>
          </a:xfrm>
          <a:prstGeom prst="roundRect">
            <a:avLst/>
          </a:prstGeom>
          <a:solidFill>
            <a:srgbClr val="92D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Se elabora el documento con los requerimientos del proyecto/sistema</a:t>
            </a:r>
          </a:p>
        </p:txBody>
      </p:sp>
      <p:sp>
        <p:nvSpPr>
          <p:cNvPr id="25" name="Rectángulo redondeado 24"/>
          <p:cNvSpPr/>
          <p:nvPr/>
        </p:nvSpPr>
        <p:spPr>
          <a:xfrm>
            <a:off x="1051767" y="4940175"/>
            <a:ext cx="2106283" cy="417003"/>
          </a:xfrm>
          <a:prstGeom prst="roundRect">
            <a:avLst/>
          </a:prstGeom>
          <a:solidFill>
            <a:srgbClr val="00B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Se formula la estrategia de pruebas</a:t>
            </a:r>
          </a:p>
        </p:txBody>
      </p:sp>
      <p:sp>
        <p:nvSpPr>
          <p:cNvPr id="26" name="Rectángulo redondeado 25"/>
          <p:cNvSpPr/>
          <p:nvPr/>
        </p:nvSpPr>
        <p:spPr>
          <a:xfrm>
            <a:off x="1796516" y="4135725"/>
            <a:ext cx="2592000" cy="658335"/>
          </a:xfrm>
          <a:prstGeom prst="roundRect">
            <a:avLst/>
          </a:prstGeom>
          <a:solidFill>
            <a:srgbClr val="00B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El ing. de pruebas provee estimación para la creación y ejecución de doc. de prueba</a:t>
            </a:r>
          </a:p>
        </p:txBody>
      </p:sp>
      <p:sp>
        <p:nvSpPr>
          <p:cNvPr id="27" name="Rectángulo redondeado 26"/>
          <p:cNvSpPr/>
          <p:nvPr/>
        </p:nvSpPr>
        <p:spPr>
          <a:xfrm>
            <a:off x="3440902" y="4942390"/>
            <a:ext cx="1907577" cy="590761"/>
          </a:xfrm>
          <a:prstGeom prst="roundRect">
            <a:avLst/>
          </a:prstGeom>
          <a:solidFill>
            <a:srgbClr val="00B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Se documentan las especificaciones funcionales</a:t>
            </a:r>
          </a:p>
        </p:txBody>
      </p:sp>
      <p:sp>
        <p:nvSpPr>
          <p:cNvPr id="28" name="Rectángulo redondeado 27"/>
          <p:cNvSpPr/>
          <p:nvPr/>
        </p:nvSpPr>
        <p:spPr>
          <a:xfrm>
            <a:off x="4781672" y="4171470"/>
            <a:ext cx="1867835" cy="635476"/>
          </a:xfrm>
          <a:prstGeom prst="roundRect">
            <a:avLst/>
          </a:prstGeom>
          <a:solidFill>
            <a:srgbClr val="00B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Análisis de las pruebas, revisión de requerimientos</a:t>
            </a:r>
          </a:p>
        </p:txBody>
      </p:sp>
      <p:sp>
        <p:nvSpPr>
          <p:cNvPr id="29" name="Rectángulo redondeado 28"/>
          <p:cNvSpPr/>
          <p:nvPr/>
        </p:nvSpPr>
        <p:spPr>
          <a:xfrm>
            <a:off x="5534202" y="4937097"/>
            <a:ext cx="2503693" cy="486509"/>
          </a:xfrm>
          <a:prstGeom prst="roundRect">
            <a:avLst/>
          </a:prstGeom>
          <a:solidFill>
            <a:srgbClr val="00B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Creación de “TestCases” e inserción en herramientas</a:t>
            </a:r>
          </a:p>
        </p:txBody>
      </p:sp>
      <p:sp>
        <p:nvSpPr>
          <p:cNvPr id="30" name="Rectángulo redondeado 29"/>
          <p:cNvSpPr/>
          <p:nvPr/>
        </p:nvSpPr>
        <p:spPr>
          <a:xfrm>
            <a:off x="6855078" y="4169532"/>
            <a:ext cx="1944000" cy="668477"/>
          </a:xfrm>
          <a:prstGeom prst="roundRect">
            <a:avLst/>
          </a:prstGeom>
          <a:solidFill>
            <a:srgbClr val="00B05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Ejecución de pruebas e inserción de errores en herramienta</a:t>
            </a:r>
          </a:p>
        </p:txBody>
      </p:sp>
      <p:cxnSp>
        <p:nvCxnSpPr>
          <p:cNvPr id="31" name="Conector recto 30"/>
          <p:cNvCxnSpPr/>
          <p:nvPr/>
        </p:nvCxnSpPr>
        <p:spPr>
          <a:xfrm>
            <a:off x="2002069" y="3260572"/>
            <a:ext cx="0" cy="1294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flipH="1">
            <a:off x="3097854" y="2496464"/>
            <a:ext cx="53533" cy="89401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H="1">
            <a:off x="5987790" y="3283296"/>
            <a:ext cx="58398" cy="98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flipV="1">
            <a:off x="7052534" y="2521421"/>
            <a:ext cx="8008" cy="87733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6" name="Rectángulo redondeado 35"/>
          <p:cNvSpPr/>
          <p:nvPr/>
        </p:nvSpPr>
        <p:spPr>
          <a:xfrm>
            <a:off x="8908731" y="4166248"/>
            <a:ext cx="1748613" cy="903516"/>
          </a:xfrm>
          <a:prstGeom prst="roundRect">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b="1" dirty="0">
                <a:solidFill>
                  <a:schemeClr val="tx1"/>
                </a:solidFill>
                <a:latin typeface="Roboto" panose="02000000000000000000"/>
              </a:rPr>
              <a:t>Implementación del proyecto en el ambiente de producción</a:t>
            </a:r>
          </a:p>
        </p:txBody>
      </p:sp>
      <p:cxnSp>
        <p:nvCxnSpPr>
          <p:cNvPr id="35" name="Conector recto 34"/>
          <p:cNvCxnSpPr/>
          <p:nvPr/>
        </p:nvCxnSpPr>
        <p:spPr>
          <a:xfrm flipV="1">
            <a:off x="8965435" y="3231085"/>
            <a:ext cx="27403" cy="1763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9675394" y="4008607"/>
            <a:ext cx="0" cy="12872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7734938" y="3999139"/>
            <a:ext cx="0" cy="1286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flipH="1">
            <a:off x="5709081" y="3991992"/>
            <a:ext cx="7986" cy="13587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flipV="1">
            <a:off x="6733138" y="3951450"/>
            <a:ext cx="7599" cy="10104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flipV="1">
            <a:off x="3293567" y="3959093"/>
            <a:ext cx="49321" cy="17023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flipV="1">
            <a:off x="4563070" y="3985976"/>
            <a:ext cx="50485" cy="9162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V="1">
            <a:off x="1579821" y="3989550"/>
            <a:ext cx="18621" cy="91918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5" name="Conector recto 134"/>
          <p:cNvCxnSpPr>
            <a:stCxn id="20" idx="2"/>
          </p:cNvCxnSpPr>
          <p:nvPr/>
        </p:nvCxnSpPr>
        <p:spPr>
          <a:xfrm flipH="1">
            <a:off x="4091896" y="3269355"/>
            <a:ext cx="138795" cy="12068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Заголовок 13">
            <a:extLst>
              <a:ext uri="{FF2B5EF4-FFF2-40B4-BE49-F238E27FC236}">
                <a16:creationId xmlns:a16="http://schemas.microsoft.com/office/drawing/2014/main" id="{9E5F0D71-4CB3-0D44-9623-9711B85AE81B}"/>
              </a:ext>
            </a:extLst>
          </p:cNvPr>
          <p:cNvSpPr txBox="1">
            <a:spLocks/>
          </p:cNvSpPr>
          <p:nvPr/>
        </p:nvSpPr>
        <p:spPr>
          <a:xfrm>
            <a:off x="953588" y="194935"/>
            <a:ext cx="10742251" cy="84152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a:latin typeface="Soho Gothic Pro" panose="020B0503030504020204" pitchFamily="34" charset="0"/>
              </a:rPr>
              <a:t>Herramientas para el aseguramiento de la Calidad.</a:t>
            </a:r>
            <a:endParaRPr lang="ru-RU" sz="4000" b="1" dirty="0"/>
          </a:p>
        </p:txBody>
      </p:sp>
      <p:grpSp>
        <p:nvGrpSpPr>
          <p:cNvPr id="44" name="Grupo 43">
            <a:extLst>
              <a:ext uri="{FF2B5EF4-FFF2-40B4-BE49-F238E27FC236}">
                <a16:creationId xmlns:a16="http://schemas.microsoft.com/office/drawing/2014/main" id="{ED08E181-DDA8-46F0-8313-375DB72116C8}"/>
              </a:ext>
            </a:extLst>
          </p:cNvPr>
          <p:cNvGrpSpPr/>
          <p:nvPr/>
        </p:nvGrpSpPr>
        <p:grpSpPr>
          <a:xfrm>
            <a:off x="9777955" y="6135419"/>
            <a:ext cx="2291866" cy="664062"/>
            <a:chOff x="9777955" y="6135419"/>
            <a:chExt cx="2291866" cy="664062"/>
          </a:xfrm>
        </p:grpSpPr>
        <p:sp>
          <p:nvSpPr>
            <p:cNvPr id="46" name="Terminador 55">
              <a:extLst>
                <a:ext uri="{FF2B5EF4-FFF2-40B4-BE49-F238E27FC236}">
                  <a16:creationId xmlns:a16="http://schemas.microsoft.com/office/drawing/2014/main" id="{696F5398-0865-47EA-9935-819EB8E87C1D}"/>
                </a:ext>
              </a:extLst>
            </p:cNvPr>
            <p:cNvSpPr/>
            <p:nvPr/>
          </p:nvSpPr>
          <p:spPr>
            <a:xfrm>
              <a:off x="9777955" y="6135419"/>
              <a:ext cx="2291866" cy="664062"/>
            </a:xfrm>
            <a:prstGeom prst="flowChartTerminator">
              <a:avLst/>
            </a:prstGeom>
            <a:solidFill>
              <a:srgbClr val="15414D"/>
            </a:solidFill>
            <a:ln>
              <a:noFill/>
            </a:ln>
            <a:effectLst>
              <a:outerShdw blurRad="50800" dist="38100" dir="4800000" sx="103000" sy="103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7" name="CuadroTexto 46">
              <a:extLst>
                <a:ext uri="{FF2B5EF4-FFF2-40B4-BE49-F238E27FC236}">
                  <a16:creationId xmlns:a16="http://schemas.microsoft.com/office/drawing/2014/main" id="{A137C44F-F0AB-4D0A-B7E5-BC7510821516}"/>
                </a:ext>
              </a:extLst>
            </p:cNvPr>
            <p:cNvSpPr txBox="1"/>
            <p:nvPr/>
          </p:nvSpPr>
          <p:spPr>
            <a:xfrm>
              <a:off x="10490444" y="6283242"/>
              <a:ext cx="1535040" cy="368416"/>
            </a:xfrm>
            <a:prstGeom prst="rect">
              <a:avLst/>
            </a:prstGeom>
            <a:noFill/>
            <a:ln>
              <a:noFill/>
            </a:ln>
          </p:spPr>
          <p:txBody>
            <a:bodyPr wrap="square" rtlCol="0">
              <a:spAutoFit/>
            </a:bodyPr>
            <a:lstStyle/>
            <a:p>
              <a:r>
                <a:rPr lang="es-ES" b="1" i="1" dirty="0">
                  <a:solidFill>
                    <a:srgbClr val="15A38D"/>
                  </a:solidFill>
                  <a:latin typeface="Soho Gothic Pro" panose="020B0503030504020204" pitchFamily="34" charset="0"/>
                  <a:hlinkClick r:id="rId3" action="ppaction://hlinksldjump"/>
                </a:rPr>
                <a:t>Contenidos</a:t>
              </a:r>
              <a:endParaRPr lang="es-CL" b="1" i="1" dirty="0">
                <a:solidFill>
                  <a:srgbClr val="15A38D"/>
                </a:solidFill>
                <a:latin typeface="Soho Gothic Pro" panose="020B0503030504020204" pitchFamily="34" charset="0"/>
              </a:endParaRPr>
            </a:p>
          </p:txBody>
        </p:sp>
        <p:sp>
          <p:nvSpPr>
            <p:cNvPr id="48" name="Elipse 47">
              <a:extLst>
                <a:ext uri="{FF2B5EF4-FFF2-40B4-BE49-F238E27FC236}">
                  <a16:creationId xmlns:a16="http://schemas.microsoft.com/office/drawing/2014/main" id="{3F06E236-6600-4342-AC5C-A873DC133D8E}"/>
                </a:ext>
              </a:extLst>
            </p:cNvPr>
            <p:cNvSpPr/>
            <p:nvPr/>
          </p:nvSpPr>
          <p:spPr>
            <a:xfrm>
              <a:off x="9919513" y="6200634"/>
              <a:ext cx="533633" cy="5336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9" name="Imagen 48">
              <a:extLst>
                <a:ext uri="{FF2B5EF4-FFF2-40B4-BE49-F238E27FC236}">
                  <a16:creationId xmlns:a16="http://schemas.microsoft.com/office/drawing/2014/main" id="{56907486-1100-4810-BED2-6F9CB9A3A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7642" y="6229325"/>
              <a:ext cx="476250" cy="476250"/>
            </a:xfrm>
            <a:prstGeom prst="rect">
              <a:avLst/>
            </a:prstGeom>
          </p:spPr>
        </p:pic>
      </p:grpSp>
    </p:spTree>
    <p:extLst>
      <p:ext uri="{BB962C8B-B14F-4D97-AF65-F5344CB8AC3E}">
        <p14:creationId xmlns:p14="http://schemas.microsoft.com/office/powerpoint/2010/main" val="246743569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14">
            <a:extLst>
              <a:ext uri="{FF2B5EF4-FFF2-40B4-BE49-F238E27FC236}">
                <a16:creationId xmlns:a16="http://schemas.microsoft.com/office/drawing/2014/main" id="{44BA8C9A-234B-AA4B-BB68-FB7983557901}"/>
              </a:ext>
            </a:extLst>
          </p:cNvPr>
          <p:cNvSpPr txBox="1">
            <a:spLocks/>
          </p:cNvSpPr>
          <p:nvPr/>
        </p:nvSpPr>
        <p:spPr>
          <a:xfrm>
            <a:off x="607068" y="2145153"/>
            <a:ext cx="11034471" cy="3989516"/>
          </a:xfrm>
          <a:prstGeom prst="rect">
            <a:avLst/>
          </a:prstGeom>
        </p:spPr>
        <p:txBody>
          <a:bodyPr numCol="2" spcCol="10800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buNone/>
            </a:pPr>
            <a:r>
              <a:rPr lang="en-US"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Lorem Ipsum has been the industry's </a:t>
            </a:r>
            <a:r>
              <a:rPr lang="en"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pPr marL="0" indent="0">
              <a:lnSpc>
                <a:spcPct val="135000"/>
              </a:lnSpc>
              <a:buFont typeface="Arial" panose="020B0604020202020204" pitchFamily="34" charset="0"/>
              <a:buNone/>
            </a:pPr>
            <a:r>
              <a:rPr lang="en"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a:t>
            </a:r>
          </a:p>
        </p:txBody>
      </p:sp>
      <p:sp>
        <p:nvSpPr>
          <p:cNvPr id="6" name="Rectángulo 5"/>
          <p:cNvSpPr/>
          <p:nvPr/>
        </p:nvSpPr>
        <p:spPr>
          <a:xfrm>
            <a:off x="0" y="0"/>
            <a:ext cx="12192000" cy="6858000"/>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    </a:t>
            </a:r>
          </a:p>
        </p:txBody>
      </p:sp>
      <p:sp>
        <p:nvSpPr>
          <p:cNvPr id="7" name="Rectángulo redondeado 6"/>
          <p:cNvSpPr/>
          <p:nvPr/>
        </p:nvSpPr>
        <p:spPr>
          <a:xfrm>
            <a:off x="564246" y="778508"/>
            <a:ext cx="11097453" cy="5842926"/>
          </a:xfrm>
          <a:prstGeom prst="roundRect">
            <a:avLst/>
          </a:prstGeom>
          <a:solidFill>
            <a:schemeClr val="bg1"/>
          </a:solidFill>
          <a:ln w="127000">
            <a:gradFill flip="none" rotWithShape="1">
              <a:gsLst>
                <a:gs pos="0">
                  <a:srgbClr val="15A38D"/>
                </a:gs>
                <a:gs pos="45000">
                  <a:srgbClr val="13A438"/>
                </a:gs>
                <a:gs pos="70000">
                  <a:schemeClr val="accent1">
                    <a:lumMod val="45000"/>
                    <a:lumOff val="55000"/>
                  </a:schemeClr>
                </a:gs>
                <a:gs pos="100000">
                  <a:srgbClr val="15414D"/>
                </a:gs>
              </a:gsLst>
              <a:path path="shape">
                <a:fillToRect l="50000" t="50000" r="50000" b="50000"/>
              </a:path>
              <a:tileRect/>
            </a:gradFill>
          </a:ln>
          <a:effectLst>
            <a:outerShdw blurRad="101600" dist="50800" dir="4800000" sx="102000" sy="102000" algn="tl" rotWithShape="0">
              <a:schemeClr val="accent5">
                <a:lumMod val="50000"/>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pic>
        <p:nvPicPr>
          <p:cNvPr id="16" name="Picture 2"/>
          <p:cNvPicPr>
            <a:picLocks noGrp="1" noChangeAspect="1" noChangeArrowheads="1"/>
          </p:cNvPicPr>
          <p:nvPr>
            <p:ph idx="1"/>
          </p:nvPr>
        </p:nvPicPr>
        <p:blipFill rotWithShape="1">
          <a:blip r:embed="rId2"/>
          <a:srcRect t="19539" b="14511"/>
          <a:stretch/>
        </p:blipFill>
        <p:spPr bwMode="auto">
          <a:xfrm>
            <a:off x="2290407" y="2076994"/>
            <a:ext cx="7611186" cy="3513909"/>
          </a:xfrm>
          <a:prstGeom prst="rect">
            <a:avLst/>
          </a:prstGeom>
          <a:noFill/>
          <a:ln w="31750">
            <a:solidFill>
              <a:schemeClr val="accent1"/>
            </a:solidFill>
            <a:miter lim="800000"/>
            <a:headEnd/>
            <a:tailEnd/>
          </a:ln>
          <a:effectLst/>
        </p:spPr>
      </p:pic>
      <p:sp>
        <p:nvSpPr>
          <p:cNvPr id="13"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2290407" y="1165509"/>
            <a:ext cx="7740284" cy="849439"/>
          </a:xfrm>
        </p:spPr>
        <p:txBody>
          <a:bodyPr>
            <a:normAutofit/>
          </a:bodyPr>
          <a:lstStyle/>
          <a:p>
            <a:pPr algn="ctr"/>
            <a:r>
              <a:rPr lang="es-CL" sz="2000" b="1" dirty="0">
                <a:latin typeface="Roboto" panose="02000000000000000000"/>
              </a:rPr>
              <a:t>Costo de reparación de un defecto.</a:t>
            </a:r>
            <a:endParaRPr lang="ru-RU" i="1" dirty="0">
              <a:solidFill>
                <a:schemeClr val="accent1"/>
              </a:solidFill>
            </a:endParaRPr>
          </a:p>
        </p:txBody>
      </p:sp>
    </p:spTree>
    <p:extLst>
      <p:ext uri="{BB962C8B-B14F-4D97-AF65-F5344CB8AC3E}">
        <p14:creationId xmlns:p14="http://schemas.microsoft.com/office/powerpoint/2010/main" val="420656742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14">
            <a:extLst>
              <a:ext uri="{FF2B5EF4-FFF2-40B4-BE49-F238E27FC236}">
                <a16:creationId xmlns:a16="http://schemas.microsoft.com/office/drawing/2014/main" id="{44BA8C9A-234B-AA4B-BB68-FB7983557901}"/>
              </a:ext>
            </a:extLst>
          </p:cNvPr>
          <p:cNvSpPr txBox="1">
            <a:spLocks/>
          </p:cNvSpPr>
          <p:nvPr/>
        </p:nvSpPr>
        <p:spPr>
          <a:xfrm>
            <a:off x="607068" y="2145153"/>
            <a:ext cx="11034471" cy="3989516"/>
          </a:xfrm>
          <a:prstGeom prst="rect">
            <a:avLst/>
          </a:prstGeom>
        </p:spPr>
        <p:txBody>
          <a:bodyPr numCol="2" spcCol="10800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buNone/>
            </a:pPr>
            <a:r>
              <a:rPr lang="en-US"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Lorem Ipsum has been the industry's </a:t>
            </a:r>
            <a:r>
              <a:rPr lang="en"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pPr marL="0" indent="0">
              <a:lnSpc>
                <a:spcPct val="135000"/>
              </a:lnSpc>
              <a:buFont typeface="Arial" panose="020B0604020202020204" pitchFamily="34" charset="0"/>
              <a:buNone/>
            </a:pPr>
            <a:r>
              <a:rPr lang="en"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a:t>
            </a:r>
          </a:p>
        </p:txBody>
      </p:sp>
      <p:sp>
        <p:nvSpPr>
          <p:cNvPr id="6" name="Rectángulo 5"/>
          <p:cNvSpPr/>
          <p:nvPr/>
        </p:nvSpPr>
        <p:spPr>
          <a:xfrm>
            <a:off x="0" y="0"/>
            <a:ext cx="12192000" cy="6858000"/>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    </a:t>
            </a:r>
          </a:p>
        </p:txBody>
      </p:sp>
      <p:sp>
        <p:nvSpPr>
          <p:cNvPr id="7" name="Rectángulo redondeado 6"/>
          <p:cNvSpPr/>
          <p:nvPr/>
        </p:nvSpPr>
        <p:spPr>
          <a:xfrm>
            <a:off x="564246" y="778508"/>
            <a:ext cx="11097453" cy="5842926"/>
          </a:xfrm>
          <a:prstGeom prst="roundRect">
            <a:avLst/>
          </a:prstGeom>
          <a:solidFill>
            <a:schemeClr val="bg1"/>
          </a:solidFill>
          <a:ln w="127000">
            <a:gradFill flip="none" rotWithShape="1">
              <a:gsLst>
                <a:gs pos="0">
                  <a:srgbClr val="15A38D"/>
                </a:gs>
                <a:gs pos="45000">
                  <a:srgbClr val="13A438"/>
                </a:gs>
                <a:gs pos="70000">
                  <a:schemeClr val="accent1">
                    <a:lumMod val="45000"/>
                    <a:lumOff val="55000"/>
                  </a:schemeClr>
                </a:gs>
                <a:gs pos="100000">
                  <a:srgbClr val="15414D"/>
                </a:gs>
              </a:gsLst>
              <a:path path="shape">
                <a:fillToRect l="50000" t="50000" r="50000" b="50000"/>
              </a:path>
              <a:tileRect/>
            </a:gradFill>
          </a:ln>
          <a:effectLst>
            <a:outerShdw blurRad="101600" dist="50800" dir="4800000" sx="102000" sy="102000" algn="tl" rotWithShape="0">
              <a:schemeClr val="accent5">
                <a:lumMod val="50000"/>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pic>
        <p:nvPicPr>
          <p:cNvPr id="15" name="Picture 2"/>
          <p:cNvPicPr>
            <a:picLocks noChangeAspect="1" noChangeArrowheads="1"/>
          </p:cNvPicPr>
          <p:nvPr/>
        </p:nvPicPr>
        <p:blipFill rotWithShape="1">
          <a:blip r:embed="rId2"/>
          <a:srcRect t="23123" b="10497"/>
          <a:stretch/>
        </p:blipFill>
        <p:spPr bwMode="auto">
          <a:xfrm>
            <a:off x="3087500" y="2258291"/>
            <a:ext cx="6017000" cy="3560618"/>
          </a:xfrm>
          <a:prstGeom prst="rect">
            <a:avLst/>
          </a:prstGeom>
          <a:noFill/>
          <a:ln w="31750">
            <a:solidFill>
              <a:schemeClr val="accent1"/>
            </a:solidFill>
            <a:miter lim="800000"/>
            <a:headEnd/>
            <a:tailEnd/>
          </a:ln>
          <a:effectLst/>
        </p:spPr>
      </p:pic>
      <p:sp>
        <p:nvSpPr>
          <p:cNvPr id="12"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3087500" y="1233668"/>
            <a:ext cx="6017000" cy="849439"/>
          </a:xfrm>
        </p:spPr>
        <p:txBody>
          <a:bodyPr>
            <a:normAutofit/>
          </a:bodyPr>
          <a:lstStyle/>
          <a:p>
            <a:pPr algn="ctr"/>
            <a:r>
              <a:rPr lang="es-CL" sz="2000" b="1" dirty="0">
                <a:latin typeface="Roboto" panose="02000000000000000000"/>
              </a:rPr>
              <a:t>Patrón de defectos.</a:t>
            </a:r>
            <a:endParaRPr lang="ru-RU" i="1" dirty="0">
              <a:solidFill>
                <a:schemeClr val="accent1"/>
              </a:solidFill>
            </a:endParaRPr>
          </a:p>
        </p:txBody>
      </p:sp>
    </p:spTree>
    <p:extLst>
      <p:ext uri="{BB962C8B-B14F-4D97-AF65-F5344CB8AC3E}">
        <p14:creationId xmlns:p14="http://schemas.microsoft.com/office/powerpoint/2010/main" val="405755263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Прямоугольник 88">
            <a:extLst>
              <a:ext uri="{FF2B5EF4-FFF2-40B4-BE49-F238E27FC236}">
                <a16:creationId xmlns:a16="http://schemas.microsoft.com/office/drawing/2014/main" id="{84BCFF50-B363-E04C-B1F8-256BC274E2C4}"/>
              </a:ext>
            </a:extLst>
          </p:cNvPr>
          <p:cNvSpPr/>
          <p:nvPr/>
        </p:nvSpPr>
        <p:spPr>
          <a:xfrm>
            <a:off x="0" y="0"/>
            <a:ext cx="12215646" cy="6881880"/>
          </a:xfrm>
          <a:prstGeom prst="rect">
            <a:avLst/>
          </a:prstGeom>
          <a:gradFill>
            <a:gsLst>
              <a:gs pos="100000">
                <a:schemeClr val="accent1"/>
              </a:gs>
              <a:gs pos="3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601"/>
          </a:p>
        </p:txBody>
      </p:sp>
      <p:pic>
        <p:nvPicPr>
          <p:cNvPr id="40" name="Marcador de posición de imagen 2"/>
          <p:cNvPicPr>
            <a:picLocks noChangeAspect="1"/>
          </p:cNvPicPr>
          <p:nvPr/>
        </p:nvPicPr>
        <p:blipFill>
          <a:blip r:embed="rId3" cstate="print">
            <a:extLst>
              <a:ext uri="{28A0092B-C50C-407E-A947-70E740481C1C}">
                <a14:useLocalDpi xmlns:a14="http://schemas.microsoft.com/office/drawing/2010/main" val="0"/>
              </a:ext>
            </a:extLst>
          </a:blip>
          <a:srcRect l="12693" r="12693"/>
          <a:stretch>
            <a:fillRect/>
          </a:stretch>
        </p:blipFill>
        <p:spPr>
          <a:xfrm flipH="1">
            <a:off x="14377" y="-14377"/>
            <a:ext cx="7703296" cy="6881880"/>
          </a:xfrm>
          <a:custGeom>
            <a:avLst/>
            <a:gdLst>
              <a:gd name="connsiteX0" fmla="*/ 7676453 w 7676453"/>
              <a:gd name="connsiteY0" fmla="*/ 0 h 6857998"/>
              <a:gd name="connsiteX1" fmla="*/ 1759851 w 7676453"/>
              <a:gd name="connsiteY1" fmla="*/ 0 h 6857998"/>
              <a:gd name="connsiteX2" fmla="*/ 1781689 w 7676453"/>
              <a:gd name="connsiteY2" fmla="*/ 217672 h 6857998"/>
              <a:gd name="connsiteX3" fmla="*/ 107958 w 7676453"/>
              <a:gd name="connsiteY3" fmla="*/ 6692056 h 6857998"/>
              <a:gd name="connsiteX4" fmla="*/ 0 w 7676453"/>
              <a:gd name="connsiteY4" fmla="*/ 6857998 h 6857998"/>
              <a:gd name="connsiteX5" fmla="*/ 7676453 w 7676453"/>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76453" h="6857998">
                <a:moveTo>
                  <a:pt x="7676453" y="0"/>
                </a:moveTo>
                <a:lnTo>
                  <a:pt x="1759851" y="0"/>
                </a:lnTo>
                <a:lnTo>
                  <a:pt x="1781689" y="217672"/>
                </a:lnTo>
                <a:cubicBezTo>
                  <a:pt x="1950678" y="2461817"/>
                  <a:pt x="1338711" y="4712859"/>
                  <a:pt x="107958" y="6692056"/>
                </a:cubicBezTo>
                <a:lnTo>
                  <a:pt x="0" y="6857998"/>
                </a:lnTo>
                <a:lnTo>
                  <a:pt x="7676453" y="6857998"/>
                </a:lnTo>
                <a:close/>
              </a:path>
            </a:pathLst>
          </a:custGeom>
        </p:spPr>
      </p:pic>
      <p:grpSp>
        <p:nvGrpSpPr>
          <p:cNvPr id="42" name="Группа 13">
            <a:extLst>
              <a:ext uri="{FF2B5EF4-FFF2-40B4-BE49-F238E27FC236}">
                <a16:creationId xmlns:a16="http://schemas.microsoft.com/office/drawing/2014/main" id="{04EA9F77-5E70-B243-916F-6AC540590675}"/>
              </a:ext>
            </a:extLst>
          </p:cNvPr>
          <p:cNvGrpSpPr/>
          <p:nvPr/>
        </p:nvGrpSpPr>
        <p:grpSpPr>
          <a:xfrm>
            <a:off x="6405799" y="100642"/>
            <a:ext cx="5819628" cy="6152269"/>
            <a:chOff x="6517284" y="-10562"/>
            <a:chExt cx="5674717" cy="6280078"/>
          </a:xfrm>
        </p:grpSpPr>
        <p:sp>
          <p:nvSpPr>
            <p:cNvPr id="45" name="Полилиния 14">
              <a:extLst>
                <a:ext uri="{FF2B5EF4-FFF2-40B4-BE49-F238E27FC236}">
                  <a16:creationId xmlns:a16="http://schemas.microsoft.com/office/drawing/2014/main" id="{854C35A1-3A2E-AF4B-874E-728B7D48DC85}"/>
                </a:ext>
              </a:extLst>
            </p:cNvPr>
            <p:cNvSpPr/>
            <p:nvPr/>
          </p:nvSpPr>
          <p:spPr>
            <a:xfrm rot="16200000">
              <a:off x="6208415" y="298308"/>
              <a:ext cx="6280076" cy="5662338"/>
            </a:xfrm>
            <a:custGeom>
              <a:avLst/>
              <a:gdLst>
                <a:gd name="connsiteX0" fmla="*/ 6280076 w 6280076"/>
                <a:gd name="connsiteY0" fmla="*/ 2589 h 5662339"/>
                <a:gd name="connsiteX1" fmla="*/ 6280076 w 6280076"/>
                <a:gd name="connsiteY1" fmla="*/ 5662339 h 5662339"/>
                <a:gd name="connsiteX2" fmla="*/ 0 w 6280076"/>
                <a:gd name="connsiteY2" fmla="*/ 5662338 h 5662339"/>
                <a:gd name="connsiteX3" fmla="*/ 8751 w 6280076"/>
                <a:gd name="connsiteY3" fmla="*/ 5547256 h 5662339"/>
                <a:gd name="connsiteX4" fmla="*/ 6155876 w 6280076"/>
                <a:gd name="connsiteY4" fmla="*/ 0 h 5662339"/>
                <a:gd name="connsiteX5" fmla="*/ 6170885 w 6280076"/>
                <a:gd name="connsiteY5" fmla="*/ 0 h 566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076" h="5662339">
                  <a:moveTo>
                    <a:pt x="6280076" y="2589"/>
                  </a:moveTo>
                  <a:lnTo>
                    <a:pt x="6280076" y="5662339"/>
                  </a:lnTo>
                  <a:lnTo>
                    <a:pt x="0" y="5662338"/>
                  </a:lnTo>
                  <a:lnTo>
                    <a:pt x="8751" y="5547256"/>
                  </a:lnTo>
                  <a:cubicBezTo>
                    <a:pt x="325179" y="2431445"/>
                    <a:pt x="2956580" y="0"/>
                    <a:pt x="6155876" y="0"/>
                  </a:cubicBezTo>
                  <a:lnTo>
                    <a:pt x="6170885" y="0"/>
                  </a:lnTo>
                  <a:close/>
                </a:path>
              </a:pathLst>
            </a:custGeom>
            <a:solidFill>
              <a:schemeClr val="bg1"/>
            </a:solidFill>
            <a:ln>
              <a:noFill/>
            </a:ln>
            <a:effectLst>
              <a:outerShdw blurRad="977900" dist="38100" dir="16200000"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601" dirty="0"/>
            </a:p>
          </p:txBody>
        </p:sp>
        <p:sp>
          <p:nvSpPr>
            <p:cNvPr id="46" name="Полилиния 15">
              <a:extLst>
                <a:ext uri="{FF2B5EF4-FFF2-40B4-BE49-F238E27FC236}">
                  <a16:creationId xmlns:a16="http://schemas.microsoft.com/office/drawing/2014/main" id="{0A82C51E-56A5-0E48-815F-AFBB05C65324}"/>
                </a:ext>
              </a:extLst>
            </p:cNvPr>
            <p:cNvSpPr/>
            <p:nvPr/>
          </p:nvSpPr>
          <p:spPr>
            <a:xfrm>
              <a:off x="6517284" y="-10562"/>
              <a:ext cx="5674717" cy="6280078"/>
            </a:xfrm>
            <a:custGeom>
              <a:avLst/>
              <a:gdLst>
                <a:gd name="connsiteX0" fmla="*/ 2404 w 5674717"/>
                <a:gd name="connsiteY0" fmla="*/ 0 h 6868558"/>
                <a:gd name="connsiteX1" fmla="*/ 5674717 w 5674717"/>
                <a:gd name="connsiteY1" fmla="*/ 0 h 6868558"/>
                <a:gd name="connsiteX2" fmla="*/ 5674717 w 5674717"/>
                <a:gd name="connsiteY2" fmla="*/ 6868558 h 6868558"/>
                <a:gd name="connsiteX3" fmla="*/ 5479795 w 5674717"/>
                <a:gd name="connsiteY3" fmla="*/ 6833824 h 6868558"/>
                <a:gd name="connsiteX4" fmla="*/ 0 w 5674717"/>
                <a:gd name="connsiteY4" fmla="*/ 125010 h 6868558"/>
                <a:gd name="connsiteX5" fmla="*/ 0 w 5674717"/>
                <a:gd name="connsiteY5" fmla="*/ 108380 h 686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4717" h="6868558">
                  <a:moveTo>
                    <a:pt x="2404" y="0"/>
                  </a:moveTo>
                  <a:lnTo>
                    <a:pt x="5674717" y="0"/>
                  </a:lnTo>
                  <a:lnTo>
                    <a:pt x="5674717" y="6868558"/>
                  </a:lnTo>
                  <a:lnTo>
                    <a:pt x="5479795" y="6833824"/>
                  </a:lnTo>
                  <a:cubicBezTo>
                    <a:pt x="2352482" y="6195280"/>
                    <a:pt x="0" y="3434270"/>
                    <a:pt x="0" y="125010"/>
                  </a:cubicBezTo>
                  <a:lnTo>
                    <a:pt x="0" y="10838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901" tIns="91451" rIns="182901" bIns="91451" numCol="1" spcCol="0" rtlCol="0" fromWordArt="0" anchor="ctr" anchorCtr="0" forceAA="0" compatLnSpc="1">
              <a:prstTxWarp prst="textNoShape">
                <a:avLst/>
              </a:prstTxWarp>
              <a:noAutofit/>
            </a:bodyPr>
            <a:lstStyle/>
            <a:p>
              <a:pPr algn="ctr"/>
              <a:endParaRPr lang="ru-RU" sz="9601"/>
            </a:p>
          </p:txBody>
        </p:sp>
      </p:grpSp>
      <p:sp>
        <p:nvSpPr>
          <p:cNvPr id="35" name="Заголовок 10">
            <a:extLst>
              <a:ext uri="{FF2B5EF4-FFF2-40B4-BE49-F238E27FC236}">
                <a16:creationId xmlns:a16="http://schemas.microsoft.com/office/drawing/2014/main" id="{A58186E5-2198-AA40-82F0-93097F9F8C77}"/>
              </a:ext>
            </a:extLst>
          </p:cNvPr>
          <p:cNvSpPr txBox="1">
            <a:spLocks/>
          </p:cNvSpPr>
          <p:nvPr/>
        </p:nvSpPr>
        <p:spPr>
          <a:xfrm flipH="1">
            <a:off x="7173166" y="396769"/>
            <a:ext cx="4616852" cy="860532"/>
          </a:xfrm>
          <a:prstGeom prst="rect">
            <a:avLst/>
          </a:prstGeom>
        </p:spPr>
        <p:txBody>
          <a:bodyPr vert="horz" lIns="182901" tIns="91451" rIns="182901" bIns="91451" rtlCol="0" anchor="ctr">
            <a:noAutofit/>
          </a:bodyPr>
          <a:lstStyle>
            <a:lvl1pPr marL="9525" marR="0" indent="0" algn="ctr" defTabSz="914400" rtl="0" eaLnBrk="1" fontAlgn="auto" latinLnBrk="0" hangingPunct="1">
              <a:lnSpc>
                <a:spcPct val="90000"/>
              </a:lnSpc>
              <a:spcBef>
                <a:spcPct val="0"/>
              </a:spcBef>
              <a:spcAft>
                <a:spcPts val="0"/>
              </a:spcAft>
              <a:buClrTx/>
              <a:buSzTx/>
              <a:buFontTx/>
              <a:buNone/>
              <a:tabLst>
                <a:tab pos="1819275" algn="l"/>
              </a:tabLst>
              <a:defRPr lang="ru-RU" sz="3600" b="1" kern="1200" cap="all" dirty="0">
                <a:solidFill>
                  <a:schemeClr val="tx1"/>
                </a:solidFill>
                <a:latin typeface="Century Gothic" panose="020B0502020202020204" pitchFamily="34" charset="0"/>
                <a:ea typeface="Tahoma" charset="0"/>
                <a:cs typeface="Tahoma" charset="0"/>
              </a:defRPr>
            </a:lvl1pPr>
          </a:lstStyle>
          <a:p>
            <a:pPr algn="r">
              <a:lnSpc>
                <a:spcPct val="110000"/>
              </a:lnSpc>
            </a:pPr>
            <a:r>
              <a:rPr lang="es-CL" sz="4000" i="1" dirty="0">
                <a:solidFill>
                  <a:schemeClr val="tx2"/>
                </a:solidFill>
                <a:latin typeface="Soho Gothic Pro" panose="020B0503030504020204" pitchFamily="34" charset="0"/>
                <a:ea typeface="Tahoma" panose="020B0604030504040204" pitchFamily="34" charset="0"/>
                <a:cs typeface="Tahoma" panose="020B0604030504040204" pitchFamily="34" charset="0"/>
              </a:rPr>
              <a:t>Introducción</a:t>
            </a:r>
            <a:endParaRPr lang="ru-RU" sz="4000" i="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6" name="Заголовок 10">
            <a:extLst>
              <a:ext uri="{FF2B5EF4-FFF2-40B4-BE49-F238E27FC236}">
                <a16:creationId xmlns:a16="http://schemas.microsoft.com/office/drawing/2014/main" id="{DE2B786B-A4DF-D345-85F6-E19B28FA74D8}"/>
              </a:ext>
            </a:extLst>
          </p:cNvPr>
          <p:cNvSpPr txBox="1">
            <a:spLocks/>
          </p:cNvSpPr>
          <p:nvPr/>
        </p:nvSpPr>
        <p:spPr>
          <a:xfrm flipH="1">
            <a:off x="7467600" y="1192044"/>
            <a:ext cx="4322418" cy="3589506"/>
          </a:xfrm>
          <a:prstGeom prst="rect">
            <a:avLst/>
          </a:prstGeom>
        </p:spPr>
        <p:txBody>
          <a:bodyPr vert="horz" lIns="182901" tIns="91451" rIns="182901" bIns="91451" rtlCol="0" anchor="ctr">
            <a:noAutofit/>
          </a:bodyPr>
          <a:lstStyle>
            <a:lvl1pPr marL="9525" marR="0" indent="0" algn="ctr" defTabSz="914400" rtl="0" eaLnBrk="1" fontAlgn="auto" latinLnBrk="0" hangingPunct="1">
              <a:lnSpc>
                <a:spcPct val="90000"/>
              </a:lnSpc>
              <a:spcBef>
                <a:spcPct val="0"/>
              </a:spcBef>
              <a:spcAft>
                <a:spcPts val="0"/>
              </a:spcAft>
              <a:buClrTx/>
              <a:buSzTx/>
              <a:buFontTx/>
              <a:buNone/>
              <a:tabLst>
                <a:tab pos="1819275" algn="l"/>
              </a:tabLst>
              <a:defRPr lang="ru-RU" sz="3600" b="1" kern="1200" cap="all" dirty="0">
                <a:solidFill>
                  <a:schemeClr val="tx1"/>
                </a:solidFill>
                <a:latin typeface="Century Gothic" panose="020B0502020202020204" pitchFamily="34" charset="0"/>
                <a:ea typeface="Tahoma" charset="0"/>
                <a:cs typeface="Tahoma" charset="0"/>
              </a:defRPr>
            </a:lvl1pPr>
          </a:lstStyle>
          <a:p>
            <a:pPr marL="0" algn="r">
              <a:lnSpc>
                <a:spcPct val="150000"/>
              </a:lnSpc>
              <a:spcBef>
                <a:spcPts val="0"/>
              </a:spcBef>
            </a:pPr>
            <a:r>
              <a:rPr lang="en-US" sz="1200" b="0" dirty="0"/>
              <a:t>En esta unidad conocerás el concepto de calidad de software y el proceso de aseguramiento de la calidad de software ASQ, además de los modelos calidad de Boehm, McCall y ISO 9126, los distintos niveles de madurez y la etapa inicial de la construcción de un mantenedor web en C# basado en requerimientos de un </a:t>
            </a:r>
            <a:r>
              <a:rPr lang="en-US" sz="1200" b="0" dirty="0" err="1"/>
              <a:t>negocio</a:t>
            </a:r>
            <a:r>
              <a:rPr lang="en-US" sz="1200" b="0" dirty="0"/>
              <a:t>.</a:t>
            </a:r>
            <a:endParaRPr lang="en-US" sz="1800" b="0" dirty="0">
              <a:ea typeface="Tahoma"/>
              <a:cs typeface="Tahoma"/>
            </a:endParaRPr>
          </a:p>
        </p:txBody>
      </p:sp>
    </p:spTree>
    <p:custDataLst>
      <p:tags r:id="rId1"/>
    </p:custDataLst>
    <p:extLst>
      <p:ext uri="{BB962C8B-B14F-4D97-AF65-F5344CB8AC3E}">
        <p14:creationId xmlns:p14="http://schemas.microsoft.com/office/powerpoint/2010/main" val="30747898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14">
            <a:extLst>
              <a:ext uri="{FF2B5EF4-FFF2-40B4-BE49-F238E27FC236}">
                <a16:creationId xmlns:a16="http://schemas.microsoft.com/office/drawing/2014/main" id="{44BA8C9A-234B-AA4B-BB68-FB7983557901}"/>
              </a:ext>
            </a:extLst>
          </p:cNvPr>
          <p:cNvSpPr txBox="1">
            <a:spLocks/>
          </p:cNvSpPr>
          <p:nvPr/>
        </p:nvSpPr>
        <p:spPr>
          <a:xfrm>
            <a:off x="607068" y="2145153"/>
            <a:ext cx="11034471" cy="3989516"/>
          </a:xfrm>
          <a:prstGeom prst="rect">
            <a:avLst/>
          </a:prstGeom>
        </p:spPr>
        <p:txBody>
          <a:bodyPr numCol="2" spcCol="10800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buNone/>
            </a:pPr>
            <a:r>
              <a:rPr lang="en-US"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Lorem Ipsum has been the industry's </a:t>
            </a:r>
            <a:r>
              <a:rPr lang="en"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pPr marL="0" indent="0">
              <a:lnSpc>
                <a:spcPct val="135000"/>
              </a:lnSpc>
              <a:buFont typeface="Arial" panose="020B0604020202020204" pitchFamily="34" charset="0"/>
              <a:buNone/>
            </a:pPr>
            <a:r>
              <a:rPr lang="en"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a:t>
            </a:r>
          </a:p>
        </p:txBody>
      </p:sp>
      <p:sp>
        <p:nvSpPr>
          <p:cNvPr id="6" name="Rectángulo 5"/>
          <p:cNvSpPr/>
          <p:nvPr/>
        </p:nvSpPr>
        <p:spPr>
          <a:xfrm>
            <a:off x="0" y="0"/>
            <a:ext cx="12192000" cy="6858000"/>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    </a:t>
            </a:r>
          </a:p>
        </p:txBody>
      </p:sp>
      <p:sp>
        <p:nvSpPr>
          <p:cNvPr id="7" name="Rectángulo redondeado 6"/>
          <p:cNvSpPr/>
          <p:nvPr/>
        </p:nvSpPr>
        <p:spPr>
          <a:xfrm>
            <a:off x="544086" y="778508"/>
            <a:ext cx="11097453" cy="5842926"/>
          </a:xfrm>
          <a:prstGeom prst="roundRect">
            <a:avLst/>
          </a:prstGeom>
          <a:solidFill>
            <a:schemeClr val="bg1"/>
          </a:solidFill>
          <a:ln w="127000">
            <a:gradFill flip="none" rotWithShape="1">
              <a:gsLst>
                <a:gs pos="0">
                  <a:srgbClr val="15A38D"/>
                </a:gs>
                <a:gs pos="45000">
                  <a:srgbClr val="13A438"/>
                </a:gs>
                <a:gs pos="70000">
                  <a:schemeClr val="accent1">
                    <a:lumMod val="45000"/>
                    <a:lumOff val="55000"/>
                  </a:schemeClr>
                </a:gs>
                <a:gs pos="100000">
                  <a:srgbClr val="15414D"/>
                </a:gs>
              </a:gsLst>
              <a:path path="shape">
                <a:fillToRect l="50000" t="50000" r="50000" b="50000"/>
              </a:path>
              <a:tileRect/>
            </a:gradFill>
          </a:ln>
          <a:effectLst>
            <a:outerShdw blurRad="101600" dist="50800" dir="4800000" sx="102000" sy="102000" algn="tl" rotWithShape="0">
              <a:schemeClr val="accent5">
                <a:lumMod val="50000"/>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pic>
        <p:nvPicPr>
          <p:cNvPr id="15" name="Picture 2"/>
          <p:cNvPicPr>
            <a:picLocks noGrp="1" noChangeAspect="1" noChangeArrowheads="1"/>
          </p:cNvPicPr>
          <p:nvPr>
            <p:ph idx="1"/>
          </p:nvPr>
        </p:nvPicPr>
        <p:blipFill rotWithShape="1">
          <a:blip r:embed="rId2"/>
          <a:srcRect t="18397" b="10071"/>
          <a:stretch/>
        </p:blipFill>
        <p:spPr bwMode="auto">
          <a:xfrm>
            <a:off x="3092066" y="2338524"/>
            <a:ext cx="6007867" cy="3796145"/>
          </a:xfrm>
          <a:prstGeom prst="rect">
            <a:avLst/>
          </a:prstGeom>
          <a:noFill/>
          <a:ln w="31750">
            <a:solidFill>
              <a:schemeClr val="accent1"/>
            </a:solidFill>
            <a:miter lim="800000"/>
            <a:headEnd/>
            <a:tailEnd/>
          </a:ln>
          <a:effectLst/>
        </p:spPr>
      </p:pic>
      <p:sp>
        <p:nvSpPr>
          <p:cNvPr id="12"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3092065" y="1392399"/>
            <a:ext cx="6007867" cy="849439"/>
          </a:xfrm>
        </p:spPr>
        <p:txBody>
          <a:bodyPr>
            <a:normAutofit/>
          </a:bodyPr>
          <a:lstStyle/>
          <a:p>
            <a:pPr algn="ctr"/>
            <a:r>
              <a:rPr lang="es-CL" sz="2000" b="1" dirty="0">
                <a:latin typeface="Roboto" panose="02000000000000000000"/>
              </a:rPr>
              <a:t>Patrón costo – defecto.</a:t>
            </a:r>
            <a:endParaRPr lang="ru-RU" i="1" dirty="0">
              <a:solidFill>
                <a:schemeClr val="accent1"/>
              </a:solidFill>
            </a:endParaRPr>
          </a:p>
        </p:txBody>
      </p:sp>
    </p:spTree>
    <p:extLst>
      <p:ext uri="{BB962C8B-B14F-4D97-AF65-F5344CB8AC3E}">
        <p14:creationId xmlns:p14="http://schemas.microsoft.com/office/powerpoint/2010/main" val="2119774601"/>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14">
            <a:extLst>
              <a:ext uri="{FF2B5EF4-FFF2-40B4-BE49-F238E27FC236}">
                <a16:creationId xmlns:a16="http://schemas.microsoft.com/office/drawing/2014/main" id="{44BA8C9A-234B-AA4B-BB68-FB7983557901}"/>
              </a:ext>
            </a:extLst>
          </p:cNvPr>
          <p:cNvSpPr txBox="1">
            <a:spLocks/>
          </p:cNvSpPr>
          <p:nvPr/>
        </p:nvSpPr>
        <p:spPr>
          <a:xfrm>
            <a:off x="607068" y="2145153"/>
            <a:ext cx="11034471" cy="3989516"/>
          </a:xfrm>
          <a:prstGeom prst="rect">
            <a:avLst/>
          </a:prstGeom>
        </p:spPr>
        <p:txBody>
          <a:bodyPr numCol="2" spcCol="10800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buNone/>
            </a:pPr>
            <a:r>
              <a:rPr lang="en-US"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Lorem Ipsum has been the industry's </a:t>
            </a:r>
            <a:r>
              <a:rPr lang="en"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pPr marL="0" indent="0">
              <a:lnSpc>
                <a:spcPct val="135000"/>
              </a:lnSpc>
              <a:buFont typeface="Arial" panose="020B0604020202020204" pitchFamily="34" charset="0"/>
              <a:buNone/>
            </a:pPr>
            <a:r>
              <a:rPr lang="en" sz="1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a:t>
            </a:r>
          </a:p>
        </p:txBody>
      </p:sp>
      <p:sp>
        <p:nvSpPr>
          <p:cNvPr id="6" name="Rectángulo 5"/>
          <p:cNvSpPr/>
          <p:nvPr/>
        </p:nvSpPr>
        <p:spPr>
          <a:xfrm>
            <a:off x="0" y="0"/>
            <a:ext cx="12192000" cy="6858000"/>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    </a:t>
            </a:r>
          </a:p>
        </p:txBody>
      </p:sp>
      <p:sp>
        <p:nvSpPr>
          <p:cNvPr id="7" name="Rectángulo redondeado 6"/>
          <p:cNvSpPr/>
          <p:nvPr/>
        </p:nvSpPr>
        <p:spPr>
          <a:xfrm>
            <a:off x="564246" y="778508"/>
            <a:ext cx="11097453" cy="5842926"/>
          </a:xfrm>
          <a:prstGeom prst="roundRect">
            <a:avLst/>
          </a:prstGeom>
          <a:solidFill>
            <a:schemeClr val="bg1"/>
          </a:solidFill>
          <a:ln w="127000">
            <a:gradFill flip="none" rotWithShape="1">
              <a:gsLst>
                <a:gs pos="0">
                  <a:srgbClr val="15A38D"/>
                </a:gs>
                <a:gs pos="45000">
                  <a:srgbClr val="13A438"/>
                </a:gs>
                <a:gs pos="70000">
                  <a:schemeClr val="accent1">
                    <a:lumMod val="45000"/>
                    <a:lumOff val="55000"/>
                  </a:schemeClr>
                </a:gs>
                <a:gs pos="100000">
                  <a:srgbClr val="15414D"/>
                </a:gs>
              </a:gsLst>
              <a:path path="shape">
                <a:fillToRect l="50000" t="50000" r="50000" b="50000"/>
              </a:path>
              <a:tileRect/>
            </a:gradFill>
          </a:ln>
          <a:effectLst>
            <a:outerShdw blurRad="101600" dist="50800" dir="4800000" sx="102000" sy="102000" algn="tl" rotWithShape="0">
              <a:schemeClr val="accent5">
                <a:lumMod val="50000"/>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pic>
        <p:nvPicPr>
          <p:cNvPr id="15" name="Picture 2"/>
          <p:cNvPicPr>
            <a:picLocks noGrp="1" noChangeAspect="1" noChangeArrowheads="1"/>
          </p:cNvPicPr>
          <p:nvPr>
            <p:ph idx="1"/>
          </p:nvPr>
        </p:nvPicPr>
        <p:blipFill rotWithShape="1">
          <a:blip r:embed="rId2"/>
          <a:srcRect t="9330" b="7150"/>
          <a:stretch/>
        </p:blipFill>
        <p:spPr bwMode="auto">
          <a:xfrm>
            <a:off x="1862067" y="1950596"/>
            <a:ext cx="8467865" cy="4184073"/>
          </a:xfrm>
          <a:prstGeom prst="rect">
            <a:avLst/>
          </a:prstGeom>
          <a:noFill/>
          <a:ln w="31750">
            <a:solidFill>
              <a:schemeClr val="accent1"/>
            </a:solidFill>
            <a:miter lim="800000"/>
            <a:headEnd/>
            <a:tailEnd/>
          </a:ln>
          <a:effectLst/>
        </p:spPr>
      </p:pic>
      <p:sp>
        <p:nvSpPr>
          <p:cNvPr id="12"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1862067" y="1003878"/>
            <a:ext cx="8467866" cy="849439"/>
          </a:xfrm>
        </p:spPr>
        <p:txBody>
          <a:bodyPr>
            <a:normAutofit/>
          </a:bodyPr>
          <a:lstStyle/>
          <a:p>
            <a:pPr algn="ctr"/>
            <a:r>
              <a:rPr lang="es-CL" sz="2000" b="1" dirty="0">
                <a:latin typeface="Roboto" panose="02000000000000000000"/>
              </a:rPr>
              <a:t>Relación entre error, defecto y fallo.</a:t>
            </a:r>
            <a:endParaRPr lang="ru-RU" i="1" dirty="0">
              <a:solidFill>
                <a:schemeClr val="accent1"/>
              </a:solidFill>
            </a:endParaRPr>
          </a:p>
        </p:txBody>
      </p:sp>
      <p:grpSp>
        <p:nvGrpSpPr>
          <p:cNvPr id="13" name="Grupo 12">
            <a:extLst>
              <a:ext uri="{FF2B5EF4-FFF2-40B4-BE49-F238E27FC236}">
                <a16:creationId xmlns:a16="http://schemas.microsoft.com/office/drawing/2014/main" id="{F62177C7-2AE0-4CAD-A8C9-7F6D0E03FEAE}"/>
              </a:ext>
            </a:extLst>
          </p:cNvPr>
          <p:cNvGrpSpPr/>
          <p:nvPr/>
        </p:nvGrpSpPr>
        <p:grpSpPr>
          <a:xfrm>
            <a:off x="9724689" y="6094474"/>
            <a:ext cx="2291866" cy="664062"/>
            <a:chOff x="9777955" y="6135419"/>
            <a:chExt cx="2291866" cy="664062"/>
          </a:xfrm>
        </p:grpSpPr>
        <p:sp>
          <p:nvSpPr>
            <p:cNvPr id="14" name="Terminador 55">
              <a:extLst>
                <a:ext uri="{FF2B5EF4-FFF2-40B4-BE49-F238E27FC236}">
                  <a16:creationId xmlns:a16="http://schemas.microsoft.com/office/drawing/2014/main" id="{E3083344-AF9E-4085-A3F0-5B3290BBA411}"/>
                </a:ext>
              </a:extLst>
            </p:cNvPr>
            <p:cNvSpPr/>
            <p:nvPr/>
          </p:nvSpPr>
          <p:spPr>
            <a:xfrm>
              <a:off x="9777955" y="6135419"/>
              <a:ext cx="2291866" cy="664062"/>
            </a:xfrm>
            <a:prstGeom prst="flowChartTerminator">
              <a:avLst/>
            </a:prstGeom>
            <a:solidFill>
              <a:srgbClr val="15414D"/>
            </a:solidFill>
            <a:ln>
              <a:noFill/>
            </a:ln>
            <a:effectLst>
              <a:outerShdw blurRad="50800" dist="38100" dir="4800000" sx="103000" sy="103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CuadroTexto 15">
              <a:extLst>
                <a:ext uri="{FF2B5EF4-FFF2-40B4-BE49-F238E27FC236}">
                  <a16:creationId xmlns:a16="http://schemas.microsoft.com/office/drawing/2014/main" id="{41C1B963-C0B6-4EED-A7A4-28091B861594}"/>
                </a:ext>
              </a:extLst>
            </p:cNvPr>
            <p:cNvSpPr txBox="1"/>
            <p:nvPr/>
          </p:nvSpPr>
          <p:spPr>
            <a:xfrm>
              <a:off x="10490444" y="6283242"/>
              <a:ext cx="1535040" cy="368416"/>
            </a:xfrm>
            <a:prstGeom prst="rect">
              <a:avLst/>
            </a:prstGeom>
            <a:noFill/>
            <a:ln>
              <a:noFill/>
            </a:ln>
          </p:spPr>
          <p:txBody>
            <a:bodyPr wrap="square" rtlCol="0">
              <a:spAutoFit/>
            </a:bodyPr>
            <a:lstStyle/>
            <a:p>
              <a:r>
                <a:rPr lang="es-ES" b="1" i="1" dirty="0">
                  <a:solidFill>
                    <a:srgbClr val="15A38D"/>
                  </a:solidFill>
                  <a:latin typeface="Soho Gothic Pro" panose="020B0503030504020204" pitchFamily="34" charset="0"/>
                  <a:hlinkClick r:id="rId3" action="ppaction://hlinksldjump"/>
                </a:rPr>
                <a:t>Contenidos</a:t>
              </a:r>
              <a:endParaRPr lang="es-CL" b="1" i="1" dirty="0">
                <a:solidFill>
                  <a:srgbClr val="15A38D"/>
                </a:solidFill>
                <a:latin typeface="Soho Gothic Pro" panose="020B0503030504020204" pitchFamily="34" charset="0"/>
              </a:endParaRPr>
            </a:p>
          </p:txBody>
        </p:sp>
        <p:sp>
          <p:nvSpPr>
            <p:cNvPr id="17" name="Elipse 16">
              <a:extLst>
                <a:ext uri="{FF2B5EF4-FFF2-40B4-BE49-F238E27FC236}">
                  <a16:creationId xmlns:a16="http://schemas.microsoft.com/office/drawing/2014/main" id="{66F3FFB2-7EF1-4C67-AD51-DEC2D8EB053B}"/>
                </a:ext>
              </a:extLst>
            </p:cNvPr>
            <p:cNvSpPr/>
            <p:nvPr/>
          </p:nvSpPr>
          <p:spPr>
            <a:xfrm>
              <a:off x="9919513" y="6200634"/>
              <a:ext cx="533633" cy="5336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8" name="Imagen 17">
              <a:extLst>
                <a:ext uri="{FF2B5EF4-FFF2-40B4-BE49-F238E27FC236}">
                  <a16:creationId xmlns:a16="http://schemas.microsoft.com/office/drawing/2014/main" id="{147C5CDF-EDFE-4D14-9D1B-26B996557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7642" y="6229325"/>
              <a:ext cx="476250" cy="476250"/>
            </a:xfrm>
            <a:prstGeom prst="rect">
              <a:avLst/>
            </a:prstGeom>
          </p:spPr>
        </p:pic>
      </p:grpSp>
    </p:spTree>
    <p:extLst>
      <p:ext uri="{BB962C8B-B14F-4D97-AF65-F5344CB8AC3E}">
        <p14:creationId xmlns:p14="http://schemas.microsoft.com/office/powerpoint/2010/main" val="300813364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CL"/>
          </a:p>
        </p:txBody>
      </p:sp>
      <p:sp>
        <p:nvSpPr>
          <p:cNvPr id="4" name="Rectangle 1">
            <a:extLst>
              <a:ext uri="{FF2B5EF4-FFF2-40B4-BE49-F238E27FC236}">
                <a16:creationId xmlns:a16="http://schemas.microsoft.com/office/drawing/2014/main" id="{BBA11B1A-7257-6C4A-A3CB-23522EB80F2A}"/>
              </a:ext>
            </a:extLst>
          </p:cNvPr>
          <p:cNvSpPr/>
          <p:nvPr/>
        </p:nvSpPr>
        <p:spPr>
          <a:xfrm rot="10800000">
            <a:off x="0" y="1560059"/>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Imagen 10"/>
          <p:cNvPicPr>
            <a:picLocks noChangeAspect="1"/>
          </p:cNvPicPr>
          <p:nvPr/>
        </p:nvPicPr>
        <p:blipFill rotWithShape="1">
          <a:blip r:embed="rId2"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sp>
        <p:nvSpPr>
          <p:cNvPr id="12"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9" y="203506"/>
            <a:ext cx="8100045" cy="1176115"/>
          </a:xfrm>
        </p:spPr>
        <p:txBody>
          <a:bodyPr>
            <a:normAutofit/>
          </a:bodyPr>
          <a:lstStyle/>
          <a:p>
            <a:r>
              <a:rPr lang="es-CL" i="1">
                <a:latin typeface="Soho Gothic Pro"/>
              </a:rPr>
              <a:t>Referencia</a:t>
            </a:r>
            <a:endParaRPr lang="en-US" i="1">
              <a:latin typeface="Soho Gothic Pro"/>
            </a:endParaRPr>
          </a:p>
        </p:txBody>
      </p:sp>
      <p:grpSp>
        <p:nvGrpSpPr>
          <p:cNvPr id="14" name="Группа 33">
            <a:extLst>
              <a:ext uri="{FF2B5EF4-FFF2-40B4-BE49-F238E27FC236}">
                <a16:creationId xmlns:a16="http://schemas.microsoft.com/office/drawing/2014/main" id="{04489B50-2823-5444-93A4-E0BF3C0E545B}"/>
              </a:ext>
            </a:extLst>
          </p:cNvPr>
          <p:cNvGrpSpPr/>
          <p:nvPr/>
        </p:nvGrpSpPr>
        <p:grpSpPr>
          <a:xfrm>
            <a:off x="734004" y="2433667"/>
            <a:ext cx="3226275" cy="1475223"/>
            <a:chOff x="1392387" y="3834582"/>
            <a:chExt cx="6453391" cy="2950832"/>
          </a:xfrm>
        </p:grpSpPr>
        <p:sp>
          <p:nvSpPr>
            <p:cNvPr id="15" name="Text Box 4">
              <a:extLst>
                <a:ext uri="{FF2B5EF4-FFF2-40B4-BE49-F238E27FC236}">
                  <a16:creationId xmlns:a16="http://schemas.microsoft.com/office/drawing/2014/main" id="{523A6A11-93E0-DD4E-947C-9907560C65CC}"/>
                </a:ext>
              </a:extLst>
            </p:cNvPr>
            <p:cNvSpPr txBox="1">
              <a:spLocks noChangeArrowheads="1"/>
            </p:cNvSpPr>
            <p:nvPr/>
          </p:nvSpPr>
          <p:spPr bwMode="auto">
            <a:xfrm>
              <a:off x="1392387" y="3834582"/>
              <a:ext cx="769542" cy="1015539"/>
            </a:xfrm>
            <a:prstGeom prst="rect">
              <a:avLst/>
            </a:prstGeom>
            <a:noFill/>
            <a:ln w="9525">
              <a:noFill/>
              <a:miter lim="800000"/>
              <a:headEnd/>
              <a:tailEnd/>
            </a:ln>
            <a:effectLst/>
          </p:spPr>
          <p:txBody>
            <a:bodyPr wrap="none" lIns="0" tIns="0" rIns="0" bIns="0" anchor="b">
              <a:spAutoFit/>
            </a:bodyPr>
            <a:lstStyle/>
            <a:p>
              <a:pPr eaLnBrk="1" hangingPunct="1"/>
              <a:r>
                <a:rPr lang="de-DE" sz="3299" b="1" dirty="0">
                  <a:solidFill>
                    <a:srgbClr val="15414D"/>
                  </a:solidFill>
                  <a:latin typeface="Soho Gothic Pro" panose="020B0503030504020204" pitchFamily="34" charset="0"/>
                  <a:ea typeface="Tahoma" panose="020B0604030504040204" pitchFamily="34" charset="0"/>
                  <a:cs typeface="Tahoma" panose="020B0604030504040204" pitchFamily="34" charset="0"/>
                </a:rPr>
                <a:t>1.</a:t>
              </a:r>
            </a:p>
          </p:txBody>
        </p:sp>
        <p:sp>
          <p:nvSpPr>
            <p:cNvPr id="16" name="Text Box 5">
              <a:extLst>
                <a:ext uri="{FF2B5EF4-FFF2-40B4-BE49-F238E27FC236}">
                  <a16:creationId xmlns:a16="http://schemas.microsoft.com/office/drawing/2014/main" id="{3581D8E2-F043-1049-B03B-3D66B1B7917C}"/>
                </a:ext>
              </a:extLst>
            </p:cNvPr>
            <p:cNvSpPr txBox="1">
              <a:spLocks noChangeArrowheads="1"/>
            </p:cNvSpPr>
            <p:nvPr/>
          </p:nvSpPr>
          <p:spPr bwMode="auto">
            <a:xfrm>
              <a:off x="2481025" y="3835562"/>
              <a:ext cx="5364753" cy="430944"/>
            </a:xfrm>
            <a:prstGeom prst="rect">
              <a:avLst/>
            </a:prstGeom>
            <a:noFill/>
            <a:ln w="9525">
              <a:noFill/>
              <a:miter lim="800000"/>
              <a:headEnd/>
              <a:tailEnd/>
            </a:ln>
            <a:effectLst/>
          </p:spPr>
          <p:txBody>
            <a:bodyPr wrap="square" lIns="0" tIns="0" rIns="0" bIns="0" anchor="b">
              <a:spAutoFit/>
            </a:bodyPr>
            <a:lstStyle/>
            <a:p>
              <a:pPr defTabSz="457063">
                <a:spcBef>
                  <a:spcPts val="300"/>
                </a:spcBef>
              </a:pPr>
              <a:r>
                <a:rPr lang="en-US" sz="1400" b="1" dirty="0" err="1">
                  <a:latin typeface="Soho Gothic Pro" panose="020B0503030504020204" pitchFamily="34" charset="0"/>
                  <a:ea typeface="Tahoma" panose="020B0604030504040204" pitchFamily="34" charset="0"/>
                  <a:cs typeface="Tahoma" panose="020B0604030504040204" pitchFamily="34" charset="0"/>
                </a:rPr>
                <a:t>Ingeniería</a:t>
              </a:r>
              <a:r>
                <a:rPr lang="en-US" sz="1400" b="1" dirty="0">
                  <a:latin typeface="Soho Gothic Pro" panose="020B0503030504020204" pitchFamily="34" charset="0"/>
                  <a:ea typeface="Tahoma" panose="020B0604030504040204" pitchFamily="34" charset="0"/>
                  <a:cs typeface="Tahoma" panose="020B0604030504040204" pitchFamily="34" charset="0"/>
                </a:rPr>
                <a:t> del Software</a:t>
              </a:r>
              <a:endParaRPr lang="ru-RU" sz="1400" b="1" dirty="0">
                <a:latin typeface="Tahoma" panose="020B0604030504040204" pitchFamily="34" charset="0"/>
                <a:ea typeface="Tahoma" panose="020B0604030504040204" pitchFamily="34" charset="0"/>
                <a:cs typeface="Tahoma" panose="020B0604030504040204" pitchFamily="34" charset="0"/>
              </a:endParaRPr>
            </a:p>
          </p:txBody>
        </p:sp>
        <p:sp>
          <p:nvSpPr>
            <p:cNvPr id="17" name="Line 6">
              <a:extLst>
                <a:ext uri="{FF2B5EF4-FFF2-40B4-BE49-F238E27FC236}">
                  <a16:creationId xmlns:a16="http://schemas.microsoft.com/office/drawing/2014/main" id="{1DCFB171-B3AF-1B47-A8DA-748F9CAF8C94}"/>
                </a:ext>
              </a:extLst>
            </p:cNvPr>
            <p:cNvSpPr>
              <a:spLocks noChangeShapeType="1"/>
            </p:cNvSpPr>
            <p:nvPr/>
          </p:nvSpPr>
          <p:spPr bwMode="auto">
            <a:xfrm>
              <a:off x="2481024" y="4624449"/>
              <a:ext cx="5293923" cy="0"/>
            </a:xfrm>
            <a:prstGeom prst="line">
              <a:avLst/>
            </a:prstGeom>
            <a:noFill/>
            <a:ln w="9525">
              <a:solidFill>
                <a:schemeClr val="tx2">
                  <a:lumMod val="25000"/>
                  <a:lumOff val="75000"/>
                </a:schemeClr>
              </a:solidFill>
              <a:round/>
              <a:headEnd/>
              <a:tailEnd/>
            </a:ln>
            <a:effectLst/>
          </p:spPr>
          <p:txBody>
            <a:bodyPr wrap="none" lIns="0" tIns="0" rIns="0" bIns="0" anchor="ctr"/>
            <a:lstStyle/>
            <a:p>
              <a:endParaRPr lang="ru-RU" sz="4399" dirty="0">
                <a:latin typeface="Tahoma" panose="020B0604030504040204" pitchFamily="34" charset="0"/>
                <a:ea typeface="Tahoma" panose="020B0604030504040204" pitchFamily="34" charset="0"/>
                <a:cs typeface="Tahoma" panose="020B0604030504040204" pitchFamily="34" charset="0"/>
              </a:endParaRPr>
            </a:p>
          </p:txBody>
        </p:sp>
        <p:sp>
          <p:nvSpPr>
            <p:cNvPr id="18" name="Text Box 5">
              <a:extLst>
                <a:ext uri="{FF2B5EF4-FFF2-40B4-BE49-F238E27FC236}">
                  <a16:creationId xmlns:a16="http://schemas.microsoft.com/office/drawing/2014/main" id="{D0C0F3AD-04D0-FA46-885C-45E63C0DCBE6}"/>
                </a:ext>
              </a:extLst>
            </p:cNvPr>
            <p:cNvSpPr txBox="1">
              <a:spLocks noChangeArrowheads="1"/>
            </p:cNvSpPr>
            <p:nvPr/>
          </p:nvSpPr>
          <p:spPr bwMode="auto">
            <a:xfrm>
              <a:off x="2472508" y="4864637"/>
              <a:ext cx="5364753" cy="1920777"/>
            </a:xfrm>
            <a:prstGeom prst="rect">
              <a:avLst/>
            </a:prstGeom>
            <a:noFill/>
            <a:ln w="9525">
              <a:noFill/>
              <a:miter lim="800000"/>
              <a:headEnd/>
              <a:tailEnd/>
            </a:ln>
            <a:effectLst/>
          </p:spPr>
          <p:txBody>
            <a:bodyPr wrap="square" lIns="0" tIns="0" rIns="0" bIns="0" anchor="t">
              <a:spAutoFit/>
            </a:bodyPr>
            <a:lstStyle/>
            <a:p>
              <a:pPr>
                <a:lnSpc>
                  <a:spcPct val="130000"/>
                </a:lnSpc>
              </a:pPr>
              <a:r>
                <a:rPr lang="en-US" sz="1200" dirty="0">
                  <a:solidFill>
                    <a:schemeClr val="bg1"/>
                  </a:solidFill>
                </a:rPr>
                <a:t>Pressman, R. (2010). </a:t>
              </a:r>
              <a:r>
                <a:rPr lang="en-US" sz="1200" i="1" dirty="0" err="1">
                  <a:solidFill>
                    <a:schemeClr val="bg1"/>
                  </a:solidFill>
                </a:rPr>
                <a:t>Ingenieria</a:t>
              </a:r>
              <a:r>
                <a:rPr lang="en-US" sz="1200" i="1" dirty="0">
                  <a:solidFill>
                    <a:schemeClr val="bg1"/>
                  </a:solidFill>
                </a:rPr>
                <a:t> del Software un </a:t>
              </a:r>
              <a:r>
                <a:rPr lang="en-US" sz="1200" i="1" dirty="0" err="1">
                  <a:solidFill>
                    <a:schemeClr val="bg1"/>
                  </a:solidFill>
                </a:rPr>
                <a:t>Enfoque</a:t>
              </a:r>
              <a:r>
                <a:rPr lang="en-US" sz="1200" i="1" dirty="0">
                  <a:solidFill>
                    <a:schemeClr val="bg1"/>
                  </a:solidFill>
                </a:rPr>
                <a:t> </a:t>
              </a:r>
              <a:r>
                <a:rPr lang="en-US" sz="1200" i="1" dirty="0" err="1">
                  <a:solidFill>
                    <a:schemeClr val="bg1"/>
                  </a:solidFill>
                </a:rPr>
                <a:t>Practico</a:t>
              </a:r>
              <a:r>
                <a:rPr lang="en-US" sz="1200" dirty="0">
                  <a:solidFill>
                    <a:schemeClr val="bg1"/>
                  </a:solidFill>
                </a:rPr>
                <a:t> (</a:t>
              </a:r>
              <a:r>
                <a:rPr lang="en-US" sz="1200" dirty="0" err="1">
                  <a:solidFill>
                    <a:schemeClr val="bg1"/>
                  </a:solidFill>
                </a:rPr>
                <a:t>Séptima</a:t>
              </a:r>
              <a:r>
                <a:rPr lang="en-US" sz="1200" dirty="0">
                  <a:solidFill>
                    <a:schemeClr val="bg1"/>
                  </a:solidFill>
                </a:rPr>
                <a:t> ed.). New York, </a:t>
              </a:r>
              <a:r>
                <a:rPr lang="en-US" sz="1200" dirty="0" err="1">
                  <a:solidFill>
                    <a:schemeClr val="bg1"/>
                  </a:solidFill>
                </a:rPr>
                <a:t>Estados</a:t>
              </a:r>
              <a:r>
                <a:rPr lang="en-US" sz="1200" dirty="0">
                  <a:solidFill>
                    <a:schemeClr val="bg1"/>
                  </a:solidFill>
                </a:rPr>
                <a:t> </a:t>
              </a:r>
              <a:r>
                <a:rPr lang="en-US" sz="1200" dirty="0" err="1">
                  <a:solidFill>
                    <a:schemeClr val="bg1"/>
                  </a:solidFill>
                </a:rPr>
                <a:t>Unidos</a:t>
              </a:r>
              <a:r>
                <a:rPr lang="en-US" sz="1200" dirty="0">
                  <a:solidFill>
                    <a:schemeClr val="bg1"/>
                  </a:solidFill>
                </a:rPr>
                <a:t>: McGraw-Hill Education.</a:t>
              </a:r>
              <a:endParaRPr lang="en-US" sz="1200" dirty="0">
                <a:solidFill>
                  <a:schemeClr val="bg1"/>
                </a:solidFill>
                <a:latin typeface="Roboto" pitchFamily="2" charset="0"/>
                <a:ea typeface="Roboto" pitchFamily="2" charset="0"/>
                <a:cs typeface="Tahoma" panose="020B0604030504040204" pitchFamily="34" charset="0"/>
              </a:endParaRPr>
            </a:p>
          </p:txBody>
        </p:sp>
      </p:grpSp>
      <p:grpSp>
        <p:nvGrpSpPr>
          <p:cNvPr id="19" name="Grupo 18">
            <a:extLst>
              <a:ext uri="{FF2B5EF4-FFF2-40B4-BE49-F238E27FC236}">
                <a16:creationId xmlns:a16="http://schemas.microsoft.com/office/drawing/2014/main" id="{10712AFB-3711-47CA-AF1D-46B596273E4E}"/>
              </a:ext>
            </a:extLst>
          </p:cNvPr>
          <p:cNvGrpSpPr/>
          <p:nvPr/>
        </p:nvGrpSpPr>
        <p:grpSpPr>
          <a:xfrm>
            <a:off x="9591524" y="5998713"/>
            <a:ext cx="2291866" cy="664062"/>
            <a:chOff x="9777955" y="6135419"/>
            <a:chExt cx="2291866" cy="664062"/>
          </a:xfrm>
        </p:grpSpPr>
        <p:sp>
          <p:nvSpPr>
            <p:cNvPr id="20" name="Terminador 55">
              <a:extLst>
                <a:ext uri="{FF2B5EF4-FFF2-40B4-BE49-F238E27FC236}">
                  <a16:creationId xmlns:a16="http://schemas.microsoft.com/office/drawing/2014/main" id="{644CC3FA-0027-47F9-88BE-A2BA522E9E80}"/>
                </a:ext>
              </a:extLst>
            </p:cNvPr>
            <p:cNvSpPr/>
            <p:nvPr/>
          </p:nvSpPr>
          <p:spPr>
            <a:xfrm>
              <a:off x="9777955" y="6135419"/>
              <a:ext cx="2291866" cy="664062"/>
            </a:xfrm>
            <a:prstGeom prst="flowChartTerminator">
              <a:avLst/>
            </a:prstGeom>
            <a:solidFill>
              <a:srgbClr val="15414D"/>
            </a:solidFill>
            <a:ln>
              <a:noFill/>
            </a:ln>
            <a:effectLst>
              <a:outerShdw blurRad="50800" dist="38100" dir="4800000" sx="103000" sy="103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CuadroTexto 20">
              <a:extLst>
                <a:ext uri="{FF2B5EF4-FFF2-40B4-BE49-F238E27FC236}">
                  <a16:creationId xmlns:a16="http://schemas.microsoft.com/office/drawing/2014/main" id="{47F3A576-C141-49DC-9CF8-BA4786081D23}"/>
                </a:ext>
              </a:extLst>
            </p:cNvPr>
            <p:cNvSpPr txBox="1"/>
            <p:nvPr/>
          </p:nvSpPr>
          <p:spPr>
            <a:xfrm>
              <a:off x="10490444" y="6283242"/>
              <a:ext cx="1535040" cy="368416"/>
            </a:xfrm>
            <a:prstGeom prst="rect">
              <a:avLst/>
            </a:prstGeom>
            <a:noFill/>
            <a:ln>
              <a:noFill/>
            </a:ln>
          </p:spPr>
          <p:txBody>
            <a:bodyPr wrap="square" rtlCol="0">
              <a:spAutoFit/>
            </a:bodyPr>
            <a:lstStyle/>
            <a:p>
              <a:r>
                <a:rPr lang="es-ES" b="1" i="1" dirty="0">
                  <a:solidFill>
                    <a:srgbClr val="15A38D"/>
                  </a:solidFill>
                  <a:latin typeface="Soho Gothic Pro" panose="020B0503030504020204" pitchFamily="34" charset="0"/>
                  <a:hlinkClick r:id="rId3" action="ppaction://hlinksldjump"/>
                </a:rPr>
                <a:t>Contenidos</a:t>
              </a:r>
              <a:endParaRPr lang="es-CL" b="1" i="1" dirty="0">
                <a:solidFill>
                  <a:srgbClr val="15A38D"/>
                </a:solidFill>
                <a:latin typeface="Soho Gothic Pro" panose="020B0503030504020204" pitchFamily="34" charset="0"/>
              </a:endParaRPr>
            </a:p>
          </p:txBody>
        </p:sp>
        <p:sp>
          <p:nvSpPr>
            <p:cNvPr id="22" name="Elipse 21">
              <a:extLst>
                <a:ext uri="{FF2B5EF4-FFF2-40B4-BE49-F238E27FC236}">
                  <a16:creationId xmlns:a16="http://schemas.microsoft.com/office/drawing/2014/main" id="{F2D7F7FF-A8FC-4F89-A2A8-797DE079A560}"/>
                </a:ext>
              </a:extLst>
            </p:cNvPr>
            <p:cNvSpPr/>
            <p:nvPr/>
          </p:nvSpPr>
          <p:spPr>
            <a:xfrm>
              <a:off x="9919513" y="6200634"/>
              <a:ext cx="533633" cy="5336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3" name="Imagen 22">
              <a:extLst>
                <a:ext uri="{FF2B5EF4-FFF2-40B4-BE49-F238E27FC236}">
                  <a16:creationId xmlns:a16="http://schemas.microsoft.com/office/drawing/2014/main" id="{8E31E66D-168B-4A7E-AD47-DFE88D966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7642" y="6229325"/>
              <a:ext cx="476250" cy="476250"/>
            </a:xfrm>
            <a:prstGeom prst="rect">
              <a:avLst/>
            </a:prstGeom>
          </p:spPr>
        </p:pic>
      </p:grpSp>
    </p:spTree>
    <p:extLst>
      <p:ext uri="{BB962C8B-B14F-4D97-AF65-F5344CB8AC3E}">
        <p14:creationId xmlns:p14="http://schemas.microsoft.com/office/powerpoint/2010/main" val="55167261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orma libre 49">
            <a:extLst>
              <a:ext uri="{FF2B5EF4-FFF2-40B4-BE49-F238E27FC236}">
                <a16:creationId xmlns:a16="http://schemas.microsoft.com/office/drawing/2014/main" id="{BBA11B1A-7257-6C4A-A3CB-23522EB80F2A}"/>
              </a:ext>
            </a:extLst>
          </p:cNvPr>
          <p:cNvSpPr/>
          <p:nvPr/>
        </p:nvSpPr>
        <p:spPr>
          <a:xfrm rot="10800000" flipH="1">
            <a:off x="9910669" y="1554679"/>
            <a:ext cx="12402" cy="312"/>
          </a:xfrm>
          <a:custGeom>
            <a:avLst/>
            <a:gdLst>
              <a:gd name="connsiteX0" fmla="*/ 6201 w 12402"/>
              <a:gd name="connsiteY0" fmla="*/ 312 h 312"/>
              <a:gd name="connsiteX1" fmla="*/ 0 w 12402"/>
              <a:gd name="connsiteY1" fmla="*/ 0 h 312"/>
              <a:gd name="connsiteX2" fmla="*/ 12402 w 12402"/>
              <a:gd name="connsiteY2" fmla="*/ 0 h 312"/>
              <a:gd name="connsiteX3" fmla="*/ 6201 w 12402"/>
              <a:gd name="connsiteY3" fmla="*/ 312 h 312"/>
            </a:gdLst>
            <a:ahLst/>
            <a:cxnLst>
              <a:cxn ang="0">
                <a:pos x="connsiteX0" y="connsiteY0"/>
              </a:cxn>
              <a:cxn ang="0">
                <a:pos x="connsiteX1" y="connsiteY1"/>
              </a:cxn>
              <a:cxn ang="0">
                <a:pos x="connsiteX2" y="connsiteY2"/>
              </a:cxn>
              <a:cxn ang="0">
                <a:pos x="connsiteX3" y="connsiteY3"/>
              </a:cxn>
            </a:cxnLst>
            <a:rect l="l" t="t" r="r" b="b"/>
            <a:pathLst>
              <a:path w="12402" h="312">
                <a:moveTo>
                  <a:pt x="6201" y="312"/>
                </a:moveTo>
                <a:lnTo>
                  <a:pt x="0" y="0"/>
                </a:lnTo>
                <a:lnTo>
                  <a:pt x="12402" y="0"/>
                </a:lnTo>
                <a:lnTo>
                  <a:pt x="6201" y="312"/>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8" name="Forma libre 47">
            <a:extLst>
              <a:ext uri="{FF2B5EF4-FFF2-40B4-BE49-F238E27FC236}">
                <a16:creationId xmlns:a16="http://schemas.microsoft.com/office/drawing/2014/main" id="{BBA11B1A-7257-6C4A-A3CB-23522EB80F2A}"/>
              </a:ext>
            </a:extLst>
          </p:cNvPr>
          <p:cNvSpPr/>
          <p:nvPr/>
        </p:nvSpPr>
        <p:spPr>
          <a:xfrm rot="10800000" flipH="1">
            <a:off x="12717" y="1554992"/>
            <a:ext cx="10031803" cy="4258217"/>
          </a:xfrm>
          <a:custGeom>
            <a:avLst/>
            <a:gdLst>
              <a:gd name="connsiteX0" fmla="*/ 10031803 w 10031803"/>
              <a:gd name="connsiteY0" fmla="*/ 4258217 h 4258217"/>
              <a:gd name="connsiteX1" fmla="*/ 0 w 10031803"/>
              <a:gd name="connsiteY1" fmla="*/ 4258217 h 4258217"/>
              <a:gd name="connsiteX2" fmla="*/ 0 w 10031803"/>
              <a:gd name="connsiteY2" fmla="*/ 0 h 4258217"/>
              <a:gd name="connsiteX3" fmla="*/ 9859197 w 10031803"/>
              <a:gd name="connsiteY3" fmla="*/ 0 h 4258217"/>
              <a:gd name="connsiteX4" fmla="*/ 9819071 w 10031803"/>
              <a:gd name="connsiteY4" fmla="*/ 2019 h 4258217"/>
              <a:gd name="connsiteX5" fmla="*/ 7896726 w 10031803"/>
              <a:gd name="connsiteY5" fmla="*/ 2124766 h 4258217"/>
              <a:gd name="connsiteX6" fmla="*/ 9819071 w 10031803"/>
              <a:gd name="connsiteY6" fmla="*/ 4247513 h 4258217"/>
              <a:gd name="connsiteX7" fmla="*/ 10031803 w 10031803"/>
              <a:gd name="connsiteY7" fmla="*/ 4258217 h 425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1803" h="4258217">
                <a:moveTo>
                  <a:pt x="10031803" y="4258217"/>
                </a:moveTo>
                <a:lnTo>
                  <a:pt x="0" y="4258217"/>
                </a:lnTo>
                <a:lnTo>
                  <a:pt x="0" y="0"/>
                </a:lnTo>
                <a:lnTo>
                  <a:pt x="9859197" y="0"/>
                </a:lnTo>
                <a:lnTo>
                  <a:pt x="9819071" y="2019"/>
                </a:lnTo>
                <a:cubicBezTo>
                  <a:pt x="8739319" y="111290"/>
                  <a:pt x="7896726" y="1019974"/>
                  <a:pt x="7896726" y="2124766"/>
                </a:cubicBezTo>
                <a:cubicBezTo>
                  <a:pt x="7896726" y="3229558"/>
                  <a:pt x="8739319" y="4138243"/>
                  <a:pt x="9819071" y="4247513"/>
                </a:cubicBezTo>
                <a:lnTo>
                  <a:pt x="10031803" y="4258217"/>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7" name="Forma libre 46">
            <a:extLst>
              <a:ext uri="{FF2B5EF4-FFF2-40B4-BE49-F238E27FC236}">
                <a16:creationId xmlns:a16="http://schemas.microsoft.com/office/drawing/2014/main" id="{BBA11B1A-7257-6C4A-A3CB-23522EB80F2A}"/>
              </a:ext>
            </a:extLst>
          </p:cNvPr>
          <p:cNvSpPr/>
          <p:nvPr/>
        </p:nvSpPr>
        <p:spPr>
          <a:xfrm rot="10800000" flipH="1">
            <a:off x="9738063" y="5813209"/>
            <a:ext cx="357614" cy="8997"/>
          </a:xfrm>
          <a:custGeom>
            <a:avLst/>
            <a:gdLst>
              <a:gd name="connsiteX0" fmla="*/ 357614 w 357614"/>
              <a:gd name="connsiteY0" fmla="*/ 8997 h 8997"/>
              <a:gd name="connsiteX1" fmla="*/ 0 w 357614"/>
              <a:gd name="connsiteY1" fmla="*/ 8997 h 8997"/>
              <a:gd name="connsiteX2" fmla="*/ 178807 w 357614"/>
              <a:gd name="connsiteY2" fmla="*/ 0 h 8997"/>
              <a:gd name="connsiteX3" fmla="*/ 357614 w 357614"/>
              <a:gd name="connsiteY3" fmla="*/ 8997 h 8997"/>
            </a:gdLst>
            <a:ahLst/>
            <a:cxnLst>
              <a:cxn ang="0">
                <a:pos x="connsiteX0" y="connsiteY0"/>
              </a:cxn>
              <a:cxn ang="0">
                <a:pos x="connsiteX1" y="connsiteY1"/>
              </a:cxn>
              <a:cxn ang="0">
                <a:pos x="connsiteX2" y="connsiteY2"/>
              </a:cxn>
              <a:cxn ang="0">
                <a:pos x="connsiteX3" y="connsiteY3"/>
              </a:cxn>
            </a:cxnLst>
            <a:rect l="l" t="t" r="r" b="b"/>
            <a:pathLst>
              <a:path w="357614" h="8997">
                <a:moveTo>
                  <a:pt x="357614" y="8997"/>
                </a:moveTo>
                <a:lnTo>
                  <a:pt x="0" y="8997"/>
                </a:lnTo>
                <a:lnTo>
                  <a:pt x="178807" y="0"/>
                </a:lnTo>
                <a:lnTo>
                  <a:pt x="357614" y="8997"/>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2" name="Título 1"/>
          <p:cNvSpPr>
            <a:spLocks noGrp="1"/>
          </p:cNvSpPr>
          <p:nvPr>
            <p:ph type="title"/>
          </p:nvPr>
        </p:nvSpPr>
        <p:spPr>
          <a:xfrm flipH="1">
            <a:off x="2234892" y="2700565"/>
            <a:ext cx="7503171" cy="1325563"/>
          </a:xfrm>
        </p:spPr>
        <p:txBody>
          <a:bodyPr/>
          <a:lstStyle/>
          <a:p>
            <a:r>
              <a:rPr lang="es-ES" dirty="0">
                <a:solidFill>
                  <a:schemeClr val="bg1"/>
                </a:solidFill>
                <a:latin typeface="Soho Gothic Pro" panose="020B0503030504020204" pitchFamily="34" charset="0"/>
              </a:rPr>
              <a:t>Felicitaciones</a:t>
            </a:r>
            <a:endParaRPr lang="es-CL" dirty="0">
              <a:solidFill>
                <a:schemeClr val="bg1"/>
              </a:solidFill>
              <a:latin typeface="Soho Gothic Pro" panose="020B0503030504020204" pitchFamily="34" charset="0"/>
            </a:endParaRPr>
          </a:p>
        </p:txBody>
      </p:sp>
      <p:sp>
        <p:nvSpPr>
          <p:cNvPr id="51" name="Forma libre 50">
            <a:extLst>
              <a:ext uri="{FF2B5EF4-FFF2-40B4-BE49-F238E27FC236}">
                <a16:creationId xmlns:a16="http://schemas.microsoft.com/office/drawing/2014/main" id="{BBA11B1A-7257-6C4A-A3CB-23522EB80F2A}"/>
              </a:ext>
            </a:extLst>
          </p:cNvPr>
          <p:cNvSpPr/>
          <p:nvPr/>
        </p:nvSpPr>
        <p:spPr>
          <a:xfrm rot="10800000" flipH="1">
            <a:off x="7775592" y="1554992"/>
            <a:ext cx="4282556" cy="4258217"/>
          </a:xfrm>
          <a:custGeom>
            <a:avLst/>
            <a:gdLst>
              <a:gd name="connsiteX0" fmla="*/ 2147479 w 4282556"/>
              <a:gd name="connsiteY0" fmla="*/ 4258217 h 4258217"/>
              <a:gd name="connsiteX1" fmla="*/ 2135077 w 4282556"/>
              <a:gd name="connsiteY1" fmla="*/ 4258217 h 4258217"/>
              <a:gd name="connsiteX2" fmla="*/ 1922345 w 4282556"/>
              <a:gd name="connsiteY2" fmla="*/ 4247513 h 4258217"/>
              <a:gd name="connsiteX3" fmla="*/ 0 w 4282556"/>
              <a:gd name="connsiteY3" fmla="*/ 2124766 h 4258217"/>
              <a:gd name="connsiteX4" fmla="*/ 1922345 w 4282556"/>
              <a:gd name="connsiteY4" fmla="*/ 2019 h 4258217"/>
              <a:gd name="connsiteX5" fmla="*/ 1962471 w 4282556"/>
              <a:gd name="connsiteY5" fmla="*/ 0 h 4258217"/>
              <a:gd name="connsiteX6" fmla="*/ 2320085 w 4282556"/>
              <a:gd name="connsiteY6" fmla="*/ 0 h 4258217"/>
              <a:gd name="connsiteX7" fmla="*/ 2360211 w 4282556"/>
              <a:gd name="connsiteY7" fmla="*/ 2019 h 4258217"/>
              <a:gd name="connsiteX8" fmla="*/ 4282556 w 4282556"/>
              <a:gd name="connsiteY8" fmla="*/ 2124766 h 4258217"/>
              <a:gd name="connsiteX9" fmla="*/ 2360211 w 4282556"/>
              <a:gd name="connsiteY9" fmla="*/ 4247513 h 4258217"/>
              <a:gd name="connsiteX10" fmla="*/ 2147479 w 4282556"/>
              <a:gd name="connsiteY10" fmla="*/ 4258217 h 425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2556" h="4258217">
                <a:moveTo>
                  <a:pt x="2147479" y="4258217"/>
                </a:moveTo>
                <a:lnTo>
                  <a:pt x="2135077" y="4258217"/>
                </a:lnTo>
                <a:lnTo>
                  <a:pt x="1922345" y="4247513"/>
                </a:lnTo>
                <a:cubicBezTo>
                  <a:pt x="842593" y="4138243"/>
                  <a:pt x="0" y="3229558"/>
                  <a:pt x="0" y="2124766"/>
                </a:cubicBezTo>
                <a:cubicBezTo>
                  <a:pt x="0" y="1019974"/>
                  <a:pt x="842593" y="111290"/>
                  <a:pt x="1922345" y="2019"/>
                </a:cubicBezTo>
                <a:lnTo>
                  <a:pt x="1962471" y="0"/>
                </a:lnTo>
                <a:lnTo>
                  <a:pt x="2320085" y="0"/>
                </a:lnTo>
                <a:lnTo>
                  <a:pt x="2360211" y="2019"/>
                </a:lnTo>
                <a:cubicBezTo>
                  <a:pt x="3439964" y="111290"/>
                  <a:pt x="4282556" y="1019974"/>
                  <a:pt x="4282556" y="2124766"/>
                </a:cubicBezTo>
                <a:cubicBezTo>
                  <a:pt x="4282556" y="3229558"/>
                  <a:pt x="3439964" y="4138243"/>
                  <a:pt x="2360211" y="4247513"/>
                </a:cubicBezTo>
                <a:lnTo>
                  <a:pt x="2147479" y="4258217"/>
                </a:lnTo>
                <a:close/>
              </a:path>
            </a:pathLst>
          </a:custGeom>
          <a:solidFill>
            <a:schemeClr val="bg1"/>
          </a:solidFill>
          <a:ln w="127000">
            <a:gradFill flip="none" rotWithShape="1">
              <a:gsLst>
                <a:gs pos="0">
                  <a:srgbClr val="15A38D"/>
                </a:gs>
                <a:gs pos="45000">
                  <a:srgbClr val="13A438"/>
                </a:gs>
                <a:gs pos="70000">
                  <a:schemeClr val="accent1">
                    <a:lumMod val="45000"/>
                    <a:lumOff val="55000"/>
                  </a:schemeClr>
                </a:gs>
                <a:gs pos="100000">
                  <a:srgbClr val="15414D"/>
                </a:gs>
              </a:gsLst>
              <a:path path="rect">
                <a:fillToRect l="100000" t="100000"/>
              </a:path>
              <a:tileRect r="-100000" b="-100000"/>
            </a:gradFill>
          </a:ln>
          <a:effectLst>
            <a:outerShdw blurRad="101600" dist="50800" dir="4800000" sx="102000" sy="102000" algn="tl" rotWithShape="0">
              <a:schemeClr val="accent5">
                <a:lumMod val="50000"/>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pic>
        <p:nvPicPr>
          <p:cNvPr id="63" name="Imagen 62"/>
          <p:cNvPicPr>
            <a:picLocks noChangeAspect="1"/>
          </p:cNvPicPr>
          <p:nvPr/>
        </p:nvPicPr>
        <p:blipFill rotWithShape="1">
          <a:blip r:embed="rId2"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grpSp>
        <p:nvGrpSpPr>
          <p:cNvPr id="22" name="Grupo 21">
            <a:extLst>
              <a:ext uri="{FF2B5EF4-FFF2-40B4-BE49-F238E27FC236}">
                <a16:creationId xmlns:a16="http://schemas.microsoft.com/office/drawing/2014/main" id="{B8528F6C-13B4-48AA-828F-C8D3C8A090CE}"/>
              </a:ext>
            </a:extLst>
          </p:cNvPr>
          <p:cNvGrpSpPr/>
          <p:nvPr/>
        </p:nvGrpSpPr>
        <p:grpSpPr>
          <a:xfrm>
            <a:off x="9458359" y="5988580"/>
            <a:ext cx="2291866" cy="664062"/>
            <a:chOff x="9777955" y="6135419"/>
            <a:chExt cx="2291866" cy="664062"/>
          </a:xfrm>
        </p:grpSpPr>
        <p:sp>
          <p:nvSpPr>
            <p:cNvPr id="23" name="Terminador 55">
              <a:extLst>
                <a:ext uri="{FF2B5EF4-FFF2-40B4-BE49-F238E27FC236}">
                  <a16:creationId xmlns:a16="http://schemas.microsoft.com/office/drawing/2014/main" id="{902B1A20-A2B1-4682-9BB1-EF2D95A0871E}"/>
                </a:ext>
              </a:extLst>
            </p:cNvPr>
            <p:cNvSpPr/>
            <p:nvPr/>
          </p:nvSpPr>
          <p:spPr>
            <a:xfrm>
              <a:off x="9777955" y="6135419"/>
              <a:ext cx="2291866" cy="664062"/>
            </a:xfrm>
            <a:prstGeom prst="flowChartTerminator">
              <a:avLst/>
            </a:prstGeom>
            <a:solidFill>
              <a:srgbClr val="15414D"/>
            </a:solidFill>
            <a:ln>
              <a:noFill/>
            </a:ln>
            <a:effectLst>
              <a:outerShdw blurRad="50800" dist="38100" dir="4800000" sx="103000" sy="103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CuadroTexto 23">
              <a:extLst>
                <a:ext uri="{FF2B5EF4-FFF2-40B4-BE49-F238E27FC236}">
                  <a16:creationId xmlns:a16="http://schemas.microsoft.com/office/drawing/2014/main" id="{3F811A28-EA82-4773-AB3A-0EF39F17966F}"/>
                </a:ext>
              </a:extLst>
            </p:cNvPr>
            <p:cNvSpPr txBox="1"/>
            <p:nvPr/>
          </p:nvSpPr>
          <p:spPr>
            <a:xfrm>
              <a:off x="10490444" y="6283242"/>
              <a:ext cx="1535040" cy="368416"/>
            </a:xfrm>
            <a:prstGeom prst="rect">
              <a:avLst/>
            </a:prstGeom>
            <a:noFill/>
            <a:ln>
              <a:noFill/>
            </a:ln>
          </p:spPr>
          <p:txBody>
            <a:bodyPr wrap="square" rtlCol="0">
              <a:spAutoFit/>
            </a:bodyPr>
            <a:lstStyle/>
            <a:p>
              <a:r>
                <a:rPr lang="es-ES" b="1" i="1" dirty="0">
                  <a:solidFill>
                    <a:srgbClr val="15A38D"/>
                  </a:solidFill>
                  <a:latin typeface="Soho Gothic Pro" panose="020B0503030504020204" pitchFamily="34" charset="0"/>
                  <a:hlinkClick r:id="rId3" action="ppaction://hlinksldjump"/>
                </a:rPr>
                <a:t>Contenidos</a:t>
              </a:r>
              <a:endParaRPr lang="es-CL" b="1" i="1" dirty="0">
                <a:solidFill>
                  <a:srgbClr val="15A38D"/>
                </a:solidFill>
                <a:latin typeface="Soho Gothic Pro" panose="020B0503030504020204" pitchFamily="34" charset="0"/>
              </a:endParaRPr>
            </a:p>
          </p:txBody>
        </p:sp>
        <p:sp>
          <p:nvSpPr>
            <p:cNvPr id="25" name="Elipse 24">
              <a:extLst>
                <a:ext uri="{FF2B5EF4-FFF2-40B4-BE49-F238E27FC236}">
                  <a16:creationId xmlns:a16="http://schemas.microsoft.com/office/drawing/2014/main" id="{720ACBAD-E63F-4AD9-B142-DD527DD8930C}"/>
                </a:ext>
              </a:extLst>
            </p:cNvPr>
            <p:cNvSpPr/>
            <p:nvPr/>
          </p:nvSpPr>
          <p:spPr>
            <a:xfrm>
              <a:off x="9919513" y="6200634"/>
              <a:ext cx="533633" cy="5336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6" name="Imagen 25">
              <a:extLst>
                <a:ext uri="{FF2B5EF4-FFF2-40B4-BE49-F238E27FC236}">
                  <a16:creationId xmlns:a16="http://schemas.microsoft.com/office/drawing/2014/main" id="{7D63F7D3-562C-4C5E-916E-3E55E828C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7642" y="6229325"/>
              <a:ext cx="476250" cy="476250"/>
            </a:xfrm>
            <a:prstGeom prst="rect">
              <a:avLst/>
            </a:prstGeom>
          </p:spPr>
        </p:pic>
      </p:grpSp>
    </p:spTree>
    <p:extLst>
      <p:ext uri="{BB962C8B-B14F-4D97-AF65-F5344CB8AC3E}">
        <p14:creationId xmlns:p14="http://schemas.microsoft.com/office/powerpoint/2010/main" val="3851051895"/>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Прямоугольник 88">
            <a:extLst>
              <a:ext uri="{FF2B5EF4-FFF2-40B4-BE49-F238E27FC236}">
                <a16:creationId xmlns:a16="http://schemas.microsoft.com/office/drawing/2014/main" id="{84BCFF50-B363-E04C-B1F8-256BC274E2C4}"/>
              </a:ext>
            </a:extLst>
          </p:cNvPr>
          <p:cNvSpPr/>
          <p:nvPr/>
        </p:nvSpPr>
        <p:spPr>
          <a:xfrm flipH="1">
            <a:off x="88" y="-10511"/>
            <a:ext cx="12191824" cy="6868460"/>
          </a:xfrm>
          <a:prstGeom prst="rect">
            <a:avLst/>
          </a:prstGeom>
          <a:gradFill>
            <a:gsLst>
              <a:gs pos="100000">
                <a:schemeClr val="accent1"/>
              </a:gs>
              <a:gs pos="3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800"/>
          </a:p>
        </p:txBody>
      </p:sp>
      <p:pic>
        <p:nvPicPr>
          <p:cNvPr id="60" name="Рисунок 59">
            <a:extLst>
              <a:ext uri="{FF2B5EF4-FFF2-40B4-BE49-F238E27FC236}">
                <a16:creationId xmlns:a16="http://schemas.microsoft.com/office/drawing/2014/main" id="{50A2933F-E34B-C841-B904-77C91EDB81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 y="47"/>
            <a:ext cx="12191824" cy="6868462"/>
          </a:xfrm>
          <a:prstGeom prst="rect">
            <a:avLst/>
          </a:prstGeom>
        </p:spPr>
      </p:pic>
      <p:grpSp>
        <p:nvGrpSpPr>
          <p:cNvPr id="14" name="Группа 13">
            <a:extLst>
              <a:ext uri="{FF2B5EF4-FFF2-40B4-BE49-F238E27FC236}">
                <a16:creationId xmlns:a16="http://schemas.microsoft.com/office/drawing/2014/main" id="{04EA9F77-5E70-B243-916F-6AC540590675}"/>
              </a:ext>
            </a:extLst>
          </p:cNvPr>
          <p:cNvGrpSpPr/>
          <p:nvPr/>
        </p:nvGrpSpPr>
        <p:grpSpPr>
          <a:xfrm flipH="1">
            <a:off x="88" y="-21070"/>
            <a:ext cx="5842706" cy="6176666"/>
            <a:chOff x="6517284" y="-10562"/>
            <a:chExt cx="5674717" cy="6280078"/>
          </a:xfrm>
        </p:grpSpPr>
        <p:sp>
          <p:nvSpPr>
            <p:cNvPr id="15" name="Полилиния 14">
              <a:extLst>
                <a:ext uri="{FF2B5EF4-FFF2-40B4-BE49-F238E27FC236}">
                  <a16:creationId xmlns:a16="http://schemas.microsoft.com/office/drawing/2014/main" id="{854C35A1-3A2E-AF4B-874E-728B7D48DC85}"/>
                </a:ext>
              </a:extLst>
            </p:cNvPr>
            <p:cNvSpPr/>
            <p:nvPr/>
          </p:nvSpPr>
          <p:spPr>
            <a:xfrm rot="16200000">
              <a:off x="6208415" y="298308"/>
              <a:ext cx="6280076" cy="5662338"/>
            </a:xfrm>
            <a:custGeom>
              <a:avLst/>
              <a:gdLst>
                <a:gd name="connsiteX0" fmla="*/ 6280076 w 6280076"/>
                <a:gd name="connsiteY0" fmla="*/ 2589 h 5662339"/>
                <a:gd name="connsiteX1" fmla="*/ 6280076 w 6280076"/>
                <a:gd name="connsiteY1" fmla="*/ 5662339 h 5662339"/>
                <a:gd name="connsiteX2" fmla="*/ 0 w 6280076"/>
                <a:gd name="connsiteY2" fmla="*/ 5662338 h 5662339"/>
                <a:gd name="connsiteX3" fmla="*/ 8751 w 6280076"/>
                <a:gd name="connsiteY3" fmla="*/ 5547256 h 5662339"/>
                <a:gd name="connsiteX4" fmla="*/ 6155876 w 6280076"/>
                <a:gd name="connsiteY4" fmla="*/ 0 h 5662339"/>
                <a:gd name="connsiteX5" fmla="*/ 6170885 w 6280076"/>
                <a:gd name="connsiteY5" fmla="*/ 0 h 566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076" h="5662339">
                  <a:moveTo>
                    <a:pt x="6280076" y="2589"/>
                  </a:moveTo>
                  <a:lnTo>
                    <a:pt x="6280076" y="5662339"/>
                  </a:lnTo>
                  <a:lnTo>
                    <a:pt x="0" y="5662338"/>
                  </a:lnTo>
                  <a:lnTo>
                    <a:pt x="8751" y="5547256"/>
                  </a:lnTo>
                  <a:cubicBezTo>
                    <a:pt x="325179" y="2431445"/>
                    <a:pt x="2956580" y="0"/>
                    <a:pt x="6155876" y="0"/>
                  </a:cubicBezTo>
                  <a:lnTo>
                    <a:pt x="6170885" y="0"/>
                  </a:lnTo>
                  <a:close/>
                </a:path>
              </a:pathLst>
            </a:custGeom>
            <a:solidFill>
              <a:schemeClr val="bg1"/>
            </a:solidFill>
            <a:ln>
              <a:noFill/>
            </a:ln>
            <a:effectLst>
              <a:outerShdw blurRad="977900" dist="38100" dir="16200000"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800" dirty="0"/>
            </a:p>
          </p:txBody>
        </p:sp>
        <p:sp>
          <p:nvSpPr>
            <p:cNvPr id="16" name="Полилиния 15">
              <a:extLst>
                <a:ext uri="{FF2B5EF4-FFF2-40B4-BE49-F238E27FC236}">
                  <a16:creationId xmlns:a16="http://schemas.microsoft.com/office/drawing/2014/main" id="{0A82C51E-56A5-0E48-815F-AFBB05C65324}"/>
                </a:ext>
              </a:extLst>
            </p:cNvPr>
            <p:cNvSpPr/>
            <p:nvPr/>
          </p:nvSpPr>
          <p:spPr>
            <a:xfrm>
              <a:off x="6517284" y="-10562"/>
              <a:ext cx="5674717" cy="6280078"/>
            </a:xfrm>
            <a:custGeom>
              <a:avLst/>
              <a:gdLst>
                <a:gd name="connsiteX0" fmla="*/ 2404 w 5674717"/>
                <a:gd name="connsiteY0" fmla="*/ 0 h 6868558"/>
                <a:gd name="connsiteX1" fmla="*/ 5674717 w 5674717"/>
                <a:gd name="connsiteY1" fmla="*/ 0 h 6868558"/>
                <a:gd name="connsiteX2" fmla="*/ 5674717 w 5674717"/>
                <a:gd name="connsiteY2" fmla="*/ 6868558 h 6868558"/>
                <a:gd name="connsiteX3" fmla="*/ 5479795 w 5674717"/>
                <a:gd name="connsiteY3" fmla="*/ 6833824 h 6868558"/>
                <a:gd name="connsiteX4" fmla="*/ 0 w 5674717"/>
                <a:gd name="connsiteY4" fmla="*/ 125010 h 6868558"/>
                <a:gd name="connsiteX5" fmla="*/ 0 w 5674717"/>
                <a:gd name="connsiteY5" fmla="*/ 108380 h 686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4717" h="6868558">
                  <a:moveTo>
                    <a:pt x="2404" y="0"/>
                  </a:moveTo>
                  <a:lnTo>
                    <a:pt x="5674717" y="0"/>
                  </a:lnTo>
                  <a:lnTo>
                    <a:pt x="5674717" y="6868558"/>
                  </a:lnTo>
                  <a:lnTo>
                    <a:pt x="5479795" y="6833824"/>
                  </a:lnTo>
                  <a:cubicBezTo>
                    <a:pt x="2352482" y="6195280"/>
                    <a:pt x="0" y="3434270"/>
                    <a:pt x="0" y="125010"/>
                  </a:cubicBezTo>
                  <a:lnTo>
                    <a:pt x="0" y="10838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ru-RU" sz="4800"/>
            </a:p>
          </p:txBody>
        </p:sp>
      </p:grpSp>
      <p:sp>
        <p:nvSpPr>
          <p:cNvPr id="3" name="Рисунок 2">
            <a:extLst>
              <a:ext uri="{FF2B5EF4-FFF2-40B4-BE49-F238E27FC236}">
                <a16:creationId xmlns:a16="http://schemas.microsoft.com/office/drawing/2014/main" id="{462C7500-9309-C249-BC99-B7A9D502428A}"/>
              </a:ext>
            </a:extLst>
          </p:cNvPr>
          <p:cNvSpPr>
            <a:spLocks noGrp="1"/>
          </p:cNvSpPr>
          <p:nvPr>
            <p:ph type="pic" sz="quarter" idx="36"/>
          </p:nvPr>
        </p:nvSpPr>
        <p:spPr>
          <a:xfrm>
            <a:off x="4480109" y="-21071"/>
            <a:ext cx="7711804" cy="6889580"/>
          </a:xfrm>
          <a:solidFill>
            <a:schemeClr val="bg1"/>
          </a:solidFill>
        </p:spPr>
      </p:sp>
      <p:sp>
        <p:nvSpPr>
          <p:cNvPr id="11" name="Заголовок 10">
            <a:extLst>
              <a:ext uri="{FF2B5EF4-FFF2-40B4-BE49-F238E27FC236}">
                <a16:creationId xmlns:a16="http://schemas.microsoft.com/office/drawing/2014/main" id="{A58186E5-2198-AA40-82F0-93097F9F8C77}"/>
              </a:ext>
            </a:extLst>
          </p:cNvPr>
          <p:cNvSpPr txBox="1">
            <a:spLocks/>
          </p:cNvSpPr>
          <p:nvPr/>
        </p:nvSpPr>
        <p:spPr>
          <a:xfrm flipH="1">
            <a:off x="-9979" y="1834825"/>
            <a:ext cx="4616852" cy="860532"/>
          </a:xfrm>
          <a:prstGeom prst="rect">
            <a:avLst/>
          </a:prstGeom>
        </p:spPr>
        <p:txBody>
          <a:bodyPr vert="horz" lIns="182901" tIns="91451" rIns="182901" bIns="91451" rtlCol="0" anchor="ctr">
            <a:noAutofit/>
          </a:bodyPr>
          <a:lstStyle>
            <a:lvl1pPr marL="9525" marR="0" indent="0" algn="ctr" defTabSz="914400" rtl="0" eaLnBrk="1" fontAlgn="auto" latinLnBrk="0" hangingPunct="1">
              <a:lnSpc>
                <a:spcPct val="90000"/>
              </a:lnSpc>
              <a:spcBef>
                <a:spcPct val="0"/>
              </a:spcBef>
              <a:spcAft>
                <a:spcPts val="0"/>
              </a:spcAft>
              <a:buClrTx/>
              <a:buSzTx/>
              <a:buFontTx/>
              <a:buNone/>
              <a:tabLst>
                <a:tab pos="1819275" algn="l"/>
              </a:tabLst>
              <a:defRPr lang="ru-RU" sz="3600" b="1" kern="1200" cap="all" dirty="0">
                <a:solidFill>
                  <a:schemeClr val="tx1"/>
                </a:solidFill>
                <a:latin typeface="Century Gothic" panose="020B0502020202020204" pitchFamily="34" charset="0"/>
                <a:ea typeface="Tahoma" charset="0"/>
                <a:cs typeface="Tahoma" charset="0"/>
              </a:defRPr>
            </a:lvl1pPr>
          </a:lstStyle>
          <a:p>
            <a:pPr>
              <a:lnSpc>
                <a:spcPct val="110000"/>
              </a:lnSpc>
            </a:pPr>
            <a:r>
              <a:rPr lang="es-CL" sz="4000" i="1" dirty="0">
                <a:solidFill>
                  <a:schemeClr val="tx2"/>
                </a:solidFill>
                <a:latin typeface="Soho Gothic Pro" panose="020B0503030504020204" pitchFamily="34" charset="0"/>
                <a:ea typeface="Tahoma" panose="020B0604030504040204" pitchFamily="34" charset="0"/>
                <a:cs typeface="Tahoma" panose="020B0604030504040204" pitchFamily="34" charset="0"/>
              </a:rPr>
              <a:t>Contenidos</a:t>
            </a:r>
          </a:p>
        </p:txBody>
      </p:sp>
      <p:grpSp>
        <p:nvGrpSpPr>
          <p:cNvPr id="6" name="Grupo 5"/>
          <p:cNvGrpSpPr/>
          <p:nvPr/>
        </p:nvGrpSpPr>
        <p:grpSpPr>
          <a:xfrm>
            <a:off x="5024352" y="3626568"/>
            <a:ext cx="1324855" cy="1320622"/>
            <a:chOff x="5794149" y="1426700"/>
            <a:chExt cx="1324855" cy="1320622"/>
          </a:xfrm>
        </p:grpSpPr>
        <p:grpSp>
          <p:nvGrpSpPr>
            <p:cNvPr id="12" name="Группа 54">
              <a:extLst>
                <a:ext uri="{FF2B5EF4-FFF2-40B4-BE49-F238E27FC236}">
                  <a16:creationId xmlns:a16="http://schemas.microsoft.com/office/drawing/2014/main" id="{870BC635-3AC7-E34B-A4A1-A09B162A97CC}"/>
                </a:ext>
              </a:extLst>
            </p:cNvPr>
            <p:cNvGrpSpPr/>
            <p:nvPr/>
          </p:nvGrpSpPr>
          <p:grpSpPr>
            <a:xfrm>
              <a:off x="5794149" y="1426700"/>
              <a:ext cx="1324855" cy="1320622"/>
              <a:chOff x="1164850" y="7854969"/>
              <a:chExt cx="2650055" cy="2641588"/>
            </a:xfrm>
          </p:grpSpPr>
          <p:sp>
            <p:nvSpPr>
              <p:cNvPr id="13" name="Freeform 230">
                <a:extLst>
                  <a:ext uri="{FF2B5EF4-FFF2-40B4-BE49-F238E27FC236}">
                    <a16:creationId xmlns:a16="http://schemas.microsoft.com/office/drawing/2014/main" id="{4BED0424-AEFD-DF48-BA69-D9C858E09E93}"/>
                  </a:ext>
                </a:extLst>
              </p:cNvPr>
              <p:cNvSpPr>
                <a:spLocks/>
              </p:cNvSpPr>
              <p:nvPr/>
            </p:nvSpPr>
            <p:spPr bwMode="auto">
              <a:xfrm>
                <a:off x="1164850" y="7854969"/>
                <a:ext cx="2650055" cy="2641588"/>
              </a:xfrm>
              <a:custGeom>
                <a:avLst/>
                <a:gdLst>
                  <a:gd name="T0" fmla="*/ 156 w 313"/>
                  <a:gd name="T1" fmla="*/ 312 h 312"/>
                  <a:gd name="T2" fmla="*/ 156 w 313"/>
                  <a:gd name="T3" fmla="*/ 312 h 312"/>
                  <a:gd name="T4" fmla="*/ 0 w 313"/>
                  <a:gd name="T5" fmla="*/ 156 h 312"/>
                  <a:gd name="T6" fmla="*/ 0 w 313"/>
                  <a:gd name="T7" fmla="*/ 156 h 312"/>
                  <a:gd name="T8" fmla="*/ 156 w 313"/>
                  <a:gd name="T9" fmla="*/ 0 h 312"/>
                  <a:gd name="T10" fmla="*/ 156 w 313"/>
                  <a:gd name="T11" fmla="*/ 0 h 312"/>
                  <a:gd name="T12" fmla="*/ 313 w 313"/>
                  <a:gd name="T13" fmla="*/ 156 h 312"/>
                  <a:gd name="T14" fmla="*/ 313 w 313"/>
                  <a:gd name="T15" fmla="*/ 156 h 312"/>
                  <a:gd name="T16" fmla="*/ 156 w 313"/>
                  <a:gd name="T17"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312">
                    <a:moveTo>
                      <a:pt x="156" y="312"/>
                    </a:moveTo>
                    <a:cubicBezTo>
                      <a:pt x="156" y="312"/>
                      <a:pt x="156" y="312"/>
                      <a:pt x="156" y="312"/>
                    </a:cubicBezTo>
                    <a:cubicBezTo>
                      <a:pt x="70" y="312"/>
                      <a:pt x="0" y="242"/>
                      <a:pt x="0" y="156"/>
                    </a:cubicBezTo>
                    <a:cubicBezTo>
                      <a:pt x="0" y="156"/>
                      <a:pt x="0" y="156"/>
                      <a:pt x="0" y="156"/>
                    </a:cubicBezTo>
                    <a:cubicBezTo>
                      <a:pt x="0" y="70"/>
                      <a:pt x="70" y="0"/>
                      <a:pt x="156" y="0"/>
                    </a:cubicBezTo>
                    <a:cubicBezTo>
                      <a:pt x="156" y="0"/>
                      <a:pt x="156" y="0"/>
                      <a:pt x="156" y="0"/>
                    </a:cubicBezTo>
                    <a:cubicBezTo>
                      <a:pt x="243" y="0"/>
                      <a:pt x="313" y="70"/>
                      <a:pt x="313" y="156"/>
                    </a:cubicBezTo>
                    <a:cubicBezTo>
                      <a:pt x="313" y="156"/>
                      <a:pt x="313" y="156"/>
                      <a:pt x="313" y="156"/>
                    </a:cubicBezTo>
                    <a:cubicBezTo>
                      <a:pt x="313" y="242"/>
                      <a:pt x="243" y="312"/>
                      <a:pt x="156" y="312"/>
                    </a:cubicBezTo>
                    <a:close/>
                  </a:path>
                </a:pathLst>
              </a:custGeom>
              <a:gradFill flip="none" rotWithShape="1">
                <a:gsLst>
                  <a:gs pos="29000">
                    <a:schemeClr val="bg1"/>
                  </a:gs>
                  <a:gs pos="100000">
                    <a:schemeClr val="bg1">
                      <a:lumMod val="75000"/>
                    </a:schemeClr>
                  </a:gs>
                </a:gsLst>
                <a:path path="circle">
                  <a:fillToRect l="100000" t="100000"/>
                </a:path>
                <a:tileRect r="-100000" b="-100000"/>
              </a:gradFill>
              <a:ln>
                <a:noFill/>
              </a:ln>
              <a:effectLst>
                <a:outerShdw dist="38100" dir="2220000" sx="101000" sy="101000" algn="tl" rotWithShape="0">
                  <a:prstClr val="black">
                    <a:alpha val="7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ru-RU" sz="900"/>
              </a:p>
            </p:txBody>
          </p:sp>
          <p:sp>
            <p:nvSpPr>
              <p:cNvPr id="20" name="Freeform 98">
                <a:extLst>
                  <a:ext uri="{FF2B5EF4-FFF2-40B4-BE49-F238E27FC236}">
                    <a16:creationId xmlns:a16="http://schemas.microsoft.com/office/drawing/2014/main" id="{A13D082A-2B77-DB47-8FCC-F80E99C7FB2C}"/>
                  </a:ext>
                </a:extLst>
              </p:cNvPr>
              <p:cNvSpPr>
                <a:spLocks/>
              </p:cNvSpPr>
              <p:nvPr/>
            </p:nvSpPr>
            <p:spPr bwMode="auto">
              <a:xfrm rot="16200000" flipH="1">
                <a:off x="1437122" y="7910546"/>
                <a:ext cx="1392519" cy="1586826"/>
              </a:xfrm>
              <a:custGeom>
                <a:avLst/>
                <a:gdLst>
                  <a:gd name="T0" fmla="*/ 93 w 129"/>
                  <a:gd name="T1" fmla="*/ 94 h 147"/>
                  <a:gd name="T2" fmla="*/ 92 w 129"/>
                  <a:gd name="T3" fmla="*/ 83 h 147"/>
                  <a:gd name="T4" fmla="*/ 129 w 129"/>
                  <a:gd name="T5" fmla="*/ 3 h 147"/>
                  <a:gd name="T6" fmla="*/ 105 w 129"/>
                  <a:gd name="T7" fmla="*/ 0 h 147"/>
                  <a:gd name="T8" fmla="*/ 0 w 129"/>
                  <a:gd name="T9" fmla="*/ 106 h 147"/>
                  <a:gd name="T10" fmla="*/ 8 w 129"/>
                  <a:gd name="T11" fmla="*/ 147 h 147"/>
                  <a:gd name="T12" fmla="*/ 93 w 129"/>
                  <a:gd name="T13" fmla="*/ 94 h 147"/>
                </a:gdLst>
                <a:ahLst/>
                <a:cxnLst>
                  <a:cxn ang="0">
                    <a:pos x="T0" y="T1"/>
                  </a:cxn>
                  <a:cxn ang="0">
                    <a:pos x="T2" y="T3"/>
                  </a:cxn>
                  <a:cxn ang="0">
                    <a:pos x="T4" y="T5"/>
                  </a:cxn>
                  <a:cxn ang="0">
                    <a:pos x="T6" y="T7"/>
                  </a:cxn>
                  <a:cxn ang="0">
                    <a:pos x="T8" y="T9"/>
                  </a:cxn>
                  <a:cxn ang="0">
                    <a:pos x="T10" y="T11"/>
                  </a:cxn>
                  <a:cxn ang="0">
                    <a:pos x="T12" y="T13"/>
                  </a:cxn>
                </a:cxnLst>
                <a:rect l="0" t="0" r="r" b="b"/>
                <a:pathLst>
                  <a:path w="129" h="147">
                    <a:moveTo>
                      <a:pt x="93" y="94"/>
                    </a:moveTo>
                    <a:cubicBezTo>
                      <a:pt x="92" y="90"/>
                      <a:pt x="92" y="87"/>
                      <a:pt x="92" y="83"/>
                    </a:cubicBezTo>
                    <a:cubicBezTo>
                      <a:pt x="92" y="51"/>
                      <a:pt x="106" y="22"/>
                      <a:pt x="129" y="3"/>
                    </a:cubicBezTo>
                    <a:cubicBezTo>
                      <a:pt x="121" y="1"/>
                      <a:pt x="113" y="0"/>
                      <a:pt x="105" y="0"/>
                    </a:cubicBezTo>
                    <a:cubicBezTo>
                      <a:pt x="47" y="0"/>
                      <a:pt x="0" y="48"/>
                      <a:pt x="0" y="106"/>
                    </a:cubicBezTo>
                    <a:cubicBezTo>
                      <a:pt x="0" y="120"/>
                      <a:pt x="3" y="134"/>
                      <a:pt x="8" y="147"/>
                    </a:cubicBezTo>
                    <a:cubicBezTo>
                      <a:pt x="25" y="117"/>
                      <a:pt x="56" y="96"/>
                      <a:pt x="93" y="94"/>
                    </a:cubicBezTo>
                    <a:close/>
                  </a:path>
                </a:pathLst>
              </a:custGeom>
              <a:gradFill>
                <a:gsLst>
                  <a:gs pos="12000">
                    <a:schemeClr val="bg1">
                      <a:alpha val="0"/>
                    </a:schemeClr>
                  </a:gs>
                  <a:gs pos="99000">
                    <a:schemeClr val="bg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ru-RU" sz="900"/>
              </a:p>
            </p:txBody>
          </p:sp>
        </p:grpSp>
        <p:sp>
          <p:nvSpPr>
            <p:cNvPr id="21" name="CuadroTexto 20"/>
            <p:cNvSpPr txBox="1"/>
            <p:nvPr/>
          </p:nvSpPr>
          <p:spPr>
            <a:xfrm>
              <a:off x="6114315" y="1824031"/>
              <a:ext cx="694422" cy="523220"/>
            </a:xfrm>
            <a:prstGeom prst="rect">
              <a:avLst/>
            </a:prstGeom>
            <a:noFill/>
          </p:spPr>
          <p:txBody>
            <a:bodyPr wrap="none" rtlCol="0" anchor="ctr">
              <a:spAutoFit/>
            </a:bodyPr>
            <a:lstStyle/>
            <a:p>
              <a:pPr algn="ctr"/>
              <a:r>
                <a:rPr lang="es-CL" sz="2800" b="1" i="1" dirty="0">
                  <a:latin typeface="Soho Gothic Pro" panose="020B0503030504020204" pitchFamily="34" charset="0"/>
                  <a:hlinkClick r:id="rId6" action="ppaction://hlinksldjump"/>
                </a:rPr>
                <a:t>#2</a:t>
              </a:r>
              <a:endParaRPr lang="es-CL" sz="2800" b="1" i="1" dirty="0">
                <a:latin typeface="Soho Gothic Pro" panose="020B0503030504020204" pitchFamily="34" charset="0"/>
              </a:endParaRPr>
            </a:p>
          </p:txBody>
        </p:sp>
      </p:grpSp>
      <p:grpSp>
        <p:nvGrpSpPr>
          <p:cNvPr id="7" name="Grupo 6"/>
          <p:cNvGrpSpPr/>
          <p:nvPr/>
        </p:nvGrpSpPr>
        <p:grpSpPr>
          <a:xfrm>
            <a:off x="5937558" y="804429"/>
            <a:ext cx="1324855" cy="1320622"/>
            <a:chOff x="6122331" y="34407"/>
            <a:chExt cx="1324855" cy="1320622"/>
          </a:xfrm>
        </p:grpSpPr>
        <p:grpSp>
          <p:nvGrpSpPr>
            <p:cNvPr id="34" name="Группа 54">
              <a:extLst>
                <a:ext uri="{FF2B5EF4-FFF2-40B4-BE49-F238E27FC236}">
                  <a16:creationId xmlns:a16="http://schemas.microsoft.com/office/drawing/2014/main" id="{870BC635-3AC7-E34B-A4A1-A09B162A97CC}"/>
                </a:ext>
              </a:extLst>
            </p:cNvPr>
            <p:cNvGrpSpPr/>
            <p:nvPr/>
          </p:nvGrpSpPr>
          <p:grpSpPr>
            <a:xfrm>
              <a:off x="6122331" y="34407"/>
              <a:ext cx="1324855" cy="1320622"/>
              <a:chOff x="1164850" y="7854969"/>
              <a:chExt cx="2650055" cy="2641588"/>
            </a:xfrm>
          </p:grpSpPr>
          <p:sp>
            <p:nvSpPr>
              <p:cNvPr id="35" name="Freeform 230">
                <a:extLst>
                  <a:ext uri="{FF2B5EF4-FFF2-40B4-BE49-F238E27FC236}">
                    <a16:creationId xmlns:a16="http://schemas.microsoft.com/office/drawing/2014/main" id="{4BED0424-AEFD-DF48-BA69-D9C858E09E93}"/>
                  </a:ext>
                </a:extLst>
              </p:cNvPr>
              <p:cNvSpPr>
                <a:spLocks/>
              </p:cNvSpPr>
              <p:nvPr/>
            </p:nvSpPr>
            <p:spPr bwMode="auto">
              <a:xfrm>
                <a:off x="1164850" y="7854969"/>
                <a:ext cx="2650055" cy="2641588"/>
              </a:xfrm>
              <a:custGeom>
                <a:avLst/>
                <a:gdLst>
                  <a:gd name="T0" fmla="*/ 156 w 313"/>
                  <a:gd name="T1" fmla="*/ 312 h 312"/>
                  <a:gd name="T2" fmla="*/ 156 w 313"/>
                  <a:gd name="T3" fmla="*/ 312 h 312"/>
                  <a:gd name="T4" fmla="*/ 0 w 313"/>
                  <a:gd name="T5" fmla="*/ 156 h 312"/>
                  <a:gd name="T6" fmla="*/ 0 w 313"/>
                  <a:gd name="T7" fmla="*/ 156 h 312"/>
                  <a:gd name="T8" fmla="*/ 156 w 313"/>
                  <a:gd name="T9" fmla="*/ 0 h 312"/>
                  <a:gd name="T10" fmla="*/ 156 w 313"/>
                  <a:gd name="T11" fmla="*/ 0 h 312"/>
                  <a:gd name="T12" fmla="*/ 313 w 313"/>
                  <a:gd name="T13" fmla="*/ 156 h 312"/>
                  <a:gd name="T14" fmla="*/ 313 w 313"/>
                  <a:gd name="T15" fmla="*/ 156 h 312"/>
                  <a:gd name="T16" fmla="*/ 156 w 313"/>
                  <a:gd name="T17"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312">
                    <a:moveTo>
                      <a:pt x="156" y="312"/>
                    </a:moveTo>
                    <a:cubicBezTo>
                      <a:pt x="156" y="312"/>
                      <a:pt x="156" y="312"/>
                      <a:pt x="156" y="312"/>
                    </a:cubicBezTo>
                    <a:cubicBezTo>
                      <a:pt x="70" y="312"/>
                      <a:pt x="0" y="242"/>
                      <a:pt x="0" y="156"/>
                    </a:cubicBezTo>
                    <a:cubicBezTo>
                      <a:pt x="0" y="156"/>
                      <a:pt x="0" y="156"/>
                      <a:pt x="0" y="156"/>
                    </a:cubicBezTo>
                    <a:cubicBezTo>
                      <a:pt x="0" y="70"/>
                      <a:pt x="70" y="0"/>
                      <a:pt x="156" y="0"/>
                    </a:cubicBezTo>
                    <a:cubicBezTo>
                      <a:pt x="156" y="0"/>
                      <a:pt x="156" y="0"/>
                      <a:pt x="156" y="0"/>
                    </a:cubicBezTo>
                    <a:cubicBezTo>
                      <a:pt x="243" y="0"/>
                      <a:pt x="313" y="70"/>
                      <a:pt x="313" y="156"/>
                    </a:cubicBezTo>
                    <a:cubicBezTo>
                      <a:pt x="313" y="156"/>
                      <a:pt x="313" y="156"/>
                      <a:pt x="313" y="156"/>
                    </a:cubicBezTo>
                    <a:cubicBezTo>
                      <a:pt x="313" y="242"/>
                      <a:pt x="243" y="312"/>
                      <a:pt x="156" y="312"/>
                    </a:cubicBezTo>
                    <a:close/>
                  </a:path>
                </a:pathLst>
              </a:custGeom>
              <a:gradFill flip="none" rotWithShape="1">
                <a:gsLst>
                  <a:gs pos="29000">
                    <a:schemeClr val="bg1"/>
                  </a:gs>
                  <a:gs pos="100000">
                    <a:schemeClr val="bg1">
                      <a:lumMod val="75000"/>
                    </a:schemeClr>
                  </a:gs>
                </a:gsLst>
                <a:path path="circle">
                  <a:fillToRect l="100000" t="100000"/>
                </a:path>
                <a:tileRect r="-100000" b="-100000"/>
              </a:gradFill>
              <a:ln>
                <a:noFill/>
              </a:ln>
              <a:effectLst>
                <a:outerShdw dist="38100" dir="2220000" sx="101000" sy="101000" algn="tl" rotWithShape="0">
                  <a:prstClr val="black">
                    <a:alpha val="7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ru-RU" sz="900"/>
              </a:p>
            </p:txBody>
          </p:sp>
          <p:sp>
            <p:nvSpPr>
              <p:cNvPr id="36" name="Freeform 98">
                <a:extLst>
                  <a:ext uri="{FF2B5EF4-FFF2-40B4-BE49-F238E27FC236}">
                    <a16:creationId xmlns:a16="http://schemas.microsoft.com/office/drawing/2014/main" id="{A13D082A-2B77-DB47-8FCC-F80E99C7FB2C}"/>
                  </a:ext>
                </a:extLst>
              </p:cNvPr>
              <p:cNvSpPr>
                <a:spLocks/>
              </p:cNvSpPr>
              <p:nvPr/>
            </p:nvSpPr>
            <p:spPr bwMode="auto">
              <a:xfrm rot="16200000" flipH="1">
                <a:off x="1437122" y="7910546"/>
                <a:ext cx="1392519" cy="1586826"/>
              </a:xfrm>
              <a:custGeom>
                <a:avLst/>
                <a:gdLst>
                  <a:gd name="T0" fmla="*/ 93 w 129"/>
                  <a:gd name="T1" fmla="*/ 94 h 147"/>
                  <a:gd name="T2" fmla="*/ 92 w 129"/>
                  <a:gd name="T3" fmla="*/ 83 h 147"/>
                  <a:gd name="T4" fmla="*/ 129 w 129"/>
                  <a:gd name="T5" fmla="*/ 3 h 147"/>
                  <a:gd name="T6" fmla="*/ 105 w 129"/>
                  <a:gd name="T7" fmla="*/ 0 h 147"/>
                  <a:gd name="T8" fmla="*/ 0 w 129"/>
                  <a:gd name="T9" fmla="*/ 106 h 147"/>
                  <a:gd name="T10" fmla="*/ 8 w 129"/>
                  <a:gd name="T11" fmla="*/ 147 h 147"/>
                  <a:gd name="T12" fmla="*/ 93 w 129"/>
                  <a:gd name="T13" fmla="*/ 94 h 147"/>
                </a:gdLst>
                <a:ahLst/>
                <a:cxnLst>
                  <a:cxn ang="0">
                    <a:pos x="T0" y="T1"/>
                  </a:cxn>
                  <a:cxn ang="0">
                    <a:pos x="T2" y="T3"/>
                  </a:cxn>
                  <a:cxn ang="0">
                    <a:pos x="T4" y="T5"/>
                  </a:cxn>
                  <a:cxn ang="0">
                    <a:pos x="T6" y="T7"/>
                  </a:cxn>
                  <a:cxn ang="0">
                    <a:pos x="T8" y="T9"/>
                  </a:cxn>
                  <a:cxn ang="0">
                    <a:pos x="T10" y="T11"/>
                  </a:cxn>
                  <a:cxn ang="0">
                    <a:pos x="T12" y="T13"/>
                  </a:cxn>
                </a:cxnLst>
                <a:rect l="0" t="0" r="r" b="b"/>
                <a:pathLst>
                  <a:path w="129" h="147">
                    <a:moveTo>
                      <a:pt x="93" y="94"/>
                    </a:moveTo>
                    <a:cubicBezTo>
                      <a:pt x="92" y="90"/>
                      <a:pt x="92" y="87"/>
                      <a:pt x="92" y="83"/>
                    </a:cubicBezTo>
                    <a:cubicBezTo>
                      <a:pt x="92" y="51"/>
                      <a:pt x="106" y="22"/>
                      <a:pt x="129" y="3"/>
                    </a:cubicBezTo>
                    <a:cubicBezTo>
                      <a:pt x="121" y="1"/>
                      <a:pt x="113" y="0"/>
                      <a:pt x="105" y="0"/>
                    </a:cubicBezTo>
                    <a:cubicBezTo>
                      <a:pt x="47" y="0"/>
                      <a:pt x="0" y="48"/>
                      <a:pt x="0" y="106"/>
                    </a:cubicBezTo>
                    <a:cubicBezTo>
                      <a:pt x="0" y="120"/>
                      <a:pt x="3" y="134"/>
                      <a:pt x="8" y="147"/>
                    </a:cubicBezTo>
                    <a:cubicBezTo>
                      <a:pt x="25" y="117"/>
                      <a:pt x="56" y="96"/>
                      <a:pt x="93" y="94"/>
                    </a:cubicBezTo>
                    <a:close/>
                  </a:path>
                </a:pathLst>
              </a:custGeom>
              <a:gradFill>
                <a:gsLst>
                  <a:gs pos="12000">
                    <a:schemeClr val="bg1">
                      <a:alpha val="0"/>
                    </a:schemeClr>
                  </a:gs>
                  <a:gs pos="99000">
                    <a:schemeClr val="bg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ru-RU" sz="900"/>
              </a:p>
            </p:txBody>
          </p:sp>
        </p:grpSp>
        <p:sp>
          <p:nvSpPr>
            <p:cNvPr id="37" name="CuadroTexto 36"/>
            <p:cNvSpPr txBox="1"/>
            <p:nvPr/>
          </p:nvSpPr>
          <p:spPr>
            <a:xfrm>
              <a:off x="6450513" y="431738"/>
              <a:ext cx="678391" cy="523220"/>
            </a:xfrm>
            <a:prstGeom prst="rect">
              <a:avLst/>
            </a:prstGeom>
            <a:noFill/>
          </p:spPr>
          <p:txBody>
            <a:bodyPr wrap="none" rtlCol="0" anchor="ctr">
              <a:spAutoFit/>
            </a:bodyPr>
            <a:lstStyle/>
            <a:p>
              <a:pPr algn="ctr"/>
              <a:r>
                <a:rPr lang="es-CL" sz="2800" b="1" i="1" dirty="0">
                  <a:latin typeface="Soho Gothic Pro" panose="020B0503030504020204" pitchFamily="34" charset="0"/>
                  <a:hlinkClick r:id="rId7" action="ppaction://hlinksldjump"/>
                </a:rPr>
                <a:t>#1</a:t>
              </a:r>
              <a:endParaRPr lang="es-CL" sz="2800" b="1" i="1" dirty="0">
                <a:latin typeface="Soho Gothic Pro" panose="020B0503030504020204" pitchFamily="34" charset="0"/>
              </a:endParaRPr>
            </a:p>
          </p:txBody>
        </p:sp>
      </p:grpSp>
      <p:sp>
        <p:nvSpPr>
          <p:cNvPr id="38" name="Текст 2">
            <a:extLst>
              <a:ext uri="{FF2B5EF4-FFF2-40B4-BE49-F238E27FC236}">
                <a16:creationId xmlns:a16="http://schemas.microsoft.com/office/drawing/2014/main" id="{07A5FA95-DD54-8041-8956-D8976FB5F99F}"/>
              </a:ext>
            </a:extLst>
          </p:cNvPr>
          <p:cNvSpPr txBox="1">
            <a:spLocks/>
          </p:cNvSpPr>
          <p:nvPr/>
        </p:nvSpPr>
        <p:spPr>
          <a:xfrm>
            <a:off x="7404975" y="1102846"/>
            <a:ext cx="4324714" cy="1244267"/>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50000"/>
              </a:lnSpc>
              <a:buNone/>
            </a:pPr>
            <a:r>
              <a:rPr lang="es-CL" sz="1400" b="1" dirty="0">
                <a:solidFill>
                  <a:srgbClr val="15414D"/>
                </a:solidFill>
                <a:latin typeface="Soho Gothic Pro" panose="020B0503030504020204" pitchFamily="34" charset="0"/>
                <a:ea typeface="Tahoma" panose="020B0604030504040204" pitchFamily="34" charset="0"/>
                <a:cs typeface="Tahoma" panose="020B0604030504040204" pitchFamily="34" charset="0"/>
              </a:rPr>
              <a:t>Aseguramiento de la Calidad.</a:t>
            </a:r>
            <a:endParaRPr lang="en-US" sz="1400" b="1" dirty="0">
              <a:solidFill>
                <a:srgbClr val="15414D"/>
              </a:solidFill>
              <a:latin typeface="Soho Gothic Pro" panose="020B0503030504020204" pitchFamily="34" charset="0"/>
              <a:ea typeface="Tahoma" panose="020B0604030504040204" pitchFamily="34" charset="0"/>
              <a:cs typeface="Tahoma" panose="020B0604030504040204" pitchFamily="34" charset="0"/>
            </a:endParaRPr>
          </a:p>
          <a:p>
            <a:pPr marL="0" indent="0">
              <a:lnSpc>
                <a:spcPct val="150000"/>
              </a:lnSpc>
              <a:buNone/>
            </a:pP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Se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abordará</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el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proceso</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de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aseguramiento</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de la calidad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dentro</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del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ciclo</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de desarrollo del software.</a:t>
            </a:r>
          </a:p>
        </p:txBody>
      </p:sp>
      <p:sp>
        <p:nvSpPr>
          <p:cNvPr id="39" name="Текст 2">
            <a:extLst>
              <a:ext uri="{FF2B5EF4-FFF2-40B4-BE49-F238E27FC236}">
                <a16:creationId xmlns:a16="http://schemas.microsoft.com/office/drawing/2014/main" id="{07A5FA95-DD54-8041-8956-D8976FB5F99F}"/>
              </a:ext>
            </a:extLst>
          </p:cNvPr>
          <p:cNvSpPr txBox="1">
            <a:spLocks/>
          </p:cNvSpPr>
          <p:nvPr/>
        </p:nvSpPr>
        <p:spPr>
          <a:xfrm>
            <a:off x="6504514" y="3869366"/>
            <a:ext cx="4324714" cy="1244267"/>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50000"/>
              </a:lnSpc>
              <a:buNone/>
            </a:pPr>
            <a:r>
              <a:rPr lang="es-CL" sz="1400" b="1" dirty="0">
                <a:solidFill>
                  <a:srgbClr val="15414D"/>
                </a:solidFill>
                <a:latin typeface="Soho Gothic Pro" panose="020B0503030504020204" pitchFamily="34" charset="0"/>
                <a:ea typeface="Tahoma" panose="020B0604030504040204" pitchFamily="34" charset="0"/>
                <a:cs typeface="Tahoma" panose="020B0604030504040204" pitchFamily="34" charset="0"/>
              </a:rPr>
              <a:t>Herramientas para el aseguramiento de la calidad.</a:t>
            </a:r>
            <a:endParaRPr lang="en-US" sz="1400" b="1" dirty="0">
              <a:solidFill>
                <a:srgbClr val="15414D"/>
              </a:solidFill>
              <a:latin typeface="Soho Gothic Pro" panose="020B0503030504020204" pitchFamily="34" charset="0"/>
              <a:ea typeface="Tahoma" panose="020B0604030504040204" pitchFamily="34" charset="0"/>
              <a:cs typeface="Tahoma" panose="020B0604030504040204" pitchFamily="34" charset="0"/>
            </a:endParaRPr>
          </a:p>
          <a:p>
            <a:pPr marL="0" indent="0">
              <a:lnSpc>
                <a:spcPct val="150000"/>
              </a:lnSpc>
              <a:buNone/>
            </a:pP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Se abordarán distintas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herramientas</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para utilizer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en</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el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proceso</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de </a:t>
            </a:r>
            <a:r>
              <a:rPr lang="en-US" sz="1400" dirty="0" err="1">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aseguramiento</a:t>
            </a:r>
            <a:r>
              <a:rPr lang="en-US" sz="14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 de la calidad.</a:t>
            </a:r>
          </a:p>
        </p:txBody>
      </p:sp>
    </p:spTree>
    <p:custDataLst>
      <p:tags r:id="rId1"/>
    </p:custDataLst>
    <p:extLst>
      <p:ext uri="{BB962C8B-B14F-4D97-AF65-F5344CB8AC3E}">
        <p14:creationId xmlns:p14="http://schemas.microsoft.com/office/powerpoint/2010/main" val="329369124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orma libre 49">
            <a:extLst>
              <a:ext uri="{FF2B5EF4-FFF2-40B4-BE49-F238E27FC236}">
                <a16:creationId xmlns:a16="http://schemas.microsoft.com/office/drawing/2014/main" id="{BBA11B1A-7257-6C4A-A3CB-23522EB80F2A}"/>
              </a:ext>
            </a:extLst>
          </p:cNvPr>
          <p:cNvSpPr/>
          <p:nvPr/>
        </p:nvSpPr>
        <p:spPr>
          <a:xfrm rot="10800000">
            <a:off x="2147795" y="1554679"/>
            <a:ext cx="12402" cy="312"/>
          </a:xfrm>
          <a:custGeom>
            <a:avLst/>
            <a:gdLst>
              <a:gd name="connsiteX0" fmla="*/ 6201 w 12402"/>
              <a:gd name="connsiteY0" fmla="*/ 312 h 312"/>
              <a:gd name="connsiteX1" fmla="*/ 0 w 12402"/>
              <a:gd name="connsiteY1" fmla="*/ 0 h 312"/>
              <a:gd name="connsiteX2" fmla="*/ 12402 w 12402"/>
              <a:gd name="connsiteY2" fmla="*/ 0 h 312"/>
              <a:gd name="connsiteX3" fmla="*/ 6201 w 12402"/>
              <a:gd name="connsiteY3" fmla="*/ 312 h 312"/>
            </a:gdLst>
            <a:ahLst/>
            <a:cxnLst>
              <a:cxn ang="0">
                <a:pos x="connsiteX0" y="connsiteY0"/>
              </a:cxn>
              <a:cxn ang="0">
                <a:pos x="connsiteX1" y="connsiteY1"/>
              </a:cxn>
              <a:cxn ang="0">
                <a:pos x="connsiteX2" y="connsiteY2"/>
              </a:cxn>
              <a:cxn ang="0">
                <a:pos x="connsiteX3" y="connsiteY3"/>
              </a:cxn>
            </a:cxnLst>
            <a:rect l="l" t="t" r="r" b="b"/>
            <a:pathLst>
              <a:path w="12402" h="312">
                <a:moveTo>
                  <a:pt x="6201" y="312"/>
                </a:moveTo>
                <a:lnTo>
                  <a:pt x="0" y="0"/>
                </a:lnTo>
                <a:lnTo>
                  <a:pt x="12402" y="0"/>
                </a:lnTo>
                <a:lnTo>
                  <a:pt x="6201" y="312"/>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8" name="Forma libre 47">
            <a:extLst>
              <a:ext uri="{FF2B5EF4-FFF2-40B4-BE49-F238E27FC236}">
                <a16:creationId xmlns:a16="http://schemas.microsoft.com/office/drawing/2014/main" id="{BBA11B1A-7257-6C4A-A3CB-23522EB80F2A}"/>
              </a:ext>
            </a:extLst>
          </p:cNvPr>
          <p:cNvSpPr/>
          <p:nvPr/>
        </p:nvSpPr>
        <p:spPr>
          <a:xfrm rot="10800000">
            <a:off x="2160197" y="1554992"/>
            <a:ext cx="10031803" cy="4258217"/>
          </a:xfrm>
          <a:custGeom>
            <a:avLst/>
            <a:gdLst>
              <a:gd name="connsiteX0" fmla="*/ 10031803 w 10031803"/>
              <a:gd name="connsiteY0" fmla="*/ 4258217 h 4258217"/>
              <a:gd name="connsiteX1" fmla="*/ 0 w 10031803"/>
              <a:gd name="connsiteY1" fmla="*/ 4258217 h 4258217"/>
              <a:gd name="connsiteX2" fmla="*/ 0 w 10031803"/>
              <a:gd name="connsiteY2" fmla="*/ 0 h 4258217"/>
              <a:gd name="connsiteX3" fmla="*/ 9859197 w 10031803"/>
              <a:gd name="connsiteY3" fmla="*/ 0 h 4258217"/>
              <a:gd name="connsiteX4" fmla="*/ 9819071 w 10031803"/>
              <a:gd name="connsiteY4" fmla="*/ 2019 h 4258217"/>
              <a:gd name="connsiteX5" fmla="*/ 7896726 w 10031803"/>
              <a:gd name="connsiteY5" fmla="*/ 2124766 h 4258217"/>
              <a:gd name="connsiteX6" fmla="*/ 9819071 w 10031803"/>
              <a:gd name="connsiteY6" fmla="*/ 4247513 h 4258217"/>
              <a:gd name="connsiteX7" fmla="*/ 10031803 w 10031803"/>
              <a:gd name="connsiteY7" fmla="*/ 4258217 h 425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1803" h="4258217">
                <a:moveTo>
                  <a:pt x="10031803" y="4258217"/>
                </a:moveTo>
                <a:lnTo>
                  <a:pt x="0" y="4258217"/>
                </a:lnTo>
                <a:lnTo>
                  <a:pt x="0" y="0"/>
                </a:lnTo>
                <a:lnTo>
                  <a:pt x="9859197" y="0"/>
                </a:lnTo>
                <a:lnTo>
                  <a:pt x="9819071" y="2019"/>
                </a:lnTo>
                <a:cubicBezTo>
                  <a:pt x="8739319" y="111290"/>
                  <a:pt x="7896726" y="1019974"/>
                  <a:pt x="7896726" y="2124766"/>
                </a:cubicBezTo>
                <a:cubicBezTo>
                  <a:pt x="7896726" y="3229558"/>
                  <a:pt x="8739319" y="4138243"/>
                  <a:pt x="9819071" y="4247513"/>
                </a:cubicBezTo>
                <a:lnTo>
                  <a:pt x="10031803" y="4258217"/>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7" name="Forma libre 46">
            <a:extLst>
              <a:ext uri="{FF2B5EF4-FFF2-40B4-BE49-F238E27FC236}">
                <a16:creationId xmlns:a16="http://schemas.microsoft.com/office/drawing/2014/main" id="{BBA11B1A-7257-6C4A-A3CB-23522EB80F2A}"/>
              </a:ext>
            </a:extLst>
          </p:cNvPr>
          <p:cNvSpPr/>
          <p:nvPr/>
        </p:nvSpPr>
        <p:spPr>
          <a:xfrm rot="10800000">
            <a:off x="1975189" y="5813209"/>
            <a:ext cx="357614" cy="8997"/>
          </a:xfrm>
          <a:custGeom>
            <a:avLst/>
            <a:gdLst>
              <a:gd name="connsiteX0" fmla="*/ 357614 w 357614"/>
              <a:gd name="connsiteY0" fmla="*/ 8997 h 8997"/>
              <a:gd name="connsiteX1" fmla="*/ 0 w 357614"/>
              <a:gd name="connsiteY1" fmla="*/ 8997 h 8997"/>
              <a:gd name="connsiteX2" fmla="*/ 178807 w 357614"/>
              <a:gd name="connsiteY2" fmla="*/ 0 h 8997"/>
              <a:gd name="connsiteX3" fmla="*/ 357614 w 357614"/>
              <a:gd name="connsiteY3" fmla="*/ 8997 h 8997"/>
            </a:gdLst>
            <a:ahLst/>
            <a:cxnLst>
              <a:cxn ang="0">
                <a:pos x="connsiteX0" y="connsiteY0"/>
              </a:cxn>
              <a:cxn ang="0">
                <a:pos x="connsiteX1" y="connsiteY1"/>
              </a:cxn>
              <a:cxn ang="0">
                <a:pos x="connsiteX2" y="connsiteY2"/>
              </a:cxn>
              <a:cxn ang="0">
                <a:pos x="connsiteX3" y="connsiteY3"/>
              </a:cxn>
            </a:cxnLst>
            <a:rect l="l" t="t" r="r" b="b"/>
            <a:pathLst>
              <a:path w="357614" h="8997">
                <a:moveTo>
                  <a:pt x="357614" y="8997"/>
                </a:moveTo>
                <a:lnTo>
                  <a:pt x="0" y="8997"/>
                </a:lnTo>
                <a:lnTo>
                  <a:pt x="178807" y="0"/>
                </a:lnTo>
                <a:lnTo>
                  <a:pt x="357614" y="8997"/>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2" name="Título 1"/>
          <p:cNvSpPr>
            <a:spLocks noGrp="1"/>
          </p:cNvSpPr>
          <p:nvPr>
            <p:ph type="title"/>
          </p:nvPr>
        </p:nvSpPr>
        <p:spPr>
          <a:xfrm>
            <a:off x="4480282" y="2700565"/>
            <a:ext cx="7503171" cy="1325563"/>
          </a:xfrm>
        </p:spPr>
        <p:txBody>
          <a:bodyPr/>
          <a:lstStyle/>
          <a:p>
            <a:r>
              <a:rPr lang="es-ES" dirty="0">
                <a:solidFill>
                  <a:schemeClr val="bg1"/>
                </a:solidFill>
                <a:latin typeface="Soho Gothic Pro" panose="020B0503030504020204" pitchFamily="34" charset="0"/>
              </a:rPr>
              <a:t>Aseguramiento de la Calidad.</a:t>
            </a:r>
            <a:endParaRPr lang="es-CL" dirty="0">
              <a:solidFill>
                <a:schemeClr val="bg1"/>
              </a:solidFill>
              <a:latin typeface="Soho Gothic Pro" panose="020B0503030504020204" pitchFamily="34" charset="0"/>
            </a:endParaRPr>
          </a:p>
        </p:txBody>
      </p:sp>
      <p:sp>
        <p:nvSpPr>
          <p:cNvPr id="51" name="Forma libre 50">
            <a:extLst>
              <a:ext uri="{FF2B5EF4-FFF2-40B4-BE49-F238E27FC236}">
                <a16:creationId xmlns:a16="http://schemas.microsoft.com/office/drawing/2014/main" id="{BBA11B1A-7257-6C4A-A3CB-23522EB80F2A}"/>
              </a:ext>
            </a:extLst>
          </p:cNvPr>
          <p:cNvSpPr/>
          <p:nvPr/>
        </p:nvSpPr>
        <p:spPr>
          <a:xfrm rot="10800000">
            <a:off x="12718" y="1554992"/>
            <a:ext cx="4282556" cy="4258217"/>
          </a:xfrm>
          <a:custGeom>
            <a:avLst/>
            <a:gdLst>
              <a:gd name="connsiteX0" fmla="*/ 2147479 w 4282556"/>
              <a:gd name="connsiteY0" fmla="*/ 4258217 h 4258217"/>
              <a:gd name="connsiteX1" fmla="*/ 2135077 w 4282556"/>
              <a:gd name="connsiteY1" fmla="*/ 4258217 h 4258217"/>
              <a:gd name="connsiteX2" fmla="*/ 1922345 w 4282556"/>
              <a:gd name="connsiteY2" fmla="*/ 4247513 h 4258217"/>
              <a:gd name="connsiteX3" fmla="*/ 0 w 4282556"/>
              <a:gd name="connsiteY3" fmla="*/ 2124766 h 4258217"/>
              <a:gd name="connsiteX4" fmla="*/ 1922345 w 4282556"/>
              <a:gd name="connsiteY4" fmla="*/ 2019 h 4258217"/>
              <a:gd name="connsiteX5" fmla="*/ 1962471 w 4282556"/>
              <a:gd name="connsiteY5" fmla="*/ 0 h 4258217"/>
              <a:gd name="connsiteX6" fmla="*/ 2320085 w 4282556"/>
              <a:gd name="connsiteY6" fmla="*/ 0 h 4258217"/>
              <a:gd name="connsiteX7" fmla="*/ 2360211 w 4282556"/>
              <a:gd name="connsiteY7" fmla="*/ 2019 h 4258217"/>
              <a:gd name="connsiteX8" fmla="*/ 4282556 w 4282556"/>
              <a:gd name="connsiteY8" fmla="*/ 2124766 h 4258217"/>
              <a:gd name="connsiteX9" fmla="*/ 2360211 w 4282556"/>
              <a:gd name="connsiteY9" fmla="*/ 4247513 h 4258217"/>
              <a:gd name="connsiteX10" fmla="*/ 2147479 w 4282556"/>
              <a:gd name="connsiteY10" fmla="*/ 4258217 h 425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2556" h="4258217">
                <a:moveTo>
                  <a:pt x="2147479" y="4258217"/>
                </a:moveTo>
                <a:lnTo>
                  <a:pt x="2135077" y="4258217"/>
                </a:lnTo>
                <a:lnTo>
                  <a:pt x="1922345" y="4247513"/>
                </a:lnTo>
                <a:cubicBezTo>
                  <a:pt x="842593" y="4138243"/>
                  <a:pt x="0" y="3229558"/>
                  <a:pt x="0" y="2124766"/>
                </a:cubicBezTo>
                <a:cubicBezTo>
                  <a:pt x="0" y="1019974"/>
                  <a:pt x="842593" y="111290"/>
                  <a:pt x="1922345" y="2019"/>
                </a:cubicBezTo>
                <a:lnTo>
                  <a:pt x="1962471" y="0"/>
                </a:lnTo>
                <a:lnTo>
                  <a:pt x="2320085" y="0"/>
                </a:lnTo>
                <a:lnTo>
                  <a:pt x="2360211" y="2019"/>
                </a:lnTo>
                <a:cubicBezTo>
                  <a:pt x="3439964" y="111290"/>
                  <a:pt x="4282556" y="1019974"/>
                  <a:pt x="4282556" y="2124766"/>
                </a:cubicBezTo>
                <a:cubicBezTo>
                  <a:pt x="4282556" y="3229558"/>
                  <a:pt x="3439964" y="4138243"/>
                  <a:pt x="2360211" y="4247513"/>
                </a:cubicBezTo>
                <a:lnTo>
                  <a:pt x="2147479" y="4258217"/>
                </a:lnTo>
                <a:close/>
              </a:path>
            </a:pathLst>
          </a:custGeom>
          <a:solidFill>
            <a:schemeClr val="bg1"/>
          </a:solidFill>
          <a:ln w="127000">
            <a:gradFill flip="none" rotWithShape="1">
              <a:gsLst>
                <a:gs pos="0">
                  <a:srgbClr val="15A38D"/>
                </a:gs>
                <a:gs pos="45000">
                  <a:srgbClr val="13A438"/>
                </a:gs>
                <a:gs pos="70000">
                  <a:schemeClr val="accent1">
                    <a:lumMod val="45000"/>
                    <a:lumOff val="55000"/>
                  </a:schemeClr>
                </a:gs>
                <a:gs pos="100000">
                  <a:srgbClr val="15414D"/>
                </a:gs>
              </a:gsLst>
              <a:path path="rect">
                <a:fillToRect l="100000" t="100000"/>
              </a:path>
              <a:tileRect r="-100000" b="-100000"/>
            </a:gradFill>
          </a:ln>
          <a:effectLst>
            <a:outerShdw blurRad="101600" dist="50800" dir="4800000" sx="102000" sy="102000" algn="tl" rotWithShape="0">
              <a:schemeClr val="accent5">
                <a:lumMod val="50000"/>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1" name="CuadroTexto 40"/>
          <p:cNvSpPr txBox="1"/>
          <p:nvPr/>
        </p:nvSpPr>
        <p:spPr>
          <a:xfrm>
            <a:off x="512100" y="2483771"/>
            <a:ext cx="3296194" cy="2400657"/>
          </a:xfrm>
          <a:prstGeom prst="rect">
            <a:avLst/>
          </a:prstGeom>
          <a:noFill/>
        </p:spPr>
        <p:txBody>
          <a:bodyPr wrap="square" rtlCol="0">
            <a:spAutoFit/>
          </a:bodyPr>
          <a:lstStyle/>
          <a:p>
            <a:r>
              <a:rPr lang="es-ES" sz="15000" b="1" i="1" dirty="0">
                <a:solidFill>
                  <a:srgbClr val="15414D"/>
                </a:solidFill>
                <a:latin typeface="Soho Gothic Pro" panose="020B0503030504020204" pitchFamily="34" charset="0"/>
              </a:rPr>
              <a:t>#1</a:t>
            </a:r>
            <a:endParaRPr lang="es-CL" sz="15000" dirty="0">
              <a:solidFill>
                <a:srgbClr val="15414D"/>
              </a:solidFill>
              <a:latin typeface="Soho Gothic Pro" panose="020B0503030504020204" pitchFamily="34" charset="0"/>
            </a:endParaRPr>
          </a:p>
        </p:txBody>
      </p:sp>
      <p:sp>
        <p:nvSpPr>
          <p:cNvPr id="53" name="Прямоугольник 2">
            <a:extLst>
              <a:ext uri="{FF2B5EF4-FFF2-40B4-BE49-F238E27FC236}">
                <a16:creationId xmlns:a16="http://schemas.microsoft.com/office/drawing/2014/main" id="{7B6AC388-00BE-334B-83A9-EAF555CF39A4}"/>
              </a:ext>
            </a:extLst>
          </p:cNvPr>
          <p:cNvSpPr/>
          <p:nvPr/>
        </p:nvSpPr>
        <p:spPr>
          <a:xfrm>
            <a:off x="4548986" y="4026127"/>
            <a:ext cx="6648404" cy="812530"/>
          </a:xfrm>
          <a:prstGeom prst="rect">
            <a:avLst/>
          </a:prstGeom>
        </p:spPr>
        <p:txBody>
          <a:bodyPr wrap="square">
            <a:spAutoFit/>
          </a:bodyPr>
          <a:lstStyle/>
          <a:p>
            <a:pPr>
              <a:lnSpc>
                <a:spcPct val="130000"/>
              </a:lnSpc>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Se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abordará</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el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proceso</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de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aseguramiento</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de la calidad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dentro</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del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ciclo</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de desarrollo del software.</a:t>
            </a:r>
            <a:endParaRPr lang="ru-RU"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4" name="Imagen 53"/>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grpSp>
        <p:nvGrpSpPr>
          <p:cNvPr id="55" name="Grupo 54"/>
          <p:cNvGrpSpPr/>
          <p:nvPr/>
        </p:nvGrpSpPr>
        <p:grpSpPr>
          <a:xfrm>
            <a:off x="9777955" y="6135419"/>
            <a:ext cx="2291866" cy="664062"/>
            <a:chOff x="9777955" y="6135419"/>
            <a:chExt cx="2291866" cy="664062"/>
          </a:xfrm>
        </p:grpSpPr>
        <p:sp>
          <p:nvSpPr>
            <p:cNvPr id="56" name="Terminador 55"/>
            <p:cNvSpPr/>
            <p:nvPr/>
          </p:nvSpPr>
          <p:spPr>
            <a:xfrm>
              <a:off x="9777955" y="6135419"/>
              <a:ext cx="2291866" cy="664062"/>
            </a:xfrm>
            <a:prstGeom prst="flowChartTerminator">
              <a:avLst/>
            </a:prstGeom>
            <a:solidFill>
              <a:srgbClr val="15414D"/>
            </a:solidFill>
            <a:ln>
              <a:noFill/>
            </a:ln>
            <a:effectLst>
              <a:outerShdw blurRad="50800" dist="38100" dir="4800000" sx="103000" sy="103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7" name="CuadroTexto 56"/>
            <p:cNvSpPr txBox="1"/>
            <p:nvPr/>
          </p:nvSpPr>
          <p:spPr>
            <a:xfrm>
              <a:off x="10490444" y="6283242"/>
              <a:ext cx="1535040" cy="368416"/>
            </a:xfrm>
            <a:prstGeom prst="rect">
              <a:avLst/>
            </a:prstGeom>
            <a:noFill/>
            <a:ln>
              <a:noFill/>
            </a:ln>
          </p:spPr>
          <p:txBody>
            <a:bodyPr wrap="square" rtlCol="0">
              <a:spAutoFit/>
            </a:bodyPr>
            <a:lstStyle/>
            <a:p>
              <a:r>
                <a:rPr lang="es-ES" b="1" i="1" dirty="0">
                  <a:solidFill>
                    <a:srgbClr val="15A38D"/>
                  </a:solidFill>
                  <a:latin typeface="Soho Gothic Pro" panose="020B0503030504020204" pitchFamily="34" charset="0"/>
                  <a:hlinkClick r:id="rId4" action="ppaction://hlinksldjump"/>
                </a:rPr>
                <a:t>Contenidos</a:t>
              </a:r>
              <a:endParaRPr lang="es-CL" b="1" i="1" dirty="0">
                <a:solidFill>
                  <a:srgbClr val="15A38D"/>
                </a:solidFill>
                <a:latin typeface="Soho Gothic Pro" panose="020B0503030504020204" pitchFamily="34" charset="0"/>
              </a:endParaRPr>
            </a:p>
          </p:txBody>
        </p:sp>
        <p:sp>
          <p:nvSpPr>
            <p:cNvPr id="58" name="Elipse 57"/>
            <p:cNvSpPr/>
            <p:nvPr/>
          </p:nvSpPr>
          <p:spPr>
            <a:xfrm>
              <a:off x="9919513" y="6200634"/>
              <a:ext cx="533633" cy="5336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9" name="Imagen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7642" y="6229325"/>
              <a:ext cx="476250" cy="476250"/>
            </a:xfrm>
            <a:prstGeom prst="rect">
              <a:avLst/>
            </a:prstGeom>
          </p:spPr>
        </p:pic>
      </p:grpSp>
    </p:spTree>
    <p:custDataLst>
      <p:tags r:id="rId1"/>
    </p:custDataLst>
    <p:extLst>
      <p:ext uri="{BB962C8B-B14F-4D97-AF65-F5344CB8AC3E}">
        <p14:creationId xmlns:p14="http://schemas.microsoft.com/office/powerpoint/2010/main" val="257190780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9" y="194935"/>
            <a:ext cx="9742120" cy="841523"/>
          </a:xfrm>
        </p:spPr>
        <p:txBody>
          <a:bodyPr>
            <a:normAutofit fontScale="90000"/>
          </a:bodyPr>
          <a:lstStyle/>
          <a:p>
            <a:br>
              <a:rPr lang="en-US" sz="1800" b="1" dirty="0">
                <a:latin typeface="Roboto" panose="02000000000000000000"/>
              </a:rPr>
            </a:br>
            <a:r>
              <a:rPr lang="en-US" b="1" dirty="0" err="1">
                <a:latin typeface="Soho Gothic Pro" panose="020B0503030504020204"/>
              </a:rPr>
              <a:t>Aseguramiento</a:t>
            </a:r>
            <a:r>
              <a:rPr lang="en-US" b="1" dirty="0">
                <a:latin typeface="Soho Gothic Pro" panose="020B0503030504020204"/>
              </a:rPr>
              <a:t> de la calidad.</a:t>
            </a:r>
            <a:br>
              <a:rPr lang="en-US" sz="4000" b="1" dirty="0">
                <a:latin typeface="Soho Gothic Pro" panose="020B0503030504020204"/>
              </a:rPr>
            </a:br>
            <a:endParaRPr lang="ru-RU" sz="4000" b="1" dirty="0">
              <a:solidFill>
                <a:schemeClr val="accent1"/>
              </a:solidFill>
            </a:endParaRPr>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Definición</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formal:</a:t>
            </a:r>
            <a:endParaRPr lang="en-US"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buFont typeface="Arial" panose="020B0604020202020204" pitchFamily="34" charset="0"/>
              <a:buNone/>
            </a:pPr>
            <a:b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b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Software Quality Assurance (SQA) se define como un plan sistematico de evaluar la calidad y apegamiento a los procesos, politicas y estandares de un </a:t>
            </a:r>
            <a:r>
              <a:rPr lang="en-US" sz="1600" dirty="0" err="1">
                <a:solidFill>
                  <a:schemeClr val="bg1"/>
                </a:solidFill>
                <a:latin typeface="Roboto" panose="02000000000000000000" pitchFamily="2" charset="0"/>
                <a:ea typeface="Roboto" panose="02000000000000000000" pitchFamily="2" charset="0"/>
                <a:cs typeface="Roboto" panose="02000000000000000000" pitchFamily="2" charset="0"/>
              </a:rPr>
              <a:t>producto</a:t>
            </a: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 de software.</a:t>
            </a:r>
          </a:p>
          <a:p>
            <a:pPr marL="0" indent="0">
              <a:buFont typeface="Arial" panose="020B0604020202020204" pitchFamily="34" charset="0"/>
              <a:buNone/>
            </a:pPr>
            <a:endParaRPr lang="en-US"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buFont typeface="Arial" panose="020B0604020202020204" pitchFamily="34" charset="0"/>
              <a:buNone/>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SQA incluye el proceso de asegurar que los estandares y procedimientos sean establecidos y seguidos durante el ciclo de vida del desarrollo de software.</a:t>
            </a:r>
          </a:p>
          <a:p>
            <a:pPr marL="0" indent="0">
              <a:buFont typeface="Arial" panose="020B0604020202020204" pitchFamily="34" charset="0"/>
              <a:buNone/>
            </a:pPr>
            <a:endParaRPr lang="en-US"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buFont typeface="Arial" panose="020B0604020202020204" pitchFamily="34" charset="0"/>
              <a:buNone/>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El cumplimiento de los estandares y procedimientos acordados evalua mediante un proceso de monitoreo , evaluacion del </a:t>
            </a:r>
            <a:r>
              <a:rPr lang="en-US" sz="1600" dirty="0" err="1">
                <a:solidFill>
                  <a:schemeClr val="bg1"/>
                </a:solidFill>
                <a:latin typeface="Roboto" panose="02000000000000000000" pitchFamily="2" charset="0"/>
                <a:ea typeface="Roboto" panose="02000000000000000000" pitchFamily="2" charset="0"/>
                <a:cs typeface="Roboto" panose="02000000000000000000" pitchFamily="2" charset="0"/>
              </a:rPr>
              <a:t>producto</a:t>
            </a: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 y auditorias.</a:t>
            </a: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spTree>
    <p:custDataLst>
      <p:tags r:id="rId1"/>
    </p:custDataLst>
    <p:extLst>
      <p:ext uri="{BB962C8B-B14F-4D97-AF65-F5344CB8AC3E}">
        <p14:creationId xmlns:p14="http://schemas.microsoft.com/office/powerpoint/2010/main" val="383162822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600" dirty="0">
                <a:solidFill>
                  <a:schemeClr val="bg1"/>
                </a:solidFill>
                <a:latin typeface="Roboto" panose="02000000000000000000" pitchFamily="2" charset="0"/>
                <a:ea typeface="Roboto" panose="02000000000000000000" pitchFamily="2" charset="0"/>
                <a:cs typeface="Roboto" panose="02000000000000000000" pitchFamily="2" charset="0"/>
              </a:rPr>
              <a:t>Considerando al autor Pressman del libro Ingeniería de Software, propone el siguiente Método de Aseguramiento de Calidad, aplicado a cualquier metodología de desarrollo de software que se esté aplicando:</a:t>
            </a:r>
          </a:p>
          <a:p>
            <a:pPr marL="0" indent="0">
              <a:buFont typeface="Arial" panose="020B0604020202020204" pitchFamily="34" charset="0"/>
              <a:buNone/>
            </a:pPr>
            <a:endParaRPr lang="en-US" sz="16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sp>
        <p:nvSpPr>
          <p:cNvPr id="2" name="Rectángulo 1"/>
          <p:cNvSpPr/>
          <p:nvPr/>
        </p:nvSpPr>
        <p:spPr>
          <a:xfrm>
            <a:off x="1989096" y="2341418"/>
            <a:ext cx="5209310"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Metodología de Desarrollo de Software</a:t>
            </a:r>
            <a:endParaRPr lang="en-US" dirty="0"/>
          </a:p>
        </p:txBody>
      </p:sp>
      <p:sp>
        <p:nvSpPr>
          <p:cNvPr id="13" name="Rectángulo 12"/>
          <p:cNvSpPr/>
          <p:nvPr/>
        </p:nvSpPr>
        <p:spPr>
          <a:xfrm>
            <a:off x="1989096" y="3083625"/>
            <a:ext cx="5209310" cy="54032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Metodología de Aseguramiento de calidad.</a:t>
            </a:r>
            <a:endParaRPr lang="en-US" dirty="0"/>
          </a:p>
        </p:txBody>
      </p:sp>
      <p:sp>
        <p:nvSpPr>
          <p:cNvPr id="15" name="Rectángulo 14"/>
          <p:cNvSpPr/>
          <p:nvPr/>
        </p:nvSpPr>
        <p:spPr>
          <a:xfrm>
            <a:off x="2201273" y="3693544"/>
            <a:ext cx="2189019" cy="5403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Esencia</a:t>
            </a:r>
            <a:endParaRPr lang="en-US" dirty="0"/>
          </a:p>
        </p:txBody>
      </p:sp>
      <p:sp>
        <p:nvSpPr>
          <p:cNvPr id="16" name="Rectángulo 15"/>
          <p:cNvSpPr/>
          <p:nvPr/>
        </p:nvSpPr>
        <p:spPr>
          <a:xfrm>
            <a:off x="4840989" y="3697578"/>
            <a:ext cx="2189019" cy="5403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Herramientas</a:t>
            </a:r>
            <a:endParaRPr lang="en-US" dirty="0"/>
          </a:p>
        </p:txBody>
      </p:sp>
      <p:sp>
        <p:nvSpPr>
          <p:cNvPr id="17" name="Rectángulo 16"/>
          <p:cNvSpPr/>
          <p:nvPr/>
        </p:nvSpPr>
        <p:spPr>
          <a:xfrm>
            <a:off x="7588936" y="3707473"/>
            <a:ext cx="2189019" cy="5403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Métricas</a:t>
            </a:r>
            <a:endParaRPr lang="en-US" dirty="0"/>
          </a:p>
        </p:txBody>
      </p:sp>
      <p:sp>
        <p:nvSpPr>
          <p:cNvPr id="20" name="Flecha izquierda y arriba 19"/>
          <p:cNvSpPr/>
          <p:nvPr/>
        </p:nvSpPr>
        <p:spPr>
          <a:xfrm rot="16200000">
            <a:off x="7469709" y="1968110"/>
            <a:ext cx="1427586" cy="1884097"/>
          </a:xfrm>
          <a:prstGeom prst="leftUpArrow">
            <a:avLst>
              <a:gd name="adj1" fmla="val 25000"/>
              <a:gd name="adj2" fmla="val 25000"/>
              <a:gd name="adj3" fmla="val 17008"/>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ángulo 20"/>
          <p:cNvSpPr/>
          <p:nvPr/>
        </p:nvSpPr>
        <p:spPr>
          <a:xfrm>
            <a:off x="4879719" y="4302031"/>
            <a:ext cx="2150290" cy="1152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t>Tabla de control de riesgos.</a:t>
            </a:r>
            <a:br>
              <a:rPr lang="es-CL" sz="1200" dirty="0"/>
            </a:br>
            <a:r>
              <a:rPr lang="es-CL" sz="1200" dirty="0"/>
              <a:t>Historial de cambios.</a:t>
            </a:r>
            <a:br>
              <a:rPr lang="es-CL" sz="1200" dirty="0"/>
            </a:br>
            <a:r>
              <a:rPr lang="es-CL" sz="1200" dirty="0"/>
              <a:t>Petición de mejora.</a:t>
            </a:r>
            <a:br>
              <a:rPr lang="es-CL" sz="1200" dirty="0"/>
            </a:br>
            <a:r>
              <a:rPr lang="es-CL" sz="1200" dirty="0"/>
              <a:t>Adecuación de requisitos.</a:t>
            </a:r>
            <a:br>
              <a:rPr lang="es-CL" sz="1200" dirty="0"/>
            </a:br>
            <a:r>
              <a:rPr lang="es-CL" sz="1200" dirty="0"/>
              <a:t>Trazabilidad.</a:t>
            </a:r>
            <a:br>
              <a:rPr lang="es-CL" sz="1200" dirty="0"/>
            </a:br>
            <a:r>
              <a:rPr lang="es-CL" sz="1200" dirty="0"/>
              <a:t>Control de versiones.</a:t>
            </a:r>
            <a:endParaRPr lang="en-US" sz="1200" dirty="0"/>
          </a:p>
        </p:txBody>
      </p:sp>
      <p:sp>
        <p:nvSpPr>
          <p:cNvPr id="22" name="Rectángulo 21"/>
          <p:cNvSpPr/>
          <p:nvPr/>
        </p:nvSpPr>
        <p:spPr>
          <a:xfrm>
            <a:off x="2240002" y="4302031"/>
            <a:ext cx="2150290" cy="1152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a:t>Mejoramiento </a:t>
            </a:r>
            <a:r>
              <a:rPr lang="es-CL" sz="1600" dirty="0" err="1"/>
              <a:t>contínuo</a:t>
            </a:r>
            <a:r>
              <a:rPr lang="es-CL" sz="1600" dirty="0"/>
              <a:t>.</a:t>
            </a:r>
            <a:endParaRPr lang="en-US" sz="1600" dirty="0"/>
          </a:p>
        </p:txBody>
      </p:sp>
      <p:sp>
        <p:nvSpPr>
          <p:cNvPr id="23" name="Rectángulo 22"/>
          <p:cNvSpPr/>
          <p:nvPr/>
        </p:nvSpPr>
        <p:spPr>
          <a:xfrm>
            <a:off x="7607230" y="4314374"/>
            <a:ext cx="2150290" cy="1152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a:t>Recolección y análisis de errores.</a:t>
            </a:r>
            <a:endParaRPr lang="en-US" sz="1600" dirty="0"/>
          </a:p>
        </p:txBody>
      </p:sp>
      <p:sp>
        <p:nvSpPr>
          <p:cNvPr id="26"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9" y="194935"/>
            <a:ext cx="9742120" cy="841523"/>
          </a:xfrm>
        </p:spPr>
        <p:txBody>
          <a:bodyPr>
            <a:normAutofit fontScale="90000"/>
          </a:bodyPr>
          <a:lstStyle/>
          <a:p>
            <a:br>
              <a:rPr lang="en-US" sz="1800" b="1" dirty="0">
                <a:latin typeface="Roboto" panose="02000000000000000000"/>
              </a:rPr>
            </a:br>
            <a:r>
              <a:rPr lang="en-US" b="1" dirty="0" err="1">
                <a:latin typeface="Soho Gothic Pro" panose="020B0503030504020204"/>
              </a:rPr>
              <a:t>Aseguramiento</a:t>
            </a:r>
            <a:r>
              <a:rPr lang="en-US" b="1" dirty="0">
                <a:latin typeface="Soho Gothic Pro" panose="020B0503030504020204"/>
              </a:rPr>
              <a:t> de la calidad.</a:t>
            </a:r>
            <a:br>
              <a:rPr lang="en-US" sz="4000" b="1" dirty="0">
                <a:latin typeface="Soho Gothic Pro" panose="020B0503030504020204"/>
              </a:rPr>
            </a:br>
            <a:endParaRPr lang="ru-RU" sz="4000" b="1" dirty="0">
              <a:solidFill>
                <a:schemeClr val="accent1"/>
              </a:solidFill>
            </a:endParaRPr>
          </a:p>
        </p:txBody>
      </p:sp>
    </p:spTree>
    <p:custDataLst>
      <p:tags r:id="rId1"/>
    </p:custDataLst>
    <p:extLst>
      <p:ext uri="{BB962C8B-B14F-4D97-AF65-F5344CB8AC3E}">
        <p14:creationId xmlns:p14="http://schemas.microsoft.com/office/powerpoint/2010/main" val="349665912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sp>
        <p:nvSpPr>
          <p:cNvPr id="3" name="Rectángulo 2"/>
          <p:cNvSpPr/>
          <p:nvPr/>
        </p:nvSpPr>
        <p:spPr>
          <a:xfrm>
            <a:off x="304800" y="1690255"/>
            <a:ext cx="11416145" cy="1551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b="1" dirty="0"/>
              <a:t>Esencia: </a:t>
            </a:r>
            <a:r>
              <a:rPr lang="es-ES" dirty="0"/>
              <a:t>Esta actividad en el método de ACS, hace referencia a la manera de cómo se debe comprender, por el grupo de trabajo, la forma de trabajar, en base a un objetivo que es proporcionar calidad al producto de software. Si todo el equipo de trabajo, desde el líder de equipo, pasando por todos los roles del grupo, trabajaran entendiendo que la calidad es fundamental en el desarrollo de un producto y su objetivo es satisfacer las necesidades del cliente, la administración de la calidad no sería un problema, ya que todos estarían trabajando en función de ese objetivo.</a:t>
            </a:r>
            <a:endParaRPr lang="en-US" dirty="0"/>
          </a:p>
        </p:txBody>
      </p:sp>
      <p:sp>
        <p:nvSpPr>
          <p:cNvPr id="14" name="Rectángulo 13"/>
          <p:cNvSpPr/>
          <p:nvPr/>
        </p:nvSpPr>
        <p:spPr>
          <a:xfrm>
            <a:off x="304799" y="3554354"/>
            <a:ext cx="2712747" cy="3656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Plan (Planificar)</a:t>
            </a:r>
            <a:endParaRPr lang="en-US" dirty="0"/>
          </a:p>
        </p:txBody>
      </p:sp>
      <p:sp>
        <p:nvSpPr>
          <p:cNvPr id="15" name="Rectángulo 14"/>
          <p:cNvSpPr/>
          <p:nvPr/>
        </p:nvSpPr>
        <p:spPr>
          <a:xfrm>
            <a:off x="3229706" y="3554354"/>
            <a:ext cx="2701638" cy="36563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Do (Hacer)</a:t>
            </a:r>
            <a:endParaRPr lang="en-US" dirty="0"/>
          </a:p>
        </p:txBody>
      </p:sp>
      <p:sp>
        <p:nvSpPr>
          <p:cNvPr id="16" name="Rectángulo 15"/>
          <p:cNvSpPr/>
          <p:nvPr/>
        </p:nvSpPr>
        <p:spPr>
          <a:xfrm>
            <a:off x="6143504" y="3554355"/>
            <a:ext cx="2698368" cy="3656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err="1"/>
              <a:t>Check</a:t>
            </a:r>
            <a:r>
              <a:rPr lang="es-CL" dirty="0"/>
              <a:t>(Revisar)</a:t>
            </a:r>
            <a:endParaRPr lang="en-US" dirty="0"/>
          </a:p>
        </p:txBody>
      </p:sp>
      <p:sp>
        <p:nvSpPr>
          <p:cNvPr id="17" name="Rectángulo 16"/>
          <p:cNvSpPr/>
          <p:nvPr/>
        </p:nvSpPr>
        <p:spPr>
          <a:xfrm>
            <a:off x="9132990" y="3554355"/>
            <a:ext cx="2587955" cy="3656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err="1"/>
              <a:t>Act</a:t>
            </a:r>
            <a:r>
              <a:rPr lang="es-CL" dirty="0"/>
              <a:t> (Actuar)</a:t>
            </a:r>
            <a:endParaRPr lang="en-US" dirty="0"/>
          </a:p>
        </p:txBody>
      </p:sp>
      <p:sp>
        <p:nvSpPr>
          <p:cNvPr id="18" name="Rectángulo redondeado 17"/>
          <p:cNvSpPr/>
          <p:nvPr/>
        </p:nvSpPr>
        <p:spPr>
          <a:xfrm>
            <a:off x="304799" y="4195555"/>
            <a:ext cx="2712747" cy="14571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Énfasis a la planificación del proyecto.</a:t>
            </a:r>
            <a:endParaRPr lang="en-US" dirty="0"/>
          </a:p>
        </p:txBody>
      </p:sp>
      <p:sp>
        <p:nvSpPr>
          <p:cNvPr id="19" name="Rectángulo redondeado 18"/>
          <p:cNvSpPr/>
          <p:nvPr/>
        </p:nvSpPr>
        <p:spPr>
          <a:xfrm>
            <a:off x="3229706" y="4195555"/>
            <a:ext cx="2712747" cy="14571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Corresponde a realizar, fabricar o trabajar el producto planificado.</a:t>
            </a:r>
            <a:endParaRPr lang="en-US" dirty="0"/>
          </a:p>
        </p:txBody>
      </p:sp>
      <p:sp>
        <p:nvSpPr>
          <p:cNvPr id="20" name="Rectángulo redondeado 19"/>
          <p:cNvSpPr/>
          <p:nvPr/>
        </p:nvSpPr>
        <p:spPr>
          <a:xfrm>
            <a:off x="6172199" y="4217177"/>
            <a:ext cx="2712747" cy="14571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Confirmar si el cliente está satisfecho o el proceso está según especificaciones.</a:t>
            </a:r>
            <a:endParaRPr lang="en-US" dirty="0"/>
          </a:p>
        </p:txBody>
      </p:sp>
      <p:sp>
        <p:nvSpPr>
          <p:cNvPr id="21" name="Rectángulo redondeado 20"/>
          <p:cNvSpPr/>
          <p:nvPr/>
        </p:nvSpPr>
        <p:spPr>
          <a:xfrm>
            <a:off x="9132990" y="4217177"/>
            <a:ext cx="2650350" cy="14571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 Si se presenta algún reclamo, se actúa sobre el problema sin tener que esperar que finalice el proceso, luego se vuelve a la fase de planificación, volviendo al ciclo PDCA, para obtener un mejoramiento.</a:t>
            </a:r>
            <a:endParaRPr lang="en-US" sz="1200" dirty="0"/>
          </a:p>
        </p:txBody>
      </p:sp>
      <p:sp>
        <p:nvSpPr>
          <p:cNvPr id="22"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9" y="194935"/>
            <a:ext cx="9742120" cy="841523"/>
          </a:xfrm>
        </p:spPr>
        <p:txBody>
          <a:bodyPr>
            <a:normAutofit fontScale="90000"/>
          </a:bodyPr>
          <a:lstStyle/>
          <a:p>
            <a:br>
              <a:rPr lang="en-US" sz="1800" b="1" dirty="0">
                <a:latin typeface="Roboto" panose="02000000000000000000"/>
              </a:rPr>
            </a:br>
            <a:r>
              <a:rPr lang="en-US" b="1" dirty="0" err="1">
                <a:latin typeface="Soho Gothic Pro" panose="020B0503030504020204"/>
              </a:rPr>
              <a:t>Aseguramiento</a:t>
            </a:r>
            <a:r>
              <a:rPr lang="en-US" b="1" dirty="0">
                <a:latin typeface="Soho Gothic Pro" panose="020B0503030504020204"/>
              </a:rPr>
              <a:t> de la calidad.</a:t>
            </a:r>
            <a:br>
              <a:rPr lang="en-US" sz="4000" b="1" dirty="0">
                <a:latin typeface="Soho Gothic Pro" panose="020B0503030504020204"/>
              </a:rPr>
            </a:br>
            <a:endParaRPr lang="ru-RU" sz="4000" b="1" dirty="0">
              <a:solidFill>
                <a:schemeClr val="accent1"/>
              </a:solidFill>
            </a:endParaRPr>
          </a:p>
        </p:txBody>
      </p:sp>
      <p:grpSp>
        <p:nvGrpSpPr>
          <p:cNvPr id="23" name="Grupo 22">
            <a:extLst>
              <a:ext uri="{FF2B5EF4-FFF2-40B4-BE49-F238E27FC236}">
                <a16:creationId xmlns:a16="http://schemas.microsoft.com/office/drawing/2014/main" id="{4AD59D1D-EB0F-4A77-9EF5-A7AC01BC38E2}"/>
              </a:ext>
            </a:extLst>
          </p:cNvPr>
          <p:cNvGrpSpPr/>
          <p:nvPr/>
        </p:nvGrpSpPr>
        <p:grpSpPr>
          <a:xfrm>
            <a:off x="9777955" y="6135419"/>
            <a:ext cx="2291866" cy="664062"/>
            <a:chOff x="9777955" y="6135419"/>
            <a:chExt cx="2291866" cy="664062"/>
          </a:xfrm>
        </p:grpSpPr>
        <p:sp>
          <p:nvSpPr>
            <p:cNvPr id="24" name="Terminador 55">
              <a:extLst>
                <a:ext uri="{FF2B5EF4-FFF2-40B4-BE49-F238E27FC236}">
                  <a16:creationId xmlns:a16="http://schemas.microsoft.com/office/drawing/2014/main" id="{3A97F64B-9DD8-477A-9704-A58578C2F9CB}"/>
                </a:ext>
              </a:extLst>
            </p:cNvPr>
            <p:cNvSpPr/>
            <p:nvPr/>
          </p:nvSpPr>
          <p:spPr>
            <a:xfrm>
              <a:off x="9777955" y="6135419"/>
              <a:ext cx="2291866" cy="664062"/>
            </a:xfrm>
            <a:prstGeom prst="flowChartTerminator">
              <a:avLst/>
            </a:prstGeom>
            <a:solidFill>
              <a:srgbClr val="15414D"/>
            </a:solidFill>
            <a:ln>
              <a:noFill/>
            </a:ln>
            <a:effectLst>
              <a:outerShdw blurRad="50800" dist="38100" dir="4800000" sx="103000" sy="103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CuadroTexto 24">
              <a:extLst>
                <a:ext uri="{FF2B5EF4-FFF2-40B4-BE49-F238E27FC236}">
                  <a16:creationId xmlns:a16="http://schemas.microsoft.com/office/drawing/2014/main" id="{6F6A9FDE-9700-4235-B349-39AFB5D4C300}"/>
                </a:ext>
              </a:extLst>
            </p:cNvPr>
            <p:cNvSpPr txBox="1"/>
            <p:nvPr/>
          </p:nvSpPr>
          <p:spPr>
            <a:xfrm>
              <a:off x="10490444" y="6283242"/>
              <a:ext cx="1535040" cy="368416"/>
            </a:xfrm>
            <a:prstGeom prst="rect">
              <a:avLst/>
            </a:prstGeom>
            <a:noFill/>
            <a:ln>
              <a:noFill/>
            </a:ln>
          </p:spPr>
          <p:txBody>
            <a:bodyPr wrap="square" rtlCol="0">
              <a:spAutoFit/>
            </a:bodyPr>
            <a:lstStyle/>
            <a:p>
              <a:r>
                <a:rPr lang="es-ES" b="1" i="1" dirty="0">
                  <a:solidFill>
                    <a:srgbClr val="15A38D"/>
                  </a:solidFill>
                  <a:latin typeface="Soho Gothic Pro" panose="020B0503030504020204" pitchFamily="34" charset="0"/>
                  <a:hlinkClick r:id="rId4" action="ppaction://hlinksldjump"/>
                </a:rPr>
                <a:t>Contenidos</a:t>
              </a:r>
              <a:endParaRPr lang="es-CL" b="1" i="1" dirty="0">
                <a:solidFill>
                  <a:srgbClr val="15A38D"/>
                </a:solidFill>
                <a:latin typeface="Soho Gothic Pro" panose="020B0503030504020204" pitchFamily="34" charset="0"/>
              </a:endParaRPr>
            </a:p>
          </p:txBody>
        </p:sp>
        <p:sp>
          <p:nvSpPr>
            <p:cNvPr id="26" name="Elipse 25">
              <a:extLst>
                <a:ext uri="{FF2B5EF4-FFF2-40B4-BE49-F238E27FC236}">
                  <a16:creationId xmlns:a16="http://schemas.microsoft.com/office/drawing/2014/main" id="{78310CF2-2F88-412D-AB02-3681D5444CB3}"/>
                </a:ext>
              </a:extLst>
            </p:cNvPr>
            <p:cNvSpPr/>
            <p:nvPr/>
          </p:nvSpPr>
          <p:spPr>
            <a:xfrm>
              <a:off x="9919513" y="6200634"/>
              <a:ext cx="533633" cy="5336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7" name="Imagen 26">
              <a:extLst>
                <a:ext uri="{FF2B5EF4-FFF2-40B4-BE49-F238E27FC236}">
                  <a16:creationId xmlns:a16="http://schemas.microsoft.com/office/drawing/2014/main" id="{8B18A6E1-84DC-4E9C-BABB-3805DA5D4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7642" y="6229325"/>
              <a:ext cx="476250" cy="476250"/>
            </a:xfrm>
            <a:prstGeom prst="rect">
              <a:avLst/>
            </a:prstGeom>
          </p:spPr>
        </p:pic>
      </p:grpSp>
    </p:spTree>
    <p:custDataLst>
      <p:tags r:id="rId1"/>
    </p:custDataLst>
    <p:extLst>
      <p:ext uri="{BB962C8B-B14F-4D97-AF65-F5344CB8AC3E}">
        <p14:creationId xmlns:p14="http://schemas.microsoft.com/office/powerpoint/2010/main" val="253061777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orma libre 49">
            <a:extLst>
              <a:ext uri="{FF2B5EF4-FFF2-40B4-BE49-F238E27FC236}">
                <a16:creationId xmlns:a16="http://schemas.microsoft.com/office/drawing/2014/main" id="{BBA11B1A-7257-6C4A-A3CB-23522EB80F2A}"/>
              </a:ext>
            </a:extLst>
          </p:cNvPr>
          <p:cNvSpPr/>
          <p:nvPr/>
        </p:nvSpPr>
        <p:spPr>
          <a:xfrm rot="10800000">
            <a:off x="2147795" y="1554679"/>
            <a:ext cx="12402" cy="312"/>
          </a:xfrm>
          <a:custGeom>
            <a:avLst/>
            <a:gdLst>
              <a:gd name="connsiteX0" fmla="*/ 6201 w 12402"/>
              <a:gd name="connsiteY0" fmla="*/ 312 h 312"/>
              <a:gd name="connsiteX1" fmla="*/ 0 w 12402"/>
              <a:gd name="connsiteY1" fmla="*/ 0 h 312"/>
              <a:gd name="connsiteX2" fmla="*/ 12402 w 12402"/>
              <a:gd name="connsiteY2" fmla="*/ 0 h 312"/>
              <a:gd name="connsiteX3" fmla="*/ 6201 w 12402"/>
              <a:gd name="connsiteY3" fmla="*/ 312 h 312"/>
            </a:gdLst>
            <a:ahLst/>
            <a:cxnLst>
              <a:cxn ang="0">
                <a:pos x="connsiteX0" y="connsiteY0"/>
              </a:cxn>
              <a:cxn ang="0">
                <a:pos x="connsiteX1" y="connsiteY1"/>
              </a:cxn>
              <a:cxn ang="0">
                <a:pos x="connsiteX2" y="connsiteY2"/>
              </a:cxn>
              <a:cxn ang="0">
                <a:pos x="connsiteX3" y="connsiteY3"/>
              </a:cxn>
            </a:cxnLst>
            <a:rect l="l" t="t" r="r" b="b"/>
            <a:pathLst>
              <a:path w="12402" h="312">
                <a:moveTo>
                  <a:pt x="6201" y="312"/>
                </a:moveTo>
                <a:lnTo>
                  <a:pt x="0" y="0"/>
                </a:lnTo>
                <a:lnTo>
                  <a:pt x="12402" y="0"/>
                </a:lnTo>
                <a:lnTo>
                  <a:pt x="6201" y="312"/>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8" name="Forma libre 47">
            <a:extLst>
              <a:ext uri="{FF2B5EF4-FFF2-40B4-BE49-F238E27FC236}">
                <a16:creationId xmlns:a16="http://schemas.microsoft.com/office/drawing/2014/main" id="{BBA11B1A-7257-6C4A-A3CB-23522EB80F2A}"/>
              </a:ext>
            </a:extLst>
          </p:cNvPr>
          <p:cNvSpPr/>
          <p:nvPr/>
        </p:nvSpPr>
        <p:spPr>
          <a:xfrm rot="10800000">
            <a:off x="2160197" y="1554992"/>
            <a:ext cx="10031803" cy="4258217"/>
          </a:xfrm>
          <a:custGeom>
            <a:avLst/>
            <a:gdLst>
              <a:gd name="connsiteX0" fmla="*/ 10031803 w 10031803"/>
              <a:gd name="connsiteY0" fmla="*/ 4258217 h 4258217"/>
              <a:gd name="connsiteX1" fmla="*/ 0 w 10031803"/>
              <a:gd name="connsiteY1" fmla="*/ 4258217 h 4258217"/>
              <a:gd name="connsiteX2" fmla="*/ 0 w 10031803"/>
              <a:gd name="connsiteY2" fmla="*/ 0 h 4258217"/>
              <a:gd name="connsiteX3" fmla="*/ 9859197 w 10031803"/>
              <a:gd name="connsiteY3" fmla="*/ 0 h 4258217"/>
              <a:gd name="connsiteX4" fmla="*/ 9819071 w 10031803"/>
              <a:gd name="connsiteY4" fmla="*/ 2019 h 4258217"/>
              <a:gd name="connsiteX5" fmla="*/ 7896726 w 10031803"/>
              <a:gd name="connsiteY5" fmla="*/ 2124766 h 4258217"/>
              <a:gd name="connsiteX6" fmla="*/ 9819071 w 10031803"/>
              <a:gd name="connsiteY6" fmla="*/ 4247513 h 4258217"/>
              <a:gd name="connsiteX7" fmla="*/ 10031803 w 10031803"/>
              <a:gd name="connsiteY7" fmla="*/ 4258217 h 425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1803" h="4258217">
                <a:moveTo>
                  <a:pt x="10031803" y="4258217"/>
                </a:moveTo>
                <a:lnTo>
                  <a:pt x="0" y="4258217"/>
                </a:lnTo>
                <a:lnTo>
                  <a:pt x="0" y="0"/>
                </a:lnTo>
                <a:lnTo>
                  <a:pt x="9859197" y="0"/>
                </a:lnTo>
                <a:lnTo>
                  <a:pt x="9819071" y="2019"/>
                </a:lnTo>
                <a:cubicBezTo>
                  <a:pt x="8739319" y="111290"/>
                  <a:pt x="7896726" y="1019974"/>
                  <a:pt x="7896726" y="2124766"/>
                </a:cubicBezTo>
                <a:cubicBezTo>
                  <a:pt x="7896726" y="3229558"/>
                  <a:pt x="8739319" y="4138243"/>
                  <a:pt x="9819071" y="4247513"/>
                </a:cubicBezTo>
                <a:lnTo>
                  <a:pt x="10031803" y="4258217"/>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7" name="Forma libre 46">
            <a:extLst>
              <a:ext uri="{FF2B5EF4-FFF2-40B4-BE49-F238E27FC236}">
                <a16:creationId xmlns:a16="http://schemas.microsoft.com/office/drawing/2014/main" id="{BBA11B1A-7257-6C4A-A3CB-23522EB80F2A}"/>
              </a:ext>
            </a:extLst>
          </p:cNvPr>
          <p:cNvSpPr/>
          <p:nvPr/>
        </p:nvSpPr>
        <p:spPr>
          <a:xfrm rot="10800000">
            <a:off x="1975189" y="5813209"/>
            <a:ext cx="357614" cy="8997"/>
          </a:xfrm>
          <a:custGeom>
            <a:avLst/>
            <a:gdLst>
              <a:gd name="connsiteX0" fmla="*/ 357614 w 357614"/>
              <a:gd name="connsiteY0" fmla="*/ 8997 h 8997"/>
              <a:gd name="connsiteX1" fmla="*/ 0 w 357614"/>
              <a:gd name="connsiteY1" fmla="*/ 8997 h 8997"/>
              <a:gd name="connsiteX2" fmla="*/ 178807 w 357614"/>
              <a:gd name="connsiteY2" fmla="*/ 0 h 8997"/>
              <a:gd name="connsiteX3" fmla="*/ 357614 w 357614"/>
              <a:gd name="connsiteY3" fmla="*/ 8997 h 8997"/>
            </a:gdLst>
            <a:ahLst/>
            <a:cxnLst>
              <a:cxn ang="0">
                <a:pos x="connsiteX0" y="connsiteY0"/>
              </a:cxn>
              <a:cxn ang="0">
                <a:pos x="connsiteX1" y="connsiteY1"/>
              </a:cxn>
              <a:cxn ang="0">
                <a:pos x="connsiteX2" y="connsiteY2"/>
              </a:cxn>
              <a:cxn ang="0">
                <a:pos x="connsiteX3" y="connsiteY3"/>
              </a:cxn>
            </a:cxnLst>
            <a:rect l="l" t="t" r="r" b="b"/>
            <a:pathLst>
              <a:path w="357614" h="8997">
                <a:moveTo>
                  <a:pt x="357614" y="8997"/>
                </a:moveTo>
                <a:lnTo>
                  <a:pt x="0" y="8997"/>
                </a:lnTo>
                <a:lnTo>
                  <a:pt x="178807" y="0"/>
                </a:lnTo>
                <a:lnTo>
                  <a:pt x="357614" y="8997"/>
                </a:lnTo>
                <a:close/>
              </a:path>
            </a:pathLst>
          </a:cu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2" name="Título 1"/>
          <p:cNvSpPr>
            <a:spLocks noGrp="1"/>
          </p:cNvSpPr>
          <p:nvPr>
            <p:ph type="title"/>
          </p:nvPr>
        </p:nvSpPr>
        <p:spPr>
          <a:xfrm>
            <a:off x="4480282" y="2700565"/>
            <a:ext cx="7503171" cy="1325563"/>
          </a:xfrm>
        </p:spPr>
        <p:txBody>
          <a:bodyPr>
            <a:normAutofit fontScale="90000"/>
          </a:bodyPr>
          <a:lstStyle/>
          <a:p>
            <a:r>
              <a:rPr lang="es-ES" dirty="0">
                <a:solidFill>
                  <a:schemeClr val="bg1"/>
                </a:solidFill>
                <a:latin typeface="Soho Gothic Pro" panose="020B0503030504020204" pitchFamily="34" charset="0"/>
              </a:rPr>
              <a:t>Herramientas para el aseguramiento de la Calidad.</a:t>
            </a:r>
            <a:endParaRPr lang="es-CL" dirty="0">
              <a:solidFill>
                <a:schemeClr val="bg1"/>
              </a:solidFill>
              <a:latin typeface="Soho Gothic Pro" panose="020B0503030504020204" pitchFamily="34" charset="0"/>
            </a:endParaRPr>
          </a:p>
        </p:txBody>
      </p:sp>
      <p:sp>
        <p:nvSpPr>
          <p:cNvPr id="51" name="Forma libre 50">
            <a:extLst>
              <a:ext uri="{FF2B5EF4-FFF2-40B4-BE49-F238E27FC236}">
                <a16:creationId xmlns:a16="http://schemas.microsoft.com/office/drawing/2014/main" id="{BBA11B1A-7257-6C4A-A3CB-23522EB80F2A}"/>
              </a:ext>
            </a:extLst>
          </p:cNvPr>
          <p:cNvSpPr/>
          <p:nvPr/>
        </p:nvSpPr>
        <p:spPr>
          <a:xfrm rot="10800000">
            <a:off x="12718" y="1554992"/>
            <a:ext cx="4282556" cy="4258217"/>
          </a:xfrm>
          <a:custGeom>
            <a:avLst/>
            <a:gdLst>
              <a:gd name="connsiteX0" fmla="*/ 2147479 w 4282556"/>
              <a:gd name="connsiteY0" fmla="*/ 4258217 h 4258217"/>
              <a:gd name="connsiteX1" fmla="*/ 2135077 w 4282556"/>
              <a:gd name="connsiteY1" fmla="*/ 4258217 h 4258217"/>
              <a:gd name="connsiteX2" fmla="*/ 1922345 w 4282556"/>
              <a:gd name="connsiteY2" fmla="*/ 4247513 h 4258217"/>
              <a:gd name="connsiteX3" fmla="*/ 0 w 4282556"/>
              <a:gd name="connsiteY3" fmla="*/ 2124766 h 4258217"/>
              <a:gd name="connsiteX4" fmla="*/ 1922345 w 4282556"/>
              <a:gd name="connsiteY4" fmla="*/ 2019 h 4258217"/>
              <a:gd name="connsiteX5" fmla="*/ 1962471 w 4282556"/>
              <a:gd name="connsiteY5" fmla="*/ 0 h 4258217"/>
              <a:gd name="connsiteX6" fmla="*/ 2320085 w 4282556"/>
              <a:gd name="connsiteY6" fmla="*/ 0 h 4258217"/>
              <a:gd name="connsiteX7" fmla="*/ 2360211 w 4282556"/>
              <a:gd name="connsiteY7" fmla="*/ 2019 h 4258217"/>
              <a:gd name="connsiteX8" fmla="*/ 4282556 w 4282556"/>
              <a:gd name="connsiteY8" fmla="*/ 2124766 h 4258217"/>
              <a:gd name="connsiteX9" fmla="*/ 2360211 w 4282556"/>
              <a:gd name="connsiteY9" fmla="*/ 4247513 h 4258217"/>
              <a:gd name="connsiteX10" fmla="*/ 2147479 w 4282556"/>
              <a:gd name="connsiteY10" fmla="*/ 4258217 h 425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2556" h="4258217">
                <a:moveTo>
                  <a:pt x="2147479" y="4258217"/>
                </a:moveTo>
                <a:lnTo>
                  <a:pt x="2135077" y="4258217"/>
                </a:lnTo>
                <a:lnTo>
                  <a:pt x="1922345" y="4247513"/>
                </a:lnTo>
                <a:cubicBezTo>
                  <a:pt x="842593" y="4138243"/>
                  <a:pt x="0" y="3229558"/>
                  <a:pt x="0" y="2124766"/>
                </a:cubicBezTo>
                <a:cubicBezTo>
                  <a:pt x="0" y="1019974"/>
                  <a:pt x="842593" y="111290"/>
                  <a:pt x="1922345" y="2019"/>
                </a:cubicBezTo>
                <a:lnTo>
                  <a:pt x="1962471" y="0"/>
                </a:lnTo>
                <a:lnTo>
                  <a:pt x="2320085" y="0"/>
                </a:lnTo>
                <a:lnTo>
                  <a:pt x="2360211" y="2019"/>
                </a:lnTo>
                <a:cubicBezTo>
                  <a:pt x="3439964" y="111290"/>
                  <a:pt x="4282556" y="1019974"/>
                  <a:pt x="4282556" y="2124766"/>
                </a:cubicBezTo>
                <a:cubicBezTo>
                  <a:pt x="4282556" y="3229558"/>
                  <a:pt x="3439964" y="4138243"/>
                  <a:pt x="2360211" y="4247513"/>
                </a:cubicBezTo>
                <a:lnTo>
                  <a:pt x="2147479" y="4258217"/>
                </a:lnTo>
                <a:close/>
              </a:path>
            </a:pathLst>
          </a:custGeom>
          <a:solidFill>
            <a:schemeClr val="bg1"/>
          </a:solidFill>
          <a:ln w="127000">
            <a:gradFill flip="none" rotWithShape="1">
              <a:gsLst>
                <a:gs pos="0">
                  <a:srgbClr val="15A38D"/>
                </a:gs>
                <a:gs pos="45000">
                  <a:srgbClr val="13A438"/>
                </a:gs>
                <a:gs pos="70000">
                  <a:schemeClr val="accent1">
                    <a:lumMod val="45000"/>
                    <a:lumOff val="55000"/>
                  </a:schemeClr>
                </a:gs>
                <a:gs pos="100000">
                  <a:srgbClr val="15414D"/>
                </a:gs>
              </a:gsLst>
              <a:path path="rect">
                <a:fillToRect l="100000" t="100000"/>
              </a:path>
              <a:tileRect r="-100000" b="-100000"/>
            </a:gradFill>
          </a:ln>
          <a:effectLst>
            <a:outerShdw blurRad="101600" dist="50800" dir="4800000" sx="102000" sy="102000" algn="tl" rotWithShape="0">
              <a:schemeClr val="accent5">
                <a:lumMod val="50000"/>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1" name="CuadroTexto 40"/>
          <p:cNvSpPr txBox="1"/>
          <p:nvPr/>
        </p:nvSpPr>
        <p:spPr>
          <a:xfrm>
            <a:off x="512100" y="2483771"/>
            <a:ext cx="3296194" cy="2400657"/>
          </a:xfrm>
          <a:prstGeom prst="rect">
            <a:avLst/>
          </a:prstGeom>
          <a:noFill/>
        </p:spPr>
        <p:txBody>
          <a:bodyPr wrap="square" rtlCol="0">
            <a:spAutoFit/>
          </a:bodyPr>
          <a:lstStyle/>
          <a:p>
            <a:r>
              <a:rPr lang="es-ES" sz="15000" b="1" i="1" dirty="0">
                <a:solidFill>
                  <a:srgbClr val="15414D"/>
                </a:solidFill>
                <a:latin typeface="Soho Gothic Pro" panose="020B0503030504020204" pitchFamily="34" charset="0"/>
              </a:rPr>
              <a:t>#2</a:t>
            </a:r>
            <a:endParaRPr lang="es-CL" sz="15000" dirty="0">
              <a:solidFill>
                <a:srgbClr val="15414D"/>
              </a:solidFill>
              <a:latin typeface="Soho Gothic Pro" panose="020B0503030504020204" pitchFamily="34" charset="0"/>
            </a:endParaRPr>
          </a:p>
        </p:txBody>
      </p:sp>
      <p:sp>
        <p:nvSpPr>
          <p:cNvPr id="53" name="Прямоугольник 2">
            <a:extLst>
              <a:ext uri="{FF2B5EF4-FFF2-40B4-BE49-F238E27FC236}">
                <a16:creationId xmlns:a16="http://schemas.microsoft.com/office/drawing/2014/main" id="{7B6AC388-00BE-334B-83A9-EAF555CF39A4}"/>
              </a:ext>
            </a:extLst>
          </p:cNvPr>
          <p:cNvSpPr/>
          <p:nvPr/>
        </p:nvSpPr>
        <p:spPr>
          <a:xfrm>
            <a:off x="4548986" y="4026127"/>
            <a:ext cx="6648404" cy="877163"/>
          </a:xfrm>
          <a:prstGeom prst="rect">
            <a:avLst/>
          </a:prstGeom>
        </p:spPr>
        <p:txBody>
          <a:bodyPr wrap="square">
            <a:spAutoFit/>
          </a:bodyPr>
          <a:lstStyle/>
          <a:p>
            <a:pPr>
              <a:lnSpc>
                <a:spcPct val="150000"/>
              </a:lnSpc>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Se abordarán distintas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herramientas</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para utilizer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en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el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proceso</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de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aseguramiento</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de la calidad.</a:t>
            </a:r>
          </a:p>
        </p:txBody>
      </p:sp>
      <p:pic>
        <p:nvPicPr>
          <p:cNvPr id="54" name="Imagen 53"/>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grpSp>
        <p:nvGrpSpPr>
          <p:cNvPr id="15" name="Grupo 14">
            <a:extLst>
              <a:ext uri="{FF2B5EF4-FFF2-40B4-BE49-F238E27FC236}">
                <a16:creationId xmlns:a16="http://schemas.microsoft.com/office/drawing/2014/main" id="{FC6F247A-350A-482F-9F1A-8ADA22050240}"/>
              </a:ext>
            </a:extLst>
          </p:cNvPr>
          <p:cNvGrpSpPr/>
          <p:nvPr/>
        </p:nvGrpSpPr>
        <p:grpSpPr>
          <a:xfrm>
            <a:off x="9777955" y="6135419"/>
            <a:ext cx="2291866" cy="664062"/>
            <a:chOff x="9777955" y="6135419"/>
            <a:chExt cx="2291866" cy="664062"/>
          </a:xfrm>
        </p:grpSpPr>
        <p:sp>
          <p:nvSpPr>
            <p:cNvPr id="16" name="Terminador 55">
              <a:extLst>
                <a:ext uri="{FF2B5EF4-FFF2-40B4-BE49-F238E27FC236}">
                  <a16:creationId xmlns:a16="http://schemas.microsoft.com/office/drawing/2014/main" id="{A722BBB5-69EC-4B75-93B0-A37BE0821E9F}"/>
                </a:ext>
              </a:extLst>
            </p:cNvPr>
            <p:cNvSpPr/>
            <p:nvPr/>
          </p:nvSpPr>
          <p:spPr>
            <a:xfrm>
              <a:off x="9777955" y="6135419"/>
              <a:ext cx="2291866" cy="664062"/>
            </a:xfrm>
            <a:prstGeom prst="flowChartTerminator">
              <a:avLst/>
            </a:prstGeom>
            <a:solidFill>
              <a:srgbClr val="15414D"/>
            </a:solidFill>
            <a:ln>
              <a:noFill/>
            </a:ln>
            <a:effectLst>
              <a:outerShdw blurRad="50800" dist="38100" dir="4800000" sx="103000" sy="103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CuadroTexto 16">
              <a:extLst>
                <a:ext uri="{FF2B5EF4-FFF2-40B4-BE49-F238E27FC236}">
                  <a16:creationId xmlns:a16="http://schemas.microsoft.com/office/drawing/2014/main" id="{1550B5C5-8D90-4F2D-B969-8BE4620AB43A}"/>
                </a:ext>
              </a:extLst>
            </p:cNvPr>
            <p:cNvSpPr txBox="1"/>
            <p:nvPr/>
          </p:nvSpPr>
          <p:spPr>
            <a:xfrm>
              <a:off x="10490444" y="6283242"/>
              <a:ext cx="1535040" cy="368416"/>
            </a:xfrm>
            <a:prstGeom prst="rect">
              <a:avLst/>
            </a:prstGeom>
            <a:noFill/>
            <a:ln>
              <a:noFill/>
            </a:ln>
          </p:spPr>
          <p:txBody>
            <a:bodyPr wrap="square" rtlCol="0">
              <a:spAutoFit/>
            </a:bodyPr>
            <a:lstStyle/>
            <a:p>
              <a:r>
                <a:rPr lang="es-ES" b="1" i="1" dirty="0">
                  <a:solidFill>
                    <a:srgbClr val="15A38D"/>
                  </a:solidFill>
                  <a:latin typeface="Soho Gothic Pro" panose="020B0503030504020204" pitchFamily="34" charset="0"/>
                  <a:hlinkClick r:id="rId4" action="ppaction://hlinksldjump"/>
                </a:rPr>
                <a:t>Contenidos</a:t>
              </a:r>
              <a:endParaRPr lang="es-CL" b="1" i="1" dirty="0">
                <a:solidFill>
                  <a:srgbClr val="15A38D"/>
                </a:solidFill>
                <a:latin typeface="Soho Gothic Pro" panose="020B0503030504020204" pitchFamily="34" charset="0"/>
              </a:endParaRPr>
            </a:p>
          </p:txBody>
        </p:sp>
        <p:sp>
          <p:nvSpPr>
            <p:cNvPr id="18" name="Elipse 17">
              <a:extLst>
                <a:ext uri="{FF2B5EF4-FFF2-40B4-BE49-F238E27FC236}">
                  <a16:creationId xmlns:a16="http://schemas.microsoft.com/office/drawing/2014/main" id="{763D903B-A495-4CF6-A426-5739B9005608}"/>
                </a:ext>
              </a:extLst>
            </p:cNvPr>
            <p:cNvSpPr/>
            <p:nvPr/>
          </p:nvSpPr>
          <p:spPr>
            <a:xfrm>
              <a:off x="9919513" y="6200634"/>
              <a:ext cx="533633" cy="5336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magen 18">
              <a:extLst>
                <a:ext uri="{FF2B5EF4-FFF2-40B4-BE49-F238E27FC236}">
                  <a16:creationId xmlns:a16="http://schemas.microsoft.com/office/drawing/2014/main" id="{75A4AF5E-3DB4-404F-B2B1-7FDD23AC00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7642" y="6229325"/>
              <a:ext cx="476250" cy="476250"/>
            </a:xfrm>
            <a:prstGeom prst="rect">
              <a:avLst/>
            </a:prstGeom>
          </p:spPr>
        </p:pic>
      </p:grpSp>
    </p:spTree>
    <p:custDataLst>
      <p:tags r:id="rId1"/>
    </p:custDataLst>
    <p:extLst>
      <p:ext uri="{BB962C8B-B14F-4D97-AF65-F5344CB8AC3E}">
        <p14:creationId xmlns:p14="http://schemas.microsoft.com/office/powerpoint/2010/main" val="262983340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A11B1A-7257-6C4A-A3CB-23522EB80F2A}"/>
              </a:ext>
            </a:extLst>
          </p:cNvPr>
          <p:cNvSpPr/>
          <p:nvPr/>
        </p:nvSpPr>
        <p:spPr>
          <a:xfrm rot="10800000">
            <a:off x="0" y="1494844"/>
            <a:ext cx="12192000" cy="4258217"/>
          </a:xfrm>
          <a:prstGeom prst="rect">
            <a:avLst/>
          </a:prstGeom>
          <a:gradFill>
            <a:gsLst>
              <a:gs pos="0">
                <a:schemeClr val="accent1"/>
              </a:gs>
              <a:gs pos="92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Текст 14">
            <a:extLst>
              <a:ext uri="{FF2B5EF4-FFF2-40B4-BE49-F238E27FC236}">
                <a16:creationId xmlns:a16="http://schemas.microsoft.com/office/drawing/2014/main" id="{4171D5A2-97A5-8948-9978-45866FA0BCB8}"/>
              </a:ext>
            </a:extLst>
          </p:cNvPr>
          <p:cNvSpPr txBox="1">
            <a:spLocks/>
          </p:cNvSpPr>
          <p:nvPr/>
        </p:nvSpPr>
        <p:spPr>
          <a:xfrm>
            <a:off x="496159" y="1673774"/>
            <a:ext cx="11199681" cy="3900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Herramienta</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Tabla</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de control de </a:t>
            </a:r>
            <a:r>
              <a:rPr lang="en-US" sz="1600" b="1" dirty="0" err="1">
                <a:solidFill>
                  <a:schemeClr val="bg1"/>
                </a:solidFill>
                <a:latin typeface="Roboto" panose="02000000000000000000" pitchFamily="2" charset="0"/>
                <a:ea typeface="Roboto" panose="02000000000000000000" pitchFamily="2" charset="0"/>
                <a:cs typeface="Roboto" panose="02000000000000000000" pitchFamily="2" charset="0"/>
              </a:rPr>
              <a:t>riesgos</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Tiene como objetivo identificar, controlar y eliminar las fuentes de riesgo antes de que empiecen a afectar el cumplimiento de los objetivos del proyecto. De esta manera se pueden evaluar y estimar el impacto de los riesgos posibles y a su vez establecer un plan de contingencia para mitigarlos en el caso de que el problema se presente, teniendo como objetivo la pro actividad. Por lo tanto: 1) se inicia antes del trabajo técnico, 2) se categoriza o clasifica según su impacto, 3) identifica los riesgos potenciales, valorando su probabilidad de impacto y 4) establecer un plan.</a:t>
            </a:r>
          </a:p>
          <a:p>
            <a:pPr marL="0" indent="0">
              <a:buNone/>
            </a:pP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 </a:t>
            </a:r>
          </a:p>
        </p:txBody>
      </p:sp>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r="51136"/>
          <a:stretch/>
        </p:blipFill>
        <p:spPr>
          <a:xfrm>
            <a:off x="16760" y="0"/>
            <a:ext cx="936829" cy="1231395"/>
          </a:xfrm>
          <a:prstGeom prst="rect">
            <a:avLst/>
          </a:prstGeom>
        </p:spPr>
      </p:pic>
      <p:pic>
        <p:nvPicPr>
          <p:cNvPr id="2" name="Imagen 1"/>
          <p:cNvPicPr>
            <a:picLocks noChangeAspect="1"/>
          </p:cNvPicPr>
          <p:nvPr/>
        </p:nvPicPr>
        <p:blipFill rotWithShape="1">
          <a:blip r:embed="rId4"/>
          <a:srcRect l="11954" t="53066" r="69199" b="34600"/>
          <a:stretch/>
        </p:blipFill>
        <p:spPr>
          <a:xfrm>
            <a:off x="1798645" y="3566056"/>
            <a:ext cx="8594707" cy="1581139"/>
          </a:xfrm>
          <a:prstGeom prst="rect">
            <a:avLst/>
          </a:prstGeom>
        </p:spPr>
      </p:pic>
      <p:sp>
        <p:nvSpPr>
          <p:cNvPr id="13" name="Заголовок 13">
            <a:extLst>
              <a:ext uri="{FF2B5EF4-FFF2-40B4-BE49-F238E27FC236}">
                <a16:creationId xmlns:a16="http://schemas.microsoft.com/office/drawing/2014/main" id="{9E5F0D71-4CB3-0D44-9623-9711B85AE81B}"/>
              </a:ext>
            </a:extLst>
          </p:cNvPr>
          <p:cNvSpPr>
            <a:spLocks noGrp="1"/>
          </p:cNvSpPr>
          <p:nvPr>
            <p:ph type="title"/>
          </p:nvPr>
        </p:nvSpPr>
        <p:spPr>
          <a:xfrm>
            <a:off x="953588" y="194935"/>
            <a:ext cx="10742251" cy="841523"/>
          </a:xfrm>
        </p:spPr>
        <p:txBody>
          <a:bodyPr>
            <a:normAutofit fontScale="90000"/>
          </a:bodyPr>
          <a:lstStyle/>
          <a:p>
            <a:r>
              <a:rPr lang="es-ES" sz="4000" dirty="0">
                <a:latin typeface="Soho Gothic Pro" panose="020B0503030504020204" pitchFamily="34" charset="0"/>
              </a:rPr>
              <a:t>Herramientas para el aseguramiento de la Calidad.</a:t>
            </a:r>
            <a:endParaRPr lang="ru-RU" sz="4000" b="1" dirty="0"/>
          </a:p>
        </p:txBody>
      </p:sp>
    </p:spTree>
    <p:custDataLst>
      <p:tags r:id="rId1"/>
    </p:custDataLst>
    <p:extLst>
      <p:ext uri="{BB962C8B-B14F-4D97-AF65-F5344CB8AC3E}">
        <p14:creationId xmlns:p14="http://schemas.microsoft.com/office/powerpoint/2010/main" val="771646291"/>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Ciisa">
      <a:dk1>
        <a:srgbClr val="15414D"/>
      </a:dk1>
      <a:lt1>
        <a:srgbClr val="FFFFFF"/>
      </a:lt1>
      <a:dk2>
        <a:srgbClr val="15414D"/>
      </a:dk2>
      <a:lt2>
        <a:srgbClr val="FFFFFF"/>
      </a:lt2>
      <a:accent1>
        <a:srgbClr val="00B259"/>
      </a:accent1>
      <a:accent2>
        <a:srgbClr val="15A38D"/>
      </a:accent2>
      <a:accent3>
        <a:srgbClr val="A5A5A5"/>
      </a:accent3>
      <a:accent4>
        <a:srgbClr val="FFC000"/>
      </a:accent4>
      <a:accent5>
        <a:srgbClr val="3E4543"/>
      </a:accent5>
      <a:accent6>
        <a:srgbClr val="70AD47"/>
      </a:accent6>
      <a:hlink>
        <a:srgbClr val="0563C1"/>
      </a:hlink>
      <a:folHlink>
        <a:srgbClr val="0563C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8162</TotalTime>
  <Words>2529</Words>
  <Application>Microsoft Office PowerPoint</Application>
  <PresentationFormat>Panorámica</PresentationFormat>
  <Paragraphs>137</Paragraphs>
  <Slides>23</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Calibri</vt:lpstr>
      <vt:lpstr>Calibri Light</vt:lpstr>
      <vt:lpstr>Century Gothic</vt:lpstr>
      <vt:lpstr>Roboto</vt:lpstr>
      <vt:lpstr>Roboto Light</vt:lpstr>
      <vt:lpstr>Soho Gothic Pro</vt:lpstr>
      <vt:lpstr>Tahoma</vt:lpstr>
      <vt:lpstr>Tema de Office</vt:lpstr>
      <vt:lpstr>Presentación de PowerPoint</vt:lpstr>
      <vt:lpstr>Presentación de PowerPoint</vt:lpstr>
      <vt:lpstr>Presentación de PowerPoint</vt:lpstr>
      <vt:lpstr>Aseguramiento de la Calidad.</vt:lpstr>
      <vt:lpstr> Aseguramiento de la calidad. </vt:lpstr>
      <vt:lpstr> Aseguramiento de la calidad. </vt:lpstr>
      <vt:lpstr> Aseguramiento de la calidad. </vt:lpstr>
      <vt:lpstr>Herramientas para el aseguramiento de la Calidad.</vt:lpstr>
      <vt:lpstr>Herramientas para el aseguramiento de la Calidad.</vt:lpstr>
      <vt:lpstr>Herramientas para el aseguramiento de la Calidad.</vt:lpstr>
      <vt:lpstr>Herramientas para el aseguramiento de la Calidad.</vt:lpstr>
      <vt:lpstr>Herramientas para el aseguramiento de la Calidad.</vt:lpstr>
      <vt:lpstr>Herramientas para el aseguramiento de la Calidad.</vt:lpstr>
      <vt:lpstr>Herramientas para el aseguramiento de la Calidad.</vt:lpstr>
      <vt:lpstr>Herramientas para el aseguramiento de la Calidad.</vt:lpstr>
      <vt:lpstr>Herramientas para el aseguramiento de la Calidad.</vt:lpstr>
      <vt:lpstr> Resumen metodología para el aseguramiento de la calidad. </vt:lpstr>
      <vt:lpstr>Costo de reparación de un defecto.</vt:lpstr>
      <vt:lpstr>Patrón de defectos.</vt:lpstr>
      <vt:lpstr>Patrón costo – defecto.</vt:lpstr>
      <vt:lpstr>Relación entre error, defecto y fallo.</vt:lpstr>
      <vt:lpstr>Referencia</vt:lpstr>
      <vt:lpstr>Felicitaciones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Carlos Duque Jauregui</cp:lastModifiedBy>
  <cp:revision>181</cp:revision>
  <dcterms:created xsi:type="dcterms:W3CDTF">2020-01-23T14:24:47Z</dcterms:created>
  <dcterms:modified xsi:type="dcterms:W3CDTF">2021-03-29T21:45:34Z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F31A2CC7-45C5-4037-89A0-73DF4D7EF85A</vt:lpwstr>
  </property>
  <property fmtid="{D5CDD505-2E9C-101B-9397-08002B2CF9AE}" pid="3" name="ArticulatePath">
    <vt:lpwstr>https://ipciisa-my.sharepoint.com/personal/mguerra_ciisa_cl/Documents/PRODUCCIÓN 2020/Plantillas con Diseño Gráfico/PPT_Scorm_plantilla_2020</vt:lpwstr>
  </property>
</Properties>
</file>