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7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B2AF-77B9-4638-97DB-1CED07CFBBC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A46C-62EA-4216-8012-9DD16D681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624637" cy="584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QGIS </a:t>
            </a:r>
            <a:r>
              <a:rPr lang="en-US" dirty="0" err="1" smtClean="0"/>
              <a:t>Plugin</a:t>
            </a:r>
            <a:r>
              <a:rPr lang="en-US" dirty="0" smtClean="0"/>
              <a:t> Development</a:t>
            </a:r>
            <a:endParaRPr lang="en-US" dirty="0"/>
          </a:p>
        </p:txBody>
      </p:sp>
      <p:pic>
        <p:nvPicPr>
          <p:cNvPr id="17412" name="Picture 4" descr="http://svn.osgeo.org/qgis/docs/branches/1.0.0/hungarian/brochure/images/qgis_icon_new_verylarg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1905000"/>
            <a:ext cx="2568727" cy="2895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219200" y="5380672"/>
            <a:ext cx="7010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bg1"/>
                  </a:solidFill>
                </a:ln>
                <a:effectLst>
                  <a:innerShdw blurRad="63500" dist="50800" dir="18900000">
                    <a:schemeClr val="bg1">
                      <a:alpha val="50000"/>
                    </a:schemeClr>
                  </a:innerShdw>
                </a:effectLst>
              </a:rPr>
              <a:t>Xing Kang, Yan-ting </a:t>
            </a:r>
            <a:r>
              <a:rPr lang="en-US" sz="3600" b="1" dirty="0" err="1" smtClean="0">
                <a:ln w="22225">
                  <a:solidFill>
                    <a:schemeClr val="bg1"/>
                  </a:solidFill>
                </a:ln>
                <a:effectLst>
                  <a:innerShdw blurRad="63500" dist="50800" dir="18900000">
                    <a:schemeClr val="bg1">
                      <a:alpha val="50000"/>
                    </a:schemeClr>
                  </a:innerShdw>
                </a:effectLst>
              </a:rPr>
              <a:t>Liau</a:t>
            </a:r>
            <a:r>
              <a:rPr lang="en-US" sz="3600" b="1" dirty="0" smtClean="0">
                <a:ln w="22225">
                  <a:solidFill>
                    <a:schemeClr val="bg1"/>
                  </a:solidFill>
                </a:ln>
                <a:effectLst>
                  <a:innerShdw blurRad="63500" dist="50800" dir="18900000">
                    <a:schemeClr val="bg1">
                      <a:alpha val="50000"/>
                    </a:schemeClr>
                  </a:innerShdw>
                </a:effectLst>
              </a:rPr>
              <a:t>, </a:t>
            </a:r>
          </a:p>
          <a:p>
            <a:pPr algn="ctr"/>
            <a:r>
              <a:rPr lang="en-US" sz="3600" b="1" dirty="0" smtClean="0">
                <a:ln w="22225">
                  <a:solidFill>
                    <a:schemeClr val="bg1"/>
                  </a:solidFill>
                </a:ln>
                <a:effectLst>
                  <a:innerShdw blurRad="63500" dist="50800" dir="18900000">
                    <a:schemeClr val="bg1">
                      <a:alpha val="50000"/>
                    </a:schemeClr>
                  </a:innerShdw>
                </a:effectLst>
              </a:rPr>
              <a:t>Ngoc Nguyen Hong, Michael Palmer</a:t>
            </a:r>
          </a:p>
          <a:p>
            <a:endParaRPr lang="en-US" b="1" dirty="0">
              <a:ln w="22225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QGIS?</a:t>
            </a:r>
          </a:p>
          <a:p>
            <a:r>
              <a:rPr lang="en-US" dirty="0" smtClean="0"/>
              <a:t>What were our goals?</a:t>
            </a:r>
          </a:p>
          <a:p>
            <a:r>
              <a:rPr lang="en-US" dirty="0" smtClean="0"/>
              <a:t>QT Framework</a:t>
            </a:r>
          </a:p>
          <a:p>
            <a:r>
              <a:rPr lang="en-US" dirty="0" smtClean="0"/>
              <a:t>GUI Implementation</a:t>
            </a:r>
          </a:p>
          <a:p>
            <a:r>
              <a:rPr lang="en-US" dirty="0" smtClean="0"/>
              <a:t>Methods Implemented</a:t>
            </a:r>
          </a:p>
          <a:p>
            <a:pPr lvl="1"/>
            <a:r>
              <a:rPr lang="en-US" dirty="0" smtClean="0"/>
              <a:t>Weights Matrix Creation</a:t>
            </a:r>
          </a:p>
          <a:p>
            <a:pPr lvl="1"/>
            <a:r>
              <a:rPr lang="en-US" dirty="0" smtClean="0"/>
              <a:t>ESDA – Moran’s I</a:t>
            </a:r>
          </a:p>
          <a:p>
            <a:pPr lvl="1"/>
            <a:r>
              <a:rPr lang="en-US" dirty="0" smtClean="0"/>
              <a:t>Spatial Dynamics – Spatial Markov</a:t>
            </a:r>
          </a:p>
          <a:p>
            <a:r>
              <a:rPr lang="en-US" dirty="0" smtClean="0"/>
              <a:t>QGIS </a:t>
            </a:r>
            <a:r>
              <a:rPr lang="en-US" dirty="0" err="1" smtClean="0"/>
              <a:t>PySal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in Action!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 (Quantum GIS)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GIS</a:t>
            </a:r>
          </a:p>
          <a:p>
            <a:r>
              <a:rPr lang="en-US" dirty="0" smtClean="0"/>
              <a:t>Small lightweight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GNU GPL License</a:t>
            </a:r>
            <a:endParaRPr lang="en-US" dirty="0"/>
          </a:p>
        </p:txBody>
      </p:sp>
      <p:pic>
        <p:nvPicPr>
          <p:cNvPr id="20482" name="Picture 2" descr="http://www.qgis.org/images/morfeoshow/qgis_1_0_0_s-6693/big/qgis1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206" y="2667000"/>
            <a:ext cx="5334794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119188"/>
            <a:ext cx="52387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2667000"/>
            <a:ext cx="15811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2700" y="1371600"/>
            <a:ext cx="1943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2286000"/>
            <a:ext cx="16097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1325" y="4572000"/>
            <a:ext cx="7524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4648200"/>
            <a:ext cx="685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2312" y="5029200"/>
            <a:ext cx="904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Goals: Pruning the </a:t>
            </a:r>
            <a:r>
              <a:rPr lang="en-US" altLang="zh-CN" dirty="0" err="1" smtClean="0"/>
              <a:t>PySal</a:t>
            </a:r>
            <a:r>
              <a:rPr lang="en-US" altLang="zh-CN" dirty="0" smtClean="0"/>
              <a:t> Tree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Use QT?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QGIS is written using QT Library </a:t>
            </a:r>
          </a:p>
          <a:p>
            <a:r>
              <a:rPr lang="en-US" altLang="zh-CN" dirty="0" smtClean="0"/>
              <a:t>Why did they use QT?</a:t>
            </a:r>
          </a:p>
          <a:p>
            <a:pPr lvl="1"/>
            <a:r>
              <a:rPr lang="en-US" altLang="zh-CN" dirty="0" smtClean="0"/>
              <a:t>Cross Platform</a:t>
            </a:r>
          </a:p>
          <a:p>
            <a:pPr lvl="1"/>
            <a:r>
              <a:rPr lang="en-US" altLang="zh-CN" dirty="0" smtClean="0"/>
              <a:t>Widely used (Photoshop and Skype also use QT)</a:t>
            </a:r>
          </a:p>
          <a:p>
            <a:r>
              <a:rPr lang="en-US" altLang="zh-CN" dirty="0" smtClean="0"/>
              <a:t>What we liked</a:t>
            </a:r>
          </a:p>
          <a:p>
            <a:pPr lvl="1"/>
            <a:r>
              <a:rPr lang="en-US" altLang="zh-CN" dirty="0" smtClean="0"/>
              <a:t>Fast rough development with WYSISYG Editor</a:t>
            </a:r>
          </a:p>
          <a:p>
            <a:pPr lvl="1"/>
            <a:r>
              <a:rPr lang="en-US" altLang="zh-CN" dirty="0" smtClean="0"/>
              <a:t>Fine tune the code afterwards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110204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990600"/>
            <a:ext cx="3110356" cy="18478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8100000">
              <a:schemeClr val="tx1">
                <a:lumMod val="95000"/>
                <a:lumOff val="5000"/>
                <a:alpha val="94000"/>
              </a:schemeClr>
            </a:innerShdw>
          </a:effectLst>
        </p:spPr>
      </p:pic>
      <p:sp>
        <p:nvSpPr>
          <p:cNvPr id="6" name="Right Arrow 5"/>
          <p:cNvSpPr/>
          <p:nvPr/>
        </p:nvSpPr>
        <p:spPr>
          <a:xfrm rot="19947551">
            <a:off x="5295899" y="3121137"/>
            <a:ext cx="181544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in 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actions generate signals</a:t>
            </a:r>
          </a:p>
          <a:p>
            <a:pPr lvl="1"/>
            <a:r>
              <a:rPr lang="en-US" dirty="0" smtClean="0"/>
              <a:t>use signals to change other widgets in the Editor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Handle signals with python 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724400"/>
            <a:ext cx="6257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pyqtSignature</a:t>
            </a:r>
            <a:r>
              <a:rPr lang="en-US" dirty="0" smtClean="0"/>
              <a:t>('</a:t>
            </a:r>
            <a:r>
              <a:rPr lang="en-US" dirty="0" err="1" smtClean="0"/>
              <a:t>int</a:t>
            </a:r>
            <a:r>
              <a:rPr lang="en-US" dirty="0" smtClean="0"/>
              <a:t>') #prevents actions being handled twice  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i="1" dirty="0" err="1" smtClean="0"/>
              <a:t>on_sourceLayer_currentIndexChanged</a:t>
            </a:r>
            <a:r>
              <a:rPr lang="en-US" i="1" dirty="0" smtClean="0"/>
              <a:t>(</a:t>
            </a:r>
            <a:r>
              <a:rPr lang="en-US" i="1" dirty="0" err="1" smtClean="0"/>
              <a:t>self,i</a:t>
            </a:r>
            <a:r>
              <a:rPr lang="en-US" i="1" dirty="0" smtClean="0"/>
              <a:t>):</a:t>
            </a:r>
          </a:p>
          <a:p>
            <a:r>
              <a:rPr lang="en-US" dirty="0" smtClean="0"/>
              <a:t>        l = </a:t>
            </a:r>
            <a:r>
              <a:rPr lang="en-US" dirty="0" err="1" smtClean="0"/>
              <a:t>self.layers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self.lcount</a:t>
            </a:r>
            <a:r>
              <a:rPr lang="en-US" dirty="0" smtClean="0"/>
              <a:t> = </a:t>
            </a:r>
            <a:r>
              <a:rPr lang="en-US" dirty="0" err="1" smtClean="0"/>
              <a:t>l.featureCount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self.ui.horizontalSlider.setMaximum</a:t>
            </a:r>
            <a:r>
              <a:rPr lang="en-US" dirty="0" smtClean="0"/>
              <a:t>(self.lcount-1)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self.ui.horizontalSlider.setTickInterval</a:t>
            </a:r>
            <a:r>
              <a:rPr lang="en-US" dirty="0" smtClean="0"/>
              <a:t>((self.lcount-1)/10 or 1)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2667000"/>
            <a:ext cx="6087909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8854342">
            <a:off x="6174425" y="4796084"/>
            <a:ext cx="605149" cy="18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5263060" y="5353107"/>
            <a:ext cx="605149" cy="18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486400" y="5715000"/>
            <a:ext cx="605149" cy="18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943600" y="5943600"/>
            <a:ext cx="605149" cy="18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3962400"/>
            <a:ext cx="201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function name</a:t>
            </a:r>
          </a:p>
          <a:p>
            <a:r>
              <a:rPr lang="en-US" dirty="0" smtClean="0"/>
              <a:t> corresponds to the</a:t>
            </a:r>
          </a:p>
          <a:p>
            <a:r>
              <a:rPr lang="en-US" dirty="0" smtClean="0"/>
              <a:t> specific signal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1200" y="5257800"/>
            <a:ext cx="311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layer with the index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26800" y="5562600"/>
            <a:ext cx="22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method of Layer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5867400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a GUI Widget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6629399" y="6260068"/>
            <a:ext cx="28632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0172" y="6183868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a GUI Widget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PySal</a:t>
            </a:r>
            <a:r>
              <a:rPr lang="en-US" dirty="0" smtClean="0"/>
              <a:t> splatter-chart to organize our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err="1" smtClean="0"/>
              <a:t>PySal</a:t>
            </a:r>
            <a:r>
              <a:rPr lang="en-US" dirty="0" smtClean="0"/>
              <a:t> </a:t>
            </a:r>
            <a:r>
              <a:rPr lang="en-US" dirty="0" err="1" smtClean="0"/>
              <a:t>MenuBar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Each Branch is a submenu.</a:t>
            </a:r>
          </a:p>
          <a:p>
            <a:pPr lvl="2"/>
            <a:r>
              <a:rPr lang="en-US" dirty="0" smtClean="0"/>
              <a:t>Each Node is an Action in the submenu.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19600"/>
            <a:ext cx="9144000" cy="173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quick python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adding another if statement</a:t>
            </a:r>
          </a:p>
          <a:p>
            <a:pPr lvl="2"/>
            <a:r>
              <a:rPr lang="en-US" dirty="0" smtClean="0"/>
              <a:t>Python returns the last variable read for </a:t>
            </a:r>
            <a:r>
              <a:rPr lang="en-US" dirty="0" err="1" smtClean="0"/>
              <a:t>boolean</a:t>
            </a:r>
            <a:r>
              <a:rPr lang="en-US" dirty="0" smtClean="0"/>
              <a:t> logic. </a:t>
            </a:r>
          </a:p>
          <a:p>
            <a:pPr lvl="2"/>
            <a:r>
              <a:rPr lang="en-US" dirty="0" smtClean="0"/>
              <a:t>Remember False = (0, “”, None) True = (all else)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setTickInterval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(self.lcount-1)/10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) 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(self.lcount-1)/10 </a:t>
            </a:r>
            <a:r>
              <a:rPr lang="en-US" dirty="0" smtClean="0"/>
              <a:t>unless it equals 0 then use 1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800600"/>
            <a:ext cx="232072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876800"/>
            <a:ext cx="423421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6400" y="4419600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46482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276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QGIS Plugin Development</vt:lpstr>
      <vt:lpstr>Overview</vt:lpstr>
      <vt:lpstr>QGIS (Quantum GIS)</vt:lpstr>
      <vt:lpstr>Goals: Pruning the PySal Tree</vt:lpstr>
      <vt:lpstr>Why Use QT?</vt:lpstr>
      <vt:lpstr>Slide 6</vt:lpstr>
      <vt:lpstr>Signals in QT</vt:lpstr>
      <vt:lpstr>Design Decisions</vt:lpstr>
      <vt:lpstr>One quick python trick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17</cp:revision>
  <dcterms:created xsi:type="dcterms:W3CDTF">2011-12-06T03:51:36Z</dcterms:created>
  <dcterms:modified xsi:type="dcterms:W3CDTF">2011-12-06T06:42:26Z</dcterms:modified>
</cp:coreProperties>
</file>