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4" r:id="rId5"/>
    <p:sldId id="258" r:id="rId6"/>
    <p:sldId id="265" r:id="rId7"/>
    <p:sldId id="266" r:id="rId8"/>
    <p:sldId id="267" r:id="rId9"/>
    <p:sldId id="268" r:id="rId10"/>
    <p:sldId id="261" r:id="rId11"/>
    <p:sldId id="269" r:id="rId12"/>
    <p:sldId id="270" r:id="rId13"/>
    <p:sldId id="271" r:id="rId14"/>
    <p:sldId id="262" r:id="rId15"/>
    <p:sldId id="272" r:id="rId16"/>
    <p:sldId id="263" r:id="rId17"/>
    <p:sldId id="26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90BDA3A-D7E5-49FD-A006-63FC88727F84}" type="datetimeFigureOut">
              <a:rPr lang="en-US" smtClean="0"/>
              <a:t>4/24/2018</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273D61D7-54E0-485D-8748-35A1E9ABB7D3}"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0BDA3A-D7E5-49FD-A006-63FC88727F84}"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D61D7-54E0-485D-8748-35A1E9ABB7D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0BDA3A-D7E5-49FD-A006-63FC88727F84}"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D61D7-54E0-485D-8748-35A1E9ABB7D3}"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0BDA3A-D7E5-49FD-A006-63FC88727F84}"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D61D7-54E0-485D-8748-35A1E9ABB7D3}"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90BDA3A-D7E5-49FD-A006-63FC88727F84}"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D61D7-54E0-485D-8748-35A1E9ABB7D3}"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0BDA3A-D7E5-49FD-A006-63FC88727F84}"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3D61D7-54E0-485D-8748-35A1E9ABB7D3}"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90BDA3A-D7E5-49FD-A006-63FC88727F84}" type="datetimeFigureOut">
              <a:rPr lang="en-US" smtClean="0"/>
              <a:t>4/24/2018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73D61D7-54E0-485D-8748-35A1E9ABB7D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90BDA3A-D7E5-49FD-A006-63FC88727F84}" type="datetimeFigureOut">
              <a:rPr lang="en-US" smtClean="0"/>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73D61D7-54E0-485D-8748-35A1E9ABB7D3}"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BDA3A-D7E5-49FD-A006-63FC88727F84}" type="datetimeFigureOut">
              <a:rPr lang="en-US" smtClean="0"/>
              <a:t>4/24/2018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3D61D7-54E0-485D-8748-35A1E9ABB7D3}"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0BDA3A-D7E5-49FD-A006-63FC88727F84}"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3D61D7-54E0-485D-8748-35A1E9ABB7D3}"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90BDA3A-D7E5-49FD-A006-63FC88727F84}"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273D61D7-54E0-485D-8748-35A1E9ABB7D3}"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90BDA3A-D7E5-49FD-A006-63FC88727F84}" type="datetimeFigureOut">
              <a:rPr lang="en-US" smtClean="0"/>
              <a:t>4/24/2018</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73D61D7-54E0-485D-8748-35A1E9ABB7D3}"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1"/>
            <a:ext cx="7772400" cy="1771650"/>
          </a:xfrm>
        </p:spPr>
        <p:txBody>
          <a:bodyPr/>
          <a:lstStyle/>
          <a:p>
            <a:r>
              <a:rPr lang="en-US" dirty="0" smtClean="0"/>
              <a:t>Mental Health in Tech and its Cost</a:t>
            </a:r>
            <a:endParaRPr lang="en-US" dirty="0"/>
          </a:p>
        </p:txBody>
      </p:sp>
      <p:sp>
        <p:nvSpPr>
          <p:cNvPr id="3" name="Subtitle 2"/>
          <p:cNvSpPr>
            <a:spLocks noGrp="1"/>
          </p:cNvSpPr>
          <p:nvPr>
            <p:ph type="subTitle" idx="1"/>
          </p:nvPr>
        </p:nvSpPr>
        <p:spPr>
          <a:xfrm>
            <a:off x="228600" y="4191000"/>
            <a:ext cx="7854696" cy="1780736"/>
          </a:xfrm>
        </p:spPr>
        <p:txBody>
          <a:bodyPr>
            <a:normAutofit/>
          </a:bodyPr>
          <a:lstStyle/>
          <a:p>
            <a:r>
              <a:rPr lang="en-US" dirty="0" smtClean="0"/>
              <a:t>Presentation and coding by:</a:t>
            </a:r>
          </a:p>
          <a:p>
            <a:r>
              <a:rPr lang="en-US" dirty="0" smtClean="0"/>
              <a:t>JR Costa </a:t>
            </a:r>
          </a:p>
          <a:p>
            <a:endParaRPr lang="en-US" dirty="0"/>
          </a:p>
        </p:txBody>
      </p:sp>
    </p:spTree>
    <p:extLst>
      <p:ext uri="{BB962C8B-B14F-4D97-AF65-F5344CB8AC3E}">
        <p14:creationId xmlns:p14="http://schemas.microsoft.com/office/powerpoint/2010/main" val="3933157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t>
            </a:r>
            <a:endParaRPr lang="en-US" dirty="0"/>
          </a:p>
        </p:txBody>
      </p:sp>
      <p:sp>
        <p:nvSpPr>
          <p:cNvPr id="3" name="Content Placeholder 2"/>
          <p:cNvSpPr>
            <a:spLocks noGrp="1"/>
          </p:cNvSpPr>
          <p:nvPr>
            <p:ph idx="1"/>
          </p:nvPr>
        </p:nvSpPr>
        <p:spPr/>
        <p:txBody>
          <a:bodyPr/>
          <a:lstStyle/>
          <a:p>
            <a:r>
              <a:rPr lang="en-US" dirty="0" smtClean="0"/>
              <a:t>We will also analyze the tech and reporting data in order to find out how likely someone is to have a health issue and the odds that it will affect their work </a:t>
            </a:r>
          </a:p>
          <a:p>
            <a:r>
              <a:rPr lang="en-US" dirty="0" smtClean="0"/>
              <a:t>Also we will find the highest causes for the mental health issues</a:t>
            </a:r>
            <a:endParaRPr lang="en-US" dirty="0"/>
          </a:p>
        </p:txBody>
      </p:sp>
    </p:spTree>
    <p:extLst>
      <p:ext uri="{BB962C8B-B14F-4D97-AF65-F5344CB8AC3E}">
        <p14:creationId xmlns:p14="http://schemas.microsoft.com/office/powerpoint/2010/main" val="1844706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Indicators of Mental Health </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999" y="2133600"/>
            <a:ext cx="7982113"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2983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Cost</a:t>
            </a:r>
            <a:endParaRPr lang="en-US" dirty="0"/>
          </a:p>
        </p:txBody>
      </p:sp>
      <p:sp>
        <p:nvSpPr>
          <p:cNvPr id="3" name="Content Placeholder 2"/>
          <p:cNvSpPr>
            <a:spLocks noGrp="1"/>
          </p:cNvSpPr>
          <p:nvPr>
            <p:ph idx="1"/>
          </p:nvPr>
        </p:nvSpPr>
        <p:spPr/>
        <p:txBody>
          <a:bodyPr/>
          <a:lstStyle/>
          <a:p>
            <a:r>
              <a:rPr lang="en-US" dirty="0" smtClean="0"/>
              <a:t>In order to Find the mental cost of Mental health in Tech we need to find first the amount of workers in the field which we find from the US Labor Statistics</a:t>
            </a:r>
          </a:p>
          <a:p>
            <a:r>
              <a:rPr lang="en-US" dirty="0" smtClean="0"/>
              <a:t>Next find amount that are affected </a:t>
            </a:r>
          </a:p>
          <a:p>
            <a:r>
              <a:rPr lang="en-US" dirty="0" smtClean="0"/>
              <a:t>Then calculate the rate of interference </a:t>
            </a:r>
          </a:p>
          <a:p>
            <a:r>
              <a:rPr lang="en-US" dirty="0" smtClean="0"/>
              <a:t>Finally calculate cost of interference.</a:t>
            </a:r>
          </a:p>
        </p:txBody>
      </p:sp>
    </p:spTree>
    <p:extLst>
      <p:ext uri="{BB962C8B-B14F-4D97-AF65-F5344CB8AC3E}">
        <p14:creationId xmlns:p14="http://schemas.microsoft.com/office/powerpoint/2010/main" val="1900371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Values </a:t>
            </a:r>
            <a:endParaRPr lang="en-US" dirty="0"/>
          </a:p>
        </p:txBody>
      </p:sp>
      <p:sp>
        <p:nvSpPr>
          <p:cNvPr id="3" name="Content Placeholder 2"/>
          <p:cNvSpPr>
            <a:spLocks noGrp="1"/>
          </p:cNvSpPr>
          <p:nvPr>
            <p:ph idx="1"/>
          </p:nvPr>
        </p:nvSpPr>
        <p:spPr/>
        <p:txBody>
          <a:bodyPr/>
          <a:lstStyle/>
          <a:p>
            <a:r>
              <a:rPr lang="en-US" dirty="0" smtClean="0"/>
              <a:t>Employees in tech 30,150,000</a:t>
            </a:r>
          </a:p>
          <a:p>
            <a:r>
              <a:rPr lang="en-US" dirty="0" smtClean="0"/>
              <a:t>% that seek treatment : 53</a:t>
            </a:r>
          </a:p>
          <a:p>
            <a:r>
              <a:rPr lang="en-US" dirty="0" smtClean="0"/>
              <a:t>Hours produced : 55,230,000</a:t>
            </a:r>
          </a:p>
          <a:p>
            <a:r>
              <a:rPr lang="en-US" dirty="0" smtClean="0"/>
              <a:t>Total $ generated: 3,378,640,000,000</a:t>
            </a:r>
          </a:p>
          <a:p>
            <a:r>
              <a:rPr lang="en-US" dirty="0" smtClean="0"/>
              <a:t>$ generated per hour: 6117.4 </a:t>
            </a:r>
          </a:p>
          <a:p>
            <a:r>
              <a:rPr lang="en-US" dirty="0" smtClean="0"/>
              <a:t>% workers that Mental health affects work: 65.6</a:t>
            </a:r>
          </a:p>
          <a:p>
            <a:endParaRPr lang="en-US" dirty="0" smtClean="0"/>
          </a:p>
          <a:p>
            <a:pPr marL="0" indent="0">
              <a:buNone/>
            </a:pPr>
            <a:r>
              <a:rPr lang="en-US" dirty="0" smtClean="0"/>
              <a:t> </a:t>
            </a:r>
          </a:p>
        </p:txBody>
      </p:sp>
    </p:spTree>
    <p:extLst>
      <p:ext uri="{BB962C8B-B14F-4D97-AF65-F5344CB8AC3E}">
        <p14:creationId xmlns:p14="http://schemas.microsoft.com/office/powerpoint/2010/main" val="756693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t>
            </a:r>
            <a:endParaRPr lang="en-US" dirty="0"/>
          </a:p>
        </p:txBody>
      </p:sp>
      <p:sp>
        <p:nvSpPr>
          <p:cNvPr id="3" name="Content Placeholder 2"/>
          <p:cNvSpPr>
            <a:spLocks noGrp="1"/>
          </p:cNvSpPr>
          <p:nvPr>
            <p:ph idx="1"/>
          </p:nvPr>
        </p:nvSpPr>
        <p:spPr/>
        <p:txBody>
          <a:bodyPr/>
          <a:lstStyle/>
          <a:p>
            <a:r>
              <a:rPr lang="en-US" dirty="0" smtClean="0"/>
              <a:t>As we have seen the rate of mental health is very prevalent</a:t>
            </a:r>
          </a:p>
          <a:p>
            <a:r>
              <a:rPr lang="en-US" dirty="0" smtClean="0"/>
              <a:t>The most common factors affecting mental health are </a:t>
            </a:r>
          </a:p>
          <a:p>
            <a:r>
              <a:rPr lang="en-US" dirty="0" smtClean="0"/>
              <a:t>It seems availability of coverage does help maintain both work interference and treatment </a:t>
            </a:r>
          </a:p>
          <a:p>
            <a:r>
              <a:rPr lang="en-US" dirty="0" smtClean="0"/>
              <a:t>It has a large factor affecting overall productivity by </a:t>
            </a:r>
          </a:p>
          <a:p>
            <a:r>
              <a:rPr lang="en-US" dirty="0" smtClean="0"/>
              <a:t>Gender plays a role in both affliction, treatment, and interference amount </a:t>
            </a:r>
            <a:endParaRPr lang="en-US" dirty="0" smtClean="0"/>
          </a:p>
          <a:p>
            <a:r>
              <a:rPr lang="en-US" dirty="0" smtClean="0"/>
              <a:t>Estimated loss:  $4,905,375.26</a:t>
            </a:r>
            <a:endParaRPr lang="en-US" dirty="0"/>
          </a:p>
        </p:txBody>
      </p:sp>
    </p:spTree>
    <p:extLst>
      <p:ext uri="{BB962C8B-B14F-4D97-AF65-F5344CB8AC3E}">
        <p14:creationId xmlns:p14="http://schemas.microsoft.com/office/powerpoint/2010/main" val="3895056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t>
            </a:r>
            <a:endParaRPr lang="en-US" dirty="0"/>
          </a:p>
        </p:txBody>
      </p:sp>
      <p:sp>
        <p:nvSpPr>
          <p:cNvPr id="3" name="Content Placeholder 2"/>
          <p:cNvSpPr>
            <a:spLocks noGrp="1"/>
          </p:cNvSpPr>
          <p:nvPr>
            <p:ph idx="1"/>
          </p:nvPr>
        </p:nvSpPr>
        <p:spPr/>
        <p:txBody>
          <a:bodyPr/>
          <a:lstStyle/>
          <a:p>
            <a:r>
              <a:rPr lang="en-US" dirty="0" smtClean="0"/>
              <a:t>With the rate of growth and the continued underrepresentation of admitting and reporting the cost of mental health will continue to rob  millions and billions of dollars in the </a:t>
            </a:r>
            <a:r>
              <a:rPr lang="en-US" smtClean="0"/>
              <a:t>tech industry.</a:t>
            </a:r>
            <a:endParaRPr lang="en-US" dirty="0"/>
          </a:p>
        </p:txBody>
      </p:sp>
    </p:spTree>
    <p:extLst>
      <p:ext uri="{BB962C8B-B14F-4D97-AF65-F5344CB8AC3E}">
        <p14:creationId xmlns:p14="http://schemas.microsoft.com/office/powerpoint/2010/main" val="1935603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Margins of Error and Further </a:t>
            </a:r>
            <a:r>
              <a:rPr lang="en-US" dirty="0"/>
              <a:t>S</a:t>
            </a:r>
            <a:r>
              <a:rPr lang="en-US" dirty="0" smtClean="0"/>
              <a:t>tudy</a:t>
            </a:r>
            <a:endParaRPr lang="en-US" dirty="0"/>
          </a:p>
        </p:txBody>
      </p:sp>
      <p:sp>
        <p:nvSpPr>
          <p:cNvPr id="3" name="Content Placeholder 2"/>
          <p:cNvSpPr>
            <a:spLocks noGrp="1"/>
          </p:cNvSpPr>
          <p:nvPr>
            <p:ph idx="1"/>
          </p:nvPr>
        </p:nvSpPr>
        <p:spPr/>
        <p:txBody>
          <a:bodyPr/>
          <a:lstStyle/>
          <a:p>
            <a:r>
              <a:rPr lang="en-US" dirty="0" smtClean="0"/>
              <a:t>As with all self reporting data reporting bias can factor in as people do not want to admit issues they have or how much it affects them</a:t>
            </a:r>
          </a:p>
          <a:p>
            <a:r>
              <a:rPr lang="en-US" dirty="0" smtClean="0"/>
              <a:t>Codifying any reporting data can have issues in the integer values and can either cause over or underestimation</a:t>
            </a:r>
          </a:p>
          <a:p>
            <a:r>
              <a:rPr lang="en-US" dirty="0" smtClean="0"/>
              <a:t>Some areas of further study would be to look at global data as a whole to get a more comprehensive data and with the productivity data find other industry reports on mental health </a:t>
            </a:r>
          </a:p>
          <a:p>
            <a:endParaRPr lang="en-US" dirty="0"/>
          </a:p>
        </p:txBody>
      </p:sp>
    </p:spTree>
    <p:extLst>
      <p:ext uri="{BB962C8B-B14F-4D97-AF65-F5344CB8AC3E}">
        <p14:creationId xmlns:p14="http://schemas.microsoft.com/office/powerpoint/2010/main" val="441500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 </a:t>
            </a:r>
            <a:endParaRPr lang="en-US" dirty="0"/>
          </a:p>
        </p:txBody>
      </p:sp>
      <p:sp>
        <p:nvSpPr>
          <p:cNvPr id="3" name="Content Placeholder 2"/>
          <p:cNvSpPr>
            <a:spLocks noGrp="1"/>
          </p:cNvSpPr>
          <p:nvPr>
            <p:ph idx="1"/>
          </p:nvPr>
        </p:nvSpPr>
        <p:spPr/>
        <p:txBody>
          <a:bodyPr/>
          <a:lstStyle/>
          <a:p>
            <a:r>
              <a:rPr lang="en-US" dirty="0" smtClean="0"/>
              <a:t>Data provided by the following sources:</a:t>
            </a:r>
          </a:p>
          <a:p>
            <a:r>
              <a:rPr lang="en-US" dirty="0" smtClean="0"/>
              <a:t>US Bureau of Labor </a:t>
            </a:r>
          </a:p>
          <a:p>
            <a:r>
              <a:rPr lang="en-US" dirty="0" smtClean="0"/>
              <a:t>IN OUT World organization</a:t>
            </a:r>
          </a:p>
          <a:p>
            <a:r>
              <a:rPr lang="en-US" dirty="0" smtClean="0"/>
              <a:t>National Association of Mental Health </a:t>
            </a:r>
          </a:p>
          <a:p>
            <a:r>
              <a:rPr lang="en-US" dirty="0" smtClean="0"/>
              <a:t>Kaggle</a:t>
            </a:r>
            <a:endParaRPr lang="en-US" dirty="0"/>
          </a:p>
        </p:txBody>
      </p:sp>
    </p:spTree>
    <p:extLst>
      <p:ext uri="{BB962C8B-B14F-4D97-AF65-F5344CB8AC3E}">
        <p14:creationId xmlns:p14="http://schemas.microsoft.com/office/powerpoint/2010/main" val="169227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smtClean="0"/>
              <a:t>Mental Health is one of the least addressed issues</a:t>
            </a:r>
          </a:p>
          <a:p>
            <a:r>
              <a:rPr lang="en-US" dirty="0" smtClean="0"/>
              <a:t>Over 50% will suffer from Depression at some point in Life </a:t>
            </a:r>
          </a:p>
          <a:p>
            <a:r>
              <a:rPr lang="en-US" dirty="0" smtClean="0"/>
              <a:t>Tech can be isolating, non-social, and involves lots of staring at a screen which can exacerbate issues </a:t>
            </a:r>
          </a:p>
          <a:p>
            <a:r>
              <a:rPr lang="en-US" b="1" dirty="0" smtClean="0"/>
              <a:t>How much does this affect both the productivity and value of tech companies?</a:t>
            </a:r>
            <a:endParaRPr lang="en-US" b="1" dirty="0"/>
          </a:p>
        </p:txBody>
      </p:sp>
    </p:spTree>
    <p:extLst>
      <p:ext uri="{BB962C8B-B14F-4D97-AF65-F5344CB8AC3E}">
        <p14:creationId xmlns:p14="http://schemas.microsoft.com/office/powerpoint/2010/main" val="1380954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a:t>
            </a:r>
            <a:endParaRPr lang="en-US" dirty="0"/>
          </a:p>
        </p:txBody>
      </p:sp>
      <p:sp>
        <p:nvSpPr>
          <p:cNvPr id="3" name="Content Placeholder 2"/>
          <p:cNvSpPr>
            <a:spLocks noGrp="1"/>
          </p:cNvSpPr>
          <p:nvPr>
            <p:ph idx="1"/>
          </p:nvPr>
        </p:nvSpPr>
        <p:spPr/>
        <p:txBody>
          <a:bodyPr/>
          <a:lstStyle/>
          <a:p>
            <a:r>
              <a:rPr lang="en-US" dirty="0" smtClean="0"/>
              <a:t>We need to organize and clean all the Data together to find out what can be used.</a:t>
            </a:r>
          </a:p>
          <a:p>
            <a:r>
              <a:rPr lang="en-US" dirty="0" smtClean="0"/>
              <a:t>Each Data set involves different values and some involve all productivity in the US labor market. </a:t>
            </a:r>
          </a:p>
          <a:p>
            <a:r>
              <a:rPr lang="en-US" dirty="0" smtClean="0"/>
              <a:t>4 Different Data sets were Used</a:t>
            </a:r>
          </a:p>
          <a:p>
            <a:r>
              <a:rPr lang="en-US" dirty="0" smtClean="0"/>
              <a:t>1 from Kaggle </a:t>
            </a:r>
          </a:p>
          <a:p>
            <a:r>
              <a:rPr lang="en-US" dirty="0" smtClean="0"/>
              <a:t>2 from open code</a:t>
            </a:r>
          </a:p>
          <a:p>
            <a:r>
              <a:rPr lang="en-US" dirty="0" smtClean="0"/>
              <a:t>1 from US dept. of Labor</a:t>
            </a:r>
          </a:p>
        </p:txBody>
      </p:sp>
    </p:spTree>
    <p:extLst>
      <p:ext uri="{BB962C8B-B14F-4D97-AF65-F5344CB8AC3E}">
        <p14:creationId xmlns:p14="http://schemas.microsoft.com/office/powerpoint/2010/main" val="3725422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 </a:t>
            </a:r>
            <a:endParaRPr lang="en-US" dirty="0"/>
          </a:p>
        </p:txBody>
      </p:sp>
      <p:sp>
        <p:nvSpPr>
          <p:cNvPr id="3" name="Content Placeholder 2"/>
          <p:cNvSpPr>
            <a:spLocks noGrp="1"/>
          </p:cNvSpPr>
          <p:nvPr>
            <p:ph idx="1"/>
          </p:nvPr>
        </p:nvSpPr>
        <p:spPr/>
        <p:txBody>
          <a:bodyPr/>
          <a:lstStyle/>
          <a:p>
            <a:r>
              <a:rPr lang="en-US" dirty="0" smtClean="0"/>
              <a:t>So for all the data sets cleaning and organizing is needed. </a:t>
            </a:r>
          </a:p>
          <a:p>
            <a:r>
              <a:rPr lang="en-US" dirty="0" smtClean="0"/>
              <a:t>Extraneous information unrelated to the questions at hand should be cleaned </a:t>
            </a:r>
          </a:p>
          <a:p>
            <a:r>
              <a:rPr lang="en-US" dirty="0" smtClean="0"/>
              <a:t>One data set needs to be isolated for tech.</a:t>
            </a:r>
            <a:endParaRPr lang="en-US" dirty="0"/>
          </a:p>
        </p:txBody>
      </p:sp>
    </p:spTree>
    <p:extLst>
      <p:ext uri="{BB962C8B-B14F-4D97-AF65-F5344CB8AC3E}">
        <p14:creationId xmlns:p14="http://schemas.microsoft.com/office/powerpoint/2010/main" val="1145770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t>
            </a:r>
            <a:endParaRPr lang="en-US" dirty="0"/>
          </a:p>
        </p:txBody>
      </p:sp>
      <p:sp>
        <p:nvSpPr>
          <p:cNvPr id="3" name="Content Placeholder 2"/>
          <p:cNvSpPr>
            <a:spLocks noGrp="1"/>
          </p:cNvSpPr>
          <p:nvPr>
            <p:ph idx="1"/>
          </p:nvPr>
        </p:nvSpPr>
        <p:spPr/>
        <p:txBody>
          <a:bodyPr/>
          <a:lstStyle/>
          <a:p>
            <a:r>
              <a:rPr lang="en-US" dirty="0" smtClean="0"/>
              <a:t>First we need to find out some background info about each of the Data set.</a:t>
            </a:r>
          </a:p>
          <a:p>
            <a:r>
              <a:rPr lang="en-US" dirty="0" smtClean="0"/>
              <a:t>For the mental health files we need to look at the demographic data, how often it affects their work, where they are, and work conditions</a:t>
            </a:r>
          </a:p>
          <a:p>
            <a:r>
              <a:rPr lang="en-US" dirty="0" smtClean="0"/>
              <a:t>For the US labor data we need to look at the productivity in  tech and the change in the years of production</a:t>
            </a:r>
          </a:p>
          <a:p>
            <a:r>
              <a:rPr lang="en-US" dirty="0" smtClean="0"/>
              <a:t>For the global productivity data we need to find the productivity per hour </a:t>
            </a:r>
            <a:endParaRPr lang="en-US" dirty="0"/>
          </a:p>
        </p:txBody>
      </p:sp>
    </p:spTree>
    <p:extLst>
      <p:ext uri="{BB962C8B-B14F-4D97-AF65-F5344CB8AC3E}">
        <p14:creationId xmlns:p14="http://schemas.microsoft.com/office/powerpoint/2010/main" val="287009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 and Location Breakdown </a:t>
            </a:r>
            <a:endParaRPr lang="en-US" dirty="0"/>
          </a:p>
        </p:txBody>
      </p:sp>
      <p:sp>
        <p:nvSpPr>
          <p:cNvPr id="5" name="AutoShape 4" descr="data:image/png;base64,iVBORw0KGgoAAAANSUhEUgAAAfIAAAGACAYAAABWe+AaAAAABHNCSVQICAgIfAhkiAAAAAlwSFlz%0AAAALEgAACxIB0t1+/AAAHE1JREFUeJzt3X+UZHV55/F3M81Qi1OSVhpdkeMsR32CGMWAQkRgchYW%0AQVbMuLvu8SdoFN0xYCQHVDC/VjQYRUVjMINkxGjcFYaciGElKuCgJqiB1Yn4sKDgHtwkLc6MPRka%0AHab3j3sbinamu6bpulXfqvfrHA63bt/61vP0j/nU995b947Nzs4iSZLKtE+/C5AkSUtnkEuSVDCD%0AXJKkghnkkiQVzCCXJKlgBrkkSQUb73cBkh4pIvYF7gG+nZkvXMZxzwA+BPygXrUC+DFwfmbeUm/z%0AN8DvZOZ3FxjneuDlmfnj3Xztb4DfAQ4CPpKZz9zLGn8TWJmZH42INwK/lJl/tDdjSKPGIJcGz28A%0A3waOjIjDMvP2ZRx7U2aeNvcgIk4EPh8RR2XmPZl5ahdjnLSnL8w9PyIOWmJ9LwA212NdtsQxpJFi%0AkEuD578BnwHuBN4CnAUQEW8DXgdMA18BXpKZqyNiJXAxcALVLPtW4OzM/OliL5SZX4yIa4A3AW+L%0AiLuB/wR8D/hz4GnALuBbdR0fr596Q0ScCmwC/h54FvAO4AP18wFWRcRVwFOBrcAbMvOOiNgAbM7M%0A99V9baAK77uAFwMnRcT9wCRwYGa+OSIOBz4CPB6YBd6fmVdGxBrgIuD7wDOB/YB1mXnDot9laUh4%0AjFwaIBHxDOAY4H8CnwBeFRGPj4iTgTOA5wJHAu2Op70N2AkcmZnPBn4E7M3u6P8N/Mq8db8BtDPz%0AiPo1AQ7NzDPr5V/PzP9bL2/OzMMy85p5YxwCXFKP8WngkwsVUT//r4EPZOafzK2PiPF6/Ycz81nA%0AKcC7I+LX6k2Opgr251C90fj9bpqWhoVBLg2WNwGfz8yfZOY3qI5nnwWcCnw2M7dm5izwJx3POQ04%0AHbg1Im4DXgI8Yy9ecxbYMW/dzcDhEXEj1RuFD2bmnXt4/qY9rP92Zn6tXt4AHBURB+xFXXOeDrQy%0AcyNAZv4IuBqYO3/gnsy8rV7+B+BxS3gNqVgGuTQgIuIxwKuBF0TE3fVu7n8LrKOacY91bP5gx/IK%0A4JzMPKKe/T6Ph3dvd+O5wHc6V2TmD6h2ib8HeCzwxYjY05jb97D+wXmPZ4Gf1//v7GXlIvXt7t+p%0AfYB96+X7573G2C9uLg0vg1waHK+gOov8SZm5OjNXA4cCq6hmmi/tmNG+jiq0AL4AvDkiVkbEPsB6%0AqgBeVH2c+0XAn81b/yaqY+TXZ+b59WvMnYH+IA+H6EKeHRFH1MtnATdn5g5gCjiqfp0DgeM6nrNz%0AN2Mn8LOIWFs/50nAS4G/7aZHadh5sps0ON5EdUz5oZlsZm6NiEupTnpbD3w9InYA/8jDu8P/O/A+%0AqpPcVgC3Aefu4TWOq3e/Q/VG4EfAyZn5T/O2uxJYA3w3Iv4V+CHVR9cANgI3R8Tpi/RzO/B7EXEo%0A8C/Aa+r1HwY+FREJ3A3c2PGc64CPRMRDKzLz5xHxEuDSiPh9qn+3/jAzb6hPdpNG2pi3MZUGX0Qc%0ABTw/My+tH78VODozX9bfyiT1mzNyqQx3AOdHxBuoZtI/BN7Q35IkDQJn5JIkFcyT3SRJKlhPd61H%0AxNHAxZm5pr5k43pgguqEnFdn5l0R8XqqM1p3Au/KzGt7WZMkScOkZzPyiDgPuBxo1aveC3wqM48H%0ALgR+OSKeCJwNHAucDLwnIvbrVU2SJA2bXs7I7wLW8vBlGY8Fvh0RX6T6yMk5wL8HvpqZDwAPRMSd%0AVNds/sZCA09NTQ/Ngf2Jif3ZsmX+RbWG16j1C6PX86j1C/Y8Cvrd7+Rke48XOupZkGfm1RGxumPV%0AamBLZp4YEb8LnE91Ju62jm2mgUUv4TgxsT/j4yuWsdr+mpxsL77REBm1fmH0eh61fsGeR8Gg9tvk%0Ax8/uo7rxAcDnqO5Y9E0eefOHNtVdkhY0TO8CJyfbTE1N97uMxoxavzB6PY9av2DPo6Df/S70JqLJ%0As9ZvprrxA8DxVFemuoXqSlOt+tKTh1Hfi1iSJC2uySA/F3h1RHyN6q5F764vC3kp1d2TvgxckJkz%0ADdYkSVLRerprPTPvprq3Mpl5D3DSbrZZT/WxNEmStJe8IIwkSQUzyCVJKphBLklSwQxySZIKZpBL%0AklQwg1ySpIIZ5JIkFcwglySpYAa5JEkFa/KmKVLxWvdu7Gq7mYPX9rgSSao4I5ckqWAGuSRJBTPI%0AJUkqmEEuSVLBDHJJkgpmkEuSVDCDXJKkghnkkiQVzCCXJKlgBrkkSQUzyCVJKphBLklSwQxySZIK%0AZpBLklQwg1ySpIIZ5JIkFcwglySpYAa5JEkFM8glSSqYQS5JUsEMckmSCmaQS5JUMINckqSC9TTI%0AI+LoiLhx3rqXR8TXOx6/PiK+GRF/FxGn9bIeSZKGTc+CPCLOAy4HWh3rngO8DhirHz8ROBs4FjgZ%0AeE9E7NermiRJGja9nJHfBaydexARjwfeDbylY5vnAV/NzAcycxtwJ/CsHtYkSdJQGe/VwJl5dUSs%0ABoiIFcDHgbcC93ds9lhgW8fjaeCAxcaemNif8fEVy1dsn01OtvtdQqOK7ndba/FtgPa8HovueQlG%0ArV+w51EwqP32LMjnORJ4GvCnVLvanxERHwS+DHR+Z9rA1sUG27JlRy9q7IvJyTZTU9P9LqMxpffb%0A2j7T1XYzHT2W3vPeGrV+wZ5HQb/7XehNRCNBnpm3AIcD1LP0z2TmW+pj5BdFRAvYDzgM2NxETZIk%0ADYO+fvwsM/8JuBTYRDU7vyAzu5vySJKk3s7IM/Nu4JiF1mXmemB9L+uQJGlYeUEYSZIKZpBLklQw%0Ag1ySpII19fEzqS9a927saruZg9cuvpEkDSBn5JIkFcwZuVQA9yxI2hNn5JIkFcwglySpYAa5JEkF%0AM8glSSqYQS5JUsEMckmSCmaQS5JUMINckqSCGeSSJBXMK7tJPfCIK7Fta9HaPrPb7bwSm6RHyxm5%0AJEkFM8glSSqYQS5JUsEMckmSCmaQS5JUMINckqSCGeSSJBXMIJckqWAGuSRJBTPIJUkqmEEuSVLB%0ADHJJkgpmkEuSVDCDXJKkghnkkiQVzCCXJKlg470cPCKOBi7OzDURcQTwYeBB4AHg1Zn5zxHxeuAs%0AYCfwrsy8tpc1SZI0THo2I4+I84DLgVa96kPAb2XmGmAjcH5EPBE4GzgWOBl4T0Ts16uaJEkaNr3c%0AtX4XsLbj8X/NzNvq5XFgBnge8NXMfCAztwF3As/qYU2SJA2Vnu1az8yrI2J1x+P/BxARzwfeDBxP%0ANQvf1vG0aeCAxcaemNif8fEVy1pvP01OtvtdQqMa7Xdba/FtgHa3NXU53i+Mv2r3z1vu1+16vB4b%0Atd9psOdRMKj99vQY+XwR8TLgAuBFmTkVET8FOr8zbWDrYuNs2bKjRxU2b3KyzdTUdL/LaEzT/ba2%0Az3S13UyXNXU7Xqf2qhbTe3jecr9ut+P10qj9ToM9j4J+97vQm4jGgjwiXkl1UtuazPxJvfoW4KKI%0AaAH7AYcBm5uqSZKk0jUS5BGxArgU+CGwMSIAbsrM34uIS4FNVMfrL8jMvZ/ySJI0onoa5Jl5N3BM%0A/fBxe9hmPbC+l3VIkjSsvCCMJEkFM8glSSqYQS5JUsEMckmSCmaQS5JUMINckqSCGeSSJBXMIJck%0AqWAGuSRJBTPIJUkqmEEuSVLBDHJJkgpmkEuSVDCDXJKkghnkkiQVzCCXJKlgBrkkSQUzyCVJKphB%0ALklSwQxySZIKZpBLklQwg1ySpIIZ5JIkFcwglySpYAa5JEkFM8glSSqYQS5JUsEMckmSCmaQS5JU%0AMINckqSCGeSSJBXMIJckqWAGuSRJBRvv5eARcTRwcWauiYinAhuAWWAzsC4zd0XE64GzgJ3AuzLz%0A2l7WJEnSMOnZjDwizgMuB1r1qkuACzPzOGAMOD0ingicDRwLnAy8JyL261VNkiQNm17uWr8LWNvx%0A+Ejgpnr5OuBE4HnAVzPzgczcBtwJPKuHNUmSNFR6tms9M6+OiNUdq8Yyc7ZengYOAB4LbOvYZm79%0AgiYm9md8fMVyldp3k5PtfpfQqEb73dZafBug3W1NXY73C+Ov2v3zlvt1ux6vx0btdxrseRQMar89%0APUY+z66O5TawFfhpvTx//YK2bNmxvJX10eRkm6mp6X6X0Zim+21tn+lqu5kua+p2vE7tVS2m9/C8%0A5X7dbsfrpVH7nQZ7HgX97nehNxFNnrV+a0SsqZdPATYBtwDHRUQrIg4ADqM6EU6SJHWhyRn5ucD6%0AiFgJ3A5clZkPRsSlVKG+D3BBZu79lEeSpBHV0yDPzLuBY+rlO4ATdrPNemB9L+uQJGlYeUEYSZIK%0A1uSudWnZtO7d2O8SJGkgOCOXJKlgBrkkSQUzyCVJKphBLklSwQxySZIKZpBLklQwg1ySpIIZ5JIk%0AFcwglySpYF7ZTRoi3VzxbubgtQ1UIqkpzsglSSqYQS5JUsEMckmSCmaQS5JUMINckqSCGeSSJBXM%0AIJckqWAGuSRJBTPIJUkqmEEuSVLBDHJJkgpmkEuSVDCDXJKkghnkkiQVzCCXJKlgXd2PPCJ+AMzu%0A5ktjwGxmHrqsVUmSpK50FeTAp4EHgPXAz4FXAM8FLuhRXZIkqQvdBvnJmXlUx+MPRcS3MvOeXhQl%0ASZK60+0x8rGIOHHuQUScBvy0NyVJkqRudTsjfwNwZUQ8kepY+feA1/SsKmlEtO7d2O8SJBWuqyDP%0AzG8Bh0fEgcBMZm5fyotFxL7AJ4DVwIPA64GdwAaqNwibgXWZuWsp40uSNGq62rUeEU+JiL8Fvg6s%0AiogvR8TqJbzeqcB4Zj4f+EPgIuAS4MLMPI7qLPjTlzCuJEkjqdtj5B8D/hjYDvwz8JfAlUt4vTuA%0A8YjYB3gs1RnwRwI31V+/DjhxD8+VJEnzdHuM/MDMvD4iLs7MWWB9RKxbwuttp9qt/j3gQOA04Ph6%0ATIBp4IDFBpmY2J/x8RVLePnBNDnZ7ncJjVqWfre1Hv0YHdrd1rTE122vWt56H42ue30URu13Gux5%0AFAxqv90G+f0R8WTqi8JExAuoPle+t34b+EJmvj0iDgG+DKzs+Hob2LrYIFu27FjCSw+myck2U1PT%0A/S6jMcvVb2v7zDJU87CZLmtayuu2V7WYXuZ6H41ue12qUfudBnseBf3ud6E3Ed3uWv9t4FrgaRFx%0AG9UFYs5eQi1bgG318k+AfYFbI2JNve4UYNMSxpUkaSR1OyN/AtWV3J4OrAC+l5k/W8LrfQC4IiI2%0AUc3E3wF8k2pX/UrgduCqJYwrSdJI6jbI35uZnwf+8dG8WP2xtf+ymy+d8GjGlSRpVHUb5HdFxBXA%0A3wP3z63MzKWcuS5JkpbJgsfII+LgevE+qs94HwP8ev3fmp5WJkmSFrXYjPxzwK9m5pkRcW5mvr+J%0AoiRJUncWO2t9rGP5Fb0sRJIk7b3Fgny2Y3lsj1tJkqS+6PZz5PDIUJckSQNgsWPkh0fE9+vlgzuW%0Ax4DZzDy0d6VJkqTFLBbkT2+kCkmStCQLBnlm3tNUIZIkae/tzTFySZI0YAxySZIKZpBLklSwbq+1%0ALmnEtO7d2NV2Mwev7XElkhbijFySpII5I5fofvYpSYPGGbkkSQUzyCVJKphBLklSwQxySZIKZpBL%0AklQwg1ySpIIZ5JIkFcwglySpYAa5JEkFM8glSSqYQS5JUsEMckmSCmaQS5JUMINckqSCGeSSJBXM%0AIJckqWAGuSRJBTPIJUkq2HjTLxgRbwdeDKwEPgrcBGwAZoHNwLrM3NV0XZIklajRGXlErAGeDxwL%0AnAAcAlwCXJiZxwFjwOlN1iRJUsma3rV+MvAd4Brgc8C1wJFUs3KA64ATG65JkqRiNb1r/UDgKcBp%0AwL8D/hrYJzNn669PAwcsNsjExP6Mj6/oWZFNm5xs97uERi1Lv9taj36MBrVXDU697W6//11+j3c3%0A3qj9ToM9j4JB7bfpIL8P+F5m/gzIiJih2r0+pw1sXWyQLVt29Ki85k1Otpmamu53GY1Zrn5b22eW%0AoZpmtFe1mB6geme6/P53+z2eP96o/U6DPY+Cfve70JuIpnet3wy8MCLGIuJJwGOAL9XHzgFOATY1%0AXJMkScVqdEaemddGxPHALVRvItYBPwDWR8RK4HbgqiZrkiSpZI1//Cwzz9vN6hOarkOSpGHgBWEk%0ASSqYQS5JUsEMckmSCmaQS5JUMINckqSCGeSSJBXMIJckqWAGuSRJBTPIJUkqmEEuSVLBDHJJkgpm%0AkEuSVDCDXJKkghnkkiQVzCCXJKlgBrkkSQUzyCVJKphBLklSwQxySZIKZpBLklQwg1ySpIIZ5JIk%0AFcwglySpYAa5JEkFM8glSSqYQS5JUsEMckmSCmaQS5JUMINckqSCjfe7AEnNat27sd8lSFpGzsgl%0ASSqYQS5JUsEMckmSCtaXY+QRcRDwLeAkYCewAZgFNgPrMnNXP+qSJKk0jQd5ROwLfAy4v151CXBh%0AZt4YEZcBpwPXNF2XpN7q9iS7mYPX9rgSabj0Y9f6+4DLgB/Vj48EbqqXrwNO7ENNkiQVqdEZeUSc%0AAUxl5hci4u316rHMnK2Xp4EDFhtnYmJ/xsdX9KjK5k1OtvtdQqOWpd9trUc/RoPaq8qqd2+0d/Pz%0A3O3PuMuf2e7GK8Go/R3D6PU8qP02vWv9tcBsRJwIHAFcCRzU8fU2sHWxQbZs2dGb6vpgcrLN1NR0%0Av8tozHL129o+swzVNKO9qsV0QfXurZl5P889/Yy7/ZnNH68Eo/Z3DKPXc7/7XehNRKNBnpnHzy1H%0AxI3AG4E/jog1mXkjcApwQ5M1SRosHkuX9s4gXNntXGB9RKwEbgeu6nM9kiQVo29BnplrOh6e0K86%0AJEkqmReEkSSpYAa5JEkFM8glSSqYQS5JUsEMckmSCmaQS5JUMINckqSCGeSSJBXMIJckqWCDcIlW%0ASQX7hWujb2sVdVMbqXTOyCVJKphBLklSwQxySZIKZpBLklQwg1ySpIIZ5JIkFcwglySpYAa5JEkF%0AM8glSSqYQS5JUsEMckmSCmaQS5JUMINckqSCGeSSJBXMIJckqWAGuSRJBTPIJUkqmEEuSVLBDHJJ%0AkgpmkEuSVDCDXJKkgo33uwCNhta9G6uFbS1a22f2uN3MwWsbqkiShkOjQR4R+wJXAKuB/YB3Ad8F%0ANgCzwGZgXWbuarIuSZJK1fSM/JXAfZn5qoh4HHBb/d+FmXljRFwGnA5c03BdGhAPzdwlSV1p+hj5%0AZ4F31stjwE7gSOCmet11wIkN1yRJUrEanZFn5naAiGgDVwEXAu/LzNl6k2nggMXGmZjYn/HxFT2r%0As2mTk+1+l9B721oPLbZXtRbYcDiNWs9N9NsesL+bkfg7nmfUeh7Ufhs/2S0iDqHadf7RzPx0RLy3%0A48ttYOtiY2zZsqNX5TVucrLN1NR0v8voubkT3NqrWkwvcLLbMBq1npvqd2aA/m5G5e+406j13O9+%0AF3oT0eiu9Yh4AnA9cH5mXlGvvjUi1tTLpwCbmqxJkqSSNT0jfwcwAbwzIuaOlZ8DXBoRK4HbqXa5%0AS5KkLjR9jPwcquCe74Qm65AkaVh4ZTdJkgpmkEuSVDCDXJKkghnkkiQVzCCXJKlgBrkkSQUzyCVJ%0AKpj3I5c01Lq9o97MwWt7XInUG87IJUkqmEEuSVLBDHJJkgrmMXJJRer22Lc07JyRS5JUMINckqSC%0AGeSSJBXMY+SShJ83V7mckUuSVDCDXJKkgrlrXY+aHwOSpP5xRi5JUsEMckmSCmaQS5JUMI+Ra488%0A9i2VxY/QjSZn5JIkFcwZuSTthd3Oere1aG2fecQqZ71qijNySZIK5oxcknqgm+PVztq1HJyRS5JU%0AMGfkktQnnmWu5eCMXJKkgjkjl6QB5zUdtBBn5JIkFcwZuSRptxbcE7Cbz84vxmP9vTEQQR4R+wAf%0ABZ4NPAD8Zmbe2d+qJEkafAMR5MBLgFZm/lpEHAO8Hzi9qRdf7uNP3b7rbN27sat3tb6LlbScBv2Y%0A+yCfzT+ItQ3KMfIXAP8LIDP/Djiqv+VIklSGsdnZ2X7XQERcDlydmdfVj38IHJqZO/tbmSRJg21Q%0AZuQ/Bdodj/cxxCVJWtygBPlXgVMB6mPk3+lvOZIklWFQTna7BjgpIr4GjAFn9rkeSZKKMBDHyCVJ%0A0tIMyq51SZK0BAa5JEkFG5Rj5CMjIo4GLs7MNRHxVGADMAtsBtZl5q5+1recImJf4ApgNbAf8C7g%0Auwx3zyuA9UBQ9fhGYIYh7hkgIg4CvgWcBOxk+Pv9B6pP2wD8ALiIIe45It4OvBhYSXUVzpsY7n7P%0AAM6oH7aAI6iud/JBBrBnZ+QNiojzgMupfjEALgEuzMzjqE7ya+xqdg15JXBf3d8LgY8w/D3/R4DM%0APBa4kOof+KHuuX7D9jHg/nrVsPfbAsYyc03935kMcc8RsQZ4PnAscAJwCEPcL0Bmbpj7+VK9QT0b%0A+F0GtGeDvFl3AZ3X7TuS6p0twHXAiY1X1FufBd5ZL49RzdSGuufM/CvgDfXDpwBbGfKegfcBlwE/%0Aqh8Pe7/PBvaPiOsj4sv1R2aHueeTqT4SfA3wOeBahrvfh0TEUcDhmflnDHDPBnmDMvNq4Ocdq8Yy%0Ac+5jA9PAAc1X1TuZuT0zpyOiDVxFNUMd6p4BMnNnRHwC+DDwKYa453oX5FRmfqFj9dD2W9tB9ebl%0AZKpDJ0P9MwYOpLps9n/m4X73GeJ+O70D+IN6eWB/xgZ5f3UeX2lTzd6GSkQcAtwAfDIzP80I9AyQ%0Ama8Bnk51vPzfdHxp2Hp+LdU1IG6kOo54JXBQx9eHrV+AO4C/yMzZzLwDuA94QsfXh63n+4AvZObP%0AMjOpzvnoDLFh6xeAiPglIDLzhnrVwP7bZZD316318SeAU4BNfaxl2UXEE4DrgfMz84p69bD3/Kr6%0AxCCoZm67gG8Oa8+ZeXxmnlAfS7wNeDVw3bD2W3st1R0aiYgnAY8Frh/inm8GXhgRY3W/jwG+NMT9%0Azjke+FLH44H9t8uz1vvrXGB9RKwEbqfa/TxM3gFMAO+MiLlj5ecAlw5xzxuBP4+IrwD7Am+h6nOY%0Af87zDfvv9ceBDRFxM9UZzK8FfsyQ9pyZ10bE8cAtVJO/dVRn6g9lvx0C+H7H44H9vfbKbpIkFcxd%0A65IkFcwglySpYAa5JEkFM8glSSqYQS5JUsEMckmPEBHPjIjZiHhpv2uRtDiDXNJ8Z1J9RvaN/S5E%0A0uL8HLmkh0TEOHAvcBzwNeDozLyrvqLVh6lufPN14Bkdt+L9U+DxVFey+63MvLUvxUsjyhm5pE4v%0AAu6pryH+V8BZ9W1KPwm8IjOfwyNv/PMJ4LzM/FWqu759pumCpVFnkEvqdCbwl/Xy/wDOAJ4D/Etm%0AfrtefwVARKwCnkt1SdrbgE8DqyLi8Y1WLI04r7UuCYCIOAg4FTgqIs6huof8BNUNInb3pn8FMJOZ%0AR3SM8WTgJw2UK6nmjFzSnFcCX8rMJ2fm6sx8CnAR1X23JyLiV+rtXg7MZuY24P9ExCsBIuIk4Cv9%0AKFwaZc7IJc05k+qOdZ0+CpwH/AfgyojYBSRwf/31VwCXRcR5wM+Al2WmZ9BKDfKsdUkLioh9gD8C%0A/iAz/zUi3gocnJnn9rk0SbhrXdIiMnMX1XHvb9QntR0PvLu/VUma44xckqSCOSOXJKlgBrkkSQUz%0AyCVJKphBLklSwQxySZIKZpBLklSw/w9vBGqKOu085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1904999"/>
            <a:ext cx="5102225" cy="4426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045" y="2743200"/>
            <a:ext cx="3886955" cy="3488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106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a:t>
            </a:r>
            <a:r>
              <a:rPr lang="en-US" dirty="0" err="1" smtClean="0"/>
              <a:t>Distrubtion</a:t>
            </a:r>
            <a:r>
              <a:rPr lang="en-US" dirty="0" smtClean="0"/>
              <a:t> </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057400"/>
            <a:ext cx="6324600" cy="4494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8523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Breakdown </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8613026" cy="4892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3855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Occurrence of Work Interference </a:t>
            </a:r>
            <a:endParaRPr lang="en-US" dirty="0"/>
          </a:p>
        </p:txBody>
      </p:sp>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3854"/>
          <a:stretch/>
        </p:blipFill>
        <p:spPr bwMode="auto">
          <a:xfrm>
            <a:off x="381000" y="1981200"/>
            <a:ext cx="6477000" cy="4833849"/>
          </a:xfrm>
          <a:prstGeom prst="rect">
            <a:avLst/>
          </a:prstGeom>
          <a:ln>
            <a:noFill/>
          </a:ln>
          <a:effectLst>
            <a:outerShdw blurRad="50800" dist="50800" dir="5400000" algn="ctr" rotWithShape="0">
              <a:srgbClr val="000000"/>
            </a:outerShdw>
          </a:effectLst>
        </p:spPr>
      </p:pic>
    </p:spTree>
    <p:extLst>
      <p:ext uri="{BB962C8B-B14F-4D97-AF65-F5344CB8AC3E}">
        <p14:creationId xmlns:p14="http://schemas.microsoft.com/office/powerpoint/2010/main" val="2582195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99</TotalTime>
  <Words>593</Words>
  <Application>Microsoft Office PowerPoint</Application>
  <PresentationFormat>On-screen Show (4:3)</PresentationFormat>
  <Paragraphs>65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Mental Health in Tech and its Cost</vt:lpstr>
      <vt:lpstr>Intro</vt:lpstr>
      <vt:lpstr>Data Cleaning </vt:lpstr>
      <vt:lpstr>Data Wrangling </vt:lpstr>
      <vt:lpstr>Analysis </vt:lpstr>
      <vt:lpstr>Age and Location Breakdown </vt:lpstr>
      <vt:lpstr>Treatment Distrubtion </vt:lpstr>
      <vt:lpstr>Gender Breakdown </vt:lpstr>
      <vt:lpstr>Occurrence of Work Interference </vt:lpstr>
      <vt:lpstr>Machine Learning </vt:lpstr>
      <vt:lpstr>Indicators of Mental Health </vt:lpstr>
      <vt:lpstr>Finding the Cost</vt:lpstr>
      <vt:lpstr>The Values </vt:lpstr>
      <vt:lpstr>Conclusions </vt:lpstr>
      <vt:lpstr>Conclusions </vt:lpstr>
      <vt:lpstr>Margins of Error and Further Study</vt:lpstr>
      <vt:lpstr>Bibliography </vt:lpstr>
    </vt:vector>
  </TitlesOfParts>
  <Company>Clemson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in Tech and its Cost</dc:title>
  <dc:creator>Administrator</dc:creator>
  <cp:lastModifiedBy>Administrator</cp:lastModifiedBy>
  <cp:revision>13</cp:revision>
  <dcterms:created xsi:type="dcterms:W3CDTF">2018-02-07T16:56:44Z</dcterms:created>
  <dcterms:modified xsi:type="dcterms:W3CDTF">2018-04-24T14:45:07Z</dcterms:modified>
</cp:coreProperties>
</file>