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57" r:id="rId4"/>
    <p:sldId id="259" r:id="rId5"/>
    <p:sldId id="260" r:id="rId6"/>
    <p:sldId id="270" r:id="rId7"/>
    <p:sldId id="266" r:id="rId8"/>
    <p:sldId id="271" r:id="rId9"/>
    <p:sldId id="268" r:id="rId10"/>
    <p:sldId id="272" r:id="rId11"/>
    <p:sldId id="261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4"/>
    <p:restoredTop sz="96327"/>
  </p:normalViewPr>
  <p:slideViewPr>
    <p:cSldViewPr snapToGrid="0">
      <p:cViewPr varScale="1">
        <p:scale>
          <a:sx n="160" d="100"/>
          <a:sy n="16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CCC4-AE0F-5BEC-9B09-6DF9953DD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en-GB" dirty="0"/>
              <a:t>Routing Algorithm for Ocean Shipping and Urban Deliveries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1107D-7772-83FE-DF5F-2EE4431FF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Carlos Filipe Oliveira Sanches Pinto up202107694</a:t>
            </a:r>
          </a:p>
          <a:p>
            <a:r>
              <a:rPr lang="pt-PT" dirty="0"/>
              <a:t>David dos Santos Ferreira up202006302 </a:t>
            </a:r>
          </a:p>
          <a:p>
            <a:r>
              <a:rPr lang="pt-PT" dirty="0"/>
              <a:t>João Maria Correia Rebelo up202107209</a:t>
            </a:r>
          </a:p>
        </p:txBody>
      </p:sp>
    </p:spTree>
    <p:extLst>
      <p:ext uri="{BB962C8B-B14F-4D97-AF65-F5344CB8AC3E}">
        <p14:creationId xmlns:p14="http://schemas.microsoft.com/office/powerpoint/2010/main" val="42538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7E077-A476-7904-CA0E-F8FC261E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approach works?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A0AE36-C1BE-7CEF-7B93-689D0E10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000" b="1" dirty="0"/>
              <a:t>Handling </a:t>
            </a:r>
            <a:r>
              <a:rPr lang="pt-PT" sz="1000" b="1" dirty="0" err="1"/>
              <a:t>Partial</a:t>
            </a:r>
            <a:r>
              <a:rPr lang="pt-PT" sz="1000" b="1" dirty="0"/>
              <a:t> </a:t>
            </a:r>
            <a:r>
              <a:rPr lang="pt-PT" sz="1000" b="1" dirty="0" err="1"/>
              <a:t>Connectivity</a:t>
            </a:r>
            <a:r>
              <a:rPr lang="pt-PT" sz="1000" dirty="0"/>
              <a:t>: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focusing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checking</a:t>
            </a:r>
            <a:r>
              <a:rPr lang="pt-PT" sz="1000" dirty="0"/>
              <a:t> </a:t>
            </a:r>
            <a:r>
              <a:rPr lang="pt-PT" sz="1000" dirty="0" err="1"/>
              <a:t>connectivity</a:t>
            </a:r>
            <a:r>
              <a:rPr lang="pt-PT" sz="1000" dirty="0"/>
              <a:t> </a:t>
            </a:r>
            <a:r>
              <a:rPr lang="pt-PT" sz="1000" dirty="0" err="1"/>
              <a:t>first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ensures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only</a:t>
            </a:r>
            <a:r>
              <a:rPr lang="pt-PT" sz="1000" dirty="0"/>
              <a:t> </a:t>
            </a:r>
            <a:r>
              <a:rPr lang="pt-PT" sz="1000" dirty="0" err="1"/>
              <a:t>attempts</a:t>
            </a:r>
            <a:r>
              <a:rPr lang="pt-PT" sz="1000" dirty="0"/>
              <a:t> to </a:t>
            </a:r>
            <a:r>
              <a:rPr lang="pt-PT" sz="1000" dirty="0" err="1"/>
              <a:t>construct</a:t>
            </a:r>
            <a:r>
              <a:rPr lang="pt-PT" sz="1000" dirty="0"/>
              <a:t> a tour </a:t>
            </a:r>
            <a:r>
              <a:rPr lang="pt-PT" sz="1000" dirty="0" err="1"/>
              <a:t>when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feasible</a:t>
            </a:r>
            <a:r>
              <a:rPr lang="pt-PT" sz="1000" dirty="0"/>
              <a:t>, </a:t>
            </a:r>
            <a:r>
              <a:rPr lang="pt-PT" sz="1000" dirty="0" err="1"/>
              <a:t>saving</a:t>
            </a:r>
            <a:r>
              <a:rPr lang="pt-PT" sz="1000" dirty="0"/>
              <a:t> </a:t>
            </a:r>
            <a:r>
              <a:rPr lang="pt-PT" sz="1000" dirty="0" err="1"/>
              <a:t>computational</a:t>
            </a:r>
            <a:r>
              <a:rPr lang="pt-PT" sz="1000" dirty="0"/>
              <a:t> </a:t>
            </a:r>
            <a:r>
              <a:rPr lang="pt-PT" sz="1000" dirty="0" err="1"/>
              <a:t>resources</a:t>
            </a:r>
            <a:r>
              <a:rPr lang="pt-PT" sz="1000" dirty="0"/>
              <a:t>.</a:t>
            </a:r>
          </a:p>
          <a:p>
            <a:r>
              <a:rPr lang="pt-PT" sz="1000" b="1" dirty="0" err="1"/>
              <a:t>Heuristic</a:t>
            </a:r>
            <a:r>
              <a:rPr lang="pt-PT" sz="1000" b="1" dirty="0"/>
              <a:t> </a:t>
            </a:r>
            <a:r>
              <a:rPr lang="pt-PT" sz="1000" b="1" dirty="0" err="1"/>
              <a:t>Flexibility</a:t>
            </a:r>
            <a:r>
              <a:rPr lang="pt-PT" sz="1000" dirty="0"/>
              <a:t>: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heuristics</a:t>
            </a:r>
            <a:r>
              <a:rPr lang="pt-PT" sz="1000" dirty="0"/>
              <a:t> </a:t>
            </a:r>
            <a:r>
              <a:rPr lang="pt-PT" sz="1000" dirty="0" err="1"/>
              <a:t>like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allows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to </a:t>
            </a:r>
            <a:r>
              <a:rPr lang="pt-PT" sz="1000" dirty="0" err="1"/>
              <a:t>adapt</a:t>
            </a:r>
            <a:r>
              <a:rPr lang="pt-PT" sz="1000" dirty="0"/>
              <a:t> to </a:t>
            </a:r>
            <a:r>
              <a:rPr lang="pt-PT" sz="1000" dirty="0" err="1"/>
              <a:t>various</a:t>
            </a:r>
            <a:r>
              <a:rPr lang="pt-PT" sz="1000" dirty="0"/>
              <a:t> </a:t>
            </a:r>
            <a:r>
              <a:rPr lang="pt-PT" sz="1000" dirty="0" err="1"/>
              <a:t>graph</a:t>
            </a:r>
            <a:r>
              <a:rPr lang="pt-PT" sz="1000" dirty="0"/>
              <a:t> </a:t>
            </a:r>
            <a:r>
              <a:rPr lang="pt-PT" sz="1000" dirty="0" err="1"/>
              <a:t>structures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sizes</a:t>
            </a:r>
            <a:r>
              <a:rPr lang="pt-PT" sz="1000" dirty="0"/>
              <a:t>, </a:t>
            </a:r>
            <a:r>
              <a:rPr lang="pt-PT" sz="1000" dirty="0" err="1"/>
              <a:t>providing</a:t>
            </a:r>
            <a:r>
              <a:rPr lang="pt-PT" sz="1000" dirty="0"/>
              <a:t> a </a:t>
            </a:r>
            <a:r>
              <a:rPr lang="pt-PT" sz="1000" dirty="0" err="1"/>
              <a:t>good</a:t>
            </a:r>
            <a:r>
              <a:rPr lang="pt-PT" sz="1000" dirty="0"/>
              <a:t> balance </a:t>
            </a:r>
            <a:r>
              <a:rPr lang="pt-PT" sz="1000" dirty="0" err="1"/>
              <a:t>between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</a:t>
            </a:r>
            <a:r>
              <a:rPr lang="pt-PT" sz="1000" dirty="0" err="1"/>
              <a:t>quality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computational</a:t>
            </a:r>
            <a:r>
              <a:rPr lang="pt-PT" sz="1000" dirty="0"/>
              <a:t> </a:t>
            </a:r>
            <a:r>
              <a:rPr lang="pt-PT" sz="1000" dirty="0" err="1"/>
              <a:t>efficiency</a:t>
            </a:r>
            <a:r>
              <a:rPr lang="pt-PT" sz="1000" dirty="0"/>
              <a:t>.</a:t>
            </a:r>
          </a:p>
          <a:p>
            <a:r>
              <a:rPr lang="pt-PT" sz="1000" b="1" dirty="0"/>
              <a:t>Real-</a:t>
            </a:r>
            <a:r>
              <a:rPr lang="pt-PT" sz="1000" b="1" dirty="0" err="1"/>
              <a:t>World</a:t>
            </a:r>
            <a:r>
              <a:rPr lang="pt-PT" sz="1000" b="1" dirty="0"/>
              <a:t> </a:t>
            </a:r>
            <a:r>
              <a:rPr lang="pt-PT" sz="1000" b="1" dirty="0" err="1"/>
              <a:t>Applicability</a:t>
            </a:r>
            <a:r>
              <a:rPr lang="pt-PT" sz="1000" dirty="0"/>
              <a:t>: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method</a:t>
            </a:r>
            <a:r>
              <a:rPr lang="pt-PT" sz="1000" dirty="0"/>
              <a:t> </a:t>
            </a:r>
            <a:r>
              <a:rPr lang="pt-PT" sz="1000" dirty="0" err="1"/>
              <a:t>aligns</a:t>
            </a:r>
            <a:r>
              <a:rPr lang="pt-PT" sz="1000" dirty="0"/>
              <a:t> </a:t>
            </a:r>
            <a:r>
              <a:rPr lang="pt-PT" sz="1000" dirty="0" err="1"/>
              <a:t>well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real-</a:t>
            </a:r>
            <a:r>
              <a:rPr lang="pt-PT" sz="1000" dirty="0" err="1"/>
              <a:t>world</a:t>
            </a:r>
            <a:r>
              <a:rPr lang="pt-PT" sz="1000" dirty="0"/>
              <a:t> </a:t>
            </a:r>
            <a:r>
              <a:rPr lang="pt-PT" sz="1000" dirty="0" err="1"/>
              <a:t>scenarios</a:t>
            </a:r>
            <a:r>
              <a:rPr lang="pt-PT" sz="1000" dirty="0"/>
              <a:t> </a:t>
            </a:r>
            <a:r>
              <a:rPr lang="pt-PT" sz="1000" dirty="0" err="1"/>
              <a:t>where</a:t>
            </a:r>
            <a:r>
              <a:rPr lang="pt-PT" sz="1000" dirty="0"/>
              <a:t> some </a:t>
            </a:r>
            <a:r>
              <a:rPr lang="pt-PT" sz="1000" dirty="0" err="1"/>
              <a:t>routes</a:t>
            </a:r>
            <a:r>
              <a:rPr lang="pt-PT" sz="1000" dirty="0"/>
              <a:t> </a:t>
            </a:r>
            <a:r>
              <a:rPr lang="pt-PT" sz="1000" dirty="0" err="1"/>
              <a:t>may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exist</a:t>
            </a:r>
            <a:r>
              <a:rPr lang="pt-PT" sz="1000" dirty="0"/>
              <a:t>,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graph</a:t>
            </a:r>
            <a:r>
              <a:rPr lang="pt-PT" sz="1000" dirty="0"/>
              <a:t> </a:t>
            </a:r>
            <a:r>
              <a:rPr lang="pt-PT" sz="1000" dirty="0" err="1"/>
              <a:t>might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sparse</a:t>
            </a:r>
            <a:r>
              <a:rPr lang="pt-PT" sz="1000" dirty="0"/>
              <a:t>.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reflects</a:t>
            </a:r>
            <a:r>
              <a:rPr lang="pt-PT" sz="1000" dirty="0"/>
              <a:t> </a:t>
            </a:r>
            <a:r>
              <a:rPr lang="pt-PT" sz="1000" dirty="0" err="1"/>
              <a:t>practical</a:t>
            </a:r>
            <a:r>
              <a:rPr lang="pt-PT" sz="1000" dirty="0"/>
              <a:t> </a:t>
            </a:r>
            <a:r>
              <a:rPr lang="pt-PT" sz="1000" dirty="0" err="1"/>
              <a:t>constraints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provides</a:t>
            </a:r>
            <a:r>
              <a:rPr lang="pt-PT" sz="1000" dirty="0"/>
              <a:t> </a:t>
            </a:r>
            <a:r>
              <a:rPr lang="pt-PT" sz="1000" dirty="0" err="1"/>
              <a:t>solutions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are </a:t>
            </a:r>
            <a:r>
              <a:rPr lang="pt-PT" sz="1000" dirty="0" err="1"/>
              <a:t>operationally</a:t>
            </a:r>
            <a:r>
              <a:rPr lang="pt-PT" sz="1000" dirty="0"/>
              <a:t> </a:t>
            </a:r>
            <a:r>
              <a:rPr lang="pt-PT" sz="1000" dirty="0" err="1"/>
              <a:t>viable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2043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7E3AD-7937-208B-5CEE-5A76CB3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B5F1A78-9626-C91E-1248-574D76B3E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074" y="2343937"/>
            <a:ext cx="2920410" cy="16326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8EF734E-9729-C023-A01B-A1F657E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20" y="2343937"/>
            <a:ext cx="3765698" cy="16326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69DA5E-5F1B-6694-7790-057B58EC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21" y="4052541"/>
            <a:ext cx="3765698" cy="17415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B756B-4C7F-EC7F-C563-27F949A74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074" y="4007593"/>
            <a:ext cx="2920410" cy="17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2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3163B-725B-EC2E-4339-19AFABC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 to highlight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B8C99B-A9CA-6FBF-1322-072EE514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6430"/>
          </a:xfrm>
        </p:spPr>
        <p:txBody>
          <a:bodyPr>
            <a:normAutofit/>
          </a:bodyPr>
          <a:lstStyle/>
          <a:p>
            <a:r>
              <a:rPr lang="pt-PT" sz="1000" dirty="0"/>
              <a:t>In </a:t>
            </a:r>
            <a:r>
              <a:rPr lang="pt-PT" sz="1000" dirty="0" err="1"/>
              <a:t>our</a:t>
            </a:r>
            <a:r>
              <a:rPr lang="pt-PT" sz="1000" dirty="0"/>
              <a:t> </a:t>
            </a:r>
            <a:r>
              <a:rPr lang="pt-PT" sz="1000" dirty="0" err="1"/>
              <a:t>project</a:t>
            </a:r>
            <a:r>
              <a:rPr lang="pt-PT" sz="1000" dirty="0"/>
              <a:t>,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implemented</a:t>
            </a:r>
            <a:r>
              <a:rPr lang="pt-PT" sz="1000" dirty="0"/>
              <a:t> 3 more  </a:t>
            </a:r>
            <a:r>
              <a:rPr lang="pt-PT" sz="1000" dirty="0" err="1"/>
              <a:t>heuristics</a:t>
            </a:r>
            <a:r>
              <a:rPr lang="pt-PT" sz="1000" dirty="0"/>
              <a:t> to </a:t>
            </a:r>
            <a:r>
              <a:rPr lang="pt-PT" sz="1000" dirty="0" err="1"/>
              <a:t>tackle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Travelling </a:t>
            </a:r>
            <a:r>
              <a:rPr lang="pt-PT" sz="1000" dirty="0" err="1"/>
              <a:t>Salesperson</a:t>
            </a:r>
            <a:r>
              <a:rPr lang="pt-PT" sz="1000" dirty="0"/>
              <a:t> </a:t>
            </a:r>
            <a:r>
              <a:rPr lang="pt-PT" sz="1000" dirty="0" err="1"/>
              <a:t>Problem</a:t>
            </a:r>
            <a:r>
              <a:rPr lang="pt-PT" sz="1000" dirty="0"/>
              <a:t> (TSP) </a:t>
            </a:r>
            <a:r>
              <a:rPr lang="pt-PT" sz="1000" dirty="0" err="1"/>
              <a:t>across</a:t>
            </a:r>
            <a:r>
              <a:rPr lang="pt-PT" sz="1000" dirty="0"/>
              <a:t> </a:t>
            </a:r>
            <a:r>
              <a:rPr lang="pt-PT" sz="1000" dirty="0" err="1"/>
              <a:t>various</a:t>
            </a:r>
            <a:r>
              <a:rPr lang="pt-PT" sz="1000" dirty="0"/>
              <a:t> </a:t>
            </a:r>
            <a:r>
              <a:rPr lang="pt-PT" sz="1000" dirty="0" err="1"/>
              <a:t>scenarios</a:t>
            </a:r>
            <a:endParaRPr lang="pt-PT" sz="1000" dirty="0"/>
          </a:p>
          <a:p>
            <a:r>
              <a:rPr lang="pt-PT" sz="1000" b="1" dirty="0"/>
              <a:t>K-</a:t>
            </a:r>
            <a:r>
              <a:rPr lang="pt-PT" sz="1000" b="1" dirty="0" err="1"/>
              <a:t>means</a:t>
            </a:r>
            <a:r>
              <a:rPr lang="pt-PT" sz="1000" b="1" dirty="0"/>
              <a:t> </a:t>
            </a:r>
            <a:r>
              <a:rPr lang="pt-PT" sz="1000" b="1" dirty="0" err="1"/>
              <a:t>Clustering</a:t>
            </a:r>
            <a:r>
              <a:rPr lang="pt-PT" sz="1000" b="1" dirty="0"/>
              <a:t> </a:t>
            </a:r>
            <a:r>
              <a:rPr lang="pt-PT" sz="1000" b="1" dirty="0" err="1"/>
              <a:t>Nearest</a:t>
            </a:r>
            <a:r>
              <a:rPr lang="pt-PT" sz="1000" b="1" dirty="0"/>
              <a:t> </a:t>
            </a:r>
            <a:r>
              <a:rPr lang="pt-PT" sz="1000" b="1" dirty="0" err="1"/>
              <a:t>Neighbor</a:t>
            </a:r>
            <a:r>
              <a:rPr lang="pt-PT" sz="1000" dirty="0"/>
              <a:t>: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method</a:t>
            </a:r>
            <a:r>
              <a:rPr lang="pt-PT" sz="1000" dirty="0"/>
              <a:t> </a:t>
            </a:r>
            <a:r>
              <a:rPr lang="pt-PT" sz="1000" dirty="0" err="1"/>
              <a:t>enhances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approach</a:t>
            </a:r>
            <a:r>
              <a:rPr lang="pt-PT" sz="1000" dirty="0"/>
              <a:t>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first</a:t>
            </a:r>
            <a:r>
              <a:rPr lang="pt-PT" sz="1000" dirty="0"/>
              <a:t> </a:t>
            </a:r>
            <a:r>
              <a:rPr lang="pt-PT" sz="1000" dirty="0" err="1"/>
              <a:t>clustering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nodes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K-</a:t>
            </a:r>
            <a:r>
              <a:rPr lang="pt-PT" sz="1000" dirty="0" err="1"/>
              <a:t>means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. </a:t>
            </a:r>
            <a:r>
              <a:rPr lang="pt-PT" sz="1000" dirty="0" err="1"/>
              <a:t>Within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cluster,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applied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reduces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problem</a:t>
            </a:r>
            <a:r>
              <a:rPr lang="pt-PT" sz="1000" dirty="0"/>
              <a:t> </a:t>
            </a:r>
            <a:r>
              <a:rPr lang="pt-PT" sz="1000" dirty="0" err="1"/>
              <a:t>size</a:t>
            </a:r>
            <a:r>
              <a:rPr lang="pt-PT" sz="1000" dirty="0"/>
              <a:t> for </a:t>
            </a:r>
            <a:r>
              <a:rPr lang="pt-PT" sz="1000" dirty="0" err="1"/>
              <a:t>each</a:t>
            </a:r>
            <a:r>
              <a:rPr lang="pt-PT" sz="1000" dirty="0"/>
              <a:t> </a:t>
            </a:r>
            <a:r>
              <a:rPr lang="pt-PT" sz="1000" dirty="0" err="1"/>
              <a:t>sub-problem</a:t>
            </a:r>
            <a:r>
              <a:rPr lang="pt-PT" sz="1000" dirty="0"/>
              <a:t>, </a:t>
            </a:r>
            <a:r>
              <a:rPr lang="pt-PT" sz="1000" dirty="0" err="1"/>
              <a:t>potentially</a:t>
            </a:r>
            <a:r>
              <a:rPr lang="pt-PT" sz="1000" dirty="0"/>
              <a:t> </a:t>
            </a:r>
            <a:r>
              <a:rPr lang="pt-PT" sz="1000" dirty="0" err="1"/>
              <a:t>leading</a:t>
            </a:r>
            <a:r>
              <a:rPr lang="pt-PT" sz="1000" dirty="0"/>
              <a:t> to </a:t>
            </a:r>
            <a:r>
              <a:rPr lang="pt-PT" sz="1000" dirty="0" err="1"/>
              <a:t>better</a:t>
            </a:r>
            <a:r>
              <a:rPr lang="pt-PT" sz="1000" dirty="0"/>
              <a:t> </a:t>
            </a:r>
            <a:r>
              <a:rPr lang="pt-PT" sz="1000" dirty="0" err="1"/>
              <a:t>overall</a:t>
            </a:r>
            <a:r>
              <a:rPr lang="pt-PT" sz="1000" dirty="0"/>
              <a:t> tour </a:t>
            </a:r>
            <a:r>
              <a:rPr lang="pt-PT" sz="1000" dirty="0" err="1"/>
              <a:t>lengths</a:t>
            </a:r>
            <a:r>
              <a:rPr lang="pt-PT" sz="1000" dirty="0"/>
              <a:t> </a:t>
            </a:r>
            <a:r>
              <a:rPr lang="pt-PT" sz="1000" dirty="0" err="1"/>
              <a:t>compared</a:t>
            </a:r>
            <a:r>
              <a:rPr lang="pt-PT" sz="1000" dirty="0"/>
              <a:t> to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alone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con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requires</a:t>
            </a:r>
            <a:r>
              <a:rPr lang="pt-PT" sz="1000" dirty="0"/>
              <a:t> a fine </a:t>
            </a:r>
            <a:r>
              <a:rPr lang="pt-PT" sz="1000" dirty="0" err="1"/>
              <a:t>tunning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k-</a:t>
            </a:r>
            <a:r>
              <a:rPr lang="pt-PT" sz="1000" dirty="0" err="1"/>
              <a:t>means</a:t>
            </a:r>
            <a:r>
              <a:rPr lang="pt-PT" sz="1000" dirty="0"/>
              <a:t> </a:t>
            </a:r>
            <a:r>
              <a:rPr lang="pt-PT" sz="1000" dirty="0" err="1"/>
              <a:t>clustering</a:t>
            </a:r>
            <a:r>
              <a:rPr lang="pt-PT" sz="1000" dirty="0"/>
              <a:t> </a:t>
            </a:r>
            <a:r>
              <a:rPr lang="pt-PT" sz="1000" dirty="0" err="1"/>
              <a:t>number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clusters O(V**2).</a:t>
            </a:r>
          </a:p>
          <a:p>
            <a:r>
              <a:rPr lang="pt-PT" sz="1000" b="1" dirty="0" err="1"/>
              <a:t>Lin-Kernighan</a:t>
            </a:r>
            <a:r>
              <a:rPr lang="pt-PT" sz="1000" dirty="0"/>
              <a:t>: A more </a:t>
            </a:r>
            <a:r>
              <a:rPr lang="pt-PT" sz="1000" dirty="0" err="1"/>
              <a:t>sophisticated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iteratively</a:t>
            </a:r>
            <a:r>
              <a:rPr lang="pt-PT" sz="1000" dirty="0"/>
              <a:t> refines a </a:t>
            </a:r>
            <a:r>
              <a:rPr lang="pt-PT" sz="1000" dirty="0" err="1"/>
              <a:t>given</a:t>
            </a:r>
            <a:r>
              <a:rPr lang="pt-PT" sz="1000" dirty="0"/>
              <a:t> tour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making</a:t>
            </a:r>
            <a:r>
              <a:rPr lang="pt-PT" sz="1000" dirty="0"/>
              <a:t> a series </a:t>
            </a:r>
            <a:r>
              <a:rPr lang="pt-PT" sz="1000" dirty="0" err="1"/>
              <a:t>of</a:t>
            </a:r>
            <a:r>
              <a:rPr lang="pt-PT" sz="1000" dirty="0"/>
              <a:t> local </a:t>
            </a:r>
            <a:r>
              <a:rPr lang="pt-PT" sz="1000" dirty="0" err="1"/>
              <a:t>optimizations</a:t>
            </a:r>
            <a:r>
              <a:rPr lang="pt-PT" sz="1000" dirty="0"/>
              <a:t>.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Lin-Kernighan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well-regarded</a:t>
            </a:r>
            <a:r>
              <a:rPr lang="pt-PT" sz="1000" dirty="0"/>
              <a:t> for </a:t>
            </a:r>
            <a:r>
              <a:rPr lang="pt-PT" sz="1000" dirty="0" err="1"/>
              <a:t>its</a:t>
            </a:r>
            <a:r>
              <a:rPr lang="pt-PT" sz="1000" dirty="0"/>
              <a:t> </a:t>
            </a:r>
            <a:r>
              <a:rPr lang="pt-PT" sz="1000" dirty="0" err="1"/>
              <a:t>ability</a:t>
            </a:r>
            <a:r>
              <a:rPr lang="pt-PT" sz="1000" dirty="0"/>
              <a:t> to </a:t>
            </a:r>
            <a:r>
              <a:rPr lang="pt-PT" sz="1000" dirty="0" err="1"/>
              <a:t>produce</a:t>
            </a:r>
            <a:r>
              <a:rPr lang="pt-PT" sz="1000" dirty="0"/>
              <a:t> </a:t>
            </a:r>
            <a:r>
              <a:rPr lang="pt-PT" sz="1000" dirty="0" err="1"/>
              <a:t>high-quality</a:t>
            </a:r>
            <a:r>
              <a:rPr lang="pt-PT" sz="1000" dirty="0"/>
              <a:t> </a:t>
            </a:r>
            <a:r>
              <a:rPr lang="pt-PT" sz="1000" dirty="0" err="1"/>
              <a:t>solutions</a:t>
            </a:r>
            <a:r>
              <a:rPr lang="pt-PT" sz="1000" dirty="0"/>
              <a:t>, </a:t>
            </a:r>
            <a:r>
              <a:rPr lang="pt-PT" sz="1000" dirty="0" err="1"/>
              <a:t>often</a:t>
            </a:r>
            <a:r>
              <a:rPr lang="pt-PT" sz="1000" dirty="0"/>
              <a:t> </a:t>
            </a:r>
            <a:r>
              <a:rPr lang="pt-PT" sz="1000" dirty="0" err="1"/>
              <a:t>approaching</a:t>
            </a:r>
            <a:r>
              <a:rPr lang="pt-PT" sz="1000" dirty="0"/>
              <a:t> </a:t>
            </a:r>
            <a:r>
              <a:rPr lang="pt-PT" sz="1000" dirty="0" err="1"/>
              <a:t>optimality</a:t>
            </a:r>
            <a:r>
              <a:rPr lang="pt-PT" sz="1000" dirty="0"/>
              <a:t>, </a:t>
            </a:r>
            <a:r>
              <a:rPr lang="pt-PT" sz="1000" dirty="0" err="1"/>
              <a:t>through</a:t>
            </a:r>
            <a:r>
              <a:rPr lang="pt-PT" sz="1000" dirty="0"/>
              <a:t> </a:t>
            </a:r>
            <a:r>
              <a:rPr lang="pt-PT" sz="1000" dirty="0" err="1"/>
              <a:t>extensive</a:t>
            </a:r>
            <a:r>
              <a:rPr lang="pt-PT" sz="1000" dirty="0"/>
              <a:t> </a:t>
            </a:r>
            <a:r>
              <a:rPr lang="pt-PT" sz="1000" dirty="0" err="1"/>
              <a:t>search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optimization</a:t>
            </a:r>
            <a:r>
              <a:rPr lang="pt-PT" sz="1000" dirty="0"/>
              <a:t> </a:t>
            </a:r>
            <a:r>
              <a:rPr lang="pt-PT" sz="1000" dirty="0" err="1"/>
              <a:t>techniques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problem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it´s</a:t>
            </a:r>
            <a:r>
              <a:rPr lang="pt-PT" sz="1000" dirty="0"/>
              <a:t> </a:t>
            </a:r>
            <a:r>
              <a:rPr lang="pt-PT" sz="1000" dirty="0" err="1"/>
              <a:t>computational</a:t>
            </a:r>
            <a:r>
              <a:rPr lang="pt-PT" sz="1000" dirty="0"/>
              <a:t> </a:t>
            </a:r>
            <a:r>
              <a:rPr lang="pt-PT" sz="1000" dirty="0" err="1"/>
              <a:t>cost</a:t>
            </a:r>
            <a:r>
              <a:rPr lang="pt-PT" sz="1000" dirty="0"/>
              <a:t> </a:t>
            </a:r>
            <a:r>
              <a:rPr lang="pt-PT" sz="1000" dirty="0" err="1"/>
              <a:t>making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hardly</a:t>
            </a:r>
            <a:r>
              <a:rPr lang="pt-PT" sz="1000" dirty="0"/>
              <a:t> </a:t>
            </a:r>
            <a:r>
              <a:rPr lang="pt-PT" sz="1000" dirty="0" err="1"/>
              <a:t>scalable</a:t>
            </a:r>
            <a:r>
              <a:rPr lang="pt-PT" sz="1000" dirty="0"/>
              <a:t> O(V**3).</a:t>
            </a:r>
          </a:p>
          <a:p>
            <a:r>
              <a:rPr lang="pt-PT" sz="1000" b="1" dirty="0" err="1"/>
              <a:t>Held-Karp</a:t>
            </a:r>
            <a:r>
              <a:rPr lang="pt-PT" sz="1000" dirty="0"/>
              <a:t>: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provides</a:t>
            </a:r>
            <a:r>
              <a:rPr lang="pt-PT" sz="1000" dirty="0"/>
              <a:t> </a:t>
            </a:r>
            <a:r>
              <a:rPr lang="pt-PT" sz="1000" dirty="0" err="1"/>
              <a:t>an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TSP </a:t>
            </a:r>
            <a:r>
              <a:rPr lang="pt-PT" sz="1000" dirty="0" err="1"/>
              <a:t>but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computationally</a:t>
            </a:r>
            <a:r>
              <a:rPr lang="pt-PT" sz="1000" dirty="0"/>
              <a:t> </a:t>
            </a:r>
            <a:r>
              <a:rPr lang="pt-PT" sz="1000" dirty="0" err="1"/>
              <a:t>feasible</a:t>
            </a:r>
            <a:r>
              <a:rPr lang="pt-PT" sz="1000" dirty="0"/>
              <a:t> </a:t>
            </a:r>
            <a:r>
              <a:rPr lang="pt-PT" sz="1000" dirty="0" err="1"/>
              <a:t>only</a:t>
            </a:r>
            <a:r>
              <a:rPr lang="pt-PT" sz="1000" dirty="0"/>
              <a:t> for </a:t>
            </a:r>
            <a:r>
              <a:rPr lang="pt-PT" sz="1000" dirty="0" err="1"/>
              <a:t>small</a:t>
            </a:r>
            <a:r>
              <a:rPr lang="pt-PT" sz="1000" dirty="0"/>
              <a:t>, </a:t>
            </a:r>
            <a:r>
              <a:rPr lang="pt-PT" sz="1000" dirty="0" err="1"/>
              <a:t>toy</a:t>
            </a:r>
            <a:r>
              <a:rPr lang="pt-PT" sz="1000" dirty="0"/>
              <a:t> </a:t>
            </a:r>
            <a:r>
              <a:rPr lang="pt-PT" sz="1000" dirty="0" err="1"/>
              <a:t>graphs</a:t>
            </a:r>
            <a:r>
              <a:rPr lang="pt-PT" sz="1000" dirty="0"/>
              <a:t> </a:t>
            </a:r>
            <a:r>
              <a:rPr lang="pt-PT" sz="1000" dirty="0" err="1"/>
              <a:t>due</a:t>
            </a:r>
            <a:r>
              <a:rPr lang="pt-PT" sz="1000" dirty="0"/>
              <a:t> to </a:t>
            </a:r>
            <a:r>
              <a:rPr lang="pt-PT" sz="1000" dirty="0" err="1"/>
              <a:t>its</a:t>
            </a:r>
            <a:r>
              <a:rPr lang="pt-PT" sz="1000" dirty="0"/>
              <a:t> exponential time </a:t>
            </a:r>
            <a:r>
              <a:rPr lang="pt-PT" sz="1000" dirty="0" err="1"/>
              <a:t>complexity</a:t>
            </a:r>
            <a:r>
              <a:rPr lang="pt-PT" sz="1000" dirty="0"/>
              <a:t>. </a:t>
            </a:r>
            <a:r>
              <a:rPr lang="pt-PT" sz="1000" dirty="0" err="1"/>
              <a:t>It</a:t>
            </a:r>
            <a:r>
              <a:rPr lang="pt-PT" sz="1000" dirty="0"/>
              <a:t> serves as a </a:t>
            </a:r>
            <a:r>
              <a:rPr lang="pt-PT" sz="1000" dirty="0" err="1"/>
              <a:t>benchmark</a:t>
            </a:r>
            <a:r>
              <a:rPr lang="pt-PT" sz="1000" dirty="0"/>
              <a:t> for </a:t>
            </a:r>
            <a:r>
              <a:rPr lang="pt-PT" sz="1000" dirty="0" err="1"/>
              <a:t>evaluating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performance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accuracy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our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approaches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smaller</a:t>
            </a:r>
            <a:r>
              <a:rPr lang="pt-PT" sz="1000" dirty="0"/>
              <a:t> </a:t>
            </a:r>
            <a:r>
              <a:rPr lang="pt-PT" sz="1000" dirty="0" err="1"/>
              <a:t>datasets</a:t>
            </a:r>
            <a:r>
              <a:rPr lang="pt-PT" sz="1000" dirty="0"/>
              <a:t> O((V**2)*2**V).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3229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601EB-D546-DFBB-EE68-2664D343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168DBD-A879-3CB8-D139-B4BA8D29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000" dirty="0"/>
          </a:p>
          <a:p>
            <a:endParaRPr lang="en-GB" sz="1000" dirty="0"/>
          </a:p>
          <a:p>
            <a:r>
              <a:rPr lang="en-GB" sz="1000" dirty="0"/>
              <a:t>In conclusion, this project provided a comprehensive exploration of the Travelling Salesperson Problem (TSP) through the implementation and analysis of various algorithms and heuristics. By developing solutions such as the Nearest </a:t>
            </a:r>
            <a:r>
              <a:rPr lang="en-GB" sz="1000" dirty="0" err="1"/>
              <a:t>Neighbor</a:t>
            </a:r>
            <a:r>
              <a:rPr lang="en-GB" sz="1000" dirty="0"/>
              <a:t>, K-means Clustering Nearest </a:t>
            </a:r>
            <a:r>
              <a:rPr lang="en-GB" sz="1000" dirty="0" err="1"/>
              <a:t>Neighbor</a:t>
            </a:r>
            <a:r>
              <a:rPr lang="en-GB" sz="1000" dirty="0"/>
              <a:t>, Lin-Kernighan, and Held-Karp algorithms, we were able to address the complexities and challenges posed by both small and large graphs. Our work demonstrated the trade-offs between computational efficiency and solution optimality, highlighting the practicality of heuristic methods in real-world applications where exact solutions are computationally prohibitive.</a:t>
            </a:r>
          </a:p>
        </p:txBody>
      </p:sp>
    </p:spTree>
    <p:extLst>
      <p:ext uri="{BB962C8B-B14F-4D97-AF65-F5344CB8AC3E}">
        <p14:creationId xmlns:p14="http://schemas.microsoft.com/office/powerpoint/2010/main" val="60735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2197E-D38A-AFC2-7A91-9F67DCF9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0B9EB3-D490-253E-5FE6-6EAD16D7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35535"/>
          </a:xfrm>
        </p:spPr>
        <p:txBody>
          <a:bodyPr>
            <a:normAutofit fontScale="92500" lnSpcReduction="10000"/>
          </a:bodyPr>
          <a:lstStyle/>
          <a:p>
            <a:r>
              <a:rPr lang="pt-PT" b="1" dirty="0"/>
              <a:t>1.Dataset </a:t>
            </a:r>
            <a:r>
              <a:rPr lang="pt-PT" b="1" dirty="0" err="1"/>
              <a:t>Types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b="1" dirty="0"/>
              <a:t>                   </a:t>
            </a:r>
            <a:r>
              <a:rPr lang="pt-PT" b="1" dirty="0" err="1"/>
              <a:t>Small</a:t>
            </a:r>
            <a:r>
              <a:rPr lang="pt-PT" b="1" dirty="0"/>
              <a:t> </a:t>
            </a:r>
            <a:r>
              <a:rPr lang="pt-PT" b="1" dirty="0" err="1"/>
              <a:t>Toy</a:t>
            </a:r>
            <a:r>
              <a:rPr lang="pt-PT" b="1" dirty="0"/>
              <a:t> </a:t>
            </a:r>
            <a:r>
              <a:rPr lang="pt-PT" b="1" dirty="0" err="1"/>
              <a:t>Graphs</a:t>
            </a:r>
            <a:r>
              <a:rPr lang="pt-PT" dirty="0"/>
              <a:t>: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representing</a:t>
            </a:r>
            <a:r>
              <a:rPr lang="pt-PT" dirty="0"/>
              <a:t> </a:t>
            </a:r>
            <a:r>
              <a:rPr lang="pt-PT" dirty="0" err="1"/>
              <a:t>simplified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in Porto. </a:t>
            </a:r>
            <a:r>
              <a:rPr lang="pt-PT" dirty="0" err="1"/>
              <a:t>These</a:t>
            </a:r>
            <a:r>
              <a:rPr lang="pt-PT" dirty="0"/>
              <a:t> are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validate</a:t>
            </a:r>
            <a:r>
              <a:rPr lang="pt-PT" dirty="0"/>
              <a:t>  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establish</a:t>
            </a:r>
            <a:r>
              <a:rPr lang="pt-PT" dirty="0"/>
              <a:t> a </a:t>
            </a:r>
            <a:r>
              <a:rPr lang="pt-PT" dirty="0" err="1"/>
              <a:t>benchmark</a:t>
            </a:r>
            <a:r>
              <a:rPr lang="pt-PT" dirty="0"/>
              <a:t> for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exact</a:t>
            </a:r>
            <a:r>
              <a:rPr lang="pt-PT" dirty="0"/>
              <a:t> </a:t>
            </a:r>
            <a:r>
              <a:rPr lang="pt-PT" dirty="0" err="1"/>
              <a:t>solutions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b="1" dirty="0"/>
              <a:t>                   </a:t>
            </a:r>
            <a:r>
              <a:rPr lang="pt-PT" b="1" dirty="0" err="1"/>
              <a:t>Medium-Sized</a:t>
            </a:r>
            <a:r>
              <a:rPr lang="pt-PT" b="1" dirty="0"/>
              <a:t> </a:t>
            </a:r>
            <a:r>
              <a:rPr lang="pt-PT" b="1" dirty="0" err="1"/>
              <a:t>Graphs</a:t>
            </a:r>
            <a:r>
              <a:rPr lang="pt-PT" dirty="0"/>
              <a:t>: </a:t>
            </a:r>
            <a:r>
              <a:rPr lang="pt-PT" dirty="0" err="1"/>
              <a:t>Twelve</a:t>
            </a:r>
            <a:r>
              <a:rPr lang="pt-PT" dirty="0"/>
              <a:t> </a:t>
            </a:r>
            <a:r>
              <a:rPr lang="pt-PT" dirty="0" err="1"/>
              <a:t>fully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 </a:t>
            </a:r>
            <a:r>
              <a:rPr lang="pt-PT" dirty="0" err="1"/>
              <a:t>ranging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25 to 900 nodes. </a:t>
            </a:r>
            <a:r>
              <a:rPr lang="pt-PT" dirty="0" err="1"/>
              <a:t>These</a:t>
            </a:r>
            <a:r>
              <a:rPr lang="pt-PT" dirty="0"/>
              <a:t>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optimize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heuristics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applying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to </a:t>
            </a:r>
            <a:r>
              <a:rPr lang="pt-PT" dirty="0" err="1"/>
              <a:t>larger</a:t>
            </a:r>
            <a:r>
              <a:rPr lang="pt-PT" dirty="0"/>
              <a:t>, more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b="1" dirty="0"/>
              <a:t>                   Real-</a:t>
            </a:r>
            <a:r>
              <a:rPr lang="pt-PT" b="1" dirty="0" err="1"/>
              <a:t>World</a:t>
            </a:r>
            <a:r>
              <a:rPr lang="pt-PT" b="1" dirty="0"/>
              <a:t> </a:t>
            </a:r>
            <a:r>
              <a:rPr lang="pt-PT" b="1" dirty="0" err="1"/>
              <a:t>Graphs</a:t>
            </a:r>
            <a:r>
              <a:rPr lang="pt-PT" dirty="0"/>
              <a:t>: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large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 </a:t>
            </a:r>
            <a:r>
              <a:rPr lang="pt-PT" dirty="0" err="1"/>
              <a:t>derived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urban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ocean</a:t>
            </a:r>
            <a:r>
              <a:rPr lang="pt-PT" dirty="0"/>
              <a:t> </a:t>
            </a:r>
            <a:r>
              <a:rPr lang="pt-PT" dirty="0" err="1"/>
              <a:t>shipping</a:t>
            </a:r>
            <a:r>
              <a:rPr lang="pt-PT" dirty="0"/>
              <a:t> data. </a:t>
            </a:r>
            <a:r>
              <a:rPr lang="pt-PT" dirty="0" err="1"/>
              <a:t>These</a:t>
            </a:r>
            <a:r>
              <a:rPr lang="pt-PT" dirty="0"/>
              <a:t> </a:t>
            </a:r>
            <a:r>
              <a:rPr lang="pt-PT" dirty="0" err="1"/>
              <a:t>include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                    </a:t>
            </a:r>
            <a:r>
              <a:rPr lang="pt-PT" dirty="0" err="1"/>
              <a:t>Graph</a:t>
            </a:r>
            <a:r>
              <a:rPr lang="pt-PT" dirty="0"/>
              <a:t> 1: 1K nodes </a:t>
            </a:r>
            <a:r>
              <a:rPr lang="pt-PT" dirty="0" err="1"/>
              <a:t>and</a:t>
            </a:r>
            <a:r>
              <a:rPr lang="pt-PT" dirty="0"/>
              <a:t> ~500K </a:t>
            </a:r>
            <a:r>
              <a:rPr lang="pt-PT" dirty="0" err="1"/>
              <a:t>edges</a:t>
            </a:r>
            <a:endParaRPr lang="pt-PT" dirty="0"/>
          </a:p>
          <a:p>
            <a:pPr lvl="1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Graph</a:t>
            </a:r>
            <a:r>
              <a:rPr lang="pt-PT" dirty="0"/>
              <a:t> 2: 5K nodes </a:t>
            </a:r>
            <a:r>
              <a:rPr lang="pt-PT" dirty="0" err="1"/>
              <a:t>and</a:t>
            </a:r>
            <a:r>
              <a:rPr lang="pt-PT" dirty="0"/>
              <a:t> ~4M </a:t>
            </a:r>
            <a:r>
              <a:rPr lang="pt-PT" dirty="0" err="1"/>
              <a:t>edges</a:t>
            </a:r>
            <a:endParaRPr lang="pt-PT" dirty="0"/>
          </a:p>
          <a:p>
            <a:pPr lvl="1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Graph</a:t>
            </a:r>
            <a:r>
              <a:rPr lang="pt-PT" dirty="0"/>
              <a:t> 3: 10K nodes </a:t>
            </a:r>
            <a:r>
              <a:rPr lang="pt-PT" dirty="0" err="1"/>
              <a:t>and</a:t>
            </a:r>
            <a:r>
              <a:rPr lang="pt-PT" dirty="0"/>
              <a:t> ~10M </a:t>
            </a:r>
            <a:r>
              <a:rPr lang="pt-PT" dirty="0" err="1"/>
              <a:t>edges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67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8183-B266-51DF-478F-6369FD37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the given 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AE8198-F47D-4BD4-6C0E-B1C10F63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74074"/>
          </a:xfrm>
        </p:spPr>
        <p:txBody>
          <a:bodyPr>
            <a:normAutofit/>
          </a:bodyPr>
          <a:lstStyle/>
          <a:p>
            <a:r>
              <a:rPr lang="pt-PT" sz="1000" b="1" dirty="0"/>
              <a:t>1-Initialization</a:t>
            </a:r>
            <a:r>
              <a:rPr lang="pt-PT" sz="1000" dirty="0"/>
              <a:t>:</a:t>
            </a:r>
          </a:p>
          <a:p>
            <a:pPr marL="0" indent="0">
              <a:buNone/>
            </a:pPr>
            <a:r>
              <a:rPr lang="pt-PT" sz="1000" dirty="0"/>
              <a:t>              </a:t>
            </a:r>
            <a:r>
              <a:rPr lang="pt-PT" sz="1000" dirty="0" err="1"/>
              <a:t>The</a:t>
            </a:r>
            <a:r>
              <a:rPr lang="pt-PT" sz="1000" dirty="0"/>
              <a:t> file </a:t>
            </a:r>
            <a:r>
              <a:rPr lang="pt-PT" sz="1000" dirty="0" err="1"/>
              <a:t>reader</a:t>
            </a:r>
            <a:r>
              <a:rPr lang="pt-PT" sz="1000" dirty="0"/>
              <a:t> </a:t>
            </a:r>
            <a:r>
              <a:rPr lang="pt-PT" sz="1000" dirty="0" err="1"/>
              <a:t>initializes</a:t>
            </a:r>
            <a:r>
              <a:rPr lang="pt-PT" sz="1000" dirty="0"/>
              <a:t>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opening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specified</a:t>
            </a:r>
            <a:r>
              <a:rPr lang="pt-PT" sz="1000" dirty="0"/>
              <a:t> </a:t>
            </a:r>
            <a:r>
              <a:rPr lang="pt-PT" sz="1000" dirty="0" err="1"/>
              <a:t>dataset</a:t>
            </a:r>
            <a:r>
              <a:rPr lang="pt-PT" sz="1000" dirty="0"/>
              <a:t> file in CSV </a:t>
            </a:r>
            <a:r>
              <a:rPr lang="pt-PT" sz="1000" dirty="0" err="1"/>
              <a:t>format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file </a:t>
            </a:r>
            <a:r>
              <a:rPr lang="pt-PT" sz="1000" dirty="0" err="1"/>
              <a:t>contains</a:t>
            </a:r>
            <a:r>
              <a:rPr lang="pt-PT" sz="1000" dirty="0"/>
              <a:t> </a:t>
            </a:r>
            <a:r>
              <a:rPr lang="pt-PT" sz="1000" dirty="0" err="1"/>
              <a:t>either</a:t>
            </a:r>
            <a:r>
              <a:rPr lang="pt-PT" sz="1000" dirty="0"/>
              <a:t> node </a:t>
            </a:r>
            <a:r>
              <a:rPr lang="pt-PT" sz="1000" dirty="0" err="1"/>
              <a:t>information</a:t>
            </a:r>
            <a:r>
              <a:rPr lang="pt-PT" sz="1000" dirty="0"/>
              <a:t> (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geographic</a:t>
            </a:r>
            <a:r>
              <a:rPr lang="pt-PT" sz="1000" dirty="0"/>
              <a:t> </a:t>
            </a:r>
            <a:r>
              <a:rPr lang="pt-PT" sz="1000" dirty="0" err="1"/>
              <a:t>coordinates</a:t>
            </a:r>
            <a:r>
              <a:rPr lang="pt-PT" sz="1000" dirty="0"/>
              <a:t>) </a:t>
            </a:r>
            <a:r>
              <a:rPr lang="pt-PT" sz="1000" dirty="0" err="1"/>
              <a:t>or</a:t>
            </a:r>
            <a:r>
              <a:rPr lang="pt-PT" sz="1000" dirty="0"/>
              <a:t>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information</a:t>
            </a:r>
            <a:r>
              <a:rPr lang="pt-PT" sz="1000" dirty="0"/>
              <a:t> (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distances</a:t>
            </a:r>
            <a:r>
              <a:rPr lang="pt-PT" sz="1000" dirty="0"/>
              <a:t> </a:t>
            </a:r>
            <a:r>
              <a:rPr lang="pt-PT" sz="1000" dirty="0" err="1"/>
              <a:t>between</a:t>
            </a:r>
            <a:r>
              <a:rPr lang="pt-PT" sz="1000" dirty="0"/>
              <a:t> nodes).</a:t>
            </a:r>
          </a:p>
          <a:p>
            <a:r>
              <a:rPr lang="pt-PT" sz="1000" b="1" dirty="0"/>
              <a:t>2-File </a:t>
            </a:r>
            <a:r>
              <a:rPr lang="pt-PT" sz="1000" b="1" dirty="0" err="1"/>
              <a:t>Parsing</a:t>
            </a:r>
            <a:r>
              <a:rPr lang="pt-PT" sz="1000" dirty="0"/>
              <a:t>:</a:t>
            </a:r>
          </a:p>
          <a:p>
            <a:pPr marL="0" indent="0">
              <a:buNone/>
            </a:pPr>
            <a:r>
              <a:rPr lang="pt-PT" sz="1000" b="1" dirty="0"/>
              <a:t>             Nodes File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reader</a:t>
            </a:r>
            <a:r>
              <a:rPr lang="pt-PT" sz="1000" dirty="0"/>
              <a:t> processes </a:t>
            </a:r>
            <a:r>
              <a:rPr lang="pt-PT" sz="1000" dirty="0" err="1"/>
              <a:t>the</a:t>
            </a:r>
            <a:r>
              <a:rPr lang="pt-PT" sz="1000" dirty="0"/>
              <a:t> nodes file to </a:t>
            </a:r>
            <a:r>
              <a:rPr lang="pt-PT" sz="1000" dirty="0" err="1"/>
              <a:t>extract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</a:t>
            </a:r>
            <a:r>
              <a:rPr lang="pt-PT" sz="1000" dirty="0" err="1"/>
              <a:t>node's</a:t>
            </a:r>
            <a:r>
              <a:rPr lang="pt-PT" sz="1000" dirty="0"/>
              <a:t> </a:t>
            </a:r>
            <a:r>
              <a:rPr lang="pt-PT" sz="1000" dirty="0" err="1"/>
              <a:t>identifier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its</a:t>
            </a:r>
            <a:r>
              <a:rPr lang="pt-PT" sz="1000" dirty="0"/>
              <a:t> </a:t>
            </a:r>
            <a:r>
              <a:rPr lang="pt-PT" sz="1000" dirty="0" err="1"/>
              <a:t>corresponding</a:t>
            </a:r>
            <a:r>
              <a:rPr lang="pt-PT" sz="1000" dirty="0"/>
              <a:t> </a:t>
            </a:r>
            <a:r>
              <a:rPr lang="pt-PT" sz="1000" dirty="0" err="1"/>
              <a:t>geographic</a:t>
            </a:r>
            <a:r>
              <a:rPr lang="pt-PT" sz="1000" dirty="0"/>
              <a:t> </a:t>
            </a:r>
            <a:r>
              <a:rPr lang="pt-PT" sz="1000" dirty="0" err="1"/>
              <a:t>coordinates</a:t>
            </a:r>
            <a:r>
              <a:rPr lang="pt-PT" sz="1000" dirty="0"/>
              <a:t> (latitude </a:t>
            </a:r>
            <a:r>
              <a:rPr lang="pt-PT" sz="1000" dirty="0" err="1"/>
              <a:t>and</a:t>
            </a:r>
            <a:r>
              <a:rPr lang="pt-PT" sz="1000" dirty="0"/>
              <a:t> longitude).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information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stored</a:t>
            </a:r>
            <a:r>
              <a:rPr lang="pt-PT" sz="1000" dirty="0"/>
              <a:t> in a data </a:t>
            </a:r>
            <a:r>
              <a:rPr lang="pt-PT" sz="1000" dirty="0" err="1"/>
              <a:t>structure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maps</a:t>
            </a:r>
            <a:r>
              <a:rPr lang="pt-PT" sz="1000" dirty="0"/>
              <a:t> node </a:t>
            </a:r>
            <a:r>
              <a:rPr lang="pt-PT" sz="1000" dirty="0" err="1"/>
              <a:t>identifiers</a:t>
            </a:r>
            <a:r>
              <a:rPr lang="pt-PT" sz="1000" dirty="0"/>
              <a:t> to </a:t>
            </a:r>
            <a:r>
              <a:rPr lang="pt-PT" sz="1000" dirty="0" err="1"/>
              <a:t>their</a:t>
            </a:r>
            <a:r>
              <a:rPr lang="pt-PT" sz="1000" dirty="0"/>
              <a:t> </a:t>
            </a:r>
            <a:r>
              <a:rPr lang="pt-PT" sz="1000" dirty="0" err="1"/>
              <a:t>coordinates</a:t>
            </a:r>
            <a:r>
              <a:rPr lang="pt-PT" sz="1000" dirty="0"/>
              <a:t>.</a:t>
            </a:r>
          </a:p>
          <a:p>
            <a:pPr marL="0" indent="0">
              <a:buNone/>
            </a:pPr>
            <a:r>
              <a:rPr lang="pt-PT" sz="1000" b="1" dirty="0"/>
              <a:t>             </a:t>
            </a:r>
            <a:r>
              <a:rPr lang="pt-PT" sz="1000" b="1" dirty="0" err="1"/>
              <a:t>Edges</a:t>
            </a:r>
            <a:r>
              <a:rPr lang="pt-PT" sz="1000" b="1" dirty="0"/>
              <a:t> File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reader</a:t>
            </a:r>
            <a:r>
              <a:rPr lang="pt-PT" sz="1000" dirty="0"/>
              <a:t> processes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edges</a:t>
            </a:r>
            <a:r>
              <a:rPr lang="pt-PT" sz="1000" dirty="0"/>
              <a:t> file to </a:t>
            </a:r>
            <a:r>
              <a:rPr lang="pt-PT" sz="1000" dirty="0" err="1"/>
              <a:t>extract</a:t>
            </a:r>
            <a:r>
              <a:rPr lang="pt-PT" sz="1000" dirty="0"/>
              <a:t> </a:t>
            </a:r>
            <a:r>
              <a:rPr lang="pt-PT" sz="1000" dirty="0" err="1"/>
              <a:t>pairs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node </a:t>
            </a:r>
            <a:r>
              <a:rPr lang="pt-PT" sz="1000" dirty="0" err="1"/>
              <a:t>identifiers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distance</a:t>
            </a:r>
            <a:r>
              <a:rPr lang="pt-PT" sz="1000" dirty="0"/>
              <a:t> </a:t>
            </a:r>
            <a:r>
              <a:rPr lang="pt-PT" sz="1000" dirty="0" err="1"/>
              <a:t>between</a:t>
            </a:r>
            <a:r>
              <a:rPr lang="pt-PT" sz="1000" dirty="0"/>
              <a:t> </a:t>
            </a:r>
            <a:r>
              <a:rPr lang="pt-PT" sz="1000" dirty="0" err="1"/>
              <a:t>them</a:t>
            </a:r>
            <a:r>
              <a:rPr lang="pt-PT" sz="1000" dirty="0"/>
              <a:t>. </a:t>
            </a:r>
            <a:r>
              <a:rPr lang="pt-PT" sz="1000" dirty="0" err="1"/>
              <a:t>Each</a:t>
            </a:r>
            <a:r>
              <a:rPr lang="pt-PT" sz="1000" dirty="0"/>
              <a:t>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entry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stored</a:t>
            </a:r>
            <a:r>
              <a:rPr lang="pt-PT" sz="1000" dirty="0"/>
              <a:t> in a </a:t>
            </a:r>
            <a:r>
              <a:rPr lang="pt-PT" sz="1000" dirty="0" err="1"/>
              <a:t>list</a:t>
            </a:r>
            <a:r>
              <a:rPr lang="pt-PT" sz="1000" dirty="0"/>
              <a:t> </a:t>
            </a:r>
            <a:r>
              <a:rPr lang="pt-PT" sz="1000" dirty="0" err="1"/>
              <a:t>or</a:t>
            </a:r>
            <a:r>
              <a:rPr lang="pt-PT" sz="1000" dirty="0"/>
              <a:t> a </a:t>
            </a:r>
            <a:r>
              <a:rPr lang="pt-PT" sz="1000" dirty="0" err="1"/>
              <a:t>graph</a:t>
            </a:r>
            <a:r>
              <a:rPr lang="pt-PT" sz="1000" dirty="0"/>
              <a:t> data </a:t>
            </a:r>
            <a:r>
              <a:rPr lang="pt-PT" sz="1000" dirty="0" err="1"/>
              <a:t>structure</a:t>
            </a:r>
            <a:r>
              <a:rPr lang="pt-PT" sz="1000" dirty="0"/>
              <a:t> </a:t>
            </a:r>
            <a:r>
              <a:rPr lang="pt-PT" sz="1000" dirty="0" err="1"/>
              <a:t>representing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network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routes</a:t>
            </a:r>
            <a:r>
              <a:rPr lang="pt-PT" sz="1000" dirty="0"/>
              <a:t>.</a:t>
            </a:r>
          </a:p>
          <a:p>
            <a:r>
              <a:rPr lang="pt-PT" sz="1000" b="1" dirty="0"/>
              <a:t>3-Data </a:t>
            </a:r>
            <a:r>
              <a:rPr lang="pt-PT" sz="1000" b="1" dirty="0" err="1"/>
              <a:t>Structures</a:t>
            </a:r>
            <a:r>
              <a:rPr lang="pt-PT" sz="1000" dirty="0"/>
              <a:t>:</a:t>
            </a:r>
          </a:p>
          <a:p>
            <a:pPr marL="0" indent="0">
              <a:buNone/>
            </a:pPr>
            <a:r>
              <a:rPr lang="pt-PT" sz="1000" dirty="0"/>
              <a:t>       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parsed</a:t>
            </a:r>
            <a:r>
              <a:rPr lang="pt-PT" sz="1000" dirty="0"/>
              <a:t> data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stored</a:t>
            </a:r>
            <a:r>
              <a:rPr lang="pt-PT" sz="1000" dirty="0"/>
              <a:t> in </a:t>
            </a:r>
            <a:r>
              <a:rPr lang="pt-PT" sz="1000" dirty="0" err="1"/>
              <a:t>appropriate</a:t>
            </a:r>
            <a:r>
              <a:rPr lang="pt-PT" sz="1000" dirty="0"/>
              <a:t> data </a:t>
            </a:r>
            <a:r>
              <a:rPr lang="pt-PT" sz="1000" dirty="0" err="1"/>
              <a:t>structures</a:t>
            </a:r>
            <a:r>
              <a:rPr lang="pt-PT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Graph</a:t>
            </a:r>
            <a:r>
              <a:rPr lang="pt-PT" sz="1000" b="1" dirty="0"/>
              <a:t> </a:t>
            </a:r>
            <a:r>
              <a:rPr lang="pt-PT" sz="1000" b="1" dirty="0" err="1"/>
              <a:t>Representation</a:t>
            </a:r>
            <a:r>
              <a:rPr lang="pt-PT" sz="1000" dirty="0"/>
              <a:t>: Nodes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edges</a:t>
            </a:r>
            <a:r>
              <a:rPr lang="pt-PT" sz="1000" dirty="0"/>
              <a:t> are </a:t>
            </a:r>
            <a:r>
              <a:rPr lang="pt-PT" sz="1000" dirty="0" err="1"/>
              <a:t>organized</a:t>
            </a:r>
            <a:r>
              <a:rPr lang="pt-PT" sz="1000" dirty="0"/>
              <a:t> </a:t>
            </a:r>
            <a:r>
              <a:rPr lang="pt-PT" sz="1000" dirty="0" err="1"/>
              <a:t>into</a:t>
            </a:r>
            <a:r>
              <a:rPr lang="pt-PT" sz="1000" dirty="0"/>
              <a:t> a </a:t>
            </a:r>
            <a:r>
              <a:rPr lang="pt-PT" sz="1000" dirty="0" err="1"/>
              <a:t>graph</a:t>
            </a:r>
            <a:r>
              <a:rPr lang="pt-PT" sz="1000" dirty="0"/>
              <a:t>, </a:t>
            </a:r>
            <a:r>
              <a:rPr lang="pt-PT" sz="1000" dirty="0" err="1"/>
              <a:t>where</a:t>
            </a:r>
            <a:r>
              <a:rPr lang="pt-PT" sz="1000" dirty="0"/>
              <a:t> nodes are </a:t>
            </a:r>
            <a:r>
              <a:rPr lang="pt-PT" sz="1000" dirty="0" err="1"/>
              <a:t>vertices</a:t>
            </a:r>
            <a:r>
              <a:rPr lang="pt-PT" sz="1000" dirty="0"/>
              <a:t>,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edges</a:t>
            </a:r>
            <a:r>
              <a:rPr lang="pt-PT" sz="1000" dirty="0"/>
              <a:t> are </a:t>
            </a:r>
            <a:r>
              <a:rPr lang="pt-PT" sz="1000" dirty="0" err="1"/>
              <a:t>weighted</a:t>
            </a:r>
            <a:r>
              <a:rPr lang="pt-PT" sz="1000" dirty="0"/>
              <a:t> </a:t>
            </a:r>
            <a:r>
              <a:rPr lang="pt-PT" sz="1000" dirty="0" err="1"/>
              <a:t>connections</a:t>
            </a:r>
            <a:r>
              <a:rPr lang="pt-PT" sz="1000" dirty="0"/>
              <a:t> </a:t>
            </a:r>
            <a:r>
              <a:rPr lang="pt-PT" sz="1000" dirty="0" err="1"/>
              <a:t>between</a:t>
            </a:r>
            <a:r>
              <a:rPr lang="pt-PT" sz="1000" dirty="0"/>
              <a:t> </a:t>
            </a:r>
            <a:r>
              <a:rPr lang="pt-PT" sz="1000" dirty="0" err="1"/>
              <a:t>these</a:t>
            </a:r>
            <a:r>
              <a:rPr lang="pt-PT" sz="1000" dirty="0"/>
              <a:t> </a:t>
            </a:r>
            <a:r>
              <a:rPr lang="pt-PT" sz="1000" dirty="0" err="1"/>
              <a:t>vertices</a:t>
            </a:r>
            <a:r>
              <a:rPr lang="pt-PT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Adjacency</a:t>
            </a:r>
            <a:r>
              <a:rPr lang="pt-PT" sz="1000" b="1" dirty="0"/>
              <a:t> </a:t>
            </a:r>
            <a:r>
              <a:rPr lang="pt-PT" sz="1000" b="1" dirty="0" err="1"/>
              <a:t>List</a:t>
            </a:r>
            <a:r>
              <a:rPr lang="pt-PT" sz="1000" dirty="0"/>
              <a:t>: </a:t>
            </a:r>
            <a:r>
              <a:rPr lang="pt-PT" sz="1000" dirty="0" err="1"/>
              <a:t>An</a:t>
            </a:r>
            <a:r>
              <a:rPr lang="pt-PT" sz="1000" dirty="0"/>
              <a:t> </a:t>
            </a:r>
            <a:r>
              <a:rPr lang="pt-PT" sz="1000" dirty="0" err="1"/>
              <a:t>adjacency</a:t>
            </a:r>
            <a:r>
              <a:rPr lang="pt-PT" sz="1000" dirty="0"/>
              <a:t> </a:t>
            </a:r>
            <a:r>
              <a:rPr lang="pt-PT" sz="1000" dirty="0" err="1"/>
              <a:t>list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created</a:t>
            </a:r>
            <a:r>
              <a:rPr lang="pt-PT" sz="1000" dirty="0"/>
              <a:t> for </a:t>
            </a:r>
            <a:r>
              <a:rPr lang="pt-PT" sz="1000" dirty="0" err="1"/>
              <a:t>efficient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algorithmic</a:t>
            </a:r>
            <a:r>
              <a:rPr lang="pt-PT" sz="1000" dirty="0"/>
              <a:t> </a:t>
            </a:r>
            <a:r>
              <a:rPr lang="pt-PT" sz="1000" dirty="0" err="1"/>
              <a:t>operations</a:t>
            </a:r>
            <a:r>
              <a:rPr lang="pt-PT" sz="1000" dirty="0"/>
              <a:t>. </a:t>
            </a:r>
            <a:r>
              <a:rPr lang="pt-PT" sz="1000" dirty="0" err="1"/>
              <a:t>Each</a:t>
            </a:r>
            <a:r>
              <a:rPr lang="pt-PT" sz="1000" dirty="0"/>
              <a:t> node </a:t>
            </a:r>
            <a:r>
              <a:rPr lang="pt-PT" sz="1000" dirty="0" err="1"/>
              <a:t>points</a:t>
            </a:r>
            <a:r>
              <a:rPr lang="pt-PT" sz="1000" dirty="0"/>
              <a:t> to a </a:t>
            </a:r>
            <a:r>
              <a:rPr lang="pt-PT" sz="1000" dirty="0" err="1"/>
              <a:t>list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neighboring</a:t>
            </a:r>
            <a:r>
              <a:rPr lang="pt-PT" sz="1000" dirty="0"/>
              <a:t> nodes </a:t>
            </a:r>
            <a:r>
              <a:rPr lang="pt-PT" sz="1000" dirty="0" err="1"/>
              <a:t>along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corresponding</a:t>
            </a:r>
            <a:r>
              <a:rPr lang="pt-PT" sz="1000" dirty="0"/>
              <a:t>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weights</a:t>
            </a:r>
            <a:r>
              <a:rPr lang="pt-PT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The</a:t>
            </a:r>
            <a:r>
              <a:rPr lang="pt-PT" sz="1000" b="1" dirty="0"/>
              <a:t> use </a:t>
            </a:r>
            <a:r>
              <a:rPr lang="pt-PT" sz="1000" b="1" dirty="0" err="1"/>
              <a:t>of</a:t>
            </a:r>
            <a:r>
              <a:rPr lang="pt-PT" sz="1000" b="1" dirty="0"/>
              <a:t> </a:t>
            </a:r>
            <a:r>
              <a:rPr lang="pt-PT" sz="1000" b="1" dirty="0" err="1"/>
              <a:t>unordered</a:t>
            </a:r>
            <a:r>
              <a:rPr lang="pt-PT" sz="1000" b="1" dirty="0"/>
              <a:t> </a:t>
            </a:r>
            <a:r>
              <a:rPr lang="pt-PT" sz="1000" b="1" dirty="0" err="1"/>
              <a:t>maps</a:t>
            </a:r>
            <a:r>
              <a:rPr lang="pt-PT" sz="1000" dirty="0"/>
              <a:t>: </a:t>
            </a:r>
            <a:r>
              <a:rPr lang="pt-PT" sz="1000" dirty="0" err="1"/>
              <a:t>Made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only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parsing</a:t>
            </a:r>
            <a:r>
              <a:rPr lang="pt-PT" sz="1000" dirty="0"/>
              <a:t> </a:t>
            </a:r>
            <a:r>
              <a:rPr lang="pt-PT" sz="1000" dirty="0" err="1"/>
              <a:t>efficient</a:t>
            </a:r>
            <a:r>
              <a:rPr lang="pt-PT" sz="1000" dirty="0"/>
              <a:t> </a:t>
            </a:r>
            <a:r>
              <a:rPr lang="pt-PT" sz="1000" dirty="0" err="1"/>
              <a:t>but</a:t>
            </a:r>
            <a:r>
              <a:rPr lang="pt-PT" sz="1000" dirty="0"/>
              <a:t> </a:t>
            </a:r>
            <a:r>
              <a:rPr lang="pt-PT" sz="1000" dirty="0" err="1"/>
              <a:t>also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node </a:t>
            </a:r>
            <a:r>
              <a:rPr lang="pt-PT" sz="1000" dirty="0" err="1"/>
              <a:t>search</a:t>
            </a:r>
            <a:r>
              <a:rPr lang="pt-PT" sz="1000" dirty="0"/>
              <a:t> </a:t>
            </a:r>
            <a:r>
              <a:rPr lang="pt-PT" sz="1000" dirty="0" err="1"/>
              <a:t>because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has</a:t>
            </a:r>
            <a:r>
              <a:rPr lang="pt-PT" sz="1000" dirty="0"/>
              <a:t> a </a:t>
            </a:r>
            <a:r>
              <a:rPr lang="pt-PT" sz="1000" dirty="0" err="1"/>
              <a:t>search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O(1) </a:t>
            </a:r>
            <a:r>
              <a:rPr lang="pt-PT" sz="1000" dirty="0" err="1"/>
              <a:t>given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hash</a:t>
            </a:r>
            <a:r>
              <a:rPr lang="pt-PT" sz="1000" dirty="0"/>
              <a:t> </a:t>
            </a:r>
            <a:r>
              <a:rPr lang="pt-PT" sz="1000" dirty="0" err="1"/>
              <a:t>key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4832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4AE3-7D60-3479-EA25-65A4991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4.1. Backtracking Algorithm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5B7A4F-EFB6-4C21-2960-5174DB14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/>
              <a:t>To tackle the Travelling Salesperson Problem (TSP), we implemented a backtracking algorithm designed to find the optimal route in a graph, starting and ending at the node </a:t>
            </a:r>
            <a:r>
              <a:rPr lang="en-GB" dirty="0" err="1"/>
              <a:t>labeled</a:t>
            </a:r>
            <a:r>
              <a:rPr lang="en-GB" dirty="0"/>
              <a:t> with the zero-identifier. The algorithm operates by recursively exploring all possible paths, marking nodes as visited or unvisited as it progresses. For each path, it calculates the total distance </a:t>
            </a:r>
            <a:r>
              <a:rPr lang="en-GB" dirty="0" err="1"/>
              <a:t>traveled</a:t>
            </a:r>
            <a:r>
              <a:rPr lang="en-GB" dirty="0"/>
              <a:t> and updates the shortest path found whenever a shorter complete tour is identified. This exhaustive search ensures that we find the optimal solution, though at the cost of high computational complexity.</a:t>
            </a:r>
          </a:p>
          <a:p>
            <a:pPr>
              <a:lnSpc>
                <a:spcPct val="16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0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B7C72-51FE-C0F3-7513-5F2856EC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4.2. Triangular Approximation Heuristic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BA5A1C-4A13-E6ED-B6DF-128F76D4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000" dirty="0"/>
              <a:t>      In </a:t>
            </a:r>
            <a:r>
              <a:rPr lang="pt-PT" sz="1000" dirty="0" err="1"/>
              <a:t>our</a:t>
            </a:r>
            <a:r>
              <a:rPr lang="pt-PT" sz="1000" dirty="0"/>
              <a:t> </a:t>
            </a:r>
            <a:r>
              <a:rPr lang="pt-PT" sz="1000" dirty="0" err="1"/>
              <a:t>implementation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2-approximation </a:t>
            </a:r>
            <a:r>
              <a:rPr lang="pt-PT" sz="1000" dirty="0" err="1"/>
              <a:t>algorithm</a:t>
            </a:r>
            <a:r>
              <a:rPr lang="pt-PT" sz="1000" dirty="0"/>
              <a:t> for </a:t>
            </a:r>
            <a:r>
              <a:rPr lang="pt-PT" sz="1000" dirty="0" err="1"/>
              <a:t>the</a:t>
            </a:r>
            <a:r>
              <a:rPr lang="pt-PT" sz="1000" dirty="0"/>
              <a:t> Travelling </a:t>
            </a:r>
            <a:r>
              <a:rPr lang="pt-PT" sz="1000" dirty="0" err="1"/>
              <a:t>Salesperson</a:t>
            </a:r>
            <a:r>
              <a:rPr lang="pt-PT" sz="1000" dirty="0"/>
              <a:t> </a:t>
            </a:r>
            <a:r>
              <a:rPr lang="pt-PT" sz="1000" dirty="0" err="1"/>
              <a:t>Problem</a:t>
            </a:r>
            <a:r>
              <a:rPr lang="pt-PT" sz="1000" dirty="0"/>
              <a:t> (TSP),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employed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Minimum</a:t>
            </a:r>
            <a:r>
              <a:rPr lang="pt-PT" sz="1000" dirty="0"/>
              <a:t> </a:t>
            </a:r>
            <a:r>
              <a:rPr lang="pt-PT" sz="1000" dirty="0" err="1"/>
              <a:t>Spanning</a:t>
            </a:r>
            <a:r>
              <a:rPr lang="pt-PT" sz="1000" dirty="0"/>
              <a:t> </a:t>
            </a:r>
            <a:r>
              <a:rPr lang="pt-PT" sz="1000" dirty="0" err="1"/>
              <a:t>Tree</a:t>
            </a:r>
            <a:r>
              <a:rPr lang="pt-PT" sz="1000" dirty="0"/>
              <a:t> (MST) </a:t>
            </a:r>
            <a:r>
              <a:rPr lang="pt-PT" sz="1000" dirty="0" err="1"/>
              <a:t>calculation</a:t>
            </a:r>
            <a:r>
              <a:rPr lang="pt-PT" sz="1000" dirty="0"/>
              <a:t>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Prim's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followed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a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. </a:t>
            </a:r>
            <a:r>
              <a:rPr lang="pt-PT" sz="1000" dirty="0" err="1"/>
              <a:t>Here’s</a:t>
            </a:r>
            <a:r>
              <a:rPr lang="pt-PT" sz="1000" dirty="0"/>
              <a:t> </a:t>
            </a:r>
            <a:r>
              <a:rPr lang="pt-PT" sz="1000" dirty="0" err="1"/>
              <a:t>why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how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used</a:t>
            </a:r>
            <a:r>
              <a:rPr lang="pt-PT" sz="1000" dirty="0"/>
              <a:t> </a:t>
            </a:r>
            <a:r>
              <a:rPr lang="pt-PT" sz="1000" dirty="0" err="1"/>
              <a:t>these</a:t>
            </a:r>
            <a:r>
              <a:rPr lang="pt-PT" sz="1000" dirty="0"/>
              <a:t> </a:t>
            </a:r>
            <a:r>
              <a:rPr lang="pt-PT" sz="1000" dirty="0" err="1"/>
              <a:t>methods</a:t>
            </a:r>
            <a:r>
              <a:rPr lang="pt-PT" sz="1000" dirty="0"/>
              <a:t>:</a:t>
            </a:r>
          </a:p>
          <a:p>
            <a:pPr marL="0" indent="0">
              <a:buNone/>
            </a:pPr>
            <a:r>
              <a:rPr lang="pt-PT" sz="1000" b="1" dirty="0"/>
              <a:t> 1.Minimum </a:t>
            </a:r>
            <a:r>
              <a:rPr lang="pt-PT" sz="1000" b="1" dirty="0" err="1"/>
              <a:t>Spanning</a:t>
            </a:r>
            <a:r>
              <a:rPr lang="pt-PT" sz="1000" b="1" dirty="0"/>
              <a:t> </a:t>
            </a:r>
            <a:r>
              <a:rPr lang="pt-PT" sz="1000" b="1" dirty="0" err="1"/>
              <a:t>Tree</a:t>
            </a:r>
            <a:r>
              <a:rPr lang="pt-PT" sz="1000" b="1" dirty="0"/>
              <a:t> (MST) </a:t>
            </a:r>
            <a:r>
              <a:rPr lang="pt-PT" sz="1000" b="1" dirty="0" err="1"/>
              <a:t>Calculation</a:t>
            </a:r>
            <a:r>
              <a:rPr lang="pt-PT" sz="1000" b="1" dirty="0"/>
              <a:t> </a:t>
            </a:r>
            <a:r>
              <a:rPr lang="pt-PT" sz="1000" b="1" dirty="0" err="1"/>
              <a:t>using</a:t>
            </a:r>
            <a:r>
              <a:rPr lang="pt-PT" sz="1000" b="1" dirty="0"/>
              <a:t> </a:t>
            </a:r>
            <a:r>
              <a:rPr lang="pt-PT" sz="1000" b="1" dirty="0" err="1"/>
              <a:t>Prim's</a:t>
            </a:r>
            <a:r>
              <a:rPr lang="pt-PT" sz="1000" b="1" dirty="0"/>
              <a:t> </a:t>
            </a:r>
            <a:r>
              <a:rPr lang="pt-PT" sz="1000" b="1" dirty="0" err="1"/>
              <a:t>Algorithm</a:t>
            </a:r>
            <a:r>
              <a:rPr lang="pt-PT" sz="1000" dirty="0"/>
              <a:t>:</a:t>
            </a:r>
          </a:p>
          <a:p>
            <a:pPr lvl="1" indent="0">
              <a:buNone/>
            </a:pPr>
            <a:r>
              <a:rPr lang="pt-PT" sz="1000" b="1" dirty="0"/>
              <a:t> </a:t>
            </a:r>
            <a:r>
              <a:rPr lang="pt-PT" sz="1000" b="1" dirty="0" err="1"/>
              <a:t>Why</a:t>
            </a:r>
            <a:r>
              <a:rPr lang="pt-PT" sz="1000" b="1" dirty="0"/>
              <a:t> </a:t>
            </a:r>
            <a:r>
              <a:rPr lang="pt-PT" sz="1000" b="1" dirty="0" err="1"/>
              <a:t>Prim's</a:t>
            </a:r>
            <a:r>
              <a:rPr lang="pt-PT" sz="1000" b="1" dirty="0"/>
              <a:t> </a:t>
            </a:r>
            <a:r>
              <a:rPr lang="pt-PT" sz="1000" b="1" dirty="0" err="1"/>
              <a:t>Algorithm</a:t>
            </a:r>
            <a:r>
              <a:rPr lang="pt-PT" sz="1000" dirty="0"/>
              <a:t>: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chose</a:t>
            </a:r>
            <a:r>
              <a:rPr lang="pt-PT" sz="1000" dirty="0"/>
              <a:t> </a:t>
            </a:r>
            <a:r>
              <a:rPr lang="pt-PT" sz="1000" dirty="0" err="1"/>
              <a:t>Prim's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because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efficient</a:t>
            </a:r>
            <a:r>
              <a:rPr lang="pt-PT" sz="1000" dirty="0"/>
              <a:t> for dense </a:t>
            </a:r>
            <a:r>
              <a:rPr lang="pt-PT" sz="1000" dirty="0" err="1"/>
              <a:t>graphs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ensures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construction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an</a:t>
            </a:r>
            <a:r>
              <a:rPr lang="pt-PT" sz="1000" dirty="0"/>
              <a:t> MST </a:t>
            </a:r>
            <a:r>
              <a:rPr lang="pt-PT" sz="1000" dirty="0" err="1"/>
              <a:t>with</a:t>
            </a:r>
            <a:r>
              <a:rPr lang="pt-PT" sz="1000" dirty="0"/>
              <a:t> a time </a:t>
            </a:r>
            <a:r>
              <a:rPr lang="pt-PT" sz="1000" dirty="0" err="1"/>
              <a:t>complexity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O(V^2) for </a:t>
            </a:r>
            <a:r>
              <a:rPr lang="pt-PT" sz="1000" dirty="0" err="1"/>
              <a:t>adjacency</a:t>
            </a:r>
            <a:r>
              <a:rPr lang="pt-PT" sz="1000" dirty="0"/>
              <a:t> </a:t>
            </a:r>
            <a:r>
              <a:rPr lang="pt-PT" sz="1000" dirty="0" err="1"/>
              <a:t>matrix</a:t>
            </a:r>
            <a:r>
              <a:rPr lang="pt-PT" sz="1000" dirty="0"/>
              <a:t> </a:t>
            </a:r>
            <a:r>
              <a:rPr lang="pt-PT" sz="1000" dirty="0" err="1"/>
              <a:t>representation</a:t>
            </a:r>
            <a:r>
              <a:rPr lang="pt-PT" sz="1000" dirty="0"/>
              <a:t> </a:t>
            </a:r>
            <a:r>
              <a:rPr lang="pt-PT" sz="1000" dirty="0" err="1"/>
              <a:t>or</a:t>
            </a:r>
            <a:r>
              <a:rPr lang="pt-PT" sz="1000" dirty="0"/>
              <a:t> O(E + V log V) </a:t>
            </a:r>
            <a:r>
              <a:rPr lang="pt-PT" sz="1000" dirty="0" err="1"/>
              <a:t>with</a:t>
            </a:r>
            <a:r>
              <a:rPr lang="pt-PT" sz="1000" dirty="0"/>
              <a:t> a </a:t>
            </a:r>
            <a:r>
              <a:rPr lang="pt-PT" sz="1000" dirty="0" err="1"/>
              <a:t>priority</a:t>
            </a:r>
            <a:r>
              <a:rPr lang="pt-PT" sz="1000" dirty="0"/>
              <a:t> </a:t>
            </a:r>
            <a:r>
              <a:rPr lang="pt-PT" sz="1000" dirty="0" err="1"/>
              <a:t>queue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makes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suitable</a:t>
            </a:r>
            <a:r>
              <a:rPr lang="pt-PT" sz="1000" dirty="0"/>
              <a:t> for </a:t>
            </a:r>
            <a:r>
              <a:rPr lang="pt-PT" sz="1000" dirty="0" err="1"/>
              <a:t>our</a:t>
            </a:r>
            <a:r>
              <a:rPr lang="pt-PT" sz="1000" dirty="0"/>
              <a:t> </a:t>
            </a:r>
            <a:r>
              <a:rPr lang="pt-PT" sz="1000" dirty="0" err="1"/>
              <a:t>dataset</a:t>
            </a:r>
            <a:r>
              <a:rPr lang="pt-PT" sz="1000" dirty="0"/>
              <a:t>, </a:t>
            </a:r>
            <a:r>
              <a:rPr lang="pt-PT" sz="1000" dirty="0" err="1"/>
              <a:t>where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need</a:t>
            </a:r>
            <a:r>
              <a:rPr lang="pt-PT" sz="1000" dirty="0"/>
              <a:t> to </a:t>
            </a:r>
            <a:r>
              <a:rPr lang="pt-PT" sz="1000" dirty="0" err="1"/>
              <a:t>ensure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are </a:t>
            </a:r>
            <a:r>
              <a:rPr lang="pt-PT" sz="1000" dirty="0" err="1"/>
              <a:t>connected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minimum</a:t>
            </a:r>
            <a:r>
              <a:rPr lang="pt-PT" sz="1000" dirty="0"/>
              <a:t> total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weight</a:t>
            </a:r>
            <a:r>
              <a:rPr lang="pt-PT" sz="1000" dirty="0"/>
              <a:t>.</a:t>
            </a:r>
          </a:p>
          <a:p>
            <a:pPr lvl="1" indent="0">
              <a:buNone/>
            </a:pPr>
            <a:r>
              <a:rPr lang="pt-PT" sz="1000" b="1" dirty="0"/>
              <a:t>  </a:t>
            </a:r>
            <a:r>
              <a:rPr lang="pt-PT" sz="1000" b="1" dirty="0" err="1"/>
              <a:t>Purpose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MST </a:t>
            </a:r>
            <a:r>
              <a:rPr lang="pt-PT" sz="1000" dirty="0" err="1"/>
              <a:t>represents</a:t>
            </a:r>
            <a:r>
              <a:rPr lang="pt-PT" sz="1000" dirty="0"/>
              <a:t> a </a:t>
            </a:r>
            <a:r>
              <a:rPr lang="pt-PT" sz="1000" dirty="0" err="1"/>
              <a:t>subset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edges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connects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</a:t>
            </a:r>
            <a:r>
              <a:rPr lang="pt-PT" sz="1000" dirty="0" err="1"/>
              <a:t>vertices</a:t>
            </a:r>
            <a:r>
              <a:rPr lang="pt-PT" sz="1000" dirty="0"/>
              <a:t> </a:t>
            </a:r>
            <a:r>
              <a:rPr lang="pt-PT" sz="1000" dirty="0" err="1"/>
              <a:t>together</a:t>
            </a:r>
            <a:r>
              <a:rPr lang="pt-PT" sz="1000" dirty="0"/>
              <a:t> </a:t>
            </a:r>
            <a:r>
              <a:rPr lang="pt-PT" sz="1000" dirty="0" err="1"/>
              <a:t>without</a:t>
            </a:r>
            <a:r>
              <a:rPr lang="pt-PT" sz="1000" dirty="0"/>
              <a:t> </a:t>
            </a:r>
            <a:r>
              <a:rPr lang="pt-PT" sz="1000" dirty="0" err="1"/>
              <a:t>any</a:t>
            </a:r>
            <a:r>
              <a:rPr lang="pt-PT" sz="1000" dirty="0"/>
              <a:t> </a:t>
            </a:r>
            <a:r>
              <a:rPr lang="pt-PT" sz="1000" dirty="0" err="1"/>
              <a:t>cycles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minimum</a:t>
            </a:r>
            <a:r>
              <a:rPr lang="pt-PT" sz="1000" dirty="0"/>
              <a:t> </a:t>
            </a:r>
            <a:r>
              <a:rPr lang="pt-PT" sz="1000" dirty="0" err="1"/>
              <a:t>possible</a:t>
            </a:r>
            <a:r>
              <a:rPr lang="pt-PT" sz="1000" dirty="0"/>
              <a:t> total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weight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a crucial step </a:t>
            </a:r>
            <a:r>
              <a:rPr lang="pt-PT" sz="1000" dirty="0" err="1"/>
              <a:t>because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 </a:t>
            </a:r>
            <a:r>
              <a:rPr lang="pt-PT" sz="1000" dirty="0" err="1"/>
              <a:t>provides</a:t>
            </a:r>
            <a:r>
              <a:rPr lang="pt-PT" sz="1000" dirty="0"/>
              <a:t> a </a:t>
            </a:r>
            <a:r>
              <a:rPr lang="pt-PT" sz="1000" dirty="0" err="1"/>
              <a:t>framework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approximates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 TSP tour </a:t>
            </a:r>
            <a:r>
              <a:rPr lang="pt-PT" sz="1000" dirty="0" err="1"/>
              <a:t>without</a:t>
            </a:r>
            <a:r>
              <a:rPr lang="pt-PT" sz="1000" dirty="0"/>
              <a:t> </a:t>
            </a:r>
            <a:r>
              <a:rPr lang="pt-PT" sz="1000" dirty="0" err="1"/>
              <a:t>redundant</a:t>
            </a:r>
            <a:r>
              <a:rPr lang="pt-PT" sz="1000" dirty="0"/>
              <a:t> </a:t>
            </a:r>
            <a:r>
              <a:rPr lang="pt-PT" sz="1000" dirty="0" err="1"/>
              <a:t>paths</a:t>
            </a:r>
            <a:r>
              <a:rPr lang="pt-PT" sz="1000" dirty="0"/>
              <a:t>.</a:t>
            </a:r>
          </a:p>
          <a:p>
            <a:pPr marL="0" indent="0">
              <a:buNone/>
            </a:pPr>
            <a:r>
              <a:rPr lang="pt-PT" sz="1000" b="1" dirty="0"/>
              <a:t> 2 . </a:t>
            </a:r>
            <a:r>
              <a:rPr lang="pt-PT" sz="1000" b="1" dirty="0" err="1"/>
              <a:t>Preorder</a:t>
            </a:r>
            <a:r>
              <a:rPr lang="pt-PT" sz="1000" b="1" dirty="0"/>
              <a:t> </a:t>
            </a:r>
            <a:r>
              <a:rPr lang="pt-PT" sz="1000" b="1" dirty="0" err="1"/>
              <a:t>Traversal</a:t>
            </a:r>
            <a:r>
              <a:rPr lang="pt-PT" sz="1000" b="1" dirty="0"/>
              <a:t> </a:t>
            </a:r>
            <a:r>
              <a:rPr lang="pt-PT" sz="1000" b="1" dirty="0" err="1"/>
              <a:t>of</a:t>
            </a:r>
            <a:r>
              <a:rPr lang="pt-PT" sz="1000" b="1" dirty="0"/>
              <a:t> </a:t>
            </a:r>
            <a:r>
              <a:rPr lang="pt-PT" sz="1000" b="1" dirty="0" err="1"/>
              <a:t>the</a:t>
            </a:r>
            <a:r>
              <a:rPr lang="pt-PT" sz="1000" b="1" dirty="0"/>
              <a:t> MST</a:t>
            </a:r>
            <a:r>
              <a:rPr lang="pt-PT" sz="1000" dirty="0"/>
              <a:t>:</a:t>
            </a:r>
          </a:p>
          <a:p>
            <a:pPr lvl="1" indent="0">
              <a:buNone/>
            </a:pPr>
            <a:r>
              <a:rPr lang="pt-PT" sz="1000" b="1" dirty="0"/>
              <a:t>   </a:t>
            </a:r>
            <a:r>
              <a:rPr lang="pt-PT" sz="1000" b="1" dirty="0" err="1"/>
              <a:t>Why</a:t>
            </a:r>
            <a:r>
              <a:rPr lang="pt-PT" sz="1000" b="1" dirty="0"/>
              <a:t> </a:t>
            </a:r>
            <a:r>
              <a:rPr lang="pt-PT" sz="1000" b="1" dirty="0" err="1"/>
              <a:t>Preorder</a:t>
            </a:r>
            <a:r>
              <a:rPr lang="pt-PT" sz="1000" b="1" dirty="0"/>
              <a:t> </a:t>
            </a:r>
            <a:r>
              <a:rPr lang="pt-PT" sz="1000" b="1" dirty="0" err="1"/>
              <a:t>Traversal</a:t>
            </a:r>
            <a:r>
              <a:rPr lang="pt-PT" sz="1000" dirty="0"/>
              <a:t>: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used</a:t>
            </a:r>
            <a:r>
              <a:rPr lang="pt-PT" sz="1000" dirty="0"/>
              <a:t> to </a:t>
            </a:r>
            <a:r>
              <a:rPr lang="pt-PT" sz="1000" dirty="0" err="1"/>
              <a:t>generate</a:t>
            </a:r>
            <a:r>
              <a:rPr lang="pt-PT" sz="1000" dirty="0"/>
              <a:t> a tour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nodes in </a:t>
            </a:r>
            <a:r>
              <a:rPr lang="pt-PT" sz="1000" dirty="0" err="1"/>
              <a:t>the</a:t>
            </a:r>
            <a:r>
              <a:rPr lang="pt-PT" sz="1000" dirty="0"/>
              <a:t> MST.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method</a:t>
            </a:r>
            <a:r>
              <a:rPr lang="pt-PT" sz="1000" dirty="0"/>
              <a:t> </a:t>
            </a:r>
            <a:r>
              <a:rPr lang="pt-PT" sz="1000" dirty="0" err="1"/>
              <a:t>ensures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visit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node </a:t>
            </a:r>
            <a:r>
              <a:rPr lang="pt-PT" sz="1000" dirty="0" err="1"/>
              <a:t>exactly</a:t>
            </a:r>
            <a:r>
              <a:rPr lang="pt-PT" sz="1000" dirty="0"/>
              <a:t> </a:t>
            </a:r>
            <a:r>
              <a:rPr lang="pt-PT" sz="1000" dirty="0" err="1"/>
              <a:t>once</a:t>
            </a:r>
            <a:r>
              <a:rPr lang="pt-PT" sz="1000" dirty="0"/>
              <a:t> </a:t>
            </a:r>
            <a:r>
              <a:rPr lang="pt-PT" sz="1000" dirty="0" err="1"/>
              <a:t>before</a:t>
            </a:r>
            <a:r>
              <a:rPr lang="pt-PT" sz="1000" dirty="0"/>
              <a:t> </a:t>
            </a:r>
            <a:r>
              <a:rPr lang="pt-PT" sz="1000" dirty="0" err="1"/>
              <a:t>returning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node, </a:t>
            </a:r>
            <a:r>
              <a:rPr lang="pt-PT" sz="1000" dirty="0" err="1"/>
              <a:t>mimicking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behavior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a </a:t>
            </a:r>
            <a:r>
              <a:rPr lang="pt-PT" sz="1000" dirty="0" err="1"/>
              <a:t>depth-first</a:t>
            </a:r>
            <a:r>
              <a:rPr lang="pt-PT" sz="1000" dirty="0"/>
              <a:t> </a:t>
            </a:r>
            <a:r>
              <a:rPr lang="pt-PT" sz="1000" dirty="0" err="1"/>
              <a:t>search</a:t>
            </a:r>
            <a:r>
              <a:rPr lang="pt-PT" sz="1000" dirty="0"/>
              <a:t> (DFS).</a:t>
            </a:r>
          </a:p>
          <a:p>
            <a:pPr lvl="1" indent="0">
              <a:buNone/>
            </a:pPr>
            <a:r>
              <a:rPr lang="pt-PT" sz="1000" b="1" dirty="0"/>
              <a:t>   </a:t>
            </a:r>
            <a:r>
              <a:rPr lang="pt-PT" sz="1000" b="1" dirty="0" err="1"/>
              <a:t>Purpose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converts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 </a:t>
            </a:r>
            <a:r>
              <a:rPr lang="pt-PT" sz="1000" dirty="0" err="1"/>
              <a:t>into</a:t>
            </a:r>
            <a:r>
              <a:rPr lang="pt-PT" sz="1000" dirty="0"/>
              <a:t> a </a:t>
            </a:r>
            <a:r>
              <a:rPr lang="pt-PT" sz="1000" dirty="0" err="1"/>
              <a:t>Hamiltonian</a:t>
            </a:r>
            <a:r>
              <a:rPr lang="pt-PT" sz="1000" dirty="0"/>
              <a:t> </a:t>
            </a:r>
            <a:r>
              <a:rPr lang="pt-PT" sz="1000" dirty="0" err="1"/>
              <a:t>circuit</a:t>
            </a:r>
            <a:r>
              <a:rPr lang="pt-PT" sz="1000" dirty="0"/>
              <a:t>, </a:t>
            </a:r>
            <a:r>
              <a:rPr lang="pt-PT" sz="1000" dirty="0" err="1"/>
              <a:t>visiting</a:t>
            </a:r>
            <a:r>
              <a:rPr lang="pt-PT" sz="1000" dirty="0"/>
              <a:t> nodes in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order</a:t>
            </a:r>
            <a:r>
              <a:rPr lang="pt-PT" sz="1000" dirty="0"/>
              <a:t> </a:t>
            </a:r>
            <a:r>
              <a:rPr lang="pt-PT" sz="1000" dirty="0" err="1"/>
              <a:t>they</a:t>
            </a:r>
            <a:r>
              <a:rPr lang="pt-PT" sz="1000" dirty="0"/>
              <a:t> are </a:t>
            </a:r>
            <a:r>
              <a:rPr lang="pt-PT" sz="1000" dirty="0" err="1"/>
              <a:t>first</a:t>
            </a:r>
            <a:r>
              <a:rPr lang="pt-PT" sz="1000" dirty="0"/>
              <a:t> </a:t>
            </a:r>
            <a:r>
              <a:rPr lang="pt-PT" sz="1000" dirty="0" err="1"/>
              <a:t>encountered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approach</a:t>
            </a:r>
            <a:r>
              <a:rPr lang="pt-PT" sz="1000" dirty="0"/>
              <a:t> </a:t>
            </a:r>
            <a:r>
              <a:rPr lang="pt-PT" sz="1000" dirty="0" err="1"/>
              <a:t>avoids</a:t>
            </a:r>
            <a:r>
              <a:rPr lang="pt-PT" sz="1000" dirty="0"/>
              <a:t> </a:t>
            </a:r>
            <a:r>
              <a:rPr lang="pt-PT" sz="1000" dirty="0" err="1"/>
              <a:t>revisiting</a:t>
            </a:r>
            <a:r>
              <a:rPr lang="pt-PT" sz="1000" dirty="0"/>
              <a:t> nodes </a:t>
            </a:r>
            <a:r>
              <a:rPr lang="pt-PT" sz="1000" dirty="0" err="1"/>
              <a:t>unnecessarily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helps</a:t>
            </a:r>
            <a:r>
              <a:rPr lang="pt-PT" sz="1000" dirty="0"/>
              <a:t> in </a:t>
            </a:r>
            <a:r>
              <a:rPr lang="pt-PT" sz="1000" dirty="0" err="1"/>
              <a:t>creating</a:t>
            </a:r>
            <a:r>
              <a:rPr lang="pt-PT" sz="1000" dirty="0"/>
              <a:t> a </a:t>
            </a:r>
            <a:r>
              <a:rPr lang="pt-PT" sz="1000" dirty="0" err="1"/>
              <a:t>feasible</a:t>
            </a:r>
            <a:r>
              <a:rPr lang="pt-PT" sz="1000" dirty="0"/>
              <a:t> tour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approximates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TSP. </a:t>
            </a:r>
          </a:p>
          <a:p>
            <a:pPr lvl="1" indent="0">
              <a:buNone/>
            </a:pPr>
            <a:r>
              <a:rPr lang="pt-PT" sz="1000" dirty="0" err="1"/>
              <a:t>The</a:t>
            </a:r>
            <a:r>
              <a:rPr lang="pt-PT" sz="1000" dirty="0"/>
              <a:t> time </a:t>
            </a:r>
            <a:r>
              <a:rPr lang="pt-PT" sz="1000" dirty="0" err="1"/>
              <a:t>complexity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Prim’s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O(V^2).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885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38445-5EAA-3AEB-FD4D-8E16B552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approach works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37722D-1063-8CAA-FA24-C70CD956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combination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MST </a:t>
            </a:r>
            <a:r>
              <a:rPr lang="pt-PT" sz="1000" dirty="0" err="1"/>
              <a:t>calculation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works</a:t>
            </a:r>
            <a:r>
              <a:rPr lang="pt-PT" sz="1000" dirty="0"/>
              <a:t> </a:t>
            </a:r>
            <a:r>
              <a:rPr lang="pt-PT" sz="1000" dirty="0" err="1"/>
              <a:t>effectively</a:t>
            </a:r>
            <a:r>
              <a:rPr lang="pt-PT" sz="1000" dirty="0"/>
              <a:t> for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following</a:t>
            </a:r>
            <a:r>
              <a:rPr lang="pt-PT" sz="1000" dirty="0"/>
              <a:t> </a:t>
            </a:r>
            <a:r>
              <a:rPr lang="pt-PT" sz="1000" dirty="0" err="1"/>
              <a:t>reasons</a:t>
            </a:r>
            <a:r>
              <a:rPr lang="pt-PT" sz="1000" dirty="0"/>
              <a:t>:  </a:t>
            </a:r>
          </a:p>
          <a:p>
            <a:pPr marL="0" indent="0">
              <a:lnSpc>
                <a:spcPct val="120000"/>
              </a:lnSpc>
              <a:buNone/>
            </a:pPr>
            <a:endParaRPr lang="pt-PT" sz="1000" b="1" dirty="0"/>
          </a:p>
          <a:p>
            <a:pPr marL="0" indent="0">
              <a:lnSpc>
                <a:spcPct val="120000"/>
              </a:lnSpc>
              <a:buNone/>
            </a:pPr>
            <a:r>
              <a:rPr lang="pt-PT" sz="1000" b="1" dirty="0"/>
              <a:t> </a:t>
            </a:r>
            <a:r>
              <a:rPr lang="pt-PT" sz="1000" b="1" dirty="0" err="1"/>
              <a:t>Efficiency</a:t>
            </a:r>
            <a:r>
              <a:rPr lang="pt-PT" sz="1000" dirty="0"/>
              <a:t>: </a:t>
            </a:r>
            <a:r>
              <a:rPr lang="pt-PT" sz="1000" dirty="0" err="1"/>
              <a:t>Prim's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efficiently</a:t>
            </a:r>
            <a:r>
              <a:rPr lang="pt-PT" sz="1000" dirty="0"/>
              <a:t> </a:t>
            </a:r>
            <a:r>
              <a:rPr lang="pt-PT" sz="1000" dirty="0" err="1"/>
              <a:t>constructs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MST, </a:t>
            </a:r>
            <a:r>
              <a:rPr lang="pt-PT" sz="1000" dirty="0" err="1"/>
              <a:t>ensuring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have</a:t>
            </a:r>
            <a:r>
              <a:rPr lang="pt-PT" sz="1000" dirty="0"/>
              <a:t> a minimal total </a:t>
            </a:r>
            <a:r>
              <a:rPr lang="pt-PT" sz="1000" dirty="0" err="1"/>
              <a:t>edge</a:t>
            </a:r>
            <a:r>
              <a:rPr lang="pt-PT" sz="1000" dirty="0"/>
              <a:t> </a:t>
            </a:r>
            <a:r>
              <a:rPr lang="pt-PT" sz="1000" dirty="0" err="1"/>
              <a:t>weight</a:t>
            </a:r>
            <a:r>
              <a:rPr lang="pt-PT" sz="1000" dirty="0"/>
              <a:t> to </a:t>
            </a:r>
            <a:r>
              <a:rPr lang="pt-PT" sz="1000" dirty="0" err="1"/>
              <a:t>work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reduces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overall</a:t>
            </a:r>
            <a:r>
              <a:rPr lang="pt-PT" sz="1000" dirty="0"/>
              <a:t> </a:t>
            </a:r>
            <a:r>
              <a:rPr lang="pt-PT" sz="1000" dirty="0" err="1"/>
              <a:t>distance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need</a:t>
            </a:r>
            <a:r>
              <a:rPr lang="pt-PT" sz="1000" dirty="0"/>
              <a:t> to cover in </a:t>
            </a:r>
            <a:r>
              <a:rPr lang="pt-PT" sz="1000" dirty="0" err="1"/>
              <a:t>the</a:t>
            </a:r>
            <a:r>
              <a:rPr lang="pt-PT" sz="1000" dirty="0"/>
              <a:t> tour.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1000" b="1" dirty="0"/>
              <a:t>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1000" b="1" dirty="0"/>
              <a:t> </a:t>
            </a:r>
            <a:r>
              <a:rPr lang="pt-PT" sz="1000" b="1" dirty="0" err="1"/>
              <a:t>Approximation</a:t>
            </a:r>
            <a:r>
              <a:rPr lang="pt-PT" sz="1000" b="1" dirty="0"/>
              <a:t> </a:t>
            </a:r>
            <a:r>
              <a:rPr lang="pt-PT" sz="1000" b="1" dirty="0" err="1"/>
              <a:t>Quality</a:t>
            </a:r>
            <a:r>
              <a:rPr lang="pt-PT" sz="1000" dirty="0"/>
              <a:t>: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converting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 to a TSP tour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, </a:t>
            </a:r>
            <a:r>
              <a:rPr lang="pt-PT" sz="1000" dirty="0" err="1"/>
              <a:t>we</a:t>
            </a:r>
            <a:r>
              <a:rPr lang="pt-PT" sz="1000" dirty="0"/>
              <a:t> </a:t>
            </a:r>
            <a:r>
              <a:rPr lang="pt-PT" sz="1000" dirty="0" err="1"/>
              <a:t>ensure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within</a:t>
            </a:r>
            <a:r>
              <a:rPr lang="pt-PT" sz="1000" dirty="0"/>
              <a:t> a </a:t>
            </a:r>
            <a:r>
              <a:rPr lang="pt-PT" sz="1000" dirty="0" err="1"/>
              <a:t>factor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2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because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total </a:t>
            </a:r>
            <a:r>
              <a:rPr lang="pt-PT" sz="1000" dirty="0" err="1"/>
              <a:t>weight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 </a:t>
            </a:r>
            <a:r>
              <a:rPr lang="pt-PT" sz="1000" dirty="0" err="1"/>
              <a:t>is</a:t>
            </a:r>
            <a:r>
              <a:rPr lang="pt-PT" sz="1000" dirty="0"/>
              <a:t> a </a:t>
            </a:r>
            <a:r>
              <a:rPr lang="pt-PT" sz="1000" dirty="0" err="1"/>
              <a:t>lower</a:t>
            </a:r>
            <a:r>
              <a:rPr lang="pt-PT" sz="1000" dirty="0"/>
              <a:t> </a:t>
            </a:r>
            <a:r>
              <a:rPr lang="pt-PT" sz="1000" dirty="0" err="1"/>
              <a:t>bound</a:t>
            </a:r>
            <a:r>
              <a:rPr lang="pt-PT" sz="1000" dirty="0"/>
              <a:t> </a:t>
            </a:r>
            <a:r>
              <a:rPr lang="pt-PT" sz="1000" dirty="0" err="1"/>
              <a:t>on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TSP tour,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essentially</a:t>
            </a:r>
            <a:r>
              <a:rPr lang="pt-PT" sz="1000" dirty="0"/>
              <a:t> </a:t>
            </a:r>
            <a:r>
              <a:rPr lang="pt-PT" sz="1000" dirty="0" err="1"/>
              <a:t>doubles</a:t>
            </a:r>
            <a:r>
              <a:rPr lang="pt-PT" sz="1000" dirty="0"/>
              <a:t> </a:t>
            </a:r>
            <a:r>
              <a:rPr lang="pt-PT" sz="1000" dirty="0" err="1"/>
              <a:t>back</a:t>
            </a:r>
            <a:r>
              <a:rPr lang="pt-PT" sz="1000" dirty="0"/>
              <a:t> </a:t>
            </a:r>
            <a:r>
              <a:rPr lang="pt-PT" sz="1000" dirty="0" err="1"/>
              <a:t>at</a:t>
            </a:r>
            <a:r>
              <a:rPr lang="pt-PT" sz="1000" dirty="0"/>
              <a:t> </a:t>
            </a:r>
            <a:r>
              <a:rPr lang="pt-PT" sz="1000" dirty="0" err="1"/>
              <a:t>most</a:t>
            </a:r>
            <a:r>
              <a:rPr lang="pt-PT" sz="1000" dirty="0"/>
              <a:t> </a:t>
            </a:r>
            <a:r>
              <a:rPr lang="pt-PT" sz="1000" dirty="0" err="1"/>
              <a:t>once</a:t>
            </a:r>
            <a:r>
              <a:rPr lang="pt-PT" sz="1000" dirty="0"/>
              <a:t> </a:t>
            </a:r>
            <a:r>
              <a:rPr lang="pt-PT" sz="1000" dirty="0" err="1"/>
              <a:t>over</a:t>
            </a:r>
            <a:r>
              <a:rPr lang="pt-PT" sz="1000" dirty="0"/>
              <a:t> </a:t>
            </a:r>
            <a:r>
              <a:rPr lang="pt-PT" sz="1000" dirty="0" err="1"/>
              <a:t>any</a:t>
            </a:r>
            <a:r>
              <a:rPr lang="pt-PT" sz="1000" dirty="0"/>
              <a:t> </a:t>
            </a:r>
            <a:r>
              <a:rPr lang="pt-PT" sz="1000" dirty="0" err="1"/>
              <a:t>edge</a:t>
            </a:r>
            <a:r>
              <a:rPr lang="pt-PT" sz="1000" dirty="0"/>
              <a:t>, </a:t>
            </a:r>
            <a:r>
              <a:rPr lang="pt-PT" sz="1000" dirty="0" err="1"/>
              <a:t>leading</a:t>
            </a:r>
            <a:r>
              <a:rPr lang="pt-PT" sz="1000" dirty="0"/>
              <a:t> to a 2-approximation.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1000" b="1" dirty="0"/>
              <a:t>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1000" b="1" dirty="0"/>
              <a:t> </a:t>
            </a:r>
            <a:r>
              <a:rPr lang="pt-PT" sz="1000" b="1" dirty="0" err="1"/>
              <a:t>Scalability</a:t>
            </a:r>
            <a:r>
              <a:rPr lang="pt-PT" sz="1000" dirty="0"/>
              <a:t>: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approach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computationally</a:t>
            </a:r>
            <a:r>
              <a:rPr lang="pt-PT" sz="1000" dirty="0"/>
              <a:t> </a:t>
            </a:r>
            <a:r>
              <a:rPr lang="pt-PT" sz="1000" dirty="0" err="1"/>
              <a:t>feasible</a:t>
            </a:r>
            <a:r>
              <a:rPr lang="pt-PT" sz="1000" dirty="0"/>
              <a:t> for </a:t>
            </a:r>
            <a:r>
              <a:rPr lang="pt-PT" sz="1000" dirty="0" err="1"/>
              <a:t>larger</a:t>
            </a:r>
            <a:r>
              <a:rPr lang="pt-PT" sz="1000" dirty="0"/>
              <a:t> </a:t>
            </a:r>
            <a:r>
              <a:rPr lang="pt-PT" sz="1000" dirty="0" err="1"/>
              <a:t>graphs</a:t>
            </a:r>
            <a:r>
              <a:rPr lang="pt-PT" sz="1000" dirty="0"/>
              <a:t>, </a:t>
            </a:r>
            <a:r>
              <a:rPr lang="pt-PT" sz="1000" dirty="0" err="1"/>
              <a:t>making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suitable</a:t>
            </a:r>
            <a:r>
              <a:rPr lang="pt-PT" sz="1000" dirty="0"/>
              <a:t> for </a:t>
            </a:r>
            <a:r>
              <a:rPr lang="pt-PT" sz="1000" dirty="0" err="1"/>
              <a:t>both</a:t>
            </a:r>
            <a:r>
              <a:rPr lang="pt-PT" sz="1000" dirty="0"/>
              <a:t> </a:t>
            </a:r>
            <a:r>
              <a:rPr lang="pt-PT" sz="1000" dirty="0" err="1"/>
              <a:t>small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large</a:t>
            </a:r>
            <a:r>
              <a:rPr lang="pt-PT" sz="1000" dirty="0"/>
              <a:t> </a:t>
            </a:r>
            <a:r>
              <a:rPr lang="pt-PT" sz="1000" dirty="0" err="1"/>
              <a:t>datasets</a:t>
            </a:r>
            <a:r>
              <a:rPr lang="pt-PT" sz="1000" dirty="0"/>
              <a:t>.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simplicity</a:t>
            </a:r>
            <a:r>
              <a:rPr lang="pt-PT" sz="1000" dirty="0"/>
              <a:t> </a:t>
            </a:r>
            <a:r>
              <a:rPr lang="pt-PT" sz="1000" dirty="0" err="1"/>
              <a:t>of</a:t>
            </a:r>
            <a:r>
              <a:rPr lang="pt-PT" sz="1000" dirty="0"/>
              <a:t> </a:t>
            </a:r>
            <a:r>
              <a:rPr lang="pt-PT" sz="1000" dirty="0" err="1"/>
              <a:t>preorder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ensures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we</a:t>
            </a:r>
            <a:r>
              <a:rPr lang="pt-PT" sz="1000" dirty="0"/>
              <a:t> can </a:t>
            </a:r>
            <a:r>
              <a:rPr lang="pt-PT" sz="1000" dirty="0" err="1"/>
              <a:t>quickly</a:t>
            </a:r>
            <a:r>
              <a:rPr lang="pt-PT" sz="1000" dirty="0"/>
              <a:t> </a:t>
            </a:r>
            <a:r>
              <a:rPr lang="pt-PT" sz="1000" dirty="0" err="1"/>
              <a:t>generate</a:t>
            </a:r>
            <a:r>
              <a:rPr lang="pt-PT" sz="1000" dirty="0"/>
              <a:t> a tour </a:t>
            </a:r>
            <a:r>
              <a:rPr lang="pt-PT" sz="1000" dirty="0" err="1"/>
              <a:t>after</a:t>
            </a:r>
            <a:r>
              <a:rPr lang="pt-PT" sz="1000" dirty="0"/>
              <a:t> </a:t>
            </a:r>
            <a:r>
              <a:rPr lang="pt-PT" sz="1000" dirty="0" err="1"/>
              <a:t>constructing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MST.</a:t>
            </a:r>
          </a:p>
          <a:p>
            <a:pPr>
              <a:lnSpc>
                <a:spcPct val="12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4709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BA7A6-BE09-0BCC-2FE8-32A12F69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4.3. Other Heuristics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1DA97D-0508-342E-3652-7E734589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38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PT" sz="1000" b="1" dirty="0"/>
          </a:p>
          <a:p>
            <a:pPr>
              <a:buFont typeface="Arial" panose="020B0604020202020204" pitchFamily="34" charset="0"/>
              <a:buChar char="•"/>
            </a:pPr>
            <a:endParaRPr lang="pt-PT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 err="1"/>
              <a:t>Algorithm</a:t>
            </a:r>
            <a:r>
              <a:rPr lang="pt-PT" sz="1000" b="1" dirty="0"/>
              <a:t> Design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starts</a:t>
            </a:r>
            <a:r>
              <a:rPr lang="pt-PT" sz="1000" dirty="0"/>
              <a:t> </a:t>
            </a:r>
            <a:r>
              <a:rPr lang="pt-PT" sz="1000" dirty="0" err="1"/>
              <a:t>at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node </a:t>
            </a:r>
            <a:r>
              <a:rPr lang="pt-PT" sz="1000" dirty="0" err="1"/>
              <a:t>labeled</a:t>
            </a:r>
            <a:r>
              <a:rPr lang="pt-PT" sz="1000" dirty="0"/>
              <a:t> </a:t>
            </a:r>
            <a:r>
              <a:rPr lang="pt-PT" sz="1000" dirty="0" err="1"/>
              <a:t>with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zero-</a:t>
            </a:r>
            <a:r>
              <a:rPr lang="pt-PT" sz="1000" dirty="0" err="1"/>
              <a:t>identifier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repeatedly</a:t>
            </a:r>
            <a:r>
              <a:rPr lang="pt-PT" sz="1000" dirty="0"/>
              <a:t> </a:t>
            </a:r>
            <a:r>
              <a:rPr lang="pt-PT" sz="1000" dirty="0" err="1"/>
              <a:t>visits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unvisited</a:t>
            </a:r>
            <a:r>
              <a:rPr lang="pt-PT" sz="1000" dirty="0"/>
              <a:t> node </a:t>
            </a:r>
            <a:r>
              <a:rPr lang="pt-PT" sz="1000" dirty="0" err="1"/>
              <a:t>until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</a:t>
            </a:r>
            <a:r>
              <a:rPr lang="pt-PT" sz="1000" dirty="0" err="1"/>
              <a:t>have</a:t>
            </a:r>
            <a:r>
              <a:rPr lang="pt-PT" sz="1000" dirty="0"/>
              <a:t> </a:t>
            </a:r>
            <a:r>
              <a:rPr lang="pt-PT" sz="1000" dirty="0" err="1"/>
              <a:t>been</a:t>
            </a:r>
            <a:r>
              <a:rPr lang="pt-PT" sz="1000" dirty="0"/>
              <a:t> </a:t>
            </a:r>
            <a:r>
              <a:rPr lang="pt-PT" sz="1000" dirty="0" err="1"/>
              <a:t>visited</a:t>
            </a:r>
            <a:r>
              <a:rPr lang="pt-PT" sz="1000" dirty="0"/>
              <a:t>, </a:t>
            </a:r>
            <a:r>
              <a:rPr lang="pt-PT" sz="1000" dirty="0" err="1"/>
              <a:t>finally</a:t>
            </a:r>
            <a:r>
              <a:rPr lang="pt-PT" sz="1000" dirty="0"/>
              <a:t> </a:t>
            </a:r>
            <a:r>
              <a:rPr lang="pt-PT" sz="1000" dirty="0" err="1"/>
              <a:t>returning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method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straightforward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prioritizes</a:t>
            </a:r>
            <a:r>
              <a:rPr lang="pt-PT" sz="1000" dirty="0"/>
              <a:t> </a:t>
            </a:r>
            <a:r>
              <a:rPr lang="pt-PT" sz="1000" dirty="0" err="1"/>
              <a:t>minimizing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immediate</a:t>
            </a:r>
            <a:r>
              <a:rPr lang="pt-PT" sz="1000" dirty="0"/>
              <a:t> </a:t>
            </a:r>
            <a:r>
              <a:rPr lang="pt-PT" sz="1000" dirty="0" err="1"/>
              <a:t>distance</a:t>
            </a:r>
            <a:r>
              <a:rPr lang="pt-PT" sz="1000" dirty="0"/>
              <a:t> </a:t>
            </a:r>
            <a:r>
              <a:rPr lang="pt-PT" sz="1000" dirty="0" err="1"/>
              <a:t>traveled</a:t>
            </a:r>
            <a:r>
              <a:rPr lang="pt-PT" sz="1000" dirty="0"/>
              <a:t> </a:t>
            </a:r>
            <a:r>
              <a:rPr lang="pt-PT" sz="1000" dirty="0" err="1"/>
              <a:t>at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step.</a:t>
            </a:r>
          </a:p>
          <a:p>
            <a:pPr marL="0" indent="0">
              <a:buNone/>
            </a:pPr>
            <a:endParaRPr lang="pt-PT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 err="1"/>
              <a:t>Initialization</a:t>
            </a:r>
            <a:r>
              <a:rPr lang="pt-PT" sz="1000" dirty="0"/>
              <a:t>: </a:t>
            </a:r>
            <a:r>
              <a:rPr lang="pt-PT" sz="1000" dirty="0" err="1"/>
              <a:t>Begin</a:t>
            </a:r>
            <a:r>
              <a:rPr lang="pt-PT" sz="1000" dirty="0"/>
              <a:t> </a:t>
            </a:r>
            <a:r>
              <a:rPr lang="pt-PT" sz="1000" dirty="0" err="1"/>
              <a:t>at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 (node 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Finding</a:t>
            </a:r>
            <a:r>
              <a:rPr lang="pt-PT" sz="1000" b="1" dirty="0"/>
              <a:t> </a:t>
            </a:r>
            <a:r>
              <a:rPr lang="pt-PT" sz="1000" b="1" dirty="0" err="1"/>
              <a:t>Nearest</a:t>
            </a:r>
            <a:r>
              <a:rPr lang="pt-PT" sz="1000" b="1" dirty="0"/>
              <a:t> </a:t>
            </a:r>
            <a:r>
              <a:rPr lang="pt-PT" sz="1000" b="1" dirty="0" err="1"/>
              <a:t>Neighbor</a:t>
            </a:r>
            <a:r>
              <a:rPr lang="pt-PT" sz="1000" dirty="0"/>
              <a:t>: </a:t>
            </a:r>
            <a:r>
              <a:rPr lang="pt-PT" sz="1000" dirty="0" err="1"/>
              <a:t>At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step, </a:t>
            </a:r>
            <a:r>
              <a:rPr lang="pt-PT" sz="1000" dirty="0" err="1"/>
              <a:t>select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closest</a:t>
            </a:r>
            <a:r>
              <a:rPr lang="pt-PT" sz="1000" dirty="0"/>
              <a:t> </a:t>
            </a:r>
            <a:r>
              <a:rPr lang="pt-PT" sz="1000" dirty="0" err="1"/>
              <a:t>unvisited</a:t>
            </a:r>
            <a:r>
              <a:rPr lang="pt-PT" sz="1000" dirty="0"/>
              <a:t>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Marking</a:t>
            </a:r>
            <a:r>
              <a:rPr lang="pt-PT" sz="1000" b="1" dirty="0"/>
              <a:t> as </a:t>
            </a:r>
            <a:r>
              <a:rPr lang="pt-PT" sz="1000" b="1" dirty="0" err="1"/>
              <a:t>Visited</a:t>
            </a:r>
            <a:r>
              <a:rPr lang="pt-PT" sz="1000" dirty="0"/>
              <a:t>: Mark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selected</a:t>
            </a:r>
            <a:r>
              <a:rPr lang="pt-PT" sz="1000" dirty="0"/>
              <a:t> node as </a:t>
            </a:r>
            <a:r>
              <a:rPr lang="pt-PT" sz="1000" dirty="0" err="1"/>
              <a:t>visited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move to </a:t>
            </a:r>
            <a:r>
              <a:rPr lang="pt-PT" sz="1000" dirty="0" err="1"/>
              <a:t>it</a:t>
            </a:r>
            <a:r>
              <a:rPr lang="pt-PT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Repeat</a:t>
            </a:r>
            <a:r>
              <a:rPr lang="pt-PT" sz="1000" dirty="0"/>
              <a:t>: </a:t>
            </a:r>
            <a:r>
              <a:rPr lang="pt-PT" sz="1000" dirty="0" err="1"/>
              <a:t>Repeat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process</a:t>
            </a:r>
            <a:r>
              <a:rPr lang="pt-PT" sz="1000" dirty="0"/>
              <a:t> </a:t>
            </a:r>
            <a:r>
              <a:rPr lang="pt-PT" sz="1000" dirty="0" err="1"/>
              <a:t>until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are </a:t>
            </a:r>
            <a:r>
              <a:rPr lang="pt-PT" sz="1000" dirty="0" err="1"/>
              <a:t>visited</a:t>
            </a:r>
            <a:r>
              <a:rPr lang="pt-PT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b="1" dirty="0" err="1"/>
              <a:t>Return</a:t>
            </a:r>
            <a:r>
              <a:rPr lang="pt-PT" sz="1000" b="1" dirty="0"/>
              <a:t> to </a:t>
            </a:r>
            <a:r>
              <a:rPr lang="pt-PT" sz="1000" b="1" dirty="0" err="1"/>
              <a:t>Start</a:t>
            </a:r>
            <a:r>
              <a:rPr lang="pt-PT" sz="1000" dirty="0"/>
              <a:t>: </a:t>
            </a:r>
            <a:r>
              <a:rPr lang="pt-PT" sz="1000" dirty="0" err="1"/>
              <a:t>Return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 to complete </a:t>
            </a:r>
            <a:r>
              <a:rPr lang="pt-PT" sz="1000" dirty="0" err="1"/>
              <a:t>the</a:t>
            </a:r>
            <a:r>
              <a:rPr lang="pt-PT" sz="1000" dirty="0"/>
              <a:t> tour.</a:t>
            </a:r>
          </a:p>
          <a:p>
            <a:pPr lvl="1" indent="0">
              <a:buNone/>
            </a:pP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particularly</a:t>
            </a:r>
            <a:r>
              <a:rPr lang="pt-PT" sz="1000" dirty="0"/>
              <a:t> </a:t>
            </a:r>
            <a:r>
              <a:rPr lang="pt-PT" sz="1000" dirty="0" err="1"/>
              <a:t>useful</a:t>
            </a:r>
            <a:r>
              <a:rPr lang="pt-PT" sz="1000" dirty="0"/>
              <a:t> for </a:t>
            </a:r>
            <a:r>
              <a:rPr lang="pt-PT" sz="1000" dirty="0" err="1"/>
              <a:t>large</a:t>
            </a:r>
            <a:r>
              <a:rPr lang="pt-PT" sz="1000" dirty="0"/>
              <a:t> </a:t>
            </a:r>
            <a:r>
              <a:rPr lang="pt-PT" sz="1000" dirty="0" err="1"/>
              <a:t>datasets</a:t>
            </a:r>
            <a:r>
              <a:rPr lang="pt-PT" sz="1000" dirty="0"/>
              <a:t> </a:t>
            </a:r>
            <a:r>
              <a:rPr lang="pt-PT" sz="1000" dirty="0" err="1"/>
              <a:t>due</a:t>
            </a:r>
            <a:r>
              <a:rPr lang="pt-PT" sz="1000" dirty="0"/>
              <a:t> to </a:t>
            </a:r>
            <a:r>
              <a:rPr lang="pt-PT" sz="1000" dirty="0" err="1"/>
              <a:t>its</a:t>
            </a:r>
            <a:r>
              <a:rPr lang="pt-PT" sz="1000" dirty="0"/>
              <a:t> O(V**2) time </a:t>
            </a:r>
            <a:r>
              <a:rPr lang="pt-PT" sz="1000" dirty="0" err="1"/>
              <a:t>complexity</a:t>
            </a:r>
            <a:r>
              <a:rPr lang="pt-PT" sz="1000" dirty="0"/>
              <a:t>, </a:t>
            </a:r>
            <a:r>
              <a:rPr lang="pt-PT" sz="1000" dirty="0" err="1"/>
              <a:t>making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significantly</a:t>
            </a:r>
            <a:r>
              <a:rPr lang="pt-PT" sz="1000" dirty="0"/>
              <a:t> </a:t>
            </a:r>
            <a:r>
              <a:rPr lang="pt-PT" sz="1000" dirty="0" err="1"/>
              <a:t>faster</a:t>
            </a:r>
            <a:r>
              <a:rPr lang="pt-PT" sz="1000" dirty="0"/>
              <a:t> </a:t>
            </a:r>
            <a:r>
              <a:rPr lang="pt-PT" sz="1000" dirty="0" err="1"/>
              <a:t>than</a:t>
            </a:r>
            <a:r>
              <a:rPr lang="pt-PT" sz="1000" dirty="0"/>
              <a:t> </a:t>
            </a:r>
            <a:r>
              <a:rPr lang="pt-PT" sz="1000" dirty="0" err="1"/>
              <a:t>exact</a:t>
            </a:r>
            <a:r>
              <a:rPr lang="pt-PT" sz="1000" dirty="0"/>
              <a:t> </a:t>
            </a:r>
            <a:r>
              <a:rPr lang="pt-PT" sz="1000" dirty="0" err="1"/>
              <a:t>algorithms</a:t>
            </a:r>
            <a:r>
              <a:rPr lang="pt-PT" sz="1000" dirty="0"/>
              <a:t> </a:t>
            </a:r>
            <a:r>
              <a:rPr lang="pt-PT" sz="1000" dirty="0" err="1"/>
              <a:t>like</a:t>
            </a:r>
            <a:r>
              <a:rPr lang="pt-PT" sz="1000" dirty="0"/>
              <a:t> </a:t>
            </a:r>
            <a:r>
              <a:rPr lang="pt-PT" sz="1000" dirty="0" err="1"/>
              <a:t>backtracking</a:t>
            </a:r>
            <a:r>
              <a:rPr lang="pt-PT" sz="1000" dirty="0"/>
              <a:t>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441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32DEA-7BA2-EE9D-4E5A-2A72B0AF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approach works?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29E7FB-9606-EB24-4AF4-C3BFD7D9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sz="1000" b="1" dirty="0"/>
              <a:t>Local </a:t>
            </a:r>
            <a:r>
              <a:rPr lang="pt-PT" sz="1000" b="1" dirty="0" err="1"/>
              <a:t>Optimization</a:t>
            </a:r>
            <a:r>
              <a:rPr lang="pt-PT" sz="1000" dirty="0"/>
              <a:t>: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always</a:t>
            </a:r>
            <a:r>
              <a:rPr lang="pt-PT" sz="1000" dirty="0"/>
              <a:t> </a:t>
            </a:r>
            <a:r>
              <a:rPr lang="pt-PT" sz="1000" dirty="0" err="1"/>
              <a:t>selecting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unvisited</a:t>
            </a:r>
            <a:r>
              <a:rPr lang="pt-PT" sz="1000" dirty="0"/>
              <a:t> node,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ensures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each</a:t>
            </a:r>
            <a:r>
              <a:rPr lang="pt-PT" sz="1000" dirty="0"/>
              <a:t> step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locally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. </a:t>
            </a:r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tends</a:t>
            </a:r>
            <a:r>
              <a:rPr lang="pt-PT" sz="1000" dirty="0"/>
              <a:t> to </a:t>
            </a:r>
            <a:r>
              <a:rPr lang="pt-PT" sz="1000" dirty="0" err="1"/>
              <a:t>keep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total tour </a:t>
            </a:r>
            <a:r>
              <a:rPr lang="pt-PT" sz="1000" dirty="0" err="1"/>
              <a:t>length</a:t>
            </a:r>
            <a:r>
              <a:rPr lang="pt-PT" sz="1000" dirty="0"/>
              <a:t> </a:t>
            </a:r>
            <a:r>
              <a:rPr lang="pt-PT" sz="1000" dirty="0" err="1"/>
              <a:t>relatively</a:t>
            </a:r>
            <a:r>
              <a:rPr lang="pt-PT" sz="1000" dirty="0"/>
              <a:t> short, </a:t>
            </a:r>
            <a:r>
              <a:rPr lang="pt-PT" sz="1000" dirty="0" err="1"/>
              <a:t>although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may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globally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 err="1"/>
              <a:t>Simplicity</a:t>
            </a:r>
            <a:r>
              <a:rPr lang="pt-PT" sz="1000" b="1" dirty="0"/>
              <a:t> </a:t>
            </a:r>
            <a:r>
              <a:rPr lang="pt-PT" sz="1000" b="1" dirty="0" err="1"/>
              <a:t>and</a:t>
            </a:r>
            <a:r>
              <a:rPr lang="pt-PT" sz="1000" b="1" dirty="0"/>
              <a:t> Speed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simple</a:t>
            </a:r>
            <a:r>
              <a:rPr lang="pt-PT" sz="1000" dirty="0"/>
              <a:t> to </a:t>
            </a:r>
            <a:r>
              <a:rPr lang="pt-PT" sz="1000" dirty="0" err="1"/>
              <a:t>implement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fast to execute, </a:t>
            </a:r>
            <a:r>
              <a:rPr lang="pt-PT" sz="1000" dirty="0" err="1"/>
              <a:t>making</a:t>
            </a:r>
            <a:r>
              <a:rPr lang="pt-PT" sz="1000" dirty="0"/>
              <a:t>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suitable</a:t>
            </a:r>
            <a:r>
              <a:rPr lang="pt-PT" sz="1000" dirty="0"/>
              <a:t> for </a:t>
            </a:r>
            <a:r>
              <a:rPr lang="pt-PT" sz="1000" dirty="0" err="1"/>
              <a:t>large</a:t>
            </a:r>
            <a:r>
              <a:rPr lang="pt-PT" sz="1000" dirty="0"/>
              <a:t> </a:t>
            </a:r>
            <a:r>
              <a:rPr lang="pt-PT" sz="1000" dirty="0" err="1"/>
              <a:t>datasets</a:t>
            </a:r>
            <a:r>
              <a:rPr lang="pt-PT" sz="1000" dirty="0"/>
              <a:t> </a:t>
            </a:r>
            <a:r>
              <a:rPr lang="pt-PT" sz="1000" dirty="0" err="1"/>
              <a:t>where</a:t>
            </a:r>
            <a:r>
              <a:rPr lang="pt-PT" sz="1000" dirty="0"/>
              <a:t> more </a:t>
            </a:r>
            <a:r>
              <a:rPr lang="pt-PT" sz="1000" dirty="0" err="1"/>
              <a:t>complex</a:t>
            </a:r>
            <a:r>
              <a:rPr lang="pt-PT" sz="1000" dirty="0"/>
              <a:t> </a:t>
            </a:r>
            <a:r>
              <a:rPr lang="pt-PT" sz="1000" dirty="0" err="1"/>
              <a:t>algorithms</a:t>
            </a:r>
            <a:r>
              <a:rPr lang="pt-PT" sz="1000" dirty="0"/>
              <a:t> </a:t>
            </a:r>
            <a:r>
              <a:rPr lang="pt-PT" sz="1000" dirty="0" err="1"/>
              <a:t>would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computationally</a:t>
            </a:r>
            <a:r>
              <a:rPr lang="pt-PT" sz="1000" dirty="0"/>
              <a:t> </a:t>
            </a:r>
            <a:r>
              <a:rPr lang="pt-PT" sz="1000" dirty="0" err="1"/>
              <a:t>prohibitive</a:t>
            </a:r>
            <a:r>
              <a:rPr lang="pt-PT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 err="1"/>
              <a:t>Practicality</a:t>
            </a:r>
            <a:r>
              <a:rPr lang="pt-PT" sz="1000" dirty="0"/>
              <a:t>: In </a:t>
            </a:r>
            <a:r>
              <a:rPr lang="pt-PT" sz="1000" dirty="0" err="1"/>
              <a:t>many</a:t>
            </a:r>
            <a:r>
              <a:rPr lang="pt-PT" sz="1000" dirty="0"/>
              <a:t> real-</a:t>
            </a:r>
            <a:r>
              <a:rPr lang="pt-PT" sz="1000" dirty="0" err="1"/>
              <a:t>world</a:t>
            </a:r>
            <a:r>
              <a:rPr lang="pt-PT" sz="1000" dirty="0"/>
              <a:t> </a:t>
            </a:r>
            <a:r>
              <a:rPr lang="pt-PT" sz="1000" dirty="0" err="1"/>
              <a:t>scenarios</a:t>
            </a:r>
            <a:r>
              <a:rPr lang="pt-PT" sz="1000" dirty="0"/>
              <a:t>, </a:t>
            </a:r>
            <a:r>
              <a:rPr lang="pt-PT" sz="1000" dirty="0" err="1"/>
              <a:t>having</a:t>
            </a:r>
            <a:r>
              <a:rPr lang="pt-PT" sz="1000" dirty="0"/>
              <a:t> a </a:t>
            </a:r>
            <a:r>
              <a:rPr lang="pt-PT" sz="1000" dirty="0" err="1"/>
              <a:t>quick</a:t>
            </a:r>
            <a:r>
              <a:rPr lang="pt-PT" sz="1000" dirty="0"/>
              <a:t>, </a:t>
            </a:r>
            <a:r>
              <a:rPr lang="pt-PT" sz="1000" dirty="0" err="1"/>
              <a:t>near-optimal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more </a:t>
            </a:r>
            <a:r>
              <a:rPr lang="pt-PT" sz="1000" dirty="0" err="1"/>
              <a:t>practical</a:t>
            </a:r>
            <a:r>
              <a:rPr lang="pt-PT" sz="1000" dirty="0"/>
              <a:t> </a:t>
            </a:r>
            <a:r>
              <a:rPr lang="pt-PT" sz="1000" dirty="0" err="1"/>
              <a:t>than</a:t>
            </a:r>
            <a:r>
              <a:rPr lang="pt-PT" sz="1000" dirty="0"/>
              <a:t> </a:t>
            </a:r>
            <a:r>
              <a:rPr lang="pt-PT" sz="1000" dirty="0" err="1"/>
              <a:t>spending</a:t>
            </a:r>
            <a:r>
              <a:rPr lang="pt-PT" sz="1000" dirty="0"/>
              <a:t> </a:t>
            </a:r>
            <a:r>
              <a:rPr lang="pt-PT" sz="1000" dirty="0" err="1"/>
              <a:t>excessive</a:t>
            </a:r>
            <a:r>
              <a:rPr lang="pt-PT" sz="1000" dirty="0"/>
              <a:t> </a:t>
            </a:r>
            <a:r>
              <a:rPr lang="pt-PT" sz="1000" dirty="0" err="1"/>
              <a:t>computational</a:t>
            </a:r>
            <a:r>
              <a:rPr lang="pt-PT" sz="1000" dirty="0"/>
              <a:t> </a:t>
            </a:r>
            <a:r>
              <a:rPr lang="pt-PT" sz="1000" dirty="0" err="1"/>
              <a:t>resources</a:t>
            </a:r>
            <a:r>
              <a:rPr lang="pt-PT" sz="1000" dirty="0"/>
              <a:t> to </a:t>
            </a:r>
            <a:r>
              <a:rPr lang="pt-PT" sz="1000" dirty="0" err="1"/>
              <a:t>find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absolute</a:t>
            </a:r>
            <a:r>
              <a:rPr lang="pt-PT" sz="1000" dirty="0"/>
              <a:t> </a:t>
            </a:r>
            <a:r>
              <a:rPr lang="pt-PT" sz="1000" dirty="0" err="1"/>
              <a:t>optimal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706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1839-571D-6475-4055-7377B97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4.4. TSP in the Real World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D68C98-2B7D-E400-BF56-5CDD1D82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000" b="1" dirty="0"/>
              <a:t>           </a:t>
            </a:r>
            <a:r>
              <a:rPr lang="pt-PT" sz="1000" b="1" dirty="0" err="1"/>
              <a:t>Objective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aims</a:t>
            </a:r>
            <a:r>
              <a:rPr lang="pt-PT" sz="1000" dirty="0"/>
              <a:t> to </a:t>
            </a:r>
            <a:r>
              <a:rPr lang="pt-PT" sz="1000" dirty="0" err="1"/>
              <a:t>provide</a:t>
            </a:r>
            <a:r>
              <a:rPr lang="pt-PT" sz="1000" dirty="0"/>
              <a:t> a </a:t>
            </a:r>
            <a:r>
              <a:rPr lang="pt-PT" sz="1000" dirty="0" err="1"/>
              <a:t>feasible</a:t>
            </a:r>
            <a:r>
              <a:rPr lang="pt-PT" sz="1000" dirty="0"/>
              <a:t> </a:t>
            </a:r>
            <a:r>
              <a:rPr lang="pt-PT" sz="1000" dirty="0" err="1"/>
              <a:t>solution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TSP, </a:t>
            </a:r>
            <a:r>
              <a:rPr lang="pt-PT" sz="1000" dirty="0" err="1"/>
              <a:t>even</a:t>
            </a:r>
            <a:r>
              <a:rPr lang="pt-PT" sz="1000" dirty="0"/>
              <a:t> </a:t>
            </a:r>
            <a:r>
              <a:rPr lang="pt-PT" sz="1000" dirty="0" err="1"/>
              <a:t>when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graph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fully</a:t>
            </a:r>
            <a:r>
              <a:rPr lang="pt-PT" sz="1000" dirty="0"/>
              <a:t> </a:t>
            </a:r>
            <a:r>
              <a:rPr lang="pt-PT" sz="1000" dirty="0" err="1"/>
              <a:t>connected</a:t>
            </a:r>
            <a:r>
              <a:rPr lang="pt-PT" sz="1000" dirty="0"/>
              <a:t>. </a:t>
            </a:r>
            <a:r>
              <a:rPr lang="pt-PT" sz="1000" dirty="0" err="1"/>
              <a:t>It</a:t>
            </a:r>
            <a:r>
              <a:rPr lang="pt-PT" sz="1000" dirty="0"/>
              <a:t> </a:t>
            </a:r>
            <a:r>
              <a:rPr lang="pt-PT" sz="1000" dirty="0" err="1"/>
              <a:t>starts</a:t>
            </a:r>
            <a:r>
              <a:rPr lang="pt-PT" sz="1000" dirty="0"/>
              <a:t> </a:t>
            </a:r>
            <a:r>
              <a:rPr lang="pt-PT" sz="1000" dirty="0" err="1"/>
              <a:t>from</a:t>
            </a:r>
            <a:r>
              <a:rPr lang="pt-PT" sz="1000" dirty="0"/>
              <a:t> </a:t>
            </a:r>
            <a:r>
              <a:rPr lang="pt-PT" sz="1000" dirty="0" err="1"/>
              <a:t>an</a:t>
            </a:r>
            <a:r>
              <a:rPr lang="pt-PT" sz="1000" dirty="0"/>
              <a:t> </a:t>
            </a:r>
            <a:r>
              <a:rPr lang="pt-PT" sz="1000" dirty="0" err="1"/>
              <a:t>arbitrary</a:t>
            </a:r>
            <a:r>
              <a:rPr lang="pt-PT" sz="1000" dirty="0"/>
              <a:t> node </a:t>
            </a:r>
            <a:r>
              <a:rPr lang="pt-PT" sz="1000" dirty="0" err="1"/>
              <a:t>provided</a:t>
            </a:r>
            <a:r>
              <a:rPr lang="pt-PT" sz="1000" dirty="0"/>
              <a:t> </a:t>
            </a:r>
            <a:r>
              <a:rPr lang="pt-PT" sz="1000" dirty="0" err="1"/>
              <a:t>by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user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attempts</a:t>
            </a:r>
            <a:r>
              <a:rPr lang="pt-PT" sz="1000" dirty="0"/>
              <a:t> to </a:t>
            </a:r>
            <a:r>
              <a:rPr lang="pt-PT" sz="1000" dirty="0" err="1"/>
              <a:t>visit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nodes, </a:t>
            </a:r>
            <a:r>
              <a:rPr lang="pt-PT" sz="1000" dirty="0" err="1"/>
              <a:t>returning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origin</a:t>
            </a:r>
            <a:r>
              <a:rPr lang="pt-PT" sz="1000" dirty="0"/>
              <a:t> </a:t>
            </a:r>
            <a:r>
              <a:rPr lang="pt-PT" sz="1000" dirty="0" err="1"/>
              <a:t>if</a:t>
            </a:r>
            <a:r>
              <a:rPr lang="pt-PT" sz="1000" dirty="0"/>
              <a:t> </a:t>
            </a:r>
            <a:r>
              <a:rPr lang="pt-PT" sz="1000" dirty="0" err="1"/>
              <a:t>possible</a:t>
            </a:r>
            <a:r>
              <a:rPr lang="pt-PT" sz="1000" dirty="0"/>
              <a:t>.</a:t>
            </a:r>
          </a:p>
          <a:p>
            <a:pPr marL="0" indent="0">
              <a:buNone/>
            </a:pPr>
            <a:r>
              <a:rPr lang="pt-PT" sz="1000" b="1" dirty="0"/>
              <a:t>            </a:t>
            </a:r>
            <a:r>
              <a:rPr lang="pt-PT" sz="1000" b="1" dirty="0" err="1"/>
              <a:t>Feasibility</a:t>
            </a:r>
            <a:r>
              <a:rPr lang="pt-PT" sz="1000" b="1" dirty="0"/>
              <a:t> </a:t>
            </a:r>
            <a:r>
              <a:rPr lang="pt-PT" sz="1000" b="1" dirty="0" err="1"/>
              <a:t>Check</a:t>
            </a:r>
            <a:r>
              <a:rPr lang="pt-PT" sz="1000" dirty="0"/>
              <a:t>: </a:t>
            </a:r>
            <a:r>
              <a:rPr lang="pt-PT" sz="1000" dirty="0" err="1"/>
              <a:t>If</a:t>
            </a:r>
            <a:r>
              <a:rPr lang="pt-PT" sz="1000" dirty="0"/>
              <a:t> no </a:t>
            </a:r>
            <a:r>
              <a:rPr lang="pt-PT" sz="1000" dirty="0" err="1"/>
              <a:t>valid</a:t>
            </a:r>
            <a:r>
              <a:rPr lang="pt-PT" sz="1000" dirty="0"/>
              <a:t> tour </a:t>
            </a:r>
            <a:r>
              <a:rPr lang="pt-PT" sz="1000" dirty="0" err="1"/>
              <a:t>exists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</a:t>
            </a:r>
            <a:r>
              <a:rPr lang="pt-PT" sz="1000" dirty="0" err="1"/>
              <a:t>visits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returns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</a:t>
            </a:r>
            <a:r>
              <a:rPr lang="pt-PT" sz="1000" dirty="0" err="1"/>
              <a:t>point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outputs a </a:t>
            </a:r>
            <a:r>
              <a:rPr lang="pt-PT" sz="1000" dirty="0" err="1"/>
              <a:t>message</a:t>
            </a:r>
            <a:r>
              <a:rPr lang="pt-PT" sz="1000" dirty="0"/>
              <a:t> </a:t>
            </a:r>
            <a:r>
              <a:rPr lang="pt-PT" sz="1000" dirty="0" err="1"/>
              <a:t>indicating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infeasibility</a:t>
            </a:r>
            <a:r>
              <a:rPr lang="pt-PT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/>
              <a:t>     1-Input Handling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user</a:t>
            </a:r>
            <a:r>
              <a:rPr lang="pt-PT" sz="1000" dirty="0"/>
              <a:t> </a:t>
            </a:r>
            <a:r>
              <a:rPr lang="pt-PT" sz="1000" dirty="0" err="1"/>
              <a:t>provides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 for </a:t>
            </a:r>
            <a:r>
              <a:rPr lang="pt-PT" sz="1000" dirty="0" err="1"/>
              <a:t>the</a:t>
            </a:r>
            <a:r>
              <a:rPr lang="pt-PT" sz="1000" dirty="0"/>
              <a:t> TSP tour.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must </a:t>
            </a:r>
            <a:r>
              <a:rPr lang="pt-PT" sz="1000" dirty="0" err="1"/>
              <a:t>dynamically</a:t>
            </a:r>
            <a:r>
              <a:rPr lang="pt-PT" sz="1000" dirty="0"/>
              <a:t> </a:t>
            </a:r>
            <a:r>
              <a:rPr lang="pt-PT" sz="1000" dirty="0" err="1"/>
              <a:t>adjust</a:t>
            </a:r>
            <a:r>
              <a:rPr lang="pt-PT" sz="1000" dirty="0"/>
              <a:t> to </a:t>
            </a:r>
            <a:r>
              <a:rPr lang="pt-PT" sz="1000" dirty="0" err="1"/>
              <a:t>any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</a:t>
            </a:r>
            <a:r>
              <a:rPr lang="pt-PT" sz="1000" dirty="0" err="1"/>
              <a:t>point</a:t>
            </a:r>
            <a:r>
              <a:rPr lang="pt-PT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000" b="1" dirty="0"/>
              <a:t>     2-Graph </a:t>
            </a:r>
            <a:r>
              <a:rPr lang="pt-PT" sz="1000" b="1" dirty="0" err="1"/>
              <a:t>Representation</a:t>
            </a:r>
            <a:r>
              <a:rPr lang="pt-PT" sz="1000" dirty="0"/>
              <a:t>: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graph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represented</a:t>
            </a:r>
            <a:r>
              <a:rPr lang="pt-PT" sz="1000" dirty="0"/>
              <a:t> </a:t>
            </a:r>
            <a:r>
              <a:rPr lang="pt-PT" sz="1000" dirty="0" err="1"/>
              <a:t>using</a:t>
            </a:r>
            <a:r>
              <a:rPr lang="pt-PT" sz="1000" dirty="0"/>
              <a:t> </a:t>
            </a:r>
            <a:r>
              <a:rPr lang="pt-PT" sz="1000" dirty="0" err="1"/>
              <a:t>adjacency</a:t>
            </a:r>
            <a:r>
              <a:rPr lang="pt-PT" sz="1000" dirty="0"/>
              <a:t> </a:t>
            </a:r>
            <a:r>
              <a:rPr lang="pt-PT" sz="1000" dirty="0" err="1"/>
              <a:t>lists</a:t>
            </a:r>
            <a:r>
              <a:rPr lang="pt-PT" sz="1000" dirty="0"/>
              <a:t> </a:t>
            </a:r>
            <a:r>
              <a:rPr lang="pt-PT" sz="1000" dirty="0" err="1"/>
              <a:t>or</a:t>
            </a:r>
            <a:r>
              <a:rPr lang="pt-PT" sz="1000" dirty="0"/>
              <a:t> </a:t>
            </a:r>
            <a:r>
              <a:rPr lang="pt-PT" sz="1000" dirty="0" err="1"/>
              <a:t>matrices</a:t>
            </a:r>
            <a:r>
              <a:rPr lang="pt-PT" sz="1000" dirty="0"/>
              <a:t>, </a:t>
            </a:r>
            <a:r>
              <a:rPr lang="pt-PT" sz="1000" dirty="0" err="1"/>
              <a:t>incorporating</a:t>
            </a:r>
            <a:r>
              <a:rPr lang="pt-PT" sz="1000" dirty="0"/>
              <a:t> </a:t>
            </a:r>
            <a:r>
              <a:rPr lang="pt-PT" sz="1000" dirty="0" err="1"/>
              <a:t>only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edges</a:t>
            </a:r>
            <a:r>
              <a:rPr lang="pt-PT" sz="1000" dirty="0"/>
              <a:t> </a:t>
            </a:r>
            <a:r>
              <a:rPr lang="pt-PT" sz="1000" dirty="0" err="1"/>
              <a:t>provided</a:t>
            </a:r>
            <a:r>
              <a:rPr lang="pt-PT" sz="1000" dirty="0"/>
              <a:t> in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dataset</a:t>
            </a:r>
            <a:r>
              <a:rPr lang="pt-PT" sz="1000" dirty="0"/>
              <a:t>.</a:t>
            </a:r>
          </a:p>
          <a:p>
            <a:pPr marL="0" indent="0">
              <a:buNone/>
            </a:pPr>
            <a:r>
              <a:rPr lang="pt-PT" sz="1000" b="1" dirty="0"/>
              <a:t>           3-Pathfinding </a:t>
            </a:r>
            <a:r>
              <a:rPr lang="pt-PT" sz="1000" b="1" dirty="0" err="1"/>
              <a:t>and</a:t>
            </a:r>
            <a:r>
              <a:rPr lang="pt-PT" sz="1000" b="1" dirty="0"/>
              <a:t> </a:t>
            </a:r>
            <a:r>
              <a:rPr lang="pt-PT" sz="1000" b="1" dirty="0" err="1"/>
              <a:t>Connectivity</a:t>
            </a:r>
            <a:r>
              <a:rPr lang="pt-PT" sz="1000" b="1" dirty="0"/>
              <a:t> </a:t>
            </a:r>
            <a:r>
              <a:rPr lang="pt-PT" sz="1000" b="1" dirty="0" err="1"/>
              <a:t>Check</a:t>
            </a:r>
            <a:r>
              <a:rPr lang="pt-PT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first</a:t>
            </a:r>
            <a:r>
              <a:rPr lang="pt-PT" sz="1000" dirty="0"/>
              <a:t> </a:t>
            </a:r>
            <a:r>
              <a:rPr lang="pt-PT" sz="1000" dirty="0" err="1"/>
              <a:t>checks</a:t>
            </a:r>
            <a:r>
              <a:rPr lang="pt-PT" sz="1000" dirty="0"/>
              <a:t> </a:t>
            </a:r>
            <a:r>
              <a:rPr lang="pt-PT" sz="1000" dirty="0" err="1"/>
              <a:t>if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are </a:t>
            </a:r>
            <a:r>
              <a:rPr lang="pt-PT" sz="1000" dirty="0" err="1"/>
              <a:t>reachable</a:t>
            </a:r>
            <a:r>
              <a:rPr lang="pt-PT" sz="1000" dirty="0"/>
              <a:t> </a:t>
            </a:r>
            <a:r>
              <a:rPr lang="pt-PT" sz="1000" dirty="0" err="1"/>
              <a:t>from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starting</a:t>
            </a:r>
            <a:r>
              <a:rPr lang="pt-PT" sz="1000" dirty="0"/>
              <a:t> node </a:t>
            </a:r>
            <a:r>
              <a:rPr lang="pt-PT" sz="1000" dirty="0" err="1"/>
              <a:t>using</a:t>
            </a:r>
            <a:r>
              <a:rPr lang="pt-PT" sz="1000" dirty="0"/>
              <a:t> a </a:t>
            </a:r>
            <a:r>
              <a:rPr lang="pt-PT" sz="1000" dirty="0" err="1"/>
              <a:t>graph</a:t>
            </a:r>
            <a:r>
              <a:rPr lang="pt-PT" sz="1000" dirty="0"/>
              <a:t> </a:t>
            </a:r>
            <a:r>
              <a:rPr lang="pt-PT" sz="1000" dirty="0" err="1"/>
              <a:t>traversal</a:t>
            </a:r>
            <a:r>
              <a:rPr lang="pt-PT" sz="1000" dirty="0"/>
              <a:t> </a:t>
            </a:r>
            <a:r>
              <a:rPr lang="pt-PT" sz="1000" dirty="0" err="1"/>
              <a:t>method</a:t>
            </a:r>
            <a:r>
              <a:rPr lang="pt-PT" sz="1000" dirty="0"/>
              <a:t> </a:t>
            </a:r>
            <a:r>
              <a:rPr lang="pt-PT" sz="1000" dirty="0" err="1"/>
              <a:t>like</a:t>
            </a:r>
            <a:r>
              <a:rPr lang="pt-PT" sz="1000" dirty="0"/>
              <a:t> </a:t>
            </a:r>
            <a:r>
              <a:rPr lang="pt-PT" sz="1000" dirty="0" err="1"/>
              <a:t>Depth-First</a:t>
            </a:r>
            <a:r>
              <a:rPr lang="pt-PT" sz="1000" dirty="0"/>
              <a:t> </a:t>
            </a:r>
            <a:r>
              <a:rPr lang="pt-PT" sz="1000" dirty="0" err="1"/>
              <a:t>Search</a:t>
            </a:r>
            <a:r>
              <a:rPr lang="pt-PT" sz="1000" dirty="0"/>
              <a:t> (DFS) </a:t>
            </a:r>
            <a:r>
              <a:rPr lang="pt-PT" sz="1000" dirty="0" err="1"/>
              <a:t>or</a:t>
            </a:r>
            <a:r>
              <a:rPr lang="pt-PT" sz="1000" dirty="0"/>
              <a:t> </a:t>
            </a:r>
            <a:r>
              <a:rPr lang="pt-PT" sz="1000" dirty="0" err="1"/>
              <a:t>Breadth-First</a:t>
            </a:r>
            <a:r>
              <a:rPr lang="pt-PT" sz="1000" dirty="0"/>
              <a:t> </a:t>
            </a:r>
            <a:r>
              <a:rPr lang="pt-PT" sz="1000" dirty="0" err="1"/>
              <a:t>Search</a:t>
            </a:r>
            <a:r>
              <a:rPr lang="pt-PT" sz="1000" dirty="0"/>
              <a:t> (BFS).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dirty="0" err="1"/>
              <a:t>If</a:t>
            </a:r>
            <a:r>
              <a:rPr lang="pt-PT" sz="1000" dirty="0"/>
              <a:t> </a:t>
            </a:r>
            <a:r>
              <a:rPr lang="pt-PT" sz="1000" dirty="0" err="1"/>
              <a:t>any</a:t>
            </a:r>
            <a:r>
              <a:rPr lang="pt-PT" sz="1000" dirty="0"/>
              <a:t> node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found</a:t>
            </a:r>
            <a:r>
              <a:rPr lang="pt-PT" sz="1000" dirty="0"/>
              <a:t> to </a:t>
            </a:r>
            <a:r>
              <a:rPr lang="pt-PT" sz="1000" dirty="0" err="1"/>
              <a:t>be</a:t>
            </a:r>
            <a:r>
              <a:rPr lang="pt-PT" sz="1000" dirty="0"/>
              <a:t> </a:t>
            </a:r>
            <a:r>
              <a:rPr lang="pt-PT" sz="1000" dirty="0" err="1"/>
              <a:t>unreachable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concludes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a complete tour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possible</a:t>
            </a:r>
            <a:r>
              <a:rPr lang="pt-PT" sz="1000" dirty="0"/>
              <a:t> </a:t>
            </a:r>
            <a:r>
              <a:rPr lang="pt-PT" sz="1000" dirty="0" err="1"/>
              <a:t>and</a:t>
            </a:r>
            <a:r>
              <a:rPr lang="pt-PT" sz="1000" dirty="0"/>
              <a:t> outputs </a:t>
            </a:r>
            <a:r>
              <a:rPr lang="pt-PT" sz="1000" dirty="0" err="1"/>
              <a:t>an</a:t>
            </a:r>
            <a:r>
              <a:rPr lang="pt-PT" sz="1000" dirty="0"/>
              <a:t> </a:t>
            </a:r>
            <a:r>
              <a:rPr lang="pt-PT" sz="1000" dirty="0" err="1"/>
              <a:t>appropriate</a:t>
            </a:r>
            <a:r>
              <a:rPr lang="pt-PT" sz="1000" dirty="0"/>
              <a:t> </a:t>
            </a:r>
            <a:r>
              <a:rPr lang="pt-PT" sz="1000" dirty="0" err="1"/>
              <a:t>message</a:t>
            </a:r>
            <a:r>
              <a:rPr lang="pt-PT" sz="1000" dirty="0"/>
              <a:t>.</a:t>
            </a:r>
          </a:p>
          <a:p>
            <a:pPr marL="0" indent="0">
              <a:buNone/>
            </a:pPr>
            <a:r>
              <a:rPr lang="pt-PT" sz="1000" b="1" dirty="0"/>
              <a:t>          4-Tour </a:t>
            </a:r>
            <a:r>
              <a:rPr lang="pt-PT" sz="1000" b="1" dirty="0" err="1"/>
              <a:t>Construction</a:t>
            </a:r>
            <a:r>
              <a:rPr lang="pt-PT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dirty="0" err="1"/>
              <a:t>If</a:t>
            </a:r>
            <a:r>
              <a:rPr lang="pt-PT" sz="1000" dirty="0"/>
              <a:t> </a:t>
            </a:r>
            <a:r>
              <a:rPr lang="pt-PT" sz="1000" dirty="0" err="1"/>
              <a:t>all</a:t>
            </a:r>
            <a:r>
              <a:rPr lang="pt-PT" sz="1000" dirty="0"/>
              <a:t> nodes are </a:t>
            </a:r>
            <a:r>
              <a:rPr lang="pt-PT" sz="1000" dirty="0" err="1"/>
              <a:t>reachable</a:t>
            </a:r>
            <a:r>
              <a:rPr lang="pt-PT" sz="1000" dirty="0"/>
              <a:t>,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constructs</a:t>
            </a:r>
            <a:r>
              <a:rPr lang="pt-PT" sz="1000" dirty="0"/>
              <a:t> a tour. </a:t>
            </a:r>
            <a:r>
              <a:rPr lang="pt-PT" sz="1000" dirty="0" err="1"/>
              <a:t>It</a:t>
            </a:r>
            <a:r>
              <a:rPr lang="pt-PT" sz="1000" dirty="0"/>
              <a:t> uses </a:t>
            </a:r>
            <a:r>
              <a:rPr lang="pt-PT" sz="1000" dirty="0" err="1"/>
              <a:t>heuristic</a:t>
            </a:r>
            <a:r>
              <a:rPr lang="pt-PT" sz="1000" dirty="0"/>
              <a:t> </a:t>
            </a:r>
            <a:r>
              <a:rPr lang="pt-PT" sz="1000" dirty="0" err="1"/>
              <a:t>methods</a:t>
            </a:r>
            <a:r>
              <a:rPr lang="pt-PT" sz="1000" dirty="0"/>
              <a:t>, </a:t>
            </a:r>
            <a:r>
              <a:rPr lang="pt-PT" sz="1000" dirty="0" err="1"/>
              <a:t>such</a:t>
            </a:r>
            <a:r>
              <a:rPr lang="pt-PT" sz="1000" dirty="0"/>
              <a:t> as </a:t>
            </a:r>
            <a:r>
              <a:rPr lang="pt-PT" sz="1000" dirty="0" err="1"/>
              <a:t>Nearest</a:t>
            </a:r>
            <a:r>
              <a:rPr lang="pt-PT" sz="1000" dirty="0"/>
              <a:t> </a:t>
            </a:r>
            <a:r>
              <a:rPr lang="pt-PT" sz="1000" dirty="0" err="1"/>
              <a:t>Neighbor</a:t>
            </a:r>
            <a:r>
              <a:rPr lang="pt-PT" sz="1000" dirty="0"/>
              <a:t>, to </a:t>
            </a:r>
            <a:r>
              <a:rPr lang="pt-PT" sz="1000" dirty="0" err="1"/>
              <a:t>approximate</a:t>
            </a:r>
            <a:r>
              <a:rPr lang="pt-PT" sz="1000" dirty="0"/>
              <a:t> a </a:t>
            </a:r>
            <a:r>
              <a:rPr lang="pt-PT" sz="1000" dirty="0" err="1"/>
              <a:t>solution</a:t>
            </a:r>
            <a:r>
              <a:rPr lang="pt-PT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algorithm</a:t>
            </a:r>
            <a:r>
              <a:rPr lang="pt-PT" sz="1000" dirty="0"/>
              <a:t> </a:t>
            </a:r>
            <a:r>
              <a:rPr lang="pt-PT" sz="1000" dirty="0" err="1"/>
              <a:t>prioritizes</a:t>
            </a:r>
            <a:r>
              <a:rPr lang="pt-PT" sz="1000" dirty="0"/>
              <a:t> </a:t>
            </a:r>
            <a:r>
              <a:rPr lang="pt-PT" sz="1000" dirty="0" err="1"/>
              <a:t>finding</a:t>
            </a:r>
            <a:r>
              <a:rPr lang="pt-PT" sz="1000" dirty="0"/>
              <a:t> a </a:t>
            </a:r>
            <a:r>
              <a:rPr lang="pt-PT" sz="1000" dirty="0" err="1"/>
              <a:t>feasible</a:t>
            </a:r>
            <a:r>
              <a:rPr lang="pt-PT" sz="1000" dirty="0"/>
              <a:t> </a:t>
            </a:r>
            <a:r>
              <a:rPr lang="pt-PT" sz="1000" dirty="0" err="1"/>
              <a:t>path</a:t>
            </a:r>
            <a:r>
              <a:rPr lang="pt-PT" sz="1000" dirty="0"/>
              <a:t> </a:t>
            </a:r>
            <a:r>
              <a:rPr lang="pt-PT" sz="1000" dirty="0" err="1"/>
              <a:t>that</a:t>
            </a:r>
            <a:r>
              <a:rPr lang="pt-PT" sz="1000" dirty="0"/>
              <a:t> covers </a:t>
            </a:r>
            <a:r>
              <a:rPr lang="pt-PT" sz="1000" dirty="0" err="1"/>
              <a:t>all</a:t>
            </a:r>
            <a:r>
              <a:rPr lang="pt-PT" sz="1000" dirty="0"/>
              <a:t> nodes </a:t>
            </a:r>
            <a:r>
              <a:rPr lang="pt-PT" sz="1000" dirty="0" err="1"/>
              <a:t>and</a:t>
            </a:r>
            <a:r>
              <a:rPr lang="pt-PT" sz="1000" dirty="0"/>
              <a:t> </a:t>
            </a:r>
            <a:r>
              <a:rPr lang="pt-PT" sz="1000" dirty="0" err="1"/>
              <a:t>returns</a:t>
            </a:r>
            <a:r>
              <a:rPr lang="pt-PT" sz="1000" dirty="0"/>
              <a:t> to </a:t>
            </a:r>
            <a:r>
              <a:rPr lang="pt-PT" sz="1000" dirty="0" err="1"/>
              <a:t>the</a:t>
            </a:r>
            <a:r>
              <a:rPr lang="pt-PT" sz="1000" dirty="0"/>
              <a:t> </a:t>
            </a:r>
            <a:r>
              <a:rPr lang="pt-PT" sz="1000" dirty="0" err="1"/>
              <a:t>start</a:t>
            </a:r>
            <a:r>
              <a:rPr lang="pt-PT" sz="10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8142851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1611</TotalTime>
  <Words>1863</Words>
  <Application>Microsoft Macintosh PowerPoint</Application>
  <PresentationFormat>Ecrã Panorâmico</PresentationFormat>
  <Paragraphs>82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Pacote</vt:lpstr>
      <vt:lpstr> Routing Algorithm for Ocean Shipping and Urban Deliveries</vt:lpstr>
      <vt:lpstr>Data </vt:lpstr>
      <vt:lpstr>reading the given dataset</vt:lpstr>
      <vt:lpstr>4.1. Backtracking Algorithm </vt:lpstr>
      <vt:lpstr>4.2. Triangular Approximation Heuristic </vt:lpstr>
      <vt:lpstr>Why this approach works </vt:lpstr>
      <vt:lpstr>4.3. Other Heuristics</vt:lpstr>
      <vt:lpstr>Why this approach works?</vt:lpstr>
      <vt:lpstr>4.4. TSP in the Real World</vt:lpstr>
      <vt:lpstr>Why this approach works?</vt:lpstr>
      <vt:lpstr>User interface</vt:lpstr>
      <vt:lpstr>Functionality to highlight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Analysis Tool for Water Supply Management</dc:title>
  <dc:creator>David dos Santos Ferreira</dc:creator>
  <cp:lastModifiedBy>David dos Santos Ferreira</cp:lastModifiedBy>
  <cp:revision>9</cp:revision>
  <dcterms:created xsi:type="dcterms:W3CDTF">2024-04-04T10:03:59Z</dcterms:created>
  <dcterms:modified xsi:type="dcterms:W3CDTF">2024-05-19T21:50:25Z</dcterms:modified>
</cp:coreProperties>
</file>