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12"/>
  </p:notesMasterIdLst>
  <p:handoutMasterIdLst>
    <p:handoutMasterId r:id="rId13"/>
  </p:handoutMasterIdLst>
  <p:sldIdLst>
    <p:sldId id="338" r:id="rId3"/>
    <p:sldId id="333" r:id="rId4"/>
    <p:sldId id="340" r:id="rId5"/>
    <p:sldId id="341" r:id="rId6"/>
    <p:sldId id="342" r:id="rId7"/>
    <p:sldId id="345" r:id="rId8"/>
    <p:sldId id="343" r:id="rId9"/>
    <p:sldId id="344" r:id="rId10"/>
    <p:sldId id="339" r:id="rId11"/>
  </p:sldIdLst>
  <p:sldSz cx="9144000" cy="6858000" type="screen4x3"/>
  <p:notesSz cx="6797675" cy="9926638"/>
  <p:defaultTextStyle>
    <a:defPPr>
      <a:defRPr lang="en-GB"/>
    </a:defPPr>
    <a:lvl1pPr algn="l" defTabSz="449263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Arial" charset="0"/>
      </a:defRPr>
    </a:lvl1pPr>
    <a:lvl2pPr marL="457200" algn="l" defTabSz="449263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Arial" charset="0"/>
      </a:defRPr>
    </a:lvl2pPr>
    <a:lvl3pPr marL="914400" algn="l" defTabSz="449263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Arial" charset="0"/>
      </a:defRPr>
    </a:lvl3pPr>
    <a:lvl4pPr marL="1371600" algn="l" defTabSz="449263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Arial" charset="0"/>
      </a:defRPr>
    </a:lvl4pPr>
    <a:lvl5pPr marL="1828800" algn="l" defTabSz="449263" rtl="0" fontAlgn="base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ian Wende" initials="c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CCFF66"/>
    <a:srgbClr val="DFDA00"/>
    <a:srgbClr val="00CCFF"/>
    <a:srgbClr val="0B2A51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3" autoAdjust="0"/>
    <p:restoredTop sz="93515" autoAdjust="0"/>
  </p:normalViewPr>
  <p:slideViewPr>
    <p:cSldViewPr>
      <p:cViewPr varScale="1">
        <p:scale>
          <a:sx n="110" d="100"/>
          <a:sy n="110" d="100"/>
        </p:scale>
        <p:origin x="-702" y="-84"/>
      </p:cViewPr>
      <p:guideLst>
        <p:guide orient="horz" pos="2160"/>
        <p:guide pos="2880"/>
      </p:guideLst>
    </p:cSldViewPr>
  </p:slideViewPr>
  <p:outlineViewPr>
    <p:cViewPr varScale="1"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012" y="-78"/>
      </p:cViewPr>
      <p:guideLst>
        <p:guide orient="horz" pos="2880"/>
        <p:guide pos="220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9" y="0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3091412F-9123-4565-9806-5F849C59C09F}" type="datetimeFigureOut">
              <a:rPr lang="de-DE" smtClean="0"/>
              <a:pPr/>
              <a:t>30.11.2009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946400" cy="4968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F48FF6EA-E9B6-44E9-BC5B-2BB9471E47B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1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1432" tIns="45716" rIns="91432" bIns="45716" anchor="ctr"/>
          <a:lstStyle/>
          <a:p>
            <a:pPr>
              <a:defRPr/>
            </a:pPr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44813" cy="493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672" tIns="47516" rIns="94672" bIns="47516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841" algn="l"/>
                <a:tab pos="1447682" algn="l"/>
                <a:tab pos="2171524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9688" y="1"/>
            <a:ext cx="2944812" cy="493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672" tIns="47516" rIns="94672" bIns="47516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841" algn="l"/>
                <a:tab pos="1447682" algn="l"/>
                <a:tab pos="2171524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25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46125"/>
            <a:ext cx="4959350" cy="371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714875"/>
            <a:ext cx="4981575" cy="4464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431338"/>
            <a:ext cx="2944813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672" tIns="47516" rIns="94672" bIns="47516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841" algn="l"/>
                <a:tab pos="1447682" algn="l"/>
                <a:tab pos="2171524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9688" y="9431338"/>
            <a:ext cx="2944812" cy="493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672" tIns="47516" rIns="94672" bIns="47516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841" algn="l"/>
                <a:tab pos="1447682" algn="l"/>
                <a:tab pos="2171524" algn="l"/>
              </a:tabLst>
              <a:defRPr sz="12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1337095-4CCB-44A5-9CEE-99856BC6ED4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4BED5-FAF3-4D87-89D3-B029A34198DB}" type="slidenum">
              <a:rPr lang="de-DE"/>
              <a:pPr/>
              <a:t>1</a:t>
            </a:fld>
            <a:endParaRPr lang="de-DE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4E55C-8A98-4A6A-9394-D48B70E9FD89}" type="slidenum">
              <a:rPr lang="de-DE"/>
              <a:pPr/>
              <a:t>9</a:t>
            </a:fld>
            <a:endParaRPr lang="de-DE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4B304-EA7B-4B1E-ADCD-EAAE4B15F6CF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071670" y="469883"/>
            <a:ext cx="7000892" cy="458787"/>
          </a:xfrm>
        </p:spPr>
        <p:txBody>
          <a:bodyPr/>
          <a:lstStyle>
            <a:lvl1pPr algn="r">
              <a:defRPr sz="2000" baseline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84683-28C8-45B5-9AB3-703AAC537AB3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071670" y="469883"/>
            <a:ext cx="7000892" cy="458787"/>
          </a:xfrm>
        </p:spPr>
        <p:txBody>
          <a:bodyPr/>
          <a:lstStyle>
            <a:lvl1pPr algn="r">
              <a:defRPr sz="2000" baseline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05588" y="1636713"/>
            <a:ext cx="1874837" cy="44577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77900" y="1636713"/>
            <a:ext cx="5475288" cy="44577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16C66-7150-4F8C-81CE-00F07E288BEF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0" hasCustomPrompt="1"/>
          </p:nvPr>
        </p:nvSpPr>
        <p:spPr>
          <a:xfrm>
            <a:off x="3786188" y="3929063"/>
            <a:ext cx="914400" cy="914400"/>
          </a:xfrm>
        </p:spPr>
        <p:txBody>
          <a:bodyPr/>
          <a:lstStyle/>
          <a:p>
            <a:pPr lvl="0"/>
            <a:r>
              <a:rPr lang="de-DE" dirty="0" err="1" smtClean="0"/>
              <a:t>Textmasterfrmate</a:t>
            </a:r>
            <a:r>
              <a:rPr lang="de-DE" dirty="0" smtClean="0"/>
              <a:t>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57290" y="428604"/>
            <a:ext cx="7502525" cy="500066"/>
          </a:xfrm>
        </p:spPr>
        <p:txBody>
          <a:bodyPr/>
          <a:lstStyle>
            <a:lvl1pPr algn="r">
              <a:defRPr sz="18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3810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0C5B9-28BA-4F69-8078-266B5EA5A0A7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071670" y="469883"/>
            <a:ext cx="7000892" cy="458787"/>
          </a:xfrm>
        </p:spPr>
        <p:txBody>
          <a:bodyPr/>
          <a:lstStyle>
            <a:lvl1pPr algn="r">
              <a:defRPr sz="2000" baseline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82663" y="2703513"/>
            <a:ext cx="7502525" cy="114141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82663" y="2703513"/>
            <a:ext cx="7504112" cy="1143000"/>
          </a:xfrm>
        </p:spPr>
        <p:txBody>
          <a:bodyPr tIns="0"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de-DE"/>
              <a:t>Klicken Sie, um das Titelformat zu bearbeiten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990600" y="5638800"/>
            <a:ext cx="7467600" cy="685800"/>
          </a:xfrm>
        </p:spPr>
        <p:txBody>
          <a:bodyPr tIns="0" anchor="ctr"/>
          <a:lstStyle>
            <a:lvl1pPr marL="0" indent="0">
              <a:spcBef>
                <a:spcPct val="0"/>
              </a:spcBef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Ort, Datum</a:t>
            </a:r>
          </a:p>
        </p:txBody>
      </p:sp>
      <p:sp>
        <p:nvSpPr>
          <p:cNvPr id="5127" name="Line 1031"/>
          <p:cNvSpPr>
            <a:spLocks noChangeShapeType="1"/>
          </p:cNvSpPr>
          <p:nvPr/>
        </p:nvSpPr>
        <p:spPr bwMode="auto">
          <a:xfrm>
            <a:off x="-12700" y="11684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128" name="Line 1032"/>
          <p:cNvSpPr>
            <a:spLocks noChangeShapeType="1"/>
          </p:cNvSpPr>
          <p:nvPr/>
        </p:nvSpPr>
        <p:spPr bwMode="auto">
          <a:xfrm>
            <a:off x="0" y="1346200"/>
            <a:ext cx="9144000" cy="0"/>
          </a:xfrm>
          <a:prstGeom prst="line">
            <a:avLst/>
          </a:prstGeom>
          <a:noFill/>
          <a:ln w="6350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5140" name="Picture 1044" descr="TU_Logo_90_S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600" y="438150"/>
            <a:ext cx="1905000" cy="558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83D0C-522C-442A-A512-DB1E4E9B517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90600" y="2590800"/>
            <a:ext cx="3656013" cy="3503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99013" y="2590800"/>
            <a:ext cx="3657600" cy="3503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045B2-4C60-400C-B0A3-1DCBC49DDB2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071670" y="469883"/>
            <a:ext cx="7000892" cy="458787"/>
          </a:xfrm>
        </p:spPr>
        <p:txBody>
          <a:bodyPr/>
          <a:lstStyle>
            <a:lvl1pPr algn="r">
              <a:defRPr sz="2000" baseline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9005D-525C-4D9B-8571-D8CD1B39363B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1670" y="469883"/>
            <a:ext cx="7000892" cy="458787"/>
          </a:xfrm>
        </p:spPr>
        <p:txBody>
          <a:bodyPr/>
          <a:lstStyle>
            <a:lvl1pPr algn="r">
              <a:defRPr sz="2000" baseline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30231-57C7-4440-A8B9-E80B9CBB4F58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913A6-9DC5-4C2E-902E-199AA902DB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071670" y="469883"/>
            <a:ext cx="7000892" cy="458787"/>
          </a:xfrm>
        </p:spPr>
        <p:txBody>
          <a:bodyPr/>
          <a:lstStyle>
            <a:lvl1pPr algn="r">
              <a:defRPr sz="2000" baseline="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0427E-D500-4C02-92B8-87C4BAB16305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FF475-2160-41F7-9D7F-12A27B0E0D7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77900" y="1636713"/>
            <a:ext cx="7502525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2590800"/>
            <a:ext cx="7466013" cy="3503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990600" y="6324600"/>
            <a:ext cx="2055813" cy="265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1000"/>
              </a:lnSpc>
              <a:buClr>
                <a:srgbClr val="808080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43240" y="6429396"/>
            <a:ext cx="2894013" cy="30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1000"/>
              </a:lnSpc>
              <a:buClr>
                <a:srgbClr val="808080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500834"/>
            <a:ext cx="1903413" cy="227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1000"/>
              </a:lnSpc>
              <a:buClr>
                <a:srgbClr val="808080"/>
              </a:buCl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808080"/>
                </a:solidFill>
                <a:latin typeface="+mn-lt"/>
              </a:defRPr>
            </a:lvl1pPr>
          </a:lstStyle>
          <a:p>
            <a:pPr>
              <a:defRPr/>
            </a:pPr>
            <a:fld id="{9D1D39F4-179A-4709-8526-25D756045487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0" y="1123950"/>
            <a:ext cx="9144000" cy="1588"/>
          </a:xfrm>
          <a:prstGeom prst="line">
            <a:avLst/>
          </a:prstGeom>
          <a:noFill/>
          <a:ln w="648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928688"/>
            <a:ext cx="9144000" cy="1587"/>
          </a:xfrm>
          <a:prstGeom prst="line">
            <a:avLst/>
          </a:prstGeom>
          <a:noFill/>
          <a:ln w="6480">
            <a:solidFill>
              <a:srgbClr val="969696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4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9588" y="438150"/>
            <a:ext cx="1443037" cy="423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68313" y="900113"/>
            <a:ext cx="7019925" cy="242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1000"/>
              </a:lnSpc>
              <a:spcBef>
                <a:spcPts val="6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000" b="1">
                <a:solidFill>
                  <a:srgbClr val="808080"/>
                </a:solidFill>
                <a:latin typeface="Verdana" pitchFamily="34" charset="0"/>
              </a:rPr>
              <a:t>Fakultät Informatik</a:t>
            </a:r>
            <a:r>
              <a:rPr lang="en-GB" sz="1000">
                <a:solidFill>
                  <a:srgbClr val="808080"/>
                </a:solidFill>
                <a:latin typeface="Verdana" pitchFamily="34" charset="0"/>
              </a:rPr>
              <a:t> Institut Software- und Multimediatechnik, Lehrstuhl Softwaretechnologie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808080"/>
        </a:buClr>
        <a:buSzPct val="100000"/>
        <a:buFont typeface="Verdana" pitchFamily="34" charset="0"/>
        <a:defRPr sz="2400">
          <a:solidFill>
            <a:srgbClr val="80808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808080"/>
        </a:buClr>
        <a:buSzPct val="100000"/>
        <a:buFont typeface="Verdana" pitchFamily="34" charset="0"/>
        <a:defRPr sz="2400">
          <a:solidFill>
            <a:srgbClr val="808080"/>
          </a:solidFill>
          <a:latin typeface="Verdana" pitchFamily="34" charset="0"/>
          <a:cs typeface="Arial" charset="0"/>
        </a:defRPr>
      </a:lvl2pPr>
      <a:lvl3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808080"/>
        </a:buClr>
        <a:buSzPct val="100000"/>
        <a:buFont typeface="Verdana" pitchFamily="34" charset="0"/>
        <a:defRPr sz="2400">
          <a:solidFill>
            <a:srgbClr val="808080"/>
          </a:solidFill>
          <a:latin typeface="Verdana" pitchFamily="34" charset="0"/>
          <a:cs typeface="Arial" charset="0"/>
        </a:defRPr>
      </a:lvl3pPr>
      <a:lvl4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808080"/>
        </a:buClr>
        <a:buSzPct val="100000"/>
        <a:buFont typeface="Verdana" pitchFamily="34" charset="0"/>
        <a:defRPr sz="2400">
          <a:solidFill>
            <a:srgbClr val="808080"/>
          </a:solidFill>
          <a:latin typeface="Verdana" pitchFamily="34" charset="0"/>
          <a:cs typeface="Arial" charset="0"/>
        </a:defRPr>
      </a:lvl4pPr>
      <a:lvl5pPr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808080"/>
        </a:buClr>
        <a:buSzPct val="100000"/>
        <a:buFont typeface="Verdana" pitchFamily="34" charset="0"/>
        <a:defRPr sz="2400">
          <a:solidFill>
            <a:srgbClr val="808080"/>
          </a:solidFill>
          <a:latin typeface="Verdana" pitchFamily="34" charset="0"/>
          <a:cs typeface="Arial" charset="0"/>
        </a:defRPr>
      </a:lvl5pPr>
      <a:lvl6pPr marL="1536700" indent="-2159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400">
          <a:solidFill>
            <a:srgbClr val="808080"/>
          </a:solidFill>
          <a:latin typeface="Verdana" pitchFamily="34" charset="0"/>
          <a:cs typeface="Arial" charset="0"/>
        </a:defRPr>
      </a:lvl6pPr>
      <a:lvl7pPr marL="1993900" indent="-2159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400">
          <a:solidFill>
            <a:srgbClr val="808080"/>
          </a:solidFill>
          <a:latin typeface="Verdana" pitchFamily="34" charset="0"/>
          <a:cs typeface="Arial" charset="0"/>
        </a:defRPr>
      </a:lvl7pPr>
      <a:lvl8pPr marL="2451100" indent="-2159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400">
          <a:solidFill>
            <a:srgbClr val="808080"/>
          </a:solidFill>
          <a:latin typeface="Verdana" pitchFamily="34" charset="0"/>
          <a:cs typeface="Arial" charset="0"/>
        </a:defRPr>
      </a:lvl8pPr>
      <a:lvl9pPr marL="2908300" indent="-2159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400">
          <a:solidFill>
            <a:srgbClr val="808080"/>
          </a:solidFill>
          <a:latin typeface="Verdana" pitchFamily="34" charset="0"/>
          <a:cs typeface="Arial" charset="0"/>
        </a:defRPr>
      </a:lvl9pPr>
    </p:titleStyle>
    <p:bodyStyle>
      <a:lvl1pPr marL="341313" indent="-341313" algn="l" defTabSz="449263" rtl="0" eaLnBrk="0" fontAlgn="base" hangingPunct="0">
        <a:lnSpc>
          <a:spcPct val="101000"/>
        </a:lnSpc>
        <a:spcBef>
          <a:spcPts val="350"/>
        </a:spcBef>
        <a:spcAft>
          <a:spcPct val="0"/>
        </a:spcAft>
        <a:buClr>
          <a:srgbClr val="001D4B"/>
        </a:buClr>
        <a:buSzPct val="100000"/>
        <a:buFont typeface="Verdana" pitchFamily="34" charset="0"/>
        <a:buChar char="•"/>
        <a:defRPr sz="1400">
          <a:solidFill>
            <a:srgbClr val="001D4B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01000"/>
        </a:lnSpc>
        <a:spcBef>
          <a:spcPts val="350"/>
        </a:spcBef>
        <a:spcAft>
          <a:spcPct val="0"/>
        </a:spcAft>
        <a:buClr>
          <a:srgbClr val="001D4B"/>
        </a:buClr>
        <a:buSzPct val="100000"/>
        <a:buFont typeface="Verdana" pitchFamily="34" charset="0"/>
        <a:buChar char="–"/>
        <a:defRPr sz="1400">
          <a:solidFill>
            <a:srgbClr val="001D4B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101000"/>
        </a:lnSpc>
        <a:spcBef>
          <a:spcPts val="350"/>
        </a:spcBef>
        <a:spcAft>
          <a:spcPct val="0"/>
        </a:spcAft>
        <a:buClr>
          <a:srgbClr val="001D4B"/>
        </a:buClr>
        <a:buSzPct val="100000"/>
        <a:buFont typeface="Verdana" pitchFamily="34" charset="0"/>
        <a:buChar char="•"/>
        <a:defRPr sz="1400">
          <a:solidFill>
            <a:srgbClr val="001D4B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101000"/>
        </a:lnSpc>
        <a:spcBef>
          <a:spcPts val="350"/>
        </a:spcBef>
        <a:spcAft>
          <a:spcPct val="0"/>
        </a:spcAft>
        <a:buClr>
          <a:srgbClr val="001D4B"/>
        </a:buClr>
        <a:buSzPct val="100000"/>
        <a:buFont typeface="Verdana" pitchFamily="34" charset="0"/>
        <a:buChar char="–"/>
        <a:defRPr sz="1400">
          <a:solidFill>
            <a:srgbClr val="001D4B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101000"/>
        </a:lnSpc>
        <a:spcBef>
          <a:spcPts val="350"/>
        </a:spcBef>
        <a:spcAft>
          <a:spcPct val="0"/>
        </a:spcAft>
        <a:buClr>
          <a:srgbClr val="001D4B"/>
        </a:buClr>
        <a:buSzPct val="100000"/>
        <a:buFont typeface="Verdana" pitchFamily="34" charset="0"/>
        <a:buChar char="»"/>
        <a:defRPr sz="1400">
          <a:solidFill>
            <a:srgbClr val="001D4B"/>
          </a:solidFill>
          <a:latin typeface="+mn-lt"/>
          <a:cs typeface="+mn-cs"/>
        </a:defRPr>
      </a:lvl5pPr>
      <a:lvl6pPr marL="2514600" indent="-228600" algn="l" defTabSz="449263" rtl="0" fontAlgn="base">
        <a:lnSpc>
          <a:spcPct val="101000"/>
        </a:lnSpc>
        <a:spcBef>
          <a:spcPts val="350"/>
        </a:spcBef>
        <a:spcAft>
          <a:spcPct val="0"/>
        </a:spcAft>
        <a:buClr>
          <a:srgbClr val="001D4B"/>
        </a:buClr>
        <a:buSzPct val="100000"/>
        <a:buFont typeface="Verdana" pitchFamily="34" charset="0"/>
        <a:defRPr sz="1400">
          <a:solidFill>
            <a:srgbClr val="001D4B"/>
          </a:solidFill>
          <a:latin typeface="+mn-lt"/>
          <a:cs typeface="+mn-cs"/>
        </a:defRPr>
      </a:lvl6pPr>
      <a:lvl7pPr marL="2971800" indent="-228600" algn="l" defTabSz="449263" rtl="0" fontAlgn="base">
        <a:lnSpc>
          <a:spcPct val="101000"/>
        </a:lnSpc>
        <a:spcBef>
          <a:spcPts val="350"/>
        </a:spcBef>
        <a:spcAft>
          <a:spcPct val="0"/>
        </a:spcAft>
        <a:buClr>
          <a:srgbClr val="001D4B"/>
        </a:buClr>
        <a:buSzPct val="100000"/>
        <a:buFont typeface="Verdana" pitchFamily="34" charset="0"/>
        <a:defRPr sz="1400">
          <a:solidFill>
            <a:srgbClr val="001D4B"/>
          </a:solidFill>
          <a:latin typeface="+mn-lt"/>
          <a:cs typeface="+mn-cs"/>
        </a:defRPr>
      </a:lvl7pPr>
      <a:lvl8pPr marL="3429000" indent="-228600" algn="l" defTabSz="449263" rtl="0" fontAlgn="base">
        <a:lnSpc>
          <a:spcPct val="101000"/>
        </a:lnSpc>
        <a:spcBef>
          <a:spcPts val="350"/>
        </a:spcBef>
        <a:spcAft>
          <a:spcPct val="0"/>
        </a:spcAft>
        <a:buClr>
          <a:srgbClr val="001D4B"/>
        </a:buClr>
        <a:buSzPct val="100000"/>
        <a:buFont typeface="Verdana" pitchFamily="34" charset="0"/>
        <a:defRPr sz="1400">
          <a:solidFill>
            <a:srgbClr val="001D4B"/>
          </a:solidFill>
          <a:latin typeface="+mn-lt"/>
          <a:cs typeface="+mn-cs"/>
        </a:defRPr>
      </a:lvl8pPr>
      <a:lvl9pPr marL="3886200" indent="-228600" algn="l" defTabSz="449263" rtl="0" fontAlgn="base">
        <a:lnSpc>
          <a:spcPct val="101000"/>
        </a:lnSpc>
        <a:spcBef>
          <a:spcPts val="350"/>
        </a:spcBef>
        <a:spcAft>
          <a:spcPct val="0"/>
        </a:spcAft>
        <a:buClr>
          <a:srgbClr val="001D4B"/>
        </a:buClr>
        <a:buSzPct val="100000"/>
        <a:buFont typeface="Verdana" pitchFamily="34" charset="0"/>
        <a:defRPr sz="1400">
          <a:solidFill>
            <a:srgbClr val="001D4B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2663" y="2703513"/>
            <a:ext cx="7502525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das Format des Titeltextes zu bearbeiten</a:t>
            </a: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-12700" y="1168400"/>
            <a:ext cx="9144000" cy="1588"/>
          </a:xfrm>
          <a:prstGeom prst="line">
            <a:avLst/>
          </a:prstGeom>
          <a:noFill/>
          <a:ln w="648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0" y="1346200"/>
            <a:ext cx="9144000" cy="1588"/>
          </a:xfrm>
          <a:prstGeom prst="line">
            <a:avLst/>
          </a:prstGeom>
          <a:noFill/>
          <a:ln w="648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55600" y="477838"/>
            <a:ext cx="1905000" cy="55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Klicken Sie, um die Formate des Gliederungstextes zu bearbeiten</a:t>
            </a:r>
          </a:p>
          <a:p>
            <a:pPr lvl="1"/>
            <a:r>
              <a:rPr lang="en-GB" smtClean="0"/>
              <a:t>Zweite Gliederungsebene</a:t>
            </a:r>
          </a:p>
          <a:p>
            <a:pPr lvl="2"/>
            <a:r>
              <a:rPr lang="en-GB" smtClean="0"/>
              <a:t>Dritte Gliederungsebene</a:t>
            </a:r>
          </a:p>
          <a:p>
            <a:pPr lvl="3"/>
            <a:r>
              <a:rPr lang="en-GB" smtClean="0"/>
              <a:t>Vierte Gliederungsebene</a:t>
            </a:r>
          </a:p>
          <a:p>
            <a:pPr lvl="4"/>
            <a:r>
              <a:rPr lang="en-GB" smtClean="0"/>
              <a:t>Fünfte Gliederungsebene</a:t>
            </a:r>
          </a:p>
          <a:p>
            <a:pPr lvl="4"/>
            <a:r>
              <a:rPr lang="en-GB" smtClean="0"/>
              <a:t>Sechste Gliederungsebene</a:t>
            </a:r>
          </a:p>
          <a:p>
            <a:pPr lvl="4"/>
            <a:r>
              <a:rPr lang="en-GB" smtClean="0"/>
              <a:t>Siebente Gliederungsebene</a:t>
            </a:r>
          </a:p>
          <a:p>
            <a:pPr lvl="4"/>
            <a:r>
              <a:rPr lang="en-GB" smtClean="0"/>
              <a:t>Achte Gliederungsebene</a:t>
            </a:r>
          </a:p>
          <a:p>
            <a:pPr lvl="4"/>
            <a:r>
              <a:rPr lang="en-GB" smtClean="0"/>
              <a:t>Neunte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dt="0"/>
  <p:txStyles>
    <p:titleStyle>
      <a:lvl1pPr marL="1079500" indent="-215900"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400">
          <a:solidFill>
            <a:srgbClr val="808080"/>
          </a:solidFill>
          <a:latin typeface="+mj-lt"/>
          <a:ea typeface="+mj-ea"/>
          <a:cs typeface="+mj-cs"/>
        </a:defRPr>
      </a:lvl1pPr>
      <a:lvl2pPr marL="1079500" indent="-215900"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400">
          <a:solidFill>
            <a:srgbClr val="808080"/>
          </a:solidFill>
          <a:latin typeface="Verdana" pitchFamily="34" charset="0"/>
          <a:cs typeface="Arial" charset="0"/>
        </a:defRPr>
      </a:lvl2pPr>
      <a:lvl3pPr marL="1079500" indent="-215900"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400">
          <a:solidFill>
            <a:srgbClr val="808080"/>
          </a:solidFill>
          <a:latin typeface="Verdana" pitchFamily="34" charset="0"/>
          <a:cs typeface="Arial" charset="0"/>
        </a:defRPr>
      </a:lvl3pPr>
      <a:lvl4pPr marL="1079500" indent="-215900"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400">
          <a:solidFill>
            <a:srgbClr val="808080"/>
          </a:solidFill>
          <a:latin typeface="Verdana" pitchFamily="34" charset="0"/>
          <a:cs typeface="Arial" charset="0"/>
        </a:defRPr>
      </a:lvl4pPr>
      <a:lvl5pPr marL="1079500" indent="-215900" algn="l" defTabSz="449263" rtl="0" eaLnBrk="0" fontAlgn="base" hangingPunct="0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400">
          <a:solidFill>
            <a:srgbClr val="808080"/>
          </a:solidFill>
          <a:latin typeface="Verdana" pitchFamily="34" charset="0"/>
          <a:cs typeface="Arial" charset="0"/>
        </a:defRPr>
      </a:lvl5pPr>
      <a:lvl6pPr marL="1536700" indent="-2159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400">
          <a:solidFill>
            <a:srgbClr val="808080"/>
          </a:solidFill>
          <a:latin typeface="Verdana" pitchFamily="34" charset="0"/>
          <a:cs typeface="Arial" charset="0"/>
        </a:defRPr>
      </a:lvl6pPr>
      <a:lvl7pPr marL="1993900" indent="-2159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400">
          <a:solidFill>
            <a:srgbClr val="808080"/>
          </a:solidFill>
          <a:latin typeface="Verdana" pitchFamily="34" charset="0"/>
          <a:cs typeface="Arial" charset="0"/>
        </a:defRPr>
      </a:lvl7pPr>
      <a:lvl8pPr marL="2451100" indent="-2159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400">
          <a:solidFill>
            <a:srgbClr val="808080"/>
          </a:solidFill>
          <a:latin typeface="Verdana" pitchFamily="34" charset="0"/>
          <a:cs typeface="Arial" charset="0"/>
        </a:defRPr>
      </a:lvl8pPr>
      <a:lvl9pPr marL="2908300" indent="-215900" algn="l" defTabSz="449263" rtl="0" fontAlgn="base">
        <a:lnSpc>
          <a:spcPct val="101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2" charset="2"/>
        <a:defRPr sz="2400">
          <a:solidFill>
            <a:srgbClr val="808080"/>
          </a:solidFill>
          <a:latin typeface="Verdana" pitchFamily="34" charset="0"/>
          <a:cs typeface="Arial" charset="0"/>
        </a:defRPr>
      </a:lvl9pPr>
    </p:titleStyle>
    <p:bodyStyle>
      <a:lvl1pPr marL="341313" indent="-341313" algn="l" defTabSz="449263" rtl="0" eaLnBrk="0" fontAlgn="base" hangingPunct="0">
        <a:lnSpc>
          <a:spcPct val="101000"/>
        </a:lnSpc>
        <a:spcBef>
          <a:spcPts val="350"/>
        </a:spcBef>
        <a:spcAft>
          <a:spcPct val="0"/>
        </a:spcAft>
        <a:buClr>
          <a:srgbClr val="001D4B"/>
        </a:buClr>
        <a:buSzPct val="100000"/>
        <a:buFont typeface="Verdana" pitchFamily="34" charset="0"/>
        <a:buChar char="•"/>
        <a:defRPr sz="1400">
          <a:solidFill>
            <a:srgbClr val="001D4B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01000"/>
        </a:lnSpc>
        <a:spcBef>
          <a:spcPts val="350"/>
        </a:spcBef>
        <a:spcAft>
          <a:spcPct val="0"/>
        </a:spcAft>
        <a:buClr>
          <a:srgbClr val="001D4B"/>
        </a:buClr>
        <a:buSzPct val="100000"/>
        <a:buFont typeface="Verdana" pitchFamily="34" charset="0"/>
        <a:buChar char="–"/>
        <a:defRPr sz="1400">
          <a:solidFill>
            <a:srgbClr val="001D4B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lnSpc>
          <a:spcPct val="101000"/>
        </a:lnSpc>
        <a:spcBef>
          <a:spcPts val="350"/>
        </a:spcBef>
        <a:spcAft>
          <a:spcPct val="0"/>
        </a:spcAft>
        <a:buClr>
          <a:srgbClr val="001D4B"/>
        </a:buClr>
        <a:buSzPct val="100000"/>
        <a:buFont typeface="Verdana" pitchFamily="34" charset="0"/>
        <a:buChar char="•"/>
        <a:defRPr sz="1400">
          <a:solidFill>
            <a:srgbClr val="001D4B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lnSpc>
          <a:spcPct val="101000"/>
        </a:lnSpc>
        <a:spcBef>
          <a:spcPts val="350"/>
        </a:spcBef>
        <a:spcAft>
          <a:spcPct val="0"/>
        </a:spcAft>
        <a:buClr>
          <a:srgbClr val="001D4B"/>
        </a:buClr>
        <a:buSzPct val="100000"/>
        <a:buFont typeface="Verdana" pitchFamily="34" charset="0"/>
        <a:buChar char="–"/>
        <a:defRPr sz="1400">
          <a:solidFill>
            <a:srgbClr val="001D4B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lnSpc>
          <a:spcPct val="101000"/>
        </a:lnSpc>
        <a:spcBef>
          <a:spcPts val="350"/>
        </a:spcBef>
        <a:spcAft>
          <a:spcPct val="0"/>
        </a:spcAft>
        <a:buClr>
          <a:srgbClr val="001D4B"/>
        </a:buClr>
        <a:buSzPct val="100000"/>
        <a:buFont typeface="Verdana" pitchFamily="34" charset="0"/>
        <a:buChar char="»"/>
        <a:defRPr sz="1400">
          <a:solidFill>
            <a:srgbClr val="001D4B"/>
          </a:solidFill>
          <a:latin typeface="+mn-lt"/>
          <a:cs typeface="+mn-cs"/>
        </a:defRPr>
      </a:lvl5pPr>
      <a:lvl6pPr marL="2514600" indent="-228600" algn="l" defTabSz="449263" rtl="0" fontAlgn="base">
        <a:lnSpc>
          <a:spcPct val="101000"/>
        </a:lnSpc>
        <a:spcBef>
          <a:spcPts val="350"/>
        </a:spcBef>
        <a:spcAft>
          <a:spcPct val="0"/>
        </a:spcAft>
        <a:buClr>
          <a:srgbClr val="001D4B"/>
        </a:buClr>
        <a:buSzPct val="100000"/>
        <a:buFont typeface="Verdana" pitchFamily="34" charset="0"/>
        <a:defRPr sz="1400">
          <a:solidFill>
            <a:srgbClr val="001D4B"/>
          </a:solidFill>
          <a:latin typeface="+mn-lt"/>
          <a:cs typeface="+mn-cs"/>
        </a:defRPr>
      </a:lvl6pPr>
      <a:lvl7pPr marL="2971800" indent="-228600" algn="l" defTabSz="449263" rtl="0" fontAlgn="base">
        <a:lnSpc>
          <a:spcPct val="101000"/>
        </a:lnSpc>
        <a:spcBef>
          <a:spcPts val="350"/>
        </a:spcBef>
        <a:spcAft>
          <a:spcPct val="0"/>
        </a:spcAft>
        <a:buClr>
          <a:srgbClr val="001D4B"/>
        </a:buClr>
        <a:buSzPct val="100000"/>
        <a:buFont typeface="Verdana" pitchFamily="34" charset="0"/>
        <a:defRPr sz="1400">
          <a:solidFill>
            <a:srgbClr val="001D4B"/>
          </a:solidFill>
          <a:latin typeface="+mn-lt"/>
          <a:cs typeface="+mn-cs"/>
        </a:defRPr>
      </a:lvl7pPr>
      <a:lvl8pPr marL="3429000" indent="-228600" algn="l" defTabSz="449263" rtl="0" fontAlgn="base">
        <a:lnSpc>
          <a:spcPct val="101000"/>
        </a:lnSpc>
        <a:spcBef>
          <a:spcPts val="350"/>
        </a:spcBef>
        <a:spcAft>
          <a:spcPct val="0"/>
        </a:spcAft>
        <a:buClr>
          <a:srgbClr val="001D4B"/>
        </a:buClr>
        <a:buSzPct val="100000"/>
        <a:buFont typeface="Verdana" pitchFamily="34" charset="0"/>
        <a:defRPr sz="1400">
          <a:solidFill>
            <a:srgbClr val="001D4B"/>
          </a:solidFill>
          <a:latin typeface="+mn-lt"/>
          <a:cs typeface="+mn-cs"/>
        </a:defRPr>
      </a:lvl8pPr>
      <a:lvl9pPr marL="3886200" indent="-228600" algn="l" defTabSz="449263" rtl="0" fontAlgn="base">
        <a:lnSpc>
          <a:spcPct val="101000"/>
        </a:lnSpc>
        <a:spcBef>
          <a:spcPts val="350"/>
        </a:spcBef>
        <a:spcAft>
          <a:spcPct val="0"/>
        </a:spcAft>
        <a:buClr>
          <a:srgbClr val="001D4B"/>
        </a:buClr>
        <a:buSzPct val="100000"/>
        <a:buFont typeface="Verdana" pitchFamily="34" charset="0"/>
        <a:defRPr sz="1400">
          <a:solidFill>
            <a:srgbClr val="001D4B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990600" y="1200150"/>
            <a:ext cx="7467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anchor="ctr"/>
          <a:lstStyle/>
          <a:p>
            <a:pPr>
              <a:spcBef>
                <a:spcPct val="50000"/>
              </a:spcBef>
            </a:pPr>
            <a:r>
              <a:rPr lang="de-DE" sz="1200" dirty="0">
                <a:solidFill>
                  <a:srgbClr val="FFFFFF"/>
                </a:solidFill>
                <a:latin typeface="Verdana" pitchFamily="34" charset="0"/>
              </a:rPr>
              <a:t>Fakultät Informatik</a:t>
            </a:r>
            <a:r>
              <a:rPr lang="de-DE" sz="1200" b="0" dirty="0">
                <a:solidFill>
                  <a:srgbClr val="FFFFFF"/>
                </a:solidFill>
                <a:latin typeface="Verdana" pitchFamily="34" charset="0"/>
              </a:rPr>
              <a:t> </a:t>
            </a:r>
            <a:r>
              <a:rPr lang="de-DE" sz="1200" dirty="0">
                <a:solidFill>
                  <a:srgbClr val="FFFFFF"/>
                </a:solidFill>
                <a:latin typeface="Verdana" pitchFamily="34" charset="0"/>
              </a:rPr>
              <a:t>Institut Software- und Multimediatechnik, Lehrstuhl Softwaretechnologie</a:t>
            </a:r>
            <a:endParaRPr lang="de-DE" sz="1200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142976" y="5786454"/>
            <a:ext cx="7724804" cy="685800"/>
          </a:xfrm>
          <a:noFill/>
          <a:ln/>
        </p:spPr>
        <p:txBody>
          <a:bodyPr/>
          <a:lstStyle/>
          <a:p>
            <a:pPr>
              <a:buNone/>
            </a:pPr>
            <a:r>
              <a:rPr lang="de-DE" dirty="0" err="1" smtClean="0"/>
              <a:t>EMFText</a:t>
            </a:r>
            <a:r>
              <a:rPr lang="de-DE" dirty="0" smtClean="0"/>
              <a:t> Meeting, Dresden, 30.11.2009</a:t>
            </a:r>
            <a:endParaRPr lang="de-DE" dirty="0"/>
          </a:p>
        </p:txBody>
      </p:sp>
      <p:sp>
        <p:nvSpPr>
          <p:cNvPr id="7" name="Titel 6"/>
          <p:cNvSpPr txBox="1">
            <a:spLocks/>
          </p:cNvSpPr>
          <p:nvPr/>
        </p:nvSpPr>
        <p:spPr bwMode="auto">
          <a:xfrm>
            <a:off x="-32" y="1857364"/>
            <a:ext cx="8072494" cy="3643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1079500" marR="0" lvl="0" indent="-215900" algn="l" defTabSz="449263" rtl="0" eaLnBrk="0" fontAlgn="base" latinLnBrk="0" hangingPunct="0">
              <a:lnSpc>
                <a:spcPct val="10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buNone/>
              <a:tabLst/>
              <a:defRPr/>
            </a:pPr>
            <a:r>
              <a:rPr kumimoji="0" lang="en-GB" sz="40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en-GB" sz="4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EMFText</a:t>
            </a:r>
            <a:r>
              <a:rPr kumimoji="0" lang="en-GB" sz="40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Code Completion </a:t>
            </a:r>
            <a:r>
              <a:rPr kumimoji="0" lang="en-GB" sz="40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(All the </a:t>
            </a:r>
            <a:r>
              <a:rPr kumimoji="0" lang="en-GB" sz="40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ugly </a:t>
            </a:r>
            <a:r>
              <a:rPr kumimoji="0" lang="en-GB" sz="40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details)</a:t>
            </a:r>
            <a:endParaRPr kumimoji="0" lang="en-GB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0034" y="1428736"/>
            <a:ext cx="8286808" cy="4572032"/>
          </a:xfrm>
        </p:spPr>
        <p:txBody>
          <a:bodyPr/>
          <a:lstStyle/>
          <a:p>
            <a:pPr>
              <a:buNone/>
            </a:pPr>
            <a:r>
              <a:rPr lang="en-GB" sz="1800" b="1" dirty="0" smtClean="0"/>
              <a:t>How does Code Completion work (conceptually)?</a:t>
            </a:r>
          </a:p>
          <a:p>
            <a:endParaRPr lang="en-GB" sz="1800" dirty="0" smtClean="0"/>
          </a:p>
          <a:p>
            <a:r>
              <a:rPr lang="en-GB" sz="1800" dirty="0" smtClean="0"/>
              <a:t>Parse an incomplete document (up to the cursor position)</a:t>
            </a:r>
          </a:p>
          <a:p>
            <a:r>
              <a:rPr lang="en-GB" sz="1800" dirty="0" smtClean="0"/>
              <a:t>Provide a list of </a:t>
            </a:r>
            <a:r>
              <a:rPr lang="en-GB" sz="1800" dirty="0" smtClean="0"/>
              <a:t>strings </a:t>
            </a:r>
            <a:r>
              <a:rPr lang="en-GB" sz="1800" dirty="0" smtClean="0"/>
              <a:t>that may appear </a:t>
            </a:r>
            <a:r>
              <a:rPr lang="en-GB" sz="1800" dirty="0" smtClean="0"/>
              <a:t>next (or that complete the current incomplete element)</a:t>
            </a:r>
            <a:endParaRPr lang="en-GB" sz="1800" dirty="0" smtClean="0"/>
          </a:p>
          <a:p>
            <a:endParaRPr lang="en-GB" sz="1800" dirty="0" smtClean="0"/>
          </a:p>
          <a:p>
            <a:pPr>
              <a:buNone/>
            </a:pPr>
            <a:r>
              <a:rPr lang="en-GB" sz="1800" b="1" dirty="0" smtClean="0"/>
              <a:t>Why is this complicated?</a:t>
            </a:r>
          </a:p>
          <a:p>
            <a:pPr>
              <a:buNone/>
            </a:pPr>
            <a:endParaRPr lang="en-GB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1800" dirty="0" smtClean="0"/>
              <a:t>How to </a:t>
            </a:r>
            <a:r>
              <a:rPr lang="en-GB" sz="1800" dirty="0" smtClean="0"/>
              <a:t>(statically) compute </a:t>
            </a:r>
            <a:r>
              <a:rPr lang="en-GB" sz="1800" dirty="0" smtClean="0"/>
              <a:t>what “may appear next”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smtClean="0"/>
              <a:t>How to collect the “may be next” items during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smtClean="0"/>
              <a:t>ANTLR uses predictive parsing (</a:t>
            </a:r>
            <a:r>
              <a:rPr lang="en-GB" sz="1800" dirty="0" err="1" smtClean="0"/>
              <a:t>lookahead</a:t>
            </a:r>
            <a:r>
              <a:rPr lang="en-GB" sz="18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dirty="0" smtClean="0"/>
              <a:t>How to derive concrete </a:t>
            </a:r>
            <a:r>
              <a:rPr lang="en-GB" sz="1800" dirty="0" smtClean="0"/>
              <a:t>proposals (strings) from </a:t>
            </a:r>
            <a:r>
              <a:rPr lang="en-GB" sz="1800" dirty="0" smtClean="0"/>
              <a:t>the list of next elements (terminals)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F270C5B9-28BA-4F69-8078-266B5EA5A0A7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285728"/>
            <a:ext cx="2643206" cy="59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0034" y="1428736"/>
            <a:ext cx="8286808" cy="457203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GB" sz="1800" b="1" dirty="0" smtClean="0"/>
              <a:t>How to (statically) compute what “may appear next”</a:t>
            </a:r>
          </a:p>
          <a:p>
            <a:pPr marL="342900" indent="-342900">
              <a:buAutoNum type="arabicPeriod"/>
            </a:pPr>
            <a:endParaRPr lang="en-GB" sz="1800" b="1" dirty="0" smtClean="0"/>
          </a:p>
          <a:p>
            <a:pPr marL="342900" indent="-342900">
              <a:buNone/>
            </a:pPr>
            <a:r>
              <a:rPr lang="en-GB" sz="1800" dirty="0" smtClean="0"/>
              <a:t>	Class </a:t>
            </a:r>
            <a:r>
              <a:rPr lang="en-GB" sz="1800" dirty="0" err="1" smtClean="0"/>
              <a:t>ExpectationComputer</a:t>
            </a:r>
            <a:r>
              <a:rPr lang="en-GB" sz="1800" dirty="0" smtClean="0"/>
              <a:t> can compute FIRST and FOLLOW sets for syntax definitions</a:t>
            </a:r>
          </a:p>
          <a:p>
            <a:pPr marL="342900" indent="-342900">
              <a:buNone/>
            </a:pPr>
            <a:endParaRPr lang="en-GB" sz="1800" dirty="0" smtClean="0"/>
          </a:p>
          <a:p>
            <a:pPr marL="342900" indent="-342900">
              <a:buNone/>
            </a:pPr>
            <a:r>
              <a:rPr lang="en-GB" sz="1800" dirty="0" smtClean="0"/>
              <a:t>	FIRST is the set of terminals that a syntax element can start with, e.g.:</a:t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M1 ::= (“a”)? “b” “c”		FIRST(M1) = {“</a:t>
            </a:r>
            <a:r>
              <a:rPr lang="en-GB" sz="1800" dirty="0" err="1" smtClean="0"/>
              <a:t>a”,”b</a:t>
            </a:r>
            <a:r>
              <a:rPr lang="en-GB" sz="1800" dirty="0" smtClean="0"/>
              <a:t>”}</a:t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FOLLOW is the set of terminals that can follow right after a syntax element, e.g.:</a:t>
            </a:r>
          </a:p>
          <a:p>
            <a:pPr marL="342900" indent="-342900">
              <a:buNone/>
            </a:pPr>
            <a:endParaRPr lang="en-GB" sz="1800" dirty="0" smtClean="0"/>
          </a:p>
          <a:p>
            <a:pPr marL="342900" indent="-342900">
              <a:buNone/>
            </a:pPr>
            <a:r>
              <a:rPr lang="en-GB" sz="1800" dirty="0" smtClean="0"/>
              <a:t>	M2 ::= “d” (“e”)? “f”		FOLLOW(“d”) = {“e”, “f”}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F270C5B9-28BA-4F69-8078-266B5EA5A0A7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285728"/>
            <a:ext cx="2643206" cy="59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0034" y="1428736"/>
            <a:ext cx="8286808" cy="4572032"/>
          </a:xfrm>
        </p:spPr>
        <p:txBody>
          <a:bodyPr/>
          <a:lstStyle/>
          <a:p>
            <a:pPr>
              <a:buNone/>
            </a:pPr>
            <a:r>
              <a:rPr lang="en-GB" sz="1800" b="1" dirty="0" smtClean="0"/>
              <a:t>2. How to collect the “may be next” items during parsing</a:t>
            </a:r>
          </a:p>
          <a:p>
            <a:pPr>
              <a:buNone/>
            </a:pPr>
            <a:endParaRPr lang="en-GB" sz="1800" b="1" dirty="0" smtClean="0"/>
          </a:p>
          <a:p>
            <a:r>
              <a:rPr lang="en-GB" sz="1800" dirty="0" smtClean="0"/>
              <a:t>Add some code in the semantic action sections</a:t>
            </a:r>
          </a:p>
          <a:p>
            <a:r>
              <a:rPr lang="en-GB" sz="1800" dirty="0" smtClean="0"/>
              <a:t>After each matched token the list of FOLLOW terminals is added via </a:t>
            </a:r>
            <a:r>
              <a:rPr lang="en-GB" sz="1800" dirty="0" err="1" smtClean="0"/>
              <a:t>addExpectedElement</a:t>
            </a:r>
            <a:r>
              <a:rPr lang="en-GB" sz="1800" dirty="0" smtClean="0"/>
              <a:t>(new </a:t>
            </a:r>
            <a:r>
              <a:rPr lang="en-GB" sz="1800" dirty="0" err="1" smtClean="0"/>
              <a:t>ExpectedTerminal</a:t>
            </a:r>
            <a:r>
              <a:rPr lang="en-GB" sz="1800" dirty="0" smtClean="0"/>
              <a:t>(...))</a:t>
            </a:r>
            <a:endParaRPr lang="en-GB" sz="1800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F270C5B9-28BA-4F69-8078-266B5EA5A0A7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285728"/>
            <a:ext cx="2643206" cy="59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0034" y="1428736"/>
            <a:ext cx="8286808" cy="4572032"/>
          </a:xfrm>
        </p:spPr>
        <p:txBody>
          <a:bodyPr/>
          <a:lstStyle/>
          <a:p>
            <a:pPr>
              <a:buNone/>
            </a:pPr>
            <a:r>
              <a:rPr lang="en-GB" sz="1800" b="1" dirty="0" smtClean="0"/>
              <a:t>3. ANTLR uses predictive parsing (</a:t>
            </a:r>
            <a:r>
              <a:rPr lang="en-GB" sz="1800" b="1" dirty="0" err="1" smtClean="0"/>
              <a:t>lookahead</a:t>
            </a:r>
            <a:r>
              <a:rPr lang="en-GB" sz="1800" b="1" dirty="0" smtClean="0"/>
              <a:t>)</a:t>
            </a:r>
          </a:p>
          <a:p>
            <a:pPr>
              <a:buNone/>
            </a:pPr>
            <a:endParaRPr lang="en-GB" sz="1800" b="1" dirty="0" smtClean="0"/>
          </a:p>
          <a:p>
            <a:r>
              <a:rPr lang="en-GB" sz="1800" dirty="0" smtClean="0"/>
              <a:t>ANTLR discards some parse paths depending on the </a:t>
            </a:r>
            <a:r>
              <a:rPr lang="en-GB" sz="1800" dirty="0" err="1" smtClean="0"/>
              <a:t>lookahead</a:t>
            </a:r>
            <a:r>
              <a:rPr lang="en-GB" sz="1800" dirty="0" smtClean="0"/>
              <a:t>, e.g.,:</a:t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Field 	::= visibility[] type[] name[] “;”;</a:t>
            </a:r>
            <a:br>
              <a:rPr lang="en-GB" sz="1800" dirty="0" smtClean="0"/>
            </a:br>
            <a:r>
              <a:rPr lang="en-GB" sz="1800" dirty="0" smtClean="0"/>
              <a:t>Method	::= visibility[] “void” name[] “;”;</a:t>
            </a:r>
            <a:br>
              <a:rPr lang="en-GB" sz="1800" dirty="0" smtClean="0"/>
            </a:b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public class C1 {</a:t>
            </a:r>
            <a:br>
              <a:rPr lang="en-GB" sz="1800" dirty="0" smtClean="0"/>
            </a:br>
            <a:r>
              <a:rPr lang="en-GB" sz="1800" dirty="0" smtClean="0"/>
              <a:t>		public &lt;CURSOR&gt;</a:t>
            </a:r>
            <a:br>
              <a:rPr lang="en-GB" sz="1800" dirty="0" smtClean="0"/>
            </a:br>
            <a:r>
              <a:rPr lang="en-GB" sz="1800" dirty="0" smtClean="0"/>
              <a:t>}</a:t>
            </a:r>
          </a:p>
          <a:p>
            <a:endParaRPr lang="en-GB" sz="1800" dirty="0" smtClean="0"/>
          </a:p>
          <a:p>
            <a:pPr>
              <a:buNone/>
            </a:pPr>
            <a:r>
              <a:rPr lang="en-GB" sz="1800" dirty="0" smtClean="0"/>
              <a:t>	(instance of org.emftext.test.cct1)</a:t>
            </a:r>
            <a:endParaRPr lang="en-GB" sz="1800" dirty="0" smtClean="0"/>
          </a:p>
          <a:p>
            <a:endParaRPr lang="en-GB" sz="1800" dirty="0" smtClean="0"/>
          </a:p>
          <a:p>
            <a:r>
              <a:rPr lang="en-GB" sz="1800" b="1" dirty="0" smtClean="0"/>
              <a:t>Problem: </a:t>
            </a:r>
            <a:r>
              <a:rPr lang="en-GB" sz="1800" dirty="0" smtClean="0"/>
              <a:t>Generated parser does never “eat” the second “public” token, because the </a:t>
            </a:r>
            <a:r>
              <a:rPr lang="en-GB" sz="1800" dirty="0" err="1" smtClean="0"/>
              <a:t>lookahead</a:t>
            </a:r>
            <a:r>
              <a:rPr lang="en-GB" sz="1800" dirty="0" smtClean="0"/>
              <a:t> can find neither a type not a “void” </a:t>
            </a:r>
            <a:r>
              <a:rPr lang="en-GB" sz="1800" dirty="0" smtClean="0"/>
              <a:t>token. The expected elements (type and void) are never added.</a:t>
            </a:r>
            <a:endParaRPr lang="en-GB" sz="1800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F270C5B9-28BA-4F69-8078-266B5EA5A0A7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285728"/>
            <a:ext cx="2643206" cy="59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0034" y="1428736"/>
            <a:ext cx="8286808" cy="2143140"/>
          </a:xfrm>
        </p:spPr>
        <p:txBody>
          <a:bodyPr/>
          <a:lstStyle/>
          <a:p>
            <a:pPr>
              <a:buNone/>
            </a:pPr>
            <a:r>
              <a:rPr lang="en-GB" sz="1800" b="1" dirty="0" smtClean="0"/>
              <a:t>3. ANTLR uses predictive parsing (</a:t>
            </a:r>
            <a:r>
              <a:rPr lang="en-GB" sz="1800" b="1" dirty="0" err="1" smtClean="0"/>
              <a:t>lookahead</a:t>
            </a:r>
            <a:r>
              <a:rPr lang="en-GB" sz="1800" b="1" dirty="0" smtClean="0"/>
              <a:t>)</a:t>
            </a:r>
          </a:p>
          <a:p>
            <a:pPr>
              <a:buNone/>
            </a:pPr>
            <a:endParaRPr lang="en-GB" sz="1800" b="1" dirty="0" smtClean="0"/>
          </a:p>
          <a:p>
            <a:r>
              <a:rPr lang="en-GB" sz="1800" b="1" dirty="0" smtClean="0"/>
              <a:t>Solution: </a:t>
            </a:r>
            <a:r>
              <a:rPr lang="en-GB" sz="1800" dirty="0" smtClean="0"/>
              <a:t>Let generated parser run up to the position in the document where the text is complete (i.e., before the second “public”)</a:t>
            </a:r>
          </a:p>
          <a:p>
            <a:r>
              <a:rPr lang="en-GB" sz="1800" dirty="0" smtClean="0"/>
              <a:t>The remaining tokens are parsed “manually” but reducing the FOLLOW set iteratively</a:t>
            </a:r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GB" sz="1800" dirty="0" smtClean="0"/>
          </a:p>
          <a:p>
            <a:endParaRPr lang="en-GB" sz="1800" dirty="0" smtClean="0"/>
          </a:p>
          <a:p>
            <a:pPr>
              <a:buNone/>
            </a:pPr>
            <a:r>
              <a:rPr lang="en-GB" sz="1800" dirty="0" smtClean="0"/>
              <a:t>	public class C1 </a:t>
            </a:r>
            <a:r>
              <a:rPr lang="en-GB" sz="1800" dirty="0" smtClean="0"/>
              <a:t>{</a:t>
            </a:r>
          </a:p>
          <a:p>
            <a:pPr>
              <a:buNone/>
            </a:pPr>
            <a:r>
              <a:rPr lang="en-GB" sz="1800" dirty="0" smtClean="0"/>
              <a:t>	</a:t>
            </a:r>
            <a:r>
              <a:rPr lang="en-GB" sz="1800" dirty="0" smtClean="0"/>
              <a:t>		public void m1() {}</a:t>
            </a:r>
            <a:r>
              <a:rPr lang="en-GB" sz="1800" dirty="0" smtClean="0"/>
              <a:t/>
            </a:r>
            <a:br>
              <a:rPr lang="en-GB" sz="1800" dirty="0" smtClean="0"/>
            </a:br>
            <a:r>
              <a:rPr lang="en-GB" sz="1800" dirty="0" smtClean="0"/>
              <a:t>		</a:t>
            </a:r>
            <a:r>
              <a:rPr lang="en-GB" sz="1800" dirty="0" smtClean="0">
                <a:solidFill>
                  <a:srgbClr val="FF0000"/>
                </a:solidFill>
              </a:rPr>
              <a:t>|</a:t>
            </a:r>
            <a:r>
              <a:rPr lang="en-GB" sz="1800" dirty="0" smtClean="0"/>
              <a:t> public </a:t>
            </a:r>
            <a:r>
              <a:rPr lang="en-GB" sz="1800" dirty="0" smtClean="0"/>
              <a:t>&lt;CURSOR&gt;</a:t>
            </a:r>
            <a:br>
              <a:rPr lang="en-GB" sz="1800" dirty="0" smtClean="0"/>
            </a:br>
            <a:r>
              <a:rPr lang="en-GB" sz="1800" dirty="0" smtClean="0"/>
              <a:t>}</a:t>
            </a:r>
          </a:p>
          <a:p>
            <a:endParaRPr lang="en-GB" sz="1800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F270C5B9-28BA-4F69-8078-266B5EA5A0A7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285728"/>
            <a:ext cx="2643206" cy="59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bgerundetes Rechteck 5"/>
          <p:cNvSpPr/>
          <p:nvPr/>
        </p:nvSpPr>
        <p:spPr bwMode="auto">
          <a:xfrm>
            <a:off x="857224" y="3714752"/>
            <a:ext cx="1428760" cy="1143008"/>
          </a:xfrm>
          <a:prstGeom prst="round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de-DE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kumimoji="0" lang="de-DE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ublic</a:t>
            </a:r>
            <a:r>
              <a:rPr kumimoji="0" lang="de-DE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endParaRPr kumimoji="0" lang="de-DE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indent="0" algn="ctr" defTabSz="44926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de-DE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de-DE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3857620" y="3714752"/>
            <a:ext cx="3071834" cy="1143008"/>
          </a:xfrm>
          <a:prstGeom prst="roundRect">
            <a:avLst/>
          </a:prstGeom>
          <a:solidFill>
            <a:srgbClr val="CC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de-DE" sz="20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TypedElement.type</a:t>
            </a:r>
            <a:r>
              <a:rPr lang="de-DE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endParaRPr lang="de-DE" sz="20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indent="0" algn="ctr" defTabSz="44926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de-DE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endParaRPr kumimoji="0" lang="de-DE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Pfeil nach rechts 8"/>
          <p:cNvSpPr/>
          <p:nvPr/>
        </p:nvSpPr>
        <p:spPr bwMode="auto">
          <a:xfrm>
            <a:off x="2643174" y="4071942"/>
            <a:ext cx="1000132" cy="428628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649821" y="3643314"/>
            <a:ext cx="922047" cy="447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TEXT</a:t>
            </a: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Multiplizieren 12"/>
          <p:cNvSpPr/>
          <p:nvPr/>
        </p:nvSpPr>
        <p:spPr bwMode="auto">
          <a:xfrm>
            <a:off x="2643174" y="4113887"/>
            <a:ext cx="857256" cy="857256"/>
          </a:xfrm>
          <a:prstGeom prst="mathMultiply">
            <a:avLst/>
          </a:prstGeom>
          <a:solidFill>
            <a:srgbClr val="FF0000">
              <a:alpha val="5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de-DE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de-DE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 bwMode="auto">
          <a:xfrm rot="5400000" flipH="1" flipV="1">
            <a:off x="1223834" y="5999974"/>
            <a:ext cx="428628" cy="158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feld 13"/>
          <p:cNvSpPr txBox="1"/>
          <p:nvPr/>
        </p:nvSpPr>
        <p:spPr>
          <a:xfrm>
            <a:off x="475312" y="6215082"/>
            <a:ext cx="1953548" cy="618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dirty="0" smtClean="0">
                <a:solidFill>
                  <a:schemeClr val="tx1"/>
                </a:solidFill>
                <a:latin typeface="+mj-lt"/>
              </a:rPr>
              <a:t>ANTLR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</a:rPr>
              <a:t>Parsing</a:t>
            </a:r>
            <a:r>
              <a:rPr lang="de-DE" sz="18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ctr"/>
            <a:r>
              <a:rPr lang="de-DE" sz="1800" dirty="0" smtClean="0">
                <a:solidFill>
                  <a:schemeClr val="tx1"/>
                </a:solidFill>
                <a:latin typeface="+mj-lt"/>
              </a:rPr>
              <a:t>„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</a:rPr>
              <a:t>stops</a:t>
            </a:r>
            <a:r>
              <a:rPr lang="de-DE" sz="1800" dirty="0" smtClean="0">
                <a:solidFill>
                  <a:schemeClr val="tx1"/>
                </a:solidFill>
                <a:latin typeface="+mj-lt"/>
              </a:rPr>
              <a:t>“ </a:t>
            </a:r>
            <a:r>
              <a:rPr lang="de-DE" sz="1800" dirty="0" err="1" smtClean="0">
                <a:solidFill>
                  <a:schemeClr val="tx1"/>
                </a:solidFill>
                <a:latin typeface="+mj-lt"/>
              </a:rPr>
              <a:t>here</a:t>
            </a:r>
            <a:endParaRPr lang="de-DE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Pfeil nach rechts 14"/>
          <p:cNvSpPr/>
          <p:nvPr/>
        </p:nvSpPr>
        <p:spPr bwMode="auto">
          <a:xfrm>
            <a:off x="7072330" y="4071942"/>
            <a:ext cx="1000132" cy="428628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de-DE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Arial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346260" y="3643314"/>
            <a:ext cx="369012" cy="447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0034" y="1428736"/>
            <a:ext cx="8286808" cy="4572032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/>
              <a:t>4. How to derive concrete text proposals from the list of next elements (terminals)</a:t>
            </a:r>
          </a:p>
          <a:p>
            <a:pPr>
              <a:buNone/>
            </a:pPr>
            <a:endParaRPr lang="en-US" sz="1800" b="1" dirty="0" smtClean="0"/>
          </a:p>
          <a:p>
            <a:r>
              <a:rPr lang="en-US" sz="1800" dirty="0" smtClean="0"/>
              <a:t>Must consider prefix</a:t>
            </a:r>
          </a:p>
          <a:p>
            <a:pPr lvl="1"/>
            <a:r>
              <a:rPr lang="en-US" sz="1800" dirty="0" smtClean="0"/>
              <a:t>Determine prefix using token positions (see </a:t>
            </a:r>
            <a:r>
              <a:rPr lang="en-US" sz="1800" dirty="0" err="1" smtClean="0"/>
              <a:t>setPositions</a:t>
            </a:r>
            <a:r>
              <a:rPr lang="en-US" sz="1800" dirty="0" smtClean="0"/>
              <a:t>())</a:t>
            </a:r>
            <a:endParaRPr lang="en-US" sz="1800" dirty="0" smtClean="0"/>
          </a:p>
          <a:p>
            <a:pPr lvl="1"/>
            <a:r>
              <a:rPr lang="en-US" sz="1800" dirty="0" smtClean="0"/>
              <a:t>Match using </a:t>
            </a:r>
            <a:r>
              <a:rPr lang="en-US" sz="1800" dirty="0" err="1" smtClean="0"/>
              <a:t>startsWith</a:t>
            </a:r>
            <a:r>
              <a:rPr lang="en-US" sz="1800" dirty="0" smtClean="0"/>
              <a:t>() and </a:t>
            </a:r>
            <a:r>
              <a:rPr lang="en-US" sz="1800" dirty="0" err="1" smtClean="0"/>
              <a:t>StringUtil.match</a:t>
            </a:r>
            <a:r>
              <a:rPr lang="en-US" sz="1800" dirty="0" smtClean="0"/>
              <a:t>()</a:t>
            </a:r>
          </a:p>
          <a:p>
            <a:pPr lvl="1"/>
            <a:r>
              <a:rPr lang="en-US" sz="1800" dirty="0" err="1" smtClean="0"/>
              <a:t>ReferenceResolver</a:t>
            </a:r>
            <a:r>
              <a:rPr lang="en-US" sz="1800" dirty="0" smtClean="0"/>
              <a:t> should use those methods as well to allow camel case code completion (c4)</a:t>
            </a:r>
          </a:p>
          <a:p>
            <a:endParaRPr lang="en-US" sz="1800" dirty="0" smtClean="0"/>
          </a:p>
          <a:p>
            <a:r>
              <a:rPr lang="en-US" sz="1800" dirty="0" smtClean="0"/>
              <a:t>Keywords (</a:t>
            </a:r>
            <a:r>
              <a:rPr lang="en-US" sz="1800" dirty="0" err="1" smtClean="0"/>
              <a:t>CsStrings</a:t>
            </a:r>
            <a:r>
              <a:rPr lang="en-US" sz="1800" dirty="0" smtClean="0"/>
              <a:t>) are easy</a:t>
            </a:r>
          </a:p>
          <a:p>
            <a:r>
              <a:rPr lang="en-US" sz="1800" dirty="0" err="1" smtClean="0"/>
              <a:t>StructuralFeatures</a:t>
            </a:r>
            <a:endParaRPr lang="en-US" sz="1800" dirty="0" smtClean="0"/>
          </a:p>
          <a:p>
            <a:pPr lvl="1"/>
            <a:r>
              <a:rPr lang="en-US" sz="1800" dirty="0" smtClean="0"/>
              <a:t>Attributes (Pick default value depending on type)</a:t>
            </a:r>
          </a:p>
          <a:p>
            <a:pPr lvl="1"/>
            <a:r>
              <a:rPr lang="en-US" sz="1800" dirty="0" smtClean="0"/>
              <a:t>Non-containment references (Call </a:t>
            </a:r>
            <a:r>
              <a:rPr lang="en-US" sz="1800" dirty="0" err="1" smtClean="0"/>
              <a:t>ReferenceResolverSwitch</a:t>
            </a:r>
            <a:r>
              <a:rPr lang="en-US" sz="1800" dirty="0" smtClean="0"/>
              <a:t>)</a:t>
            </a:r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F270C5B9-28BA-4F69-8078-266B5EA5A0A7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285728"/>
            <a:ext cx="2643206" cy="59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0034" y="1428736"/>
            <a:ext cx="8286808" cy="4572032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/>
              <a:t>Open Issues</a:t>
            </a:r>
          </a:p>
          <a:p>
            <a:pPr>
              <a:buNone/>
            </a:pPr>
            <a:endParaRPr lang="en-US" sz="1800" b="1" dirty="0" smtClean="0"/>
          </a:p>
          <a:p>
            <a:r>
              <a:rPr lang="en-US" sz="1800" dirty="0" smtClean="0"/>
              <a:t>Static Computation of FOLLOW sets yield </a:t>
            </a:r>
            <a:r>
              <a:rPr lang="en-US" sz="1800" dirty="0" err="1" smtClean="0"/>
              <a:t>overapproximation</a:t>
            </a:r>
            <a:r>
              <a:rPr lang="en-US" sz="1800" dirty="0" smtClean="0"/>
              <a:t> (e.g., if a rule is contained in multiple others) </a:t>
            </a:r>
          </a:p>
          <a:p>
            <a:pPr lvl="1"/>
            <a:r>
              <a:rPr lang="en-US" sz="1800" dirty="0" smtClean="0"/>
              <a:t>Dynamic context needed!</a:t>
            </a:r>
          </a:p>
          <a:p>
            <a:r>
              <a:rPr lang="en-US" sz="1800" dirty="0" smtClean="0"/>
              <a:t>Interface of </a:t>
            </a:r>
            <a:r>
              <a:rPr lang="en-US" sz="1800" dirty="0" err="1" smtClean="0"/>
              <a:t>ReferenceResolvers</a:t>
            </a:r>
            <a:r>
              <a:rPr lang="en-US" sz="1800" dirty="0" smtClean="0"/>
              <a:t> needs to be changed for fuzzy resolving (Parameter 'resource' instead of 'container', because 'container' does often not exist) </a:t>
            </a:r>
          </a:p>
          <a:p>
            <a:pPr lvl="1"/>
            <a:r>
              <a:rPr lang="en-US" sz="1800" dirty="0" smtClean="0"/>
              <a:t>Introduce IReferenceResolver2?</a:t>
            </a:r>
          </a:p>
          <a:p>
            <a:r>
              <a:rPr lang="en-US" sz="1800" dirty="0" smtClean="0"/>
              <a:t>Computation of FIRST and FOLLOW set could be faster (some sets are computed multiple times) </a:t>
            </a:r>
          </a:p>
          <a:p>
            <a:pPr lvl="1"/>
            <a:r>
              <a:rPr lang="en-US" sz="1800" dirty="0" smtClean="0"/>
              <a:t>Add cache</a:t>
            </a:r>
          </a:p>
          <a:p>
            <a:r>
              <a:rPr lang="en-US" sz="1800" dirty="0" smtClean="0"/>
              <a:t>If the cursor is at the end of a document some proposals are missing because the </a:t>
            </a:r>
            <a:r>
              <a:rPr lang="en-US" sz="1800" dirty="0" err="1" smtClean="0"/>
              <a:t>LocationMap</a:t>
            </a:r>
            <a:r>
              <a:rPr lang="en-US" sz="1800" dirty="0" smtClean="0"/>
              <a:t> is wrong</a:t>
            </a: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F270C5B9-28BA-4F69-8078-266B5EA5A0A7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50" y="285728"/>
            <a:ext cx="2643206" cy="596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1447800"/>
            <a:ext cx="7504113" cy="1552572"/>
          </a:xfrm>
        </p:spPr>
        <p:txBody>
          <a:bodyPr anchor="t"/>
          <a:lstStyle/>
          <a:p>
            <a:pPr algn="ctr"/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5643578"/>
            <a:ext cx="7467600" cy="1000132"/>
          </a:xfrm>
        </p:spPr>
        <p:txBody>
          <a:bodyPr/>
          <a:lstStyle/>
          <a:p>
            <a:pPr algn="ctr">
              <a:buNone/>
            </a:pPr>
            <a:r>
              <a:rPr lang="en-US" sz="2800" b="1" dirty="0" smtClean="0">
                <a:solidFill>
                  <a:srgbClr val="660066"/>
                </a:solidFill>
              </a:rPr>
              <a:t>http://www.emftext.org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660066"/>
                </a:solidFill>
              </a:rPr>
              <a:t>http://jamopp.inf.tu-dresden.de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4000504"/>
            <a:ext cx="696269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F6997-C770-417C-9F6D-B82846110F3F}" type="slidenum">
              <a:rPr lang="de-DE" smtClean="0"/>
              <a:pPr/>
              <a:t>9</a:t>
            </a:fld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425</Words>
  <Application>Microsoft Office PowerPoint</Application>
  <PresentationFormat>Bildschirmpräsentation (4:3)</PresentationFormat>
  <Paragraphs>84</Paragraphs>
  <Slides>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1" baseType="lpstr">
      <vt:lpstr>Standarddesign</vt:lpstr>
      <vt:lpstr>1_Standarddesign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Thank you!  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Rollenbasierte Komposition von DSLs</dc:title>
  <dc:creator>Christian Wende</dc:creator>
  <cp:lastModifiedBy>Mirko Seifert</cp:lastModifiedBy>
  <cp:revision>2745</cp:revision>
  <dcterms:modified xsi:type="dcterms:W3CDTF">2009-11-30T12:10:15Z</dcterms:modified>
</cp:coreProperties>
</file>