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erriweather-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terializecss.com/collapsible.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The connector app gets the patient list from the DB and uses it to get patients from the FHIR server on startup. Then connector app loads the patient data into the db.</a:t>
            </a:r>
            <a:endParaRPr sz="1400"/>
          </a:p>
          <a:p>
            <a:pPr indent="0" lvl="0" marL="0">
              <a:spcBef>
                <a:spcPts val="0"/>
              </a:spcBef>
              <a:spcAft>
                <a:spcPts val="0"/>
              </a:spcAft>
              <a:buNone/>
            </a:pPr>
            <a:r>
              <a:rPr lang="en" sz="1400"/>
              <a:t>The web app Interacts with the database only.</a:t>
            </a:r>
            <a:endParaRPr sz="1400"/>
          </a:p>
          <a:p>
            <a:pPr indent="0" lvl="0" marL="0">
              <a:spcBef>
                <a:spcPts val="0"/>
              </a:spcBef>
              <a:spcAft>
                <a:spcPts val="0"/>
              </a:spcAft>
              <a:buNone/>
            </a:pPr>
            <a:r>
              <a:t/>
            </a:r>
            <a:endParaRPr sz="1400"/>
          </a:p>
          <a:p>
            <a:pPr indent="0" lvl="0" marL="0">
              <a:spcBef>
                <a:spcPts val="0"/>
              </a:spcBef>
              <a:spcAft>
                <a:spcPts val="0"/>
              </a:spcAft>
              <a:buNone/>
            </a:pPr>
            <a:r>
              <a:rPr lang="en" sz="1200"/>
              <a:t>Languages:  Python, Java, HTML/CSS/Javascript</a:t>
            </a:r>
            <a:endParaRPr sz="1200"/>
          </a:p>
          <a:p>
            <a:pPr indent="0" lvl="0" marL="0">
              <a:spcBef>
                <a:spcPts val="0"/>
              </a:spcBef>
              <a:spcAft>
                <a:spcPts val="0"/>
              </a:spcAft>
              <a:buNone/>
            </a:pPr>
            <a:r>
              <a:t/>
            </a:r>
            <a:endParaRPr sz="1200"/>
          </a:p>
          <a:p>
            <a:pPr indent="0" lvl="0" marL="0">
              <a:spcBef>
                <a:spcPts val="0"/>
              </a:spcBef>
              <a:spcAft>
                <a:spcPts val="0"/>
              </a:spcAft>
              <a:buNone/>
            </a:pPr>
            <a:r>
              <a:rPr lang="en" sz="1200"/>
              <a:t>Web App: </a:t>
            </a:r>
            <a:endParaRPr sz="1200"/>
          </a:p>
          <a:p>
            <a:pPr indent="-304800" lvl="0" marL="457200" rtl="0">
              <a:spcBef>
                <a:spcPts val="0"/>
              </a:spcBef>
              <a:spcAft>
                <a:spcPts val="0"/>
              </a:spcAft>
              <a:buSzPts val="1200"/>
              <a:buChar char="●"/>
            </a:pPr>
            <a:r>
              <a:rPr lang="en" sz="1200"/>
              <a:t>Languages</a:t>
            </a:r>
            <a:endParaRPr sz="1200"/>
          </a:p>
          <a:p>
            <a:pPr indent="-304800" lvl="1" marL="914400" rtl="0">
              <a:spcBef>
                <a:spcPts val="0"/>
              </a:spcBef>
              <a:spcAft>
                <a:spcPts val="0"/>
              </a:spcAft>
              <a:buSzPts val="1200"/>
              <a:buChar char="○"/>
            </a:pPr>
            <a:r>
              <a:rPr lang="en" sz="1200"/>
              <a:t>Python, HTML/CSS/Javascript.  </a:t>
            </a:r>
            <a:endParaRPr sz="1200"/>
          </a:p>
          <a:p>
            <a:pPr indent="-304800" lvl="0" marL="457200" rtl="0">
              <a:spcBef>
                <a:spcPts val="0"/>
              </a:spcBef>
              <a:spcAft>
                <a:spcPts val="0"/>
              </a:spcAft>
              <a:buSzPts val="1200"/>
              <a:buChar char="●"/>
            </a:pPr>
            <a:r>
              <a:rPr lang="en" sz="1200"/>
              <a:t>Tools</a:t>
            </a:r>
            <a:endParaRPr sz="1200"/>
          </a:p>
          <a:p>
            <a:pPr indent="-304800" lvl="1" marL="914400" rtl="0">
              <a:spcBef>
                <a:spcPts val="0"/>
              </a:spcBef>
              <a:spcAft>
                <a:spcPts val="0"/>
              </a:spcAft>
              <a:buSzPts val="1200"/>
              <a:buChar char="○"/>
            </a:pPr>
            <a:r>
              <a:rPr lang="en" sz="1200"/>
              <a:t>Flask/Jinja - web page templating framework</a:t>
            </a:r>
            <a:endParaRPr sz="1200"/>
          </a:p>
          <a:p>
            <a:pPr indent="-304800" lvl="1" marL="914400" rtl="0">
              <a:spcBef>
                <a:spcPts val="0"/>
              </a:spcBef>
              <a:spcAft>
                <a:spcPts val="0"/>
              </a:spcAft>
              <a:buSzPts val="1200"/>
              <a:buChar char="○"/>
            </a:pPr>
            <a:r>
              <a:rPr lang="en" sz="1200"/>
              <a:t>3d Modeling - Three.js, blender</a:t>
            </a:r>
            <a:endParaRPr sz="1200"/>
          </a:p>
          <a:p>
            <a:pPr indent="0" lvl="0" marL="0" rtl="0">
              <a:spcBef>
                <a:spcPts val="0"/>
              </a:spcBef>
              <a:spcAft>
                <a:spcPts val="0"/>
              </a:spcAft>
              <a:buNone/>
            </a:pPr>
            <a:r>
              <a:t/>
            </a:r>
            <a:endParaRPr sz="1200"/>
          </a:p>
          <a:p>
            <a:pPr indent="0" lvl="0" marL="0" rtl="0">
              <a:spcBef>
                <a:spcPts val="0"/>
              </a:spcBef>
              <a:spcAft>
                <a:spcPts val="0"/>
              </a:spcAft>
              <a:buNone/>
            </a:pPr>
            <a:r>
              <a:rPr lang="en" sz="1200"/>
              <a:t>Database: MySQL</a:t>
            </a:r>
            <a:endParaRPr sz="1200"/>
          </a:p>
          <a:p>
            <a:pPr indent="0" lvl="0" marL="0" rtl="0">
              <a:spcBef>
                <a:spcPts val="0"/>
              </a:spcBef>
              <a:spcAft>
                <a:spcPts val="0"/>
              </a:spcAft>
              <a:buNone/>
            </a:pPr>
            <a:r>
              <a:t/>
            </a:r>
            <a:endParaRPr sz="1200"/>
          </a:p>
          <a:p>
            <a:pPr indent="0" lvl="0" marL="0" rtl="0">
              <a:spcBef>
                <a:spcPts val="0"/>
              </a:spcBef>
              <a:spcAft>
                <a:spcPts val="0"/>
              </a:spcAft>
              <a:buNone/>
            </a:pPr>
            <a:r>
              <a:rPr lang="en" sz="1200"/>
              <a:t>FHIR Connector service</a:t>
            </a:r>
            <a:endParaRPr sz="1200"/>
          </a:p>
          <a:p>
            <a:pPr indent="-304800" lvl="0" marL="457200" rtl="0">
              <a:spcBef>
                <a:spcPts val="0"/>
              </a:spcBef>
              <a:spcAft>
                <a:spcPts val="0"/>
              </a:spcAft>
              <a:buSzPts val="1200"/>
              <a:buChar char="●"/>
            </a:pPr>
            <a:r>
              <a:rPr lang="en" sz="1200"/>
              <a:t>Java on Ubuntu</a:t>
            </a:r>
            <a:endParaRPr sz="1200"/>
          </a:p>
          <a:p>
            <a:pPr indent="-304800" lvl="0" marL="457200" rtl="0">
              <a:spcBef>
                <a:spcPts val="0"/>
              </a:spcBef>
              <a:spcAft>
                <a:spcPts val="0"/>
              </a:spcAft>
              <a:buSzPts val="1200"/>
              <a:buChar char="●"/>
            </a:pPr>
            <a:r>
              <a:rPr lang="en" sz="1200"/>
              <a:t>HAPI APIs</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The connector app gets the patient list from the DB and uses it to get patients from the FHIR server on startup. Then connector app loads the patient data into the db.</a:t>
            </a:r>
            <a:endParaRPr sz="1400"/>
          </a:p>
          <a:p>
            <a:pPr indent="0" lvl="0" marL="0" rtl="0">
              <a:spcBef>
                <a:spcPts val="0"/>
              </a:spcBef>
              <a:spcAft>
                <a:spcPts val="0"/>
              </a:spcAft>
              <a:buNone/>
            </a:pPr>
            <a:r>
              <a:rPr lang="en" sz="1400"/>
              <a:t>The web app Interacts with the database only.</a:t>
            </a:r>
            <a:endParaRPr sz="1400"/>
          </a:p>
          <a:p>
            <a:pPr indent="0" lvl="0" marL="0" rtl="0">
              <a:spcBef>
                <a:spcPts val="0"/>
              </a:spcBef>
              <a:spcAft>
                <a:spcPts val="0"/>
              </a:spcAft>
              <a:buNone/>
            </a:pPr>
            <a:r>
              <a:t/>
            </a:r>
            <a:endParaRPr sz="1400"/>
          </a:p>
          <a:p>
            <a:pPr indent="0" lvl="0" marL="0" rtl="0">
              <a:spcBef>
                <a:spcPts val="0"/>
              </a:spcBef>
              <a:spcAft>
                <a:spcPts val="0"/>
              </a:spcAft>
              <a:buNone/>
            </a:pPr>
            <a:r>
              <a:rPr lang="en" sz="1200"/>
              <a:t>Languages:  Python, Java, HTML/CSS/Javascript</a:t>
            </a:r>
            <a:endParaRPr sz="1200"/>
          </a:p>
          <a:p>
            <a:pPr indent="0" lvl="0" marL="0" rtl="0">
              <a:spcBef>
                <a:spcPts val="0"/>
              </a:spcBef>
              <a:spcAft>
                <a:spcPts val="0"/>
              </a:spcAft>
              <a:buNone/>
            </a:pPr>
            <a:r>
              <a:t/>
            </a:r>
            <a:endParaRPr sz="1200"/>
          </a:p>
          <a:p>
            <a:pPr indent="0" lvl="0" marL="0" rtl="0">
              <a:spcBef>
                <a:spcPts val="0"/>
              </a:spcBef>
              <a:spcAft>
                <a:spcPts val="0"/>
              </a:spcAft>
              <a:buNone/>
            </a:pPr>
            <a:r>
              <a:rPr lang="en" sz="1200"/>
              <a:t>Web App: </a:t>
            </a:r>
            <a:endParaRPr sz="1200"/>
          </a:p>
          <a:p>
            <a:pPr indent="-304800" lvl="0" marL="457200" rtl="0">
              <a:spcBef>
                <a:spcPts val="0"/>
              </a:spcBef>
              <a:spcAft>
                <a:spcPts val="0"/>
              </a:spcAft>
              <a:buSzPts val="1200"/>
              <a:buChar char="●"/>
            </a:pPr>
            <a:r>
              <a:rPr lang="en" sz="1200"/>
              <a:t>Languages</a:t>
            </a:r>
            <a:endParaRPr sz="1200"/>
          </a:p>
          <a:p>
            <a:pPr indent="-304800" lvl="1" marL="914400" rtl="0">
              <a:spcBef>
                <a:spcPts val="0"/>
              </a:spcBef>
              <a:spcAft>
                <a:spcPts val="0"/>
              </a:spcAft>
              <a:buSzPts val="1200"/>
              <a:buChar char="○"/>
            </a:pPr>
            <a:r>
              <a:rPr lang="en" sz="1200"/>
              <a:t>Python, HTML/CSS/Javascript.  </a:t>
            </a:r>
            <a:endParaRPr sz="1200"/>
          </a:p>
          <a:p>
            <a:pPr indent="-304800" lvl="0" marL="457200" rtl="0">
              <a:spcBef>
                <a:spcPts val="0"/>
              </a:spcBef>
              <a:spcAft>
                <a:spcPts val="0"/>
              </a:spcAft>
              <a:buSzPts val="1200"/>
              <a:buChar char="●"/>
            </a:pPr>
            <a:r>
              <a:rPr lang="en" sz="1200"/>
              <a:t>Tools</a:t>
            </a:r>
            <a:endParaRPr sz="1200"/>
          </a:p>
          <a:p>
            <a:pPr indent="-304800" lvl="1" marL="914400" rtl="0">
              <a:spcBef>
                <a:spcPts val="0"/>
              </a:spcBef>
              <a:spcAft>
                <a:spcPts val="0"/>
              </a:spcAft>
              <a:buSzPts val="1200"/>
              <a:buChar char="○"/>
            </a:pPr>
            <a:r>
              <a:rPr lang="en" sz="1200"/>
              <a:t>Flask/Jinja - web page templating framework</a:t>
            </a:r>
            <a:endParaRPr sz="1200"/>
          </a:p>
          <a:p>
            <a:pPr indent="-304800" lvl="1" marL="914400" rtl="0">
              <a:spcBef>
                <a:spcPts val="0"/>
              </a:spcBef>
              <a:spcAft>
                <a:spcPts val="0"/>
              </a:spcAft>
              <a:buSzPts val="1200"/>
              <a:buChar char="○"/>
            </a:pPr>
            <a:r>
              <a:rPr lang="en" sz="1200"/>
              <a:t>3d Modeling - Three.js, blender</a:t>
            </a:r>
            <a:endParaRPr sz="1200"/>
          </a:p>
          <a:p>
            <a:pPr indent="0" lvl="0" marL="0" rtl="0">
              <a:spcBef>
                <a:spcPts val="0"/>
              </a:spcBef>
              <a:spcAft>
                <a:spcPts val="0"/>
              </a:spcAft>
              <a:buNone/>
            </a:pPr>
            <a:r>
              <a:t/>
            </a:r>
            <a:endParaRPr sz="1200"/>
          </a:p>
          <a:p>
            <a:pPr indent="0" lvl="0" marL="0" rtl="0">
              <a:spcBef>
                <a:spcPts val="0"/>
              </a:spcBef>
              <a:spcAft>
                <a:spcPts val="0"/>
              </a:spcAft>
              <a:buNone/>
            </a:pPr>
            <a:r>
              <a:rPr lang="en" sz="1200"/>
              <a:t>Database: MySQL</a:t>
            </a:r>
            <a:endParaRPr sz="1200"/>
          </a:p>
          <a:p>
            <a:pPr indent="0" lvl="0" marL="0" rtl="0">
              <a:spcBef>
                <a:spcPts val="0"/>
              </a:spcBef>
              <a:spcAft>
                <a:spcPts val="0"/>
              </a:spcAft>
              <a:buNone/>
            </a:pPr>
            <a:r>
              <a:t/>
            </a:r>
            <a:endParaRPr sz="1200"/>
          </a:p>
          <a:p>
            <a:pPr indent="0" lvl="0" marL="0" rtl="0">
              <a:spcBef>
                <a:spcPts val="0"/>
              </a:spcBef>
              <a:spcAft>
                <a:spcPts val="0"/>
              </a:spcAft>
              <a:buNone/>
            </a:pPr>
            <a:r>
              <a:rPr lang="en" sz="1200"/>
              <a:t>FHIR Connector service</a:t>
            </a:r>
            <a:endParaRPr sz="1200"/>
          </a:p>
          <a:p>
            <a:pPr indent="-304800" lvl="0" marL="457200" rtl="0">
              <a:spcBef>
                <a:spcPts val="0"/>
              </a:spcBef>
              <a:spcAft>
                <a:spcPts val="0"/>
              </a:spcAft>
              <a:buSzPts val="1200"/>
              <a:buChar char="●"/>
            </a:pPr>
            <a:r>
              <a:rPr lang="en" sz="1200"/>
              <a:t>Java on Ubuntu</a:t>
            </a:r>
            <a:endParaRPr sz="1200"/>
          </a:p>
          <a:p>
            <a:pPr indent="-304800" lvl="0" marL="457200" rtl="0">
              <a:spcBef>
                <a:spcPts val="0"/>
              </a:spcBef>
              <a:spcAft>
                <a:spcPts val="0"/>
              </a:spcAft>
              <a:buSzPts val="1200"/>
              <a:buChar char="●"/>
            </a:pPr>
            <a:r>
              <a:rPr lang="en" sz="1200"/>
              <a:t>HAPI APIs</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Jenn: FYI moved the ball to normal since this is a normal liver . Also removed the conversation bubbles Cheryl and I were having (adding it down here in case anyone’s curious)</a:t>
            </a:r>
            <a:endParaRPr sz="1200"/>
          </a:p>
          <a:p>
            <a:pPr indent="0" lvl="0" marL="0">
              <a:spcBef>
                <a:spcPts val="0"/>
              </a:spcBef>
              <a:spcAft>
                <a:spcPts val="0"/>
              </a:spcAft>
              <a:buNone/>
            </a:pPr>
            <a:r>
              <a:t/>
            </a:r>
            <a:endParaRPr sz="1200"/>
          </a:p>
          <a:p>
            <a:pPr indent="0" lvl="0" marL="0">
              <a:spcBef>
                <a:spcPts val="0"/>
              </a:spcBef>
              <a:spcAft>
                <a:spcPts val="0"/>
              </a:spcAft>
              <a:buNone/>
            </a:pPr>
            <a:r>
              <a:rPr lang="en" sz="1200"/>
              <a:t>-------------------------------</a:t>
            </a:r>
            <a:endParaRPr sz="1200"/>
          </a:p>
          <a:p>
            <a:pPr indent="0" lvl="0" marL="0">
              <a:spcBef>
                <a:spcPts val="0"/>
              </a:spcBef>
              <a:spcAft>
                <a:spcPts val="0"/>
              </a:spcAft>
              <a:buNone/>
            </a:pPr>
            <a:r>
              <a:rPr lang="en" sz="1200"/>
              <a:t>Cheryl: Not sure if this is right, but there’s this thing where you can select a topic that collapses the others and some pane shows the selected text. You folks familiar with that?(Tree List?-marcos &gt;Cheryl: thinking more like collapsible list - </a:t>
            </a:r>
            <a:r>
              <a:rPr lang="en" sz="1200" u="sng">
                <a:solidFill>
                  <a:schemeClr val="accent5"/>
                </a:solidFill>
                <a:hlinkClick r:id="rId2"/>
              </a:rPr>
              <a:t>http://materializecss.com/collapsible.html</a:t>
            </a:r>
            <a:r>
              <a:rPr lang="en" sz="1200"/>
              <a:t> - accordion style) Or a list/drop down may be easier :)</a:t>
            </a:r>
            <a:endParaRPr sz="1200"/>
          </a:p>
          <a:p>
            <a:pPr indent="0" lvl="0" marL="0">
              <a:spcBef>
                <a:spcPts val="0"/>
              </a:spcBef>
              <a:spcAft>
                <a:spcPts val="0"/>
              </a:spcAft>
              <a:buNone/>
            </a:pPr>
            <a:r>
              <a:t/>
            </a:r>
            <a:endParaRPr sz="1200"/>
          </a:p>
          <a:p>
            <a:pPr indent="0" lvl="0" marL="0">
              <a:spcBef>
                <a:spcPts val="0"/>
              </a:spcBef>
              <a:spcAft>
                <a:spcPts val="0"/>
              </a:spcAft>
              <a:buNone/>
            </a:pPr>
            <a:r>
              <a:rPr lang="en" sz="1200">
                <a:solidFill>
                  <a:srgbClr val="FF9900"/>
                </a:solidFill>
              </a:rPr>
              <a:t>Jenn: I’m fine with either- maybe we can have Rafay choose since he’s doing the CSS/styling implementation :)</a:t>
            </a:r>
            <a:endParaRPr sz="1200">
              <a:solidFill>
                <a:srgbClr val="FF9900"/>
              </a:solidFill>
            </a:endParaRPr>
          </a:p>
          <a:p>
            <a:pPr indent="0" lvl="0" marL="0">
              <a:spcBef>
                <a:spcPts val="0"/>
              </a:spcBef>
              <a:spcAft>
                <a:spcPts val="0"/>
              </a:spcAft>
              <a:buNone/>
            </a:pPr>
            <a:r>
              <a:rPr lang="en" sz="1200"/>
              <a:t>Cheryl: Sounds good.  I like the collapse/expand thing from a usability Standpoint in that everything is visible Though this would be an “advanced” Web feature :)</a:t>
            </a:r>
            <a:endParaRPr sz="1200"/>
          </a:p>
          <a:p>
            <a:pPr indent="0" lvl="0" marL="0">
              <a:spcBef>
                <a:spcPts val="0"/>
              </a:spcBef>
              <a:spcAft>
                <a:spcPts val="0"/>
              </a:spcAft>
              <a:buNone/>
            </a:pPr>
            <a:r>
              <a:rPr lang="en" sz="1200"/>
              <a:t>-------------------------------</a:t>
            </a:r>
            <a:endParaRPr sz="1200"/>
          </a:p>
          <a:p>
            <a:pPr indent="0" lvl="0" marL="0">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Jenn: moved this to it’s own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Here’s another schema option that’s more normalized, by putting patient items separate from disease items.</a:t>
            </a:r>
            <a:endParaRPr/>
          </a:p>
          <a:p>
            <a:pPr indent="0" lvl="0" marL="0">
              <a:spcBef>
                <a:spcPts val="0"/>
              </a:spcBef>
              <a:spcAft>
                <a:spcPts val="0"/>
              </a:spcAft>
              <a:buNone/>
            </a:pPr>
            <a:r>
              <a:rPr lang="en"/>
              <a:t>Makes it easier to query and load from the fhirConnector to the DB</a:t>
            </a:r>
            <a:endParaRPr/>
          </a:p>
          <a:p>
            <a:pPr indent="0" lvl="0" marL="0" rtl="0">
              <a:spcBef>
                <a:spcPts val="0"/>
              </a:spcBef>
              <a:spcAft>
                <a:spcPts val="0"/>
              </a:spcAft>
              <a:buNone/>
            </a:pPr>
            <a:r>
              <a:rPr lang="en"/>
              <a:t>Makes it easier to preload the DB from data files.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p:nvPr/>
        </p:nvSpPr>
        <p:spPr>
          <a:xfrm>
            <a:off x="5377900" y="1628075"/>
            <a:ext cx="981375" cy="1552475"/>
          </a:xfrm>
          <a:prstGeom prst="flowChartMagneticDisk">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FHIR</a:t>
            </a:r>
            <a:endParaRPr/>
          </a:p>
          <a:p>
            <a:pPr indent="0" lvl="0" marL="0" rtl="0">
              <a:spcBef>
                <a:spcPts val="0"/>
              </a:spcBef>
              <a:spcAft>
                <a:spcPts val="0"/>
              </a:spcAft>
              <a:buNone/>
            </a:pPr>
            <a:r>
              <a:rPr lang="en"/>
              <a:t>Container</a:t>
            </a:r>
            <a:endParaRPr/>
          </a:p>
        </p:txBody>
      </p:sp>
      <p:sp>
        <p:nvSpPr>
          <p:cNvPr id="65" name="Shape 65"/>
          <p:cNvSpPr/>
          <p:nvPr/>
        </p:nvSpPr>
        <p:spPr>
          <a:xfrm>
            <a:off x="3464125" y="1628100"/>
            <a:ext cx="1453800" cy="1552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FHIR </a:t>
            </a:r>
            <a:r>
              <a:rPr lang="en"/>
              <a:t>Connector </a:t>
            </a:r>
            <a:endParaRPr/>
          </a:p>
          <a:p>
            <a:pPr indent="0" lvl="0" marL="0" rtl="0">
              <a:spcBef>
                <a:spcPts val="0"/>
              </a:spcBef>
              <a:spcAft>
                <a:spcPts val="0"/>
              </a:spcAft>
              <a:buNone/>
            </a:pPr>
            <a:r>
              <a:rPr lang="en"/>
              <a:t>service</a:t>
            </a:r>
            <a:endParaRPr/>
          </a:p>
          <a:p>
            <a:pPr indent="0" lvl="0" marL="0" rtl="0">
              <a:spcBef>
                <a:spcPts val="0"/>
              </a:spcBef>
              <a:spcAft>
                <a:spcPts val="0"/>
              </a:spcAft>
              <a:buNone/>
            </a:pPr>
            <a:r>
              <a:rPr lang="en"/>
              <a:t>Java</a:t>
            </a:r>
            <a:endParaRPr/>
          </a:p>
        </p:txBody>
      </p:sp>
      <p:sp>
        <p:nvSpPr>
          <p:cNvPr id="66" name="Shape 66"/>
          <p:cNvSpPr/>
          <p:nvPr/>
        </p:nvSpPr>
        <p:spPr>
          <a:xfrm>
            <a:off x="1996350" y="1628076"/>
            <a:ext cx="981370" cy="1552474"/>
          </a:xfrm>
          <a:prstGeom prst="flowChartMagneticDisk">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en"/>
              <a:t>My SQL DB</a:t>
            </a:r>
            <a:endParaRPr/>
          </a:p>
          <a:p>
            <a:pPr indent="0" lvl="0" marL="0" rtl="0">
              <a:spcBef>
                <a:spcPts val="0"/>
              </a:spcBef>
              <a:spcAft>
                <a:spcPts val="0"/>
              </a:spcAft>
              <a:buNone/>
            </a:pPr>
            <a:r>
              <a:rPr lang="en"/>
              <a:t>Container</a:t>
            </a:r>
            <a:endParaRPr/>
          </a:p>
        </p:txBody>
      </p:sp>
      <p:sp>
        <p:nvSpPr>
          <p:cNvPr id="67" name="Shape 67"/>
          <p:cNvSpPr/>
          <p:nvPr/>
        </p:nvSpPr>
        <p:spPr>
          <a:xfrm>
            <a:off x="255375" y="1886710"/>
            <a:ext cx="1194300" cy="1035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Patient </a:t>
            </a:r>
            <a:endParaRPr/>
          </a:p>
          <a:p>
            <a:pPr indent="0" lvl="0" marL="0" rtl="0">
              <a:spcBef>
                <a:spcPts val="0"/>
              </a:spcBef>
              <a:spcAft>
                <a:spcPts val="0"/>
              </a:spcAft>
              <a:buNone/>
            </a:pPr>
            <a:r>
              <a:rPr lang="en"/>
              <a:t>Web app </a:t>
            </a:r>
            <a:endParaRPr/>
          </a:p>
          <a:p>
            <a:pPr indent="0" lvl="0" marL="0" rtl="0">
              <a:spcBef>
                <a:spcPts val="0"/>
              </a:spcBef>
              <a:spcAft>
                <a:spcPts val="0"/>
              </a:spcAft>
              <a:buNone/>
            </a:pPr>
            <a:r>
              <a:rPr lang="en"/>
              <a:t>Portal container</a:t>
            </a:r>
            <a:endParaRPr/>
          </a:p>
        </p:txBody>
      </p:sp>
      <p:sp>
        <p:nvSpPr>
          <p:cNvPr id="68" name="Shape 68"/>
          <p:cNvSpPr/>
          <p:nvPr/>
        </p:nvSpPr>
        <p:spPr>
          <a:xfrm>
            <a:off x="6587875" y="3711125"/>
            <a:ext cx="2390100" cy="134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6731050" y="3810050"/>
            <a:ext cx="264300" cy="2424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6731050" y="4271750"/>
            <a:ext cx="264300" cy="242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6731050" y="4657250"/>
            <a:ext cx="264300" cy="242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txBox="1"/>
          <p:nvPr/>
        </p:nvSpPr>
        <p:spPr>
          <a:xfrm>
            <a:off x="7061500" y="3760475"/>
            <a:ext cx="1982400" cy="124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Done</a:t>
            </a:r>
            <a:endParaRPr/>
          </a:p>
          <a:p>
            <a:pPr indent="0" lvl="0" marL="0">
              <a:spcBef>
                <a:spcPts val="0"/>
              </a:spcBef>
              <a:spcAft>
                <a:spcPts val="0"/>
              </a:spcAft>
              <a:buNone/>
            </a:pPr>
            <a:r>
              <a:t/>
            </a:r>
            <a:endParaRPr/>
          </a:p>
          <a:p>
            <a:pPr indent="0" lvl="0" marL="0">
              <a:spcBef>
                <a:spcPts val="0"/>
              </a:spcBef>
              <a:spcAft>
                <a:spcPts val="0"/>
              </a:spcAft>
              <a:buNone/>
            </a:pPr>
            <a:r>
              <a:rPr lang="en"/>
              <a:t>Improvement needed</a:t>
            </a:r>
            <a:endParaRPr/>
          </a:p>
          <a:p>
            <a:pPr indent="0" lvl="0" marL="0">
              <a:spcBef>
                <a:spcPts val="0"/>
              </a:spcBef>
              <a:spcAft>
                <a:spcPts val="0"/>
              </a:spcAft>
              <a:buNone/>
            </a:pPr>
            <a:r>
              <a:t/>
            </a:r>
            <a:endParaRPr/>
          </a:p>
          <a:p>
            <a:pPr indent="0" lvl="0" marL="0">
              <a:spcBef>
                <a:spcPts val="0"/>
              </a:spcBef>
              <a:spcAft>
                <a:spcPts val="0"/>
              </a:spcAft>
              <a:buNone/>
            </a:pPr>
            <a:r>
              <a:rPr lang="en"/>
              <a:t>Not Started</a:t>
            </a:r>
            <a:endParaRPr/>
          </a:p>
        </p:txBody>
      </p:sp>
      <p:cxnSp>
        <p:nvCxnSpPr>
          <p:cNvPr id="73" name="Shape 73"/>
          <p:cNvCxnSpPr>
            <a:stCxn id="67" idx="3"/>
            <a:endCxn id="66" idx="2"/>
          </p:cNvCxnSpPr>
          <p:nvPr/>
        </p:nvCxnSpPr>
        <p:spPr>
          <a:xfrm>
            <a:off x="1449675" y="2404360"/>
            <a:ext cx="546600" cy="0"/>
          </a:xfrm>
          <a:prstGeom prst="straightConnector1">
            <a:avLst/>
          </a:prstGeom>
          <a:noFill/>
          <a:ln cap="flat" cmpd="sng" w="9525">
            <a:solidFill>
              <a:schemeClr val="dk2"/>
            </a:solidFill>
            <a:prstDash val="solid"/>
            <a:round/>
            <a:headEnd len="med" w="med" type="none"/>
            <a:tailEnd len="med" w="med" type="none"/>
          </a:ln>
        </p:spPr>
      </p:cxnSp>
      <p:cxnSp>
        <p:nvCxnSpPr>
          <p:cNvPr id="74" name="Shape 74"/>
          <p:cNvCxnSpPr>
            <a:stCxn id="66" idx="4"/>
            <a:endCxn id="65" idx="2"/>
          </p:cNvCxnSpPr>
          <p:nvPr/>
        </p:nvCxnSpPr>
        <p:spPr>
          <a:xfrm>
            <a:off x="2977719" y="2404312"/>
            <a:ext cx="486300" cy="0"/>
          </a:xfrm>
          <a:prstGeom prst="straightConnector1">
            <a:avLst/>
          </a:prstGeom>
          <a:noFill/>
          <a:ln cap="flat" cmpd="sng" w="9525">
            <a:solidFill>
              <a:schemeClr val="dk2"/>
            </a:solidFill>
            <a:prstDash val="solid"/>
            <a:round/>
            <a:headEnd len="med" w="med" type="none"/>
            <a:tailEnd len="med" w="med" type="none"/>
          </a:ln>
        </p:spPr>
      </p:cxnSp>
      <p:cxnSp>
        <p:nvCxnSpPr>
          <p:cNvPr id="75" name="Shape 75"/>
          <p:cNvCxnSpPr>
            <a:stCxn id="65" idx="6"/>
            <a:endCxn id="64" idx="2"/>
          </p:cNvCxnSpPr>
          <p:nvPr/>
        </p:nvCxnSpPr>
        <p:spPr>
          <a:xfrm>
            <a:off x="4917925" y="2404350"/>
            <a:ext cx="459900" cy="0"/>
          </a:xfrm>
          <a:prstGeom prst="straightConnector1">
            <a:avLst/>
          </a:prstGeom>
          <a:noFill/>
          <a:ln cap="flat" cmpd="sng" w="9525">
            <a:solidFill>
              <a:schemeClr val="dk2"/>
            </a:solidFill>
            <a:prstDash val="solid"/>
            <a:round/>
            <a:headEnd len="med" w="med" type="none"/>
            <a:tailEnd len="med" w="med" type="none"/>
          </a:ln>
        </p:spPr>
      </p:cxnSp>
      <p:sp>
        <p:nvSpPr>
          <p:cNvPr id="76" name="Shape 7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Architecture</a:t>
            </a:r>
            <a:endParaRPr/>
          </a:p>
        </p:txBody>
      </p:sp>
      <p:sp>
        <p:nvSpPr>
          <p:cNvPr id="77" name="Shape 77"/>
          <p:cNvSpPr/>
          <p:nvPr/>
        </p:nvSpPr>
        <p:spPr>
          <a:xfrm>
            <a:off x="281100" y="3399325"/>
            <a:ext cx="1194300" cy="1343400"/>
          </a:xfrm>
          <a:prstGeom prst="wedgeRectCallout">
            <a:avLst>
              <a:gd fmla="val -14695" name="adj1"/>
              <a:gd fmla="val -7225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200"/>
              <a:t>Using:</a:t>
            </a:r>
            <a:endParaRPr sz="1200"/>
          </a:p>
          <a:p>
            <a:pPr indent="0" lvl="0" marL="0">
              <a:spcBef>
                <a:spcPts val="0"/>
              </a:spcBef>
              <a:spcAft>
                <a:spcPts val="0"/>
              </a:spcAft>
              <a:buNone/>
            </a:pPr>
            <a:r>
              <a:rPr lang="en" sz="1200"/>
              <a:t>html/css/js</a:t>
            </a:r>
            <a:endParaRPr sz="1200"/>
          </a:p>
          <a:p>
            <a:pPr indent="0" lvl="0" marL="0">
              <a:spcBef>
                <a:spcPts val="0"/>
              </a:spcBef>
              <a:spcAft>
                <a:spcPts val="0"/>
              </a:spcAft>
              <a:buNone/>
            </a:pPr>
            <a:r>
              <a:rPr lang="en" sz="1200"/>
              <a:t>Threejs</a:t>
            </a:r>
            <a:endParaRPr sz="1200"/>
          </a:p>
          <a:p>
            <a:pPr indent="0" lvl="0" marL="0">
              <a:spcBef>
                <a:spcPts val="0"/>
              </a:spcBef>
              <a:spcAft>
                <a:spcPts val="0"/>
              </a:spcAft>
              <a:buNone/>
            </a:pPr>
            <a:r>
              <a:rPr lang="en" sz="1200"/>
              <a:t>Blender objs</a:t>
            </a:r>
            <a:endParaRPr sz="1200"/>
          </a:p>
          <a:p>
            <a:pPr indent="0" lvl="0" marL="0">
              <a:spcBef>
                <a:spcPts val="0"/>
              </a:spcBef>
              <a:spcAft>
                <a:spcPts val="0"/>
              </a:spcAft>
              <a:buNone/>
            </a:pPr>
            <a:r>
              <a:rPr lang="en" sz="1200"/>
              <a:t>Flask/Jinja</a:t>
            </a:r>
            <a:endParaRPr sz="1200"/>
          </a:p>
          <a:p>
            <a:pPr indent="0" lvl="0" marL="0">
              <a:spcBef>
                <a:spcPts val="0"/>
              </a:spcBef>
              <a:spcAft>
                <a:spcPts val="0"/>
              </a:spcAft>
              <a:buNone/>
            </a:pPr>
            <a:r>
              <a:rPr lang="en" sz="1200"/>
              <a:t>python</a:t>
            </a:r>
            <a:endParaRPr sz="1200"/>
          </a:p>
        </p:txBody>
      </p:sp>
      <p:sp>
        <p:nvSpPr>
          <p:cNvPr id="78" name="Shape 78"/>
          <p:cNvSpPr/>
          <p:nvPr/>
        </p:nvSpPr>
        <p:spPr>
          <a:xfrm>
            <a:off x="1783425" y="3399325"/>
            <a:ext cx="1194300" cy="1343400"/>
          </a:xfrm>
          <a:prstGeom prst="wedgeRectCallout">
            <a:avLst>
              <a:gd fmla="val -1342" name="adj1"/>
              <a:gd fmla="val -6240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200"/>
              <a:t>Using:</a:t>
            </a:r>
            <a:endParaRPr sz="1200"/>
          </a:p>
          <a:p>
            <a:pPr indent="0" lvl="0" marL="0">
              <a:spcBef>
                <a:spcPts val="0"/>
              </a:spcBef>
              <a:spcAft>
                <a:spcPts val="0"/>
              </a:spcAft>
              <a:buNone/>
            </a:pPr>
            <a:r>
              <a:rPr lang="en" sz="1200"/>
              <a:t>MySQL</a:t>
            </a:r>
            <a:endParaRPr sz="1200"/>
          </a:p>
          <a:p>
            <a:pPr indent="0" lvl="0" marL="0" rtl="0">
              <a:spcBef>
                <a:spcPts val="0"/>
              </a:spcBef>
              <a:spcAft>
                <a:spcPts val="0"/>
              </a:spcAft>
              <a:buNone/>
            </a:pPr>
            <a:r>
              <a:rPr lang="en" sz="1200"/>
              <a:t>bash</a:t>
            </a:r>
            <a:endParaRPr sz="1200"/>
          </a:p>
        </p:txBody>
      </p:sp>
      <p:sp>
        <p:nvSpPr>
          <p:cNvPr id="79" name="Shape 79"/>
          <p:cNvSpPr/>
          <p:nvPr/>
        </p:nvSpPr>
        <p:spPr>
          <a:xfrm>
            <a:off x="3593875" y="3399325"/>
            <a:ext cx="1194300" cy="1343400"/>
          </a:xfrm>
          <a:prstGeom prst="wedgeRectCallout">
            <a:avLst>
              <a:gd fmla="val -12405" name="adj1"/>
              <a:gd fmla="val -605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200"/>
              <a:t>Using:</a:t>
            </a:r>
            <a:endParaRPr sz="1200"/>
          </a:p>
          <a:p>
            <a:pPr indent="0" lvl="0" marL="0">
              <a:spcBef>
                <a:spcPts val="0"/>
              </a:spcBef>
              <a:spcAft>
                <a:spcPts val="0"/>
              </a:spcAft>
              <a:buNone/>
            </a:pPr>
            <a:r>
              <a:rPr lang="en" sz="1200"/>
              <a:t>Java/MySQL</a:t>
            </a:r>
            <a:endParaRPr sz="1200"/>
          </a:p>
          <a:p>
            <a:pPr indent="0" lvl="0" marL="0">
              <a:spcBef>
                <a:spcPts val="0"/>
              </a:spcBef>
              <a:spcAft>
                <a:spcPts val="0"/>
              </a:spcAft>
              <a:buNone/>
            </a:pPr>
            <a:r>
              <a:rPr lang="en" sz="1200"/>
              <a:t>HAPI FHIR</a:t>
            </a:r>
            <a:endParaRPr sz="1200"/>
          </a:p>
          <a:p>
            <a:pPr indent="0" lvl="0" marL="0">
              <a:spcBef>
                <a:spcPts val="0"/>
              </a:spcBef>
              <a:spcAft>
                <a:spcPts val="0"/>
              </a:spcAft>
              <a:buNone/>
            </a:pPr>
            <a:r>
              <a:rPr lang="en" sz="1200"/>
              <a:t>Bash, python</a:t>
            </a:r>
            <a:endParaRPr sz="1200"/>
          </a:p>
          <a:p>
            <a:pPr indent="0" lvl="0" marL="0">
              <a:spcBef>
                <a:spcPts val="0"/>
              </a:spcBef>
              <a:spcAft>
                <a:spcPts val="0"/>
              </a:spcAft>
              <a:buNone/>
            </a:pPr>
            <a:r>
              <a:rPr lang="en" sz="1200"/>
              <a:t>Nodejs, json</a:t>
            </a:r>
            <a:endParaRPr sz="1200"/>
          </a:p>
          <a:p>
            <a:pPr indent="0" lvl="0" marL="0" rtl="0">
              <a:spcBef>
                <a:spcPts val="0"/>
              </a:spcBef>
              <a:spcAft>
                <a:spcPts val="0"/>
              </a:spcAft>
              <a:buNone/>
            </a:pPr>
            <a:r>
              <a:rPr lang="en" sz="1200"/>
              <a:t>tag_loader</a:t>
            </a:r>
            <a:endParaRPr sz="1200"/>
          </a:p>
        </p:txBody>
      </p:sp>
      <p:sp>
        <p:nvSpPr>
          <p:cNvPr id="80" name="Shape 80"/>
          <p:cNvSpPr/>
          <p:nvPr/>
        </p:nvSpPr>
        <p:spPr>
          <a:xfrm>
            <a:off x="7061500" y="1746175"/>
            <a:ext cx="1194300" cy="1343400"/>
          </a:xfrm>
          <a:prstGeom prst="wedgeRectCallout">
            <a:avLst>
              <a:gd fmla="val -81230" name="adj1"/>
              <a:gd fmla="val 895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200"/>
              <a:t>Using:</a:t>
            </a:r>
            <a:endParaRPr sz="1200"/>
          </a:p>
          <a:p>
            <a:pPr indent="0" lvl="0" marL="0" rtl="0">
              <a:spcBef>
                <a:spcPts val="0"/>
              </a:spcBef>
              <a:spcAft>
                <a:spcPts val="0"/>
              </a:spcAft>
              <a:buNone/>
            </a:pPr>
            <a:r>
              <a:rPr lang="en" sz="1200"/>
              <a:t>Daniel Johnson’s FHIR server image (empty)</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p:nvPr/>
        </p:nvSpPr>
        <p:spPr>
          <a:xfrm>
            <a:off x="5377900" y="1628075"/>
            <a:ext cx="981375" cy="1552475"/>
          </a:xfrm>
          <a:prstGeom prst="flowChartMagneticDisk">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FHIR</a:t>
            </a:r>
            <a:endParaRPr/>
          </a:p>
          <a:p>
            <a:pPr indent="0" lvl="0" marL="0" rtl="0">
              <a:spcBef>
                <a:spcPts val="0"/>
              </a:spcBef>
              <a:spcAft>
                <a:spcPts val="0"/>
              </a:spcAft>
              <a:buNone/>
            </a:pPr>
            <a:r>
              <a:rPr lang="en"/>
              <a:t>Container</a:t>
            </a:r>
            <a:endParaRPr/>
          </a:p>
        </p:txBody>
      </p:sp>
      <p:sp>
        <p:nvSpPr>
          <p:cNvPr id="86" name="Shape 86"/>
          <p:cNvSpPr/>
          <p:nvPr/>
        </p:nvSpPr>
        <p:spPr>
          <a:xfrm>
            <a:off x="3464125" y="1628100"/>
            <a:ext cx="1453800" cy="1552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FHIR Connector </a:t>
            </a:r>
            <a:endParaRPr/>
          </a:p>
          <a:p>
            <a:pPr indent="0" lvl="0" marL="0" rtl="0">
              <a:spcBef>
                <a:spcPts val="0"/>
              </a:spcBef>
              <a:spcAft>
                <a:spcPts val="0"/>
              </a:spcAft>
              <a:buNone/>
            </a:pPr>
            <a:r>
              <a:rPr lang="en"/>
              <a:t>service</a:t>
            </a:r>
            <a:endParaRPr/>
          </a:p>
          <a:p>
            <a:pPr indent="0" lvl="0" marL="0" rtl="0">
              <a:spcBef>
                <a:spcPts val="0"/>
              </a:spcBef>
              <a:spcAft>
                <a:spcPts val="0"/>
              </a:spcAft>
              <a:buNone/>
            </a:pPr>
            <a:r>
              <a:rPr lang="en"/>
              <a:t>Java</a:t>
            </a:r>
            <a:endParaRPr/>
          </a:p>
        </p:txBody>
      </p:sp>
      <p:sp>
        <p:nvSpPr>
          <p:cNvPr id="87" name="Shape 87"/>
          <p:cNvSpPr/>
          <p:nvPr/>
        </p:nvSpPr>
        <p:spPr>
          <a:xfrm>
            <a:off x="1996350" y="1628076"/>
            <a:ext cx="981370" cy="1552474"/>
          </a:xfrm>
          <a:prstGeom prst="flowChartMagneticDisk">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en"/>
              <a:t>My SQL DB</a:t>
            </a:r>
            <a:endParaRPr/>
          </a:p>
          <a:p>
            <a:pPr indent="0" lvl="0" marL="0" rtl="0">
              <a:spcBef>
                <a:spcPts val="0"/>
              </a:spcBef>
              <a:spcAft>
                <a:spcPts val="0"/>
              </a:spcAft>
              <a:buNone/>
            </a:pPr>
            <a:r>
              <a:rPr lang="en"/>
              <a:t>Container</a:t>
            </a:r>
            <a:endParaRPr/>
          </a:p>
        </p:txBody>
      </p:sp>
      <p:sp>
        <p:nvSpPr>
          <p:cNvPr id="88" name="Shape 88"/>
          <p:cNvSpPr/>
          <p:nvPr/>
        </p:nvSpPr>
        <p:spPr>
          <a:xfrm>
            <a:off x="255375" y="1886710"/>
            <a:ext cx="1194300" cy="1035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Patient </a:t>
            </a:r>
            <a:endParaRPr/>
          </a:p>
          <a:p>
            <a:pPr indent="0" lvl="0" marL="0" rtl="0">
              <a:spcBef>
                <a:spcPts val="0"/>
              </a:spcBef>
              <a:spcAft>
                <a:spcPts val="0"/>
              </a:spcAft>
              <a:buNone/>
            </a:pPr>
            <a:r>
              <a:rPr lang="en"/>
              <a:t>Web app </a:t>
            </a:r>
            <a:endParaRPr/>
          </a:p>
          <a:p>
            <a:pPr indent="0" lvl="0" marL="0" rtl="0">
              <a:spcBef>
                <a:spcPts val="0"/>
              </a:spcBef>
              <a:spcAft>
                <a:spcPts val="0"/>
              </a:spcAft>
              <a:buNone/>
            </a:pPr>
            <a:r>
              <a:rPr lang="en"/>
              <a:t>Portal container</a:t>
            </a:r>
            <a:endParaRPr/>
          </a:p>
        </p:txBody>
      </p:sp>
      <p:cxnSp>
        <p:nvCxnSpPr>
          <p:cNvPr id="89" name="Shape 89"/>
          <p:cNvCxnSpPr>
            <a:stCxn id="88" idx="3"/>
            <a:endCxn id="87" idx="2"/>
          </p:cNvCxnSpPr>
          <p:nvPr/>
        </p:nvCxnSpPr>
        <p:spPr>
          <a:xfrm>
            <a:off x="1449675" y="2404360"/>
            <a:ext cx="546600" cy="0"/>
          </a:xfrm>
          <a:prstGeom prst="straightConnector1">
            <a:avLst/>
          </a:prstGeom>
          <a:noFill/>
          <a:ln cap="flat" cmpd="sng" w="9525">
            <a:solidFill>
              <a:schemeClr val="dk2"/>
            </a:solidFill>
            <a:prstDash val="solid"/>
            <a:round/>
            <a:headEnd len="med" w="med" type="none"/>
            <a:tailEnd len="med" w="med" type="none"/>
          </a:ln>
        </p:spPr>
      </p:cxnSp>
      <p:cxnSp>
        <p:nvCxnSpPr>
          <p:cNvPr id="90" name="Shape 90"/>
          <p:cNvCxnSpPr>
            <a:stCxn id="87" idx="4"/>
            <a:endCxn id="86" idx="2"/>
          </p:cNvCxnSpPr>
          <p:nvPr/>
        </p:nvCxnSpPr>
        <p:spPr>
          <a:xfrm>
            <a:off x="2977719" y="2404312"/>
            <a:ext cx="486300" cy="0"/>
          </a:xfrm>
          <a:prstGeom prst="straightConnector1">
            <a:avLst/>
          </a:prstGeom>
          <a:noFill/>
          <a:ln cap="flat" cmpd="sng" w="9525">
            <a:solidFill>
              <a:schemeClr val="dk2"/>
            </a:solidFill>
            <a:prstDash val="solid"/>
            <a:round/>
            <a:headEnd len="med" w="med" type="none"/>
            <a:tailEnd len="med" w="med" type="none"/>
          </a:ln>
        </p:spPr>
      </p:cxnSp>
      <p:cxnSp>
        <p:nvCxnSpPr>
          <p:cNvPr id="91" name="Shape 91"/>
          <p:cNvCxnSpPr>
            <a:stCxn id="86" idx="6"/>
            <a:endCxn id="85" idx="2"/>
          </p:cNvCxnSpPr>
          <p:nvPr/>
        </p:nvCxnSpPr>
        <p:spPr>
          <a:xfrm>
            <a:off x="4917925" y="2404350"/>
            <a:ext cx="459900" cy="0"/>
          </a:xfrm>
          <a:prstGeom prst="straightConnector1">
            <a:avLst/>
          </a:prstGeom>
          <a:noFill/>
          <a:ln cap="flat" cmpd="sng" w="9525">
            <a:solidFill>
              <a:schemeClr val="dk2"/>
            </a:solidFill>
            <a:prstDash val="solid"/>
            <a:round/>
            <a:headEnd len="med" w="med" type="none"/>
            <a:tailEnd len="med" w="med" type="none"/>
          </a:ln>
        </p:spPr>
      </p:cxnSp>
      <p:sp>
        <p:nvSpPr>
          <p:cNvPr id="92" name="Shape 9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Architecture</a:t>
            </a:r>
            <a:endParaRPr/>
          </a:p>
        </p:txBody>
      </p:sp>
      <p:sp>
        <p:nvSpPr>
          <p:cNvPr id="93" name="Shape 93"/>
          <p:cNvSpPr/>
          <p:nvPr/>
        </p:nvSpPr>
        <p:spPr>
          <a:xfrm>
            <a:off x="281100" y="3399325"/>
            <a:ext cx="1194300" cy="1343400"/>
          </a:xfrm>
          <a:prstGeom prst="wedgeRectCallout">
            <a:avLst>
              <a:gd fmla="val -14695" name="adj1"/>
              <a:gd fmla="val -7225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200"/>
              <a:t>Using:</a:t>
            </a:r>
            <a:endParaRPr sz="1200"/>
          </a:p>
          <a:p>
            <a:pPr indent="0" lvl="0" marL="0" rtl="0">
              <a:spcBef>
                <a:spcPts val="0"/>
              </a:spcBef>
              <a:spcAft>
                <a:spcPts val="0"/>
              </a:spcAft>
              <a:buNone/>
            </a:pPr>
            <a:r>
              <a:rPr lang="en" sz="1200"/>
              <a:t>html/css/js</a:t>
            </a:r>
            <a:endParaRPr sz="1200"/>
          </a:p>
          <a:p>
            <a:pPr indent="0" lvl="0" marL="0" rtl="0">
              <a:spcBef>
                <a:spcPts val="0"/>
              </a:spcBef>
              <a:spcAft>
                <a:spcPts val="0"/>
              </a:spcAft>
              <a:buNone/>
            </a:pPr>
            <a:r>
              <a:rPr lang="en" sz="1200"/>
              <a:t>Threejs</a:t>
            </a:r>
            <a:endParaRPr sz="1200"/>
          </a:p>
          <a:p>
            <a:pPr indent="0" lvl="0" marL="0" rtl="0">
              <a:spcBef>
                <a:spcPts val="0"/>
              </a:spcBef>
              <a:spcAft>
                <a:spcPts val="0"/>
              </a:spcAft>
              <a:buNone/>
            </a:pPr>
            <a:r>
              <a:rPr lang="en" sz="1200"/>
              <a:t>Blender objs</a:t>
            </a:r>
            <a:endParaRPr sz="1200"/>
          </a:p>
          <a:p>
            <a:pPr indent="0" lvl="0" marL="0" rtl="0">
              <a:spcBef>
                <a:spcPts val="0"/>
              </a:spcBef>
              <a:spcAft>
                <a:spcPts val="0"/>
              </a:spcAft>
              <a:buNone/>
            </a:pPr>
            <a:r>
              <a:rPr lang="en" sz="1200"/>
              <a:t>Flask/Jinja</a:t>
            </a:r>
            <a:endParaRPr sz="1200"/>
          </a:p>
          <a:p>
            <a:pPr indent="0" lvl="0" marL="0" rtl="0">
              <a:spcBef>
                <a:spcPts val="0"/>
              </a:spcBef>
              <a:spcAft>
                <a:spcPts val="0"/>
              </a:spcAft>
              <a:buNone/>
            </a:pPr>
            <a:r>
              <a:rPr lang="en" sz="1200"/>
              <a:t>python</a:t>
            </a:r>
            <a:endParaRPr sz="1200"/>
          </a:p>
        </p:txBody>
      </p:sp>
      <p:sp>
        <p:nvSpPr>
          <p:cNvPr id="94" name="Shape 94"/>
          <p:cNvSpPr/>
          <p:nvPr/>
        </p:nvSpPr>
        <p:spPr>
          <a:xfrm>
            <a:off x="1783425" y="3399325"/>
            <a:ext cx="1194300" cy="1343400"/>
          </a:xfrm>
          <a:prstGeom prst="wedgeRectCallout">
            <a:avLst>
              <a:gd fmla="val -1342" name="adj1"/>
              <a:gd fmla="val -6240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200"/>
              <a:t>Using:</a:t>
            </a:r>
            <a:endParaRPr sz="1200"/>
          </a:p>
          <a:p>
            <a:pPr indent="0" lvl="0" marL="0" rtl="0">
              <a:spcBef>
                <a:spcPts val="0"/>
              </a:spcBef>
              <a:spcAft>
                <a:spcPts val="0"/>
              </a:spcAft>
              <a:buNone/>
            </a:pPr>
            <a:r>
              <a:rPr lang="en" sz="1200"/>
              <a:t>MySQL</a:t>
            </a:r>
            <a:endParaRPr sz="1200"/>
          </a:p>
          <a:p>
            <a:pPr indent="0" lvl="0" marL="0" rtl="0">
              <a:spcBef>
                <a:spcPts val="0"/>
              </a:spcBef>
              <a:spcAft>
                <a:spcPts val="0"/>
              </a:spcAft>
              <a:buNone/>
            </a:pPr>
            <a:r>
              <a:rPr lang="en" sz="1200"/>
              <a:t>bash</a:t>
            </a:r>
            <a:endParaRPr sz="1200"/>
          </a:p>
        </p:txBody>
      </p:sp>
      <p:sp>
        <p:nvSpPr>
          <p:cNvPr id="95" name="Shape 95"/>
          <p:cNvSpPr/>
          <p:nvPr/>
        </p:nvSpPr>
        <p:spPr>
          <a:xfrm>
            <a:off x="3593875" y="3399325"/>
            <a:ext cx="1194300" cy="1343400"/>
          </a:xfrm>
          <a:prstGeom prst="wedgeRectCallout">
            <a:avLst>
              <a:gd fmla="val -12405" name="adj1"/>
              <a:gd fmla="val -605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200"/>
              <a:t>Using:</a:t>
            </a:r>
            <a:endParaRPr sz="1200"/>
          </a:p>
          <a:p>
            <a:pPr indent="0" lvl="0" marL="0" rtl="0">
              <a:spcBef>
                <a:spcPts val="0"/>
              </a:spcBef>
              <a:spcAft>
                <a:spcPts val="0"/>
              </a:spcAft>
              <a:buNone/>
            </a:pPr>
            <a:r>
              <a:rPr lang="en" sz="1200"/>
              <a:t>Java/MySQL</a:t>
            </a:r>
            <a:endParaRPr sz="1200"/>
          </a:p>
          <a:p>
            <a:pPr indent="0" lvl="0" marL="0" rtl="0">
              <a:spcBef>
                <a:spcPts val="0"/>
              </a:spcBef>
              <a:spcAft>
                <a:spcPts val="0"/>
              </a:spcAft>
              <a:buNone/>
            </a:pPr>
            <a:r>
              <a:rPr lang="en" sz="1200"/>
              <a:t>HAPI FHIR</a:t>
            </a:r>
            <a:endParaRPr sz="1200"/>
          </a:p>
          <a:p>
            <a:pPr indent="0" lvl="0" marL="0" rtl="0">
              <a:spcBef>
                <a:spcPts val="0"/>
              </a:spcBef>
              <a:spcAft>
                <a:spcPts val="0"/>
              </a:spcAft>
              <a:buNone/>
            </a:pPr>
            <a:r>
              <a:rPr lang="en" sz="1200"/>
              <a:t>Bash, python,</a:t>
            </a:r>
            <a:endParaRPr sz="1200"/>
          </a:p>
          <a:p>
            <a:pPr indent="0" lvl="0" marL="0" rtl="0">
              <a:spcBef>
                <a:spcPts val="0"/>
              </a:spcBef>
              <a:spcAft>
                <a:spcPts val="0"/>
              </a:spcAft>
              <a:buNone/>
            </a:pPr>
            <a:r>
              <a:rPr lang="en" sz="1200"/>
              <a:t>json</a:t>
            </a:r>
            <a:endParaRPr sz="1200"/>
          </a:p>
          <a:p>
            <a:pPr indent="0" lvl="0" marL="0" rtl="0">
              <a:spcBef>
                <a:spcPts val="0"/>
              </a:spcBef>
              <a:spcAft>
                <a:spcPts val="0"/>
              </a:spcAft>
              <a:buNone/>
            </a:pPr>
            <a:r>
              <a:t/>
            </a:r>
            <a:endParaRPr sz="1200"/>
          </a:p>
        </p:txBody>
      </p:sp>
      <p:sp>
        <p:nvSpPr>
          <p:cNvPr id="96" name="Shape 96"/>
          <p:cNvSpPr/>
          <p:nvPr/>
        </p:nvSpPr>
        <p:spPr>
          <a:xfrm>
            <a:off x="7061500" y="1746175"/>
            <a:ext cx="1194300" cy="1343400"/>
          </a:xfrm>
          <a:prstGeom prst="wedgeRectCallout">
            <a:avLst>
              <a:gd fmla="val -81230" name="adj1"/>
              <a:gd fmla="val 895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200"/>
              <a:t>Using:</a:t>
            </a:r>
            <a:endParaRPr sz="1200"/>
          </a:p>
          <a:p>
            <a:pPr indent="0" lvl="0" marL="0" rtl="0">
              <a:spcBef>
                <a:spcPts val="0"/>
              </a:spcBef>
              <a:spcAft>
                <a:spcPts val="0"/>
              </a:spcAft>
              <a:buNone/>
            </a:pPr>
            <a:r>
              <a:rPr lang="en" sz="1200"/>
              <a:t>Daniel Johnson’s FHIR server image (empty)</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p:nvPr/>
        </p:nvSpPr>
        <p:spPr>
          <a:xfrm>
            <a:off x="106175" y="186350"/>
            <a:ext cx="8277300" cy="430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2" name="Shape 102"/>
          <p:cNvCxnSpPr/>
          <p:nvPr/>
        </p:nvCxnSpPr>
        <p:spPr>
          <a:xfrm flipH="1">
            <a:off x="1153925" y="186350"/>
            <a:ext cx="28800" cy="4290300"/>
          </a:xfrm>
          <a:prstGeom prst="straightConnector1">
            <a:avLst/>
          </a:prstGeom>
          <a:noFill/>
          <a:ln cap="flat" cmpd="sng" w="9525">
            <a:solidFill>
              <a:schemeClr val="dk2"/>
            </a:solidFill>
            <a:prstDash val="solid"/>
            <a:round/>
            <a:headEnd len="med" w="med" type="none"/>
            <a:tailEnd len="med" w="med" type="none"/>
          </a:ln>
        </p:spPr>
      </p:cxnSp>
      <p:cxnSp>
        <p:nvCxnSpPr>
          <p:cNvPr id="103" name="Shape 103"/>
          <p:cNvCxnSpPr/>
          <p:nvPr/>
        </p:nvCxnSpPr>
        <p:spPr>
          <a:xfrm>
            <a:off x="5920850" y="200800"/>
            <a:ext cx="28800" cy="4290300"/>
          </a:xfrm>
          <a:prstGeom prst="straightConnector1">
            <a:avLst/>
          </a:prstGeom>
          <a:noFill/>
          <a:ln cap="flat" cmpd="sng" w="9525">
            <a:solidFill>
              <a:schemeClr val="dk2"/>
            </a:solidFill>
            <a:prstDash val="solid"/>
            <a:round/>
            <a:headEnd len="med" w="med" type="none"/>
            <a:tailEnd len="med" w="med" type="none"/>
          </a:ln>
        </p:spPr>
      </p:cxnSp>
      <p:cxnSp>
        <p:nvCxnSpPr>
          <p:cNvPr id="104" name="Shape 104"/>
          <p:cNvCxnSpPr/>
          <p:nvPr/>
        </p:nvCxnSpPr>
        <p:spPr>
          <a:xfrm flipH="1" rot="10800000">
            <a:off x="1153825" y="3862450"/>
            <a:ext cx="4758300" cy="7500"/>
          </a:xfrm>
          <a:prstGeom prst="straightConnector1">
            <a:avLst/>
          </a:prstGeom>
          <a:noFill/>
          <a:ln cap="flat" cmpd="sng" w="9525">
            <a:solidFill>
              <a:schemeClr val="dk2"/>
            </a:solidFill>
            <a:prstDash val="solid"/>
            <a:round/>
            <a:headEnd len="med" w="med" type="none"/>
            <a:tailEnd len="med" w="med" type="none"/>
          </a:ln>
        </p:spPr>
      </p:cxnSp>
      <p:sp>
        <p:nvSpPr>
          <p:cNvPr id="105" name="Shape 105"/>
          <p:cNvSpPr txBox="1"/>
          <p:nvPr/>
        </p:nvSpPr>
        <p:spPr>
          <a:xfrm>
            <a:off x="164225" y="262950"/>
            <a:ext cx="1271100" cy="400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Patients</a:t>
            </a:r>
            <a:endParaRPr b="1"/>
          </a:p>
          <a:p>
            <a:pPr indent="0" lvl="0" marL="0">
              <a:spcBef>
                <a:spcPts val="0"/>
              </a:spcBef>
              <a:spcAft>
                <a:spcPts val="0"/>
              </a:spcAft>
              <a:buNone/>
            </a:pPr>
            <a:r>
              <a:t/>
            </a:r>
            <a:endParaRPr/>
          </a:p>
          <a:p>
            <a:pPr indent="0" lvl="0" marL="0">
              <a:spcBef>
                <a:spcPts val="0"/>
              </a:spcBef>
              <a:spcAft>
                <a:spcPts val="0"/>
              </a:spcAft>
              <a:buNone/>
            </a:pPr>
            <a:r>
              <a:rPr lang="en"/>
              <a:t>Patient 1</a:t>
            </a:r>
            <a:endParaRPr/>
          </a:p>
          <a:p>
            <a:pPr indent="0" lvl="0" marL="0">
              <a:spcBef>
                <a:spcPts val="0"/>
              </a:spcBef>
              <a:spcAft>
                <a:spcPts val="0"/>
              </a:spcAft>
              <a:buNone/>
            </a:pPr>
            <a:r>
              <a:rPr lang="en"/>
              <a:t>Patient 2</a:t>
            </a:r>
            <a:endParaRPr/>
          </a:p>
          <a:p>
            <a:pPr indent="0" lvl="0" marL="0">
              <a:spcBef>
                <a:spcPts val="0"/>
              </a:spcBef>
              <a:spcAft>
                <a:spcPts val="0"/>
              </a:spcAft>
              <a:buNone/>
            </a:pPr>
            <a:r>
              <a:rPr b="1" lang="en"/>
              <a:t>Patient 3</a:t>
            </a:r>
            <a:endParaRPr b="1"/>
          </a:p>
          <a:p>
            <a:pPr indent="0" lvl="0" marL="0">
              <a:spcBef>
                <a:spcPts val="0"/>
              </a:spcBef>
              <a:spcAft>
                <a:spcPts val="0"/>
              </a:spcAft>
              <a:buNone/>
            </a:pPr>
            <a:r>
              <a:rPr lang="en"/>
              <a:t>Patient 4</a:t>
            </a:r>
            <a:endParaRPr/>
          </a:p>
          <a:p>
            <a:pPr indent="0" lvl="0" marL="0">
              <a:spcBef>
                <a:spcPts val="0"/>
              </a:spcBef>
              <a:spcAft>
                <a:spcPts val="0"/>
              </a:spcAft>
              <a:buNone/>
            </a:pPr>
            <a:r>
              <a:rPr lang="en"/>
              <a:t>Patient 5</a:t>
            </a:r>
            <a:endParaRPr/>
          </a:p>
          <a:p>
            <a:pPr indent="0" lvl="0" marL="0">
              <a:spcBef>
                <a:spcPts val="0"/>
              </a:spcBef>
              <a:spcAft>
                <a:spcPts val="0"/>
              </a:spcAft>
              <a:buNone/>
            </a:pPr>
            <a:r>
              <a:t/>
            </a:r>
            <a:endParaRPr/>
          </a:p>
        </p:txBody>
      </p:sp>
      <p:cxnSp>
        <p:nvCxnSpPr>
          <p:cNvPr id="106" name="Shape 106"/>
          <p:cNvCxnSpPr/>
          <p:nvPr/>
        </p:nvCxnSpPr>
        <p:spPr>
          <a:xfrm flipH="1" rot="10800000">
            <a:off x="120625" y="749425"/>
            <a:ext cx="1067700" cy="300"/>
          </a:xfrm>
          <a:prstGeom prst="straightConnector1">
            <a:avLst/>
          </a:prstGeom>
          <a:noFill/>
          <a:ln cap="flat" cmpd="sng" w="9525">
            <a:solidFill>
              <a:schemeClr val="dk2"/>
            </a:solidFill>
            <a:prstDash val="solid"/>
            <a:round/>
            <a:headEnd len="med" w="med" type="none"/>
            <a:tailEnd len="med" w="med" type="none"/>
          </a:ln>
        </p:spPr>
      </p:cxnSp>
      <p:cxnSp>
        <p:nvCxnSpPr>
          <p:cNvPr id="107" name="Shape 107"/>
          <p:cNvCxnSpPr/>
          <p:nvPr/>
        </p:nvCxnSpPr>
        <p:spPr>
          <a:xfrm flipH="1" rot="10800000">
            <a:off x="2092800" y="4053825"/>
            <a:ext cx="2369100" cy="14400"/>
          </a:xfrm>
          <a:prstGeom prst="straightConnector1">
            <a:avLst/>
          </a:prstGeom>
          <a:noFill/>
          <a:ln cap="flat" cmpd="sng" w="9525">
            <a:solidFill>
              <a:schemeClr val="dk2"/>
            </a:solidFill>
            <a:prstDash val="solid"/>
            <a:round/>
            <a:headEnd len="med" w="med" type="none"/>
            <a:tailEnd len="med" w="med" type="none"/>
          </a:ln>
        </p:spPr>
      </p:cxnSp>
      <p:sp>
        <p:nvSpPr>
          <p:cNvPr id="108" name="Shape 108"/>
          <p:cNvSpPr txBox="1"/>
          <p:nvPr/>
        </p:nvSpPr>
        <p:spPr>
          <a:xfrm>
            <a:off x="1803875" y="4064150"/>
            <a:ext cx="765600" cy="26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Normal</a:t>
            </a:r>
            <a:endParaRPr/>
          </a:p>
        </p:txBody>
      </p:sp>
      <p:sp>
        <p:nvSpPr>
          <p:cNvPr id="109" name="Shape 109"/>
          <p:cNvSpPr txBox="1"/>
          <p:nvPr/>
        </p:nvSpPr>
        <p:spPr>
          <a:xfrm>
            <a:off x="3681800" y="3977625"/>
            <a:ext cx="1560000" cy="26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Advanced Stage </a:t>
            </a:r>
            <a:endParaRPr/>
          </a:p>
          <a:p>
            <a:pPr indent="0" lvl="0" marL="0" rtl="0">
              <a:spcBef>
                <a:spcPts val="0"/>
              </a:spcBef>
              <a:spcAft>
                <a:spcPts val="0"/>
              </a:spcAft>
              <a:buNone/>
            </a:pPr>
            <a:r>
              <a:rPr lang="en"/>
              <a:t>of Disease</a:t>
            </a:r>
            <a:endParaRPr/>
          </a:p>
        </p:txBody>
      </p:sp>
      <p:sp>
        <p:nvSpPr>
          <p:cNvPr id="110" name="Shape 110"/>
          <p:cNvSpPr/>
          <p:nvPr/>
        </p:nvSpPr>
        <p:spPr>
          <a:xfrm>
            <a:off x="2092800" y="3996075"/>
            <a:ext cx="115500" cy="129900"/>
          </a:xfrm>
          <a:prstGeom prst="ellipse">
            <a:avLst/>
          </a:prstGeom>
          <a:solidFill>
            <a:srgbClr val="000000"/>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1" name="Shape 111"/>
          <p:cNvPicPr preferRelativeResize="0"/>
          <p:nvPr/>
        </p:nvPicPr>
        <p:blipFill>
          <a:blip r:embed="rId3">
            <a:alphaModFix/>
          </a:blip>
          <a:stretch>
            <a:fillRect/>
          </a:stretch>
        </p:blipFill>
        <p:spPr>
          <a:xfrm>
            <a:off x="1182725" y="200800"/>
            <a:ext cx="4748501" cy="3654751"/>
          </a:xfrm>
          <a:prstGeom prst="rect">
            <a:avLst/>
          </a:prstGeom>
          <a:noFill/>
          <a:ln>
            <a:noFill/>
          </a:ln>
        </p:spPr>
      </p:pic>
      <p:sp>
        <p:nvSpPr>
          <p:cNvPr id="112" name="Shape 112"/>
          <p:cNvSpPr txBox="1"/>
          <p:nvPr/>
        </p:nvSpPr>
        <p:spPr>
          <a:xfrm>
            <a:off x="5949650" y="262950"/>
            <a:ext cx="2433900" cy="400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Condition</a:t>
            </a:r>
            <a:endParaRPr b="1"/>
          </a:p>
          <a:p>
            <a:pPr indent="0" lvl="0" marL="0" rtl="0">
              <a:spcBef>
                <a:spcPts val="0"/>
              </a:spcBef>
              <a:spcAft>
                <a:spcPts val="0"/>
              </a:spcAft>
              <a:buNone/>
            </a:pPr>
            <a:r>
              <a:rPr lang="en"/>
              <a:t>Fatty Liver Disease</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Causes</a:t>
            </a:r>
            <a:endParaRPr/>
          </a:p>
          <a:p>
            <a:pPr indent="0" lvl="0" marL="0" rtl="0">
              <a:spcBef>
                <a:spcPts val="0"/>
              </a:spcBef>
              <a:spcAft>
                <a:spcPts val="0"/>
              </a:spcAft>
              <a:buNone/>
            </a:pPr>
            <a:r>
              <a:t/>
            </a:r>
            <a:endParaRPr/>
          </a:p>
          <a:p>
            <a:pPr indent="0" lvl="0" marL="0" rtl="0">
              <a:spcBef>
                <a:spcPts val="0"/>
              </a:spcBef>
              <a:spcAft>
                <a:spcPts val="0"/>
              </a:spcAft>
              <a:buNone/>
            </a:pPr>
            <a:r>
              <a:rPr lang="en"/>
              <a:t>Symptoms</a:t>
            </a:r>
            <a:endParaRPr/>
          </a:p>
          <a:p>
            <a:pPr indent="0" lvl="0" marL="0" rtl="0">
              <a:spcBef>
                <a:spcPts val="0"/>
              </a:spcBef>
              <a:spcAft>
                <a:spcPts val="0"/>
              </a:spcAft>
              <a:buNone/>
            </a:pPr>
            <a:r>
              <a:t/>
            </a:r>
            <a:endParaRPr/>
          </a:p>
          <a:p>
            <a:pPr indent="0" lvl="0" marL="0" rtl="0">
              <a:spcBef>
                <a:spcPts val="0"/>
              </a:spcBef>
              <a:spcAft>
                <a:spcPts val="0"/>
              </a:spcAft>
              <a:buNone/>
            </a:pPr>
            <a:r>
              <a:rPr lang="en"/>
              <a:t>Treatments</a:t>
            </a:r>
            <a:endParaRPr/>
          </a:p>
          <a:p>
            <a:pPr indent="0" lvl="0" marL="0" rtl="0">
              <a:spcBef>
                <a:spcPts val="0"/>
              </a:spcBef>
              <a:spcAft>
                <a:spcPts val="0"/>
              </a:spcAft>
              <a:buNone/>
            </a:pPr>
            <a:r>
              <a:t/>
            </a:r>
            <a:endParaRPr/>
          </a:p>
        </p:txBody>
      </p:sp>
      <p:cxnSp>
        <p:nvCxnSpPr>
          <p:cNvPr id="113" name="Shape 113"/>
          <p:cNvCxnSpPr/>
          <p:nvPr/>
        </p:nvCxnSpPr>
        <p:spPr>
          <a:xfrm>
            <a:off x="5967250" y="857900"/>
            <a:ext cx="2414100" cy="9900"/>
          </a:xfrm>
          <a:prstGeom prst="straightConnector1">
            <a:avLst/>
          </a:prstGeom>
          <a:noFill/>
          <a:ln cap="flat" cmpd="sng" w="9525">
            <a:solidFill>
              <a:schemeClr val="dk2"/>
            </a:solidFill>
            <a:prstDash val="solid"/>
            <a:round/>
            <a:headEnd len="med" w="med" type="none"/>
            <a:tailEnd len="med" w="med" type="none"/>
          </a:ln>
        </p:spPr>
      </p:cxnSp>
      <p:cxnSp>
        <p:nvCxnSpPr>
          <p:cNvPr id="114" name="Shape 114"/>
          <p:cNvCxnSpPr/>
          <p:nvPr/>
        </p:nvCxnSpPr>
        <p:spPr>
          <a:xfrm flipH="1" rot="10800000">
            <a:off x="5957400" y="1301275"/>
            <a:ext cx="2424000" cy="9900"/>
          </a:xfrm>
          <a:prstGeom prst="straightConnector1">
            <a:avLst/>
          </a:prstGeom>
          <a:noFill/>
          <a:ln cap="flat" cmpd="sng" w="9525">
            <a:solidFill>
              <a:schemeClr val="dk2"/>
            </a:solidFill>
            <a:prstDash val="solid"/>
            <a:round/>
            <a:headEnd len="med" w="med" type="none"/>
            <a:tailEnd len="med" w="med" type="none"/>
          </a:ln>
        </p:spPr>
      </p:cxnSp>
      <p:cxnSp>
        <p:nvCxnSpPr>
          <p:cNvPr id="115" name="Shape 115"/>
          <p:cNvCxnSpPr/>
          <p:nvPr/>
        </p:nvCxnSpPr>
        <p:spPr>
          <a:xfrm flipH="1" rot="10800000">
            <a:off x="5967250" y="3219350"/>
            <a:ext cx="2414100" cy="19800"/>
          </a:xfrm>
          <a:prstGeom prst="straightConnector1">
            <a:avLst/>
          </a:prstGeom>
          <a:noFill/>
          <a:ln cap="flat" cmpd="sng" w="9525">
            <a:solidFill>
              <a:schemeClr val="dk2"/>
            </a:solidFill>
            <a:prstDash val="solid"/>
            <a:round/>
            <a:headEnd len="med" w="med" type="none"/>
            <a:tailEnd len="med" w="med" type="none"/>
          </a:ln>
        </p:spPr>
      </p:cxnSp>
      <p:cxnSp>
        <p:nvCxnSpPr>
          <p:cNvPr id="116" name="Shape 116"/>
          <p:cNvCxnSpPr/>
          <p:nvPr/>
        </p:nvCxnSpPr>
        <p:spPr>
          <a:xfrm>
            <a:off x="5949650" y="3638550"/>
            <a:ext cx="2433900" cy="0"/>
          </a:xfrm>
          <a:prstGeom prst="straightConnector1">
            <a:avLst/>
          </a:prstGeom>
          <a:noFill/>
          <a:ln cap="flat" cmpd="sng" w="9525">
            <a:solidFill>
              <a:schemeClr val="dk2"/>
            </a:solidFill>
            <a:prstDash val="solid"/>
            <a:round/>
            <a:headEnd len="med" w="med" type="none"/>
            <a:tailEnd len="med" w="med" type="none"/>
          </a:ln>
        </p:spPr>
      </p:cxnSp>
      <p:cxnSp>
        <p:nvCxnSpPr>
          <p:cNvPr id="117" name="Shape 117"/>
          <p:cNvCxnSpPr/>
          <p:nvPr/>
        </p:nvCxnSpPr>
        <p:spPr>
          <a:xfrm flipH="1" rot="10800000">
            <a:off x="5937700" y="3990550"/>
            <a:ext cx="2453400" cy="19800"/>
          </a:xfrm>
          <a:prstGeom prst="straightConnector1">
            <a:avLst/>
          </a:prstGeom>
          <a:noFill/>
          <a:ln cap="flat" cmpd="sng" w="9525">
            <a:solidFill>
              <a:schemeClr val="dk2"/>
            </a:solidFill>
            <a:prstDash val="solid"/>
            <a:round/>
            <a:headEnd len="med" w="med" type="none"/>
            <a:tailEnd len="med" w="med" type="none"/>
          </a:ln>
        </p:spPr>
      </p:cxnSp>
      <p:sp>
        <p:nvSpPr>
          <p:cNvPr id="118" name="Shape 118"/>
          <p:cNvSpPr txBox="1"/>
          <p:nvPr/>
        </p:nvSpPr>
        <p:spPr>
          <a:xfrm>
            <a:off x="5967250" y="941825"/>
            <a:ext cx="1458000" cy="2601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en"/>
              <a:t>Description</a:t>
            </a:r>
            <a:endParaRPr b="1"/>
          </a:p>
        </p:txBody>
      </p:sp>
      <p:sp>
        <p:nvSpPr>
          <p:cNvPr id="119" name="Shape 119"/>
          <p:cNvSpPr txBox="1"/>
          <p:nvPr/>
        </p:nvSpPr>
        <p:spPr>
          <a:xfrm>
            <a:off x="5952400" y="1275925"/>
            <a:ext cx="2424000" cy="1954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t>Fatty liver is a reversible condition wherein large vacuoles of triglyceride fat accumulate in liver cells via the process of steatosis. Despite having multiple causes, fatty liver can be considered a single disease that occurs worldwide in those with excessive alcohol intake and the obese.</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p:nvPr/>
        </p:nvSpPr>
        <p:spPr>
          <a:xfrm>
            <a:off x="1130875" y="1981975"/>
            <a:ext cx="2744700" cy="17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Table: Patient</a:t>
            </a:r>
            <a:endParaRPr/>
          </a:p>
          <a:p>
            <a:pPr indent="0" lvl="0" marL="0" rtl="0">
              <a:spcBef>
                <a:spcPts val="0"/>
              </a:spcBef>
              <a:spcAft>
                <a:spcPts val="0"/>
              </a:spcAft>
              <a:buNone/>
            </a:pPr>
            <a:r>
              <a:rPr lang="en"/>
              <a:t>-------------------------------------------</a:t>
            </a:r>
            <a:endParaRPr/>
          </a:p>
          <a:p>
            <a:pPr indent="0" lvl="0" marL="0">
              <a:spcBef>
                <a:spcPts val="0"/>
              </a:spcBef>
              <a:spcAft>
                <a:spcPts val="0"/>
              </a:spcAft>
              <a:buNone/>
            </a:pPr>
            <a:r>
              <a:rPr lang="en"/>
              <a:t>Id (PK)</a:t>
            </a:r>
            <a:endParaRPr/>
          </a:p>
          <a:p>
            <a:pPr indent="0" lvl="0" marL="0" rtl="0">
              <a:spcBef>
                <a:spcPts val="0"/>
              </a:spcBef>
              <a:spcAft>
                <a:spcPts val="0"/>
              </a:spcAft>
              <a:buNone/>
            </a:pPr>
            <a:r>
              <a:rPr lang="en"/>
              <a:t>Patient Id</a:t>
            </a:r>
            <a:endParaRPr/>
          </a:p>
          <a:p>
            <a:pPr indent="0" lvl="0" marL="0" rtl="0">
              <a:spcBef>
                <a:spcPts val="0"/>
              </a:spcBef>
              <a:spcAft>
                <a:spcPts val="0"/>
              </a:spcAft>
              <a:buNone/>
            </a:pPr>
            <a:r>
              <a:rPr lang="en"/>
              <a:t>Patient First name</a:t>
            </a:r>
            <a:endParaRPr/>
          </a:p>
          <a:p>
            <a:pPr indent="0" lvl="0" marL="0" rtl="0">
              <a:spcBef>
                <a:spcPts val="0"/>
              </a:spcBef>
              <a:spcAft>
                <a:spcPts val="0"/>
              </a:spcAft>
              <a:buNone/>
            </a:pPr>
            <a:r>
              <a:rPr lang="en"/>
              <a:t>Patient Last Name</a:t>
            </a:r>
            <a:endParaRPr/>
          </a:p>
          <a:p>
            <a:pPr indent="0" lvl="0" marL="0" rtl="0">
              <a:spcBef>
                <a:spcPts val="0"/>
              </a:spcBef>
              <a:spcAft>
                <a:spcPts val="0"/>
              </a:spcAft>
              <a:buNone/>
            </a:pPr>
            <a:r>
              <a:t/>
            </a:r>
            <a:endParaRPr/>
          </a:p>
        </p:txBody>
      </p:sp>
      <p:sp>
        <p:nvSpPr>
          <p:cNvPr id="125" name="Shape 125"/>
          <p:cNvSpPr txBox="1"/>
          <p:nvPr/>
        </p:nvSpPr>
        <p:spPr>
          <a:xfrm>
            <a:off x="88675" y="128100"/>
            <a:ext cx="2276100" cy="35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Database Schema</a:t>
            </a:r>
            <a:endParaRPr/>
          </a:p>
        </p:txBody>
      </p:sp>
      <p:sp>
        <p:nvSpPr>
          <p:cNvPr id="127" name="Shape 127"/>
          <p:cNvSpPr/>
          <p:nvPr/>
        </p:nvSpPr>
        <p:spPr>
          <a:xfrm>
            <a:off x="4295400" y="1981975"/>
            <a:ext cx="2744700" cy="2505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Table: PatientDisease</a:t>
            </a:r>
            <a:endParaRPr/>
          </a:p>
          <a:p>
            <a:pPr indent="0" lvl="0" marL="0" rtl="0">
              <a:spcBef>
                <a:spcPts val="0"/>
              </a:spcBef>
              <a:spcAft>
                <a:spcPts val="0"/>
              </a:spcAft>
              <a:buNone/>
            </a:pPr>
            <a:r>
              <a:rPr lang="en"/>
              <a:t>-------------------------------------------</a:t>
            </a:r>
            <a:endParaRPr/>
          </a:p>
          <a:p>
            <a:pPr indent="0" lvl="0" marL="0" rtl="0">
              <a:spcBef>
                <a:spcPts val="0"/>
              </a:spcBef>
              <a:spcAft>
                <a:spcPts val="0"/>
              </a:spcAft>
              <a:buNone/>
            </a:pPr>
            <a:r>
              <a:rPr lang="en"/>
              <a:t>Id(PK)</a:t>
            </a:r>
            <a:endParaRPr/>
          </a:p>
          <a:p>
            <a:pPr indent="0" lvl="0" marL="0" rtl="0">
              <a:spcBef>
                <a:spcPts val="0"/>
              </a:spcBef>
              <a:spcAft>
                <a:spcPts val="0"/>
              </a:spcAft>
              <a:buNone/>
            </a:pPr>
            <a:r>
              <a:rPr lang="en"/>
              <a:t>Patient Id(FK)</a:t>
            </a:r>
            <a:endParaRPr/>
          </a:p>
          <a:p>
            <a:pPr indent="0" lvl="0" marL="0" rtl="0">
              <a:spcBef>
                <a:spcPts val="0"/>
              </a:spcBef>
              <a:spcAft>
                <a:spcPts val="0"/>
              </a:spcAft>
              <a:buNone/>
            </a:pPr>
            <a:r>
              <a:rPr lang="en"/>
              <a:t>Snomed code for disease</a:t>
            </a:r>
            <a:endParaRPr/>
          </a:p>
          <a:p>
            <a:pPr indent="0" lvl="0" marL="0" rtl="0">
              <a:spcBef>
                <a:spcPts val="0"/>
              </a:spcBef>
              <a:spcAft>
                <a:spcPts val="0"/>
              </a:spcAft>
              <a:buNone/>
            </a:pPr>
            <a:r>
              <a:rPr lang="en"/>
              <a:t>Disease name</a:t>
            </a:r>
            <a:endParaRPr/>
          </a:p>
          <a:p>
            <a:pPr indent="0" lvl="0" marL="0" rtl="0">
              <a:spcBef>
                <a:spcPts val="0"/>
              </a:spcBef>
              <a:spcAft>
                <a:spcPts val="0"/>
              </a:spcAft>
              <a:buNone/>
            </a:pPr>
            <a:r>
              <a:rPr lang="en"/>
              <a:t>Disease description</a:t>
            </a:r>
            <a:endParaRPr/>
          </a:p>
          <a:p>
            <a:pPr indent="0" lvl="0" marL="0" rtl="0">
              <a:spcBef>
                <a:spcPts val="0"/>
              </a:spcBef>
              <a:spcAft>
                <a:spcPts val="0"/>
              </a:spcAft>
              <a:buNone/>
            </a:pPr>
            <a:r>
              <a:rPr lang="en"/>
              <a:t>Disease typical causes</a:t>
            </a:r>
            <a:endParaRPr/>
          </a:p>
          <a:p>
            <a:pPr indent="0" lvl="0" marL="0" rtl="0">
              <a:spcBef>
                <a:spcPts val="0"/>
              </a:spcBef>
              <a:spcAft>
                <a:spcPts val="0"/>
              </a:spcAft>
              <a:buNone/>
            </a:pPr>
            <a:r>
              <a:rPr lang="en"/>
              <a:t>Disease typical symptoms</a:t>
            </a:r>
            <a:endParaRPr/>
          </a:p>
          <a:p>
            <a:pPr indent="0" lvl="0" marL="0" rtl="0">
              <a:spcBef>
                <a:spcPts val="0"/>
              </a:spcBef>
              <a:spcAft>
                <a:spcPts val="0"/>
              </a:spcAft>
              <a:buNone/>
            </a:pPr>
            <a:r>
              <a:rPr lang="en"/>
              <a:t>Disease typical treatment</a:t>
            </a:r>
            <a:endParaRPr/>
          </a:p>
          <a:p>
            <a:pPr indent="0" lvl="0" marL="0" rtl="0">
              <a:spcBef>
                <a:spcPts val="0"/>
              </a:spcBef>
              <a:spcAft>
                <a:spcPts val="0"/>
              </a:spcAft>
              <a:buClr>
                <a:schemeClr val="dk1"/>
              </a:buClr>
              <a:buSzPts val="1100"/>
              <a:buFont typeface="Arial"/>
              <a:buNone/>
            </a:pPr>
            <a:r>
              <a:rPr lang="en">
                <a:solidFill>
                  <a:schemeClr val="dk1"/>
                </a:solidFill>
              </a:rPr>
              <a:t>Patient Symptoms</a:t>
            </a:r>
            <a:endParaRPr>
              <a:solidFill>
                <a:schemeClr val="dk1"/>
              </a:solidFill>
            </a:endParaRPr>
          </a:p>
          <a:p>
            <a:pPr indent="0" lvl="0" marL="0" rtl="0">
              <a:spcBef>
                <a:spcPts val="0"/>
              </a:spcBef>
              <a:spcAft>
                <a:spcPts val="0"/>
              </a:spcAft>
              <a:buNone/>
            </a:pPr>
            <a:r>
              <a:rPr lang="en">
                <a:solidFill>
                  <a:schemeClr val="dk1"/>
                </a:solidFill>
              </a:rPr>
              <a:t>Patient Treatment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p:nvPr/>
        </p:nvSpPr>
        <p:spPr>
          <a:xfrm>
            <a:off x="383925" y="1556500"/>
            <a:ext cx="2744700" cy="17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Table: PatientId</a:t>
            </a:r>
            <a:endParaRPr/>
          </a:p>
          <a:p>
            <a:pPr indent="0" lvl="0" marL="0" rtl="0">
              <a:spcBef>
                <a:spcPts val="0"/>
              </a:spcBef>
              <a:spcAft>
                <a:spcPts val="0"/>
              </a:spcAft>
              <a:buNone/>
            </a:pPr>
            <a:r>
              <a:rPr lang="en"/>
              <a:t>-------------------------------------------</a:t>
            </a:r>
            <a:endParaRPr/>
          </a:p>
          <a:p>
            <a:pPr indent="0" lvl="0" marL="0" rtl="0">
              <a:spcBef>
                <a:spcPts val="0"/>
              </a:spcBef>
              <a:spcAft>
                <a:spcPts val="0"/>
              </a:spcAft>
              <a:buNone/>
            </a:pPr>
            <a:r>
              <a:rPr lang="en"/>
              <a:t>Id (PK)</a:t>
            </a:r>
            <a:endParaRPr/>
          </a:p>
          <a:p>
            <a:pPr indent="0" lvl="0" marL="0" rtl="0">
              <a:spcBef>
                <a:spcPts val="0"/>
              </a:spcBef>
              <a:spcAft>
                <a:spcPts val="0"/>
              </a:spcAft>
              <a:buNone/>
            </a:pPr>
            <a:r>
              <a:rPr lang="en"/>
              <a:t>Patient Id</a:t>
            </a:r>
            <a:endParaRPr/>
          </a:p>
          <a:p>
            <a:pPr indent="0" lvl="0" marL="0" rtl="0">
              <a:spcBef>
                <a:spcPts val="0"/>
              </a:spcBef>
              <a:spcAft>
                <a:spcPts val="0"/>
              </a:spcAft>
              <a:buNone/>
            </a:pPr>
            <a:r>
              <a:t/>
            </a:r>
            <a:endParaRPr/>
          </a:p>
        </p:txBody>
      </p:sp>
      <p:sp>
        <p:nvSpPr>
          <p:cNvPr id="133" name="Shape 133"/>
          <p:cNvSpPr txBox="1"/>
          <p:nvPr/>
        </p:nvSpPr>
        <p:spPr>
          <a:xfrm>
            <a:off x="88675" y="128100"/>
            <a:ext cx="2276100" cy="35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Database Schema</a:t>
            </a:r>
            <a:endParaRPr/>
          </a:p>
        </p:txBody>
      </p:sp>
      <p:sp>
        <p:nvSpPr>
          <p:cNvPr id="135" name="Shape 135"/>
          <p:cNvSpPr/>
          <p:nvPr/>
        </p:nvSpPr>
        <p:spPr>
          <a:xfrm>
            <a:off x="6224200" y="1433600"/>
            <a:ext cx="2744700" cy="2505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Table: Disease</a:t>
            </a:r>
            <a:endParaRPr/>
          </a:p>
          <a:p>
            <a:pPr indent="0" lvl="0" marL="0" rtl="0">
              <a:spcBef>
                <a:spcPts val="0"/>
              </a:spcBef>
              <a:spcAft>
                <a:spcPts val="0"/>
              </a:spcAft>
              <a:buNone/>
            </a:pPr>
            <a:r>
              <a:rPr lang="en"/>
              <a:t>-------------------------------------------</a:t>
            </a:r>
            <a:endParaRPr/>
          </a:p>
          <a:p>
            <a:pPr indent="0" lvl="0" marL="0" rtl="0">
              <a:spcBef>
                <a:spcPts val="0"/>
              </a:spcBef>
              <a:spcAft>
                <a:spcPts val="0"/>
              </a:spcAft>
              <a:buNone/>
            </a:pPr>
            <a:r>
              <a:rPr lang="en"/>
              <a:t>Id(PK)</a:t>
            </a:r>
            <a:endParaRPr/>
          </a:p>
          <a:p>
            <a:pPr indent="0" lvl="0" marL="0" rtl="0">
              <a:spcBef>
                <a:spcPts val="0"/>
              </a:spcBef>
              <a:spcAft>
                <a:spcPts val="0"/>
              </a:spcAft>
              <a:buNone/>
            </a:pPr>
            <a:r>
              <a:rPr lang="en"/>
              <a:t>Snomed code for disease</a:t>
            </a:r>
            <a:endParaRPr/>
          </a:p>
          <a:p>
            <a:pPr indent="0" lvl="0" marL="0" rtl="0">
              <a:spcBef>
                <a:spcPts val="0"/>
              </a:spcBef>
              <a:spcAft>
                <a:spcPts val="0"/>
              </a:spcAft>
              <a:buNone/>
            </a:pPr>
            <a:r>
              <a:rPr lang="en"/>
              <a:t>Disease name</a:t>
            </a:r>
            <a:endParaRPr/>
          </a:p>
          <a:p>
            <a:pPr indent="0" lvl="0" marL="0" rtl="0">
              <a:spcBef>
                <a:spcPts val="0"/>
              </a:spcBef>
              <a:spcAft>
                <a:spcPts val="0"/>
              </a:spcAft>
              <a:buNone/>
            </a:pPr>
            <a:r>
              <a:rPr lang="en"/>
              <a:t>Disease description</a:t>
            </a:r>
            <a:endParaRPr/>
          </a:p>
          <a:p>
            <a:pPr indent="0" lvl="0" marL="0" rtl="0">
              <a:spcBef>
                <a:spcPts val="0"/>
              </a:spcBef>
              <a:spcAft>
                <a:spcPts val="0"/>
              </a:spcAft>
              <a:buNone/>
            </a:pPr>
            <a:r>
              <a:rPr lang="en"/>
              <a:t>Disease typical causes</a:t>
            </a:r>
            <a:endParaRPr/>
          </a:p>
          <a:p>
            <a:pPr indent="0" lvl="0" marL="0" rtl="0">
              <a:spcBef>
                <a:spcPts val="0"/>
              </a:spcBef>
              <a:spcAft>
                <a:spcPts val="0"/>
              </a:spcAft>
              <a:buNone/>
            </a:pPr>
            <a:r>
              <a:rPr lang="en"/>
              <a:t>Disease typical symptoms</a:t>
            </a:r>
            <a:endParaRPr/>
          </a:p>
          <a:p>
            <a:pPr indent="0" lvl="0" marL="0" rtl="0">
              <a:spcBef>
                <a:spcPts val="0"/>
              </a:spcBef>
              <a:spcAft>
                <a:spcPts val="0"/>
              </a:spcAft>
              <a:buNone/>
            </a:pPr>
            <a:r>
              <a:rPr lang="en"/>
              <a:t>Disease typical treatment</a:t>
            </a:r>
            <a:endParaRPr/>
          </a:p>
          <a:p>
            <a:pPr indent="0" lvl="0" marL="0" rtl="0">
              <a:spcBef>
                <a:spcPts val="0"/>
              </a:spcBef>
              <a:spcAft>
                <a:spcPts val="0"/>
              </a:spcAft>
              <a:buNone/>
            </a:pPr>
            <a:r>
              <a:t/>
            </a:r>
            <a:endParaRPr/>
          </a:p>
        </p:txBody>
      </p:sp>
      <p:sp>
        <p:nvSpPr>
          <p:cNvPr id="136" name="Shape 136"/>
          <p:cNvSpPr/>
          <p:nvPr/>
        </p:nvSpPr>
        <p:spPr>
          <a:xfrm>
            <a:off x="3304063" y="1626500"/>
            <a:ext cx="2744700" cy="2119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Table: Patient</a:t>
            </a:r>
            <a:endParaRPr/>
          </a:p>
          <a:p>
            <a:pPr indent="0" lvl="0" marL="0" rtl="0">
              <a:spcBef>
                <a:spcPts val="0"/>
              </a:spcBef>
              <a:spcAft>
                <a:spcPts val="0"/>
              </a:spcAft>
              <a:buNone/>
            </a:pPr>
            <a:r>
              <a:rPr lang="en"/>
              <a:t>-------------------------------------------</a:t>
            </a:r>
            <a:endParaRPr/>
          </a:p>
          <a:p>
            <a:pPr indent="0" lvl="0" marL="0" rtl="0">
              <a:spcBef>
                <a:spcPts val="0"/>
              </a:spcBef>
              <a:spcAft>
                <a:spcPts val="0"/>
              </a:spcAft>
              <a:buNone/>
            </a:pPr>
            <a:r>
              <a:rPr lang="en"/>
              <a:t>Id (PK)</a:t>
            </a:r>
            <a:endParaRPr/>
          </a:p>
          <a:p>
            <a:pPr indent="0" lvl="0" marL="0" rtl="0">
              <a:spcBef>
                <a:spcPts val="0"/>
              </a:spcBef>
              <a:spcAft>
                <a:spcPts val="0"/>
              </a:spcAft>
              <a:buNone/>
            </a:pPr>
            <a:r>
              <a:rPr lang="en"/>
              <a:t>Patient Id</a:t>
            </a:r>
            <a:endParaRPr/>
          </a:p>
          <a:p>
            <a:pPr indent="0" lvl="0" marL="0" rtl="0">
              <a:spcBef>
                <a:spcPts val="0"/>
              </a:spcBef>
              <a:spcAft>
                <a:spcPts val="0"/>
              </a:spcAft>
              <a:buNone/>
            </a:pPr>
            <a:r>
              <a:rPr lang="en"/>
              <a:t>Patient First name</a:t>
            </a:r>
            <a:endParaRPr/>
          </a:p>
          <a:p>
            <a:pPr indent="0" lvl="0" marL="0">
              <a:spcBef>
                <a:spcPts val="0"/>
              </a:spcBef>
              <a:spcAft>
                <a:spcPts val="0"/>
              </a:spcAft>
              <a:buNone/>
            </a:pPr>
            <a:r>
              <a:rPr lang="en"/>
              <a:t>Patient Last Name</a:t>
            </a:r>
            <a:endParaRPr/>
          </a:p>
          <a:p>
            <a:pPr indent="0" lvl="0" marL="0" rtl="0">
              <a:spcBef>
                <a:spcPts val="0"/>
              </a:spcBef>
              <a:spcAft>
                <a:spcPts val="0"/>
              </a:spcAft>
              <a:buNone/>
            </a:pPr>
            <a:r>
              <a:rPr lang="en"/>
              <a:t>Patient Snomed disease code or disease ID (FK?)</a:t>
            </a:r>
            <a:endParaRPr/>
          </a:p>
          <a:p>
            <a:pPr indent="0" lvl="0" marL="0">
              <a:spcBef>
                <a:spcPts val="0"/>
              </a:spcBef>
              <a:spcAft>
                <a:spcPts val="0"/>
              </a:spcAft>
              <a:buClr>
                <a:schemeClr val="dk1"/>
              </a:buClr>
              <a:buSzPts val="1100"/>
              <a:buFont typeface="Arial"/>
              <a:buNone/>
            </a:pPr>
            <a:r>
              <a:rPr lang="en">
                <a:solidFill>
                  <a:schemeClr val="dk1"/>
                </a:solidFill>
              </a:rPr>
              <a:t>Patient Symptoms</a:t>
            </a:r>
            <a:endParaRPr>
              <a:solidFill>
                <a:schemeClr val="dk1"/>
              </a:solidFill>
            </a:endParaRPr>
          </a:p>
          <a:p>
            <a:pPr indent="0" lvl="0" marL="0" rtl="0">
              <a:spcBef>
                <a:spcPts val="0"/>
              </a:spcBef>
              <a:spcAft>
                <a:spcPts val="0"/>
              </a:spcAft>
              <a:buNone/>
            </a:pPr>
            <a:r>
              <a:rPr lang="en">
                <a:solidFill>
                  <a:schemeClr val="dk1"/>
                </a:solidFill>
              </a:rPr>
              <a:t>Patient Treatment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Architecture</a:t>
            </a:r>
            <a:endParaRPr/>
          </a:p>
        </p:txBody>
      </p:sp>
      <p:sp>
        <p:nvSpPr>
          <p:cNvPr id="142" name="Shape 142"/>
          <p:cNvSpPr txBox="1"/>
          <p:nvPr/>
        </p:nvSpPr>
        <p:spPr>
          <a:xfrm>
            <a:off x="152400" y="1382000"/>
            <a:ext cx="8835600" cy="3709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100"/>
          </a:p>
        </p:txBody>
      </p:sp>
      <p:sp>
        <p:nvSpPr>
          <p:cNvPr id="143" name="Shape 143"/>
          <p:cNvSpPr txBox="1"/>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Overview</a:t>
            </a:r>
            <a:endParaRPr sz="1100"/>
          </a:p>
          <a:p>
            <a:pPr indent="-298450" lvl="0" marL="457200" rtl="0">
              <a:spcBef>
                <a:spcPts val="0"/>
              </a:spcBef>
              <a:spcAft>
                <a:spcPts val="0"/>
              </a:spcAft>
              <a:buSzPts val="1100"/>
              <a:buChar char="●"/>
            </a:pPr>
            <a:r>
              <a:rPr lang="en" sz="1100"/>
              <a:t>On FHIR server startup, the server will be loaded with patients and condition information.</a:t>
            </a:r>
            <a:endParaRPr sz="1100"/>
          </a:p>
          <a:p>
            <a:pPr indent="-298450" lvl="0" marL="457200" rtl="0">
              <a:spcBef>
                <a:spcPts val="0"/>
              </a:spcBef>
              <a:spcAft>
                <a:spcPts val="0"/>
              </a:spcAft>
              <a:buSzPts val="1100"/>
              <a:buChar char="●"/>
            </a:pPr>
            <a:r>
              <a:rPr lang="en" sz="1100"/>
              <a:t>On DB startup, the educational content and patient list will be loaded into the DB.</a:t>
            </a:r>
            <a:endParaRPr sz="1100"/>
          </a:p>
          <a:p>
            <a:pPr indent="-298450" lvl="0" marL="457200" rtl="0">
              <a:spcBef>
                <a:spcPts val="0"/>
              </a:spcBef>
              <a:spcAft>
                <a:spcPts val="0"/>
              </a:spcAft>
              <a:buSzPts val="1100"/>
              <a:buChar char="●"/>
            </a:pPr>
            <a:r>
              <a:rPr lang="en" sz="1100"/>
              <a:t>On FHIR connector app startup, the app gets the patient list from the DB and uses it to get patients from the FHIR server. Then the connector app loads the patient data into the db.</a:t>
            </a:r>
            <a:endParaRPr sz="1100"/>
          </a:p>
          <a:p>
            <a:pPr indent="-298450" lvl="0" marL="457200" rtl="0">
              <a:spcBef>
                <a:spcPts val="0"/>
              </a:spcBef>
              <a:spcAft>
                <a:spcPts val="0"/>
              </a:spcAft>
              <a:buSzPts val="1100"/>
              <a:buChar char="●"/>
            </a:pPr>
            <a:r>
              <a:rPr lang="en" sz="1100"/>
              <a:t>The web app interacts with the database only.  It retrieves patient data and educational materials.</a:t>
            </a:r>
            <a:endParaRPr sz="1100"/>
          </a:p>
          <a:p>
            <a:pPr indent="0" lvl="0" marL="0" rtl="0">
              <a:lnSpc>
                <a:spcPct val="115000"/>
              </a:lnSpc>
              <a:spcBef>
                <a:spcPts val="0"/>
              </a:spcBef>
              <a:spcAft>
                <a:spcPts val="0"/>
              </a:spcAft>
              <a:buNone/>
            </a:pPr>
            <a:r>
              <a:t/>
            </a:r>
            <a:endParaRPr sz="1100"/>
          </a:p>
          <a:p>
            <a:pPr indent="0" lvl="0" marL="0" rtl="0">
              <a:lnSpc>
                <a:spcPct val="115000"/>
              </a:lnSpc>
              <a:spcBef>
                <a:spcPts val="1600"/>
              </a:spcBef>
              <a:spcAft>
                <a:spcPts val="1600"/>
              </a:spcAft>
              <a:buNone/>
            </a:pPr>
            <a:r>
              <a:t/>
            </a:r>
            <a:endParaRPr sz="1100"/>
          </a:p>
        </p:txBody>
      </p:sp>
      <p:sp>
        <p:nvSpPr>
          <p:cNvPr id="144" name="Shape 144"/>
          <p:cNvSpPr txBox="1"/>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Languages:  Python, Java, HTML/CSS/Javascript</a:t>
            </a:r>
            <a:endParaRPr sz="1100"/>
          </a:p>
          <a:p>
            <a:pPr indent="0" lvl="0" marL="0" rtl="0">
              <a:spcBef>
                <a:spcPts val="0"/>
              </a:spcBef>
              <a:spcAft>
                <a:spcPts val="0"/>
              </a:spcAft>
              <a:buNone/>
            </a:pPr>
            <a:r>
              <a:t/>
            </a:r>
            <a:endParaRPr sz="1100"/>
          </a:p>
          <a:p>
            <a:pPr indent="0" lvl="0" marL="0" rtl="0">
              <a:spcBef>
                <a:spcPts val="0"/>
              </a:spcBef>
              <a:spcAft>
                <a:spcPts val="0"/>
              </a:spcAft>
              <a:buNone/>
            </a:pPr>
            <a:r>
              <a:rPr lang="en" sz="1100"/>
              <a:t>Web App: </a:t>
            </a:r>
            <a:endParaRPr sz="1100"/>
          </a:p>
          <a:p>
            <a:pPr indent="-298450" lvl="0" marL="457200" rtl="0">
              <a:spcBef>
                <a:spcPts val="0"/>
              </a:spcBef>
              <a:spcAft>
                <a:spcPts val="0"/>
              </a:spcAft>
              <a:buSzPts val="1100"/>
              <a:buChar char="●"/>
            </a:pPr>
            <a:r>
              <a:rPr lang="en" sz="1100"/>
              <a:t>Languages</a:t>
            </a:r>
            <a:endParaRPr sz="1100"/>
          </a:p>
          <a:p>
            <a:pPr indent="-298450" lvl="1" marL="914400" rtl="0">
              <a:spcBef>
                <a:spcPts val="0"/>
              </a:spcBef>
              <a:spcAft>
                <a:spcPts val="0"/>
              </a:spcAft>
              <a:buSzPts val="1100"/>
              <a:buChar char="○"/>
            </a:pPr>
            <a:r>
              <a:rPr lang="en" sz="1100"/>
              <a:t>Python, HTML/CSS/Javascript.  </a:t>
            </a:r>
            <a:endParaRPr sz="1100"/>
          </a:p>
          <a:p>
            <a:pPr indent="-298450" lvl="0" marL="457200" rtl="0">
              <a:spcBef>
                <a:spcPts val="0"/>
              </a:spcBef>
              <a:spcAft>
                <a:spcPts val="0"/>
              </a:spcAft>
              <a:buSzPts val="1100"/>
              <a:buChar char="●"/>
            </a:pPr>
            <a:r>
              <a:rPr lang="en" sz="1100"/>
              <a:t>Tools</a:t>
            </a:r>
            <a:endParaRPr sz="1100"/>
          </a:p>
          <a:p>
            <a:pPr indent="-298450" lvl="1" marL="914400" rtl="0">
              <a:spcBef>
                <a:spcPts val="0"/>
              </a:spcBef>
              <a:spcAft>
                <a:spcPts val="0"/>
              </a:spcAft>
              <a:buSzPts val="1100"/>
              <a:buChar char="○"/>
            </a:pPr>
            <a:r>
              <a:rPr lang="en" sz="1100"/>
              <a:t>Flask/Jinja - web page templating framework</a:t>
            </a:r>
            <a:endParaRPr sz="1100"/>
          </a:p>
          <a:p>
            <a:pPr indent="-298450" lvl="1" marL="914400" rtl="0">
              <a:spcBef>
                <a:spcPts val="0"/>
              </a:spcBef>
              <a:spcAft>
                <a:spcPts val="0"/>
              </a:spcAft>
              <a:buSzPts val="1100"/>
              <a:buChar char="○"/>
            </a:pPr>
            <a:r>
              <a:rPr lang="en" sz="1100"/>
              <a:t>3d Modeling - Three.js, blender</a:t>
            </a:r>
            <a:endParaRPr sz="1100"/>
          </a:p>
          <a:p>
            <a:pPr indent="0" lvl="0" marL="0" rtl="0">
              <a:spcBef>
                <a:spcPts val="0"/>
              </a:spcBef>
              <a:spcAft>
                <a:spcPts val="0"/>
              </a:spcAft>
              <a:buNone/>
            </a:pPr>
            <a:r>
              <a:t/>
            </a:r>
            <a:endParaRPr sz="1100"/>
          </a:p>
          <a:p>
            <a:pPr indent="0" lvl="0" marL="0" rtl="0">
              <a:spcBef>
                <a:spcPts val="0"/>
              </a:spcBef>
              <a:spcAft>
                <a:spcPts val="0"/>
              </a:spcAft>
              <a:buNone/>
            </a:pPr>
            <a:r>
              <a:rPr lang="en" sz="1100"/>
              <a:t>Database: MySQL</a:t>
            </a:r>
            <a:endParaRPr sz="1100"/>
          </a:p>
          <a:p>
            <a:pPr indent="0" lvl="0" marL="0" rtl="0">
              <a:spcBef>
                <a:spcPts val="0"/>
              </a:spcBef>
              <a:spcAft>
                <a:spcPts val="0"/>
              </a:spcAft>
              <a:buNone/>
            </a:pPr>
            <a:r>
              <a:t/>
            </a:r>
            <a:endParaRPr sz="1100"/>
          </a:p>
          <a:p>
            <a:pPr indent="0" lvl="0" marL="0" rtl="0">
              <a:spcBef>
                <a:spcPts val="0"/>
              </a:spcBef>
              <a:spcAft>
                <a:spcPts val="0"/>
              </a:spcAft>
              <a:buNone/>
            </a:pPr>
            <a:r>
              <a:rPr lang="en" sz="1100"/>
              <a:t>FHIR Connector service</a:t>
            </a:r>
            <a:endParaRPr sz="1100"/>
          </a:p>
          <a:p>
            <a:pPr indent="-298450" lvl="0" marL="457200" rtl="0">
              <a:spcBef>
                <a:spcPts val="0"/>
              </a:spcBef>
              <a:spcAft>
                <a:spcPts val="0"/>
              </a:spcAft>
              <a:buSzPts val="1100"/>
              <a:buChar char="●"/>
            </a:pPr>
            <a:r>
              <a:rPr lang="en" sz="1100"/>
              <a:t>Java on Ubuntu</a:t>
            </a:r>
            <a:endParaRPr sz="1100"/>
          </a:p>
          <a:p>
            <a:pPr indent="-298450" lvl="0" marL="457200" rtl="0">
              <a:spcBef>
                <a:spcPts val="0"/>
              </a:spcBef>
              <a:spcAft>
                <a:spcPts val="0"/>
              </a:spcAft>
              <a:buSzPts val="1100"/>
              <a:buChar char="●"/>
            </a:pPr>
            <a:r>
              <a:rPr lang="en" sz="1100"/>
              <a:t>HAPI APIs</a:t>
            </a:r>
            <a:endParaRPr sz="1100"/>
          </a:p>
          <a:p>
            <a:pPr indent="0" lvl="0" marL="0" rtl="0">
              <a:spcBef>
                <a:spcPts val="0"/>
              </a:spcBef>
              <a:spcAft>
                <a:spcPts val="0"/>
              </a:spcAft>
              <a:buNone/>
            </a:pPr>
            <a:r>
              <a:t/>
            </a:r>
            <a:endParaRPr sz="1100"/>
          </a:p>
          <a:p>
            <a:pPr indent="0" lvl="0" marL="0" rtl="0">
              <a:lnSpc>
                <a:spcPct val="115000"/>
              </a:lnSpc>
              <a:spcBef>
                <a:spcPts val="0"/>
              </a:spcBef>
              <a:spcAft>
                <a:spcPts val="1600"/>
              </a:spcAft>
              <a:buNone/>
            </a:pPr>
            <a:r>
              <a:rPr lang="en" sz="1100"/>
              <a:t>FHIR Server: Instantiate Daniel’s image and pre-populate it.</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