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8"/>
  </p:notesMasterIdLst>
  <p:sldIdLst>
    <p:sldId id="256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2C34A-0914-41CC-9BF3-A656D7AB0DB3}" v="2" dt="2020-08-10T04:28:40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Autofit/>
          </a:bodyPr>
          <a:lstStyle/>
          <a:p>
            <a:pPr algn="l"/>
            <a:r>
              <a:rPr lang="en-US" sz="2400" b="1">
                <a:solidFill>
                  <a:schemeClr val="bg1"/>
                </a:solidFill>
              </a:rPr>
              <a:t>Predicting Fantasy </a:t>
            </a:r>
            <a:r>
              <a:rPr lang="en-US" sz="2400" b="1" dirty="0">
                <a:solidFill>
                  <a:schemeClr val="bg1"/>
                </a:solidFill>
              </a:rPr>
              <a:t>Football Points of Quarterbacks using Multiple Linear Regression and Artificial Neural Network Models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Jeremy Reinert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A6D067B9-6FFF-46DA-884C-B48D78C6C2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80" y="1051560"/>
            <a:ext cx="6446520" cy="5806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654803-4A83-4D1A-AF76-114637F3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– Super Bowl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474C-EBD5-4BD3-BF10-D06F35C4A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.163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MAE = 5.89 points</a:t>
            </a:r>
          </a:p>
        </p:txBody>
      </p:sp>
    </p:spTree>
    <p:extLst>
      <p:ext uri="{BB962C8B-B14F-4D97-AF65-F5344CB8AC3E}">
        <p14:creationId xmlns:p14="http://schemas.microsoft.com/office/powerpoint/2010/main" val="105633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photo, sitting, different&#10;&#10;Description automatically generated">
            <a:extLst>
              <a:ext uri="{FF2B5EF4-FFF2-40B4-BE49-F238E27FC236}">
                <a16:creationId xmlns:a16="http://schemas.microsoft.com/office/drawing/2014/main" id="{06D59D54-7208-4C61-A96C-1AF66B90994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80" y="1051560"/>
            <a:ext cx="6446520" cy="5806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654803-4A83-4D1A-AF76-114637F3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 – Super Bowl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474C-EBD5-4BD3-BF10-D06F35C4A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MAE = 7.37 points</a:t>
            </a:r>
          </a:p>
        </p:txBody>
      </p:sp>
    </p:spTree>
    <p:extLst>
      <p:ext uri="{BB962C8B-B14F-4D97-AF65-F5344CB8AC3E}">
        <p14:creationId xmlns:p14="http://schemas.microsoft.com/office/powerpoint/2010/main" val="392054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D23A-7746-4D77-96A2-80C888D2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626B6-D759-480D-9397-7A5E55940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fantasy sports points players, an accepted error rate may be beneficial because a Quarterback’s fantasy points for any given game could be projected to fall within a range.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both models, at least 52% of expected fantasy point values were greater than predicted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For both models, at least 25% of predicted fantasy point values were within 2 points of the expected values. </a:t>
            </a:r>
          </a:p>
        </p:txBody>
      </p:sp>
    </p:spTree>
    <p:extLst>
      <p:ext uri="{BB962C8B-B14F-4D97-AF65-F5344CB8AC3E}">
        <p14:creationId xmlns:p14="http://schemas.microsoft.com/office/powerpoint/2010/main" val="417555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EEBA-74D0-4D27-A970-93B6D05A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3FA76-B0C1-4A65-8C0A-4393A5A9F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Test other models/algorithms.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Test against larger unseen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Explore new, unused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Time of possession.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Snap/play count.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Team’s average passing/rushing play ratio.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Probability of games where they hit their season average statistics. </a:t>
            </a:r>
          </a:p>
        </p:txBody>
      </p:sp>
    </p:spTree>
    <p:extLst>
      <p:ext uri="{BB962C8B-B14F-4D97-AF65-F5344CB8AC3E}">
        <p14:creationId xmlns:p14="http://schemas.microsoft.com/office/powerpoint/2010/main" val="366252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B054-EE7A-4D54-A0B1-22C3038C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4876-A0BF-45EA-A3F8-3500A86E4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indent="0" algn="ctr">
              <a:buNone/>
            </a:pPr>
            <a:r>
              <a:rPr lang="en-US" sz="2800" dirty="0"/>
              <a:t>Multiple Linear Regression vs. Artificial Neural Network </a:t>
            </a:r>
          </a:p>
          <a:p>
            <a:pPr indent="0">
              <a:buFont typeface="Arial" panose="020B0604020202020204" pitchFamily="34" charset="0"/>
              <a:buChar char="•"/>
            </a:pPr>
            <a:r>
              <a:rPr lang="en-US" dirty="0"/>
              <a:t> Which model is better a predicting a Quarterback’s fantasy football score for a     given NFL game?</a:t>
            </a:r>
          </a:p>
          <a:p>
            <a:pPr indent="0">
              <a:buFont typeface="Arial" panose="020B0604020202020204" pitchFamily="34" charset="0"/>
              <a:buChar char="•"/>
            </a:pPr>
            <a:r>
              <a:rPr lang="en-US" dirty="0"/>
              <a:t> Essentially, can artificial intelligence predict human athletic performance in a team    sport?</a:t>
            </a:r>
          </a:p>
        </p:txBody>
      </p:sp>
    </p:spTree>
    <p:extLst>
      <p:ext uri="{BB962C8B-B14F-4D97-AF65-F5344CB8AC3E}">
        <p14:creationId xmlns:p14="http://schemas.microsoft.com/office/powerpoint/2010/main" val="76118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64D3-3906-4CB8-9F7E-78BF0FC6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750A-DDDC-4231-B777-1723F5589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Initially, game statistics for 5,142 Quarterbacks across 4,608 regular season NFL games played between 2011 and 2019 season.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Game related data (Score, Home-Away Status, Day of Game, Time of Game,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Opposing defense versus position season average statistics added.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Quarterback season averages computed.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Box and whisker analysis conducted on the Average Number of Passing Attempts and Quarterbacks below the 25% percentile (17.5) were removed.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Result was 4,752 Quarterbacks, 45 Features, and 213,840 individual points of data.</a:t>
            </a:r>
          </a:p>
        </p:txBody>
      </p:sp>
    </p:spTree>
    <p:extLst>
      <p:ext uri="{BB962C8B-B14F-4D97-AF65-F5344CB8AC3E}">
        <p14:creationId xmlns:p14="http://schemas.microsoft.com/office/powerpoint/2010/main" val="401499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BD77-66FB-4556-A20B-2A9F7B69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A9393-192B-4731-A434-B2C6C555E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Actual player game statistics were removed because the total fantasy points for a game are based on that performance: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Would result in near perfect r</a:t>
            </a:r>
            <a:r>
              <a:rPr lang="en-US" sz="2200" baseline="30000" dirty="0"/>
              <a:t>2</a:t>
            </a:r>
            <a:r>
              <a:rPr lang="en-US" sz="2200" dirty="0"/>
              <a:t> score…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200" dirty="0"/>
              <a:t>Fantasy sports don’t know the outcome of the game before it is played…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32 Features (Quarterback Season Averages, Defense vs. Position, Game related data) used for Backward Elimination and Forward Selection in 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These analyses selected 19 features, but Home-Away status was removed due to binary nature of the data and four non-selected features were added as they directly impact the fantasy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Ended up with 22 Features. </a:t>
            </a:r>
          </a:p>
        </p:txBody>
      </p:sp>
    </p:spTree>
    <p:extLst>
      <p:ext uri="{BB962C8B-B14F-4D97-AF65-F5344CB8AC3E}">
        <p14:creationId xmlns:p14="http://schemas.microsoft.com/office/powerpoint/2010/main" val="87072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106B-9D2A-4C42-A009-DB38E2DE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0DD49F-EE0A-45F2-9586-0A514EAB665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98461457"/>
              </p:ext>
            </p:extLst>
          </p:nvPr>
        </p:nvGraphicFramePr>
        <p:xfrm>
          <a:off x="1253412" y="2078668"/>
          <a:ext cx="4842588" cy="4019274"/>
        </p:xfrm>
        <a:graphic>
          <a:graphicData uri="http://schemas.openxmlformats.org/drawingml/2006/table">
            <a:tbl>
              <a:tblPr firstRow="1" firstCol="1" bandRow="1"/>
              <a:tblGrid>
                <a:gridCol w="3449373">
                  <a:extLst>
                    <a:ext uri="{9D8B030D-6E8A-4147-A177-3AD203B41FA5}">
                      <a16:colId xmlns:a16="http://schemas.microsoft.com/office/drawing/2014/main" val="1666579194"/>
                    </a:ext>
                  </a:extLst>
                </a:gridCol>
                <a:gridCol w="1393215">
                  <a:extLst>
                    <a:ext uri="{9D8B030D-6E8A-4147-A177-3AD203B41FA5}">
                      <a16:colId xmlns:a16="http://schemas.microsoft.com/office/drawing/2014/main" val="2452306087"/>
                    </a:ext>
                  </a:extLst>
                </a:gridCol>
              </a:tblGrid>
              <a:tr h="15291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TABLE II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724100"/>
                  </a:ext>
                </a:extLst>
              </a:tr>
              <a:tr h="15291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 Selection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81466"/>
                  </a:ext>
                </a:extLst>
              </a:tr>
              <a:tr h="15291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Coefficient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878984"/>
                  </a:ext>
                </a:extLst>
              </a:tr>
              <a:tr h="152913">
                <a:tc>
                  <a:txBody>
                    <a:bodyPr/>
                    <a:lstStyle/>
                    <a:p>
                      <a:pPr marL="4572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Backward Elimination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882231"/>
                  </a:ext>
                </a:extLst>
              </a:tr>
              <a:tr h="152913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Home – Away Status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-.39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527009"/>
                  </a:ext>
                </a:extLst>
              </a:tr>
              <a:tr h="152913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Player Team Score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.35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467404"/>
                  </a:ext>
                </a:extLst>
              </a:tr>
              <a:tr h="152913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Opponent Score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600863"/>
                  </a:ext>
                </a:extLst>
              </a:tr>
              <a:tr h="152913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Player Passing Attempts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.18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096365"/>
                  </a:ext>
                </a:extLst>
              </a:tr>
              <a:tr h="152913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Player Passing Completions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-.44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90453"/>
                  </a:ext>
                </a:extLst>
              </a:tr>
              <a:tr h="152913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Player Passing Yards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54272"/>
                  </a:ext>
                </a:extLst>
              </a:tr>
              <a:tr h="152913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Player Passing Touchdowns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2.40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191784"/>
                  </a:ext>
                </a:extLst>
              </a:tr>
              <a:tr h="201157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Player Passing Two-Point Conversions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5.81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128183"/>
                  </a:ext>
                </a:extLst>
              </a:tr>
              <a:tr h="152913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Player Interceptions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-2.95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776327"/>
                  </a:ext>
                </a:extLst>
              </a:tr>
              <a:tr h="152913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Player Rushing Attempts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-1.62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11330"/>
                  </a:ext>
                </a:extLst>
              </a:tr>
              <a:tr h="152913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Player Rushing Yards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.28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096306"/>
                  </a:ext>
                </a:extLst>
              </a:tr>
              <a:tr h="152913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Player Rushing Touchdowns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437934"/>
                  </a:ext>
                </a:extLst>
              </a:tr>
              <a:tr h="152913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Player Fumbles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-3.71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675108"/>
                  </a:ext>
                </a:extLst>
              </a:tr>
              <a:tr h="152913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Defense Pass Touchdowns Allowed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-1.39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82301"/>
                  </a:ext>
                </a:extLst>
              </a:tr>
              <a:tr h="152913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Defense Rushing Attempts Allowed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-.31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485548"/>
                  </a:ext>
                </a:extLst>
              </a:tr>
              <a:tr h="152913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Defense Two-Point Pass Conversions Allowed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-3.16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9082756"/>
                  </a:ext>
                </a:extLst>
              </a:tr>
              <a:tr h="152913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Defense Two-Point Rushing Conversions Allowed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37.77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316417"/>
                  </a:ext>
                </a:extLst>
              </a:tr>
              <a:tr h="201157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Defense DraftKings Fantasy Points Allowed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.60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450" marR="40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52144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59EACBE-E3E0-484C-809E-79F1C6972BF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30593109"/>
              </p:ext>
            </p:extLst>
          </p:nvPr>
        </p:nvGraphicFramePr>
        <p:xfrm>
          <a:off x="6096000" y="2124722"/>
          <a:ext cx="4676947" cy="3927167"/>
        </p:xfrm>
        <a:graphic>
          <a:graphicData uri="http://schemas.openxmlformats.org/drawingml/2006/table">
            <a:tbl>
              <a:tblPr firstRow="1" firstCol="1" bandRow="1"/>
              <a:tblGrid>
                <a:gridCol w="3331387">
                  <a:extLst>
                    <a:ext uri="{9D8B030D-6E8A-4147-A177-3AD203B41FA5}">
                      <a16:colId xmlns:a16="http://schemas.microsoft.com/office/drawing/2014/main" val="1594462268"/>
                    </a:ext>
                  </a:extLst>
                </a:gridCol>
                <a:gridCol w="1345560">
                  <a:extLst>
                    <a:ext uri="{9D8B030D-6E8A-4147-A177-3AD203B41FA5}">
                      <a16:colId xmlns:a16="http://schemas.microsoft.com/office/drawing/2014/main" val="2131879479"/>
                    </a:ext>
                  </a:extLst>
                </a:gridCol>
              </a:tblGrid>
              <a:tr h="188876">
                <a:tc>
                  <a:txBody>
                    <a:bodyPr/>
                    <a:lstStyle/>
                    <a:p>
                      <a:pPr marL="4572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Forward Selection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704319"/>
                  </a:ext>
                </a:extLst>
              </a:tr>
              <a:tr h="188876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Home – Away Status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-.39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182156"/>
                  </a:ext>
                </a:extLst>
              </a:tr>
              <a:tr h="188876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Player Team Score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.35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384021"/>
                  </a:ext>
                </a:extLst>
              </a:tr>
              <a:tr h="188876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Opponent Score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.11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841835"/>
                  </a:ext>
                </a:extLst>
              </a:tr>
              <a:tr h="188876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Player Passing Attempts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-.44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089718"/>
                  </a:ext>
                </a:extLst>
              </a:tr>
              <a:tr h="188876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Player Passing Attempts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.18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56337"/>
                  </a:ext>
                </a:extLst>
              </a:tr>
              <a:tr h="188876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Player Passing Yards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.05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81259"/>
                  </a:ext>
                </a:extLst>
              </a:tr>
              <a:tr h="188876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Player Passing Touchdowns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2.38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627777"/>
                  </a:ext>
                </a:extLst>
              </a:tr>
              <a:tr h="188876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Player Passing Two-Point Conversions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5.74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093470"/>
                  </a:ext>
                </a:extLst>
              </a:tr>
              <a:tr h="188876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Player Interceptions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-2.96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099174"/>
                  </a:ext>
                </a:extLst>
              </a:tr>
              <a:tr h="188876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Player Rushing Attempts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-1.63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022809"/>
                  </a:ext>
                </a:extLst>
              </a:tr>
              <a:tr h="188876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Player Rushing Yards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.28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245296"/>
                  </a:ext>
                </a:extLst>
              </a:tr>
              <a:tr h="188876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Player Rushing Touchdowns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8.37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076174"/>
                  </a:ext>
                </a:extLst>
              </a:tr>
              <a:tr h="188876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Player Fumbles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-3.67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03527"/>
                  </a:ext>
                </a:extLst>
              </a:tr>
              <a:tr h="188876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Defense Pass Attempts Allowed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.09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635166"/>
                  </a:ext>
                </a:extLst>
              </a:tr>
              <a:tr h="188876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Defense Pass Touchdowns Allowed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-.86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86897"/>
                  </a:ext>
                </a:extLst>
              </a:tr>
              <a:tr h="188876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Defense Two-Point Pass Conversions Allowed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-3.39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204396"/>
                  </a:ext>
                </a:extLst>
              </a:tr>
              <a:tr h="188876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Defense Two-Point Rushing Conversions Allowed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37.54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941114"/>
                  </a:ext>
                </a:extLst>
              </a:tr>
              <a:tr h="188876">
                <a:tc>
                  <a:txBody>
                    <a:bodyPr/>
                    <a:lstStyle/>
                    <a:p>
                      <a:pPr marL="91440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Defense DraftKings Fantasy Points Allowed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.49</a:t>
                      </a:r>
                    </a:p>
                  </a:txBody>
                  <a:tcPr marL="46837" marR="4683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516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93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C03AA76-CCB5-4086-8A7A-2AFE59B8A75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547" y="1055292"/>
            <a:ext cx="6447453" cy="58027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654803-4A83-4D1A-AF76-114637F3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474C-EBD5-4BD3-BF10-D06F35C4A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80:20 Training Set to Test Set Ratio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</a:t>
            </a:r>
            <a:r>
              <a:rPr lang="en-US" baseline="30000" dirty="0"/>
              <a:t>2</a:t>
            </a:r>
            <a:r>
              <a:rPr lang="en-US" dirty="0"/>
              <a:t> = .551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MAE = 4.68 points</a:t>
            </a:r>
          </a:p>
        </p:txBody>
      </p:sp>
    </p:spTree>
    <p:extLst>
      <p:ext uri="{BB962C8B-B14F-4D97-AF65-F5344CB8AC3E}">
        <p14:creationId xmlns:p14="http://schemas.microsoft.com/office/powerpoint/2010/main" val="177906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4803-4A83-4D1A-AF76-114637F3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474C-EBD5-4BD3-BF10-D06F35C4A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80:20 Training Set to Test Set Ratio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Initial Parameters: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22 Inputs,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22 Neurons per Hidden Layer,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2 Hidden Layers,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Batch size: 50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Epochs: 1,000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Activation function: Linear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MAE = 4.78 points</a:t>
            </a:r>
          </a:p>
        </p:txBody>
      </p:sp>
    </p:spTree>
    <p:extLst>
      <p:ext uri="{BB962C8B-B14F-4D97-AF65-F5344CB8AC3E}">
        <p14:creationId xmlns:p14="http://schemas.microsoft.com/office/powerpoint/2010/main" val="286514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3D770870-0114-4C3C-A7B0-7866B9A2BB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80" y="1051560"/>
            <a:ext cx="6446520" cy="5806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654803-4A83-4D1A-AF76-114637F3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474C-EBD5-4BD3-BF10-D06F35C4A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80:20 Training Set to Test Set Ratio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Initial Parameters: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6 Inputs,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6 Neurons per Hidden Layer,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3 Hidden Layers,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Batch size: 50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Epochs: 1,000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Activation function: Linear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MAE = 4.63 points</a:t>
            </a:r>
          </a:p>
        </p:txBody>
      </p:sp>
    </p:spTree>
    <p:extLst>
      <p:ext uri="{BB962C8B-B14F-4D97-AF65-F5344CB8AC3E}">
        <p14:creationId xmlns:p14="http://schemas.microsoft.com/office/powerpoint/2010/main" val="312494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64D3-3906-4CB8-9F7E-78BF0FC6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Unseen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750A-DDDC-4231-B777-1723F5589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Same features for the Quarterbacks who played in the Super Bowl between 2011 and 2019.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13831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Microsoft Office PowerPoint</Application>
  <PresentationFormat>Widescreen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Predicting Fantasy Football Points of Quarterbacks using Multiple Linear Regression and Artificial Neural Network Models</vt:lpstr>
      <vt:lpstr>Defining the Problem</vt:lpstr>
      <vt:lpstr>The Dataset</vt:lpstr>
      <vt:lpstr>Feature Selection</vt:lpstr>
      <vt:lpstr>Feature selection</vt:lpstr>
      <vt:lpstr>Multiple linear regression</vt:lpstr>
      <vt:lpstr>Artificial Neural Network</vt:lpstr>
      <vt:lpstr>Artificial Neural Network</vt:lpstr>
      <vt:lpstr>Unseen Dataset</vt:lpstr>
      <vt:lpstr>Multiple linear regression – Super Bowl</vt:lpstr>
      <vt:lpstr>Artificial Neural Network – Super Bowl</vt:lpstr>
      <vt:lpstr>Key Takeaways</vt:lpstr>
      <vt:lpstr>Ways to Improve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2020-08-09T01:30:05Z</dcterms:created>
  <dcterms:modified xsi:type="dcterms:W3CDTF">2020-08-10T22:48:02Z</dcterms:modified>
</cp:coreProperties>
</file>