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41" r:id="rId3"/>
    <p:sldId id="425" r:id="rId4"/>
    <p:sldId id="427" r:id="rId5"/>
    <p:sldId id="442" r:id="rId6"/>
    <p:sldId id="426" r:id="rId7"/>
    <p:sldId id="428" r:id="rId8"/>
    <p:sldId id="437" r:id="rId9"/>
    <p:sldId id="431" r:id="rId10"/>
    <p:sldId id="432" r:id="rId11"/>
    <p:sldId id="433" r:id="rId12"/>
    <p:sldId id="434" r:id="rId13"/>
    <p:sldId id="436" r:id="rId14"/>
    <p:sldId id="435" r:id="rId15"/>
    <p:sldId id="440" r:id="rId16"/>
    <p:sldId id="439" r:id="rId17"/>
    <p:sldId id="44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2"/>
    <a:srgbClr val="FF2600"/>
    <a:srgbClr val="0432FF"/>
    <a:srgbClr val="00FB92"/>
    <a:srgbClr val="00FA00"/>
    <a:srgbClr val="FF40FF"/>
    <a:srgbClr val="7030A0"/>
    <a:srgbClr val="FF4059"/>
    <a:srgbClr val="FF4747"/>
    <a:srgbClr val="9E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16"/>
    <p:restoredTop sz="83670" autoAdjust="0"/>
  </p:normalViewPr>
  <p:slideViewPr>
    <p:cSldViewPr snapToGrid="0" snapToObjects="1">
      <p:cViewPr varScale="1">
        <p:scale>
          <a:sx n="77" d="100"/>
          <a:sy n="77" d="100"/>
        </p:scale>
        <p:origin x="3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ECC7A-977D-424C-8897-8FB4244C5F89}" type="datetime1">
              <a:rPr lang="en-US" smtClean="0"/>
              <a:pPr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Justin Ellin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218C-F6F2-544D-B0D4-0E206FA987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35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37235-6B2E-244A-B645-2B045223E37B}" type="datetime1">
              <a:rPr lang="en-US" smtClean="0"/>
              <a:pPr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Justin Ellin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59A4-BFCA-264E-BE62-7E4DB79F1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89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A59A4-BFCA-264E-BE62-7E4DB79F1B9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Justin Ellin</a:t>
            </a:r>
          </a:p>
        </p:txBody>
      </p:sp>
    </p:spTree>
    <p:extLst>
      <p:ext uri="{BB962C8B-B14F-4D97-AF65-F5344CB8AC3E}">
        <p14:creationId xmlns:p14="http://schemas.microsoft.com/office/powerpoint/2010/main" val="414504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Justin Ellin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DA59A4-BFCA-264E-BE62-7E4DB79F1B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Justin Ellin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DA59A4-BFCA-264E-BE62-7E4DB79F1B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Justin Ellin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59A4-BFCA-264E-BE62-7E4DB79F1B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7F6F-BB8A-1E4C-AA26-A1AC2AAFDE1A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021F-D230-EB40-B8A6-2C844576FFE2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2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C4EA-97A1-7A4C-98B3-A1410B6AB9F0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337E-BC7C-BE41-8268-CB1CF29D74A8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3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0452-5B22-DE47-8B18-312AB90FCA93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9CB21-C4A7-5B44-A99B-6FA5F20C9173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6E0-C84D-874B-B980-9B97672D6399}" type="datetime1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DAEE-9482-3C40-ACF5-02C2BE1BF497}" type="datetime1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9F39-2428-ED46-AD2F-972A458EA7C6}" type="datetime1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21E1-7AF2-6A47-860A-5FA92D292767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0010-6667-0643-A3B9-79F3BDEDBF0D}" type="datetime1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498D-D644-9B4D-9DFC-BF85F2604269}" type="datetime1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E7D4-8935-EB4B-891A-898BE7D46C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376" y="1413990"/>
            <a:ext cx="7317096" cy="1221772"/>
          </a:xfrm>
        </p:spPr>
        <p:txBody>
          <a:bodyPr>
            <a:normAutofit/>
          </a:bodyPr>
          <a:lstStyle/>
          <a:p>
            <a:r>
              <a:rPr lang="en-US" sz="2800" dirty="0"/>
              <a:t>SIS3316: Python DAQ</a:t>
            </a:r>
            <a:endParaRPr lang="en-US" altLang="en-US" sz="3200" dirty="0">
              <a:latin typeface="Century Gothic" charset="0"/>
              <a:ea typeface="ArialUnicodeMS" charset="0"/>
              <a:cs typeface="ArialUnicodeM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4736" y="6537960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23360" y="6537960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39072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7048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Title</a:t>
            </a: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9672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E2B0E7EF-1C71-344D-BD59-A8E466F622EC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6" name="Picture 15" descr="LBNL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7" name="Picture 16" descr="berkeley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2903258"/>
            <a:ext cx="91343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/>
                <a:cs typeface="Calibri"/>
              </a:rPr>
              <a:t>J. Ellin</a:t>
            </a:r>
            <a:r>
              <a:rPr lang="en-US" baseline="30000" dirty="0"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</a:t>
            </a:r>
            <a:endParaRPr lang="en-US" sz="1200" dirty="0">
              <a:latin typeface="Calibri"/>
              <a:cs typeface="Calibri"/>
            </a:endParaRPr>
          </a:p>
          <a:p>
            <a:pPr algn="ctr"/>
            <a:r>
              <a:rPr lang="en-US" sz="14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1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UC Berkeley</a:t>
            </a:r>
          </a:p>
          <a:p>
            <a:pPr algn="ctr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Department of Nuclear Engineering</a:t>
            </a:r>
          </a:p>
        </p:txBody>
      </p:sp>
      <p:pic>
        <p:nvPicPr>
          <p:cNvPr id="1026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</p:spTree>
    <p:extLst>
      <p:ext uri="{BB962C8B-B14F-4D97-AF65-F5344CB8AC3E}">
        <p14:creationId xmlns:p14="http://schemas.microsoft.com/office/powerpoint/2010/main" val="422824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2496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Config File Note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10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0FC41-D3CF-8F41-801E-3D412D9A5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38" y="2159000"/>
            <a:ext cx="2997200" cy="25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3A743-D457-EB45-B810-513296A08C71}"/>
              </a:ext>
            </a:extLst>
          </p:cNvPr>
          <p:cNvSpPr txBox="1"/>
          <p:nvPr/>
        </p:nvSpPr>
        <p:spPr>
          <a:xfrm>
            <a:off x="4379495" y="970486"/>
            <a:ext cx="74808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Can list single values (broadcast to all relevant classes)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Can also provide lists/arrays on a per FPGA/Channel level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attempt to grow/squeeze provided config values to match number of config properties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Single config can be loaded to all connected boards</a:t>
            </a:r>
          </a:p>
        </p:txBody>
      </p:sp>
    </p:spTree>
    <p:extLst>
      <p:ext uri="{BB962C8B-B14F-4D97-AF65-F5344CB8AC3E}">
        <p14:creationId xmlns:p14="http://schemas.microsoft.com/office/powerpoint/2010/main" val="222087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111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Saving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11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AB2A8D-7A16-D54E-A7B6-C48E9CD33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319" y="827528"/>
            <a:ext cx="10173361" cy="56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4766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Data Dictionary Fields (Current)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12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9662A-35F9-0041-9CF0-D9C234FE6D89}"/>
              </a:ext>
            </a:extLst>
          </p:cNvPr>
          <p:cNvSpPr txBox="1"/>
          <p:nvPr/>
        </p:nvSpPr>
        <p:spPr>
          <a:xfrm>
            <a:off x="272226" y="1038539"/>
            <a:ext cx="115715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rid: Global ID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timestamp 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det ID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pile-up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Up to 8 user specified accumulator values (integrators)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trigger trapezoidal filter: max value, value before, value after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energy trapezoidal filter: value at trigger, max value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maw data: energy or trigger trapezoidal filter waveforms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raw waveforms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Modeled after Ross B. SIS3302 Code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0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2055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Saving Notes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13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9662A-35F9-0041-9CF0-D9C234FE6D89}"/>
              </a:ext>
            </a:extLst>
          </p:cNvPr>
          <p:cNvSpPr txBox="1"/>
          <p:nvPr/>
        </p:nvSpPr>
        <p:spPr>
          <a:xfrm>
            <a:off x="288759" y="970486"/>
            <a:ext cx="115715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Since always have access to the channel state variables and flags the HDF5 file is </a:t>
            </a: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automatically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generated and saved to on the fly per channel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If all parameters are identical across channels, saves all hit data in a table and all raw data in an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EArray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If not identical each detector channel gets its own “folder” with its own tables and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EArrays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Same class and methods can be used for custom fields such as in event reconstruction </a:t>
            </a:r>
          </a:p>
        </p:txBody>
      </p:sp>
    </p:spTree>
    <p:extLst>
      <p:ext uri="{BB962C8B-B14F-4D97-AF65-F5344CB8AC3E}">
        <p14:creationId xmlns:p14="http://schemas.microsoft.com/office/powerpoint/2010/main" val="61526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327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Event Reconstruction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14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8D05ED-EBA6-8046-AC75-03C315CD2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136" y="887991"/>
            <a:ext cx="5565916" cy="53208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53FB54-09C3-9640-A753-5B64B2D1D315}"/>
              </a:ext>
            </a:extLst>
          </p:cNvPr>
          <p:cNvSpPr txBox="1"/>
          <p:nvPr/>
        </p:nvSpPr>
        <p:spPr>
          <a:xfrm>
            <a:off x="6714415" y="1835750"/>
            <a:ext cx="5218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event_reconstruction.py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: Application (user) specific threaded class examples could be: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Anger Logic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Compton Imaging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Fitting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List/Bin mode MLEM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DOI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3284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156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Bird’s Eye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15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3" name="Picture 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F87EC4E5-8266-164B-B630-885D2DBD7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886" y="753816"/>
            <a:ext cx="8508228" cy="579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2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337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Features (incomplete)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16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2B7AE-4DC7-994E-82FA-FD5D8830B4A5}"/>
              </a:ext>
            </a:extLst>
          </p:cNvPr>
          <p:cNvSpPr txBox="1"/>
          <p:nvPr/>
        </p:nvSpPr>
        <p:spPr>
          <a:xfrm>
            <a:off x="310227" y="1012954"/>
            <a:ext cx="115715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Memory readout based on time and/or memory flags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Internal Triggers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NIM input as Global Veto/Gate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Delay Triggers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Sum Triggers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Energy Filter (semiconductors)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CFD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High Energy Suppression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ADC settings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Clock Frequency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Hardware Readout/ Temperature Readout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Multi-board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108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327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Wishlist (incomplete)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17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62B7AE-4DC7-994E-82FA-FD5D8830B4A5}"/>
              </a:ext>
            </a:extLst>
          </p:cNvPr>
          <p:cNvSpPr txBox="1"/>
          <p:nvPr/>
        </p:nvSpPr>
        <p:spPr>
          <a:xfrm>
            <a:off x="310227" y="1914039"/>
            <a:ext cx="115715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Inter and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Intraboard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Coincidence Gate Lookup Tables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NIM input as Trigger Enable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Internal Triggers as External Triggers to FPGAs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Internal Trigger Counters (ex: dead time)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Internal Configurable Histograms 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Internal PSD Histograms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NIM Input as “User Counter” (10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ms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minimum time)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Extended Raw Waveforms (32 Mb)</a:t>
            </a:r>
          </a:p>
        </p:txBody>
      </p:sp>
    </p:spTree>
    <p:extLst>
      <p:ext uri="{BB962C8B-B14F-4D97-AF65-F5344CB8AC3E}">
        <p14:creationId xmlns:p14="http://schemas.microsoft.com/office/powerpoint/2010/main" val="34096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9672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8C6932A5-679D-6C48-8A57-4A44583665F4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2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8" name="Picture 27" descr="LBNL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29" name="Picture 28" descr="berkeley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5940" y="2919553"/>
            <a:ext cx="58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6785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3320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Motivation (Practical)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MOTIVATION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3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695" y="970486"/>
            <a:ext cx="115286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OS independent: ethernet UDP communication back-end,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PyQT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front end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Pure python: interface with other group software written in python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Abstract hardware implementation details to human readable config files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Parse on the fly (or close to it): real(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ish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 time diagnostics </a:t>
            </a:r>
          </a:p>
          <a:p>
            <a:pPr marL="342900" indent="-342900">
              <a:buAutoNum type="arabicPeriod"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Modularity: user pooled experience and applications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4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SIS3316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The Card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4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D38B7-01C8-C54C-AE2F-CC3066C8A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624" y="754182"/>
            <a:ext cx="8324752" cy="57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9672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8C6932A5-679D-6C48-8A57-4A44583665F4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5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8" name="Picture 27" descr="LBNL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29" name="Picture 28" descr="berkeley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5940" y="2919553"/>
            <a:ext cx="588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python3316</a:t>
            </a:r>
          </a:p>
        </p:txBody>
      </p:sp>
    </p:spTree>
    <p:extLst>
      <p:ext uri="{BB962C8B-B14F-4D97-AF65-F5344CB8AC3E}">
        <p14:creationId xmlns:p14="http://schemas.microsoft.com/office/powerpoint/2010/main" val="338033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My Solution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Solution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6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695" y="970486"/>
            <a:ext cx="11528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Object Oriented Programming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266C1-F0AE-7C49-9406-7DBB3883615A}"/>
              </a:ext>
            </a:extLst>
          </p:cNvPr>
          <p:cNvSpPr txBox="1"/>
          <p:nvPr/>
        </p:nvSpPr>
        <p:spPr>
          <a:xfrm>
            <a:off x="0" y="2151827"/>
            <a:ext cx="121774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Software ”Proxy” Objects that can set or recall the state of their own variables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Configuring of each Board with 4 instances: 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	1. channel class (16)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	2. group/FPGA class (4)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	3. module class (1)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	4. triggers class (1 per other instance)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Data readout sent to parse class that creates a dictionary for further processing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Dictionary is used for passing to “front-end” </a:t>
            </a:r>
          </a:p>
        </p:txBody>
      </p:sp>
    </p:spTree>
    <p:extLst>
      <p:ext uri="{BB962C8B-B14F-4D97-AF65-F5344CB8AC3E}">
        <p14:creationId xmlns:p14="http://schemas.microsoft.com/office/powerpoint/2010/main" val="226668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187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Board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5" name="Picture 4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A8EA79AA-1C06-7943-96A1-67B19F04B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80" y="743393"/>
            <a:ext cx="7814067" cy="56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OOP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8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3ACF88-5AE8-9547-A69B-E1CCCB5A9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1416396"/>
            <a:ext cx="27686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3F2565-D4EF-EB4C-98B7-F18B7C3C86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328" y="2400153"/>
            <a:ext cx="8216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0" y="649208"/>
            <a:ext cx="12198096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141706"/>
            <a:ext cx="167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DAQ Level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174736" y="6559175"/>
            <a:ext cx="4023360" cy="3020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23360" y="6559178"/>
            <a:ext cx="4151376" cy="302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6559176"/>
            <a:ext cx="4023360" cy="298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24000" y="6559175"/>
            <a:ext cx="9144000" cy="29166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python3316</a:t>
            </a:r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961120" y="6515599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fld id="{0F8D3FF3-E22C-F840-BCAA-0847AA4A53CB}" type="datetime1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7/16/21</a:t>
            </a:fld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</a:t>
            </a:r>
            <a:fld id="{5C0ED469-70AC-B748-A7E5-7C07C20AA0AE}" type="slidenum">
              <a:rPr lang="en-US" smtClean="0">
                <a:solidFill>
                  <a:srgbClr val="000000"/>
                </a:solidFill>
                <a:latin typeface="Calibri"/>
                <a:cs typeface="Calibri"/>
              </a:rPr>
              <a:pPr algn="ctr"/>
              <a:t>9</a:t>
            </a:fld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5" name="Picture 14" descr="LBN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615" y="19316"/>
            <a:ext cx="859810" cy="536038"/>
          </a:xfrm>
          <a:prstGeom prst="rect">
            <a:avLst/>
          </a:prstGeom>
        </p:spPr>
      </p:pic>
      <p:pic>
        <p:nvPicPr>
          <p:cNvPr id="16" name="Picture 15" descr="berkeley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361" y="43622"/>
            <a:ext cx="511735" cy="511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39660"/>
            <a:ext cx="487314" cy="5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s://www.nsf.gov/images/logos/NSF_4-Color_bitmap_Logo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110" y="19316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731520" y="6523070"/>
            <a:ext cx="2686024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Justin Ellin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B3FEF-EDD6-3842-AE87-4A552F5FF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29" y="936288"/>
            <a:ext cx="11317615" cy="55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9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57740</TotalTime>
  <Words>622</Words>
  <Application>Microsoft Macintosh PowerPoint</Application>
  <PresentationFormat>Widescreen</PresentationFormat>
  <Paragraphs>148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Office Theme</vt:lpstr>
      <vt:lpstr>SIS3316: Python DAQ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</dc:title>
  <dc:subject/>
  <dc:creator>Justin Ellin</dc:creator>
  <cp:keywords/>
  <dc:description/>
  <cp:lastModifiedBy>Justin Ellin</cp:lastModifiedBy>
  <cp:revision>907</cp:revision>
  <cp:lastPrinted>2019-06-13T01:35:15Z</cp:lastPrinted>
  <dcterms:created xsi:type="dcterms:W3CDTF">2016-03-24T20:01:14Z</dcterms:created>
  <dcterms:modified xsi:type="dcterms:W3CDTF">2021-07-17T02:12:33Z</dcterms:modified>
  <cp:category/>
</cp:coreProperties>
</file>