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7" r:id="rId9"/>
    <p:sldId id="260" r:id="rId10"/>
    <p:sldId id="272" r:id="rId11"/>
    <p:sldId id="273" r:id="rId12"/>
    <p:sldId id="274" r:id="rId13"/>
    <p:sldId id="262" r:id="rId14"/>
    <p:sldId id="275" r:id="rId15"/>
    <p:sldId id="276" r:id="rId16"/>
    <p:sldId id="277" r:id="rId17"/>
    <p:sldId id="268" r:id="rId18"/>
    <p:sldId id="269" r:id="rId19"/>
    <p:sldId id="278" r:id="rId20"/>
    <p:sldId id="270" r:id="rId21"/>
    <p:sldId id="271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439DD-07BD-4AF6-80B5-2E03B4902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79" b="55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323B762F-EBAD-4620-BF7A-FC31E35FB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2018 U.S. NMU OF PRESCRIPTION DRUG REPORT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7726C3-697A-40B3-8759-665D54BF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TEAM: Confusion Matrix</a:t>
            </a:r>
          </a:p>
        </p:txBody>
      </p:sp>
      <p:sp>
        <p:nvSpPr>
          <p:cNvPr id="19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32"/>
    </mc:Choice>
    <mc:Fallback xmlns="">
      <p:transition spd="slow" advTm="15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422D-D91F-1643-A4A5-9FEC3235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Shorter Q</a:t>
            </a:r>
            <a:r>
              <a:rPr lang="en-US" altLang="zh-CN" dirty="0"/>
              <a:t>u</a:t>
            </a:r>
            <a:r>
              <a:rPr lang="en-CN" dirty="0"/>
              <a:t>estionnaire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FAE54-C6D7-924E-AB8E-CE1BC315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1:</a:t>
            </a:r>
          </a:p>
          <a:p>
            <a:r>
              <a:rPr lang="en-US" altLang="zh-CN" dirty="0"/>
              <a:t>Have you ever sought for professional help for prescription drugs or other illegal drugs?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10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5" descr="Sheet 16">
            <a:extLst>
              <a:ext uri="{FF2B5EF4-FFF2-40B4-BE49-F238E27FC236}">
                <a16:creationId xmlns:a16="http://schemas.microsoft.com/office/drawing/2014/main" id="{0D057749-1B95-E04D-A2EC-1F367A41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62" y="965199"/>
            <a:ext cx="1983359" cy="4927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6" descr="Sheet 17">
            <a:extLst>
              <a:ext uri="{FF2B5EF4-FFF2-40B4-BE49-F238E27FC236}">
                <a16:creationId xmlns:a16="http://schemas.microsoft.com/office/drawing/2014/main" id="{1F53790B-64C1-D943-8A9B-0AB932D64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8" y="965199"/>
            <a:ext cx="2045375" cy="49286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heet 14">
            <a:extLst>
              <a:ext uri="{FF2B5EF4-FFF2-40B4-BE49-F238E27FC236}">
                <a16:creationId xmlns:a16="http://schemas.microsoft.com/office/drawing/2014/main" id="{C20590C2-EBFA-4B9E-AFD5-549AF9F4B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49" y="965199"/>
            <a:ext cx="2168144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3021-D769-6145-9AC5-2D0C9490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FE445-B246-D34C-8D58-5E903A7F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QUESTION 2 :</a:t>
            </a:r>
          </a:p>
          <a:p>
            <a:pPr marL="0" indent="0">
              <a:buNone/>
            </a:pPr>
            <a:r>
              <a:rPr lang="en-US" dirty="0"/>
              <a:t>Have you been prescribed any medications for opioid dependence?</a:t>
            </a:r>
            <a:endParaRPr lang="en-CN" dirty="0"/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9758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18">
            <a:extLst>
              <a:ext uri="{FF2B5EF4-FFF2-40B4-BE49-F238E27FC236}">
                <a16:creationId xmlns:a16="http://schemas.microsoft.com/office/drawing/2014/main" id="{F623F10E-BAEF-48CF-AE40-C14529CF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7" y="0"/>
            <a:ext cx="2954351" cy="6858000"/>
          </a:xfrm>
          <a:prstGeom prst="rect">
            <a:avLst/>
          </a:prstGeom>
        </p:spPr>
      </p:pic>
      <p:pic>
        <p:nvPicPr>
          <p:cNvPr id="3" name="slide8" descr="Sheet 19">
            <a:extLst>
              <a:ext uri="{FF2B5EF4-FFF2-40B4-BE49-F238E27FC236}">
                <a16:creationId xmlns:a16="http://schemas.microsoft.com/office/drawing/2014/main" id="{0D4EECF3-8F52-0F43-8CCA-64D3677B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03" y="0"/>
            <a:ext cx="2851078" cy="6858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B99DCCB-D936-421B-A5CF-4261607EC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2966307" cy="6858000"/>
          </a:xfrm>
          <a:prstGeom prst="rect">
            <a:avLst/>
          </a:prstGeom>
        </p:spPr>
      </p:pic>
      <p:pic>
        <p:nvPicPr>
          <p:cNvPr id="5" name="slide10" descr="Sheet 21">
            <a:extLst>
              <a:ext uri="{FF2B5EF4-FFF2-40B4-BE49-F238E27FC236}">
                <a16:creationId xmlns:a16="http://schemas.microsoft.com/office/drawing/2014/main" id="{13103247-0460-8645-8E86-1C4FBB97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02" y="0"/>
            <a:ext cx="2954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7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0D9D-9674-B245-82B4-17F2399E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43F8-0E83-0B40-8DB9-FAFD35EB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QUESTION 3:</a:t>
            </a:r>
          </a:p>
          <a:p>
            <a:pPr marL="0" indent="0">
              <a:buNone/>
            </a:pPr>
            <a:r>
              <a:rPr lang="en-CN" dirty="0"/>
              <a:t>Have you ever </a:t>
            </a:r>
            <a:r>
              <a:rPr lang="en-US" dirty="0"/>
              <a:t>received a prescription for an opioid (pain reliever) to treat your chronic pain or acute pain?</a:t>
            </a:r>
            <a:r>
              <a:rPr lang="en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33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2" descr="Sheet 22">
            <a:extLst>
              <a:ext uri="{FF2B5EF4-FFF2-40B4-BE49-F238E27FC236}">
                <a16:creationId xmlns:a16="http://schemas.microsoft.com/office/drawing/2014/main" id="{823CFFEC-0032-724B-83D6-721641567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643466"/>
            <a:ext cx="79538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2" descr="Sheet 23">
            <a:extLst>
              <a:ext uri="{FF2B5EF4-FFF2-40B4-BE49-F238E27FC236}">
                <a16:creationId xmlns:a16="http://schemas.microsoft.com/office/drawing/2014/main" id="{89FF4BD9-8DDA-044A-909A-BC9D67594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643467"/>
            <a:ext cx="84328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24">
            <a:extLst>
              <a:ext uri="{FF2B5EF4-FFF2-40B4-BE49-F238E27FC236}">
                <a16:creationId xmlns:a16="http://schemas.microsoft.com/office/drawing/2014/main" id="{52EFCB2B-C6F3-4584-BEDB-0534842A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4" y="0"/>
            <a:ext cx="387531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FBA9C7-2B19-A54C-BDEA-07B6D262D071}"/>
              </a:ext>
            </a:extLst>
          </p:cNvPr>
          <p:cNvSpPr txBox="1"/>
          <p:nvPr/>
        </p:nvSpPr>
        <p:spPr>
          <a:xfrm>
            <a:off x="870856" y="1422400"/>
            <a:ext cx="51509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QUESTION 4 :</a:t>
            </a:r>
          </a:p>
          <a:p>
            <a:r>
              <a:rPr lang="en-CN" sz="2800" dirty="0"/>
              <a:t>Do you believe prescription drugs </a:t>
            </a:r>
          </a:p>
          <a:p>
            <a:r>
              <a:rPr lang="en-US" sz="2800" dirty="0"/>
              <a:t>are safer than illicit drugs</a:t>
            </a:r>
          </a:p>
          <a:p>
            <a:r>
              <a:rPr lang="en-US" sz="2800" dirty="0"/>
              <a:t>To treat pain? </a:t>
            </a:r>
            <a:r>
              <a:rPr lang="en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75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heet 25">
            <a:extLst>
              <a:ext uri="{FF2B5EF4-FFF2-40B4-BE49-F238E27FC236}">
                <a16:creationId xmlns:a16="http://schemas.microsoft.com/office/drawing/2014/main" id="{4FCA6192-45A6-4C67-A0A5-8CE954D5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0"/>
            <a:ext cx="373017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65A87-6130-3042-BDE0-E3EE9688DFA5}"/>
              </a:ext>
            </a:extLst>
          </p:cNvPr>
          <p:cNvSpPr txBox="1"/>
          <p:nvPr/>
        </p:nvSpPr>
        <p:spPr>
          <a:xfrm>
            <a:off x="4411550" y="1767007"/>
            <a:ext cx="696844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QUESTION 5:</a:t>
            </a:r>
          </a:p>
          <a:p>
            <a:r>
              <a:rPr lang="en-US" sz="2800" dirty="0"/>
              <a:t>Have you ever attempted to get a prescription </a:t>
            </a:r>
          </a:p>
          <a:p>
            <a:r>
              <a:rPr lang="en-US" sz="2800" dirty="0"/>
              <a:t>from a physician for a medication that you</a:t>
            </a:r>
          </a:p>
          <a:p>
            <a:r>
              <a:rPr lang="en-US" sz="2800" dirty="0"/>
              <a:t>did not need and intended to misuse?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3870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3FCB-23B3-9A47-AD69-3014778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1893-348C-F34E-ADB6-79E830C7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QUESTION 6:</a:t>
            </a:r>
          </a:p>
          <a:p>
            <a:pPr marL="0" indent="0">
              <a:buNone/>
            </a:pPr>
            <a:r>
              <a:rPr lang="en-CN" dirty="0"/>
              <a:t>Which of the following behaviors do you have ?</a:t>
            </a:r>
          </a:p>
          <a:p>
            <a:pPr marL="514350" indent="-514350">
              <a:buAutoNum type="arabicPeriod"/>
            </a:pPr>
            <a:r>
              <a:rPr lang="en-CN" dirty="0"/>
              <a:t>Currently use tobacco</a:t>
            </a:r>
            <a:r>
              <a:rPr lang="en-US" dirty="0"/>
              <a:t>.</a:t>
            </a:r>
            <a:endParaRPr lang="en-CN" dirty="0"/>
          </a:p>
          <a:p>
            <a:pPr marL="514350" indent="-514350">
              <a:buAutoNum type="arabicPeriod"/>
            </a:pPr>
            <a:r>
              <a:rPr lang="en-CN" dirty="0"/>
              <a:t>Have more than 7 drinks of alcohol per week.</a:t>
            </a:r>
          </a:p>
          <a:p>
            <a:pPr marL="514350" indent="-514350">
              <a:buAutoNum type="arabicPeriod"/>
            </a:pPr>
            <a:r>
              <a:rPr lang="en-CN" dirty="0"/>
              <a:t>None of them. 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504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1A8FCF-9B99-4723-B15D-4DC741BFF868}"/>
              </a:ext>
            </a:extLst>
          </p:cNvPr>
          <p:cNvSpPr txBox="1"/>
          <p:nvPr/>
        </p:nvSpPr>
        <p:spPr>
          <a:xfrm>
            <a:off x="570499" y="1577094"/>
            <a:ext cx="7852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/>
              <a:t>What factors contribute to the NMU of prescription drugs among college students?</a:t>
            </a:r>
          </a:p>
          <a:p>
            <a:pPr marL="342900" indent="-342900">
              <a:buAutoNum type="arabicPeriod"/>
            </a:pPr>
            <a:endParaRPr lang="en-US" sz="3000" dirty="0"/>
          </a:p>
          <a:p>
            <a:pPr marL="342900" indent="-342900">
              <a:buAutoNum type="arabicPeriod"/>
            </a:pPr>
            <a:r>
              <a:rPr lang="en-US" sz="3000" dirty="0"/>
              <a:t>How does substance usage contribute to drug abuse?</a:t>
            </a:r>
          </a:p>
          <a:p>
            <a:pPr marL="342900" indent="-342900">
              <a:buAutoNum type="arabicPeriod"/>
            </a:pPr>
            <a:endParaRPr lang="en-US" sz="3000" dirty="0"/>
          </a:p>
          <a:p>
            <a:pPr marL="342900" indent="-342900">
              <a:buAutoNum type="arabicPeriod"/>
            </a:pPr>
            <a:r>
              <a:rPr lang="en-US" sz="3000" dirty="0"/>
              <a:t>What statistical model to predict the drug abuse level?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C68F0-2E59-4824-BC0F-56693956AA39}"/>
              </a:ext>
            </a:extLst>
          </p:cNvPr>
          <p:cNvSpPr txBox="1"/>
          <p:nvPr/>
        </p:nvSpPr>
        <p:spPr>
          <a:xfrm>
            <a:off x="9786446" y="1577094"/>
            <a:ext cx="1945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MEMBER:</a:t>
            </a:r>
          </a:p>
          <a:p>
            <a:endParaRPr lang="en-US" dirty="0"/>
          </a:p>
          <a:p>
            <a:r>
              <a:rPr lang="en-US" dirty="0"/>
              <a:t>Jaya Ren</a:t>
            </a:r>
          </a:p>
          <a:p>
            <a:endParaRPr lang="en-US" dirty="0"/>
          </a:p>
          <a:p>
            <a:r>
              <a:rPr lang="en-US" dirty="0"/>
              <a:t>Joanna Shen</a:t>
            </a:r>
          </a:p>
          <a:p>
            <a:endParaRPr lang="en-US" dirty="0"/>
          </a:p>
          <a:p>
            <a:r>
              <a:rPr lang="en-US" dirty="0" err="1"/>
              <a:t>Shenghua</a:t>
            </a:r>
            <a:r>
              <a:rPr lang="en-US" dirty="0"/>
              <a:t> Zhu</a:t>
            </a:r>
          </a:p>
          <a:p>
            <a:endParaRPr lang="en-US" dirty="0"/>
          </a:p>
          <a:p>
            <a:r>
              <a:rPr lang="en-US" dirty="0" err="1"/>
              <a:t>Xingchen</a:t>
            </a:r>
            <a:r>
              <a:rPr lang="en-US" dirty="0"/>
              <a:t> Wang</a:t>
            </a:r>
          </a:p>
          <a:p>
            <a:endParaRPr lang="en-US" dirty="0"/>
          </a:p>
          <a:p>
            <a:r>
              <a:rPr lang="en-US" dirty="0" err="1"/>
              <a:t>Zhengkun</a:t>
            </a:r>
            <a:r>
              <a:rPr lang="en-US" dirty="0"/>
              <a:t> 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"/>
    </mc:Choice>
    <mc:Fallback xmlns="">
      <p:transition spd="slow" advTm="46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lide15" descr="Sheet 26">
            <a:extLst>
              <a:ext uri="{FF2B5EF4-FFF2-40B4-BE49-F238E27FC236}">
                <a16:creationId xmlns:a16="http://schemas.microsoft.com/office/drawing/2014/main" id="{0EE96CE9-DE82-4634-9A1F-05CEE967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7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slide16" descr="Sheet 27">
            <a:extLst>
              <a:ext uri="{FF2B5EF4-FFF2-40B4-BE49-F238E27FC236}">
                <a16:creationId xmlns:a16="http://schemas.microsoft.com/office/drawing/2014/main" id="{8E88F1C7-E744-45DF-A749-A2234CC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05" y="643467"/>
            <a:ext cx="62949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0C49C13-3E70-46F6-B9EB-5B71EA4F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8" y="1213784"/>
            <a:ext cx="6885541" cy="5164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2D8B5-6B83-4AEE-B429-B275AE8B6B5C}"/>
              </a:ext>
            </a:extLst>
          </p:cNvPr>
          <p:cNvSpPr txBox="1"/>
          <p:nvPr/>
        </p:nvSpPr>
        <p:spPr>
          <a:xfrm>
            <a:off x="8557314" y="1856390"/>
            <a:ext cx="171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RF Classification</a:t>
            </a:r>
          </a:p>
          <a:p>
            <a:pPr algn="ctr"/>
            <a:r>
              <a:rPr lang="en-US" altLang="zh-CN" dirty="0"/>
              <a:t>Accuracy: 65%</a:t>
            </a:r>
          </a:p>
          <a:p>
            <a:pPr algn="ctr"/>
            <a:r>
              <a:rPr lang="en-US" dirty="0"/>
              <a:t>RMSE: 1.52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Prediction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B20489-CB61-4A55-A8F1-381F1E48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Feature Selection and Model Building</a:t>
            </a:r>
            <a:endParaRPr lang="en-CN" sz="4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A28556-7136-4212-A583-7C978843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47995"/>
              </p:ext>
            </p:extLst>
          </p:nvPr>
        </p:nvGraphicFramePr>
        <p:xfrm>
          <a:off x="8317101" y="3361994"/>
          <a:ext cx="240993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967">
                  <a:extLst>
                    <a:ext uri="{9D8B030D-6E8A-4147-A177-3AD203B41FA5}">
                      <a16:colId xmlns:a16="http://schemas.microsoft.com/office/drawing/2014/main" val="3433891623"/>
                    </a:ext>
                  </a:extLst>
                </a:gridCol>
                <a:gridCol w="1204967">
                  <a:extLst>
                    <a:ext uri="{9D8B030D-6E8A-4147-A177-3AD203B41FA5}">
                      <a16:colId xmlns:a16="http://schemas.microsoft.com/office/drawing/2014/main" val="3805452241"/>
                    </a:ext>
                  </a:extLst>
                </a:gridCol>
              </a:tblGrid>
              <a:tr h="298757">
                <a:tc>
                  <a:txBody>
                    <a:bodyPr/>
                    <a:lstStyle/>
                    <a:p>
                      <a:r>
                        <a:rPr lang="en-US" dirty="0"/>
                        <a:t>DAST_CAT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62168"/>
                  </a:ext>
                </a:extLst>
              </a:tr>
              <a:tr h="29875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3511"/>
                  </a:ext>
                </a:extLst>
              </a:tr>
              <a:tr h="29875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71840"/>
                  </a:ext>
                </a:extLst>
              </a:tr>
              <a:tr h="29875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08838"/>
                  </a:ext>
                </a:extLst>
              </a:tr>
              <a:tr h="29875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56462"/>
                  </a:ext>
                </a:extLst>
              </a:tr>
              <a:tr h="29875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5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5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5A65D-AD66-4DBB-93DD-11F4BECC5DCB}"/>
              </a:ext>
            </a:extLst>
          </p:cNvPr>
          <p:cNvSpPr/>
          <p:nvPr/>
        </p:nvSpPr>
        <p:spPr>
          <a:xfrm>
            <a:off x="2945617" y="2837269"/>
            <a:ext cx="6190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4416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2" descr="Sheet 7">
            <a:extLst>
              <a:ext uri="{FF2B5EF4-FFF2-40B4-BE49-F238E27FC236}">
                <a16:creationId xmlns:a16="http://schemas.microsoft.com/office/drawing/2014/main" id="{F2A107DC-BF17-4080-8FDC-80A896002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61" y="643467"/>
            <a:ext cx="47214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"/>
    </mc:Choice>
    <mc:Fallback xmlns="">
      <p:transition spd="slow" advTm="17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5" descr="Sheet 8 (2)">
            <a:extLst>
              <a:ext uri="{FF2B5EF4-FFF2-40B4-BE49-F238E27FC236}">
                <a16:creationId xmlns:a16="http://schemas.microsoft.com/office/drawing/2014/main" id="{2020389A-FEED-432A-86B1-B41F5745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97978"/>
            <a:ext cx="5294716" cy="246204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4" descr="Sheet 8">
            <a:extLst>
              <a:ext uri="{FF2B5EF4-FFF2-40B4-BE49-F238E27FC236}">
                <a16:creationId xmlns:a16="http://schemas.microsoft.com/office/drawing/2014/main" id="{4F521A6C-5846-4DE4-BAF9-A93716BA1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76" y="643467"/>
            <a:ext cx="44289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7" descr="Sheet 9 (2)">
            <a:extLst>
              <a:ext uri="{FF2B5EF4-FFF2-40B4-BE49-F238E27FC236}">
                <a16:creationId xmlns:a16="http://schemas.microsoft.com/office/drawing/2014/main" id="{940166D2-CA56-42A6-94D3-2B8617A5D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6"/>
          <a:stretch/>
        </p:blipFill>
        <p:spPr>
          <a:xfrm>
            <a:off x="643467" y="1093981"/>
            <a:ext cx="5294716" cy="4670035"/>
          </a:xfrm>
          <a:prstGeom prst="rect">
            <a:avLst/>
          </a:prstGeom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de6" descr="Sheet 9">
            <a:extLst>
              <a:ext uri="{FF2B5EF4-FFF2-40B4-BE49-F238E27FC236}">
                <a16:creationId xmlns:a16="http://schemas.microsoft.com/office/drawing/2014/main" id="{9CFD49C8-BE3E-4410-927F-6CC2B92DC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7" y="643467"/>
            <a:ext cx="19916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Sheet 10 (2)">
            <a:extLst>
              <a:ext uri="{FF2B5EF4-FFF2-40B4-BE49-F238E27FC236}">
                <a16:creationId xmlns:a16="http://schemas.microsoft.com/office/drawing/2014/main" id="{9173769A-1132-45F5-9D59-B393BDC7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0729"/>
            <a:ext cx="5294716" cy="32165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8" descr="Sheet 10">
            <a:extLst>
              <a:ext uri="{FF2B5EF4-FFF2-40B4-BE49-F238E27FC236}">
                <a16:creationId xmlns:a16="http://schemas.microsoft.com/office/drawing/2014/main" id="{72D2E655-06F9-4E42-A08F-73A96058F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49" y="643467"/>
            <a:ext cx="18384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Sheet 11 (2)">
            <a:extLst>
              <a:ext uri="{FF2B5EF4-FFF2-40B4-BE49-F238E27FC236}">
                <a16:creationId xmlns:a16="http://schemas.microsoft.com/office/drawing/2014/main" id="{9B9B5F2E-7656-408C-AA11-6E89BA94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35" y="643466"/>
            <a:ext cx="3816179" cy="5571066"/>
          </a:xfrm>
          <a:prstGeom prst="rect">
            <a:avLst/>
          </a:prstGeom>
        </p:spPr>
      </p:pic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lide13" descr="Sheet 13">
            <a:extLst>
              <a:ext uri="{FF2B5EF4-FFF2-40B4-BE49-F238E27FC236}">
                <a16:creationId xmlns:a16="http://schemas.microsoft.com/office/drawing/2014/main" id="{1F83CC62-56C4-43EA-A356-FDE537BD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57" y="643467"/>
            <a:ext cx="31894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lide12" descr="Sheet 12">
            <a:extLst>
              <a:ext uri="{FF2B5EF4-FFF2-40B4-BE49-F238E27FC236}">
                <a16:creationId xmlns:a16="http://schemas.microsoft.com/office/drawing/2014/main" id="{79B9CE44-083C-48B7-94B8-D1786E10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84" y="1123527"/>
            <a:ext cx="930262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E7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AB844C-0941-4DF5-8F79-734EE95D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8063" y="643467"/>
            <a:ext cx="615587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226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2018 U.S. NMU OF PRESCRIPTION DRUG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Shorter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 and 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U.S. NMU OF PRESCRIPTION DRUG REPORT</dc:title>
  <dc:creator>Jiaoying ren</dc:creator>
  <cp:lastModifiedBy>Jiaoying ren</cp:lastModifiedBy>
  <cp:revision>13</cp:revision>
  <dcterms:created xsi:type="dcterms:W3CDTF">2021-04-25T15:49:59Z</dcterms:created>
  <dcterms:modified xsi:type="dcterms:W3CDTF">2021-04-25T18:44:11Z</dcterms:modified>
</cp:coreProperties>
</file>