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9" r:id="rId1"/>
  </p:sldMasterIdLst>
  <p:notesMasterIdLst>
    <p:notesMasterId r:id="rId102"/>
  </p:notesMasterIdLst>
  <p:sldIdLst>
    <p:sldId id="541" r:id="rId2"/>
    <p:sldId id="459" r:id="rId3"/>
    <p:sldId id="560" r:id="rId4"/>
    <p:sldId id="561" r:id="rId5"/>
    <p:sldId id="562" r:id="rId6"/>
    <p:sldId id="563" r:id="rId7"/>
    <p:sldId id="564" r:id="rId8"/>
    <p:sldId id="565" r:id="rId9"/>
    <p:sldId id="460" r:id="rId10"/>
    <p:sldId id="566" r:id="rId11"/>
    <p:sldId id="567" r:id="rId12"/>
    <p:sldId id="462" r:id="rId13"/>
    <p:sldId id="568" r:id="rId14"/>
    <p:sldId id="528" r:id="rId15"/>
    <p:sldId id="529" r:id="rId16"/>
    <p:sldId id="530" r:id="rId17"/>
    <p:sldId id="569" r:id="rId18"/>
    <p:sldId id="572" r:id="rId19"/>
    <p:sldId id="571" r:id="rId20"/>
    <p:sldId id="570" r:id="rId21"/>
    <p:sldId id="469" r:id="rId22"/>
    <p:sldId id="470" r:id="rId23"/>
    <p:sldId id="531" r:id="rId24"/>
    <p:sldId id="471" r:id="rId25"/>
    <p:sldId id="573" r:id="rId26"/>
    <p:sldId id="472" r:id="rId27"/>
    <p:sldId id="575" r:id="rId28"/>
    <p:sldId id="532" r:id="rId29"/>
    <p:sldId id="587" r:id="rId30"/>
    <p:sldId id="574" r:id="rId31"/>
    <p:sldId id="581" r:id="rId32"/>
    <p:sldId id="582" r:id="rId33"/>
    <p:sldId id="576" r:id="rId34"/>
    <p:sldId id="580" r:id="rId35"/>
    <p:sldId id="583" r:id="rId36"/>
    <p:sldId id="584" r:id="rId37"/>
    <p:sldId id="474" r:id="rId38"/>
    <p:sldId id="475" r:id="rId39"/>
    <p:sldId id="533" r:id="rId40"/>
    <p:sldId id="476" r:id="rId41"/>
    <p:sldId id="585" r:id="rId42"/>
    <p:sldId id="477" r:id="rId43"/>
    <p:sldId id="478" r:id="rId44"/>
    <p:sldId id="586" r:id="rId45"/>
    <p:sldId id="479" r:id="rId46"/>
    <p:sldId id="534" r:id="rId47"/>
    <p:sldId id="542" r:id="rId48"/>
    <p:sldId id="589" r:id="rId49"/>
    <p:sldId id="543" r:id="rId50"/>
    <p:sldId id="544" r:id="rId51"/>
    <p:sldId id="545" r:id="rId52"/>
    <p:sldId id="546" r:id="rId53"/>
    <p:sldId id="547" r:id="rId54"/>
    <p:sldId id="548" r:id="rId55"/>
    <p:sldId id="549" r:id="rId56"/>
    <p:sldId id="590" r:id="rId57"/>
    <p:sldId id="591" r:id="rId58"/>
    <p:sldId id="550" r:id="rId59"/>
    <p:sldId id="553" r:id="rId60"/>
    <p:sldId id="592" r:id="rId61"/>
    <p:sldId id="554" r:id="rId62"/>
    <p:sldId id="593" r:id="rId63"/>
    <p:sldId id="558" r:id="rId64"/>
    <p:sldId id="594" r:id="rId65"/>
    <p:sldId id="559" r:id="rId66"/>
    <p:sldId id="480" r:id="rId67"/>
    <p:sldId id="595" r:id="rId68"/>
    <p:sldId id="535" r:id="rId69"/>
    <p:sldId id="481" r:id="rId70"/>
    <p:sldId id="482" r:id="rId71"/>
    <p:sldId id="483" r:id="rId72"/>
    <p:sldId id="484" r:id="rId73"/>
    <p:sldId id="485" r:id="rId74"/>
    <p:sldId id="486" r:id="rId75"/>
    <p:sldId id="536" r:id="rId76"/>
    <p:sldId id="487" r:id="rId77"/>
    <p:sldId id="488" r:id="rId78"/>
    <p:sldId id="489" r:id="rId79"/>
    <p:sldId id="537" r:id="rId80"/>
    <p:sldId id="490" r:id="rId81"/>
    <p:sldId id="491" r:id="rId82"/>
    <p:sldId id="492" r:id="rId83"/>
    <p:sldId id="494" r:id="rId84"/>
    <p:sldId id="538" r:id="rId85"/>
    <p:sldId id="596" r:id="rId86"/>
    <p:sldId id="597" r:id="rId87"/>
    <p:sldId id="495" r:id="rId88"/>
    <p:sldId id="496" r:id="rId89"/>
    <p:sldId id="497" r:id="rId90"/>
    <p:sldId id="498" r:id="rId91"/>
    <p:sldId id="499" r:id="rId92"/>
    <p:sldId id="500" r:id="rId93"/>
    <p:sldId id="501" r:id="rId94"/>
    <p:sldId id="502" r:id="rId95"/>
    <p:sldId id="503" r:id="rId96"/>
    <p:sldId id="504" r:id="rId97"/>
    <p:sldId id="505" r:id="rId98"/>
    <p:sldId id="520" r:id="rId99"/>
    <p:sldId id="521" r:id="rId100"/>
    <p:sldId id="296" r:id="rId101"/>
  </p:sldIdLst>
  <p:sldSz cx="9144000" cy="6858000" type="screen4x3"/>
  <p:notesSz cx="6881813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FF"/>
    <a:srgbClr val="3366FF"/>
    <a:srgbClr val="FF0000"/>
    <a:srgbClr val="00CC00"/>
    <a:srgbClr val="FFFF99"/>
    <a:srgbClr val="FFFFCC"/>
    <a:srgbClr val="FF0066"/>
    <a:srgbClr val="3333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9" autoAdjust="0"/>
    <p:restoredTop sz="94660"/>
  </p:normalViewPr>
  <p:slideViewPr>
    <p:cSldViewPr snapToGrid="0">
      <p:cViewPr>
        <p:scale>
          <a:sx n="100" d="100"/>
          <a:sy n="100" d="100"/>
        </p:scale>
        <p:origin x="-780" y="-90"/>
      </p:cViewPr>
      <p:guideLst>
        <p:guide orient="horz" pos="789"/>
        <p:guide pos="4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l" defTabSz="923925" eaLnBrk="1" hangingPunct="1">
              <a:defRPr sz="1200"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l" defTabSz="923925" eaLnBrk="1" hangingPunct="1">
              <a:defRPr sz="1200"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</a:defRPr>
            </a:lvl1pPr>
          </a:lstStyle>
          <a:p>
            <a:fld id="{0CC66C12-9F13-4CC3-9434-D42880DF56E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69523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0366D3F-2661-41D9-A402-69069552AD85}" type="slidenum">
              <a:rPr lang="en-US" altLang="en-US">
                <a:latin typeface="Helvetica" pitchFamily="-84" charset="0"/>
              </a:rPr>
              <a:pPr/>
              <a:t>7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93003F3-4A68-48FE-805B-B1296276830D}" type="slidenum">
              <a:rPr lang="en-US" altLang="en-US">
                <a:latin typeface="Helvetica" pitchFamily="-84" charset="0"/>
              </a:rPr>
              <a:pPr/>
              <a:t>17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93003F3-4A68-48FE-805B-B1296276830D}" type="slidenum">
              <a:rPr lang="en-US" altLang="en-US">
                <a:latin typeface="Helvetica" pitchFamily="-84" charset="0"/>
              </a:rPr>
              <a:pPr/>
              <a:t>19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93003F3-4A68-48FE-805B-B1296276830D}" type="slidenum">
              <a:rPr lang="en-US" altLang="en-US">
                <a:latin typeface="Helvetica" pitchFamily="-84" charset="0"/>
              </a:rPr>
              <a:pPr/>
              <a:t>20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66C12-9F13-4CC3-9434-D42880DF56EE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0124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F764FE0-01A0-4C41-B820-BE818AD92A95}" type="slidenum">
              <a:rPr lang="en-US" altLang="en-US">
                <a:latin typeface="Helvetica" pitchFamily="-84" charset="0"/>
              </a:rPr>
              <a:pPr/>
              <a:t>33</a:t>
            </a:fld>
            <a:endParaRPr lang="en-US" altLang="en-US">
              <a:latin typeface="Helvetica" pitchFamily="-8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66C12-9F13-4CC3-9434-D42880DF56EE}" type="slidenum">
              <a:rPr lang="zh-CN" altLang="en-US" smtClean="0"/>
              <a:pPr/>
              <a:t>99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3880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dino_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324326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zh-CN" altLang="en-US" sz="1800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3359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465" y="565863"/>
            <a:ext cx="8229600" cy="71004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139" y="1371952"/>
            <a:ext cx="8442251" cy="4805563"/>
          </a:xfrm>
        </p:spPr>
        <p:txBody>
          <a:bodyPr/>
          <a:lstStyle>
            <a:lvl1pPr marL="274320" indent="-274320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 b="1">
                <a:solidFill>
                  <a:srgbClr val="0066FF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640080" indent="-246888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b="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marL="914400" indent="-246888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>
                <a:solidFill>
                  <a:srgbClr val="0000CC"/>
                </a:solidFill>
                <a:latin typeface="Helvetica" panose="020B0604020202020204" pitchFamily="34" charset="0"/>
                <a:ea typeface="Arial Unicode MS" panose="020B0604020202020204" pitchFamily="34" charset="-122"/>
                <a:cs typeface="Helvetica" panose="020B0604020202020204" pitchFamily="34" charset="0"/>
              </a:defRPr>
            </a:lvl3pPr>
            <a:lvl4pPr>
              <a:lnSpc>
                <a:spcPct val="150000"/>
              </a:lnSpc>
              <a:spcBef>
                <a:spcPts val="600"/>
              </a:spcBef>
              <a:defRPr/>
            </a:lvl4pPr>
            <a:lvl5pPr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defRPr/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96200" y="6492875"/>
            <a:ext cx="1352107" cy="248167"/>
          </a:xfrm>
        </p:spPr>
        <p:txBody>
          <a:bodyPr/>
          <a:lstStyle>
            <a:lvl1pPr>
              <a:defRPr b="0">
                <a:solidFill>
                  <a:srgbClr val="0066FF"/>
                </a:solidFill>
              </a:defRPr>
            </a:lvl1pPr>
          </a:lstStyle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97079" y="6452043"/>
            <a:ext cx="538716" cy="288999"/>
          </a:xfrm>
        </p:spPr>
        <p:txBody>
          <a:bodyPr/>
          <a:lstStyle>
            <a:lvl1pPr algn="ctr">
              <a:defRPr>
                <a:solidFill>
                  <a:srgbClr val="0066FF"/>
                </a:solidFill>
              </a:defRPr>
            </a:lvl1pPr>
          </a:lstStyle>
          <a:p>
            <a:r>
              <a:rPr lang="en-US" dirty="0" smtClean="0"/>
              <a:t>8.</a:t>
            </a:r>
            <a:fld id="{59DE6EB8-52AB-45EA-A660-3E1EBFA7298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2651" y="6388248"/>
            <a:ext cx="1839433" cy="352794"/>
          </a:xfrm>
        </p:spPr>
        <p:txBody>
          <a:bodyPr/>
          <a:lstStyle>
            <a:lvl1pPr>
              <a:defRPr b="0">
                <a:solidFill>
                  <a:srgbClr val="0066FF"/>
                </a:solidFill>
              </a:defRPr>
            </a:lvl1pPr>
          </a:lstStyle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7494182" y="6539023"/>
            <a:ext cx="1415902" cy="244549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 b="1">
                <a:solidFill>
                  <a:srgbClr val="0066FF"/>
                </a:solidFill>
              </a:defRPr>
            </a:lvl1pPr>
          </a:lstStyle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000500" y="6549656"/>
            <a:ext cx="762000" cy="203717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rgbClr val="0066FF"/>
                </a:solidFill>
              </a:defRPr>
            </a:lvl1pPr>
          </a:lstStyle>
          <a:p>
            <a:r>
              <a:rPr lang="en-US" dirty="0" smtClean="0"/>
              <a:t>8.</a:t>
            </a:r>
            <a:fld id="{59DE6EB8-52AB-45EA-A660-3E1EBFA7298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255181" y="6539023"/>
            <a:ext cx="1690577" cy="224982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 b="1">
                <a:solidFill>
                  <a:srgbClr val="0066FF"/>
                </a:solidFill>
              </a:defRPr>
            </a:lvl1pPr>
          </a:lstStyle>
          <a:p>
            <a:r>
              <a:rPr lang="en-US" altLang="zh-CN" smtClean="0"/>
              <a:t>Operating Systems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7" Type="http://schemas.openxmlformats.org/officeDocument/2006/relationships/slide" Target="slide8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6.xml"/><Relationship Id="rId5" Type="http://schemas.openxmlformats.org/officeDocument/2006/relationships/slide" Target="slide47.xml"/><Relationship Id="rId4" Type="http://schemas.openxmlformats.org/officeDocument/2006/relationships/slide" Target="slide3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Part </a:t>
            </a:r>
            <a:r>
              <a:rPr lang="en-US" altLang="zh-CN" dirty="0" smtClean="0">
                <a:solidFill>
                  <a:srgbClr val="FFFF00"/>
                </a:solidFill>
              </a:rPr>
              <a:t>Three– </a:t>
            </a:r>
            <a:br>
              <a:rPr lang="en-US" altLang="zh-CN" dirty="0" smtClean="0">
                <a:solidFill>
                  <a:srgbClr val="FFFF00"/>
                </a:solidFill>
              </a:rPr>
            </a:br>
            <a:r>
              <a:rPr lang="en-US" altLang="zh-CN" dirty="0" smtClean="0">
                <a:solidFill>
                  <a:srgbClr val="FFFF00"/>
                </a:solidFill>
              </a:rPr>
              <a:t>Memory Management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07645" y="3770403"/>
            <a:ext cx="5035296" cy="1332175"/>
          </a:xfrm>
        </p:spPr>
        <p:txBody>
          <a:bodyPr/>
          <a:lstStyle/>
          <a:p>
            <a:pPr algn="l"/>
            <a:r>
              <a:rPr lang="en-US" altLang="zh-CN" dirty="0"/>
              <a:t>Chapter </a:t>
            </a:r>
            <a:r>
              <a:rPr lang="en-US" altLang="zh-CN" dirty="0" smtClean="0"/>
              <a:t>8  Main Memory</a:t>
            </a:r>
          </a:p>
          <a:p>
            <a:pPr algn="l"/>
            <a:r>
              <a:rPr lang="en-US" altLang="zh-CN" dirty="0" smtClean="0"/>
              <a:t>Chapter </a:t>
            </a:r>
            <a:r>
              <a:rPr lang="en-US" altLang="zh-CN" dirty="0"/>
              <a:t>9</a:t>
            </a:r>
            <a:r>
              <a:rPr lang="en-US" altLang="zh-CN" dirty="0" smtClean="0"/>
              <a:t>  Virtual Memory</a:t>
            </a: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74372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b="0" dirty="0" smtClean="0"/>
              <a:t>Operating Systems</a:t>
            </a:r>
            <a:endParaRPr lang="en-US" b="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dirty="0" err="1" smtClean="0"/>
              <a:t>X.J.Lee</a:t>
            </a:r>
            <a:r>
              <a:rPr lang="en-US" b="0" dirty="0" smtClean="0"/>
              <a:t> ©2015</a:t>
            </a:r>
            <a:endParaRPr 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3" t="1004" r="30392" b="658"/>
          <a:stretch>
            <a:fillRect/>
          </a:stretch>
        </p:blipFill>
        <p:spPr bwMode="auto">
          <a:xfrm>
            <a:off x="2859088" y="103111"/>
            <a:ext cx="3209925" cy="60055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733072" y="6113102"/>
            <a:ext cx="74619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Figure 8.3 Multistep processing of a user program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22979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zh-CN" dirty="0" smtClean="0">
                <a:ea typeface="ＭＳ Ｐゴシック" pitchFamily="34" charset="-128"/>
              </a:rPr>
              <a:t>End of Chapter 8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6983" y="711200"/>
            <a:ext cx="8421906" cy="581377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Addresses represented in different ways at different stages of a program’s life</a:t>
            </a:r>
          </a:p>
          <a:p>
            <a:pPr lvl="1"/>
            <a:r>
              <a:rPr lang="en-US" altLang="zh-CN" dirty="0"/>
              <a:t>Source code addresses usually </a:t>
            </a:r>
            <a:r>
              <a:rPr lang="en-US" altLang="zh-CN" b="1" i="1" dirty="0" smtClean="0">
                <a:solidFill>
                  <a:srgbClr val="00B0F0"/>
                </a:solidFill>
              </a:rPr>
              <a:t>symbolic </a:t>
            </a:r>
            <a:r>
              <a:rPr lang="zh-CN" altLang="en-US" dirty="0"/>
              <a:t>（</a:t>
            </a:r>
            <a:r>
              <a:rPr lang="zh-CN" altLang="en-US" b="1" i="1" dirty="0">
                <a:solidFill>
                  <a:srgbClr val="00CC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符号地址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 smtClean="0"/>
              <a:t>such </a:t>
            </a:r>
            <a:r>
              <a:rPr lang="en-US" altLang="zh-CN" dirty="0"/>
              <a:t>as </a:t>
            </a:r>
            <a:r>
              <a:rPr lang="en-US" altLang="zh-CN" dirty="0" smtClean="0"/>
              <a:t>“</a:t>
            </a:r>
            <a:r>
              <a:rPr lang="en-US" altLang="zh-CN" i="1" dirty="0" smtClean="0"/>
              <a:t>count”</a:t>
            </a:r>
            <a:endParaRPr lang="en-US" altLang="zh-CN" i="1" dirty="0"/>
          </a:p>
          <a:p>
            <a:pPr lvl="1"/>
            <a:r>
              <a:rPr lang="en-US" altLang="zh-CN" dirty="0"/>
              <a:t>Compiled code addresses </a:t>
            </a:r>
            <a:r>
              <a:rPr lang="en-US" altLang="zh-CN" dirty="0">
                <a:solidFill>
                  <a:srgbClr val="0066FF"/>
                </a:solidFill>
              </a:rPr>
              <a:t>bind </a:t>
            </a:r>
            <a:r>
              <a:rPr lang="en-US" altLang="zh-CN" dirty="0"/>
              <a:t>to </a:t>
            </a:r>
            <a:r>
              <a:rPr lang="en-US" altLang="zh-CN" b="1" i="1" dirty="0" err="1">
                <a:solidFill>
                  <a:srgbClr val="00B0F0"/>
                </a:solidFill>
              </a:rPr>
              <a:t>relocatable</a:t>
            </a:r>
            <a:r>
              <a:rPr lang="en-US" altLang="zh-CN" b="1" i="1" dirty="0">
                <a:solidFill>
                  <a:srgbClr val="00B0F0"/>
                </a:solidFill>
              </a:rPr>
              <a:t> </a:t>
            </a:r>
            <a:r>
              <a:rPr lang="en-US" altLang="zh-CN" b="1" i="1" dirty="0" smtClean="0">
                <a:solidFill>
                  <a:srgbClr val="00B0F0"/>
                </a:solidFill>
              </a:rPr>
              <a:t>addresses</a:t>
            </a:r>
            <a:r>
              <a:rPr lang="zh-CN" altLang="en-US" dirty="0"/>
              <a:t> （</a:t>
            </a:r>
            <a:r>
              <a:rPr lang="zh-CN" altLang="en-US" b="1" i="1" dirty="0">
                <a:solidFill>
                  <a:srgbClr val="00CC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可重定位地址</a:t>
            </a:r>
            <a:r>
              <a:rPr lang="zh-CN" altLang="en-US" dirty="0"/>
              <a:t>）</a:t>
            </a:r>
            <a:endParaRPr lang="en-US" altLang="zh-CN" b="1" i="1" dirty="0">
              <a:solidFill>
                <a:srgbClr val="00B0F0"/>
              </a:solidFill>
            </a:endParaRPr>
          </a:p>
          <a:p>
            <a:pPr lvl="2"/>
            <a:r>
              <a:rPr lang="en-US" altLang="zh-CN" dirty="0"/>
              <a:t>i.e. “14 bytes from beginning of this module”</a:t>
            </a:r>
          </a:p>
          <a:p>
            <a:pPr lvl="1"/>
            <a:r>
              <a:rPr lang="en-US" altLang="zh-CN" dirty="0"/>
              <a:t>Linker or loader will bind relocatable addresses </a:t>
            </a:r>
            <a:r>
              <a:rPr lang="en-US" altLang="zh-CN" dirty="0" smtClean="0"/>
              <a:t>to </a:t>
            </a:r>
            <a:r>
              <a:rPr lang="en-US" altLang="zh-CN" b="1" i="1" dirty="0">
                <a:solidFill>
                  <a:srgbClr val="00B0F0"/>
                </a:solidFill>
              </a:rPr>
              <a:t>absolute</a:t>
            </a:r>
            <a:r>
              <a:rPr lang="en-US" altLang="zh-CN" dirty="0"/>
              <a:t> </a:t>
            </a:r>
            <a:r>
              <a:rPr lang="en-US" altLang="zh-CN" b="1" i="1" dirty="0" smtClean="0">
                <a:solidFill>
                  <a:srgbClr val="00B0F0"/>
                </a:solidFill>
              </a:rPr>
              <a:t>addresses </a:t>
            </a:r>
            <a:r>
              <a:rPr lang="zh-CN" altLang="en-US" dirty="0"/>
              <a:t>（</a:t>
            </a:r>
            <a:r>
              <a:rPr lang="zh-CN" altLang="en-US" b="1" i="1" dirty="0">
                <a:solidFill>
                  <a:srgbClr val="00CC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绝对地址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i.e. 74014</a:t>
            </a:r>
          </a:p>
          <a:p>
            <a:pPr lvl="1"/>
            <a:r>
              <a:rPr lang="en-US" altLang="zh-CN" dirty="0"/>
              <a:t>Each binding maps one address space to </a:t>
            </a:r>
            <a:r>
              <a:rPr lang="en-US" altLang="zh-CN" dirty="0" smtClean="0"/>
              <a:t>another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0920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5" name="Rectangle 3"/>
          <p:cNvSpPr>
            <a:spLocks noGrp="1" noChangeArrowheads="1"/>
          </p:cNvSpPr>
          <p:nvPr>
            <p:ph idx="1"/>
          </p:nvPr>
        </p:nvSpPr>
        <p:spPr>
          <a:xfrm>
            <a:off x="251882" y="711201"/>
            <a:ext cx="8756650" cy="5960532"/>
          </a:xfrm>
        </p:spPr>
        <p:txBody>
          <a:bodyPr>
            <a:normAutofit/>
          </a:bodyPr>
          <a:lstStyle/>
          <a:p>
            <a:r>
              <a:rPr lang="en-US" altLang="zh-CN" dirty="0"/>
              <a:t>Address binding of instructions and data to memory addresses can happen at three different stages.</a:t>
            </a:r>
          </a:p>
          <a:p>
            <a:pPr lvl="1">
              <a:lnSpc>
                <a:spcPct val="160000"/>
              </a:lnSpc>
            </a:pPr>
            <a:r>
              <a:rPr lang="en-US" altLang="zh-CN" dirty="0"/>
              <a:t>Compile </a:t>
            </a:r>
            <a:r>
              <a:rPr lang="en-US" altLang="zh-CN" dirty="0" smtClean="0"/>
              <a:t>time </a:t>
            </a:r>
            <a:r>
              <a:rPr lang="zh-CN" altLang="en-US" b="1" dirty="0">
                <a:solidFill>
                  <a:srgbClr val="00CC00"/>
                </a:solidFill>
                <a:latin typeface="+mn-ea"/>
              </a:rPr>
              <a:t>编译时</a:t>
            </a:r>
            <a:endParaRPr lang="en-US" altLang="zh-CN" b="1" dirty="0">
              <a:solidFill>
                <a:srgbClr val="00CC00"/>
              </a:solidFill>
              <a:latin typeface="+mn-ea"/>
            </a:endParaRPr>
          </a:p>
          <a:p>
            <a:pPr lvl="2">
              <a:lnSpc>
                <a:spcPct val="160000"/>
              </a:lnSpc>
            </a:pPr>
            <a:r>
              <a:rPr lang="en-US" altLang="zh-CN" dirty="0" smtClean="0">
                <a:ea typeface="宋体" pitchFamily="2" charset="-122"/>
              </a:rPr>
              <a:t>If memory location known a priori, </a:t>
            </a:r>
            <a:r>
              <a:rPr lang="en-US" altLang="zh-CN" b="1" dirty="0" smtClean="0">
                <a:solidFill>
                  <a:srgbClr val="00B0F0"/>
                </a:solidFill>
                <a:ea typeface="宋体" pitchFamily="2" charset="-122"/>
              </a:rPr>
              <a:t>absolute code </a:t>
            </a:r>
            <a:r>
              <a:rPr lang="en-US" altLang="zh-CN" dirty="0" smtClean="0">
                <a:ea typeface="宋体" pitchFamily="2" charset="-122"/>
              </a:rPr>
              <a:t>can be generated; must recompile code if starting location changes.</a:t>
            </a:r>
          </a:p>
          <a:p>
            <a:pPr lvl="1">
              <a:lnSpc>
                <a:spcPct val="160000"/>
              </a:lnSpc>
            </a:pPr>
            <a:r>
              <a:rPr lang="en-US" altLang="zh-CN" dirty="0"/>
              <a:t>Load </a:t>
            </a:r>
            <a:r>
              <a:rPr lang="en-US" altLang="zh-CN" dirty="0" smtClean="0"/>
              <a:t>time </a:t>
            </a:r>
            <a:r>
              <a:rPr lang="zh-CN" altLang="en-US" b="1" dirty="0" smtClean="0">
                <a:solidFill>
                  <a:srgbClr val="00CC00"/>
                </a:solidFill>
                <a:latin typeface="+mn-ea"/>
              </a:rPr>
              <a:t>加载时</a:t>
            </a:r>
            <a:endParaRPr lang="en-US" altLang="zh-CN" b="1" dirty="0">
              <a:solidFill>
                <a:srgbClr val="00CC00"/>
              </a:solidFill>
              <a:latin typeface="+mn-ea"/>
            </a:endParaRPr>
          </a:p>
          <a:p>
            <a:pPr lvl="2">
              <a:lnSpc>
                <a:spcPct val="160000"/>
              </a:lnSpc>
            </a:pPr>
            <a:r>
              <a:rPr lang="en-US" altLang="zh-CN" dirty="0" smtClean="0">
                <a:ea typeface="宋体" pitchFamily="2" charset="-122"/>
              </a:rPr>
              <a:t>Must generate </a:t>
            </a:r>
            <a:r>
              <a:rPr lang="en-US" altLang="zh-CN" b="1" dirty="0" err="1">
                <a:solidFill>
                  <a:srgbClr val="00B0F0"/>
                </a:solidFill>
                <a:ea typeface="宋体" pitchFamily="2" charset="-122"/>
              </a:rPr>
              <a:t>relocatable</a:t>
            </a:r>
            <a:r>
              <a:rPr lang="en-US" altLang="zh-CN" b="1" dirty="0">
                <a:solidFill>
                  <a:srgbClr val="00B0F0"/>
                </a:solidFill>
                <a:ea typeface="宋体" pitchFamily="2" charset="-122"/>
              </a:rPr>
              <a:t> code </a:t>
            </a:r>
            <a:r>
              <a:rPr lang="en-US" altLang="zh-CN" dirty="0" smtClean="0">
                <a:ea typeface="宋体" pitchFamily="2" charset="-122"/>
              </a:rPr>
              <a:t>if memory location is not known at compile time.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7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7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7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71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5" name="Rectangle 3"/>
          <p:cNvSpPr>
            <a:spLocks noGrp="1" noChangeArrowheads="1"/>
          </p:cNvSpPr>
          <p:nvPr>
            <p:ph idx="1"/>
          </p:nvPr>
        </p:nvSpPr>
        <p:spPr>
          <a:xfrm>
            <a:off x="251882" y="711201"/>
            <a:ext cx="8756650" cy="4967110"/>
          </a:xfrm>
        </p:spPr>
        <p:txBody>
          <a:bodyPr>
            <a:normAutofit/>
          </a:bodyPr>
          <a:lstStyle/>
          <a:p>
            <a:pPr lvl="1">
              <a:lnSpc>
                <a:spcPct val="160000"/>
              </a:lnSpc>
            </a:pPr>
            <a:r>
              <a:rPr lang="en-US" altLang="zh-CN" dirty="0" smtClean="0"/>
              <a:t>Execution time </a:t>
            </a:r>
            <a:r>
              <a:rPr lang="zh-CN" altLang="en-US" b="1" dirty="0" smtClean="0">
                <a:solidFill>
                  <a:srgbClr val="00CC00"/>
                </a:solidFill>
              </a:rPr>
              <a:t>运行时</a:t>
            </a:r>
            <a:endParaRPr lang="en-US" altLang="zh-CN" b="1" dirty="0">
              <a:solidFill>
                <a:srgbClr val="00CC00"/>
              </a:solidFill>
            </a:endParaRPr>
          </a:p>
          <a:p>
            <a:pPr lvl="2">
              <a:lnSpc>
                <a:spcPct val="160000"/>
              </a:lnSpc>
            </a:pPr>
            <a:r>
              <a:rPr lang="en-US" altLang="zh-CN" dirty="0" smtClean="0">
                <a:ea typeface="宋体" pitchFamily="2" charset="-122"/>
              </a:rPr>
              <a:t>Binding delayed until run time if the process can be moved during its execution from one memory segment to another. </a:t>
            </a:r>
          </a:p>
          <a:p>
            <a:pPr lvl="3">
              <a:lnSpc>
                <a:spcPct val="160000"/>
              </a:lnSpc>
            </a:pPr>
            <a:r>
              <a:rPr lang="en-US" altLang="zh-CN" dirty="0" smtClean="0">
                <a:ea typeface="宋体" pitchFamily="2" charset="-122"/>
              </a:rPr>
              <a:t>Need hardware support for address maps (e.g., </a:t>
            </a:r>
            <a:r>
              <a:rPr lang="en-US" altLang="zh-CN" i="1" dirty="0" smtClean="0">
                <a:ea typeface="宋体" pitchFamily="2" charset="-122"/>
              </a:rPr>
              <a:t>base</a:t>
            </a:r>
            <a:r>
              <a:rPr lang="en-US" altLang="zh-CN" dirty="0" smtClean="0">
                <a:ea typeface="宋体" pitchFamily="2" charset="-122"/>
              </a:rPr>
              <a:t> and </a:t>
            </a:r>
            <a:r>
              <a:rPr lang="en-US" altLang="zh-CN" i="1" dirty="0" smtClean="0">
                <a:ea typeface="宋体" pitchFamily="2" charset="-122"/>
              </a:rPr>
              <a:t>limit registers</a:t>
            </a:r>
            <a:r>
              <a:rPr lang="en-US" altLang="zh-CN" dirty="0" smtClean="0">
                <a:ea typeface="宋体" pitchFamily="2" charset="-122"/>
              </a:rPr>
              <a:t>).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2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72961" y="688623"/>
            <a:ext cx="7194550" cy="1023408"/>
          </a:xfrm>
        </p:spPr>
        <p:txBody>
          <a:bodyPr>
            <a:noAutofit/>
          </a:bodyPr>
          <a:lstStyle/>
          <a:p>
            <a:r>
              <a:rPr lang="en-US" altLang="zh-CN" sz="3600" dirty="0">
                <a:solidFill>
                  <a:srgbClr val="00B0F0"/>
                </a:solidFill>
                <a:ea typeface="宋体" pitchFamily="2" charset="-122"/>
              </a:rPr>
              <a:t>Logical Versus Physical Address </a:t>
            </a:r>
            <a:r>
              <a:rPr lang="en-US" altLang="zh-CN" sz="3600" dirty="0" smtClean="0">
                <a:solidFill>
                  <a:srgbClr val="00B0F0"/>
                </a:solidFill>
                <a:ea typeface="宋体" pitchFamily="2" charset="-122"/>
              </a:rPr>
              <a:t>Space</a:t>
            </a:r>
            <a:br>
              <a:rPr lang="en-US" altLang="zh-CN" sz="3600" dirty="0" smtClean="0">
                <a:solidFill>
                  <a:srgbClr val="00B0F0"/>
                </a:solidFill>
                <a:ea typeface="宋体" pitchFamily="2" charset="-122"/>
              </a:rPr>
            </a:br>
            <a:r>
              <a:rPr lang="zh-CN" altLang="en-US" sz="3600" dirty="0">
                <a:solidFill>
                  <a:srgbClr val="00B0F0"/>
                </a:solidFill>
                <a:ea typeface="宋体" pitchFamily="2" charset="-122"/>
              </a:rPr>
              <a:t>逻</a:t>
            </a:r>
            <a:r>
              <a:rPr lang="zh-CN" altLang="en-US" sz="3600" dirty="0" smtClean="0">
                <a:solidFill>
                  <a:srgbClr val="00B0F0"/>
                </a:solidFill>
                <a:ea typeface="宋体" pitchFamily="2" charset="-122"/>
              </a:rPr>
              <a:t>辑地址 </a:t>
            </a:r>
            <a:r>
              <a:rPr lang="en-US" altLang="zh-CN" sz="3600" dirty="0" smtClean="0">
                <a:solidFill>
                  <a:srgbClr val="00B0F0"/>
                </a:solidFill>
                <a:ea typeface="宋体" pitchFamily="2" charset="-122"/>
              </a:rPr>
              <a:t>vs. </a:t>
            </a:r>
            <a:r>
              <a:rPr lang="zh-CN" altLang="en-US" sz="3600" dirty="0" smtClean="0">
                <a:solidFill>
                  <a:srgbClr val="00B0F0"/>
                </a:solidFill>
                <a:ea typeface="宋体" pitchFamily="2" charset="-122"/>
              </a:rPr>
              <a:t>物理地址</a:t>
            </a:r>
          </a:p>
        </p:txBody>
      </p:sp>
      <p:sp>
        <p:nvSpPr>
          <p:cNvPr id="640003" name="Rectangle 3"/>
          <p:cNvSpPr>
            <a:spLocks noGrp="1" noChangeArrowheads="1"/>
          </p:cNvSpPr>
          <p:nvPr>
            <p:ph idx="1"/>
          </p:nvPr>
        </p:nvSpPr>
        <p:spPr>
          <a:xfrm>
            <a:off x="231775" y="1769533"/>
            <a:ext cx="8772525" cy="4421188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rgbClr val="3366FF"/>
                </a:solidFill>
                <a:ea typeface="ＭＳ Ｐゴシック" pitchFamily="34" charset="-128"/>
              </a:rPr>
              <a:t>Logical &amp; Physical Address</a:t>
            </a:r>
          </a:p>
          <a:p>
            <a:pPr lvl="1"/>
            <a:r>
              <a:rPr lang="en-US" altLang="zh-CN" sz="2400" b="1" i="1" dirty="0" smtClean="0">
                <a:solidFill>
                  <a:srgbClr val="00B0F0"/>
                </a:solidFill>
                <a:ea typeface="ＭＳ Ｐゴシック" pitchFamily="34" charset="-128"/>
              </a:rPr>
              <a:t>logical</a:t>
            </a:r>
            <a:r>
              <a:rPr lang="en-US" altLang="zh-CN" sz="2400" dirty="0" smtClean="0">
                <a:solidFill>
                  <a:srgbClr val="00B0F0"/>
                </a:solidFill>
                <a:ea typeface="ＭＳ Ｐゴシック" pitchFamily="34" charset="-128"/>
              </a:rPr>
              <a:t> </a:t>
            </a:r>
            <a:r>
              <a:rPr lang="en-US" altLang="zh-CN" sz="2400" b="1" i="1" dirty="0" smtClean="0">
                <a:solidFill>
                  <a:srgbClr val="00B0F0"/>
                </a:solidFill>
                <a:ea typeface="ＭＳ Ｐゴシック" pitchFamily="34" charset="-128"/>
              </a:rPr>
              <a:t>address  </a:t>
            </a:r>
            <a:r>
              <a:rPr lang="zh-CN" altLang="en-US" sz="2400" b="1" i="1" dirty="0" smtClean="0">
                <a:solidFill>
                  <a:srgbClr val="00CC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逻辑地址</a:t>
            </a:r>
            <a:endParaRPr lang="en-US" altLang="zh-CN" sz="2400" b="1" i="1" dirty="0" smtClean="0">
              <a:solidFill>
                <a:srgbClr val="00CC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/>
            <a:r>
              <a:rPr lang="en-US" altLang="zh-CN" sz="2400" dirty="0" smtClean="0">
                <a:ea typeface="ＭＳ Ｐゴシック" pitchFamily="34" charset="-128"/>
              </a:rPr>
              <a:t>An address generated by the CPU</a:t>
            </a:r>
          </a:p>
          <a:p>
            <a:pPr lvl="1"/>
            <a:r>
              <a:rPr lang="en-US" altLang="zh-CN" b="1" i="1" dirty="0">
                <a:solidFill>
                  <a:srgbClr val="00B0F0"/>
                </a:solidFill>
                <a:ea typeface="ＭＳ Ｐゴシック" pitchFamily="34" charset="-128"/>
              </a:rPr>
              <a:t>physical </a:t>
            </a:r>
            <a:r>
              <a:rPr lang="en-US" altLang="zh-CN" b="1" i="1" dirty="0" smtClean="0">
                <a:solidFill>
                  <a:srgbClr val="00B0F0"/>
                </a:solidFill>
                <a:ea typeface="ＭＳ Ｐゴシック" pitchFamily="34" charset="-128"/>
              </a:rPr>
              <a:t>address  </a:t>
            </a:r>
            <a:r>
              <a:rPr lang="zh-CN" altLang="en-US" b="1" i="1" dirty="0">
                <a:solidFill>
                  <a:srgbClr val="00CC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物理地址</a:t>
            </a:r>
            <a:endParaRPr lang="en-US" altLang="zh-CN" b="1" i="1" dirty="0">
              <a:solidFill>
                <a:srgbClr val="00CC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/>
            <a:r>
              <a:rPr lang="en-US" altLang="zh-CN" sz="2400" dirty="0" smtClean="0">
                <a:ea typeface="ＭＳ Ｐゴシック" pitchFamily="34" charset="-128"/>
              </a:rPr>
              <a:t>an address seen by the memory unit--that is, the one loaded into the memory-address register of the memory</a:t>
            </a:r>
            <a:endParaRPr lang="zh-CN" altLang="en-US" sz="2400" dirty="0" smtClean="0">
              <a:ea typeface="ＭＳ Ｐゴシック" pitchFamily="34" charset="-128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0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0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7" name="Rectangle 3"/>
          <p:cNvSpPr>
            <a:spLocks noGrp="1" noChangeArrowheads="1"/>
          </p:cNvSpPr>
          <p:nvPr>
            <p:ph idx="1"/>
          </p:nvPr>
        </p:nvSpPr>
        <p:spPr>
          <a:xfrm>
            <a:off x="215900" y="841375"/>
            <a:ext cx="8751888" cy="4781550"/>
          </a:xfrm>
        </p:spPr>
        <p:txBody>
          <a:bodyPr/>
          <a:lstStyle/>
          <a:p>
            <a:pPr lvl="1"/>
            <a:r>
              <a:rPr lang="en-US" altLang="zh-CN" b="1" i="1" dirty="0">
                <a:solidFill>
                  <a:srgbClr val="00B0F0"/>
                </a:solidFill>
                <a:ea typeface="ＭＳ Ｐゴシック" pitchFamily="34" charset="-128"/>
              </a:rPr>
              <a:t>virtual </a:t>
            </a:r>
            <a:r>
              <a:rPr lang="en-US" altLang="zh-CN" b="1" i="1" dirty="0" smtClean="0">
                <a:solidFill>
                  <a:srgbClr val="00B0F0"/>
                </a:solidFill>
                <a:ea typeface="ＭＳ Ｐゴシック" pitchFamily="34" charset="-128"/>
              </a:rPr>
              <a:t>address </a:t>
            </a:r>
            <a:r>
              <a:rPr lang="zh-CN" altLang="en-US" b="1" i="1" dirty="0" smtClean="0">
                <a:solidFill>
                  <a:srgbClr val="00CC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虚拟地址</a:t>
            </a:r>
            <a:endParaRPr lang="en-US" altLang="zh-CN" b="1" i="1" dirty="0">
              <a:solidFill>
                <a:srgbClr val="00CC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/>
            <a:r>
              <a:rPr lang="en-US" altLang="zh-CN" sz="2400" dirty="0">
                <a:ea typeface="ＭＳ Ｐゴシック" pitchFamily="34" charset="-128"/>
              </a:rPr>
              <a:t>Logical and physical addresses are the same in compile-time and load-time address-binding schemes. </a:t>
            </a:r>
            <a:endParaRPr lang="en-US" altLang="zh-CN" sz="2400" dirty="0" smtClean="0">
              <a:ea typeface="ＭＳ Ｐゴシック" pitchFamily="34" charset="-128"/>
            </a:endParaRPr>
          </a:p>
          <a:p>
            <a:pPr lvl="2"/>
            <a:r>
              <a:rPr lang="en-US" altLang="zh-CN" sz="2400" dirty="0" smtClean="0">
                <a:ea typeface="ＭＳ Ｐゴシック" pitchFamily="34" charset="-128"/>
              </a:rPr>
              <a:t>logical </a:t>
            </a:r>
            <a:r>
              <a:rPr lang="en-US" altLang="zh-CN" sz="2400" dirty="0">
                <a:ea typeface="ＭＳ Ｐゴシック" pitchFamily="34" charset="-128"/>
              </a:rPr>
              <a:t>(virtual) and physical addresses differ in execution-time address-binding </a:t>
            </a:r>
            <a:r>
              <a:rPr lang="en-US" altLang="zh-CN" sz="2400" dirty="0" smtClean="0">
                <a:ea typeface="ＭＳ Ｐゴシック" pitchFamily="34" charset="-128"/>
              </a:rPr>
              <a:t>scheme</a:t>
            </a:r>
          </a:p>
          <a:p>
            <a:pPr lvl="3"/>
            <a:r>
              <a:rPr lang="en-US" altLang="zh-CN" sz="2300" dirty="0" smtClean="0">
                <a:ea typeface="ＭＳ Ｐゴシック" pitchFamily="34" charset="-128"/>
              </a:rPr>
              <a:t>In this case, we usually refer to the logical address as a </a:t>
            </a:r>
            <a:r>
              <a:rPr lang="en-US" altLang="zh-CN" sz="2300" b="1" i="1" dirty="0" smtClean="0">
                <a:solidFill>
                  <a:srgbClr val="00B0F0"/>
                </a:solidFill>
                <a:ea typeface="ＭＳ Ｐゴシック" pitchFamily="34" charset="-128"/>
              </a:rPr>
              <a:t>virtual</a:t>
            </a:r>
            <a:r>
              <a:rPr lang="en-US" altLang="zh-CN" sz="2300" dirty="0" smtClean="0">
                <a:solidFill>
                  <a:srgbClr val="00B0F0"/>
                </a:solidFill>
                <a:ea typeface="ＭＳ Ｐゴシック" pitchFamily="34" charset="-128"/>
              </a:rPr>
              <a:t> </a:t>
            </a:r>
            <a:r>
              <a:rPr lang="en-US" altLang="zh-CN" sz="2300" b="1" i="1" dirty="0" smtClean="0">
                <a:solidFill>
                  <a:srgbClr val="00B0F0"/>
                </a:solidFill>
                <a:ea typeface="ＭＳ Ｐゴシック" pitchFamily="34" charset="-128"/>
              </a:rPr>
              <a:t>address</a:t>
            </a:r>
            <a:r>
              <a:rPr lang="en-US" altLang="zh-CN" sz="2300" dirty="0" smtClean="0">
                <a:ea typeface="ＭＳ Ｐゴシック" pitchFamily="34" charset="-128"/>
              </a:rPr>
              <a:t>. </a:t>
            </a:r>
            <a:endParaRPr lang="zh-CN" altLang="en-US" sz="2300" dirty="0" smtClean="0">
              <a:ea typeface="ＭＳ Ｐゴシック" pitchFamily="34" charset="-128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1" name="Rectangle 3"/>
          <p:cNvSpPr>
            <a:spLocks noGrp="1" noChangeArrowheads="1"/>
          </p:cNvSpPr>
          <p:nvPr>
            <p:ph idx="1"/>
          </p:nvPr>
        </p:nvSpPr>
        <p:spPr>
          <a:xfrm>
            <a:off x="326672" y="781755"/>
            <a:ext cx="8566150" cy="5586413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rgbClr val="3366FF"/>
                </a:solidFill>
                <a:ea typeface="ＭＳ Ｐゴシック" pitchFamily="34" charset="-128"/>
              </a:rPr>
              <a:t>Logical &amp; Physical Address space</a:t>
            </a:r>
          </a:p>
          <a:p>
            <a:pPr lvl="1"/>
            <a:r>
              <a:rPr lang="en-US" altLang="zh-CN" b="1" i="1" dirty="0">
                <a:solidFill>
                  <a:srgbClr val="00B0F0"/>
                </a:solidFill>
                <a:ea typeface="ＭＳ Ｐゴシック" pitchFamily="34" charset="-128"/>
              </a:rPr>
              <a:t>Logical-address </a:t>
            </a:r>
            <a:r>
              <a:rPr lang="en-US" altLang="zh-CN" b="1" i="1" dirty="0" smtClean="0">
                <a:solidFill>
                  <a:srgbClr val="00B0F0"/>
                </a:solidFill>
                <a:ea typeface="ＭＳ Ｐゴシック" pitchFamily="34" charset="-128"/>
              </a:rPr>
              <a:t>space </a:t>
            </a:r>
            <a:r>
              <a:rPr lang="zh-CN" altLang="en-US" b="1" i="1" dirty="0" smtClean="0">
                <a:solidFill>
                  <a:srgbClr val="00CC00"/>
                </a:solidFill>
                <a:latin typeface="+mn-ea"/>
              </a:rPr>
              <a:t>逻辑地址空间</a:t>
            </a:r>
            <a:endParaRPr lang="en-US" altLang="zh-CN" b="1" i="1" dirty="0">
              <a:solidFill>
                <a:srgbClr val="00CC00"/>
              </a:solidFill>
              <a:latin typeface="+mn-ea"/>
            </a:endParaRPr>
          </a:p>
          <a:p>
            <a:pPr lvl="2"/>
            <a:r>
              <a:rPr lang="en-US" altLang="zh-CN" sz="2400" dirty="0" smtClean="0">
                <a:ea typeface="ＭＳ Ｐゴシック" pitchFamily="34" charset="-128"/>
              </a:rPr>
              <a:t>The set of all logical addresses generated by a program;</a:t>
            </a:r>
          </a:p>
          <a:p>
            <a:pPr lvl="1"/>
            <a:r>
              <a:rPr lang="en-US" altLang="zh-CN" b="1" i="1" dirty="0">
                <a:solidFill>
                  <a:srgbClr val="00B0F0"/>
                </a:solidFill>
                <a:ea typeface="ＭＳ Ｐゴシック" pitchFamily="34" charset="-128"/>
              </a:rPr>
              <a:t>physical-address </a:t>
            </a:r>
            <a:r>
              <a:rPr lang="en-US" altLang="zh-CN" b="1" i="1" dirty="0" smtClean="0">
                <a:solidFill>
                  <a:srgbClr val="00B0F0"/>
                </a:solidFill>
                <a:ea typeface="ＭＳ Ｐゴシック" pitchFamily="34" charset="-128"/>
              </a:rPr>
              <a:t>space </a:t>
            </a:r>
            <a:r>
              <a:rPr lang="zh-CN" altLang="en-US" b="1" i="1" dirty="0">
                <a:solidFill>
                  <a:srgbClr val="00CC00"/>
                </a:solidFill>
                <a:latin typeface="+mn-ea"/>
              </a:rPr>
              <a:t>物理地址空间</a:t>
            </a:r>
            <a:endParaRPr lang="en-US" altLang="zh-CN" b="1" i="1" dirty="0">
              <a:solidFill>
                <a:srgbClr val="00CC00"/>
              </a:solidFill>
              <a:latin typeface="+mn-ea"/>
            </a:endParaRPr>
          </a:p>
          <a:p>
            <a:pPr lvl="2"/>
            <a:r>
              <a:rPr lang="en-US" altLang="zh-CN" sz="2400" dirty="0" smtClean="0">
                <a:ea typeface="ＭＳ Ｐゴシック" pitchFamily="34" charset="-128"/>
              </a:rPr>
              <a:t>the set of all physical addresses corresponding to these logical addresses. </a:t>
            </a:r>
          </a:p>
          <a:p>
            <a:pPr lvl="1"/>
            <a:r>
              <a:rPr lang="en-US" altLang="zh-CN" sz="2400" dirty="0" smtClean="0">
                <a:ea typeface="ＭＳ Ｐゴシック" pitchFamily="34" charset="-128"/>
              </a:rPr>
              <a:t>Thus, in the execution-time address-binding scheme, the logical- and physical-address spaces differ. </a:t>
            </a:r>
            <a:endParaRPr lang="zh-CN" altLang="en-US" sz="2400" dirty="0" smtClean="0">
              <a:ea typeface="ＭＳ Ｐゴシック" pitchFamily="34" charset="-128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79475" y="141288"/>
            <a:ext cx="7839075" cy="5762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alt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644" y="857957"/>
            <a:ext cx="8684331" cy="3443110"/>
          </a:xfrm>
        </p:spPr>
        <p:txBody>
          <a:bodyPr>
            <a:normAutofit/>
          </a:bodyPr>
          <a:lstStyle/>
          <a:p>
            <a:r>
              <a:rPr lang="en-US" altLang="en-US" dirty="0"/>
              <a:t>Memory-Management Unit (</a:t>
            </a:r>
            <a:r>
              <a:rPr lang="en-US" altLang="en-US" dirty="0">
                <a:solidFill>
                  <a:srgbClr val="00B0F0"/>
                </a:solidFill>
              </a:rPr>
              <a:t>MMU</a:t>
            </a:r>
            <a:r>
              <a:rPr lang="en-US" altLang="en-US" dirty="0" smtClean="0"/>
              <a:t>) </a:t>
            </a:r>
            <a:r>
              <a:rPr lang="zh-CN" altLang="en-US" dirty="0" smtClean="0">
                <a:solidFill>
                  <a:srgbClr val="00CC00"/>
                </a:solidFill>
              </a:rPr>
              <a:t>内存管理单元</a:t>
            </a:r>
            <a:endParaRPr lang="en-US" altLang="en-US" dirty="0" smtClean="0">
              <a:solidFill>
                <a:srgbClr val="00CC00"/>
              </a:solidFill>
            </a:endParaRPr>
          </a:p>
          <a:p>
            <a:pPr lvl="1"/>
            <a:r>
              <a:rPr lang="en-US" altLang="en-US" dirty="0" smtClean="0"/>
              <a:t>Hardware device that at run time maps virtual to physical address</a:t>
            </a:r>
            <a:endParaRPr lang="en-US" altLang="en-US" sz="600" dirty="0" smtClean="0"/>
          </a:p>
          <a:p>
            <a:pPr lvl="1"/>
            <a:r>
              <a:rPr lang="en-US" altLang="en-US" dirty="0" smtClean="0"/>
              <a:t>Many methods possible, covered in the rest of this chapter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88950" y="5743575"/>
            <a:ext cx="8054975" cy="51593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dirty="0" smtClean="0">
                <a:solidFill>
                  <a:srgbClr val="008000"/>
                </a:solidFill>
                <a:ea typeface="宋体" pitchFamily="2" charset="-122"/>
              </a:rPr>
              <a:t>Dynamic relocation using a relocation register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" t="3482" r="1089" b="3784"/>
          <a:stretch>
            <a:fillRect/>
          </a:stretch>
        </p:blipFill>
        <p:spPr bwMode="auto">
          <a:xfrm>
            <a:off x="1236839" y="865188"/>
            <a:ext cx="6369050" cy="46831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91553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79475" y="141288"/>
            <a:ext cx="7839075" cy="5762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alt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689" y="857956"/>
            <a:ext cx="8523111" cy="5858933"/>
          </a:xfrm>
        </p:spPr>
        <p:txBody>
          <a:bodyPr>
            <a:normAutofit/>
          </a:bodyPr>
          <a:lstStyle/>
          <a:p>
            <a:pPr lvl="1"/>
            <a:r>
              <a:rPr lang="en-US" altLang="en-US" dirty="0" smtClean="0"/>
              <a:t>To start, consider simple scheme where the value in the relocation register is added to every address generated by a user process at the time it is sent to memory</a:t>
            </a:r>
          </a:p>
          <a:p>
            <a:pPr lvl="2"/>
            <a:r>
              <a:rPr lang="en-US" altLang="en-US" dirty="0" smtClean="0"/>
              <a:t>Base register now called </a:t>
            </a:r>
            <a:r>
              <a:rPr lang="en-US" altLang="en-US" b="1" dirty="0" smtClean="0">
                <a:solidFill>
                  <a:srgbClr val="00B0F0"/>
                </a:solidFill>
              </a:rPr>
              <a:t>relocation register </a:t>
            </a:r>
            <a:r>
              <a:rPr lang="zh-CN" altLang="en-US" b="1" dirty="0" smtClean="0">
                <a:solidFill>
                  <a:srgbClr val="00B0F0"/>
                </a:solidFill>
              </a:rPr>
              <a:t>（</a:t>
            </a:r>
            <a:r>
              <a:rPr lang="zh-CN" altLang="en-US" b="1" i="1" dirty="0" smtClean="0">
                <a:solidFill>
                  <a:srgbClr val="00CC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重定位寄存器</a:t>
            </a:r>
            <a:r>
              <a:rPr lang="zh-CN" altLang="en-US" b="1" dirty="0" smtClean="0">
                <a:solidFill>
                  <a:srgbClr val="00B0F0"/>
                </a:solidFill>
              </a:rPr>
              <a:t>）</a:t>
            </a:r>
            <a:endParaRPr lang="en-US" altLang="en-US" dirty="0" smtClean="0">
              <a:solidFill>
                <a:srgbClr val="00B0F0"/>
              </a:solidFill>
            </a:endParaRPr>
          </a:p>
          <a:p>
            <a:pPr lvl="2"/>
            <a:r>
              <a:rPr lang="en-US" altLang="en-US" dirty="0" smtClean="0"/>
              <a:t>MS-DOS on Intel 80x86 used 4 relocation registers</a:t>
            </a:r>
            <a:endParaRPr lang="en-US" altLang="en-US" sz="500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865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2666" y="207377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4500" dirty="0" smtClean="0">
                <a:ea typeface="宋体" pitchFamily="2" charset="-122"/>
              </a:rPr>
              <a:t>Chapter 8: Main Memory  </a:t>
            </a:r>
            <a:r>
              <a:rPr lang="zh-CN" altLang="en-US" sz="4500" dirty="0">
                <a:solidFill>
                  <a:srgbClr val="0066FF"/>
                </a:solidFill>
                <a:ea typeface="宋体" pitchFamily="2" charset="-122"/>
              </a:rPr>
              <a:t>主存</a:t>
            </a:r>
            <a:endParaRPr lang="en-US" altLang="zh-CN" sz="4500" dirty="0">
              <a:solidFill>
                <a:srgbClr val="0066FF"/>
              </a:solidFill>
              <a:ea typeface="宋体" pitchFamily="2" charset="-122"/>
            </a:endParaRPr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xfrm>
            <a:off x="1021997" y="1343377"/>
            <a:ext cx="7241470" cy="5125155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>
                <a:ea typeface="宋体" pitchFamily="2" charset="-122"/>
              </a:rPr>
              <a:t>8.1 </a:t>
            </a:r>
            <a:r>
              <a:rPr lang="en-US" altLang="zh-CN" sz="2800" dirty="0" smtClean="0">
                <a:ea typeface="宋体" pitchFamily="2" charset="-122"/>
                <a:hlinkClick r:id="rId2" action="ppaction://hlinksldjump"/>
              </a:rPr>
              <a:t>Background</a:t>
            </a:r>
            <a:r>
              <a:rPr lang="en-US" altLang="zh-CN" sz="2800" dirty="0" smtClean="0">
                <a:ea typeface="宋体" pitchFamily="2" charset="-122"/>
              </a:rPr>
              <a:t> </a:t>
            </a:r>
            <a:r>
              <a:rPr lang="zh-CN" altLang="en-US" sz="2800" dirty="0" smtClean="0">
                <a:ea typeface="宋体" pitchFamily="2" charset="-122"/>
              </a:rPr>
              <a:t>背景</a:t>
            </a:r>
            <a:endParaRPr lang="en-US" altLang="zh-CN" sz="2800" dirty="0" smtClean="0"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 smtClean="0">
                <a:ea typeface="宋体" pitchFamily="2" charset="-122"/>
              </a:rPr>
              <a:t>8.2 </a:t>
            </a:r>
            <a:r>
              <a:rPr lang="en-US" altLang="zh-CN" sz="2800" dirty="0" smtClean="0">
                <a:ea typeface="宋体" pitchFamily="2" charset="-122"/>
                <a:hlinkClick r:id="rId3" action="ppaction://hlinksldjump"/>
              </a:rPr>
              <a:t>Swapping</a:t>
            </a:r>
            <a:r>
              <a:rPr lang="en-US" altLang="zh-CN" sz="2800" dirty="0" smtClean="0">
                <a:ea typeface="宋体" pitchFamily="2" charset="-122"/>
              </a:rPr>
              <a:t> </a:t>
            </a:r>
            <a:r>
              <a:rPr lang="zh-CN" altLang="en-US" sz="2800" dirty="0" smtClean="0">
                <a:ea typeface="宋体" pitchFamily="2" charset="-122"/>
              </a:rPr>
              <a:t>交换</a:t>
            </a:r>
            <a:endParaRPr lang="en-US" altLang="zh-CN" sz="2800" dirty="0" smtClean="0"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 smtClean="0">
                <a:ea typeface="宋体" pitchFamily="2" charset="-122"/>
              </a:rPr>
              <a:t>8.3 </a:t>
            </a:r>
            <a:r>
              <a:rPr lang="en-US" altLang="zh-CN" sz="2800" dirty="0" smtClean="0">
                <a:ea typeface="宋体" pitchFamily="2" charset="-122"/>
                <a:hlinkClick r:id="rId4" action="ppaction://hlinksldjump"/>
              </a:rPr>
              <a:t>Contiguous Memory Allocation</a:t>
            </a:r>
            <a:r>
              <a:rPr lang="en-US" altLang="zh-CN" sz="2800" dirty="0" smtClean="0">
                <a:ea typeface="宋体" pitchFamily="2" charset="-122"/>
              </a:rPr>
              <a:t> </a:t>
            </a:r>
            <a:r>
              <a:rPr lang="zh-CN" altLang="en-US" sz="2800" dirty="0" smtClean="0">
                <a:ea typeface="宋体" pitchFamily="2" charset="-122"/>
              </a:rPr>
              <a:t>连续分配</a:t>
            </a:r>
            <a:endParaRPr lang="en-US" altLang="zh-CN" sz="2800" dirty="0" smtClean="0">
              <a:ea typeface="宋体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2800" dirty="0">
                <a:ea typeface="宋体" pitchFamily="2" charset="-122"/>
              </a:rPr>
              <a:t>8.4 </a:t>
            </a:r>
            <a:r>
              <a:rPr lang="en-US" altLang="zh-CN" sz="2800" dirty="0" smtClean="0">
                <a:ea typeface="宋体" pitchFamily="2" charset="-122"/>
                <a:hlinkClick r:id="rId5" action="ppaction://hlinksldjump"/>
              </a:rPr>
              <a:t>Segmentation</a:t>
            </a:r>
            <a:r>
              <a:rPr lang="en-US" altLang="zh-CN" sz="2800" dirty="0" smtClean="0">
                <a:ea typeface="宋体" pitchFamily="2" charset="-122"/>
              </a:rPr>
              <a:t> </a:t>
            </a:r>
            <a:r>
              <a:rPr lang="zh-CN" altLang="en-US" sz="2800" dirty="0" smtClean="0">
                <a:ea typeface="宋体" pitchFamily="2" charset="-122"/>
              </a:rPr>
              <a:t>分段</a:t>
            </a:r>
            <a:endParaRPr lang="en-US" altLang="zh-CN" sz="2800" dirty="0" smtClean="0"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 smtClean="0">
                <a:ea typeface="宋体" pitchFamily="2" charset="-122"/>
              </a:rPr>
              <a:t>8.5 </a:t>
            </a:r>
            <a:r>
              <a:rPr lang="en-US" altLang="zh-CN" sz="2800" dirty="0" smtClean="0">
                <a:ea typeface="宋体" pitchFamily="2" charset="-122"/>
                <a:hlinkClick r:id="rId6" action="ppaction://hlinksldjump"/>
              </a:rPr>
              <a:t>Paging</a:t>
            </a:r>
            <a:r>
              <a:rPr lang="en-US" altLang="zh-CN" sz="2800" dirty="0" smtClean="0">
                <a:ea typeface="宋体" pitchFamily="2" charset="-122"/>
              </a:rPr>
              <a:t> </a:t>
            </a:r>
            <a:r>
              <a:rPr lang="zh-CN" altLang="en-US" sz="2800" dirty="0" smtClean="0">
                <a:ea typeface="宋体" pitchFamily="2" charset="-122"/>
              </a:rPr>
              <a:t>分页</a:t>
            </a:r>
            <a:endParaRPr lang="en-US" altLang="zh-CN" sz="2800" dirty="0" smtClean="0"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 smtClean="0">
                <a:ea typeface="宋体" pitchFamily="2" charset="-122"/>
              </a:rPr>
              <a:t>8.6 </a:t>
            </a:r>
            <a:r>
              <a:rPr lang="en-US" altLang="zh-CN" sz="2800" dirty="0">
                <a:ea typeface="宋体" pitchFamily="2" charset="-122"/>
                <a:hlinkClick r:id="rId7" action="ppaction://hlinksldjump"/>
              </a:rPr>
              <a:t>Structure of the Page </a:t>
            </a:r>
            <a:r>
              <a:rPr lang="en-US" altLang="zh-CN" sz="2800" dirty="0" smtClean="0">
                <a:ea typeface="宋体" pitchFamily="2" charset="-122"/>
                <a:hlinkClick r:id="rId7" action="ppaction://hlinksldjump"/>
              </a:rPr>
              <a:t>Table </a:t>
            </a:r>
            <a:r>
              <a:rPr lang="zh-CN" altLang="en-US" sz="2800" dirty="0" smtClean="0">
                <a:ea typeface="宋体" pitchFamily="2" charset="-122"/>
              </a:rPr>
              <a:t>页表结构</a:t>
            </a:r>
            <a:endParaRPr lang="en-US" altLang="zh-CN" sz="2800" dirty="0" smtClean="0"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>
                <a:ea typeface="宋体" pitchFamily="2" charset="-122"/>
              </a:rPr>
              <a:t>8.7 Example: Intel 32 and 64-bit Architectures</a:t>
            </a:r>
            <a:endParaRPr lang="en-US" altLang="zh-CN" sz="2800" dirty="0" smtClean="0">
              <a:ea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79475" y="141288"/>
            <a:ext cx="7839075" cy="5762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alt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867" y="1063625"/>
            <a:ext cx="8274755" cy="4484688"/>
          </a:xfrm>
        </p:spPr>
        <p:txBody>
          <a:bodyPr>
            <a:normAutofit/>
          </a:bodyPr>
          <a:lstStyle/>
          <a:p>
            <a:pPr lvl="1"/>
            <a:r>
              <a:rPr lang="en-US" altLang="en-US" dirty="0" smtClean="0"/>
              <a:t>The user program deals with </a:t>
            </a:r>
            <a:r>
              <a:rPr lang="en-US" altLang="en-US" i="1" dirty="0" smtClean="0">
                <a:solidFill>
                  <a:srgbClr val="00B0F0"/>
                </a:solidFill>
              </a:rPr>
              <a:t>logical</a:t>
            </a:r>
            <a:r>
              <a:rPr lang="en-US" altLang="en-US" dirty="0" smtClean="0">
                <a:solidFill>
                  <a:srgbClr val="00B0F0"/>
                </a:solidFill>
              </a:rPr>
              <a:t> </a:t>
            </a:r>
            <a:r>
              <a:rPr lang="en-US" altLang="en-US" dirty="0" smtClean="0"/>
              <a:t>addresses; it never sees the </a:t>
            </a:r>
            <a:r>
              <a:rPr lang="en-US" altLang="en-US" i="1" dirty="0" smtClean="0">
                <a:solidFill>
                  <a:srgbClr val="00B0F0"/>
                </a:solidFill>
              </a:rPr>
              <a:t>real</a:t>
            </a:r>
            <a:r>
              <a:rPr lang="en-US" altLang="en-US" dirty="0" smtClean="0">
                <a:solidFill>
                  <a:srgbClr val="00B0F0"/>
                </a:solidFill>
              </a:rPr>
              <a:t> </a:t>
            </a:r>
            <a:r>
              <a:rPr lang="en-US" altLang="en-US" dirty="0" smtClean="0"/>
              <a:t>physical addresses</a:t>
            </a:r>
          </a:p>
          <a:p>
            <a:pPr lvl="2"/>
            <a:r>
              <a:rPr lang="en-US" altLang="en-US" dirty="0" smtClean="0"/>
              <a:t>Execution-time binding occurs when reference is made to location in memory</a:t>
            </a:r>
          </a:p>
          <a:p>
            <a:pPr lvl="2"/>
            <a:r>
              <a:rPr lang="en-US" altLang="en-US" dirty="0" smtClean="0"/>
              <a:t>Logical address bound to physical addresses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4250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2347" y="688799"/>
            <a:ext cx="5986463" cy="5175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ea typeface="宋体" pitchFamily="2" charset="-122"/>
              </a:rPr>
              <a:t>Dynamic Loading </a:t>
            </a:r>
            <a:r>
              <a:rPr lang="zh-CN" altLang="en-US" dirty="0" smtClean="0">
                <a:solidFill>
                  <a:srgbClr val="00B0F0"/>
                </a:solidFill>
                <a:ea typeface="宋体" pitchFamily="2" charset="-122"/>
              </a:rPr>
              <a:t>动态加载</a:t>
            </a:r>
            <a:endParaRPr lang="en-US" altLang="zh-CN" dirty="0" smtClean="0">
              <a:solidFill>
                <a:srgbClr val="00B0F0"/>
              </a:solidFill>
              <a:ea typeface="宋体" pitchFamily="2" charset="-122"/>
            </a:endParaRPr>
          </a:p>
        </p:txBody>
      </p:sp>
      <p:sp>
        <p:nvSpPr>
          <p:cNvPr id="578563" name="Rectangle 3"/>
          <p:cNvSpPr>
            <a:spLocks noGrp="1" noChangeArrowheads="1"/>
          </p:cNvSpPr>
          <p:nvPr>
            <p:ph idx="1"/>
          </p:nvPr>
        </p:nvSpPr>
        <p:spPr>
          <a:xfrm>
            <a:off x="203200" y="1230489"/>
            <a:ext cx="8703733" cy="511386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 smtClean="0">
                <a:ea typeface="宋体" pitchFamily="2" charset="-122"/>
              </a:rPr>
              <a:t>Routine </a:t>
            </a:r>
            <a:r>
              <a:rPr lang="zh-CN" altLang="en-US" sz="2400" b="1" dirty="0" smtClean="0">
                <a:ea typeface="宋体" pitchFamily="2" charset="-122"/>
              </a:rPr>
              <a:t>（</a:t>
            </a:r>
            <a:r>
              <a:rPr lang="zh-CN" altLang="en-US" sz="2400" b="1" dirty="0" smtClean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例程</a:t>
            </a:r>
            <a:r>
              <a:rPr lang="zh-CN" altLang="en-US" sz="2400" b="1" dirty="0" smtClean="0">
                <a:ea typeface="宋体" pitchFamily="2" charset="-122"/>
              </a:rPr>
              <a:t>）</a:t>
            </a:r>
            <a:r>
              <a:rPr lang="en-US" altLang="zh-CN" sz="2400" b="1" dirty="0" smtClean="0">
                <a:ea typeface="宋体" pitchFamily="2" charset="-122"/>
              </a:rPr>
              <a:t> is not </a:t>
            </a:r>
            <a:r>
              <a:rPr lang="en-US" altLang="zh-CN" sz="2400" b="1" dirty="0" smtClean="0">
                <a:solidFill>
                  <a:srgbClr val="3366FF"/>
                </a:solidFill>
                <a:ea typeface="ＭＳ Ｐゴシック" pitchFamily="34" charset="-128"/>
              </a:rPr>
              <a:t>loaded</a:t>
            </a:r>
            <a:r>
              <a:rPr lang="en-US" altLang="zh-CN" sz="2400" b="1" dirty="0" smtClean="0">
                <a:ea typeface="宋体" pitchFamily="2" charset="-122"/>
              </a:rPr>
              <a:t> until it is called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 smtClean="0">
                <a:ea typeface="宋体" pitchFamily="2" charset="-122"/>
              </a:rPr>
              <a:t>Better memory-space utilization; unused routine is never loaded.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ea typeface="宋体" pitchFamily="2" charset="-122"/>
              </a:rPr>
              <a:t>All routines kept on disk in relocatable load </a:t>
            </a:r>
            <a:r>
              <a:rPr lang="en-US" altLang="zh-CN" dirty="0" smtClean="0">
                <a:ea typeface="宋体" pitchFamily="2" charset="-122"/>
              </a:rPr>
              <a:t>format</a:t>
            </a:r>
            <a:endParaRPr lang="en-US" altLang="zh-CN" sz="2400" dirty="0" smtClean="0">
              <a:ea typeface="宋体" pitchFamily="2" charset="-122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 smtClean="0">
                <a:ea typeface="宋体" pitchFamily="2" charset="-122"/>
              </a:rPr>
              <a:t>Useful when large amounts of code are needed to handle infrequently occurring cases.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 smtClean="0">
                <a:ea typeface="宋体" pitchFamily="2" charset="-122"/>
              </a:rPr>
              <a:t>No special support from the operating system is required </a:t>
            </a:r>
          </a:p>
          <a:p>
            <a:pPr lvl="2">
              <a:lnSpc>
                <a:spcPct val="120000"/>
              </a:lnSpc>
              <a:spcBef>
                <a:spcPct val="50000"/>
              </a:spcBef>
            </a:pPr>
            <a:r>
              <a:rPr lang="en-US" altLang="zh-CN" sz="2100" dirty="0" smtClean="0">
                <a:ea typeface="宋体" pitchFamily="2" charset="-122"/>
              </a:rPr>
              <a:t>Implemented through program design</a:t>
            </a:r>
          </a:p>
          <a:p>
            <a:pPr lvl="2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ea typeface="宋体" pitchFamily="2" charset="-122"/>
              </a:rPr>
              <a:t>OS can help by providing </a:t>
            </a:r>
            <a:r>
              <a:rPr lang="en-US" altLang="zh-CN" dirty="0" smtClean="0">
                <a:ea typeface="宋体" pitchFamily="2" charset="-122"/>
              </a:rPr>
              <a:t>libraries </a:t>
            </a:r>
            <a:r>
              <a:rPr lang="en-US" altLang="zh-CN" dirty="0">
                <a:ea typeface="宋体" pitchFamily="2" charset="-122"/>
              </a:rPr>
              <a:t>to implement dynamic </a:t>
            </a:r>
            <a:r>
              <a:rPr lang="en-US" altLang="zh-CN" dirty="0" smtClean="0">
                <a:ea typeface="宋体" pitchFamily="2" charset="-122"/>
              </a:rPr>
              <a:t>loading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5889" y="936978"/>
            <a:ext cx="7092421" cy="1070326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00B0F0"/>
                </a:solidFill>
                <a:ea typeface="宋体" pitchFamily="2" charset="-122"/>
              </a:rPr>
              <a:t>Dynamic Linking and Shared </a:t>
            </a:r>
            <a:r>
              <a:rPr lang="en-US" altLang="zh-CN" dirty="0" smtClean="0">
                <a:solidFill>
                  <a:srgbClr val="00B0F0"/>
                </a:solidFill>
                <a:ea typeface="宋体" pitchFamily="2" charset="-122"/>
              </a:rPr>
              <a:t>Libraries</a:t>
            </a:r>
            <a:br>
              <a:rPr lang="en-US" altLang="zh-CN" dirty="0" smtClean="0">
                <a:solidFill>
                  <a:srgbClr val="00B0F0"/>
                </a:solidFill>
                <a:ea typeface="宋体" pitchFamily="2" charset="-122"/>
              </a:rPr>
            </a:br>
            <a:r>
              <a:rPr lang="zh-CN" altLang="en-US" dirty="0">
                <a:solidFill>
                  <a:srgbClr val="00B0F0"/>
                </a:solidFill>
                <a:ea typeface="宋体" pitchFamily="2" charset="-122"/>
              </a:rPr>
              <a:t>动</a:t>
            </a:r>
            <a:r>
              <a:rPr lang="zh-CN" altLang="en-US" dirty="0" smtClean="0">
                <a:solidFill>
                  <a:srgbClr val="00B0F0"/>
                </a:solidFill>
                <a:ea typeface="宋体" pitchFamily="2" charset="-122"/>
              </a:rPr>
              <a:t>态连接与共享库</a:t>
            </a:r>
            <a:endParaRPr lang="en-US" altLang="zh-CN" dirty="0" smtClean="0">
              <a:solidFill>
                <a:srgbClr val="00B0F0"/>
              </a:solidFill>
              <a:ea typeface="宋体" pitchFamily="2" charset="-122"/>
            </a:endParaRPr>
          </a:p>
        </p:txBody>
      </p:sp>
      <p:sp>
        <p:nvSpPr>
          <p:cNvPr id="579587" name="Rectangle 3"/>
          <p:cNvSpPr>
            <a:spLocks noGrp="1" noChangeArrowheads="1"/>
          </p:cNvSpPr>
          <p:nvPr>
            <p:ph idx="1"/>
          </p:nvPr>
        </p:nvSpPr>
        <p:spPr>
          <a:xfrm>
            <a:off x="261938" y="2269067"/>
            <a:ext cx="8739187" cy="415678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i="1" dirty="0" smtClean="0">
                <a:solidFill>
                  <a:srgbClr val="00B0F0"/>
                </a:solidFill>
                <a:ea typeface="ＭＳ Ｐゴシック" pitchFamily="34" charset="-128"/>
              </a:rPr>
              <a:t>Static</a:t>
            </a:r>
            <a:r>
              <a:rPr lang="en-US" altLang="zh-CN" sz="24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onsole" pitchFamily="49" charset="0"/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rgbClr val="00B0F0"/>
                </a:solidFill>
                <a:ea typeface="ＭＳ Ｐゴシック" pitchFamily="34" charset="-128"/>
              </a:rPr>
              <a:t>linking </a:t>
            </a:r>
            <a:r>
              <a:rPr lang="zh-CN" altLang="en-US" sz="2400" b="1" i="1" dirty="0" smtClean="0">
                <a:solidFill>
                  <a:srgbClr val="00CC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静态连接</a:t>
            </a:r>
            <a:endParaRPr lang="en-US" altLang="zh-CN" sz="2400" b="1" i="1" dirty="0" smtClean="0">
              <a:solidFill>
                <a:srgbClr val="00CC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 smtClean="0">
                <a:ea typeface="宋体" pitchFamily="2" charset="-122"/>
              </a:rPr>
              <a:t>system libraries are treated like any other object module and are combined by the loader into the binary program image.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5" name="Rectangle 3"/>
          <p:cNvSpPr>
            <a:spLocks noGrp="1" noChangeArrowheads="1"/>
          </p:cNvSpPr>
          <p:nvPr>
            <p:ph idx="1"/>
          </p:nvPr>
        </p:nvSpPr>
        <p:spPr>
          <a:xfrm>
            <a:off x="261938" y="836613"/>
            <a:ext cx="8882062" cy="530701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i="1" dirty="0" smtClean="0">
                <a:solidFill>
                  <a:srgbClr val="00B0F0"/>
                </a:solidFill>
                <a:ea typeface="ＭＳ Ｐゴシック" pitchFamily="34" charset="-128"/>
              </a:rPr>
              <a:t>Dynamic</a:t>
            </a:r>
            <a:r>
              <a:rPr lang="en-US" altLang="zh-CN" sz="24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onsole" pitchFamily="49" charset="0"/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rgbClr val="00B0F0"/>
                </a:solidFill>
                <a:ea typeface="ＭＳ Ｐゴシック" pitchFamily="34" charset="-128"/>
              </a:rPr>
              <a:t>linking </a:t>
            </a:r>
            <a:r>
              <a:rPr lang="zh-CN" altLang="en-US" sz="2400" b="1" i="1" dirty="0" smtClean="0">
                <a:solidFill>
                  <a:srgbClr val="00CC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动态连接</a:t>
            </a:r>
            <a:endParaRPr lang="en-US" altLang="zh-CN" sz="2400" b="1" i="1" dirty="0" smtClean="0">
              <a:solidFill>
                <a:srgbClr val="00CC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3366FF"/>
                </a:solidFill>
                <a:ea typeface="ＭＳ Ｐゴシック" pitchFamily="34" charset="-128"/>
              </a:rPr>
              <a:t>Linking</a:t>
            </a:r>
            <a:r>
              <a:rPr lang="en-US" altLang="zh-CN" sz="2400" dirty="0" smtClean="0">
                <a:ea typeface="宋体" pitchFamily="2" charset="-122"/>
              </a:rPr>
              <a:t> postponed until execution time. 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 smtClean="0">
                <a:ea typeface="宋体" pitchFamily="2" charset="-122"/>
              </a:rPr>
              <a:t>This feature is usually used with system libraries, such as language subroutine libraries. 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u="sng" dirty="0" smtClean="0">
                <a:ea typeface="宋体" pitchFamily="2" charset="-122"/>
              </a:rPr>
              <a:t>Without this facility</a:t>
            </a:r>
            <a:r>
              <a:rPr lang="en-US" altLang="zh-CN" sz="2400" dirty="0" smtClean="0">
                <a:ea typeface="宋体" pitchFamily="2" charset="-122"/>
              </a:rPr>
              <a:t> all programs on a system need to have a copy of their language library (or at least the routines referenced by the program) included in the executable image. </a:t>
            </a:r>
          </a:p>
          <a:p>
            <a:pPr lvl="2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 smtClean="0">
                <a:ea typeface="宋体" pitchFamily="2" charset="-122"/>
              </a:rPr>
              <a:t>This requirement wastes both disk space and main memory.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4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4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4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4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75" grpId="0" build="p" bldLvl="3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idx="1"/>
          </p:nvPr>
        </p:nvSpPr>
        <p:spPr>
          <a:xfrm>
            <a:off x="261938" y="1008768"/>
            <a:ext cx="8629650" cy="4064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i="1" dirty="0" smtClean="0">
                <a:solidFill>
                  <a:srgbClr val="00B0F0"/>
                </a:solidFill>
                <a:ea typeface="ＭＳ Ｐゴシック" pitchFamily="34" charset="-128"/>
              </a:rPr>
              <a:t>S</a:t>
            </a:r>
            <a:r>
              <a:rPr lang="en-US" altLang="zh-CN" sz="2400" b="1" i="1" dirty="0" smtClean="0">
                <a:solidFill>
                  <a:srgbClr val="00B0F0"/>
                </a:solidFill>
                <a:ea typeface="ＭＳ Ｐゴシック" pitchFamily="34" charset="-128"/>
              </a:rPr>
              <a:t>tub </a:t>
            </a:r>
            <a:r>
              <a:rPr lang="zh-CN" altLang="en-US" sz="2400" b="1" i="1" dirty="0" smtClean="0">
                <a:solidFill>
                  <a:srgbClr val="00CC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存根</a:t>
            </a:r>
            <a:endParaRPr lang="en-US" altLang="zh-CN" sz="2400" b="1" i="1" dirty="0" smtClean="0">
              <a:solidFill>
                <a:srgbClr val="00CC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ea typeface="宋体" pitchFamily="2" charset="-122"/>
              </a:rPr>
              <a:t>Small piece of code, </a:t>
            </a:r>
            <a:r>
              <a:rPr lang="en-US" altLang="zh-CN" dirty="0">
                <a:solidFill>
                  <a:srgbClr val="00B0F0"/>
                </a:solidFill>
                <a:ea typeface="宋体" pitchFamily="2" charset="-122"/>
              </a:rPr>
              <a:t>stub</a:t>
            </a:r>
            <a:r>
              <a:rPr lang="en-US" altLang="zh-CN" dirty="0">
                <a:ea typeface="宋体" pitchFamily="2" charset="-122"/>
              </a:rPr>
              <a:t>, used to locate the appropriate memory-resident library </a:t>
            </a:r>
            <a:r>
              <a:rPr lang="en-US" altLang="zh-CN" dirty="0" smtClean="0">
                <a:ea typeface="宋体" pitchFamily="2" charset="-122"/>
              </a:rPr>
              <a:t>routine, or indicate how </a:t>
            </a:r>
            <a:r>
              <a:rPr lang="en-US" altLang="zh-CN" dirty="0">
                <a:ea typeface="宋体" pitchFamily="2" charset="-122"/>
              </a:rPr>
              <a:t>to load the library </a:t>
            </a:r>
            <a:r>
              <a:rPr lang="en-US" altLang="zh-CN" dirty="0" smtClean="0">
                <a:ea typeface="宋体" pitchFamily="2" charset="-122"/>
              </a:rPr>
              <a:t>if the </a:t>
            </a:r>
            <a:r>
              <a:rPr lang="en-US" altLang="zh-CN" dirty="0">
                <a:ea typeface="宋体" pitchFamily="2" charset="-122"/>
              </a:rPr>
              <a:t>routine is not already present</a:t>
            </a:r>
            <a:r>
              <a:rPr lang="en-US" altLang="zh-CN" dirty="0" smtClean="0">
                <a:ea typeface="宋体" pitchFamily="2" charset="-122"/>
              </a:rPr>
              <a:t>.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ea typeface="宋体" pitchFamily="2" charset="-122"/>
              </a:rPr>
              <a:t>Stub replaces itself with the address of the routine, and executes the routine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idx="1"/>
          </p:nvPr>
        </p:nvSpPr>
        <p:spPr>
          <a:xfrm>
            <a:off x="261938" y="1065213"/>
            <a:ext cx="8629650" cy="4534076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>
                <a:ea typeface="宋体" pitchFamily="2" charset="-122"/>
              </a:rPr>
              <a:t>Dynamic linking is particularly useful for libraries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200" dirty="0" smtClean="0">
                <a:ea typeface="宋体" pitchFamily="2" charset="-122"/>
              </a:rPr>
              <a:t>Consider </a:t>
            </a:r>
            <a:r>
              <a:rPr lang="en-US" altLang="zh-CN" sz="2200" dirty="0">
                <a:ea typeface="宋体" pitchFamily="2" charset="-122"/>
              </a:rPr>
              <a:t>applicability to patching system libraries</a:t>
            </a:r>
          </a:p>
          <a:p>
            <a:pPr lvl="2">
              <a:lnSpc>
                <a:spcPct val="120000"/>
              </a:lnSpc>
              <a:spcBef>
                <a:spcPct val="50000"/>
              </a:spcBef>
            </a:pPr>
            <a:r>
              <a:rPr lang="en-US" altLang="zh-CN" sz="1900" dirty="0">
                <a:ea typeface="宋体" pitchFamily="2" charset="-122"/>
              </a:rPr>
              <a:t>Versioning may be needed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200" dirty="0">
                <a:ea typeface="宋体" pitchFamily="2" charset="-122"/>
              </a:rPr>
              <a:t>System also known as </a:t>
            </a:r>
            <a:r>
              <a:rPr lang="en-US" altLang="zh-CN" sz="2200" b="1" i="1" dirty="0">
                <a:solidFill>
                  <a:srgbClr val="00B0F0"/>
                </a:solidFill>
                <a:ea typeface="宋体" pitchFamily="2" charset="-122"/>
              </a:rPr>
              <a:t>shared </a:t>
            </a:r>
            <a:r>
              <a:rPr lang="en-US" altLang="zh-CN" sz="2200" b="1" i="1" dirty="0" smtClean="0">
                <a:solidFill>
                  <a:srgbClr val="00B0F0"/>
                </a:solidFill>
                <a:ea typeface="宋体" pitchFamily="2" charset="-122"/>
              </a:rPr>
              <a:t>libraries  (</a:t>
            </a:r>
            <a:r>
              <a:rPr lang="zh-CN" altLang="en-US" sz="2200" b="1" i="1" dirty="0" smtClean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共享库</a:t>
            </a:r>
            <a:r>
              <a:rPr lang="en-US" altLang="zh-CN" sz="2200" b="1" i="1" dirty="0" smtClean="0">
                <a:solidFill>
                  <a:srgbClr val="00B0F0"/>
                </a:solidFill>
                <a:ea typeface="宋体" pitchFamily="2" charset="-122"/>
              </a:rPr>
              <a:t>)</a:t>
            </a:r>
            <a:endParaRPr lang="en-US" altLang="zh-CN" sz="2200" b="1" i="1" dirty="0">
              <a:solidFill>
                <a:srgbClr val="00B0F0"/>
              </a:solidFill>
              <a:ea typeface="宋体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 smtClean="0">
                <a:ea typeface="宋体" pitchFamily="2" charset="-122"/>
              </a:rPr>
              <a:t>Support from the operating system is required</a:t>
            </a:r>
          </a:p>
        </p:txBody>
      </p:sp>
      <p:pic>
        <p:nvPicPr>
          <p:cNvPr id="580611" name="Picture 3" descr="retur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570865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83409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223" y="837318"/>
            <a:ext cx="6694311" cy="576263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ea typeface="宋体" pitchFamily="2" charset="-122"/>
              </a:rPr>
              <a:t>8.2  Swapping </a:t>
            </a:r>
            <a:r>
              <a:rPr lang="zh-CN" altLang="en-US" b="1" dirty="0" smtClean="0">
                <a:solidFill>
                  <a:srgbClr val="00B0F0"/>
                </a:solidFill>
                <a:ea typeface="宋体" pitchFamily="2" charset="-122"/>
              </a:rPr>
              <a:t>交换</a:t>
            </a:r>
            <a:endParaRPr lang="en-US" altLang="zh-CN" b="1" dirty="0" smtClean="0">
              <a:solidFill>
                <a:srgbClr val="00B0F0"/>
              </a:solidFill>
              <a:ea typeface="宋体" pitchFamily="2" charset="-122"/>
            </a:endParaRPr>
          </a:p>
        </p:txBody>
      </p:sp>
      <p:sp>
        <p:nvSpPr>
          <p:cNvPr id="581635" name="Rectangle 3"/>
          <p:cNvSpPr>
            <a:spLocks noGrp="1" noChangeArrowheads="1"/>
          </p:cNvSpPr>
          <p:nvPr>
            <p:ph idx="1"/>
          </p:nvPr>
        </p:nvSpPr>
        <p:spPr>
          <a:xfrm>
            <a:off x="174623" y="1693333"/>
            <a:ext cx="8826501" cy="4041423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rgbClr val="3366FF"/>
                </a:solidFill>
                <a:ea typeface="ＭＳ Ｐゴシック" pitchFamily="34" charset="-128"/>
              </a:rPr>
              <a:t>A process can be swapped </a:t>
            </a:r>
            <a:r>
              <a:rPr lang="en-US" altLang="zh-CN" sz="2200" dirty="0">
                <a:solidFill>
                  <a:srgbClr val="00B0F0"/>
                </a:solidFill>
                <a:ea typeface="ＭＳ Ｐゴシック" pitchFamily="34" charset="-128"/>
              </a:rPr>
              <a:t>temporarily</a:t>
            </a:r>
            <a:r>
              <a:rPr lang="en-US" altLang="zh-CN" sz="2200" dirty="0">
                <a:solidFill>
                  <a:srgbClr val="3366FF"/>
                </a:solidFill>
                <a:ea typeface="ＭＳ Ｐゴシック" pitchFamily="34" charset="-128"/>
              </a:rPr>
              <a:t> out of memory to a </a:t>
            </a:r>
            <a:r>
              <a:rPr lang="en-US" altLang="zh-CN" sz="2200" dirty="0">
                <a:solidFill>
                  <a:srgbClr val="00B0F0"/>
                </a:solidFill>
                <a:ea typeface="ＭＳ Ｐゴシック" pitchFamily="34" charset="-128"/>
              </a:rPr>
              <a:t>backing</a:t>
            </a:r>
            <a:r>
              <a:rPr lang="en-US" altLang="zh-CN" sz="2200" dirty="0">
                <a:solidFill>
                  <a:srgbClr val="3366FF"/>
                </a:solidFill>
                <a:ea typeface="ＭＳ Ｐゴシック" pitchFamily="34" charset="-128"/>
              </a:rPr>
              <a:t> </a:t>
            </a:r>
            <a:r>
              <a:rPr lang="en-US" altLang="zh-CN" sz="2200" dirty="0">
                <a:solidFill>
                  <a:srgbClr val="00B0F0"/>
                </a:solidFill>
                <a:ea typeface="ＭＳ Ｐゴシック" pitchFamily="34" charset="-128"/>
              </a:rPr>
              <a:t>store</a:t>
            </a:r>
            <a:r>
              <a:rPr lang="en-US" altLang="zh-CN" sz="2200" dirty="0">
                <a:solidFill>
                  <a:srgbClr val="3366FF"/>
                </a:solidFill>
                <a:ea typeface="ＭＳ Ｐゴシック" pitchFamily="34" charset="-128"/>
              </a:rPr>
              <a:t>, and then brought back into memory for continued </a:t>
            </a:r>
            <a:r>
              <a:rPr lang="en-US" altLang="zh-CN" sz="2200" dirty="0" smtClean="0">
                <a:solidFill>
                  <a:srgbClr val="3366FF"/>
                </a:solidFill>
                <a:ea typeface="ＭＳ Ｐゴシック" pitchFamily="34" charset="-128"/>
              </a:rPr>
              <a:t>execution</a:t>
            </a:r>
          </a:p>
          <a:p>
            <a:pPr marL="393192" lvl="1" indent="0">
              <a:lnSpc>
                <a:spcPct val="125000"/>
              </a:lnSpc>
              <a:buNone/>
            </a:pPr>
            <a:r>
              <a:rPr lang="zh-CN" altLang="en-US" sz="2000" b="1" dirty="0">
                <a:solidFill>
                  <a:srgbClr val="008000"/>
                </a:solidFill>
                <a:latin typeface="+mn-ea"/>
              </a:rPr>
              <a:t>一</a:t>
            </a:r>
            <a:r>
              <a:rPr lang="zh-CN" altLang="en-US" sz="2000" b="1" dirty="0" smtClean="0">
                <a:solidFill>
                  <a:srgbClr val="008000"/>
                </a:solidFill>
                <a:latin typeface="+mn-ea"/>
              </a:rPr>
              <a:t>个进程可以临时地交换出内存到辅存，后来被重新加载到内存继续执行</a:t>
            </a:r>
            <a:endParaRPr lang="en-US" altLang="zh-CN" sz="2000" b="1" dirty="0">
              <a:solidFill>
                <a:srgbClr val="008000"/>
              </a:solidFill>
              <a:latin typeface="+mn-ea"/>
            </a:endParaRPr>
          </a:p>
          <a:p>
            <a:pPr lvl="1">
              <a:lnSpc>
                <a:spcPct val="125000"/>
              </a:lnSpc>
            </a:pPr>
            <a:r>
              <a:rPr lang="en-US" altLang="zh-CN" sz="2000" dirty="0">
                <a:ea typeface="ＭＳ Ｐゴシック" pitchFamily="34" charset="-128"/>
              </a:rPr>
              <a:t>Total physical memory space of processes can exceed physical </a:t>
            </a:r>
            <a:r>
              <a:rPr lang="en-US" altLang="zh-CN" sz="2000" dirty="0" smtClean="0">
                <a:ea typeface="ＭＳ Ｐゴシック" pitchFamily="34" charset="-128"/>
              </a:rPr>
              <a:t>memory</a:t>
            </a:r>
          </a:p>
        </p:txBody>
      </p:sp>
      <p:pic>
        <p:nvPicPr>
          <p:cNvPr id="581636" name="Picture 4" descr="return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03" y="34766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5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686800" y="6248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  <a:ea typeface="宋体" pitchFamily="2" charset="-122"/>
                <a:hlinkClick r:id="rId2" action="ppaction://hlinksldjump"/>
              </a:rPr>
              <a:t>&lt;</a:t>
            </a:r>
            <a:endParaRPr kumimoji="1"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88950" y="5715000"/>
            <a:ext cx="797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  <a:ea typeface="宋体" pitchFamily="2" charset="-122"/>
              </a:rPr>
              <a:t>Figure  Swapping of two processes using a disk as a backing store.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838200" y="457200"/>
            <a:ext cx="6705600" cy="4800600"/>
            <a:chOff x="528" y="144"/>
            <a:chExt cx="4224" cy="3024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528" y="192"/>
              <a:ext cx="1056" cy="76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kumimoji="1" lang="en-US" altLang="zh-CN" sz="2400" dirty="0">
                  <a:latin typeface="Times New Roman" pitchFamily="18" charset="0"/>
                  <a:ea typeface="宋体" pitchFamily="2" charset="-122"/>
                </a:rPr>
                <a:t>o</a:t>
              </a:r>
              <a:r>
                <a:rPr kumimoji="1" lang="en-US" altLang="zh-CN" sz="2400" dirty="0" smtClean="0">
                  <a:latin typeface="Times New Roman" pitchFamily="18" charset="0"/>
                  <a:ea typeface="宋体" pitchFamily="2" charset="-122"/>
                </a:rPr>
                <a:t>perating</a:t>
              </a:r>
              <a:endParaRPr kumimoji="1" lang="en-US" altLang="zh-CN" sz="2400" dirty="0">
                <a:latin typeface="Times New Roman" pitchFamily="18" charset="0"/>
                <a:ea typeface="宋体" pitchFamily="2" charset="-122"/>
              </a:endParaRPr>
            </a:p>
            <a:p>
              <a:pPr eaLnBrk="1" hangingPunct="1"/>
              <a:r>
                <a:rPr kumimoji="1" lang="en-US" altLang="zh-CN" sz="2400" dirty="0">
                  <a:latin typeface="Times New Roman" pitchFamily="18" charset="0"/>
                  <a:ea typeface="宋体" pitchFamily="2" charset="-122"/>
                </a:rPr>
                <a:t>system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528" y="960"/>
              <a:ext cx="1056" cy="2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816" y="2640"/>
              <a:ext cx="57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dirty="0">
                  <a:latin typeface="Times New Roman" pitchFamily="18" charset="0"/>
                  <a:ea typeface="宋体" pitchFamily="2" charset="-122"/>
                </a:rPr>
                <a:t>u</a:t>
              </a:r>
              <a:r>
                <a:rPr kumimoji="1" lang="en-US" altLang="zh-CN" sz="2400" dirty="0" smtClean="0">
                  <a:latin typeface="Times New Roman" pitchFamily="18" charset="0"/>
                  <a:ea typeface="宋体" pitchFamily="2" charset="-122"/>
                </a:rPr>
                <a:t>ser </a:t>
              </a:r>
              <a:r>
                <a:rPr kumimoji="1" lang="en-US" altLang="zh-CN" sz="2400" dirty="0">
                  <a:latin typeface="Times New Roman" pitchFamily="18" charset="0"/>
                  <a:ea typeface="宋体" pitchFamily="2" charset="-122"/>
                </a:rPr>
                <a:t>space</a:t>
              </a:r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2976" y="144"/>
              <a:ext cx="1776" cy="2496"/>
            </a:xfrm>
            <a:prstGeom prst="can">
              <a:avLst>
                <a:gd name="adj" fmla="val 22467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3399FF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168" y="816"/>
              <a:ext cx="696" cy="72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kumimoji="1" lang="en-US" altLang="zh-CN" sz="1800" dirty="0">
                  <a:latin typeface="Times New Roman" pitchFamily="18" charset="0"/>
                  <a:ea typeface="宋体" pitchFamily="2" charset="-122"/>
                </a:rPr>
                <a:t>p</a:t>
              </a:r>
              <a:r>
                <a:rPr kumimoji="1" lang="en-US" altLang="zh-CN" sz="1800" dirty="0" smtClean="0">
                  <a:latin typeface="Times New Roman" pitchFamily="18" charset="0"/>
                  <a:ea typeface="宋体" pitchFamily="2" charset="-122"/>
                </a:rPr>
                <a:t>rocess P</a:t>
              </a:r>
              <a:r>
                <a:rPr kumimoji="1" lang="en-US" altLang="zh-CN" sz="1800" baseline="-25000" dirty="0" smtClean="0"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zh-CN" altLang="en-US" sz="180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3955" y="1536"/>
              <a:ext cx="744" cy="72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kumimoji="1" lang="en-US" altLang="zh-CN" dirty="0">
                  <a:latin typeface="Times New Roman" pitchFamily="18" charset="0"/>
                  <a:ea typeface="宋体" pitchFamily="2" charset="-122"/>
                </a:rPr>
                <a:t>p</a:t>
              </a:r>
              <a:r>
                <a:rPr kumimoji="1" lang="en-US" altLang="zh-CN" dirty="0" smtClean="0">
                  <a:latin typeface="Times New Roman" pitchFamily="18" charset="0"/>
                  <a:ea typeface="宋体" pitchFamily="2" charset="-122"/>
                </a:rPr>
                <a:t>rocess P</a:t>
              </a:r>
              <a:r>
                <a:rPr kumimoji="1" lang="en-US" altLang="zh-CN" baseline="-25000" dirty="0" smtClean="0"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zh-CN" altLang="en-US" sz="240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>
              <a:off x="1056" y="1311"/>
              <a:ext cx="2304" cy="144"/>
            </a:xfrm>
            <a:prstGeom prst="rightArrow">
              <a:avLst>
                <a:gd name="adj1" fmla="val 50000"/>
                <a:gd name="adj2" fmla="val 400000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0033CC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utoShape 12"/>
            <p:cNvSpPr>
              <a:spLocks noChangeArrowheads="1"/>
            </p:cNvSpPr>
            <p:nvPr/>
          </p:nvSpPr>
          <p:spPr bwMode="auto">
            <a:xfrm>
              <a:off x="1008" y="2016"/>
              <a:ext cx="3017" cy="144"/>
            </a:xfrm>
            <a:prstGeom prst="leftArrow">
              <a:avLst>
                <a:gd name="adj1" fmla="val 50000"/>
                <a:gd name="adj2" fmla="val 550000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1776" y="96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①</a:t>
              </a:r>
              <a:r>
                <a:rPr kumimoji="1" lang="en-US" altLang="zh-CN" sz="240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swap out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1920" y="172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②</a:t>
              </a:r>
              <a:r>
                <a:rPr kumimoji="1" lang="en-US" altLang="zh-CN" sz="240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swap in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3264" y="2736"/>
              <a:ext cx="1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dirty="0">
                  <a:latin typeface="Times New Roman" pitchFamily="18" charset="0"/>
                  <a:ea typeface="宋体" pitchFamily="2" charset="-122"/>
                </a:rPr>
                <a:t>b</a:t>
              </a:r>
              <a:r>
                <a:rPr kumimoji="1" lang="en-US" altLang="zh-CN" sz="2400" dirty="0" smtClean="0">
                  <a:latin typeface="Times New Roman" pitchFamily="18" charset="0"/>
                  <a:ea typeface="宋体" pitchFamily="2" charset="-122"/>
                </a:rPr>
                <a:t>acking </a:t>
              </a:r>
              <a:r>
                <a:rPr kumimoji="1" lang="en-US" altLang="zh-CN" sz="2400" dirty="0">
                  <a:latin typeface="Times New Roman" pitchFamily="18" charset="0"/>
                  <a:ea typeface="宋体" pitchFamily="2" charset="-122"/>
                </a:rPr>
                <a:t>store</a:t>
              </a:r>
            </a:p>
          </p:txBody>
        </p:sp>
      </p:grpSp>
      <p:sp>
        <p:nvSpPr>
          <p:cNvPr id="22" name="灯片编号占位符 3"/>
          <p:cNvSpPr txBox="1">
            <a:spLocks/>
          </p:cNvSpPr>
          <p:nvPr/>
        </p:nvSpPr>
        <p:spPr>
          <a:xfrm>
            <a:off x="4097079" y="6452043"/>
            <a:ext cx="538716" cy="288999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rgbClr val="0066FF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dirty="0" smtClean="0"/>
              <a:t>8.</a:t>
            </a:r>
            <a:fld id="{59DE6EB8-52AB-45EA-A660-3E1EBFA7298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2927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00B0F0"/>
                </a:solidFill>
              </a:rPr>
              <a:t>Standard Swapping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>
          <a:xfrm>
            <a:off x="342901" y="1371952"/>
            <a:ext cx="8591550" cy="5257448"/>
          </a:xfrm>
        </p:spPr>
        <p:txBody>
          <a:bodyPr>
            <a:normAutofit/>
          </a:bodyPr>
          <a:lstStyle/>
          <a:p>
            <a:pPr lvl="0"/>
            <a:r>
              <a:rPr lang="en-US" altLang="zh-CN" dirty="0">
                <a:solidFill>
                  <a:srgbClr val="3366FF"/>
                </a:solidFill>
                <a:ea typeface="ＭＳ Ｐゴシック" pitchFamily="34" charset="-128"/>
              </a:rPr>
              <a:t>Standard swapping involves moving processes between main memory and a backing store</a:t>
            </a:r>
            <a:r>
              <a:rPr lang="en-US" altLang="zh-CN" dirty="0" smtClean="0">
                <a:solidFill>
                  <a:srgbClr val="3366FF"/>
                </a:solidFill>
                <a:ea typeface="ＭＳ Ｐゴシック" pitchFamily="34" charset="-128"/>
              </a:rPr>
              <a:t>.</a:t>
            </a:r>
          </a:p>
          <a:p>
            <a:pPr marL="393192" lvl="1" indent="0">
              <a:buNone/>
            </a:pPr>
            <a:r>
              <a:rPr lang="zh-CN" altLang="en-US" b="1" dirty="0" smtClean="0">
                <a:solidFill>
                  <a:srgbClr val="008000"/>
                </a:solidFill>
                <a:latin typeface="+mn-ea"/>
              </a:rPr>
              <a:t>标准交换在主存和辅存之间移动进程</a:t>
            </a:r>
            <a:endParaRPr lang="en-US" altLang="zh-CN" b="1" dirty="0">
              <a:solidFill>
                <a:srgbClr val="008000"/>
              </a:solidFill>
              <a:latin typeface="+mn-ea"/>
            </a:endParaRPr>
          </a:p>
          <a:p>
            <a:pPr lvl="1"/>
            <a:r>
              <a:rPr lang="en-US" altLang="zh-CN" dirty="0" smtClean="0">
                <a:solidFill>
                  <a:srgbClr val="00B0F0"/>
                </a:solidFill>
                <a:ea typeface="ＭＳ Ｐゴシック" pitchFamily="34" charset="-128"/>
              </a:rPr>
              <a:t>Backing </a:t>
            </a:r>
            <a:r>
              <a:rPr lang="en-US" altLang="zh-CN" dirty="0">
                <a:solidFill>
                  <a:srgbClr val="00B0F0"/>
                </a:solidFill>
                <a:ea typeface="ＭＳ Ｐゴシック" pitchFamily="34" charset="-128"/>
              </a:rPr>
              <a:t>store</a:t>
            </a:r>
          </a:p>
          <a:p>
            <a:pPr lvl="2">
              <a:buClr>
                <a:srgbClr val="0F6FC6"/>
              </a:buClr>
            </a:pPr>
            <a:r>
              <a:rPr lang="en-US" altLang="zh-CN" sz="2200" dirty="0">
                <a:solidFill>
                  <a:prstClr val="black"/>
                </a:solidFill>
                <a:ea typeface="ＭＳ Ｐゴシック" pitchFamily="34" charset="-128"/>
              </a:rPr>
              <a:t>fast disk large enough to accommodate copies of all memory images for all users; </a:t>
            </a:r>
            <a:endParaRPr lang="en-US" altLang="zh-CN" sz="2200" dirty="0" smtClean="0">
              <a:solidFill>
                <a:prstClr val="black"/>
              </a:solidFill>
              <a:ea typeface="ＭＳ Ｐゴシック" pitchFamily="34" charset="-128"/>
            </a:endParaRPr>
          </a:p>
          <a:p>
            <a:pPr lvl="2">
              <a:buClr>
                <a:srgbClr val="0F6FC6"/>
              </a:buClr>
            </a:pPr>
            <a:r>
              <a:rPr lang="en-US" altLang="zh-CN" sz="2200" dirty="0" smtClean="0">
                <a:solidFill>
                  <a:prstClr val="black"/>
                </a:solidFill>
                <a:ea typeface="ＭＳ Ｐゴシック" pitchFamily="34" charset="-128"/>
              </a:rPr>
              <a:t>must </a:t>
            </a:r>
            <a:r>
              <a:rPr lang="en-US" altLang="zh-CN" sz="2200" dirty="0">
                <a:solidFill>
                  <a:prstClr val="black"/>
                </a:solidFill>
                <a:ea typeface="ＭＳ Ｐゴシック" pitchFamily="34" charset="-128"/>
              </a:rPr>
              <a:t>provide direct access to these memory </a:t>
            </a:r>
            <a:r>
              <a:rPr lang="en-US" altLang="zh-CN" sz="2200" dirty="0" smtClean="0">
                <a:solidFill>
                  <a:prstClr val="black"/>
                </a:solidFill>
                <a:ea typeface="ＭＳ Ｐゴシック" pitchFamily="34" charset="-128"/>
              </a:rPr>
              <a:t>images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8.</a:t>
            </a:r>
            <a:fld id="{59DE6EB8-52AB-45EA-A660-3E1EBFA7298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4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371952"/>
            <a:ext cx="8277225" cy="5257448"/>
          </a:xfrm>
        </p:spPr>
        <p:txBody>
          <a:bodyPr>
            <a:normAutofit/>
          </a:bodyPr>
          <a:lstStyle/>
          <a:p>
            <a:pPr lvl="1"/>
            <a:r>
              <a:rPr lang="en-US" altLang="zh-CN" sz="2200" dirty="0" smtClean="0">
                <a:ea typeface="ＭＳ Ｐゴシック" pitchFamily="34" charset="-128"/>
              </a:rPr>
              <a:t>The </a:t>
            </a:r>
            <a:r>
              <a:rPr lang="en-US" altLang="zh-CN" sz="2200" dirty="0">
                <a:ea typeface="ＭＳ Ｐゴシック" pitchFamily="34" charset="-128"/>
              </a:rPr>
              <a:t>system maintains a </a:t>
            </a:r>
            <a:r>
              <a:rPr lang="en-US" altLang="zh-CN" sz="2200" i="1" dirty="0">
                <a:solidFill>
                  <a:srgbClr val="00B0F0"/>
                </a:solidFill>
                <a:ea typeface="ＭＳ Ｐゴシック" pitchFamily="34" charset="-128"/>
              </a:rPr>
              <a:t>ready queue </a:t>
            </a:r>
            <a:r>
              <a:rPr lang="en-US" altLang="zh-CN" sz="2200" dirty="0">
                <a:ea typeface="ＭＳ Ｐゴシック" pitchFamily="34" charset="-128"/>
              </a:rPr>
              <a:t>consisting of all processes whose memory images are on the backing store or in memory and are ready to </a:t>
            </a:r>
            <a:r>
              <a:rPr lang="en-US" altLang="zh-CN" sz="2200" dirty="0" smtClean="0">
                <a:ea typeface="ＭＳ Ｐゴシック" pitchFamily="34" charset="-128"/>
              </a:rPr>
              <a:t>run</a:t>
            </a:r>
          </a:p>
          <a:p>
            <a:pPr lvl="2"/>
            <a:r>
              <a:rPr lang="en-US" altLang="zh-CN" sz="2000" dirty="0">
                <a:ea typeface="ＭＳ Ｐゴシック" pitchFamily="34" charset="-128"/>
              </a:rPr>
              <a:t>Whenever the CPU scheduler </a:t>
            </a:r>
            <a:r>
              <a:rPr lang="en-US" altLang="zh-CN" sz="2000" dirty="0" smtClean="0">
                <a:ea typeface="ＭＳ Ｐゴシック" pitchFamily="34" charset="-128"/>
              </a:rPr>
              <a:t>decides to </a:t>
            </a:r>
            <a:r>
              <a:rPr lang="en-US" altLang="zh-CN" sz="2000" dirty="0">
                <a:ea typeface="ＭＳ Ｐゴシック" pitchFamily="34" charset="-128"/>
              </a:rPr>
              <a:t>execute a process, it calls the dispatcher. The dispatcher checks to see </a:t>
            </a:r>
            <a:r>
              <a:rPr lang="en-US" altLang="zh-CN" sz="2000" dirty="0" smtClean="0">
                <a:ea typeface="ＭＳ Ｐゴシック" pitchFamily="34" charset="-128"/>
              </a:rPr>
              <a:t>whether the </a:t>
            </a:r>
            <a:r>
              <a:rPr lang="en-US" altLang="zh-CN" sz="2000" dirty="0">
                <a:ea typeface="ＭＳ Ｐゴシック" pitchFamily="34" charset="-128"/>
              </a:rPr>
              <a:t>next process in the queue is in memory. If it is not, and if there is no </a:t>
            </a:r>
            <a:r>
              <a:rPr lang="en-US" altLang="zh-CN" sz="2000" dirty="0" smtClean="0">
                <a:ea typeface="ＭＳ Ｐゴシック" pitchFamily="34" charset="-128"/>
              </a:rPr>
              <a:t>free memory </a:t>
            </a:r>
            <a:r>
              <a:rPr lang="en-US" altLang="zh-CN" sz="2000" dirty="0">
                <a:ea typeface="ＭＳ Ｐゴシック" pitchFamily="34" charset="-128"/>
              </a:rPr>
              <a:t>region, the dispatcher swaps out a process currently in memory </a:t>
            </a:r>
            <a:r>
              <a:rPr lang="en-US" altLang="zh-CN" sz="2000" dirty="0" smtClean="0">
                <a:ea typeface="ＭＳ Ｐゴシック" pitchFamily="34" charset="-128"/>
              </a:rPr>
              <a:t>and swaps </a:t>
            </a:r>
            <a:r>
              <a:rPr lang="en-US" altLang="zh-CN" sz="2000" dirty="0">
                <a:ea typeface="ＭＳ Ｐゴシック" pitchFamily="34" charset="-128"/>
              </a:rPr>
              <a:t>in the desired process. It then reloads registers and transfers control </a:t>
            </a:r>
            <a:r>
              <a:rPr lang="en-US" altLang="zh-CN" sz="2000" dirty="0" smtClean="0">
                <a:ea typeface="ＭＳ Ｐゴシック" pitchFamily="34" charset="-128"/>
              </a:rPr>
              <a:t>to the </a:t>
            </a:r>
            <a:r>
              <a:rPr lang="en-US" altLang="zh-CN" sz="2000" dirty="0">
                <a:ea typeface="ＭＳ Ｐゴシック" pitchFamily="34" charset="-128"/>
              </a:rPr>
              <a:t>selected process.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8.</a:t>
            </a:r>
            <a:fld id="{59DE6EB8-52AB-45EA-A660-3E1EBFA7298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4641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465" y="474133"/>
            <a:ext cx="8229600" cy="716713"/>
          </a:xfrm>
        </p:spPr>
        <p:txBody>
          <a:bodyPr>
            <a:normAutofit/>
          </a:bodyPr>
          <a:lstStyle/>
          <a:p>
            <a:r>
              <a:rPr lang="en-US" altLang="zh-CN" dirty="0"/>
              <a:t>8.1 </a:t>
            </a:r>
            <a:r>
              <a:rPr lang="en-US" altLang="zh-CN" dirty="0" smtClean="0"/>
              <a:t>Background </a:t>
            </a:r>
            <a:r>
              <a:rPr lang="zh-CN" altLang="en-US" dirty="0" smtClean="0">
                <a:solidFill>
                  <a:srgbClr val="0066FF"/>
                </a:solidFill>
              </a:rPr>
              <a:t>背景</a:t>
            </a:r>
            <a:endParaRPr lang="zh-CN" altLang="en-US" dirty="0">
              <a:solidFill>
                <a:srgbClr val="0066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2139" y="1241778"/>
            <a:ext cx="8534794" cy="5283199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Program must be brought (from disk)  into memory and placed within a process for it to be </a:t>
            </a:r>
            <a:r>
              <a:rPr lang="en-US" altLang="zh-CN" dirty="0" smtClean="0"/>
              <a:t>run</a:t>
            </a:r>
          </a:p>
          <a:p>
            <a:r>
              <a:rPr lang="en-US" altLang="zh-CN" dirty="0"/>
              <a:t>issues</a:t>
            </a:r>
          </a:p>
          <a:p>
            <a:pPr marL="850392" lvl="1" indent="-457200">
              <a:buFont typeface="+mj-ea"/>
              <a:buAutoNum type="circleNumDbPlain"/>
            </a:pPr>
            <a:r>
              <a:rPr lang="en-US" altLang="zh-CN" dirty="0" smtClean="0"/>
              <a:t>Basic Hardware  </a:t>
            </a:r>
            <a:r>
              <a:rPr lang="zh-CN" altLang="en-US" b="1" dirty="0" smtClean="0">
                <a:solidFill>
                  <a:srgbClr val="00CC00"/>
                </a:solidFill>
                <a:latin typeface="+mn-ea"/>
              </a:rPr>
              <a:t>硬件基础</a:t>
            </a:r>
            <a:endParaRPr lang="en-US" altLang="zh-CN" b="1" dirty="0" smtClean="0">
              <a:solidFill>
                <a:srgbClr val="00CC00"/>
              </a:solidFill>
              <a:latin typeface="+mn-ea"/>
            </a:endParaRPr>
          </a:p>
          <a:p>
            <a:pPr marL="850392" lvl="1" indent="-457200">
              <a:buFont typeface="+mj-ea"/>
              <a:buAutoNum type="circleNumDbPlain"/>
            </a:pPr>
            <a:r>
              <a:rPr lang="en-US" altLang="zh-CN" dirty="0"/>
              <a:t>Address </a:t>
            </a:r>
            <a:r>
              <a:rPr lang="en-US" altLang="zh-CN" dirty="0" smtClean="0"/>
              <a:t>Binding  </a:t>
            </a:r>
            <a:r>
              <a:rPr lang="zh-CN" altLang="en-US" b="1" dirty="0" smtClean="0">
                <a:solidFill>
                  <a:srgbClr val="00CC00"/>
                </a:solidFill>
              </a:rPr>
              <a:t>地址绑定</a:t>
            </a:r>
            <a:endParaRPr lang="en-US" altLang="zh-CN" b="1" dirty="0" smtClean="0">
              <a:solidFill>
                <a:srgbClr val="00CC00"/>
              </a:solidFill>
            </a:endParaRPr>
          </a:p>
          <a:p>
            <a:pPr marL="850392" lvl="1" indent="-457200">
              <a:buFont typeface="+mj-ea"/>
              <a:buAutoNum type="circleNumDbPlain"/>
            </a:pPr>
            <a:r>
              <a:rPr lang="en-US" altLang="zh-CN" dirty="0"/>
              <a:t>Logical Versus Physical Address </a:t>
            </a:r>
            <a:r>
              <a:rPr lang="en-US" altLang="zh-CN" dirty="0" smtClean="0"/>
              <a:t>Space </a:t>
            </a:r>
            <a:r>
              <a:rPr lang="zh-CN" altLang="en-US" b="1" dirty="0" smtClean="0">
                <a:solidFill>
                  <a:srgbClr val="00CC00"/>
                </a:solidFill>
              </a:rPr>
              <a:t>逻辑</a:t>
            </a:r>
            <a:r>
              <a:rPr lang="en-US" altLang="zh-CN" dirty="0" err="1" smtClean="0">
                <a:solidFill>
                  <a:srgbClr val="00CC00"/>
                </a:solidFill>
              </a:rPr>
              <a:t>vs</a:t>
            </a:r>
            <a:r>
              <a:rPr lang="zh-CN" altLang="en-US" b="1" dirty="0" smtClean="0">
                <a:solidFill>
                  <a:srgbClr val="00CC00"/>
                </a:solidFill>
              </a:rPr>
              <a:t>物理</a:t>
            </a:r>
            <a:r>
              <a:rPr lang="zh-CN" altLang="en-US" b="1" dirty="0">
                <a:solidFill>
                  <a:srgbClr val="00CC00"/>
                </a:solidFill>
              </a:rPr>
              <a:t>地址空间</a:t>
            </a:r>
            <a:endParaRPr lang="en-US" altLang="zh-CN" b="1" dirty="0">
              <a:solidFill>
                <a:srgbClr val="00CC00"/>
              </a:solidFill>
            </a:endParaRPr>
          </a:p>
          <a:p>
            <a:pPr marL="850392" lvl="1" indent="-457200">
              <a:buFont typeface="+mj-ea"/>
              <a:buAutoNum type="circleNumDbPlain"/>
            </a:pPr>
            <a:r>
              <a:rPr lang="en-US" altLang="zh-CN" dirty="0"/>
              <a:t>Dynamic </a:t>
            </a:r>
            <a:r>
              <a:rPr lang="en-US" altLang="zh-CN" dirty="0" smtClean="0"/>
              <a:t>Loading </a:t>
            </a:r>
            <a:r>
              <a:rPr lang="zh-CN" altLang="en-US" b="1" dirty="0">
                <a:solidFill>
                  <a:srgbClr val="00CC00"/>
                </a:solidFill>
              </a:rPr>
              <a:t>动态加载</a:t>
            </a:r>
            <a:endParaRPr lang="en-US" altLang="zh-CN" b="1" dirty="0">
              <a:solidFill>
                <a:srgbClr val="00CC00"/>
              </a:solidFill>
            </a:endParaRPr>
          </a:p>
          <a:p>
            <a:pPr marL="850392" lvl="1" indent="-457200">
              <a:buFont typeface="+mj-ea"/>
              <a:buAutoNum type="circleNumDbPlain"/>
            </a:pPr>
            <a:r>
              <a:rPr lang="en-US" altLang="zh-CN" dirty="0"/>
              <a:t>Dynamic Linking and Shared </a:t>
            </a:r>
            <a:r>
              <a:rPr lang="en-US" altLang="zh-CN" dirty="0" smtClean="0"/>
              <a:t>Libraries </a:t>
            </a:r>
            <a:r>
              <a:rPr lang="zh-CN" altLang="en-US" b="1" dirty="0">
                <a:solidFill>
                  <a:srgbClr val="00CC00"/>
                </a:solidFill>
              </a:rPr>
              <a:t>动态连接与共享库</a:t>
            </a:r>
            <a:endParaRPr lang="en-US" altLang="zh-CN" b="1" dirty="0">
              <a:solidFill>
                <a:srgbClr val="00CC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8.</a:t>
            </a:r>
            <a:fld id="{59DE6EB8-52AB-45EA-A660-3E1EBFA7298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0370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104900"/>
            <a:ext cx="8707438" cy="4838700"/>
          </a:xfrm>
        </p:spPr>
        <p:txBody>
          <a:bodyPr>
            <a:norm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2400" i="1" dirty="0">
                <a:solidFill>
                  <a:srgbClr val="00B0F0"/>
                </a:solidFill>
                <a:ea typeface="ＭＳ Ｐゴシック" pitchFamily="34" charset="-128"/>
              </a:rPr>
              <a:t>Roll</a:t>
            </a:r>
            <a:r>
              <a:rPr lang="en-US" altLang="zh-CN" sz="2400" i="1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i="1" dirty="0">
                <a:solidFill>
                  <a:srgbClr val="00B0F0"/>
                </a:solidFill>
                <a:ea typeface="ＭＳ Ｐゴシック" pitchFamily="34" charset="-128"/>
              </a:rPr>
              <a:t>out, roll</a:t>
            </a:r>
            <a:r>
              <a:rPr lang="en-US" altLang="zh-CN" sz="2400" i="1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i="1" dirty="0" smtClean="0">
                <a:solidFill>
                  <a:srgbClr val="00B0F0"/>
                </a:solidFill>
                <a:ea typeface="ＭＳ Ｐゴシック" pitchFamily="34" charset="-128"/>
              </a:rPr>
              <a:t>in</a:t>
            </a:r>
            <a:r>
              <a:rPr lang="en-US" altLang="zh-CN" sz="2400" dirty="0" smtClean="0">
                <a:solidFill>
                  <a:srgbClr val="00B0F0"/>
                </a:solidFill>
                <a:ea typeface="宋体" pitchFamily="2" charset="-122"/>
              </a:rPr>
              <a:t> </a:t>
            </a:r>
            <a:r>
              <a:rPr lang="zh-CN" altLang="en-US" sz="2400" dirty="0" smtClean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滚出滚入</a:t>
            </a:r>
            <a:endParaRPr lang="en-US" altLang="zh-CN" sz="2400" dirty="0">
              <a:solidFill>
                <a:srgbClr val="008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25000"/>
              </a:lnSpc>
              <a:buClr>
                <a:srgbClr val="0F6FC6"/>
              </a:buClr>
            </a:pPr>
            <a:r>
              <a:rPr lang="en-US" altLang="zh-CN" dirty="0">
                <a:solidFill>
                  <a:prstClr val="black"/>
                </a:solidFill>
                <a:ea typeface="宋体" pitchFamily="2" charset="-122"/>
              </a:rPr>
              <a:t>swapping variant used for </a:t>
            </a:r>
            <a:r>
              <a:rPr lang="en-US" altLang="zh-CN" dirty="0">
                <a:solidFill>
                  <a:srgbClr val="00B0F0"/>
                </a:solidFill>
                <a:ea typeface="宋体" pitchFamily="2" charset="-122"/>
              </a:rPr>
              <a:t>priority-based scheduling </a:t>
            </a:r>
            <a:r>
              <a:rPr lang="en-US" altLang="zh-CN" dirty="0">
                <a:solidFill>
                  <a:prstClr val="black"/>
                </a:solidFill>
                <a:ea typeface="宋体" pitchFamily="2" charset="-122"/>
              </a:rPr>
              <a:t>algorithms</a:t>
            </a:r>
            <a:r>
              <a:rPr lang="en-US" altLang="zh-CN" dirty="0" smtClean="0">
                <a:solidFill>
                  <a:prstClr val="black"/>
                </a:solidFill>
                <a:ea typeface="宋体" pitchFamily="2" charset="-122"/>
              </a:rPr>
              <a:t>;</a:t>
            </a:r>
          </a:p>
          <a:p>
            <a:pPr marL="667512" lvl="2" indent="0">
              <a:lnSpc>
                <a:spcPct val="125000"/>
              </a:lnSpc>
              <a:buClr>
                <a:srgbClr val="0F6FC6"/>
              </a:buClr>
              <a:buNone/>
            </a:pPr>
            <a:r>
              <a:rPr lang="zh-CN" altLang="en-US" b="1" dirty="0" smtClean="0">
                <a:solidFill>
                  <a:srgbClr val="0066FF"/>
                </a:solidFill>
                <a:ea typeface="宋体" pitchFamily="2" charset="-122"/>
              </a:rPr>
              <a:t>交换的一种变体，用于基于优先级的调度算法</a:t>
            </a:r>
            <a:r>
              <a:rPr lang="en-US" altLang="zh-CN" b="1" dirty="0" smtClean="0">
                <a:solidFill>
                  <a:srgbClr val="0066FF"/>
                </a:solidFill>
                <a:ea typeface="宋体" pitchFamily="2" charset="-122"/>
              </a:rPr>
              <a:t> </a:t>
            </a:r>
            <a:endParaRPr lang="en-US" altLang="zh-CN" b="1" dirty="0">
              <a:solidFill>
                <a:srgbClr val="0066FF"/>
              </a:solidFill>
              <a:ea typeface="宋体" pitchFamily="2" charset="-122"/>
            </a:endParaRPr>
          </a:p>
          <a:p>
            <a:pPr lvl="1">
              <a:lnSpc>
                <a:spcPct val="125000"/>
              </a:lnSpc>
              <a:buClr>
                <a:srgbClr val="0F6FC6"/>
              </a:buClr>
            </a:pPr>
            <a:r>
              <a:rPr lang="en-US" altLang="zh-CN" dirty="0">
                <a:solidFill>
                  <a:prstClr val="black"/>
                </a:solidFill>
                <a:ea typeface="宋体" pitchFamily="2" charset="-122"/>
              </a:rPr>
              <a:t>lower-priority process is swapped out so higher-priority process can be loaded and executed</a:t>
            </a:r>
            <a:r>
              <a:rPr lang="en-US" altLang="zh-CN" dirty="0" smtClean="0">
                <a:solidFill>
                  <a:prstClr val="black"/>
                </a:solidFill>
                <a:ea typeface="宋体" pitchFamily="2" charset="-122"/>
              </a:rPr>
              <a:t>.</a:t>
            </a:r>
            <a:endParaRPr lang="en-US" altLang="zh-CN" sz="2400" dirty="0" smtClean="0">
              <a:ea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8.</a:t>
            </a:r>
            <a:fld id="{59DE6EB8-52AB-45EA-A660-3E1EBFA7298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243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089" y="733777"/>
            <a:ext cx="8505161" cy="560987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Constraints </a:t>
            </a:r>
            <a:r>
              <a:rPr lang="zh-CN" altLang="en-US" dirty="0" smtClean="0"/>
              <a:t>约束</a:t>
            </a:r>
            <a:endParaRPr lang="en-US" altLang="zh-CN" dirty="0"/>
          </a:p>
          <a:p>
            <a:pPr lvl="1"/>
            <a:r>
              <a:rPr lang="en-US" altLang="zh-CN" i="1" dirty="0" smtClean="0">
                <a:solidFill>
                  <a:srgbClr val="00B0F0"/>
                </a:solidFill>
              </a:rPr>
              <a:t>Swap time</a:t>
            </a:r>
          </a:p>
          <a:p>
            <a:pPr lvl="2"/>
            <a:r>
              <a:rPr lang="en-US" altLang="zh-CN" dirty="0" smtClean="0"/>
              <a:t>Major </a:t>
            </a:r>
            <a:r>
              <a:rPr lang="en-US" altLang="zh-CN" dirty="0"/>
              <a:t>part of swap time is transfer </a:t>
            </a:r>
            <a:r>
              <a:rPr lang="en-US" altLang="zh-CN" dirty="0" smtClean="0"/>
              <a:t>time</a:t>
            </a:r>
          </a:p>
          <a:p>
            <a:pPr lvl="2"/>
            <a:r>
              <a:rPr lang="en-US" altLang="zh-CN" dirty="0" smtClean="0"/>
              <a:t>total </a:t>
            </a:r>
            <a:r>
              <a:rPr lang="en-US" altLang="zh-CN" dirty="0"/>
              <a:t>transfer time is directly proportional to the amount of memory </a:t>
            </a:r>
            <a:r>
              <a:rPr lang="en-US" altLang="zh-CN" dirty="0" smtClean="0"/>
              <a:t>swapped</a:t>
            </a:r>
          </a:p>
          <a:p>
            <a:pPr lvl="3"/>
            <a:r>
              <a:rPr lang="en-US" altLang="zh-CN" dirty="0"/>
              <a:t>swap only what is </a:t>
            </a:r>
            <a:r>
              <a:rPr lang="en-US" altLang="zh-CN" dirty="0" smtClean="0"/>
              <a:t>actually used</a:t>
            </a:r>
            <a:r>
              <a:rPr lang="en-US" altLang="zh-CN" dirty="0"/>
              <a:t>, reducing swap </a:t>
            </a:r>
            <a:r>
              <a:rPr lang="en-US" altLang="zh-CN" dirty="0" smtClean="0"/>
              <a:t>time</a:t>
            </a:r>
          </a:p>
          <a:p>
            <a:pPr lvl="4"/>
            <a:r>
              <a:rPr lang="en-US" altLang="zh-CN" dirty="0" smtClean="0"/>
              <a:t>Clearly</a:t>
            </a:r>
            <a:r>
              <a:rPr lang="en-US" altLang="zh-CN" dirty="0"/>
              <a:t>, it would be useful </a:t>
            </a:r>
            <a:r>
              <a:rPr lang="en-US" altLang="zh-CN" dirty="0" smtClean="0"/>
              <a:t>to know </a:t>
            </a:r>
            <a:r>
              <a:rPr lang="en-US" altLang="zh-CN" dirty="0"/>
              <a:t>exactly how much memory a user process is using, not simply </a:t>
            </a:r>
            <a:r>
              <a:rPr lang="en-US" altLang="zh-CN" dirty="0" smtClean="0"/>
              <a:t>how much </a:t>
            </a:r>
            <a:r>
              <a:rPr lang="en-US" altLang="zh-CN" dirty="0"/>
              <a:t>it might be using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other </a:t>
            </a:r>
            <a:r>
              <a:rPr lang="en-US" altLang="zh-CN" dirty="0" smtClean="0"/>
              <a:t>factors</a:t>
            </a:r>
            <a:endParaRPr lang="en-US" altLang="zh-CN" dirty="0"/>
          </a:p>
          <a:p>
            <a:pPr lvl="2"/>
            <a:r>
              <a:rPr lang="en-US" altLang="zh-CN" dirty="0" err="1"/>
              <a:t>e.g</a:t>
            </a:r>
            <a:r>
              <a:rPr lang="en-US" altLang="zh-CN" dirty="0"/>
              <a:t> pending </a:t>
            </a:r>
            <a:r>
              <a:rPr lang="en-US" altLang="zh-CN" dirty="0" smtClean="0"/>
              <a:t>I/O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2046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371952"/>
            <a:ext cx="8753475" cy="4805563"/>
          </a:xfrm>
        </p:spPr>
        <p:txBody>
          <a:bodyPr/>
          <a:lstStyle/>
          <a:p>
            <a:r>
              <a:rPr lang="en-US" altLang="zh-CN" dirty="0"/>
              <a:t>Standard swapping is not used in modern </a:t>
            </a:r>
            <a:r>
              <a:rPr lang="en-US" altLang="zh-CN" dirty="0" smtClean="0"/>
              <a:t>Operating systems  </a:t>
            </a:r>
            <a:r>
              <a:rPr lang="zh-CN" altLang="en-US" dirty="0" smtClean="0">
                <a:solidFill>
                  <a:srgbClr val="008000"/>
                </a:solidFill>
              </a:rPr>
              <a:t>标准交换不用于现代操作系统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lvl="1"/>
            <a:r>
              <a:rPr lang="en-US" altLang="zh-CN" dirty="0" smtClean="0"/>
              <a:t>It </a:t>
            </a:r>
            <a:r>
              <a:rPr lang="en-US" altLang="zh-CN" dirty="0"/>
              <a:t>requires </a:t>
            </a:r>
            <a:r>
              <a:rPr lang="en-US" altLang="zh-CN" dirty="0" smtClean="0"/>
              <a:t>too much </a:t>
            </a:r>
            <a:r>
              <a:rPr lang="en-US" altLang="zh-CN" dirty="0"/>
              <a:t>swapping time and provides too little execution time to be a </a:t>
            </a:r>
            <a:r>
              <a:rPr lang="en-US" altLang="zh-CN" dirty="0" smtClean="0"/>
              <a:t>reasonable memory-management </a:t>
            </a:r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05887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alt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2" y="944563"/>
            <a:ext cx="8286748" cy="50673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Modified versions of swapping are found on many systems (i.e., UNIX, Linux, and Windows)</a:t>
            </a:r>
          </a:p>
          <a:p>
            <a:pPr lvl="1"/>
            <a:r>
              <a:rPr lang="en-US" altLang="en-US" dirty="0" smtClean="0"/>
              <a:t>Swapping normally disabled</a:t>
            </a:r>
            <a:r>
              <a:rPr lang="zh-CN" altLang="en-US" dirty="0" smtClean="0"/>
              <a:t>（禁用）</a:t>
            </a:r>
            <a:endParaRPr lang="en-US" altLang="en-US" dirty="0" smtClean="0"/>
          </a:p>
          <a:p>
            <a:pPr lvl="1"/>
            <a:r>
              <a:rPr lang="en-US" altLang="en-US" dirty="0"/>
              <a:t>start if the amount of free memory falls below a </a:t>
            </a:r>
            <a:r>
              <a:rPr lang="en-US" altLang="en-US" i="1" dirty="0">
                <a:solidFill>
                  <a:srgbClr val="00B0F0"/>
                </a:solidFill>
              </a:rPr>
              <a:t>threshold</a:t>
            </a:r>
            <a:r>
              <a:rPr lang="en-US" altLang="en-US" dirty="0"/>
              <a:t> </a:t>
            </a:r>
            <a:r>
              <a:rPr lang="zh-CN" altLang="en-US" dirty="0"/>
              <a:t>（</a:t>
            </a:r>
            <a:r>
              <a:rPr lang="zh-CN" altLang="en-US" b="1" i="1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阈值</a:t>
            </a:r>
            <a:r>
              <a:rPr lang="zh-CN" altLang="en-US" dirty="0"/>
              <a:t>）</a:t>
            </a:r>
            <a:r>
              <a:rPr lang="en-US" altLang="en-US" dirty="0" smtClean="0"/>
              <a:t>amount</a:t>
            </a:r>
          </a:p>
          <a:p>
            <a:pPr lvl="1"/>
            <a:r>
              <a:rPr lang="en-US" altLang="en-US" dirty="0" smtClean="0"/>
              <a:t>Disabled again once memory demand reduced below threshold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355600" y="61436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solidFill>
                  <a:srgbClr val="00B0F0"/>
                </a:solidFill>
              </a:rPr>
              <a:t>Swapping on Mobile Systems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28626" y="1266824"/>
            <a:ext cx="8242300" cy="4729163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Not typically supported</a:t>
            </a:r>
          </a:p>
          <a:p>
            <a:pPr lvl="1"/>
            <a:r>
              <a:rPr lang="en-US" altLang="en-US" dirty="0" smtClean="0">
                <a:solidFill>
                  <a:srgbClr val="00B0F0"/>
                </a:solidFill>
              </a:rPr>
              <a:t>Flash memory </a:t>
            </a:r>
            <a:r>
              <a:rPr lang="en-US" altLang="en-US" dirty="0">
                <a:solidFill>
                  <a:srgbClr val="00B0F0"/>
                </a:solidFill>
              </a:rPr>
              <a:t>based </a:t>
            </a:r>
            <a:r>
              <a:rPr lang="en-US" altLang="en-US" dirty="0"/>
              <a:t>(Mobile devices generally use flash memory rather than more </a:t>
            </a:r>
            <a:r>
              <a:rPr lang="en-US" altLang="en-US" dirty="0" smtClean="0"/>
              <a:t>spacious hard </a:t>
            </a:r>
            <a:r>
              <a:rPr lang="en-US" altLang="en-US" dirty="0"/>
              <a:t>disks as their persistent storage.)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Small amount of space</a:t>
            </a:r>
          </a:p>
          <a:p>
            <a:pPr lvl="2"/>
            <a:r>
              <a:rPr lang="en-US" altLang="en-US" dirty="0" smtClean="0"/>
              <a:t>Limited number of write cycles</a:t>
            </a:r>
          </a:p>
          <a:p>
            <a:pPr lvl="2"/>
            <a:r>
              <a:rPr lang="en-US" altLang="en-US" dirty="0" smtClean="0"/>
              <a:t>Poor throughput between flash memory and CPU on mobile platform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85763" y="696912"/>
            <a:ext cx="8421687" cy="5580063"/>
          </a:xfrm>
        </p:spPr>
        <p:txBody>
          <a:bodyPr>
            <a:normAutofit/>
          </a:bodyPr>
          <a:lstStyle/>
          <a:p>
            <a:r>
              <a:rPr lang="en-US" altLang="en-US" dirty="0"/>
              <a:t>Instead of using swapping, when free memory falls below a </a:t>
            </a:r>
            <a:r>
              <a:rPr lang="en-US" altLang="en-US" dirty="0" smtClean="0"/>
              <a:t>certain threshold:</a:t>
            </a:r>
          </a:p>
          <a:p>
            <a:pPr lvl="1"/>
            <a:r>
              <a:rPr lang="en-US" altLang="en-US" dirty="0" smtClean="0"/>
              <a:t>Apple’s </a:t>
            </a:r>
            <a:r>
              <a:rPr lang="en-US" altLang="en-US" b="1" i="1" dirty="0" smtClean="0">
                <a:solidFill>
                  <a:srgbClr val="00B0F0"/>
                </a:solidFill>
              </a:rPr>
              <a:t>iOS</a:t>
            </a:r>
            <a:r>
              <a:rPr lang="en-US" altLang="en-US" dirty="0" smtClean="0"/>
              <a:t> </a:t>
            </a:r>
            <a:r>
              <a:rPr lang="en-US" altLang="en-US" b="1" i="1" dirty="0" smtClean="0"/>
              <a:t>asks</a:t>
            </a:r>
            <a:r>
              <a:rPr lang="en-US" altLang="en-US" dirty="0" smtClean="0"/>
              <a:t> apps to voluntarily relinquish </a:t>
            </a:r>
            <a:r>
              <a:rPr lang="zh-CN" altLang="en-US" dirty="0" smtClean="0"/>
              <a:t>（主动放弃）</a:t>
            </a:r>
            <a:r>
              <a:rPr lang="en-US" altLang="en-US" dirty="0" smtClean="0"/>
              <a:t>allocated memory</a:t>
            </a:r>
          </a:p>
          <a:p>
            <a:pPr lvl="2"/>
            <a:r>
              <a:rPr lang="en-US" altLang="en-US" dirty="0"/>
              <a:t>Read-only data (such as code) are removed from the system and </a:t>
            </a:r>
            <a:r>
              <a:rPr lang="en-US" altLang="en-US" dirty="0" smtClean="0"/>
              <a:t>later reloaded </a:t>
            </a:r>
            <a:r>
              <a:rPr lang="en-US" altLang="en-US" dirty="0"/>
              <a:t>from flash memory if necessary</a:t>
            </a:r>
            <a:r>
              <a:rPr lang="en-US" altLang="en-US" dirty="0" smtClean="0"/>
              <a:t>.</a:t>
            </a:r>
          </a:p>
          <a:p>
            <a:pPr lvl="2"/>
            <a:r>
              <a:rPr lang="en-US" altLang="en-US" dirty="0"/>
              <a:t>Data that have been modified (</a:t>
            </a:r>
            <a:r>
              <a:rPr lang="en-US" altLang="en-US" dirty="0" smtClean="0"/>
              <a:t>such as </a:t>
            </a:r>
            <a:r>
              <a:rPr lang="en-US" altLang="en-US" dirty="0"/>
              <a:t>the stack) are never </a:t>
            </a:r>
            <a:r>
              <a:rPr lang="en-US" altLang="en-US" dirty="0" smtClean="0"/>
              <a:t>removed</a:t>
            </a:r>
          </a:p>
          <a:p>
            <a:pPr lvl="2"/>
            <a:r>
              <a:rPr lang="en-US" altLang="en-US" dirty="0" smtClean="0"/>
              <a:t>Any </a:t>
            </a:r>
            <a:r>
              <a:rPr lang="en-US" altLang="en-US" dirty="0"/>
              <a:t>applications that fail to free </a:t>
            </a:r>
            <a:r>
              <a:rPr lang="en-US" altLang="en-US" dirty="0" smtClean="0"/>
              <a:t>up sufficient </a:t>
            </a:r>
            <a:r>
              <a:rPr lang="en-US" altLang="en-US" dirty="0"/>
              <a:t>memory may be terminated by the operating system</a:t>
            </a:r>
            <a:endParaRPr lang="en-US" altLang="en-US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212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85763" y="839786"/>
            <a:ext cx="8596312" cy="5313363"/>
          </a:xfrm>
        </p:spPr>
        <p:txBody>
          <a:bodyPr>
            <a:normAutofit/>
          </a:bodyPr>
          <a:lstStyle/>
          <a:p>
            <a:pPr lvl="1"/>
            <a:r>
              <a:rPr lang="en-US" altLang="en-US" b="1" i="1" dirty="0" smtClean="0">
                <a:solidFill>
                  <a:srgbClr val="00B0F0"/>
                </a:solidFill>
              </a:rPr>
              <a:t>Android</a:t>
            </a:r>
            <a:r>
              <a:rPr lang="en-US" altLang="en-US" dirty="0" smtClean="0">
                <a:solidFill>
                  <a:srgbClr val="00B0F0"/>
                </a:solidFill>
              </a:rPr>
              <a:t> </a:t>
            </a:r>
            <a:r>
              <a:rPr lang="en-US" altLang="en-US" dirty="0" smtClean="0"/>
              <a:t>terminates apps if low free memory, but first writes </a:t>
            </a:r>
            <a:r>
              <a:rPr lang="en-US" altLang="en-US" b="1" dirty="0" smtClean="0">
                <a:solidFill>
                  <a:srgbClr val="00B0F0"/>
                </a:solidFill>
              </a:rPr>
              <a:t>application state</a:t>
            </a:r>
            <a:r>
              <a:rPr lang="en-US" altLang="en-US" dirty="0" smtClean="0">
                <a:solidFill>
                  <a:srgbClr val="00B0F0"/>
                </a:solidFill>
              </a:rPr>
              <a:t> </a:t>
            </a:r>
            <a:r>
              <a:rPr lang="en-US" altLang="en-US" dirty="0" smtClean="0"/>
              <a:t>to flash for fast restart</a:t>
            </a:r>
          </a:p>
          <a:p>
            <a:r>
              <a:rPr lang="en-US" altLang="en-US" sz="2400" dirty="0" smtClean="0"/>
              <a:t>Developers </a:t>
            </a:r>
            <a:r>
              <a:rPr lang="en-US" altLang="en-US" sz="2400" dirty="0"/>
              <a:t>for mobile systems must </a:t>
            </a:r>
            <a:r>
              <a:rPr lang="en-US" altLang="en-US" sz="2400" dirty="0" smtClean="0"/>
              <a:t>carefully allocate </a:t>
            </a:r>
            <a:r>
              <a:rPr lang="en-US" altLang="en-US" sz="2400" dirty="0"/>
              <a:t>and release memory to ensure that their applications do not use </a:t>
            </a:r>
            <a:r>
              <a:rPr lang="en-US" altLang="en-US" sz="2400" dirty="0" smtClean="0"/>
              <a:t>too much </a:t>
            </a:r>
            <a:r>
              <a:rPr lang="en-US" altLang="en-US" sz="2400" dirty="0"/>
              <a:t>memory or suffer from </a:t>
            </a:r>
            <a:r>
              <a:rPr lang="en-US" altLang="en-US" sz="2400" i="1" dirty="0">
                <a:solidFill>
                  <a:srgbClr val="00B0F0"/>
                </a:solidFill>
              </a:rPr>
              <a:t>memory leaks</a:t>
            </a:r>
            <a:r>
              <a:rPr lang="en-US" altLang="en-US" sz="2400" dirty="0" smtClean="0"/>
              <a:t>.</a:t>
            </a:r>
          </a:p>
          <a:p>
            <a:pPr marL="393192" lvl="1" indent="0">
              <a:buNone/>
            </a:pPr>
            <a:r>
              <a:rPr lang="zh-CN" altLang="en-US" sz="2200" dirty="0" smtClean="0">
                <a:solidFill>
                  <a:srgbClr val="008000"/>
                </a:solidFill>
              </a:rPr>
              <a:t>移动系统开发者必须注意内存的分配和释放，以确保应用程序不使用太多的内存或发生内存泄露</a:t>
            </a:r>
            <a:r>
              <a:rPr lang="en-US" altLang="en-US" sz="2200" dirty="0" smtClean="0">
                <a:solidFill>
                  <a:srgbClr val="008000"/>
                </a:solidFill>
              </a:rPr>
              <a:t> </a:t>
            </a:r>
          </a:p>
          <a:p>
            <a:r>
              <a:rPr lang="en-US" altLang="en-US" sz="2400" dirty="0" smtClean="0"/>
              <a:t>Both </a:t>
            </a:r>
            <a:r>
              <a:rPr lang="en-US" altLang="en-US" sz="2400" dirty="0"/>
              <a:t>iOS and </a:t>
            </a:r>
            <a:r>
              <a:rPr lang="en-US" altLang="en-US" sz="2400" dirty="0" smtClean="0"/>
              <a:t>Android support </a:t>
            </a:r>
            <a:r>
              <a:rPr lang="en-US" altLang="en-US" sz="2400" dirty="0"/>
              <a:t>paging, so they do have memory-management abilities. </a:t>
            </a:r>
            <a:endParaRPr lang="en-US" altLang="en-US" sz="2400" dirty="0" smtClean="0"/>
          </a:p>
        </p:txBody>
      </p:sp>
      <p:pic>
        <p:nvPicPr>
          <p:cNvPr id="4" name="Picture 16" descr="retur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100" y="627062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878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2308" y="315913"/>
            <a:ext cx="7000875" cy="120808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itchFamily="2" charset="-122"/>
              </a:rPr>
              <a:t>8.3 Contiguous Memory Allocation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zh-CN" altLang="en-US" b="1" dirty="0" smtClean="0">
                <a:solidFill>
                  <a:srgbClr val="008000"/>
                </a:solidFill>
                <a:ea typeface="宋体" pitchFamily="2" charset="-122"/>
              </a:rPr>
              <a:t>连续分配</a:t>
            </a:r>
            <a:endParaRPr lang="en-US" altLang="zh-CN" b="1" dirty="0" smtClean="0">
              <a:solidFill>
                <a:srgbClr val="008000"/>
              </a:solidFill>
              <a:ea typeface="宋体" pitchFamily="2" charset="-122"/>
            </a:endParaRPr>
          </a:p>
        </p:txBody>
      </p:sp>
      <p:sp>
        <p:nvSpPr>
          <p:cNvPr id="583683" name="Rectangle 3"/>
          <p:cNvSpPr>
            <a:spLocks noGrp="1" noChangeArrowheads="1"/>
          </p:cNvSpPr>
          <p:nvPr>
            <p:ph idx="1"/>
          </p:nvPr>
        </p:nvSpPr>
        <p:spPr>
          <a:xfrm>
            <a:off x="313443" y="1314450"/>
            <a:ext cx="8668631" cy="4953000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ea typeface="宋体" pitchFamily="2" charset="-122"/>
              </a:rPr>
              <a:t>Main memory is usually divided into two partitions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Resident operating system  </a:t>
            </a:r>
            <a:r>
              <a:rPr lang="zh-CN" altLang="en-US" b="1" dirty="0">
                <a:solidFill>
                  <a:srgbClr val="00B0F0"/>
                </a:solidFill>
                <a:ea typeface="宋体" pitchFamily="2" charset="-122"/>
              </a:rPr>
              <a:t>常驻</a:t>
            </a:r>
            <a:r>
              <a:rPr lang="zh-CN" altLang="en-US" sz="2400" b="1" dirty="0" smtClean="0">
                <a:solidFill>
                  <a:srgbClr val="00B0F0"/>
                </a:solidFill>
                <a:ea typeface="宋体" pitchFamily="2" charset="-122"/>
              </a:rPr>
              <a:t>的操作系统</a:t>
            </a:r>
            <a:endParaRPr lang="en-US" altLang="zh-CN" sz="2400" b="1" dirty="0" smtClean="0">
              <a:solidFill>
                <a:srgbClr val="00B0F0"/>
              </a:solidFill>
              <a:ea typeface="宋体" pitchFamily="2" charset="-122"/>
            </a:endParaRPr>
          </a:p>
          <a:p>
            <a:pPr lvl="2"/>
            <a:r>
              <a:rPr lang="en-US" altLang="zh-CN" sz="2400" dirty="0" smtClean="0">
                <a:ea typeface="宋体" pitchFamily="2" charset="-122"/>
              </a:rPr>
              <a:t>usually held in low memory with interrupt vector.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User processes  </a:t>
            </a:r>
            <a:r>
              <a:rPr lang="zh-CN" altLang="en-US" b="1" dirty="0">
                <a:solidFill>
                  <a:srgbClr val="00B0F0"/>
                </a:solidFill>
                <a:ea typeface="宋体" pitchFamily="2" charset="-122"/>
              </a:rPr>
              <a:t>用户进程</a:t>
            </a:r>
            <a:endParaRPr lang="en-US" altLang="zh-CN" b="1" dirty="0">
              <a:solidFill>
                <a:srgbClr val="00B0F0"/>
              </a:solidFill>
              <a:ea typeface="宋体" pitchFamily="2" charset="-122"/>
            </a:endParaRPr>
          </a:p>
          <a:p>
            <a:pPr lvl="2"/>
            <a:r>
              <a:rPr lang="en-US" altLang="zh-CN" sz="2400" dirty="0" smtClean="0">
                <a:ea typeface="宋体" pitchFamily="2" charset="-122"/>
              </a:rPr>
              <a:t>held in high memory.</a:t>
            </a:r>
          </a:p>
          <a:p>
            <a:r>
              <a:rPr lang="en-US" altLang="zh-CN" dirty="0">
                <a:ea typeface="宋体" pitchFamily="2" charset="-122"/>
              </a:rPr>
              <a:t>Each process contained in single contiguous section of </a:t>
            </a:r>
            <a:r>
              <a:rPr lang="en-US" altLang="zh-CN" dirty="0" smtClean="0">
                <a:ea typeface="宋体" pitchFamily="2" charset="-122"/>
              </a:rPr>
              <a:t>memory</a:t>
            </a:r>
          </a:p>
          <a:p>
            <a:pPr marL="393192" lvl="1" indent="0">
              <a:buNone/>
            </a:pPr>
            <a:r>
              <a:rPr lang="zh-CN" altLang="en-US" b="1" dirty="0" smtClean="0">
                <a:solidFill>
                  <a:srgbClr val="008000"/>
                </a:solidFill>
                <a:ea typeface="宋体" pitchFamily="2" charset="-122"/>
              </a:rPr>
              <a:t>每个进程存储在一个单一连续区</a:t>
            </a:r>
            <a:endParaRPr lang="en-US" altLang="zh-CN" b="1" dirty="0">
              <a:solidFill>
                <a:srgbClr val="008000"/>
              </a:solidFill>
              <a:ea typeface="宋体" pitchFamily="2" charset="-122"/>
            </a:endParaRPr>
          </a:p>
        </p:txBody>
      </p:sp>
      <p:pic>
        <p:nvPicPr>
          <p:cNvPr id="583684" name="Picture 4" descr="retur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44" y="3159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3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3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7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6" t="906" r="18016" b="1501"/>
          <a:stretch>
            <a:fillRect/>
          </a:stretch>
        </p:blipFill>
        <p:spPr bwMode="auto">
          <a:xfrm>
            <a:off x="2397125" y="787400"/>
            <a:ext cx="3930650" cy="44973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8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00B0F0"/>
                </a:solidFill>
              </a:rPr>
              <a:t>Memory </a:t>
            </a:r>
            <a:r>
              <a:rPr lang="en-US" altLang="zh-CN" sz="3600" dirty="0" smtClean="0">
                <a:solidFill>
                  <a:srgbClr val="00B0F0"/>
                </a:solidFill>
              </a:rPr>
              <a:t>Protection  </a:t>
            </a:r>
            <a:r>
              <a:rPr lang="zh-CN" altLang="en-US" sz="3600" dirty="0" smtClean="0">
                <a:solidFill>
                  <a:srgbClr val="00B0F0"/>
                </a:solidFill>
              </a:rPr>
              <a:t>内存保护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sp>
        <p:nvSpPr>
          <p:cNvPr id="645122" name="Rectangle 2"/>
          <p:cNvSpPr>
            <a:spLocks noGrp="1" noChangeArrowheads="1"/>
          </p:cNvSpPr>
          <p:nvPr>
            <p:ph idx="1"/>
          </p:nvPr>
        </p:nvSpPr>
        <p:spPr>
          <a:xfrm>
            <a:off x="372139" y="1371953"/>
            <a:ext cx="8514686" cy="447639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2600" b="1" dirty="0" smtClean="0">
                <a:solidFill>
                  <a:srgbClr val="3366FF"/>
                </a:solidFill>
                <a:ea typeface="宋体" pitchFamily="2" charset="-122"/>
              </a:rPr>
              <a:t>Relocation-register scheme  </a:t>
            </a:r>
            <a:r>
              <a:rPr lang="zh-CN" altLang="en-US" sz="2600" b="1" dirty="0" smtClean="0">
                <a:solidFill>
                  <a:srgbClr val="008000"/>
                </a:solidFill>
                <a:ea typeface="宋体" pitchFamily="2" charset="-122"/>
              </a:rPr>
              <a:t>重定位寄存器方案</a:t>
            </a:r>
            <a:endParaRPr lang="en-US" altLang="zh-CN" sz="2600" b="1" dirty="0" smtClean="0">
              <a:solidFill>
                <a:srgbClr val="008000"/>
              </a:solidFill>
              <a:ea typeface="宋体" pitchFamily="2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dirty="0" smtClean="0">
                <a:ea typeface="宋体" pitchFamily="2" charset="-122"/>
              </a:rPr>
              <a:t>used to protect user processes from each other, and from changing operating-system code and data.</a:t>
            </a:r>
          </a:p>
          <a:p>
            <a:pPr lvl="1">
              <a:lnSpc>
                <a:spcPct val="125000"/>
              </a:lnSpc>
            </a:pPr>
            <a:r>
              <a:rPr lang="en-US" altLang="zh-CN" b="1" i="1" dirty="0" smtClean="0">
                <a:solidFill>
                  <a:srgbClr val="00B0F0"/>
                </a:solidFill>
                <a:ea typeface="宋体" pitchFamily="2" charset="-122"/>
              </a:rPr>
              <a:t>Relocation register  </a:t>
            </a:r>
            <a:r>
              <a:rPr lang="zh-CN" altLang="en-US" b="1" i="1" dirty="0" smtClean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重定位寄存器</a:t>
            </a:r>
            <a:endParaRPr lang="en-US" altLang="zh-CN" b="1" i="1" dirty="0" smtClean="0">
              <a:solidFill>
                <a:srgbClr val="008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lnSpc>
                <a:spcPct val="125000"/>
              </a:lnSpc>
            </a:pPr>
            <a:r>
              <a:rPr lang="en-US" altLang="zh-CN" dirty="0" smtClean="0">
                <a:ea typeface="宋体" pitchFamily="2" charset="-122"/>
              </a:rPr>
              <a:t>contains value of smallest physical address; </a:t>
            </a:r>
          </a:p>
          <a:p>
            <a:pPr lvl="1">
              <a:lnSpc>
                <a:spcPct val="125000"/>
              </a:lnSpc>
            </a:pP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limit </a:t>
            </a:r>
            <a:r>
              <a:rPr lang="en-US" altLang="zh-CN" b="1" i="1" dirty="0" smtClean="0">
                <a:solidFill>
                  <a:srgbClr val="00B0F0"/>
                </a:solidFill>
                <a:ea typeface="宋体" pitchFamily="2" charset="-122"/>
              </a:rPr>
              <a:t>register  </a:t>
            </a:r>
            <a:r>
              <a:rPr lang="zh-CN" altLang="en-US" b="1" i="1" dirty="0" smtClean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界限寄存器</a:t>
            </a:r>
            <a:endParaRPr lang="en-US" altLang="zh-CN" b="1" i="1" dirty="0">
              <a:solidFill>
                <a:srgbClr val="008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lnSpc>
                <a:spcPct val="125000"/>
              </a:lnSpc>
            </a:pPr>
            <a:r>
              <a:rPr lang="en-US" altLang="zh-CN" dirty="0">
                <a:ea typeface="宋体" pitchFamily="2" charset="-122"/>
              </a:rPr>
              <a:t>contains range of logical addresses – each logical address must be less than the limit register. 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2" grpId="0" build="p" bldLvl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00B0F0"/>
                </a:solidFill>
              </a:rPr>
              <a:t>Basic </a:t>
            </a:r>
            <a:r>
              <a:rPr lang="en-US" altLang="zh-CN" sz="3600" dirty="0" smtClean="0">
                <a:solidFill>
                  <a:srgbClr val="00B0F0"/>
                </a:solidFill>
              </a:rPr>
              <a:t>Hardware </a:t>
            </a:r>
            <a:r>
              <a:rPr lang="zh-CN" altLang="en-US" sz="3600" dirty="0" smtClean="0">
                <a:solidFill>
                  <a:srgbClr val="00B0F0"/>
                </a:solidFill>
              </a:rPr>
              <a:t>硬件基础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Main memory and registers are only storage CPU can access </a:t>
            </a:r>
            <a:r>
              <a:rPr lang="en-US" altLang="zh-CN" dirty="0" smtClean="0"/>
              <a:t>directly  </a:t>
            </a:r>
            <a:r>
              <a:rPr lang="en-US" altLang="zh-CN" dirty="0" smtClean="0">
                <a:solidFill>
                  <a:srgbClr val="00CC00"/>
                </a:solidFill>
              </a:rPr>
              <a:t>CPU</a:t>
            </a:r>
            <a:r>
              <a:rPr lang="zh-CN" altLang="en-US" dirty="0" smtClean="0">
                <a:solidFill>
                  <a:srgbClr val="00CC00"/>
                </a:solidFill>
              </a:rPr>
              <a:t>只能直接访问主存和寄存器</a:t>
            </a:r>
            <a:endParaRPr lang="en-US" altLang="zh-CN" dirty="0">
              <a:solidFill>
                <a:srgbClr val="00CC00"/>
              </a:solidFill>
            </a:endParaRPr>
          </a:p>
          <a:p>
            <a:pPr lvl="1"/>
            <a:r>
              <a:rPr lang="en-US" altLang="zh-CN" dirty="0"/>
              <a:t>Memory unit only sees a stream of addresses + read requests, or address + data and write </a:t>
            </a:r>
            <a:r>
              <a:rPr lang="en-US" altLang="zh-CN" dirty="0" smtClean="0"/>
              <a:t>requests</a:t>
            </a:r>
          </a:p>
          <a:p>
            <a:pPr lvl="1"/>
            <a:r>
              <a:rPr lang="en-US" altLang="zh-CN" dirty="0" smtClean="0"/>
              <a:t>any </a:t>
            </a:r>
            <a:r>
              <a:rPr lang="en-US" altLang="zh-CN" dirty="0"/>
              <a:t>instructions in execution, and any data being </a:t>
            </a:r>
            <a:r>
              <a:rPr lang="en-US" altLang="zh-CN" dirty="0" smtClean="0"/>
              <a:t>used by </a:t>
            </a:r>
            <a:r>
              <a:rPr lang="en-US" altLang="zh-CN" dirty="0"/>
              <a:t>the instructions, must be in one of these direct-access storage </a:t>
            </a:r>
            <a:r>
              <a:rPr lang="en-US" altLang="zh-CN" dirty="0" smtClean="0"/>
              <a:t>devices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778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40</a:t>
            </a:fld>
            <a:endParaRPr lang="en-US"/>
          </a:p>
        </p:txBody>
      </p:sp>
      <p:pic>
        <p:nvPicPr>
          <p:cNvPr id="24" name="Picture 4" descr="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5" y="1347788"/>
            <a:ext cx="5845175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19125" y="5018157"/>
            <a:ext cx="82772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</a:rPr>
              <a:t>Figure 8.6 Hardware support for relocation and limit registers.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00B0F0"/>
                </a:solidFill>
              </a:rPr>
              <a:t>Memory </a:t>
            </a:r>
            <a:r>
              <a:rPr lang="en-US" altLang="zh-CN" sz="3600" dirty="0" smtClean="0">
                <a:solidFill>
                  <a:srgbClr val="00B0F0"/>
                </a:solidFill>
              </a:rPr>
              <a:t>Allocation  </a:t>
            </a:r>
            <a:r>
              <a:rPr lang="zh-CN" altLang="en-US" sz="3600" dirty="0" smtClean="0">
                <a:solidFill>
                  <a:srgbClr val="00B0F0"/>
                </a:solidFill>
              </a:rPr>
              <a:t>内存分配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ixed-sized </a:t>
            </a:r>
            <a:r>
              <a:rPr lang="en-US" altLang="zh-CN" dirty="0"/>
              <a:t>partitions </a:t>
            </a:r>
            <a:r>
              <a:rPr lang="en-US" altLang="zh-CN" dirty="0" smtClean="0"/>
              <a:t>scheme </a:t>
            </a:r>
            <a:r>
              <a:rPr lang="zh-CN" altLang="en-US" dirty="0" smtClean="0"/>
              <a:t>固定分区</a:t>
            </a:r>
            <a:endParaRPr lang="en-US" altLang="zh-CN" dirty="0" smtClean="0"/>
          </a:p>
          <a:p>
            <a:pPr lvl="1"/>
            <a:r>
              <a:rPr lang="en-US" altLang="zh-CN" dirty="0"/>
              <a:t>Each partition may contain exactly one process</a:t>
            </a:r>
          </a:p>
          <a:p>
            <a:pPr lvl="1"/>
            <a:r>
              <a:rPr lang="en-US" altLang="zh-CN" dirty="0" smtClean="0"/>
              <a:t>Originally used </a:t>
            </a:r>
            <a:r>
              <a:rPr lang="en-US" altLang="zh-CN" dirty="0"/>
              <a:t>by the IBM OS/360 operating system </a:t>
            </a:r>
            <a:r>
              <a:rPr lang="en-US" altLang="zh-CN" dirty="0" smtClean="0"/>
              <a:t>but </a:t>
            </a:r>
            <a:r>
              <a:rPr lang="en-US" altLang="zh-CN" dirty="0"/>
              <a:t>is no longer in </a:t>
            </a:r>
            <a:r>
              <a:rPr lang="en-US" altLang="zh-CN" dirty="0" smtClean="0"/>
              <a:t>use</a:t>
            </a:r>
          </a:p>
          <a:p>
            <a:pPr lvl="1"/>
            <a:r>
              <a:rPr lang="en-US" altLang="zh-CN" dirty="0" smtClean="0"/>
              <a:t>called </a:t>
            </a:r>
            <a:r>
              <a:rPr lang="en-US" altLang="zh-CN" i="1" dirty="0">
                <a:solidFill>
                  <a:srgbClr val="00B0F0"/>
                </a:solidFill>
              </a:rPr>
              <a:t>MFT</a:t>
            </a:r>
            <a:r>
              <a:rPr lang="en-US" altLang="zh-CN" i="1" dirty="0"/>
              <a:t>-</a:t>
            </a:r>
            <a:r>
              <a:rPr lang="en-US" altLang="zh-CN" dirty="0"/>
              <a:t>-Multiprogramming with a Fixed number of Tasks operating </a:t>
            </a:r>
            <a:r>
              <a:rPr lang="en-US" altLang="zh-CN" dirty="0" smtClean="0"/>
              <a:t>system </a:t>
            </a:r>
            <a:r>
              <a:rPr lang="zh-CN" altLang="en-US" dirty="0"/>
              <a:t>（</a:t>
            </a:r>
            <a:r>
              <a:rPr lang="zh-CN" altLang="en-US" b="1" i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任务数固定的多道系统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877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ChangeArrowheads="1"/>
          </p:cNvSpPr>
          <p:nvPr>
            <p:ph idx="1"/>
          </p:nvPr>
        </p:nvSpPr>
        <p:spPr>
          <a:xfrm>
            <a:off x="231775" y="295274"/>
            <a:ext cx="8758238" cy="3800475"/>
          </a:xfrm>
        </p:spPr>
        <p:txBody>
          <a:bodyPr>
            <a:normAutofit/>
          </a:bodyPr>
          <a:lstStyle/>
          <a:p>
            <a:r>
              <a:rPr lang="en-US" altLang="zh-CN" dirty="0"/>
              <a:t>Variable-partition </a:t>
            </a:r>
            <a:r>
              <a:rPr lang="en-US" altLang="zh-CN" dirty="0" smtClean="0"/>
              <a:t>scheme </a:t>
            </a:r>
            <a:r>
              <a:rPr lang="zh-CN" altLang="en-US" dirty="0" smtClean="0"/>
              <a:t>可变分区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sz="2000" b="1" i="1" dirty="0" smtClean="0">
                <a:solidFill>
                  <a:srgbClr val="00B0F0"/>
                </a:solidFill>
                <a:ea typeface="ＭＳ Ｐゴシック" pitchFamily="34" charset="-128"/>
              </a:rPr>
              <a:t>Hole</a:t>
            </a:r>
            <a:r>
              <a:rPr lang="en-US" altLang="zh-CN" sz="2000" dirty="0" smtClean="0">
                <a:solidFill>
                  <a:srgbClr val="00B0F0"/>
                </a:solidFill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– block of available memory; holes of various size are scattered throughout memory.</a:t>
            </a:r>
          </a:p>
          <a:p>
            <a:pPr lvl="1">
              <a:lnSpc>
                <a:spcPct val="125000"/>
              </a:lnSpc>
            </a:pPr>
            <a:r>
              <a:rPr lang="en-US" altLang="zh-CN" sz="2000" dirty="0" smtClean="0">
                <a:ea typeface="宋体" pitchFamily="2" charset="-122"/>
              </a:rPr>
              <a:t>When a process arrives, it is allocated memory from a hole large enough to accommodate it.</a:t>
            </a:r>
          </a:p>
          <a:p>
            <a:pPr lvl="1">
              <a:lnSpc>
                <a:spcPct val="125000"/>
              </a:lnSpc>
            </a:pPr>
            <a:r>
              <a:rPr lang="en-US" altLang="zh-CN" sz="2000" dirty="0" smtClean="0">
                <a:ea typeface="宋体" pitchFamily="2" charset="-122"/>
              </a:rPr>
              <a:t>Operating system maintains information about:</a:t>
            </a:r>
            <a:br>
              <a:rPr lang="en-US" altLang="zh-CN" sz="2000" dirty="0" smtClean="0">
                <a:ea typeface="宋体" pitchFamily="2" charset="-122"/>
              </a:rPr>
            </a:br>
            <a:r>
              <a:rPr lang="en-US" altLang="zh-CN" sz="2000" dirty="0" smtClean="0">
                <a:ea typeface="宋体" pitchFamily="2" charset="-122"/>
              </a:rPr>
              <a:t>a) allocated partitions    b) free partitions (hole)</a:t>
            </a:r>
          </a:p>
          <a:p>
            <a:pPr lvl="1">
              <a:lnSpc>
                <a:spcPct val="125000"/>
              </a:lnSpc>
            </a:pPr>
            <a:r>
              <a:rPr lang="en-US" altLang="zh-CN" sz="2000" dirty="0">
                <a:ea typeface="宋体" pitchFamily="2" charset="-122"/>
              </a:rPr>
              <a:t>Called </a:t>
            </a:r>
            <a:r>
              <a:rPr lang="en-US" altLang="zh-CN" sz="2000" b="1" i="1" dirty="0">
                <a:solidFill>
                  <a:srgbClr val="00B0F0"/>
                </a:solidFill>
                <a:ea typeface="宋体" pitchFamily="2" charset="-122"/>
              </a:rPr>
              <a:t>MVT</a:t>
            </a:r>
            <a:r>
              <a:rPr lang="en-US" altLang="zh-CN" sz="2000" i="1" dirty="0">
                <a:ea typeface="宋体" pitchFamily="2" charset="-122"/>
              </a:rPr>
              <a:t>-</a:t>
            </a:r>
            <a:r>
              <a:rPr lang="en-US" altLang="zh-CN" sz="2000" dirty="0">
                <a:ea typeface="宋体" pitchFamily="2" charset="-122"/>
              </a:rPr>
              <a:t>-Multiprogramming with a Varable number of </a:t>
            </a:r>
            <a:r>
              <a:rPr lang="en-US" altLang="zh-CN" sz="2000" dirty="0" smtClean="0">
                <a:ea typeface="宋体" pitchFamily="2" charset="-122"/>
              </a:rPr>
              <a:t>Tasks</a:t>
            </a:r>
            <a:endParaRPr lang="en-US" altLang="zh-CN" sz="2000" dirty="0">
              <a:ea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4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38" y="4178300"/>
            <a:ext cx="6675437" cy="217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6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6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6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6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6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4" grpId="0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9" name="Rectangle 3"/>
          <p:cNvSpPr>
            <a:spLocks noGrp="1" noChangeArrowheads="1"/>
          </p:cNvSpPr>
          <p:nvPr>
            <p:ph idx="1"/>
          </p:nvPr>
        </p:nvSpPr>
        <p:spPr>
          <a:xfrm>
            <a:off x="171449" y="990600"/>
            <a:ext cx="8972551" cy="481965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ＭＳ Ｐゴシック" pitchFamily="34" charset="-128"/>
              </a:rPr>
              <a:t>Dynamic Storage-Allocation </a:t>
            </a:r>
            <a:r>
              <a:rPr lang="en-US" altLang="zh-CN" dirty="0" smtClean="0">
                <a:ea typeface="ＭＳ Ｐゴシック" pitchFamily="34" charset="-128"/>
              </a:rPr>
              <a:t>Problem  </a:t>
            </a:r>
            <a:r>
              <a:rPr lang="zh-CN" altLang="en-US" sz="2400" dirty="0" smtClean="0">
                <a:solidFill>
                  <a:srgbClr val="008000"/>
                </a:solidFill>
                <a:latin typeface="+mn-ea"/>
              </a:rPr>
              <a:t>动态存储分配问题</a:t>
            </a:r>
            <a:endParaRPr lang="en-US" altLang="zh-CN" sz="2400" dirty="0" smtClean="0">
              <a:solidFill>
                <a:srgbClr val="008000"/>
              </a:solidFill>
              <a:latin typeface="+mn-ea"/>
            </a:endParaRPr>
          </a:p>
          <a:p>
            <a:pPr lvl="1"/>
            <a:r>
              <a:rPr lang="en-US" altLang="zh-CN" b="1" i="1" dirty="0" smtClean="0">
                <a:solidFill>
                  <a:srgbClr val="00B0F0"/>
                </a:solidFill>
                <a:ea typeface="ＭＳ Ｐゴシック" pitchFamily="34" charset="-128"/>
              </a:rPr>
              <a:t>First-fit  </a:t>
            </a:r>
            <a:r>
              <a:rPr lang="zh-CN" altLang="en-US" b="1" i="1" dirty="0" smtClean="0">
                <a:solidFill>
                  <a:srgbClr val="008000"/>
                </a:solidFill>
                <a:latin typeface="+mn-ea"/>
              </a:rPr>
              <a:t>首次适应</a:t>
            </a:r>
            <a:endParaRPr lang="en-US" altLang="zh-CN" b="1" i="1" dirty="0" smtClean="0">
              <a:solidFill>
                <a:srgbClr val="008000"/>
              </a:solidFill>
              <a:latin typeface="+mn-ea"/>
            </a:endParaRPr>
          </a:p>
          <a:p>
            <a:pPr lvl="2"/>
            <a:r>
              <a:rPr lang="en-US" altLang="zh-CN" dirty="0" smtClean="0">
                <a:ea typeface="宋体" pitchFamily="2" charset="-122"/>
              </a:rPr>
              <a:t>Allocate the </a:t>
            </a:r>
            <a:r>
              <a:rPr lang="en-US" altLang="zh-CN" b="1" i="1" dirty="0" smtClean="0">
                <a:solidFill>
                  <a:srgbClr val="00B0F0"/>
                </a:solidFill>
                <a:ea typeface="宋体" pitchFamily="2" charset="-122"/>
              </a:rPr>
              <a:t>first</a:t>
            </a:r>
            <a:r>
              <a:rPr lang="en-US" altLang="zh-CN" dirty="0" smtClean="0">
                <a:solidFill>
                  <a:srgbClr val="00B0F0"/>
                </a:solidFill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hole that is big enough.</a:t>
            </a:r>
          </a:p>
          <a:p>
            <a:pPr lvl="1"/>
            <a:r>
              <a:rPr lang="en-US" altLang="zh-CN" sz="2400" b="1" i="1" dirty="0" smtClean="0">
                <a:solidFill>
                  <a:srgbClr val="00B0F0"/>
                </a:solidFill>
                <a:ea typeface="ＭＳ Ｐゴシック" pitchFamily="34" charset="-128"/>
              </a:rPr>
              <a:t>Best-fit  </a:t>
            </a:r>
            <a:r>
              <a:rPr lang="zh-CN" altLang="en-US" b="1" i="1" dirty="0">
                <a:solidFill>
                  <a:srgbClr val="008000"/>
                </a:solidFill>
                <a:latin typeface="+mn-ea"/>
              </a:rPr>
              <a:t>最佳适应</a:t>
            </a:r>
            <a:endParaRPr lang="en-US" altLang="zh-CN" b="1" i="1" dirty="0">
              <a:solidFill>
                <a:srgbClr val="008000"/>
              </a:solidFill>
              <a:latin typeface="+mn-ea"/>
            </a:endParaRPr>
          </a:p>
          <a:p>
            <a:pPr lvl="2"/>
            <a:r>
              <a:rPr lang="en-US" altLang="zh-CN" dirty="0" smtClean="0">
                <a:ea typeface="宋体" pitchFamily="2" charset="-122"/>
              </a:rPr>
              <a:t>Allocate the </a:t>
            </a: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smallest</a:t>
            </a:r>
            <a:r>
              <a:rPr lang="en-US" altLang="zh-CN" dirty="0" smtClean="0">
                <a:ea typeface="宋体" pitchFamily="2" charset="-122"/>
              </a:rPr>
              <a:t> hole that is big enough;</a:t>
            </a:r>
          </a:p>
          <a:p>
            <a:pPr lvl="2"/>
            <a:r>
              <a:rPr lang="en-US" altLang="zh-CN" dirty="0" smtClean="0">
                <a:ea typeface="宋体" pitchFamily="2" charset="-122"/>
              </a:rPr>
              <a:t>must search entire list, unless ordered by size.</a:t>
            </a:r>
          </a:p>
          <a:p>
            <a:pPr lvl="2"/>
            <a:r>
              <a:rPr lang="en-US" altLang="zh-CN" dirty="0" smtClean="0">
                <a:ea typeface="宋体" pitchFamily="2" charset="-122"/>
              </a:rPr>
              <a:t>Produces the smallest leftover hole.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7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7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7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79" grpId="0" build="p" bldLvl="3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9" name="Rectangle 3"/>
          <p:cNvSpPr>
            <a:spLocks noGrp="1" noChangeArrowheads="1"/>
          </p:cNvSpPr>
          <p:nvPr>
            <p:ph idx="1"/>
          </p:nvPr>
        </p:nvSpPr>
        <p:spPr>
          <a:xfrm>
            <a:off x="280988" y="838200"/>
            <a:ext cx="8520112" cy="4343400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b="1" i="1" dirty="0" smtClean="0">
                <a:solidFill>
                  <a:srgbClr val="00B0F0"/>
                </a:solidFill>
                <a:ea typeface="ＭＳ Ｐゴシック" pitchFamily="34" charset="-128"/>
              </a:rPr>
              <a:t>Worst-fit </a:t>
            </a:r>
            <a:r>
              <a:rPr lang="zh-CN" altLang="en-US" b="1" i="1" dirty="0">
                <a:solidFill>
                  <a:srgbClr val="008000"/>
                </a:solidFill>
                <a:latin typeface="+mn-ea"/>
              </a:rPr>
              <a:t>最差适应</a:t>
            </a:r>
            <a:endParaRPr lang="en-US" altLang="zh-CN" b="1" i="1" dirty="0">
              <a:solidFill>
                <a:srgbClr val="008000"/>
              </a:solidFill>
              <a:latin typeface="+mn-ea"/>
            </a:endParaRPr>
          </a:p>
          <a:p>
            <a:pPr lvl="2"/>
            <a:r>
              <a:rPr lang="en-US" altLang="zh-CN" dirty="0" smtClean="0">
                <a:ea typeface="宋体" pitchFamily="2" charset="-122"/>
              </a:rPr>
              <a:t>Allocate the </a:t>
            </a: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largest</a:t>
            </a:r>
            <a:r>
              <a:rPr lang="en-US" altLang="zh-CN" dirty="0" smtClean="0">
                <a:ea typeface="宋体" pitchFamily="2" charset="-122"/>
              </a:rPr>
              <a:t> hole;</a:t>
            </a:r>
          </a:p>
          <a:p>
            <a:pPr lvl="2"/>
            <a:r>
              <a:rPr lang="en-US" altLang="zh-CN" dirty="0" smtClean="0">
                <a:ea typeface="宋体" pitchFamily="2" charset="-122"/>
              </a:rPr>
              <a:t>must also search entire list.  </a:t>
            </a:r>
          </a:p>
          <a:p>
            <a:pPr lvl="2"/>
            <a:r>
              <a:rPr lang="en-US" altLang="zh-CN" dirty="0" smtClean="0">
                <a:ea typeface="宋体" pitchFamily="2" charset="-122"/>
              </a:rPr>
              <a:t>Produces the largest leftover hole.</a:t>
            </a:r>
          </a:p>
          <a:p>
            <a:pPr lvl="1"/>
            <a:r>
              <a:rPr kumimoji="0" lang="en-US" altLang="zh-CN" dirty="0" smtClean="0">
                <a:solidFill>
                  <a:srgbClr val="000066"/>
                </a:solidFill>
                <a:ea typeface="宋体" pitchFamily="2" charset="-122"/>
              </a:rPr>
              <a:t>First-fit and best-fit better than worst-fit in terms of speed and storage utilization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9372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7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79" grpId="0" build="p" bldLvl="3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687388"/>
            <a:ext cx="5889625" cy="576262"/>
          </a:xfrm>
        </p:spPr>
        <p:txBody>
          <a:bodyPr>
            <a:no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ea typeface="宋体" pitchFamily="2" charset="-122"/>
              </a:rPr>
              <a:t>Fragmentation  </a:t>
            </a:r>
            <a:r>
              <a:rPr lang="zh-CN" altLang="en-US" sz="3600" dirty="0" smtClean="0">
                <a:solidFill>
                  <a:srgbClr val="00B0F0"/>
                </a:solidFill>
                <a:ea typeface="宋体" pitchFamily="2" charset="-122"/>
              </a:rPr>
              <a:t>碎片</a:t>
            </a:r>
            <a:endParaRPr lang="en-US" altLang="zh-CN" sz="3600" dirty="0" smtClean="0">
              <a:solidFill>
                <a:srgbClr val="00B0F0"/>
              </a:solidFill>
              <a:ea typeface="宋体" pitchFamily="2" charset="-122"/>
            </a:endParaRPr>
          </a:p>
        </p:txBody>
      </p:sp>
      <p:sp>
        <p:nvSpPr>
          <p:cNvPr id="588803" name="Rectangle 3"/>
          <p:cNvSpPr>
            <a:spLocks noGrp="1" noChangeArrowheads="1"/>
          </p:cNvSpPr>
          <p:nvPr>
            <p:ph idx="1"/>
          </p:nvPr>
        </p:nvSpPr>
        <p:spPr>
          <a:xfrm>
            <a:off x="292100" y="1304925"/>
            <a:ext cx="8670925" cy="406717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sz="2400" b="1" i="1" dirty="0" smtClean="0">
                <a:ea typeface="ＭＳ Ｐゴシック" pitchFamily="34" charset="-128"/>
              </a:rPr>
              <a:t>External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smtClean="0">
                <a:ea typeface="ＭＳ Ｐゴシック" pitchFamily="34" charset="-128"/>
              </a:rPr>
              <a:t>Fragmentation  </a:t>
            </a:r>
            <a:r>
              <a:rPr lang="zh-CN" altLang="en-US" sz="2400" b="1" i="1" dirty="0" smtClean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外部碎片</a:t>
            </a:r>
            <a:endParaRPr lang="en-US" altLang="zh-CN" sz="2400" b="1" i="1" dirty="0" smtClean="0">
              <a:solidFill>
                <a:srgbClr val="008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sz="2400" dirty="0" smtClean="0">
                <a:ea typeface="宋体" pitchFamily="2" charset="-122"/>
              </a:rPr>
              <a:t>– total memory space exists to satisfy a request, but it is not contiguous.</a:t>
            </a:r>
          </a:p>
          <a:p>
            <a:pPr>
              <a:lnSpc>
                <a:spcPct val="125000"/>
              </a:lnSpc>
            </a:pPr>
            <a:r>
              <a:rPr lang="en-US" altLang="zh-CN" sz="2400" b="1" i="1" dirty="0" smtClean="0">
                <a:ea typeface="ＭＳ Ｐゴシック" pitchFamily="34" charset="-128"/>
              </a:rPr>
              <a:t>Internal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smtClean="0">
                <a:ea typeface="ＭＳ Ｐゴシック" pitchFamily="34" charset="-128"/>
              </a:rPr>
              <a:t>Fragmentation  </a:t>
            </a:r>
            <a:r>
              <a:rPr lang="zh-CN" altLang="en-US" sz="2400" i="1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内部碎片</a:t>
            </a:r>
            <a:endParaRPr lang="en-US" altLang="zh-CN" sz="2400" i="1" dirty="0">
              <a:solidFill>
                <a:srgbClr val="008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sz="2400" dirty="0" smtClean="0">
                <a:ea typeface="宋体" pitchFamily="2" charset="-122"/>
              </a:rPr>
              <a:t>– allocated memory may be slightly larger than requested memory; this size difference is memory internal to a partition, but not being used.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8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8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8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3" grpId="0" build="p" bldLvl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7" name="Rectangle 3"/>
          <p:cNvSpPr>
            <a:spLocks noGrp="1" noChangeArrowheads="1"/>
          </p:cNvSpPr>
          <p:nvPr>
            <p:ph idx="1"/>
          </p:nvPr>
        </p:nvSpPr>
        <p:spPr>
          <a:xfrm>
            <a:off x="465138" y="1023938"/>
            <a:ext cx="8497887" cy="36099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ea typeface="宋体" pitchFamily="2" charset="-122"/>
              </a:rPr>
              <a:t>Reduce external fragmentation by </a:t>
            </a:r>
            <a:r>
              <a:rPr lang="en-US" altLang="zh-CN" sz="2400" b="1" i="1" dirty="0" smtClean="0">
                <a:solidFill>
                  <a:srgbClr val="00B0F0"/>
                </a:solidFill>
                <a:ea typeface="ＭＳ Ｐゴシック" pitchFamily="34" charset="-128"/>
              </a:rPr>
              <a:t>compaction </a:t>
            </a:r>
            <a:r>
              <a:rPr lang="zh-CN" altLang="en-US" sz="2400" b="1" i="1" dirty="0" smtClean="0">
                <a:solidFill>
                  <a:srgbClr val="00B0F0"/>
                </a:solidFill>
                <a:ea typeface="ＭＳ Ｐゴシック" pitchFamily="34" charset="-128"/>
              </a:rPr>
              <a:t>（</a:t>
            </a:r>
            <a:r>
              <a:rPr lang="zh-CN" altLang="en-US" sz="2400" b="1" i="1" dirty="0" smtClean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紧缩</a:t>
            </a:r>
            <a:r>
              <a:rPr lang="zh-CN" altLang="en-US" sz="2400" b="1" i="1" dirty="0" smtClean="0">
                <a:solidFill>
                  <a:srgbClr val="00B0F0"/>
                </a:solidFill>
                <a:ea typeface="ＭＳ Ｐゴシック" pitchFamily="34" charset="-128"/>
              </a:rPr>
              <a:t>）</a:t>
            </a:r>
            <a:endParaRPr lang="en-US" altLang="zh-CN" sz="2400" b="1" i="1" dirty="0" smtClean="0">
              <a:solidFill>
                <a:srgbClr val="00B0F0"/>
              </a:solidFill>
              <a:ea typeface="ＭＳ Ｐゴシック" pitchFamily="34" charset="-128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dirty="0" smtClean="0">
                <a:ea typeface="宋体" pitchFamily="2" charset="-122"/>
              </a:rPr>
              <a:t>Shuffle memory contents to place all free memory together in one large block.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 smtClean="0">
                <a:ea typeface="宋体" pitchFamily="2" charset="-122"/>
              </a:rPr>
              <a:t>Compaction is possible </a:t>
            </a:r>
            <a:r>
              <a:rPr lang="en-US" altLang="zh-CN" sz="2400" i="1" dirty="0" smtClean="0">
                <a:solidFill>
                  <a:srgbClr val="00B0F0"/>
                </a:solidFill>
                <a:ea typeface="宋体" pitchFamily="2" charset="-122"/>
              </a:rPr>
              <a:t>only</a:t>
            </a:r>
            <a:r>
              <a:rPr lang="en-US" altLang="zh-CN" sz="2400" dirty="0" smtClean="0">
                <a:solidFill>
                  <a:srgbClr val="00B0F0"/>
                </a:solidFill>
                <a:ea typeface="宋体" pitchFamily="2" charset="-122"/>
              </a:rPr>
              <a:t> </a:t>
            </a:r>
            <a:r>
              <a:rPr lang="en-US" altLang="zh-CN" sz="2400" dirty="0" smtClean="0">
                <a:ea typeface="宋体" pitchFamily="2" charset="-122"/>
              </a:rPr>
              <a:t>if relocation is dynamic, and is done at execution time.</a:t>
            </a:r>
          </a:p>
        </p:txBody>
      </p:sp>
      <p:pic>
        <p:nvPicPr>
          <p:cNvPr id="646148" name="Picture 4" descr="retur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570865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7" grpId="0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宋体" pitchFamily="2" charset="-122"/>
              </a:rPr>
              <a:t>8.4  Segmentation  </a:t>
            </a:r>
            <a:r>
              <a:rPr lang="zh-CN" altLang="en-US" dirty="0">
                <a:solidFill>
                  <a:srgbClr val="00B0F0"/>
                </a:solidFill>
                <a:ea typeface="宋体" pitchFamily="2" charset="-122"/>
              </a:rPr>
              <a:t>分段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Background </a:t>
            </a:r>
            <a:r>
              <a:rPr lang="zh-CN" altLang="en-US" dirty="0" smtClean="0">
                <a:solidFill>
                  <a:srgbClr val="008000"/>
                </a:solidFill>
              </a:rPr>
              <a:t>背景</a:t>
            </a:r>
            <a:endParaRPr lang="en-US" altLang="zh-CN" dirty="0">
              <a:solidFill>
                <a:srgbClr val="008000"/>
              </a:solidFill>
            </a:endParaRP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user’s </a:t>
            </a:r>
            <a:r>
              <a:rPr lang="en-US" altLang="zh-CN" dirty="0" smtClean="0"/>
              <a:t>(or programmer’s</a:t>
            </a:r>
            <a:r>
              <a:rPr lang="en-US" altLang="zh-CN" dirty="0"/>
              <a:t>) view of memory is not the same as the </a:t>
            </a:r>
            <a:r>
              <a:rPr lang="en-US" altLang="zh-CN" dirty="0" smtClean="0"/>
              <a:t>actual physical </a:t>
            </a:r>
            <a:r>
              <a:rPr lang="en-US" altLang="zh-CN" dirty="0"/>
              <a:t>memory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Indeed, dealing </a:t>
            </a:r>
            <a:r>
              <a:rPr lang="en-US" altLang="zh-CN" dirty="0" smtClean="0"/>
              <a:t>with </a:t>
            </a:r>
            <a:r>
              <a:rPr lang="en-US" altLang="zh-CN" dirty="0"/>
              <a:t>memory in terms of its physical properties is </a:t>
            </a:r>
            <a:r>
              <a:rPr lang="en-US" altLang="zh-CN" dirty="0" smtClean="0"/>
              <a:t>inconvenient to </a:t>
            </a:r>
            <a:r>
              <a:rPr lang="en-US" altLang="zh-CN" dirty="0"/>
              <a:t>both the operating system and the programmer.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pic>
        <p:nvPicPr>
          <p:cNvPr id="618500" name="Picture 4" descr="retur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58" y="30162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9264" y="876652"/>
            <a:ext cx="8790911" cy="530507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Motivation </a:t>
            </a:r>
            <a:r>
              <a:rPr lang="zh-CN" altLang="en-US" dirty="0" smtClean="0">
                <a:solidFill>
                  <a:srgbClr val="008000"/>
                </a:solidFill>
              </a:rPr>
              <a:t>动机</a:t>
            </a:r>
            <a:endParaRPr lang="en-US" altLang="zh-CN" dirty="0">
              <a:solidFill>
                <a:srgbClr val="008000"/>
              </a:solidFill>
            </a:endParaRPr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/>
              <a:t>the hardware </a:t>
            </a:r>
            <a:r>
              <a:rPr lang="en-US" altLang="zh-CN" dirty="0" smtClean="0"/>
              <a:t>could provide </a:t>
            </a:r>
            <a:r>
              <a:rPr lang="en-US" altLang="zh-CN" dirty="0"/>
              <a:t>a memory mechanism that mapped the programmer’s view to </a:t>
            </a:r>
            <a:r>
              <a:rPr lang="en-US" altLang="zh-CN" dirty="0" smtClean="0"/>
              <a:t>the actual </a:t>
            </a:r>
            <a:r>
              <a:rPr lang="en-US" altLang="zh-CN" dirty="0"/>
              <a:t>physical </a:t>
            </a:r>
            <a:r>
              <a:rPr lang="en-US" altLang="zh-CN" dirty="0" smtClean="0"/>
              <a:t>memory</a:t>
            </a:r>
          </a:p>
          <a:p>
            <a:pPr lvl="2"/>
            <a:r>
              <a:rPr lang="en-US" altLang="zh-CN" dirty="0" smtClean="0"/>
              <a:t>The </a:t>
            </a:r>
            <a:r>
              <a:rPr lang="en-US" altLang="zh-CN" dirty="0"/>
              <a:t>system would have more freedom to </a:t>
            </a:r>
            <a:r>
              <a:rPr lang="en-US" altLang="zh-CN" dirty="0" smtClean="0"/>
              <a:t>manage memory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while </a:t>
            </a:r>
            <a:r>
              <a:rPr lang="en-US" altLang="zh-CN" dirty="0"/>
              <a:t>the programmer would have a more natural </a:t>
            </a:r>
            <a:r>
              <a:rPr lang="en-US" altLang="zh-CN" dirty="0" smtClean="0"/>
              <a:t>programming environment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lvl="1"/>
            <a:r>
              <a:rPr lang="en-US" altLang="zh-CN" b="1" i="1" dirty="0" smtClean="0">
                <a:solidFill>
                  <a:srgbClr val="00B0F0"/>
                </a:solidFill>
              </a:rPr>
              <a:t>Segmentation</a:t>
            </a:r>
            <a:r>
              <a:rPr lang="en-US" altLang="zh-CN" dirty="0" smtClean="0"/>
              <a:t>--Memory-management </a:t>
            </a:r>
            <a:r>
              <a:rPr lang="en-US" altLang="zh-CN" dirty="0"/>
              <a:t>scheme that supports user view of memory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9590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7515" y="413463"/>
            <a:ext cx="8229600" cy="71004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00B0F0"/>
                </a:solidFill>
              </a:rPr>
              <a:t>Basic Method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sp>
        <p:nvSpPr>
          <p:cNvPr id="652291" name="Rectangle 3"/>
          <p:cNvSpPr>
            <a:spLocks noGrp="1" noChangeArrowheads="1"/>
          </p:cNvSpPr>
          <p:nvPr>
            <p:ph idx="1"/>
          </p:nvPr>
        </p:nvSpPr>
        <p:spPr>
          <a:xfrm>
            <a:off x="438814" y="1229077"/>
            <a:ext cx="8495636" cy="523839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3366FF"/>
                </a:solidFill>
                <a:ea typeface="ＭＳ Ｐゴシック" pitchFamily="34" charset="-128"/>
                <a:cs typeface="Times New Roman" pitchFamily="18" charset="0"/>
              </a:rPr>
              <a:t>User’s </a:t>
            </a:r>
            <a:r>
              <a:rPr lang="en-US" altLang="zh-CN" dirty="0" smtClean="0">
                <a:solidFill>
                  <a:srgbClr val="3366FF"/>
                </a:solidFill>
                <a:ea typeface="ＭＳ Ｐゴシック" pitchFamily="34" charset="-128"/>
                <a:cs typeface="Times New Roman" pitchFamily="18" charset="0"/>
              </a:rPr>
              <a:t>view: A </a:t>
            </a:r>
            <a:r>
              <a:rPr lang="en-US" altLang="zh-CN" b="1" dirty="0" smtClean="0">
                <a:solidFill>
                  <a:srgbClr val="3366FF"/>
                </a:solidFill>
                <a:ea typeface="ＭＳ Ｐゴシック" pitchFamily="34" charset="-128"/>
                <a:cs typeface="Times New Roman" pitchFamily="18" charset="0"/>
              </a:rPr>
              <a:t>program is a collection of segments</a:t>
            </a:r>
            <a:endParaRPr lang="en-US" altLang="zh-CN" dirty="0" smtClean="0">
              <a:ea typeface="ＭＳ Ｐゴシック" pitchFamily="34" charset="-128"/>
            </a:endParaRPr>
          </a:p>
          <a:p>
            <a:pPr lvl="1">
              <a:lnSpc>
                <a:spcPct val="125000"/>
              </a:lnSpc>
            </a:pPr>
            <a:r>
              <a:rPr lang="en-US" altLang="zh-CN" sz="2600" dirty="0" smtClean="0">
                <a:ea typeface="ＭＳ Ｐゴシック" pitchFamily="34" charset="-128"/>
              </a:rPr>
              <a:t>A segment is a logical unit such as:</a:t>
            </a:r>
          </a:p>
          <a:p>
            <a:pPr lvl="2">
              <a:lnSpc>
                <a:spcPct val="125000"/>
              </a:lnSpc>
              <a:spcBef>
                <a:spcPct val="0"/>
              </a:spcBef>
            </a:pPr>
            <a:r>
              <a:rPr lang="en-US" altLang="zh-CN" sz="2200" dirty="0" smtClean="0">
                <a:ea typeface="ＭＳ Ｐゴシック" pitchFamily="34" charset="-128"/>
              </a:rPr>
              <a:t>main program,</a:t>
            </a:r>
          </a:p>
          <a:p>
            <a:pPr lvl="2">
              <a:lnSpc>
                <a:spcPct val="125000"/>
              </a:lnSpc>
              <a:spcBef>
                <a:spcPct val="0"/>
              </a:spcBef>
            </a:pPr>
            <a:r>
              <a:rPr lang="en-US" altLang="zh-CN" sz="2200" dirty="0" smtClean="0">
                <a:ea typeface="ＭＳ Ｐゴシック" pitchFamily="34" charset="-128"/>
              </a:rPr>
              <a:t>procedure, </a:t>
            </a:r>
          </a:p>
          <a:p>
            <a:pPr lvl="2">
              <a:lnSpc>
                <a:spcPct val="125000"/>
              </a:lnSpc>
              <a:spcBef>
                <a:spcPct val="0"/>
              </a:spcBef>
            </a:pPr>
            <a:r>
              <a:rPr lang="en-US" altLang="zh-CN" sz="2200" dirty="0" smtClean="0">
                <a:ea typeface="ＭＳ Ｐゴシック" pitchFamily="34" charset="-128"/>
              </a:rPr>
              <a:t>function,</a:t>
            </a:r>
          </a:p>
          <a:p>
            <a:pPr lvl="2">
              <a:lnSpc>
                <a:spcPct val="125000"/>
              </a:lnSpc>
              <a:spcBef>
                <a:spcPct val="0"/>
              </a:spcBef>
            </a:pPr>
            <a:r>
              <a:rPr lang="en-US" altLang="zh-CN" sz="2200" dirty="0" smtClean="0">
                <a:ea typeface="ＭＳ Ｐゴシック" pitchFamily="34" charset="-128"/>
              </a:rPr>
              <a:t>method,</a:t>
            </a:r>
          </a:p>
          <a:p>
            <a:pPr lvl="2">
              <a:lnSpc>
                <a:spcPct val="125000"/>
              </a:lnSpc>
              <a:spcBef>
                <a:spcPct val="0"/>
              </a:spcBef>
            </a:pPr>
            <a:r>
              <a:rPr lang="en-US" altLang="zh-CN" sz="2200" dirty="0" smtClean="0">
                <a:ea typeface="ＭＳ Ｐゴシック" pitchFamily="34" charset="-128"/>
              </a:rPr>
              <a:t>object,</a:t>
            </a:r>
          </a:p>
          <a:p>
            <a:pPr lvl="2">
              <a:lnSpc>
                <a:spcPct val="125000"/>
              </a:lnSpc>
              <a:spcBef>
                <a:spcPct val="0"/>
              </a:spcBef>
            </a:pPr>
            <a:r>
              <a:rPr lang="en-US" altLang="zh-CN" sz="2200" dirty="0" smtClean="0">
                <a:ea typeface="ＭＳ Ｐゴシック" pitchFamily="34" charset="-128"/>
              </a:rPr>
              <a:t>local variables, global variables,</a:t>
            </a:r>
          </a:p>
          <a:p>
            <a:pPr lvl="2">
              <a:lnSpc>
                <a:spcPct val="125000"/>
              </a:lnSpc>
              <a:spcBef>
                <a:spcPct val="0"/>
              </a:spcBef>
            </a:pPr>
            <a:r>
              <a:rPr lang="en-US" altLang="zh-CN" sz="2200" dirty="0" smtClean="0">
                <a:ea typeface="ＭＳ Ｐゴシック" pitchFamily="34" charset="-128"/>
              </a:rPr>
              <a:t>common block,</a:t>
            </a:r>
          </a:p>
          <a:p>
            <a:pPr lvl="2">
              <a:lnSpc>
                <a:spcPct val="125000"/>
              </a:lnSpc>
              <a:spcBef>
                <a:spcPct val="0"/>
              </a:spcBef>
            </a:pPr>
            <a:r>
              <a:rPr lang="en-US" altLang="zh-CN" sz="2200" dirty="0" smtClean="0">
                <a:ea typeface="ＭＳ Ｐゴシック" pitchFamily="34" charset="-128"/>
              </a:rPr>
              <a:t>stack,</a:t>
            </a:r>
          </a:p>
          <a:p>
            <a:pPr lvl="2">
              <a:lnSpc>
                <a:spcPct val="125000"/>
              </a:lnSpc>
              <a:spcBef>
                <a:spcPct val="0"/>
              </a:spcBef>
            </a:pPr>
            <a:r>
              <a:rPr lang="en-US" altLang="zh-CN" sz="2200" dirty="0" smtClean="0">
                <a:ea typeface="ＭＳ Ｐゴシック" pitchFamily="34" charset="-128"/>
              </a:rPr>
              <a:t>symbol table, arrays</a:t>
            </a:r>
            <a:endParaRPr lang="zh-CN" altLang="en-US" sz="2200" dirty="0" smtClean="0">
              <a:ea typeface="ＭＳ Ｐゴシック" pitchFamily="34" charset="-128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909" y="362663"/>
            <a:ext cx="8229600" cy="710043"/>
          </a:xfrm>
        </p:spPr>
        <p:txBody>
          <a:bodyPr>
            <a:normAutofit/>
          </a:bodyPr>
          <a:lstStyle/>
          <a:p>
            <a:endParaRPr lang="zh-CN" altLang="en-US" sz="3600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2139" y="1123597"/>
            <a:ext cx="8667086" cy="540102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relative speed of accessing </a:t>
            </a:r>
            <a:r>
              <a:rPr lang="en-US" altLang="zh-CN" dirty="0" smtClean="0"/>
              <a:t>physical memory</a:t>
            </a:r>
            <a:endParaRPr lang="en-US" altLang="zh-CN" dirty="0"/>
          </a:p>
          <a:p>
            <a:pPr lvl="1"/>
            <a:r>
              <a:rPr lang="en-US" altLang="zh-CN" dirty="0" smtClean="0"/>
              <a:t>Register </a:t>
            </a:r>
            <a:r>
              <a:rPr lang="en-US" altLang="zh-CN" dirty="0"/>
              <a:t>access in one CPU clock (or less</a:t>
            </a:r>
            <a:r>
              <a:rPr lang="en-US" altLang="zh-CN" dirty="0" smtClean="0"/>
              <a:t>) cycle (</a:t>
            </a:r>
            <a:r>
              <a:rPr lang="zh-CN" altLang="en-US" sz="2100" b="1" i="1" dirty="0">
                <a:solidFill>
                  <a:srgbClr val="00CC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时钟周期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Main memory </a:t>
            </a:r>
            <a:r>
              <a:rPr lang="en-US" altLang="zh-CN" dirty="0" smtClean="0"/>
              <a:t>may take </a:t>
            </a:r>
            <a:r>
              <a:rPr lang="en-US" altLang="zh-CN" dirty="0"/>
              <a:t>many </a:t>
            </a:r>
            <a:r>
              <a:rPr lang="en-US" altLang="zh-CN" dirty="0" smtClean="0"/>
              <a:t>cycles</a:t>
            </a:r>
          </a:p>
          <a:p>
            <a:pPr lvl="2"/>
            <a:r>
              <a:rPr lang="en-US" altLang="zh-CN" dirty="0" smtClean="0"/>
              <a:t>causing </a:t>
            </a:r>
            <a:r>
              <a:rPr lang="en-US" altLang="zh-CN" dirty="0"/>
              <a:t>a </a:t>
            </a:r>
            <a:r>
              <a:rPr lang="en-US" altLang="zh-CN" dirty="0" smtClean="0"/>
              <a:t>processor </a:t>
            </a:r>
            <a:r>
              <a:rPr lang="en-US" altLang="zh-CN" b="1" i="1" dirty="0" smtClean="0">
                <a:solidFill>
                  <a:srgbClr val="00B0F0"/>
                </a:solidFill>
              </a:rPr>
              <a:t>stall  </a:t>
            </a:r>
            <a:r>
              <a:rPr lang="zh-CN" altLang="en-US" b="1" i="1" dirty="0" smtClean="0">
                <a:solidFill>
                  <a:srgbClr val="00CC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停顿</a:t>
            </a:r>
            <a:endParaRPr lang="en-US" altLang="zh-CN" b="1" i="1" dirty="0">
              <a:solidFill>
                <a:srgbClr val="00CC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dirty="0" smtClean="0"/>
              <a:t>Remedy: </a:t>
            </a:r>
            <a:r>
              <a:rPr lang="en-US" altLang="zh-CN" b="1" i="1" dirty="0" smtClean="0">
                <a:solidFill>
                  <a:srgbClr val="00B0F0"/>
                </a:solidFill>
              </a:rPr>
              <a:t>Cache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zh-CN" altLang="en-US" b="1" i="1" dirty="0" smtClean="0">
                <a:solidFill>
                  <a:srgbClr val="00CC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高速缓存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sits </a:t>
            </a:r>
            <a:r>
              <a:rPr lang="en-US" altLang="zh-CN" dirty="0"/>
              <a:t>between main memory and CPU </a:t>
            </a:r>
            <a:r>
              <a:rPr lang="en-US" altLang="zh-CN" dirty="0" smtClean="0"/>
              <a:t>registers</a:t>
            </a:r>
          </a:p>
          <a:p>
            <a:pPr lvl="2"/>
            <a:r>
              <a:rPr lang="en-US" altLang="zh-CN" dirty="0" smtClean="0"/>
              <a:t>To </a:t>
            </a:r>
            <a:r>
              <a:rPr lang="en-US" altLang="zh-CN" dirty="0"/>
              <a:t>manage a cache built into the CPU, the hardware automatically </a:t>
            </a:r>
            <a:r>
              <a:rPr lang="en-US" altLang="zh-CN" dirty="0" smtClean="0"/>
              <a:t>speeds up </a:t>
            </a:r>
            <a:r>
              <a:rPr lang="en-US" altLang="zh-CN" dirty="0"/>
              <a:t>memory access without any operating-system control.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8.</a:t>
            </a:r>
            <a:fld id="{59DE6EB8-52AB-45EA-A660-3E1EBFA7298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9374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5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2" t="632" r="21811" b="964"/>
          <a:stretch>
            <a:fillRect/>
          </a:stretch>
        </p:blipFill>
        <p:spPr bwMode="auto">
          <a:xfrm>
            <a:off x="2173288" y="654050"/>
            <a:ext cx="4054475" cy="53070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9523" name="Rectangle 3"/>
          <p:cNvSpPr>
            <a:spLocks noGrp="1" noChangeArrowheads="1"/>
          </p:cNvSpPr>
          <p:nvPr>
            <p:ph type="title"/>
          </p:nvPr>
        </p:nvSpPr>
        <p:spPr>
          <a:xfrm>
            <a:off x="1015206" y="5719763"/>
            <a:ext cx="6656387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CN" sz="2000" dirty="0" smtClean="0">
                <a:solidFill>
                  <a:srgbClr val="33CC33"/>
                </a:solidFill>
                <a:ea typeface="宋体" pitchFamily="2" charset="-122"/>
              </a:rPr>
              <a:t>User</a:t>
            </a:r>
            <a:r>
              <a:rPr lang="en-US" altLang="zh-CN" sz="2000" dirty="0" smtClean="0">
                <a:solidFill>
                  <a:srgbClr val="33CC33"/>
                </a:solidFill>
                <a:latin typeface="Helvetica"/>
                <a:ea typeface="宋体" pitchFamily="2" charset="-122"/>
              </a:rPr>
              <a:t>’</a:t>
            </a:r>
            <a:r>
              <a:rPr lang="en-US" altLang="zh-CN" sz="2000" dirty="0" smtClean="0">
                <a:solidFill>
                  <a:srgbClr val="33CC33"/>
                </a:solidFill>
                <a:ea typeface="宋体" pitchFamily="2" charset="-122"/>
              </a:rPr>
              <a:t>s View of a Program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50</a:t>
            </a:fld>
            <a:endParaRPr 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ChangeArrowheads="1"/>
          </p:cNvSpPr>
          <p:nvPr/>
        </p:nvSpPr>
        <p:spPr bwMode="auto">
          <a:xfrm>
            <a:off x="1630363" y="5800726"/>
            <a:ext cx="5446712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b="1" dirty="0">
                <a:solidFill>
                  <a:srgbClr val="008000"/>
                </a:solidFill>
                <a:latin typeface="Arial" charset="0"/>
                <a:ea typeface="宋体" pitchFamily="2" charset="-122"/>
              </a:rPr>
              <a:t>Logical View of Segmentation</a:t>
            </a:r>
          </a:p>
        </p:txBody>
      </p:sp>
      <p:sp>
        <p:nvSpPr>
          <p:cNvPr id="620547" name="Oval 3"/>
          <p:cNvSpPr>
            <a:spLocks noChangeArrowheads="1"/>
          </p:cNvSpPr>
          <p:nvPr/>
        </p:nvSpPr>
        <p:spPr bwMode="auto">
          <a:xfrm>
            <a:off x="1371600" y="1171575"/>
            <a:ext cx="2895600" cy="396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0548" name="Rectangle 4"/>
          <p:cNvSpPr>
            <a:spLocks noChangeArrowheads="1"/>
          </p:cNvSpPr>
          <p:nvPr/>
        </p:nvSpPr>
        <p:spPr bwMode="auto">
          <a:xfrm>
            <a:off x="1905000" y="1857375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800">
                <a:latin typeface="Helvetica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1752600" y="3000375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800">
                <a:latin typeface="Helvetica" pitchFamily="34" charset="0"/>
                <a:ea typeface="宋体" pitchFamily="2" charset="-122"/>
              </a:rPr>
              <a:t>3</a:t>
            </a:r>
          </a:p>
        </p:txBody>
      </p:sp>
      <p:sp>
        <p:nvSpPr>
          <p:cNvPr id="620550" name="Rectangle 6"/>
          <p:cNvSpPr>
            <a:spLocks noChangeArrowheads="1"/>
          </p:cNvSpPr>
          <p:nvPr/>
        </p:nvSpPr>
        <p:spPr bwMode="auto">
          <a:xfrm>
            <a:off x="3200400" y="2466975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800">
                <a:latin typeface="Helvetica" pitchFamily="34" charset="0"/>
                <a:ea typeface="宋体" pitchFamily="2" charset="-122"/>
              </a:rPr>
              <a:t>2</a:t>
            </a:r>
          </a:p>
        </p:txBody>
      </p:sp>
      <p:sp>
        <p:nvSpPr>
          <p:cNvPr id="620551" name="Rectangle 7"/>
          <p:cNvSpPr>
            <a:spLocks noChangeArrowheads="1"/>
          </p:cNvSpPr>
          <p:nvPr/>
        </p:nvSpPr>
        <p:spPr bwMode="auto">
          <a:xfrm>
            <a:off x="3124200" y="3457575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800">
                <a:latin typeface="Helvetica" pitchFamily="34" charset="0"/>
                <a:ea typeface="宋体" pitchFamily="2" charset="-122"/>
              </a:rPr>
              <a:t>4</a:t>
            </a:r>
          </a:p>
        </p:txBody>
      </p:sp>
      <p:grpSp>
        <p:nvGrpSpPr>
          <p:cNvPr id="620552" name="Group 8"/>
          <p:cNvGrpSpPr>
            <a:grpSpLocks/>
          </p:cNvGrpSpPr>
          <p:nvPr/>
        </p:nvGrpSpPr>
        <p:grpSpPr bwMode="auto">
          <a:xfrm>
            <a:off x="5638800" y="1171575"/>
            <a:ext cx="1143000" cy="3962400"/>
            <a:chOff x="3888" y="1056"/>
            <a:chExt cx="720" cy="2496"/>
          </a:xfrm>
        </p:grpSpPr>
        <p:grpSp>
          <p:nvGrpSpPr>
            <p:cNvPr id="620553" name="Group 9"/>
            <p:cNvGrpSpPr>
              <a:grpSpLocks/>
            </p:cNvGrpSpPr>
            <p:nvPr/>
          </p:nvGrpSpPr>
          <p:grpSpPr bwMode="auto">
            <a:xfrm>
              <a:off x="3888" y="1056"/>
              <a:ext cx="720" cy="672"/>
              <a:chOff x="3888" y="1056"/>
              <a:chExt cx="720" cy="672"/>
            </a:xfrm>
          </p:grpSpPr>
          <p:sp>
            <p:nvSpPr>
              <p:cNvPr id="620554" name="Rectangle 10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555" name="Line 11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0556" name="Group 12"/>
            <p:cNvGrpSpPr>
              <a:grpSpLocks/>
            </p:cNvGrpSpPr>
            <p:nvPr/>
          </p:nvGrpSpPr>
          <p:grpSpPr bwMode="auto">
            <a:xfrm>
              <a:off x="3888" y="1728"/>
              <a:ext cx="720" cy="672"/>
              <a:chOff x="3888" y="1056"/>
              <a:chExt cx="720" cy="672"/>
            </a:xfrm>
          </p:grpSpPr>
          <p:sp>
            <p:nvSpPr>
              <p:cNvPr id="620557" name="Rectangle 13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558" name="Line 14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20559" name="Text Box 15"/>
            <p:cNvSpPr txBox="1">
              <a:spLocks noChangeArrowheads="1"/>
            </p:cNvSpPr>
            <p:nvPr/>
          </p:nvSpPr>
          <p:spPr bwMode="auto">
            <a:xfrm>
              <a:off x="4126" y="113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Helvetic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620560" name="Text Box 16"/>
            <p:cNvSpPr txBox="1">
              <a:spLocks noChangeArrowheads="1"/>
            </p:cNvSpPr>
            <p:nvPr/>
          </p:nvSpPr>
          <p:spPr bwMode="auto">
            <a:xfrm>
              <a:off x="4128" y="144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Helvetica" pitchFamily="34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620561" name="Rectangle 17"/>
            <p:cNvSpPr>
              <a:spLocks noChangeArrowheads="1"/>
            </p:cNvSpPr>
            <p:nvPr/>
          </p:nvSpPr>
          <p:spPr bwMode="auto">
            <a:xfrm>
              <a:off x="3888" y="2400"/>
              <a:ext cx="720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562" name="Rectangle 18"/>
            <p:cNvSpPr>
              <a:spLocks noChangeArrowheads="1"/>
            </p:cNvSpPr>
            <p:nvPr/>
          </p:nvSpPr>
          <p:spPr bwMode="auto">
            <a:xfrm>
              <a:off x="3888" y="3312"/>
              <a:ext cx="72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563" name="Line 19"/>
            <p:cNvSpPr>
              <a:spLocks noChangeShapeType="1"/>
            </p:cNvSpPr>
            <p:nvPr/>
          </p:nvSpPr>
          <p:spPr bwMode="auto">
            <a:xfrm>
              <a:off x="3888" y="264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564" name="Text Box 20"/>
            <p:cNvSpPr txBox="1">
              <a:spLocks noChangeArrowheads="1"/>
            </p:cNvSpPr>
            <p:nvPr/>
          </p:nvSpPr>
          <p:spPr bwMode="auto">
            <a:xfrm>
              <a:off x="4128" y="242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Helvetica" pitchFamily="34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620565" name="Text Box 21"/>
            <p:cNvSpPr txBox="1">
              <a:spLocks noChangeArrowheads="1"/>
            </p:cNvSpPr>
            <p:nvPr/>
          </p:nvSpPr>
          <p:spPr bwMode="auto">
            <a:xfrm>
              <a:off x="4128" y="288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Helvetica" pitchFamily="34" charset="0"/>
                  <a:ea typeface="宋体" pitchFamily="2" charset="-122"/>
                </a:rPr>
                <a:t>3</a:t>
              </a:r>
            </a:p>
          </p:txBody>
        </p:sp>
      </p:grpSp>
      <p:sp>
        <p:nvSpPr>
          <p:cNvPr id="620566" name="Text Box 22"/>
          <p:cNvSpPr txBox="1">
            <a:spLocks noChangeArrowheads="1"/>
          </p:cNvSpPr>
          <p:nvPr/>
        </p:nvSpPr>
        <p:spPr bwMode="auto">
          <a:xfrm>
            <a:off x="2022475" y="5256213"/>
            <a:ext cx="1365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Helvetica" pitchFamily="34" charset="0"/>
                <a:ea typeface="宋体" pitchFamily="2" charset="-122"/>
              </a:rPr>
              <a:t>user space </a:t>
            </a:r>
          </a:p>
        </p:txBody>
      </p:sp>
      <p:sp>
        <p:nvSpPr>
          <p:cNvPr id="620567" name="Text Box 23"/>
          <p:cNvSpPr txBox="1">
            <a:spLocks noChangeArrowheads="1"/>
          </p:cNvSpPr>
          <p:nvPr/>
        </p:nvSpPr>
        <p:spPr bwMode="auto">
          <a:xfrm>
            <a:off x="4883150" y="5256213"/>
            <a:ext cx="2571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Helvetica" pitchFamily="34" charset="0"/>
                <a:ea typeface="宋体" pitchFamily="2" charset="-122"/>
              </a:rPr>
              <a:t>physical memory space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51</a:t>
            </a:fld>
            <a:endParaRPr 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idx="1"/>
          </p:nvPr>
        </p:nvSpPr>
        <p:spPr>
          <a:xfrm>
            <a:off x="153988" y="828675"/>
            <a:ext cx="8764587" cy="5827713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sz="2400" b="1" i="1" dirty="0" smtClean="0">
                <a:solidFill>
                  <a:srgbClr val="3366FF"/>
                </a:solidFill>
                <a:ea typeface="ＭＳ Ｐゴシック" pitchFamily="34" charset="-128"/>
                <a:cs typeface="Times New Roman" pitchFamily="18" charset="0"/>
              </a:rPr>
              <a:t>Segmentation</a:t>
            </a:r>
            <a:r>
              <a:rPr lang="zh-CN" altLang="en-US" sz="2400" b="1" i="1" dirty="0" smtClean="0">
                <a:solidFill>
                  <a:srgbClr val="3366FF"/>
                </a:solidFill>
                <a:ea typeface="ＭＳ Ｐゴシック" pitchFamily="34" charset="-128"/>
                <a:cs typeface="Times New Roman" pitchFamily="18" charset="0"/>
              </a:rPr>
              <a:t>（</a:t>
            </a:r>
            <a:r>
              <a:rPr lang="zh-CN" altLang="en-US" sz="2400" b="1" i="1" dirty="0" smtClean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分段</a:t>
            </a:r>
            <a:r>
              <a:rPr lang="zh-CN" altLang="en-US" sz="2400" b="1" i="1" dirty="0" smtClean="0">
                <a:solidFill>
                  <a:srgbClr val="3366FF"/>
                </a:solidFill>
                <a:ea typeface="ＭＳ Ｐゴシック" pitchFamily="34" charset="-128"/>
                <a:cs typeface="Times New Roman" pitchFamily="18" charset="0"/>
              </a:rPr>
              <a:t>）</a:t>
            </a:r>
          </a:p>
          <a:p>
            <a:pPr lvl="1">
              <a:lnSpc>
                <a:spcPct val="125000"/>
              </a:lnSpc>
            </a:pPr>
            <a:r>
              <a:rPr lang="en-US" altLang="zh-CN" sz="2400" dirty="0" smtClean="0">
                <a:solidFill>
                  <a:srgbClr val="000066"/>
                </a:solidFill>
                <a:ea typeface="宋体" pitchFamily="2" charset="-122"/>
              </a:rPr>
              <a:t>a memory-management scheme that supports this user view of memory. A logical-address space is a collection of segments. </a:t>
            </a:r>
          </a:p>
          <a:p>
            <a:pPr lvl="1">
              <a:lnSpc>
                <a:spcPct val="125000"/>
              </a:lnSpc>
              <a:buFont typeface="Monotype Sorts" pitchFamily="2" charset="2"/>
              <a:buNone/>
            </a:pPr>
            <a:r>
              <a:rPr lang="zh-CN" altLang="en-US" sz="2400" b="1" dirty="0" smtClean="0">
                <a:solidFill>
                  <a:srgbClr val="006600"/>
                </a:solidFill>
                <a:ea typeface="宋体" pitchFamily="2" charset="-122"/>
              </a:rPr>
              <a:t>该内存管理方案支持用户视图：逻辑地址空间是段的集合。</a:t>
            </a:r>
          </a:p>
          <a:p>
            <a:pPr lvl="1">
              <a:lnSpc>
                <a:spcPct val="125000"/>
              </a:lnSpc>
            </a:pPr>
            <a:r>
              <a:rPr lang="en-US" altLang="zh-CN" sz="2400" dirty="0" smtClean="0">
                <a:solidFill>
                  <a:srgbClr val="000066"/>
                </a:solidFill>
                <a:ea typeface="宋体" pitchFamily="2" charset="-122"/>
              </a:rPr>
              <a:t>Each segment has a name and a length. </a:t>
            </a:r>
          </a:p>
          <a:p>
            <a:pPr lvl="1">
              <a:lnSpc>
                <a:spcPct val="125000"/>
              </a:lnSpc>
              <a:buFont typeface="Monotype Sorts" pitchFamily="2" charset="2"/>
              <a:buNone/>
            </a:pPr>
            <a:r>
              <a:rPr lang="zh-CN" altLang="en-US" sz="2400" b="1" dirty="0" smtClean="0">
                <a:solidFill>
                  <a:srgbClr val="006600"/>
                </a:solidFill>
                <a:ea typeface="宋体" pitchFamily="2" charset="-122"/>
              </a:rPr>
              <a:t>每段有一个段名和段长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1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1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1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1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1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1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1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1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1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1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0" grpId="0" build="p" bldLvl="3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828675"/>
            <a:ext cx="8667750" cy="5362575"/>
          </a:xfrm>
        </p:spPr>
        <p:txBody>
          <a:bodyPr>
            <a:normAutofit/>
          </a:bodyPr>
          <a:lstStyle/>
          <a:p>
            <a:pPr lvl="1">
              <a:lnSpc>
                <a:spcPct val="125000"/>
              </a:lnSpc>
            </a:pPr>
            <a:r>
              <a:rPr lang="en-US" altLang="zh-CN" sz="2400" dirty="0" smtClean="0">
                <a:solidFill>
                  <a:srgbClr val="000066"/>
                </a:solidFill>
                <a:ea typeface="宋体" pitchFamily="2" charset="-122"/>
              </a:rPr>
              <a:t>The </a:t>
            </a:r>
            <a:r>
              <a:rPr lang="en-US" altLang="zh-CN" dirty="0" smtClean="0">
                <a:solidFill>
                  <a:srgbClr val="000066"/>
                </a:solidFill>
                <a:ea typeface="宋体" pitchFamily="2" charset="-122"/>
              </a:rPr>
              <a:t>programmer specifies </a:t>
            </a:r>
            <a:r>
              <a:rPr lang="en-US" altLang="zh-CN" sz="2400" dirty="0" smtClean="0">
                <a:solidFill>
                  <a:srgbClr val="000066"/>
                </a:solidFill>
                <a:ea typeface="宋体" pitchFamily="2" charset="-122"/>
              </a:rPr>
              <a:t>each address by two quantities: </a:t>
            </a:r>
          </a:p>
          <a:p>
            <a:pPr lvl="2">
              <a:lnSpc>
                <a:spcPct val="125000"/>
              </a:lnSpc>
            </a:pPr>
            <a:r>
              <a:rPr lang="en-US" altLang="zh-CN" sz="2400" b="1" i="1" dirty="0" smtClean="0">
                <a:solidFill>
                  <a:srgbClr val="3366FF"/>
                </a:solidFill>
                <a:ea typeface="ＭＳ Ｐゴシック" pitchFamily="34" charset="-128"/>
                <a:cs typeface="Times New Roman" pitchFamily="18" charset="0"/>
              </a:rPr>
              <a:t>segment</a:t>
            </a:r>
            <a:r>
              <a:rPr lang="en-US" altLang="zh-CN" sz="2400" i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rgbClr val="3366FF"/>
                </a:solidFill>
                <a:ea typeface="ＭＳ Ｐゴシック" pitchFamily="34" charset="-128"/>
                <a:cs typeface="Times New Roman" pitchFamily="18" charset="0"/>
              </a:rPr>
              <a:t>name</a:t>
            </a:r>
          </a:p>
          <a:p>
            <a:pPr lvl="2">
              <a:lnSpc>
                <a:spcPct val="125000"/>
              </a:lnSpc>
            </a:pPr>
            <a:r>
              <a:rPr lang="en-US" altLang="zh-CN" sz="2400" b="1" i="1" dirty="0" smtClean="0">
                <a:solidFill>
                  <a:srgbClr val="3366FF"/>
                </a:solidFill>
                <a:ea typeface="ＭＳ Ｐゴシック" pitchFamily="34" charset="-128"/>
                <a:cs typeface="Times New Roman" pitchFamily="18" charset="0"/>
              </a:rPr>
              <a:t>Offset</a:t>
            </a:r>
          </a:p>
          <a:p>
            <a:pPr lvl="1">
              <a:lnSpc>
                <a:spcPct val="125000"/>
              </a:lnSpc>
              <a:buFont typeface="Monotype Sorts" pitchFamily="2" charset="2"/>
              <a:buNone/>
            </a:pPr>
            <a:r>
              <a:rPr lang="zh-CN" altLang="en-US" sz="2000" b="1" dirty="0" smtClean="0">
                <a:solidFill>
                  <a:srgbClr val="006600"/>
                </a:solidFill>
                <a:ea typeface="宋体" pitchFamily="2" charset="-122"/>
              </a:rPr>
              <a:t>程序员通过两个量来指定每个地址：</a:t>
            </a:r>
            <a:r>
              <a:rPr lang="zh-CN" altLang="en-US" sz="2000" b="1" i="1" dirty="0" smtClean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段名</a:t>
            </a:r>
            <a:r>
              <a:rPr lang="zh-CN" altLang="en-US" sz="2000" b="1" i="1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、偏移量</a:t>
            </a:r>
            <a:endParaRPr lang="en-US" altLang="zh-CN" sz="2000" b="1" i="1" dirty="0">
              <a:solidFill>
                <a:srgbClr val="008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  <a:p>
            <a:pPr lvl="1">
              <a:lnSpc>
                <a:spcPct val="125000"/>
              </a:lnSpc>
            </a:pPr>
            <a:r>
              <a:rPr lang="en-US" altLang="zh-CN" dirty="0">
                <a:solidFill>
                  <a:srgbClr val="000066"/>
                </a:solidFill>
                <a:ea typeface="宋体" pitchFamily="2" charset="-122"/>
              </a:rPr>
              <a:t>For simplicity of implementation</a:t>
            </a:r>
            <a:r>
              <a:rPr lang="zh-CN" altLang="en-US" dirty="0">
                <a:solidFill>
                  <a:srgbClr val="000066"/>
                </a:solidFill>
                <a:ea typeface="宋体" pitchFamily="2" charset="-122"/>
              </a:rPr>
              <a:t>，</a:t>
            </a:r>
            <a:r>
              <a:rPr lang="en-US" altLang="zh-CN" dirty="0">
                <a:solidFill>
                  <a:srgbClr val="000066"/>
                </a:solidFill>
                <a:ea typeface="宋体" pitchFamily="2" charset="-122"/>
              </a:rPr>
              <a:t>a logical address consists of a two </a:t>
            </a:r>
            <a:r>
              <a:rPr lang="en-US" altLang="zh-CN" dirty="0" smtClean="0">
                <a:solidFill>
                  <a:srgbClr val="000066"/>
                </a:solidFill>
                <a:ea typeface="宋体" pitchFamily="2" charset="-122"/>
              </a:rPr>
              <a:t>tuple:</a:t>
            </a:r>
          </a:p>
          <a:p>
            <a:pPr marL="393192" lvl="1" indent="0">
              <a:lnSpc>
                <a:spcPct val="125000"/>
              </a:lnSpc>
              <a:buNone/>
            </a:pPr>
            <a:r>
              <a:rPr lang="zh-CN" altLang="en-US" sz="2000" b="1" dirty="0">
                <a:solidFill>
                  <a:srgbClr val="006600"/>
                </a:solidFill>
                <a:ea typeface="宋体" pitchFamily="2" charset="-122"/>
              </a:rPr>
              <a:t>实现时，为简单起见，逻辑地址由一个二元组组成：</a:t>
            </a:r>
            <a:endParaRPr lang="en-US" altLang="zh-CN" sz="2000" b="1" dirty="0">
              <a:solidFill>
                <a:srgbClr val="006600"/>
              </a:solidFill>
              <a:ea typeface="宋体" pitchFamily="2" charset="-122"/>
            </a:endParaRPr>
          </a:p>
          <a:p>
            <a:pPr lvl="2">
              <a:lnSpc>
                <a:spcPct val="125000"/>
              </a:lnSpc>
            </a:pPr>
            <a:r>
              <a:rPr lang="en-US" altLang="zh-CN" sz="2400" b="1" i="1" dirty="0">
                <a:solidFill>
                  <a:srgbClr val="3366FF"/>
                </a:solidFill>
                <a:ea typeface="ＭＳ Ｐゴシック" pitchFamily="34" charset="-128"/>
                <a:cs typeface="Times New Roman" pitchFamily="18" charset="0"/>
              </a:rPr>
              <a:t>&lt;segment-number, offset</a:t>
            </a:r>
            <a:r>
              <a:rPr lang="en-US" altLang="zh-CN" sz="2400" b="1" i="1" dirty="0" smtClean="0">
                <a:solidFill>
                  <a:srgbClr val="3366FF"/>
                </a:solidFill>
                <a:ea typeface="ＭＳ Ｐゴシック" pitchFamily="34" charset="-128"/>
                <a:cs typeface="Times New Roman" pitchFamily="18" charset="0"/>
              </a:rPr>
              <a:t>&gt;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4" grpId="0" build="p" bldLvl="3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idx="1"/>
          </p:nvPr>
        </p:nvSpPr>
        <p:spPr>
          <a:xfrm>
            <a:off x="144463" y="739775"/>
            <a:ext cx="8764587" cy="5630863"/>
          </a:xfrm>
        </p:spPr>
        <p:txBody>
          <a:bodyPr>
            <a:normAutofit fontScale="92500"/>
          </a:bodyPr>
          <a:lstStyle/>
          <a:p>
            <a:pPr lvl="1"/>
            <a:r>
              <a:rPr lang="en-US" altLang="zh-CN" dirty="0" smtClean="0">
                <a:solidFill>
                  <a:srgbClr val="000066"/>
                </a:solidFill>
                <a:ea typeface="宋体" pitchFamily="2" charset="-122"/>
              </a:rPr>
              <a:t>Normally, </a:t>
            </a:r>
            <a:r>
              <a:rPr lang="en-US" altLang="zh-CN" dirty="0">
                <a:solidFill>
                  <a:srgbClr val="000066"/>
                </a:solidFill>
                <a:ea typeface="宋体" pitchFamily="2" charset="-122"/>
              </a:rPr>
              <a:t>the compiler automatically </a:t>
            </a:r>
            <a:r>
              <a:rPr lang="en-US" altLang="zh-CN" dirty="0" smtClean="0">
                <a:solidFill>
                  <a:srgbClr val="000066"/>
                </a:solidFill>
                <a:ea typeface="宋体" pitchFamily="2" charset="-122"/>
              </a:rPr>
              <a:t>constructs segments </a:t>
            </a:r>
            <a:r>
              <a:rPr lang="en-US" altLang="zh-CN" dirty="0">
                <a:solidFill>
                  <a:srgbClr val="000066"/>
                </a:solidFill>
                <a:ea typeface="宋体" pitchFamily="2" charset="-122"/>
              </a:rPr>
              <a:t>reflecting the input program. </a:t>
            </a:r>
            <a:r>
              <a:rPr lang="zh-CN" altLang="en-US" sz="2000" b="1" dirty="0" smtClean="0">
                <a:solidFill>
                  <a:srgbClr val="006600"/>
                </a:solidFill>
                <a:ea typeface="宋体" pitchFamily="2" charset="-122"/>
              </a:rPr>
              <a:t>通常，编译器自动地为输入的程序构建段。</a:t>
            </a:r>
            <a:endParaRPr lang="en-US" altLang="zh-CN" sz="2000" b="1" dirty="0" smtClean="0">
              <a:solidFill>
                <a:srgbClr val="006600"/>
              </a:solidFill>
              <a:ea typeface="宋体" pitchFamily="2" charset="-122"/>
            </a:endParaRPr>
          </a:p>
          <a:p>
            <a:pPr lvl="2"/>
            <a:r>
              <a:rPr lang="en-US" altLang="zh-CN" sz="2200" dirty="0">
                <a:ea typeface="ＭＳ Ｐゴシック" pitchFamily="34" charset="-128"/>
              </a:rPr>
              <a:t>A C compiler might create separate segments for the following</a:t>
            </a:r>
            <a:r>
              <a:rPr lang="en-US" altLang="zh-CN" sz="2200" dirty="0" smtClean="0">
                <a:ea typeface="ＭＳ Ｐゴシック" pitchFamily="34" charset="-128"/>
              </a:rPr>
              <a:t>:</a:t>
            </a:r>
          </a:p>
          <a:p>
            <a:pPr lvl="3"/>
            <a:r>
              <a:rPr lang="en-US" altLang="zh-CN" dirty="0">
                <a:ea typeface="ＭＳ Ｐゴシック" pitchFamily="34" charset="-128"/>
              </a:rPr>
              <a:t>1. The code</a:t>
            </a:r>
          </a:p>
          <a:p>
            <a:pPr lvl="3"/>
            <a:r>
              <a:rPr lang="en-US" altLang="zh-CN" dirty="0">
                <a:ea typeface="ＭＳ Ｐゴシック" pitchFamily="34" charset="-128"/>
              </a:rPr>
              <a:t>2. Global variables</a:t>
            </a:r>
          </a:p>
          <a:p>
            <a:pPr lvl="3"/>
            <a:r>
              <a:rPr lang="en-US" altLang="zh-CN" dirty="0">
                <a:ea typeface="ＭＳ Ｐゴシック" pitchFamily="34" charset="-128"/>
              </a:rPr>
              <a:t>3. The heap, from which memory is allocated</a:t>
            </a:r>
          </a:p>
          <a:p>
            <a:pPr lvl="3"/>
            <a:r>
              <a:rPr lang="en-US" altLang="zh-CN" dirty="0">
                <a:ea typeface="ＭＳ Ｐゴシック" pitchFamily="34" charset="-128"/>
              </a:rPr>
              <a:t>4. The stacks used by each thread</a:t>
            </a:r>
          </a:p>
          <a:p>
            <a:pPr lvl="3"/>
            <a:r>
              <a:rPr lang="en-US" altLang="zh-CN" dirty="0">
                <a:ea typeface="ＭＳ Ｐゴシック" pitchFamily="34" charset="-128"/>
              </a:rPr>
              <a:t>5. The standard C </a:t>
            </a:r>
            <a:r>
              <a:rPr lang="en-US" altLang="zh-CN" dirty="0" smtClean="0">
                <a:ea typeface="ＭＳ Ｐゴシック" pitchFamily="34" charset="-128"/>
              </a:rPr>
              <a:t>library</a:t>
            </a:r>
          </a:p>
          <a:p>
            <a:pPr lvl="2"/>
            <a:r>
              <a:rPr lang="en-US" altLang="zh-CN" sz="2200" dirty="0">
                <a:ea typeface="ＭＳ Ｐゴシック" pitchFamily="34" charset="-128"/>
              </a:rPr>
              <a:t>The loader would take all these segments and assign them segment numbers.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4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4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34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4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4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4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4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348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348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348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48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2" grpId="0" build="p" bldLvl="3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38" y="561975"/>
            <a:ext cx="6877050" cy="627063"/>
          </a:xfrm>
        </p:spPr>
        <p:txBody>
          <a:bodyPr/>
          <a:lstStyle/>
          <a:p>
            <a:r>
              <a:rPr lang="en-US" altLang="zh-CN" sz="3600" dirty="0" smtClean="0">
                <a:solidFill>
                  <a:srgbClr val="00B0F0"/>
                </a:solidFill>
                <a:ea typeface="宋体" pitchFamily="2" charset="-122"/>
              </a:rPr>
              <a:t>Segmentation</a:t>
            </a:r>
            <a:r>
              <a:rPr lang="zh-CN" altLang="en-US" sz="3600" dirty="0" smtClean="0">
                <a:solidFill>
                  <a:srgbClr val="00B0F0"/>
                </a:solidFill>
                <a:ea typeface="宋体" pitchFamily="2" charset="-122"/>
              </a:rPr>
              <a:t> </a:t>
            </a:r>
            <a:r>
              <a:rPr lang="en-US" altLang="zh-CN" sz="3600" dirty="0" smtClean="0">
                <a:solidFill>
                  <a:srgbClr val="00B0F0"/>
                </a:solidFill>
                <a:ea typeface="宋体" pitchFamily="2" charset="-122"/>
              </a:rPr>
              <a:t>Hardware </a:t>
            </a:r>
            <a:r>
              <a:rPr lang="zh-CN" altLang="en-US" sz="2800" dirty="0" smtClean="0">
                <a:solidFill>
                  <a:srgbClr val="00B0F0"/>
                </a:solidFill>
                <a:ea typeface="宋体" pitchFamily="2" charset="-122"/>
              </a:rPr>
              <a:t>分段硬件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>
          <a:xfrm>
            <a:off x="252413" y="1171575"/>
            <a:ext cx="8723312" cy="5581650"/>
          </a:xfrm>
        </p:spPr>
        <p:txBody>
          <a:bodyPr>
            <a:normAutofit/>
          </a:bodyPr>
          <a:lstStyle/>
          <a:p>
            <a:pPr>
              <a:tabLst>
                <a:tab pos="1830388" algn="l"/>
                <a:tab pos="2857500" algn="ctr"/>
              </a:tabLst>
            </a:pPr>
            <a:r>
              <a:rPr lang="en-US" altLang="zh-CN" b="1" i="1" dirty="0" smtClean="0">
                <a:solidFill>
                  <a:srgbClr val="3366FF"/>
                </a:solidFill>
                <a:ea typeface="ＭＳ Ｐゴシック" pitchFamily="34" charset="-128"/>
                <a:cs typeface="Times New Roman" pitchFamily="18" charset="0"/>
              </a:rPr>
              <a:t>Segment</a:t>
            </a:r>
            <a:r>
              <a:rPr lang="en-US" altLang="zh-CN" b="1" i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i="1" dirty="0" smtClean="0">
                <a:solidFill>
                  <a:srgbClr val="3366FF"/>
                </a:solidFill>
                <a:ea typeface="ＭＳ Ｐゴシック" pitchFamily="34" charset="-128"/>
                <a:cs typeface="Times New Roman" pitchFamily="18" charset="0"/>
              </a:rPr>
              <a:t>table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006600"/>
                </a:solidFill>
                <a:ea typeface="宋体" pitchFamily="2" charset="-122"/>
              </a:rPr>
              <a:t>段表</a:t>
            </a:r>
          </a:p>
          <a:p>
            <a:pPr lvl="1">
              <a:tabLst>
                <a:tab pos="1830388" algn="l"/>
                <a:tab pos="2857500" algn="ctr"/>
              </a:tabLst>
            </a:pPr>
            <a:r>
              <a:rPr lang="en-US" altLang="zh-CN" sz="2400" dirty="0" smtClean="0">
                <a:ea typeface="宋体" pitchFamily="2" charset="-122"/>
              </a:rPr>
              <a:t>maps </a:t>
            </a:r>
            <a:r>
              <a:rPr lang="en-US" altLang="zh-CN" dirty="0">
                <a:ea typeface="宋体" pitchFamily="2" charset="-122"/>
              </a:rPr>
              <a:t>two-dimensional user-defined addresses into one-dimensional physical; </a:t>
            </a:r>
            <a:endParaRPr lang="en-US" altLang="zh-CN" sz="2400" dirty="0" smtClean="0">
              <a:ea typeface="宋体" pitchFamily="2" charset="-122"/>
            </a:endParaRPr>
          </a:p>
          <a:p>
            <a:pPr lvl="1">
              <a:tabLst>
                <a:tab pos="1830388" algn="l"/>
                <a:tab pos="2857500" algn="ctr"/>
              </a:tabLst>
            </a:pPr>
            <a:r>
              <a:rPr lang="en-US" altLang="zh-CN" sz="2400" dirty="0" smtClean="0">
                <a:ea typeface="宋体" pitchFamily="2" charset="-122"/>
              </a:rPr>
              <a:t>each table entry has:</a:t>
            </a:r>
            <a:endParaRPr lang="zh-CN" altLang="en-US" sz="2000" b="1" dirty="0" smtClean="0">
              <a:solidFill>
                <a:srgbClr val="006600"/>
              </a:solidFill>
              <a:ea typeface="宋体" pitchFamily="2" charset="-122"/>
            </a:endParaRPr>
          </a:p>
          <a:p>
            <a:pPr marL="1143000" lvl="2">
              <a:tabLst>
                <a:tab pos="1830388" algn="l"/>
                <a:tab pos="2857500" algn="ctr"/>
              </a:tabLst>
            </a:pPr>
            <a:r>
              <a:rPr lang="en-US" altLang="zh-CN" sz="2200" b="1" i="1" dirty="0" smtClean="0">
                <a:solidFill>
                  <a:srgbClr val="00B0F0"/>
                </a:solidFill>
                <a:ea typeface="ＭＳ Ｐゴシック" pitchFamily="34" charset="-128"/>
                <a:cs typeface="Times New Roman" pitchFamily="18" charset="0"/>
              </a:rPr>
              <a:t>segment base</a:t>
            </a:r>
            <a:r>
              <a:rPr lang="en-US" altLang="zh-CN" sz="2200" dirty="0" smtClean="0">
                <a:ea typeface="宋体" pitchFamily="2" charset="-122"/>
              </a:rPr>
              <a:t>– contains the starting physical address where the segments reside in memory.</a:t>
            </a:r>
          </a:p>
          <a:p>
            <a:pPr marL="1143000" lvl="2">
              <a:buFont typeface="Webdings" pitchFamily="18" charset="2"/>
              <a:buNone/>
              <a:tabLst>
                <a:tab pos="1830388" algn="l"/>
                <a:tab pos="2857500" algn="ctr"/>
              </a:tabLst>
            </a:pPr>
            <a:r>
              <a:rPr lang="zh-CN" altLang="en-US" sz="2200" b="1" dirty="0" smtClean="0">
                <a:solidFill>
                  <a:srgbClr val="006600"/>
                </a:solidFill>
                <a:ea typeface="宋体" pitchFamily="2" charset="-122"/>
              </a:rPr>
              <a:t>基址－－该段在内存的起始物理地址</a:t>
            </a:r>
          </a:p>
          <a:p>
            <a:pPr marL="1143000" lvl="2">
              <a:tabLst>
                <a:tab pos="1830388" algn="l"/>
                <a:tab pos="2857500" algn="ctr"/>
              </a:tabLst>
            </a:pPr>
            <a:r>
              <a:rPr lang="en-US" altLang="zh-CN" sz="2200" b="1" i="1" dirty="0">
                <a:solidFill>
                  <a:srgbClr val="00B0F0"/>
                </a:solidFill>
                <a:ea typeface="ＭＳ Ｐゴシック" pitchFamily="34" charset="-128"/>
                <a:cs typeface="Times New Roman" pitchFamily="18" charset="0"/>
              </a:rPr>
              <a:t>segment limit</a:t>
            </a:r>
            <a:r>
              <a:rPr lang="en-US" altLang="zh-CN" sz="2200" dirty="0" smtClean="0">
                <a:ea typeface="宋体" pitchFamily="2" charset="-122"/>
              </a:rPr>
              <a:t>– specifies the length of the segment.</a:t>
            </a:r>
          </a:p>
          <a:p>
            <a:pPr marL="1143000" lvl="2">
              <a:buFont typeface="Webdings" pitchFamily="18" charset="2"/>
              <a:buNone/>
              <a:tabLst>
                <a:tab pos="1830388" algn="l"/>
                <a:tab pos="2857500" algn="ctr"/>
              </a:tabLst>
            </a:pPr>
            <a:r>
              <a:rPr lang="zh-CN" altLang="en-US" sz="2200" b="1" dirty="0" smtClean="0">
                <a:solidFill>
                  <a:srgbClr val="006600"/>
                </a:solidFill>
                <a:ea typeface="宋体" pitchFamily="2" charset="-122"/>
              </a:rPr>
              <a:t>限长－－段的长度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2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2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2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2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5" grpId="0" build="p" bldLvl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56</a:t>
            </a:fld>
            <a:endParaRPr lang="en-US"/>
          </a:p>
        </p:txBody>
      </p:sp>
      <p:pic>
        <p:nvPicPr>
          <p:cNvPr id="5" name="Picture 4" descr="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" y="787399"/>
            <a:ext cx="7198673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63825" y="5951538"/>
            <a:ext cx="37766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1" lang="en-US" altLang="zh-CN" b="1" dirty="0">
                <a:solidFill>
                  <a:srgbClr val="008000"/>
                </a:solidFill>
                <a:latin typeface="Helvetica" pitchFamily="34" charset="0"/>
                <a:ea typeface="宋体" pitchFamily="2" charset="-122"/>
              </a:rPr>
              <a:t>Segmentation Hardware</a:t>
            </a:r>
          </a:p>
        </p:txBody>
      </p:sp>
    </p:spTree>
    <p:extLst>
      <p:ext uri="{BB962C8B-B14F-4D97-AF65-F5344CB8AC3E}">
        <p14:creationId xmlns:p14="http://schemas.microsoft.com/office/powerpoint/2010/main" val="10353457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57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70213" y="5892800"/>
            <a:ext cx="350996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1" lang="en-US" altLang="zh-CN" b="1">
                <a:solidFill>
                  <a:srgbClr val="008000"/>
                </a:solidFill>
                <a:latin typeface="Helvetica" pitchFamily="34" charset="0"/>
                <a:ea typeface="宋体" pitchFamily="2" charset="-122"/>
              </a:rPr>
              <a:t>Example of Segmentation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" t="926" r="7814" b="1534"/>
          <a:stretch>
            <a:fillRect/>
          </a:stretch>
        </p:blipFill>
        <p:spPr bwMode="auto">
          <a:xfrm>
            <a:off x="1600200" y="493713"/>
            <a:ext cx="6107113" cy="52943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29903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idx="1"/>
          </p:nvPr>
        </p:nvSpPr>
        <p:spPr>
          <a:xfrm>
            <a:off x="501650" y="990600"/>
            <a:ext cx="8345488" cy="5064125"/>
          </a:xfrm>
        </p:spPr>
        <p:txBody>
          <a:bodyPr/>
          <a:lstStyle/>
          <a:p>
            <a:pPr>
              <a:lnSpc>
                <a:spcPct val="125000"/>
              </a:lnSpc>
              <a:tabLst>
                <a:tab pos="1830388" algn="l"/>
                <a:tab pos="2857500" algn="ctr"/>
              </a:tabLst>
            </a:pPr>
            <a:r>
              <a:rPr lang="en-US" altLang="zh-CN" sz="2400" b="1" i="1" dirty="0" smtClean="0">
                <a:solidFill>
                  <a:srgbClr val="3366FF"/>
                </a:solidFill>
                <a:ea typeface="ＭＳ Ｐゴシック" pitchFamily="34" charset="-128"/>
                <a:cs typeface="Times New Roman" pitchFamily="18" charset="0"/>
              </a:rPr>
              <a:t>Segment-table</a:t>
            </a:r>
            <a:r>
              <a:rPr lang="en-US" altLang="zh-CN" sz="2000" b="1" i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rgbClr val="3366FF"/>
                </a:solidFill>
                <a:ea typeface="ＭＳ Ｐゴシック" pitchFamily="34" charset="-128"/>
                <a:cs typeface="Times New Roman" pitchFamily="18" charset="0"/>
              </a:rPr>
              <a:t>base</a:t>
            </a:r>
            <a:r>
              <a:rPr lang="en-US" altLang="zh-CN" sz="2000" b="1" i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rgbClr val="3366FF"/>
                </a:solidFill>
                <a:ea typeface="ＭＳ Ｐゴシック" pitchFamily="34" charset="-128"/>
                <a:cs typeface="Times New Roman" pitchFamily="18" charset="0"/>
              </a:rPr>
              <a:t>register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(</a:t>
            </a:r>
            <a:r>
              <a:rPr lang="en-US" altLang="zh-CN" sz="2400" b="1" i="1" dirty="0" smtClean="0">
                <a:solidFill>
                  <a:srgbClr val="3366FF"/>
                </a:solidFill>
                <a:ea typeface="ＭＳ Ｐゴシック" pitchFamily="34" charset="-128"/>
                <a:cs typeface="Times New Roman" pitchFamily="18" charset="0"/>
              </a:rPr>
              <a:t>STBR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zh-CN" altLang="en-US" sz="2000" b="1" dirty="0" smtClean="0">
                <a:solidFill>
                  <a:srgbClr val="006600"/>
                </a:solidFill>
                <a:ea typeface="宋体" pitchFamily="2" charset="-122"/>
              </a:rPr>
              <a:t>段表基址寄存器</a:t>
            </a:r>
          </a:p>
          <a:p>
            <a:pPr lvl="1">
              <a:lnSpc>
                <a:spcPct val="125000"/>
              </a:lnSpc>
              <a:tabLst>
                <a:tab pos="1830388" algn="l"/>
                <a:tab pos="2857500" algn="ctr"/>
              </a:tabLst>
            </a:pPr>
            <a:r>
              <a:rPr lang="en-US" altLang="zh-CN" sz="2000" dirty="0" smtClean="0">
                <a:ea typeface="宋体" pitchFamily="2" charset="-122"/>
              </a:rPr>
              <a:t>points to the segment table’s location in memory.</a:t>
            </a:r>
          </a:p>
          <a:p>
            <a:pPr lvl="1">
              <a:lnSpc>
                <a:spcPct val="125000"/>
              </a:lnSpc>
              <a:buFont typeface="Monotype Sorts" pitchFamily="2" charset="2"/>
              <a:buNone/>
              <a:tabLst>
                <a:tab pos="1830388" algn="l"/>
                <a:tab pos="2857500" algn="ctr"/>
              </a:tabLst>
            </a:pPr>
            <a:r>
              <a:rPr lang="zh-CN" altLang="en-US" sz="2000" b="1" dirty="0" smtClean="0">
                <a:solidFill>
                  <a:srgbClr val="006600"/>
                </a:solidFill>
                <a:ea typeface="宋体" pitchFamily="2" charset="-122"/>
              </a:rPr>
              <a:t>指向段表在内存中的位置</a:t>
            </a:r>
          </a:p>
          <a:p>
            <a:pPr>
              <a:lnSpc>
                <a:spcPct val="125000"/>
              </a:lnSpc>
              <a:tabLst>
                <a:tab pos="1830388" algn="l"/>
                <a:tab pos="2857500" algn="ctr"/>
              </a:tabLst>
            </a:pPr>
            <a:r>
              <a:rPr lang="en-US" altLang="zh-CN" sz="2400" b="1" i="1" dirty="0" smtClean="0">
                <a:solidFill>
                  <a:srgbClr val="3366FF"/>
                </a:solidFill>
                <a:ea typeface="ＭＳ Ｐゴシック" pitchFamily="34" charset="-128"/>
                <a:cs typeface="Times New Roman" pitchFamily="18" charset="0"/>
              </a:rPr>
              <a:t>Segment-table</a:t>
            </a:r>
            <a:r>
              <a:rPr lang="en-US" altLang="zh-CN" sz="2000" b="1" i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rgbClr val="3366FF"/>
                </a:solidFill>
                <a:ea typeface="ＭＳ Ｐゴシック" pitchFamily="34" charset="-128"/>
                <a:cs typeface="Times New Roman" pitchFamily="18" charset="0"/>
              </a:rPr>
              <a:t>length</a:t>
            </a:r>
            <a:r>
              <a:rPr lang="en-US" altLang="zh-CN" sz="2000" b="1" i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rgbClr val="3366FF"/>
                </a:solidFill>
                <a:ea typeface="ＭＳ Ｐゴシック" pitchFamily="34" charset="-128"/>
                <a:cs typeface="Times New Roman" pitchFamily="18" charset="0"/>
              </a:rPr>
              <a:t>register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(</a:t>
            </a:r>
            <a:r>
              <a:rPr lang="en-US" altLang="zh-CN" sz="2400" b="1" i="1" dirty="0" smtClean="0">
                <a:solidFill>
                  <a:srgbClr val="3366FF"/>
                </a:solidFill>
                <a:ea typeface="ＭＳ Ｐゴシック" pitchFamily="34" charset="-128"/>
                <a:cs typeface="Times New Roman" pitchFamily="18" charset="0"/>
              </a:rPr>
              <a:t>STLR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</a:t>
            </a:r>
            <a:r>
              <a:rPr lang="zh-CN" altLang="en-US" sz="2000" dirty="0">
                <a:solidFill>
                  <a:srgbClr val="006600"/>
                </a:solidFill>
                <a:ea typeface="宋体" pitchFamily="2" charset="-122"/>
              </a:rPr>
              <a:t>段表长度寄存器</a:t>
            </a:r>
          </a:p>
          <a:p>
            <a:pPr lvl="1">
              <a:lnSpc>
                <a:spcPct val="125000"/>
              </a:lnSpc>
              <a:tabLst>
                <a:tab pos="1830388" algn="l"/>
                <a:tab pos="2857500" algn="ctr"/>
              </a:tabLst>
            </a:pPr>
            <a:r>
              <a:rPr lang="en-US" altLang="zh-CN" sz="2000" dirty="0" smtClean="0">
                <a:ea typeface="宋体" pitchFamily="2" charset="-122"/>
              </a:rPr>
              <a:t>indicates number of segments used by a program;</a:t>
            </a:r>
          </a:p>
          <a:p>
            <a:pPr lvl="1">
              <a:lnSpc>
                <a:spcPct val="125000"/>
              </a:lnSpc>
              <a:buFont typeface="Monotype Sorts" pitchFamily="2" charset="2"/>
              <a:buNone/>
              <a:tabLst>
                <a:tab pos="1830388" algn="l"/>
                <a:tab pos="2857500" algn="ctr"/>
              </a:tabLst>
            </a:pPr>
            <a:r>
              <a:rPr lang="zh-CN" altLang="en-US" sz="2000" b="1" dirty="0" smtClean="0">
                <a:solidFill>
                  <a:srgbClr val="006600"/>
                </a:solidFill>
                <a:ea typeface="宋体" pitchFamily="2" charset="-122"/>
              </a:rPr>
              <a:t>指示程序用到的段数</a:t>
            </a:r>
          </a:p>
          <a:p>
            <a:pPr marL="1143000" lvl="2">
              <a:lnSpc>
                <a:spcPct val="125000"/>
              </a:lnSpc>
              <a:tabLst>
                <a:tab pos="1830388" algn="l"/>
                <a:tab pos="2857500" algn="ctr"/>
              </a:tabLst>
            </a:pPr>
            <a:r>
              <a:rPr lang="en-US" altLang="zh-CN" sz="2000" dirty="0" smtClean="0">
                <a:ea typeface="宋体" pitchFamily="2" charset="-122"/>
              </a:rPr>
              <a:t>segment number </a:t>
            </a:r>
            <a:r>
              <a:rPr lang="en-US" altLang="zh-CN" sz="2000" i="1" dirty="0" smtClean="0">
                <a:solidFill>
                  <a:srgbClr val="00B0F0"/>
                </a:solidFill>
                <a:ea typeface="宋体" pitchFamily="2" charset="-122"/>
              </a:rPr>
              <a:t>s</a:t>
            </a:r>
            <a:r>
              <a:rPr lang="en-US" altLang="zh-CN" sz="2000" dirty="0" smtClean="0">
                <a:ea typeface="宋体" pitchFamily="2" charset="-122"/>
              </a:rPr>
              <a:t> is legal if </a:t>
            </a:r>
            <a:r>
              <a:rPr lang="en-US" altLang="zh-CN" sz="2000" i="1" dirty="0" smtClean="0">
                <a:solidFill>
                  <a:srgbClr val="00B0F0"/>
                </a:solidFill>
                <a:ea typeface="宋体" pitchFamily="2" charset="-122"/>
              </a:rPr>
              <a:t>s &lt; STLR</a:t>
            </a:r>
            <a:endParaRPr lang="en-US" altLang="zh-CN" sz="2000" dirty="0" smtClean="0">
              <a:ea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58</a:t>
            </a:fld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3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3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3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3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3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3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3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3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3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3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36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36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36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36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18" grpId="0" build="p" bldLvl="3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227013"/>
            <a:ext cx="6929437" cy="723900"/>
          </a:xfrm>
        </p:spPr>
        <p:txBody>
          <a:bodyPr>
            <a:normAutofit/>
          </a:bodyPr>
          <a:lstStyle/>
          <a:p>
            <a:endParaRPr lang="zh-CN" altLang="en-US" sz="2800" dirty="0" smtClean="0">
              <a:solidFill>
                <a:srgbClr val="006600"/>
              </a:solidFill>
              <a:ea typeface="宋体" pitchFamily="2" charset="-122"/>
            </a:endParaRPr>
          </a:p>
        </p:txBody>
      </p:sp>
      <p:sp>
        <p:nvSpPr>
          <p:cNvPr id="626691" name="Rectangle 3"/>
          <p:cNvSpPr>
            <a:spLocks noGrp="1" noChangeArrowheads="1"/>
          </p:cNvSpPr>
          <p:nvPr>
            <p:ph idx="1"/>
          </p:nvPr>
        </p:nvSpPr>
        <p:spPr>
          <a:xfrm>
            <a:off x="227013" y="862013"/>
            <a:ext cx="8732837" cy="5767387"/>
          </a:xfrm>
        </p:spPr>
        <p:txBody>
          <a:bodyPr>
            <a:normAutofit/>
          </a:bodyPr>
          <a:lstStyle/>
          <a:p>
            <a:r>
              <a:rPr lang="en-US" altLang="zh-CN" b="1" i="1" dirty="0" smtClean="0">
                <a:solidFill>
                  <a:srgbClr val="3366FF"/>
                </a:solidFill>
                <a:ea typeface="ＭＳ Ｐゴシック" pitchFamily="34" charset="-128"/>
                <a:cs typeface="Times New Roman" pitchFamily="18" charset="0"/>
              </a:rPr>
              <a:t>Protection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006600"/>
                </a:solidFill>
                <a:ea typeface="宋体" pitchFamily="2" charset="-122"/>
              </a:rPr>
              <a:t>保护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With each entry in segment table associate:</a:t>
            </a:r>
            <a:endParaRPr lang="zh-CN" altLang="en-US" b="1" dirty="0" smtClean="0">
              <a:solidFill>
                <a:srgbClr val="006600"/>
              </a:solidFill>
              <a:ea typeface="宋体" pitchFamily="2" charset="-122"/>
            </a:endParaRPr>
          </a:p>
          <a:p>
            <a:pPr lvl="2"/>
            <a:r>
              <a:rPr lang="en-US" altLang="zh-CN" sz="2200" b="1" i="1" dirty="0" smtClean="0">
                <a:solidFill>
                  <a:srgbClr val="3366FF"/>
                </a:solidFill>
                <a:ea typeface="ＭＳ Ｐゴシック" pitchFamily="34" charset="-128"/>
                <a:cs typeface="Times New Roman" pitchFamily="18" charset="0"/>
              </a:rPr>
              <a:t>validation</a:t>
            </a:r>
            <a:r>
              <a:rPr lang="en-US" altLang="zh-CN" sz="2200" dirty="0" smtClean="0">
                <a:ea typeface="宋体" pitchFamily="2" charset="-122"/>
              </a:rPr>
              <a:t> </a:t>
            </a:r>
            <a:r>
              <a:rPr lang="en-US" altLang="zh-CN" sz="2200" b="1" i="1" dirty="0" smtClean="0">
                <a:solidFill>
                  <a:srgbClr val="3366FF"/>
                </a:solidFill>
                <a:ea typeface="ＭＳ Ｐゴシック" pitchFamily="34" charset="-128"/>
                <a:cs typeface="Times New Roman" pitchFamily="18" charset="0"/>
              </a:rPr>
              <a:t>bit</a:t>
            </a:r>
            <a:r>
              <a:rPr lang="en-US" altLang="zh-CN" sz="2200" dirty="0" smtClean="0">
                <a:ea typeface="宋体" pitchFamily="2" charset="-122"/>
              </a:rPr>
              <a:t> </a:t>
            </a:r>
            <a:r>
              <a:rPr lang="zh-CN" altLang="en-US" sz="2200" dirty="0" smtClean="0">
                <a:ea typeface="宋体" pitchFamily="2" charset="-122"/>
              </a:rPr>
              <a:t>： </a:t>
            </a:r>
            <a:r>
              <a:rPr lang="en-US" altLang="zh-CN" sz="2200" dirty="0" smtClean="0">
                <a:ea typeface="宋体" pitchFamily="2" charset="-122"/>
              </a:rPr>
              <a:t>0 </a:t>
            </a:r>
            <a:r>
              <a:rPr lang="en-US" altLang="zh-CN" sz="2200" dirty="0" smtClean="0">
                <a:ea typeface="宋体" pitchFamily="2" charset="-122"/>
                <a:sym typeface="Symbol" pitchFamily="18" charset="2"/>
              </a:rPr>
              <a:t> illegal segment</a:t>
            </a:r>
          </a:p>
          <a:p>
            <a:pPr lvl="2">
              <a:buFont typeface="Webdings" pitchFamily="18" charset="2"/>
              <a:buNone/>
            </a:pPr>
            <a:r>
              <a:rPr lang="zh-CN" altLang="en-US" sz="2200" b="1" dirty="0" smtClean="0">
                <a:solidFill>
                  <a:srgbClr val="006600"/>
                </a:solidFill>
                <a:ea typeface="宋体" pitchFamily="2" charset="-122"/>
                <a:sym typeface="Symbol" pitchFamily="18" charset="2"/>
              </a:rPr>
              <a:t>有效位</a:t>
            </a:r>
          </a:p>
          <a:p>
            <a:pPr lvl="2"/>
            <a:r>
              <a:rPr lang="en-US" altLang="zh-CN" sz="2200" b="1" i="1" dirty="0" smtClean="0">
                <a:solidFill>
                  <a:srgbClr val="3366FF"/>
                </a:solidFill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read/write/execute</a:t>
            </a:r>
            <a:r>
              <a:rPr lang="en-US" altLang="zh-CN" sz="2200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200" b="1" i="1" dirty="0" smtClean="0">
                <a:solidFill>
                  <a:srgbClr val="3366FF"/>
                </a:solidFill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privileges</a:t>
            </a:r>
          </a:p>
          <a:p>
            <a:pPr lvl="2">
              <a:buFont typeface="Webdings" pitchFamily="18" charset="2"/>
              <a:buNone/>
            </a:pPr>
            <a:r>
              <a:rPr lang="zh-CN" altLang="en-US" sz="2200" b="1" dirty="0" smtClean="0">
                <a:solidFill>
                  <a:srgbClr val="006600"/>
                </a:solidFill>
                <a:ea typeface="宋体" pitchFamily="2" charset="-122"/>
                <a:sym typeface="Symbol" pitchFamily="18" charset="2"/>
              </a:rPr>
              <a:t>读</a:t>
            </a:r>
            <a:r>
              <a:rPr lang="en-US" altLang="zh-CN" sz="2200" b="1" dirty="0" smtClean="0">
                <a:solidFill>
                  <a:srgbClr val="006600"/>
                </a:solidFill>
                <a:ea typeface="宋体" pitchFamily="2" charset="-122"/>
                <a:sym typeface="Symbol" pitchFamily="18" charset="2"/>
              </a:rPr>
              <a:t>/</a:t>
            </a:r>
            <a:r>
              <a:rPr lang="zh-CN" altLang="en-US" sz="2200" b="1" dirty="0" smtClean="0">
                <a:solidFill>
                  <a:srgbClr val="006600"/>
                </a:solidFill>
                <a:ea typeface="宋体" pitchFamily="2" charset="-122"/>
                <a:sym typeface="Symbol" pitchFamily="18" charset="2"/>
              </a:rPr>
              <a:t>写</a:t>
            </a:r>
            <a:r>
              <a:rPr lang="en-US" altLang="zh-CN" sz="2200" b="1" dirty="0" smtClean="0">
                <a:solidFill>
                  <a:srgbClr val="006600"/>
                </a:solidFill>
                <a:ea typeface="宋体" pitchFamily="2" charset="-122"/>
                <a:sym typeface="Symbol" pitchFamily="18" charset="2"/>
              </a:rPr>
              <a:t>/</a:t>
            </a:r>
            <a:r>
              <a:rPr lang="zh-CN" altLang="en-US" sz="2200" b="1" dirty="0" smtClean="0">
                <a:solidFill>
                  <a:srgbClr val="006600"/>
                </a:solidFill>
                <a:ea typeface="宋体" pitchFamily="2" charset="-122"/>
                <a:sym typeface="Symbol" pitchFamily="18" charset="2"/>
              </a:rPr>
              <a:t>执行 权限</a:t>
            </a:r>
            <a:endParaRPr lang="en-US" altLang="zh-CN" sz="2200" b="1" dirty="0" smtClean="0">
              <a:solidFill>
                <a:srgbClr val="006600"/>
              </a:solidFill>
              <a:ea typeface="宋体" pitchFamily="2" charset="-122"/>
              <a:sym typeface="Symbol" pitchFamily="18" charset="2"/>
            </a:endParaRPr>
          </a:p>
          <a:p>
            <a:pPr lvl="0"/>
            <a:r>
              <a:rPr lang="en-US" altLang="zh-CN" i="1" dirty="0" smtClean="0">
                <a:solidFill>
                  <a:srgbClr val="3366FF"/>
                </a:solidFill>
                <a:ea typeface="ＭＳ Ｐゴシック" pitchFamily="34" charset="-128"/>
                <a:cs typeface="Times New Roman" pitchFamily="18" charset="0"/>
              </a:rPr>
              <a:t>Sharing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dirty="0" smtClean="0">
                <a:solidFill>
                  <a:srgbClr val="006600"/>
                </a:solidFill>
                <a:ea typeface="宋体" pitchFamily="2" charset="-122"/>
              </a:rPr>
              <a:t>共享</a:t>
            </a:r>
            <a:endParaRPr lang="zh-CN" altLang="en-US" dirty="0">
              <a:solidFill>
                <a:srgbClr val="006600"/>
              </a:solidFill>
              <a:ea typeface="宋体" pitchFamily="2" charset="-122"/>
            </a:endParaRPr>
          </a:p>
          <a:p>
            <a:pPr lvl="1">
              <a:buClr>
                <a:srgbClr val="0F6FC6"/>
              </a:buClr>
            </a:pPr>
            <a:r>
              <a:rPr lang="en-US" altLang="zh-CN" dirty="0">
                <a:solidFill>
                  <a:prstClr val="black"/>
                </a:solidFill>
                <a:ea typeface="宋体" pitchFamily="2" charset="-122"/>
              </a:rPr>
              <a:t>shared segments</a:t>
            </a:r>
          </a:p>
          <a:p>
            <a:pPr lvl="1">
              <a:buClr>
                <a:srgbClr val="0F6FC6"/>
              </a:buClr>
            </a:pPr>
            <a:r>
              <a:rPr lang="en-US" altLang="zh-CN" dirty="0">
                <a:solidFill>
                  <a:prstClr val="black"/>
                </a:solidFill>
                <a:ea typeface="宋体" pitchFamily="2" charset="-122"/>
              </a:rPr>
              <a:t>same segment number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59</a:t>
            </a:fld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2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6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4" y="807508"/>
            <a:ext cx="8782756" cy="5469114"/>
          </a:xfrm>
        </p:spPr>
        <p:txBody>
          <a:bodyPr>
            <a:normAutofit/>
          </a:bodyPr>
          <a:lstStyle/>
          <a:p>
            <a:r>
              <a:rPr lang="en-US" altLang="zh-CN" dirty="0"/>
              <a:t>Protection of memory </a:t>
            </a:r>
            <a:r>
              <a:rPr lang="en-US" altLang="zh-CN" sz="2000" dirty="0"/>
              <a:t>required to ensure correct </a:t>
            </a:r>
            <a:r>
              <a:rPr lang="en-US" altLang="zh-CN" sz="2000" dirty="0" smtClean="0"/>
              <a:t>operation</a:t>
            </a:r>
          </a:p>
          <a:p>
            <a:pPr lvl="1"/>
            <a:r>
              <a:rPr lang="en-US" altLang="zh-CN" dirty="0" smtClean="0"/>
              <a:t>protect </a:t>
            </a:r>
            <a:r>
              <a:rPr lang="en-US" altLang="zh-CN" dirty="0"/>
              <a:t>the </a:t>
            </a:r>
            <a:r>
              <a:rPr lang="en-US" altLang="zh-CN" dirty="0" smtClean="0"/>
              <a:t>OS </a:t>
            </a:r>
            <a:r>
              <a:rPr lang="en-US" altLang="zh-CN" dirty="0"/>
              <a:t>from access by user </a:t>
            </a:r>
            <a:r>
              <a:rPr lang="en-US" altLang="zh-CN" dirty="0" smtClean="0"/>
              <a:t>processes</a:t>
            </a:r>
            <a:endParaRPr lang="en-US" altLang="zh-CN" dirty="0"/>
          </a:p>
          <a:p>
            <a:pPr lvl="1"/>
            <a:r>
              <a:rPr lang="en-US" altLang="zh-CN" dirty="0"/>
              <a:t>On multiuser systems, we must additionally protect user processes </a:t>
            </a:r>
            <a:r>
              <a:rPr lang="en-US" altLang="zh-CN" dirty="0" smtClean="0"/>
              <a:t>from one another</a:t>
            </a:r>
          </a:p>
          <a:p>
            <a:pPr lvl="1"/>
            <a:r>
              <a:rPr lang="en-US" altLang="zh-CN" dirty="0"/>
              <a:t>This protection must be provided by the </a:t>
            </a:r>
            <a:r>
              <a:rPr lang="en-US" altLang="zh-CN" dirty="0" smtClean="0"/>
              <a:t>hardware</a:t>
            </a:r>
          </a:p>
          <a:p>
            <a:pPr lvl="2"/>
            <a:r>
              <a:rPr lang="en-US" altLang="zh-CN" dirty="0" smtClean="0"/>
              <a:t>because the operating </a:t>
            </a:r>
            <a:r>
              <a:rPr lang="en-US" altLang="zh-CN" dirty="0"/>
              <a:t>system doesn’t usually intervene between the CPU and its </a:t>
            </a:r>
            <a:r>
              <a:rPr lang="en-US" altLang="zh-CN" dirty="0" smtClean="0"/>
              <a:t>memory accesses </a:t>
            </a:r>
            <a:r>
              <a:rPr lang="en-US" altLang="zh-CN" dirty="0"/>
              <a:t>(because of the resulting performance penalty</a:t>
            </a:r>
            <a:r>
              <a:rPr lang="en-US" altLang="zh-CN" dirty="0" smtClean="0"/>
              <a:t>).</a:t>
            </a:r>
          </a:p>
          <a:p>
            <a:pPr lvl="1"/>
            <a:r>
              <a:rPr lang="en-US" altLang="zh-CN" dirty="0"/>
              <a:t>Here, we outline one possible implementation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372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60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0" t="877" r="12987" b="1785"/>
          <a:stretch>
            <a:fillRect/>
          </a:stretch>
        </p:blipFill>
        <p:spPr bwMode="auto">
          <a:xfrm>
            <a:off x="2100263" y="182563"/>
            <a:ext cx="5513387" cy="58166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100388" y="6210299"/>
            <a:ext cx="2820987" cy="35242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dirty="0" smtClean="0">
                <a:solidFill>
                  <a:srgbClr val="008000"/>
                </a:solidFill>
                <a:ea typeface="宋体" pitchFamily="2" charset="-122"/>
              </a:rPr>
              <a:t>Sharing of Segments</a:t>
            </a:r>
          </a:p>
        </p:txBody>
      </p:sp>
    </p:spTree>
    <p:extLst>
      <p:ext uri="{BB962C8B-B14F-4D97-AF65-F5344CB8AC3E}">
        <p14:creationId xmlns:p14="http://schemas.microsoft.com/office/powerpoint/2010/main" val="17084119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1" name="Rectangle 3"/>
          <p:cNvSpPr>
            <a:spLocks noGrp="1" noChangeArrowheads="1"/>
          </p:cNvSpPr>
          <p:nvPr>
            <p:ph idx="1"/>
          </p:nvPr>
        </p:nvSpPr>
        <p:spPr>
          <a:xfrm>
            <a:off x="150813" y="758825"/>
            <a:ext cx="8732837" cy="4184650"/>
          </a:xfrm>
        </p:spPr>
        <p:txBody>
          <a:bodyPr/>
          <a:lstStyle/>
          <a:p>
            <a:r>
              <a:rPr lang="en-US" altLang="zh-CN" b="1" i="1" dirty="0" smtClean="0">
                <a:solidFill>
                  <a:srgbClr val="3366FF"/>
                </a:solidFill>
                <a:ea typeface="ＭＳ Ｐゴシック" pitchFamily="34" charset="-128"/>
                <a:cs typeface="Times New Roman" pitchFamily="18" charset="0"/>
              </a:rPr>
              <a:t>Allocation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006600"/>
                </a:solidFill>
                <a:ea typeface="宋体" pitchFamily="2" charset="-122"/>
              </a:rPr>
              <a:t>分配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Since segments vary in length, memory allocation is a </a:t>
            </a:r>
            <a:r>
              <a:rPr lang="en-US" altLang="zh-CN" b="1" i="1" dirty="0" smtClean="0">
                <a:solidFill>
                  <a:srgbClr val="00B0F0"/>
                </a:solidFill>
                <a:ea typeface="ＭＳ Ｐゴシック" pitchFamily="34" charset="-128"/>
                <a:cs typeface="Times New Roman" pitchFamily="18" charset="0"/>
              </a:rPr>
              <a:t>dynamic</a:t>
            </a:r>
            <a:r>
              <a:rPr lang="en-US" altLang="zh-CN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i="1" dirty="0" smtClean="0">
                <a:solidFill>
                  <a:srgbClr val="00B0F0"/>
                </a:solidFill>
                <a:ea typeface="ＭＳ Ｐゴシック" pitchFamily="34" charset="-128"/>
                <a:cs typeface="Times New Roman" pitchFamily="18" charset="0"/>
              </a:rPr>
              <a:t>storage-allocation</a:t>
            </a:r>
            <a:r>
              <a:rPr lang="en-US" altLang="zh-CN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i="1" dirty="0" smtClean="0">
                <a:solidFill>
                  <a:srgbClr val="00B0F0"/>
                </a:solidFill>
                <a:ea typeface="ＭＳ Ｐゴシック" pitchFamily="34" charset="-128"/>
                <a:cs typeface="Times New Roman" pitchFamily="18" charset="0"/>
              </a:rPr>
              <a:t>problem</a:t>
            </a:r>
            <a:r>
              <a:rPr lang="en-US" altLang="zh-CN" dirty="0" smtClean="0">
                <a:ea typeface="宋体" pitchFamily="2" charset="-122"/>
              </a:rPr>
              <a:t>.</a:t>
            </a:r>
          </a:p>
          <a:p>
            <a:pPr lvl="1">
              <a:buFont typeface="Monotype Sorts" pitchFamily="2" charset="2"/>
              <a:buNone/>
            </a:pPr>
            <a:r>
              <a:rPr lang="zh-CN" altLang="en-US" sz="2000" b="1" dirty="0" smtClean="0">
                <a:solidFill>
                  <a:srgbClr val="006600"/>
                </a:solidFill>
                <a:ea typeface="宋体" pitchFamily="2" charset="-122"/>
              </a:rPr>
              <a:t>由于段长是变化的，所以内存分配是一个</a:t>
            </a:r>
            <a:r>
              <a:rPr lang="zh-CN" altLang="en-US" sz="2000" b="1" i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动态存储分配问题</a:t>
            </a:r>
            <a:r>
              <a:rPr lang="zh-CN" altLang="en-US" sz="2000" b="1" dirty="0" smtClean="0">
                <a:solidFill>
                  <a:srgbClr val="006600"/>
                </a:solidFill>
                <a:ea typeface="宋体" pitchFamily="2" charset="-122"/>
              </a:rPr>
              <a:t>。</a:t>
            </a:r>
          </a:p>
          <a:p>
            <a:pPr lvl="2"/>
            <a:r>
              <a:rPr lang="en-US" altLang="zh-CN" sz="2200" b="1" i="1" dirty="0" smtClean="0">
                <a:solidFill>
                  <a:srgbClr val="3366FF"/>
                </a:solidFill>
                <a:ea typeface="ＭＳ Ｐゴシック" pitchFamily="34" charset="-128"/>
                <a:cs typeface="Times New Roman" pitchFamily="18" charset="0"/>
              </a:rPr>
              <a:t>first</a:t>
            </a:r>
            <a:r>
              <a:rPr lang="en-US" altLang="zh-CN" sz="2200" dirty="0" smtClean="0">
                <a:ea typeface="宋体" pitchFamily="2" charset="-122"/>
              </a:rPr>
              <a:t> </a:t>
            </a:r>
            <a:r>
              <a:rPr lang="en-US" altLang="zh-CN" sz="2200" b="1" i="1" dirty="0" smtClean="0">
                <a:solidFill>
                  <a:srgbClr val="3366FF"/>
                </a:solidFill>
                <a:ea typeface="ＭＳ Ｐゴシック" pitchFamily="34" charset="-128"/>
                <a:cs typeface="Times New Roman" pitchFamily="18" charset="0"/>
              </a:rPr>
              <a:t>fit/best</a:t>
            </a:r>
            <a:r>
              <a:rPr lang="en-US" altLang="zh-CN" sz="2200" dirty="0" smtClean="0">
                <a:ea typeface="宋体" pitchFamily="2" charset="-122"/>
              </a:rPr>
              <a:t> </a:t>
            </a:r>
            <a:r>
              <a:rPr lang="en-US" altLang="zh-CN" sz="2200" b="1" i="1" dirty="0" smtClean="0">
                <a:solidFill>
                  <a:srgbClr val="3366FF"/>
                </a:solidFill>
                <a:ea typeface="ＭＳ Ｐゴシック" pitchFamily="34" charset="-128"/>
                <a:cs typeface="Times New Roman" pitchFamily="18" charset="0"/>
              </a:rPr>
              <a:t>fit</a:t>
            </a:r>
          </a:p>
          <a:p>
            <a:pPr lvl="2"/>
            <a:r>
              <a:rPr lang="en-US" altLang="zh-CN" sz="2200" b="1" i="1" dirty="0" smtClean="0">
                <a:solidFill>
                  <a:srgbClr val="3366FF"/>
                </a:solidFill>
                <a:ea typeface="ＭＳ Ｐゴシック" pitchFamily="34" charset="-128"/>
                <a:cs typeface="Times New Roman" pitchFamily="18" charset="0"/>
              </a:rPr>
              <a:t>external</a:t>
            </a:r>
            <a:r>
              <a:rPr lang="en-US" altLang="zh-CN" sz="2200" dirty="0" smtClean="0">
                <a:ea typeface="宋体" pitchFamily="2" charset="-122"/>
              </a:rPr>
              <a:t> </a:t>
            </a:r>
            <a:r>
              <a:rPr lang="en-US" altLang="zh-CN" sz="2200" b="1" i="1" dirty="0" smtClean="0">
                <a:solidFill>
                  <a:srgbClr val="3366FF"/>
                </a:solidFill>
                <a:ea typeface="ＭＳ Ｐゴシック" pitchFamily="34" charset="-128"/>
                <a:cs typeface="Times New Roman" pitchFamily="18" charset="0"/>
              </a:rPr>
              <a:t>fragmentation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61</a:t>
            </a:fld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1" grpId="0" build="p" bldLvl="3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Fragmentation </a:t>
            </a:r>
            <a:r>
              <a:rPr lang="zh-CN" altLang="en-US" dirty="0" smtClean="0">
                <a:solidFill>
                  <a:srgbClr val="008000"/>
                </a:solidFill>
              </a:rPr>
              <a:t>碎片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lvl="1"/>
            <a:r>
              <a:rPr lang="en-US" altLang="zh-CN" dirty="0"/>
              <a:t>Segmentation may </a:t>
            </a:r>
            <a:r>
              <a:rPr lang="en-US" altLang="zh-CN" dirty="0" smtClean="0"/>
              <a:t>cause </a:t>
            </a:r>
            <a:r>
              <a:rPr lang="en-US" altLang="zh-CN" dirty="0">
                <a:solidFill>
                  <a:srgbClr val="00B0F0"/>
                </a:solidFill>
              </a:rPr>
              <a:t>external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fragmentation</a:t>
            </a:r>
            <a:r>
              <a:rPr lang="en-US" altLang="zh-CN" dirty="0"/>
              <a:t>, when all blocks of free memory are too small to accommodate a segment. </a:t>
            </a:r>
            <a:endParaRPr lang="en-US" altLang="zh-CN" dirty="0" smtClean="0"/>
          </a:p>
          <a:p>
            <a:pPr lvl="1"/>
            <a:r>
              <a:rPr lang="en-US" altLang="zh-CN" dirty="0"/>
              <a:t>we can </a:t>
            </a:r>
            <a:r>
              <a:rPr lang="en-US" altLang="zh-CN" dirty="0">
                <a:solidFill>
                  <a:srgbClr val="00B0F0"/>
                </a:solidFill>
              </a:rPr>
              <a:t>compact</a:t>
            </a:r>
            <a:r>
              <a:rPr lang="en-US" altLang="zh-CN" dirty="0"/>
              <a:t> memory whenever we want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5215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76300"/>
            <a:ext cx="8515350" cy="578008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3366FF"/>
                </a:solidFill>
                <a:ea typeface="ＭＳ Ｐゴシック" pitchFamily="34" charset="-128"/>
              </a:rPr>
              <a:t>How serious a problem is external fragmentation for a segmentation scheme? Would long-term scheduling with compaction help?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0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  外部碎片问题对分段管理的影响有多严重？带有紧缩功能的长程调度是否奏效呢？</a:t>
            </a:r>
          </a:p>
          <a:p>
            <a:pPr lvl="1">
              <a:lnSpc>
                <a:spcPct val="120000"/>
              </a:lnSpc>
            </a:pPr>
            <a:r>
              <a:rPr lang="en-US" altLang="zh-CN" b="1" dirty="0" smtClean="0">
                <a:ea typeface="宋体" pitchFamily="2" charset="-122"/>
              </a:rPr>
              <a:t>The answers depend mainly on the average segment size.</a:t>
            </a:r>
          </a:p>
          <a:p>
            <a:pPr lvl="1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0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答案主要取决于段的平均大小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63</a:t>
            </a:fld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9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9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9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9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9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9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63" grpId="0" build="p" bldLvl="4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3" name="Rectangle 3"/>
          <p:cNvSpPr>
            <a:spLocks noGrp="1" noChangeArrowheads="1"/>
          </p:cNvSpPr>
          <p:nvPr>
            <p:ph idx="1"/>
          </p:nvPr>
        </p:nvSpPr>
        <p:spPr>
          <a:xfrm>
            <a:off x="285749" y="762000"/>
            <a:ext cx="8648701" cy="5894388"/>
          </a:xfrm>
        </p:spPr>
        <p:txBody>
          <a:bodyPr>
            <a:normAutofit/>
          </a:bodyPr>
          <a:lstStyle/>
          <a:p>
            <a:pPr lvl="2"/>
            <a:r>
              <a:rPr lang="en-US" altLang="zh-CN" u="sng" dirty="0" smtClean="0">
                <a:ea typeface="宋体" pitchFamily="2" charset="-122"/>
              </a:rPr>
              <a:t>At one extreme</a:t>
            </a:r>
            <a:r>
              <a:rPr lang="en-US" altLang="zh-CN" dirty="0" smtClean="0">
                <a:ea typeface="宋体" pitchFamily="2" charset="-122"/>
              </a:rPr>
              <a:t>, we could define each process to be one segment. </a:t>
            </a:r>
          </a:p>
          <a:p>
            <a:pPr lvl="3"/>
            <a:r>
              <a:rPr lang="en-US" altLang="zh-CN" dirty="0" smtClean="0">
                <a:ea typeface="宋体" pitchFamily="2" charset="-122"/>
              </a:rPr>
              <a:t>This approach reduces to the variable-sized partition scheme. </a:t>
            </a:r>
          </a:p>
          <a:p>
            <a:pPr lvl="2"/>
            <a:r>
              <a:rPr lang="en-US" altLang="zh-CN" u="sng" dirty="0" smtClean="0">
                <a:ea typeface="宋体" pitchFamily="2" charset="-122"/>
              </a:rPr>
              <a:t>At the other extreme</a:t>
            </a:r>
            <a:r>
              <a:rPr lang="en-US" altLang="zh-CN" dirty="0" smtClean="0">
                <a:ea typeface="宋体" pitchFamily="2" charset="-122"/>
              </a:rPr>
              <a:t>, every byte could be put in its own segment and relocated separately. </a:t>
            </a:r>
          </a:p>
          <a:p>
            <a:pPr lvl="3"/>
            <a:r>
              <a:rPr lang="en-US" altLang="zh-CN" dirty="0" smtClean="0">
                <a:ea typeface="宋体" pitchFamily="2" charset="-122"/>
              </a:rPr>
              <a:t>This arrangement eliminates external fragmentation altogether; however, every byte would need a base register for its relocation, doubling memory use!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9681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9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9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9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9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9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9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63" grpId="0" build="p" bldLvl="4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978" name="Picture 2" descr="retur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570865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8979" name="Rectangle 3"/>
          <p:cNvSpPr>
            <a:spLocks noGrp="1" noChangeArrowheads="1"/>
          </p:cNvSpPr>
          <p:nvPr>
            <p:ph idx="1"/>
          </p:nvPr>
        </p:nvSpPr>
        <p:spPr>
          <a:xfrm>
            <a:off x="209550" y="877888"/>
            <a:ext cx="8753475" cy="4762500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</a:pPr>
            <a:r>
              <a:rPr lang="en-US" altLang="zh-CN" b="1" dirty="0">
                <a:ea typeface="宋体" pitchFamily="2" charset="-122"/>
              </a:rPr>
              <a:t>Generally if the average segment size is small, external fragmentation will also be small. </a:t>
            </a:r>
          </a:p>
          <a:p>
            <a:pPr lvl="1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b="1" dirty="0" smtClean="0">
                <a:solidFill>
                  <a:srgbClr val="006600"/>
                </a:solidFill>
                <a:ea typeface="宋体" pitchFamily="2" charset="-122"/>
              </a:rPr>
              <a:t>     通常，如果段的平均尺寸比较小，则外部碎片也会比较小</a:t>
            </a:r>
          </a:p>
          <a:p>
            <a:pPr lvl="2">
              <a:lnSpc>
                <a:spcPct val="120000"/>
              </a:lnSpc>
            </a:pPr>
            <a:r>
              <a:rPr lang="en-US" altLang="zh-CN" dirty="0" smtClean="0">
                <a:ea typeface="宋体" pitchFamily="2" charset="-122"/>
              </a:rPr>
              <a:t>Because the individual segments are smaller than the overall process, they are more likely to fit in the available memory blocks. </a:t>
            </a:r>
          </a:p>
          <a:p>
            <a:pPr marL="667512" lvl="2" indent="0">
              <a:lnSpc>
                <a:spcPct val="120000"/>
              </a:lnSpc>
              <a:buNone/>
            </a:pPr>
            <a:r>
              <a:rPr lang="zh-CN" altLang="en-US" b="1" dirty="0" smtClean="0">
                <a:solidFill>
                  <a:srgbClr val="006600"/>
                </a:solidFill>
                <a:ea typeface="宋体" pitchFamily="2" charset="-122"/>
              </a:rPr>
              <a:t>   因为段通常比一般进程要小，所以貌似更容易适合空闲内存块</a:t>
            </a:r>
            <a:endParaRPr lang="en-US" altLang="zh-CN" b="1" dirty="0" smtClean="0">
              <a:solidFill>
                <a:srgbClr val="006600"/>
              </a:solidFill>
              <a:ea typeface="宋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b="1" dirty="0">
                <a:ea typeface="宋体" pitchFamily="2" charset="-122"/>
              </a:rPr>
              <a:t>Of course, the next logical step--fixed-sized, small segments--is </a:t>
            </a:r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paging</a:t>
            </a:r>
            <a:r>
              <a:rPr lang="en-US" altLang="zh-CN" b="1" dirty="0">
                <a:ea typeface="宋体" pitchFamily="2" charset="-122"/>
              </a:rPr>
              <a:t>.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65</a:t>
            </a:fld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8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8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8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8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8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8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8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8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8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8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79" grpId="0" build="p" bldLvl="4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宋体" pitchFamily="2" charset="-122"/>
              </a:rPr>
              <a:t>8.5  Paging  </a:t>
            </a:r>
            <a:r>
              <a:rPr lang="zh-CN" altLang="en-US" dirty="0">
                <a:solidFill>
                  <a:srgbClr val="00B0F0"/>
                </a:solidFill>
                <a:ea typeface="宋体" pitchFamily="2" charset="-122"/>
              </a:rPr>
              <a:t>分页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47700" y="1371952"/>
            <a:ext cx="8343900" cy="4805563"/>
          </a:xfrm>
        </p:spPr>
        <p:txBody>
          <a:bodyPr/>
          <a:lstStyle/>
          <a:p>
            <a:r>
              <a:rPr lang="en-US" altLang="zh-CN" dirty="0" smtClean="0"/>
              <a:t>Noncontiguous  </a:t>
            </a:r>
            <a:r>
              <a:rPr lang="zh-CN" altLang="en-US" dirty="0" smtClean="0">
                <a:solidFill>
                  <a:srgbClr val="008000"/>
                </a:solidFill>
              </a:rPr>
              <a:t>非连续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en-US" altLang="zh-CN" dirty="0"/>
              <a:t>avoids external </a:t>
            </a:r>
            <a:r>
              <a:rPr lang="en-US" altLang="zh-CN" dirty="0" smtClean="0"/>
              <a:t>fragmentation  </a:t>
            </a:r>
            <a:r>
              <a:rPr lang="zh-CN" altLang="en-US" dirty="0" smtClean="0">
                <a:solidFill>
                  <a:srgbClr val="008000"/>
                </a:solidFill>
              </a:rPr>
              <a:t>避免了外部碎片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en-US" altLang="zh-CN" dirty="0"/>
              <a:t>solves the </a:t>
            </a:r>
            <a:r>
              <a:rPr lang="en-US" altLang="zh-CN" dirty="0" smtClean="0"/>
              <a:t>considerable problem </a:t>
            </a:r>
            <a:r>
              <a:rPr lang="en-US" altLang="zh-CN" dirty="0"/>
              <a:t>of fitting memory chunks of varying sizes onto the backing </a:t>
            </a:r>
            <a:r>
              <a:rPr lang="en-US" altLang="zh-CN" dirty="0" smtClean="0"/>
              <a:t>store  </a:t>
            </a:r>
            <a:r>
              <a:rPr lang="zh-CN" altLang="en-US" dirty="0" smtClean="0">
                <a:solidFill>
                  <a:srgbClr val="008000"/>
                </a:solidFill>
              </a:rPr>
              <a:t>解决了不同大小的内存块到辅存的适应问题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pic>
        <p:nvPicPr>
          <p:cNvPr id="589828" name="Picture 4" descr="retur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03" y="39334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ea typeface="宋体" pitchFamily="2" charset="-122"/>
              </a:rPr>
              <a:t>Basic Method</a:t>
            </a:r>
            <a:endParaRPr lang="zh-CN" altLang="en-US" sz="3600" dirty="0" smtClean="0">
              <a:solidFill>
                <a:srgbClr val="00B0F0"/>
              </a:solidFill>
              <a:ea typeface="宋体" pitchFamily="2" charset="-122"/>
            </a:endParaRPr>
          </a:p>
        </p:txBody>
      </p:sp>
      <p:sp>
        <p:nvSpPr>
          <p:cNvPr id="589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Paging scheme</a:t>
            </a:r>
          </a:p>
          <a:p>
            <a:pPr lvl="1"/>
            <a:r>
              <a:rPr lang="en-US" altLang="zh-CN" sz="2400" b="1" i="1" dirty="0" smtClean="0">
                <a:solidFill>
                  <a:srgbClr val="00B0F0"/>
                </a:solidFill>
                <a:ea typeface="ＭＳ Ｐゴシック" pitchFamily="34" charset="-128"/>
              </a:rPr>
              <a:t>Frame</a:t>
            </a:r>
            <a:r>
              <a:rPr lang="en-US" altLang="zh-CN" sz="2400" b="1" i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</a:t>
            </a:r>
            <a:r>
              <a:rPr lang="zh-CN" altLang="en-US" sz="2400" b="1" i="1" dirty="0" smtClean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帧</a:t>
            </a:r>
          </a:p>
          <a:p>
            <a:pPr lvl="2"/>
            <a:r>
              <a:rPr lang="en-US" altLang="zh-CN" dirty="0" smtClean="0">
                <a:ea typeface="宋体" pitchFamily="2" charset="-122"/>
              </a:rPr>
              <a:t>Divide physical memory into fixed-sized blocks called </a:t>
            </a:r>
            <a:r>
              <a:rPr lang="en-US" altLang="zh-CN" b="1" i="1" dirty="0" smtClean="0">
                <a:solidFill>
                  <a:srgbClr val="00B0F0"/>
                </a:solidFill>
                <a:ea typeface="宋体" pitchFamily="2" charset="-122"/>
              </a:rPr>
              <a:t>frames</a:t>
            </a:r>
            <a:r>
              <a:rPr lang="en-US" altLang="zh-CN" i="1" dirty="0" smtClean="0">
                <a:solidFill>
                  <a:srgbClr val="00B0F0"/>
                </a:solidFill>
                <a:ea typeface="宋体" pitchFamily="2" charset="-122"/>
              </a:rPr>
              <a:t> </a:t>
            </a:r>
            <a:endParaRPr lang="en-US" altLang="zh-CN" dirty="0" smtClean="0">
              <a:solidFill>
                <a:srgbClr val="00B0F0"/>
              </a:solidFill>
              <a:ea typeface="宋体" pitchFamily="2" charset="-122"/>
            </a:endParaRPr>
          </a:p>
          <a:p>
            <a:pPr lvl="2"/>
            <a:r>
              <a:rPr lang="en-US" altLang="zh-CN" dirty="0" smtClean="0">
                <a:ea typeface="宋体" pitchFamily="2" charset="-122"/>
              </a:rPr>
              <a:t>size is power of 2, </a:t>
            </a:r>
            <a:r>
              <a:rPr lang="en-US" altLang="zh-CN" dirty="0">
                <a:ea typeface="宋体" pitchFamily="2" charset="-122"/>
              </a:rPr>
              <a:t>between 512 bytes and 16 </a:t>
            </a:r>
            <a:r>
              <a:rPr lang="en-US" altLang="zh-CN" dirty="0" smtClean="0">
                <a:ea typeface="宋体" pitchFamily="2" charset="-122"/>
              </a:rPr>
              <a:t>Mbytes</a:t>
            </a:r>
          </a:p>
          <a:p>
            <a:pPr lvl="1"/>
            <a:r>
              <a:rPr lang="en-US" altLang="zh-CN" sz="2400" b="1" i="1" dirty="0" smtClean="0">
                <a:solidFill>
                  <a:srgbClr val="00B0F0"/>
                </a:solidFill>
                <a:ea typeface="ＭＳ Ｐゴシック" pitchFamily="34" charset="-128"/>
              </a:rPr>
              <a:t>Page</a:t>
            </a:r>
            <a:r>
              <a:rPr lang="en-US" altLang="zh-CN" sz="2400" b="1" i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</a:t>
            </a:r>
            <a:r>
              <a:rPr lang="zh-CN" altLang="en-US" b="1" i="1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页</a:t>
            </a:r>
          </a:p>
          <a:p>
            <a:pPr lvl="2"/>
            <a:r>
              <a:rPr lang="en-US" altLang="zh-CN" dirty="0" smtClean="0">
                <a:ea typeface="宋体" pitchFamily="2" charset="-122"/>
              </a:rPr>
              <a:t>Divide logical memory into blocks of same size called </a:t>
            </a:r>
            <a:r>
              <a:rPr lang="en-US" altLang="zh-CN" b="1" i="1" dirty="0" smtClean="0">
                <a:solidFill>
                  <a:srgbClr val="00B0F0"/>
                </a:solidFill>
                <a:ea typeface="宋体" pitchFamily="2" charset="-122"/>
              </a:rPr>
              <a:t>pages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604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7" grpId="0" build="p" bldLvl="3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1" name="Rectangle 3"/>
          <p:cNvSpPr>
            <a:spLocks noGrp="1" noChangeArrowheads="1"/>
          </p:cNvSpPr>
          <p:nvPr>
            <p:ph idx="1"/>
          </p:nvPr>
        </p:nvSpPr>
        <p:spPr>
          <a:xfrm>
            <a:off x="276225" y="906463"/>
            <a:ext cx="8867775" cy="5472112"/>
          </a:xfrm>
        </p:spPr>
        <p:txBody>
          <a:bodyPr/>
          <a:lstStyle/>
          <a:p>
            <a:pPr lvl="1">
              <a:lnSpc>
                <a:spcPct val="125000"/>
              </a:lnSpc>
            </a:pPr>
            <a:r>
              <a:rPr lang="en-US" altLang="zh-CN" sz="2400" dirty="0" smtClean="0">
                <a:ea typeface="宋体" pitchFamily="2" charset="-122"/>
              </a:rPr>
              <a:t>Keep track of all free frames; To run a program of size </a:t>
            </a:r>
            <a:r>
              <a:rPr lang="en-US" altLang="zh-CN" sz="2400" i="1" dirty="0" smtClean="0">
                <a:ea typeface="宋体" pitchFamily="2" charset="-122"/>
              </a:rPr>
              <a:t>n</a:t>
            </a:r>
            <a:r>
              <a:rPr lang="en-US" altLang="zh-CN" sz="2400" dirty="0" smtClean="0">
                <a:ea typeface="宋体" pitchFamily="2" charset="-122"/>
              </a:rPr>
              <a:t> pages, need to find </a:t>
            </a:r>
            <a:r>
              <a:rPr lang="en-US" altLang="zh-CN" sz="2400" i="1" dirty="0" smtClean="0">
                <a:ea typeface="宋体" pitchFamily="2" charset="-122"/>
              </a:rPr>
              <a:t>n</a:t>
            </a:r>
            <a:r>
              <a:rPr lang="en-US" altLang="zh-CN" sz="2400" dirty="0" smtClean="0">
                <a:ea typeface="宋体" pitchFamily="2" charset="-122"/>
              </a:rPr>
              <a:t> free frames and load program.</a:t>
            </a:r>
          </a:p>
          <a:p>
            <a:pPr lvl="1"/>
            <a:r>
              <a:rPr lang="en-US" altLang="zh-CN" sz="2400" b="1" i="1" dirty="0" smtClean="0">
                <a:solidFill>
                  <a:srgbClr val="00B0F0"/>
                </a:solidFill>
                <a:ea typeface="ＭＳ Ｐゴシック" pitchFamily="34" charset="-128"/>
              </a:rPr>
              <a:t>page</a:t>
            </a:r>
            <a:r>
              <a:rPr lang="en-US" altLang="zh-CN" sz="24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rgbClr val="00B0F0"/>
                </a:solidFill>
                <a:ea typeface="ＭＳ Ｐゴシック" pitchFamily="34" charset="-128"/>
              </a:rPr>
              <a:t>table</a:t>
            </a:r>
            <a:r>
              <a:rPr lang="en-US" altLang="zh-CN" sz="24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  <a:r>
              <a:rPr lang="zh-CN" altLang="en-US" b="1" i="1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页表</a:t>
            </a:r>
          </a:p>
          <a:p>
            <a:pPr lvl="2">
              <a:lnSpc>
                <a:spcPct val="125000"/>
              </a:lnSpc>
            </a:pPr>
            <a:r>
              <a:rPr lang="en-US" altLang="zh-CN" sz="2400" dirty="0" smtClean="0">
                <a:ea typeface="宋体" pitchFamily="2" charset="-122"/>
              </a:rPr>
              <a:t>Set up a page table to translate logical to physical addresses. </a:t>
            </a:r>
          </a:p>
          <a:p>
            <a:pPr lvl="1"/>
            <a:r>
              <a:rPr lang="en-US" altLang="zh-CN" sz="2400" b="1" dirty="0" smtClean="0">
                <a:ea typeface="宋体" pitchFamily="2" charset="-122"/>
              </a:rPr>
              <a:t>Internal fragmentation</a:t>
            </a:r>
            <a:r>
              <a:rPr lang="en-US" altLang="zh-CN" sz="2400" dirty="0" smtClean="0">
                <a:ea typeface="宋体" pitchFamily="2" charset="-122"/>
              </a:rPr>
              <a:t>  </a:t>
            </a:r>
            <a:r>
              <a:rPr lang="zh-CN" altLang="en-US" b="1" i="1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内碎片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68</a:t>
            </a:fld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build="p" bldLvl="3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85801"/>
            <a:ext cx="8716963" cy="3681412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ea typeface="宋体" pitchFamily="2" charset="-122"/>
              </a:rPr>
              <a:t>Address Translation </a:t>
            </a:r>
            <a:r>
              <a:rPr lang="en-US" altLang="zh-CN" sz="2400" dirty="0" smtClean="0">
                <a:ea typeface="宋体" pitchFamily="2" charset="-122"/>
              </a:rPr>
              <a:t>Scheme </a:t>
            </a:r>
            <a:r>
              <a:rPr lang="zh-CN" altLang="en-US" sz="2400" dirty="0" smtClean="0">
                <a:ea typeface="宋体" pitchFamily="2" charset="-122"/>
              </a:rPr>
              <a:t>地址转换</a:t>
            </a:r>
            <a:r>
              <a:rPr lang="zh-CN" altLang="en-US" sz="2400" dirty="0">
                <a:ea typeface="宋体" pitchFamily="2" charset="-122"/>
              </a:rPr>
              <a:t>方案</a:t>
            </a:r>
            <a:endParaRPr lang="en-US" altLang="zh-CN" sz="2400" dirty="0">
              <a:ea typeface="宋体" pitchFamily="2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sz="2200" b="1" dirty="0" smtClean="0">
                <a:ea typeface="宋体" pitchFamily="2" charset="-122"/>
              </a:rPr>
              <a:t>Address generated by CPU is divided into:</a:t>
            </a:r>
          </a:p>
          <a:p>
            <a:pPr lvl="2">
              <a:lnSpc>
                <a:spcPct val="125000"/>
              </a:lnSpc>
            </a:pPr>
            <a:r>
              <a:rPr lang="en-US" altLang="zh-CN" sz="2100" b="1" i="1" dirty="0" smtClean="0">
                <a:solidFill>
                  <a:srgbClr val="3366FF"/>
                </a:solidFill>
                <a:ea typeface="ＭＳ Ｐゴシック" pitchFamily="34" charset="-128"/>
              </a:rPr>
              <a:t>Page</a:t>
            </a:r>
            <a:r>
              <a:rPr lang="en-US" altLang="zh-CN" sz="2100" b="1" i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100" b="1" i="1" dirty="0" smtClean="0">
                <a:solidFill>
                  <a:srgbClr val="3366FF"/>
                </a:solidFill>
                <a:ea typeface="ＭＳ Ｐゴシック" pitchFamily="34" charset="-128"/>
              </a:rPr>
              <a:t>number</a:t>
            </a:r>
            <a:r>
              <a:rPr lang="en-US" altLang="zh-CN" sz="21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1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sz="2100" b="1" i="1" dirty="0" smtClean="0">
                <a:solidFill>
                  <a:srgbClr val="3366FF"/>
                </a:solidFill>
                <a:ea typeface="ＭＳ Ｐゴシック" pitchFamily="34" charset="-128"/>
              </a:rPr>
              <a:t>p</a:t>
            </a:r>
            <a:r>
              <a:rPr lang="en-US" altLang="zh-CN" sz="21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  </a:t>
            </a:r>
            <a:r>
              <a:rPr lang="zh-CN" altLang="en-US" sz="21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页号</a:t>
            </a:r>
          </a:p>
          <a:p>
            <a:pPr lvl="3">
              <a:lnSpc>
                <a:spcPct val="125000"/>
              </a:lnSpc>
            </a:pPr>
            <a:r>
              <a:rPr lang="en-US" altLang="zh-CN" sz="1900" dirty="0" smtClean="0">
                <a:ea typeface="宋体" pitchFamily="2" charset="-122"/>
              </a:rPr>
              <a:t>– used as an index into a </a:t>
            </a:r>
            <a:r>
              <a:rPr lang="en-US" altLang="zh-CN" sz="1900" i="1" dirty="0" smtClean="0">
                <a:ea typeface="宋体" pitchFamily="2" charset="-122"/>
              </a:rPr>
              <a:t>page</a:t>
            </a:r>
            <a:r>
              <a:rPr lang="en-US" altLang="zh-CN" sz="1900" dirty="0" smtClean="0">
                <a:ea typeface="宋体" pitchFamily="2" charset="-122"/>
              </a:rPr>
              <a:t> </a:t>
            </a:r>
            <a:r>
              <a:rPr lang="en-US" altLang="zh-CN" sz="1900" i="1" dirty="0" smtClean="0">
                <a:ea typeface="宋体" pitchFamily="2" charset="-122"/>
              </a:rPr>
              <a:t>table</a:t>
            </a:r>
            <a:r>
              <a:rPr lang="en-US" altLang="zh-CN" sz="1900" dirty="0" smtClean="0">
                <a:ea typeface="宋体" pitchFamily="2" charset="-122"/>
              </a:rPr>
              <a:t> which contains base address of each page in physical memory.</a:t>
            </a:r>
          </a:p>
          <a:p>
            <a:pPr lvl="2">
              <a:lnSpc>
                <a:spcPct val="125000"/>
              </a:lnSpc>
            </a:pPr>
            <a:r>
              <a:rPr lang="en-US" altLang="zh-CN" sz="2100" b="1" i="1" dirty="0" smtClean="0">
                <a:solidFill>
                  <a:srgbClr val="3366FF"/>
                </a:solidFill>
                <a:ea typeface="ＭＳ Ｐゴシック" pitchFamily="34" charset="-128"/>
              </a:rPr>
              <a:t>Page offset</a:t>
            </a:r>
            <a:r>
              <a:rPr lang="en-US" altLang="zh-CN" sz="21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(</a:t>
            </a:r>
            <a:r>
              <a:rPr lang="en-US" altLang="zh-CN" sz="2100" b="1" i="1" dirty="0" smtClean="0">
                <a:solidFill>
                  <a:srgbClr val="3366FF"/>
                </a:solidFill>
                <a:ea typeface="ＭＳ Ｐゴシック" pitchFamily="34" charset="-128"/>
              </a:rPr>
              <a:t>d</a:t>
            </a:r>
            <a:r>
              <a:rPr lang="en-US" altLang="zh-CN" sz="21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   </a:t>
            </a:r>
            <a:r>
              <a:rPr lang="zh-CN" altLang="en-US" sz="21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页内偏移量</a:t>
            </a:r>
          </a:p>
          <a:p>
            <a:pPr lvl="3">
              <a:lnSpc>
                <a:spcPct val="125000"/>
              </a:lnSpc>
            </a:pPr>
            <a:r>
              <a:rPr lang="en-US" altLang="zh-CN" sz="1900" dirty="0" smtClean="0">
                <a:ea typeface="宋体" pitchFamily="2" charset="-122"/>
              </a:rPr>
              <a:t>– combined with base address to define the physical memory address that is sent to the memory unit.</a:t>
            </a:r>
          </a:p>
        </p:txBody>
      </p:sp>
      <p:grpSp>
        <p:nvGrpSpPr>
          <p:cNvPr id="590852" name="Group 4"/>
          <p:cNvGrpSpPr>
            <a:grpSpLocks/>
          </p:cNvGrpSpPr>
          <p:nvPr/>
        </p:nvGrpSpPr>
        <p:grpSpPr bwMode="auto">
          <a:xfrm>
            <a:off x="304800" y="4367213"/>
            <a:ext cx="8839200" cy="1524000"/>
            <a:chOff x="96" y="3120"/>
            <a:chExt cx="5568" cy="960"/>
          </a:xfrm>
        </p:grpSpPr>
        <p:grpSp>
          <p:nvGrpSpPr>
            <p:cNvPr id="590853" name="Group 5"/>
            <p:cNvGrpSpPr>
              <a:grpSpLocks/>
            </p:cNvGrpSpPr>
            <p:nvPr/>
          </p:nvGrpSpPr>
          <p:grpSpPr bwMode="auto">
            <a:xfrm>
              <a:off x="1536" y="3312"/>
              <a:ext cx="2448" cy="768"/>
              <a:chOff x="1104" y="3408"/>
              <a:chExt cx="2448" cy="768"/>
            </a:xfrm>
          </p:grpSpPr>
          <p:sp>
            <p:nvSpPr>
              <p:cNvPr id="590854" name="Rectangle 6"/>
              <p:cNvSpPr>
                <a:spLocks noChangeArrowheads="1"/>
              </p:cNvSpPr>
              <p:nvPr/>
            </p:nvSpPr>
            <p:spPr bwMode="auto">
              <a:xfrm>
                <a:off x="1104" y="3648"/>
                <a:ext cx="1200" cy="2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CN" sz="2400" dirty="0">
                    <a:latin typeface="Times New Roman" pitchFamily="18" charset="0"/>
                    <a:ea typeface="宋体" pitchFamily="2" charset="-122"/>
                  </a:rPr>
                  <a:t>p</a:t>
                </a:r>
              </a:p>
            </p:txBody>
          </p:sp>
          <p:sp>
            <p:nvSpPr>
              <p:cNvPr id="590855" name="Rectangle 7"/>
              <p:cNvSpPr>
                <a:spLocks noChangeArrowheads="1"/>
              </p:cNvSpPr>
              <p:nvPr/>
            </p:nvSpPr>
            <p:spPr bwMode="auto">
              <a:xfrm>
                <a:off x="2304" y="3648"/>
                <a:ext cx="1200" cy="2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CN" sz="2400">
                    <a:latin typeface="Times New Roman" pitchFamily="18" charset="0"/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590856" name="Text Box 8"/>
              <p:cNvSpPr txBox="1">
                <a:spLocks noChangeArrowheads="1"/>
              </p:cNvSpPr>
              <p:nvPr/>
            </p:nvSpPr>
            <p:spPr bwMode="auto">
              <a:xfrm>
                <a:off x="1104" y="3408"/>
                <a:ext cx="120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400" i="1" dirty="0">
                    <a:latin typeface="+mj-lt"/>
                    <a:ea typeface="楷体_GB2312" pitchFamily="49" charset="-122"/>
                  </a:rPr>
                  <a:t>page number</a:t>
                </a:r>
              </a:p>
            </p:txBody>
          </p:sp>
          <p:sp>
            <p:nvSpPr>
              <p:cNvPr id="590857" name="Text Box 9"/>
              <p:cNvSpPr txBox="1">
                <a:spLocks noChangeArrowheads="1"/>
              </p:cNvSpPr>
              <p:nvPr/>
            </p:nvSpPr>
            <p:spPr bwMode="auto">
              <a:xfrm>
                <a:off x="2352" y="3408"/>
                <a:ext cx="120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400" i="1" dirty="0">
                    <a:latin typeface="+mn-lt"/>
                    <a:ea typeface="楷体_GB2312" pitchFamily="49" charset="-122"/>
                  </a:rPr>
                  <a:t>page offset</a:t>
                </a:r>
              </a:p>
            </p:txBody>
          </p:sp>
          <p:sp>
            <p:nvSpPr>
              <p:cNvPr id="590858" name="Text Box 10"/>
              <p:cNvSpPr txBox="1">
                <a:spLocks noChangeArrowheads="1"/>
              </p:cNvSpPr>
              <p:nvPr/>
            </p:nvSpPr>
            <p:spPr bwMode="auto">
              <a:xfrm>
                <a:off x="1488" y="3888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400" i="1" dirty="0">
                    <a:latin typeface="+mj-lt"/>
                    <a:ea typeface="楷体_GB2312" pitchFamily="49" charset="-122"/>
                  </a:rPr>
                  <a:t>m-n</a:t>
                </a:r>
              </a:p>
            </p:txBody>
          </p:sp>
          <p:sp>
            <p:nvSpPr>
              <p:cNvPr id="590859" name="Text Box 11"/>
              <p:cNvSpPr txBox="1">
                <a:spLocks noChangeArrowheads="1"/>
              </p:cNvSpPr>
              <p:nvPr/>
            </p:nvSpPr>
            <p:spPr bwMode="auto">
              <a:xfrm>
                <a:off x="2784" y="388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400" i="1" dirty="0">
                    <a:latin typeface="Helvetica" panose="020B0604020202020204" pitchFamily="34" charset="0"/>
                    <a:ea typeface="楷体_GB2312" pitchFamily="49" charset="-122"/>
                    <a:cs typeface="Helvetica" panose="020B0604020202020204" pitchFamily="34" charset="0"/>
                  </a:rPr>
                  <a:t>n</a:t>
                </a:r>
              </a:p>
            </p:txBody>
          </p:sp>
        </p:grpSp>
        <p:sp>
          <p:nvSpPr>
            <p:cNvPr id="590860" name="AutoShape 12"/>
            <p:cNvSpPr>
              <a:spLocks noChangeArrowheads="1"/>
            </p:cNvSpPr>
            <p:nvPr/>
          </p:nvSpPr>
          <p:spPr bwMode="auto">
            <a:xfrm>
              <a:off x="96" y="3504"/>
              <a:ext cx="1248" cy="528"/>
            </a:xfrm>
            <a:prstGeom prst="cloudCallout">
              <a:avLst>
                <a:gd name="adj1" fmla="val 101764"/>
                <a:gd name="adj2" fmla="val -11176"/>
              </a:avLst>
            </a:prstGeom>
            <a:gradFill rotWithShape="0">
              <a:gsLst>
                <a:gs pos="0">
                  <a:srgbClr val="5E9EFF"/>
                </a:gs>
                <a:gs pos="100000">
                  <a:srgbClr val="FFEBFA"/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1" hangingPunct="1"/>
              <a:r>
                <a:rPr kumimoji="1" lang="en-US" altLang="zh-CN" sz="1800" dirty="0">
                  <a:latin typeface="Times New Roman" pitchFamily="18" charset="0"/>
                  <a:ea typeface="宋体" pitchFamily="2" charset="-122"/>
                </a:rPr>
                <a:t>an index into the page table</a:t>
              </a:r>
            </a:p>
          </p:txBody>
        </p:sp>
        <p:sp>
          <p:nvSpPr>
            <p:cNvPr id="590861" name="AutoShape 13"/>
            <p:cNvSpPr>
              <a:spLocks noChangeArrowheads="1"/>
            </p:cNvSpPr>
            <p:nvPr/>
          </p:nvSpPr>
          <p:spPr bwMode="auto">
            <a:xfrm>
              <a:off x="4224" y="3120"/>
              <a:ext cx="1440" cy="864"/>
            </a:xfrm>
            <a:prstGeom prst="cloudCallout">
              <a:avLst>
                <a:gd name="adj1" fmla="val -98958"/>
                <a:gd name="adj2" fmla="val 16782"/>
              </a:avLst>
            </a:prstGeom>
            <a:gradFill rotWithShape="0">
              <a:gsLst>
                <a:gs pos="0">
                  <a:srgbClr val="5E9EFF"/>
                </a:gs>
                <a:gs pos="100000">
                  <a:srgbClr val="FFEBFA"/>
                </a:gs>
              </a:gsLst>
              <a:path path="rect">
                <a:fillToRect l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l" eaLnBrk="1" hangingPunct="1"/>
              <a:r>
                <a:rPr kumimoji="1" lang="en-US" altLang="zh-CN" sz="1800" dirty="0">
                  <a:latin typeface="宋体" pitchFamily="2" charset="-122"/>
                  <a:ea typeface="宋体" pitchFamily="2" charset="-122"/>
                </a:rPr>
                <a:t>the displacement within the page</a:t>
              </a:r>
              <a:r>
                <a:rPr kumimoji="1" lang="en-US" altLang="zh-CN" sz="1800" dirty="0">
                  <a:latin typeface="Times New Roman" pitchFamily="18" charset="0"/>
                  <a:ea typeface="宋体" pitchFamily="2" charset="-122"/>
                </a:rPr>
                <a:t> </a:t>
              </a: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69</a:t>
            </a:fld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0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08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0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1" grpId="0" uiExpand="1" build="p" bldLvl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5238" y="112713"/>
            <a:ext cx="6559550" cy="5762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alt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23" y="814739"/>
            <a:ext cx="5328356" cy="5653793"/>
          </a:xfrm>
        </p:spPr>
        <p:txBody>
          <a:bodyPr>
            <a:normAutofit/>
          </a:bodyPr>
          <a:lstStyle/>
          <a:p>
            <a:r>
              <a:rPr lang="en-US" altLang="en-US" dirty="0"/>
              <a:t>Base and Limit </a:t>
            </a:r>
            <a:r>
              <a:rPr lang="en-US" altLang="en-US" dirty="0" smtClean="0"/>
              <a:t>Registers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CC00"/>
                </a:solidFill>
              </a:rPr>
              <a:t>基</a:t>
            </a:r>
            <a:r>
              <a:rPr lang="zh-CN" altLang="en-US" dirty="0" smtClean="0">
                <a:solidFill>
                  <a:srgbClr val="00CC00"/>
                </a:solidFill>
              </a:rPr>
              <a:t>址 </a:t>
            </a:r>
            <a:r>
              <a:rPr lang="en-US" altLang="zh-CN" dirty="0" smtClean="0">
                <a:solidFill>
                  <a:srgbClr val="00CC00"/>
                </a:solidFill>
              </a:rPr>
              <a:t>&amp; </a:t>
            </a:r>
            <a:r>
              <a:rPr lang="zh-CN" altLang="en-US" dirty="0" smtClean="0">
                <a:solidFill>
                  <a:srgbClr val="00CC00"/>
                </a:solidFill>
              </a:rPr>
              <a:t>界限寄存器</a:t>
            </a:r>
            <a:endParaRPr lang="en-US" altLang="en-US" dirty="0">
              <a:solidFill>
                <a:srgbClr val="00CC00"/>
              </a:solidFill>
            </a:endParaRPr>
          </a:p>
          <a:p>
            <a:pPr lvl="1"/>
            <a:r>
              <a:rPr lang="en-US" altLang="en-US" dirty="0" smtClean="0"/>
              <a:t>A pair of </a:t>
            </a:r>
            <a:r>
              <a:rPr lang="en-US" altLang="en-US" b="1" i="1" dirty="0" smtClean="0">
                <a:solidFill>
                  <a:srgbClr val="00B0F0"/>
                </a:solidFill>
              </a:rPr>
              <a:t>base</a:t>
            </a:r>
            <a:r>
              <a:rPr lang="en-US" altLang="en-US" dirty="0" smtClean="0">
                <a:solidFill>
                  <a:srgbClr val="00B0F0"/>
                </a:solidFill>
              </a:rPr>
              <a:t> </a:t>
            </a:r>
            <a:r>
              <a:rPr lang="en-US" altLang="en-US" dirty="0" smtClean="0"/>
              <a:t>and</a:t>
            </a:r>
            <a:r>
              <a:rPr lang="en-US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en-US" b="1" i="1" dirty="0">
                <a:solidFill>
                  <a:srgbClr val="00B0F0"/>
                </a:solidFill>
              </a:rPr>
              <a:t>limit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b="1" i="1" dirty="0">
                <a:solidFill>
                  <a:srgbClr val="00B0F0"/>
                </a:solidFill>
              </a:rPr>
              <a:t>registers</a:t>
            </a:r>
            <a:r>
              <a:rPr lang="en-US" altLang="en-US" dirty="0" smtClean="0"/>
              <a:t> define the logical address space</a:t>
            </a:r>
          </a:p>
          <a:p>
            <a:pPr lvl="1"/>
            <a:r>
              <a:rPr lang="en-US" altLang="en-US" dirty="0" smtClean="0"/>
              <a:t>CPU must check every memory access generated in user mode to be sure it is between base and limit for that user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396" y="1038578"/>
            <a:ext cx="3273425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899377" y="5108557"/>
            <a:ext cx="41543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B050"/>
                </a:solidFill>
              </a:rPr>
              <a:t>Fig.8.1  A </a:t>
            </a:r>
            <a:r>
              <a:rPr lang="en-US" altLang="zh-CN" sz="1600" dirty="0">
                <a:solidFill>
                  <a:srgbClr val="00B050"/>
                </a:solidFill>
              </a:rPr>
              <a:t>base and a limit register define a logical address space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70</a:t>
            </a:fld>
            <a:endParaRPr lang="en-US"/>
          </a:p>
        </p:txBody>
      </p:sp>
      <p:pic>
        <p:nvPicPr>
          <p:cNvPr id="44" name="Picture 4" descr="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37" y="881063"/>
            <a:ext cx="7415533" cy="442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354669" y="5667345"/>
            <a:ext cx="39012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Figure 8.10 Paging hardware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71</a:t>
            </a:fld>
            <a:endParaRPr lang="en-US"/>
          </a:p>
        </p:txBody>
      </p:sp>
      <p:pic>
        <p:nvPicPr>
          <p:cNvPr id="45" name="Picture 10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841375"/>
            <a:ext cx="4938712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00100" y="5618232"/>
            <a:ext cx="76676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Figure 8.11 Paging model of logical and physical memory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3" name="Text Box 3"/>
          <p:cNvSpPr txBox="1">
            <a:spLocks noChangeArrowheads="1"/>
          </p:cNvSpPr>
          <p:nvPr/>
        </p:nvSpPr>
        <p:spPr bwMode="auto">
          <a:xfrm>
            <a:off x="751345" y="6172200"/>
            <a:ext cx="7542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</a:rPr>
              <a:t>Figure  </a:t>
            </a:r>
            <a:r>
              <a:rPr kumimoji="1" lang="en-US" altLang="zh-CN" b="1" i="1" dirty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</a:rPr>
              <a:t>Paging example for a 32-byte memory with 4-byte pages</a:t>
            </a:r>
            <a:r>
              <a:rPr kumimoji="1" lang="en-US" altLang="zh-CN" b="1" dirty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grpSp>
        <p:nvGrpSpPr>
          <p:cNvPr id="593934" name="Group 14"/>
          <p:cNvGrpSpPr>
            <a:grpSpLocks/>
          </p:cNvGrpSpPr>
          <p:nvPr/>
        </p:nvGrpSpPr>
        <p:grpSpPr bwMode="auto">
          <a:xfrm>
            <a:off x="7467600" y="0"/>
            <a:ext cx="1143000" cy="914400"/>
            <a:chOff x="4704" y="48"/>
            <a:chExt cx="720" cy="624"/>
          </a:xfrm>
        </p:grpSpPr>
        <p:sp>
          <p:nvSpPr>
            <p:cNvPr id="593935" name="Text Box 15"/>
            <p:cNvSpPr txBox="1">
              <a:spLocks noChangeArrowheads="1"/>
            </p:cNvSpPr>
            <p:nvPr/>
          </p:nvSpPr>
          <p:spPr bwMode="auto">
            <a:xfrm>
              <a:off x="4752" y="57"/>
              <a:ext cx="480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kumimoji="1" lang="zh-CN" altLang="en-US" sz="1400">
                  <a:latin typeface="Lucida Console" pitchFamily="49" charset="0"/>
                  <a:ea typeface="宋体" pitchFamily="2" charset="-122"/>
                </a:rPr>
                <a:t>0</a:t>
              </a:r>
            </a:p>
            <a:p>
              <a:pPr algn="l" eaLnBrk="1" hangingPunct="1"/>
              <a:endParaRPr kumimoji="1" lang="zh-CN" altLang="en-US" sz="1400">
                <a:latin typeface="Lucida Console" pitchFamily="49" charset="0"/>
                <a:ea typeface="宋体" pitchFamily="2" charset="-122"/>
              </a:endParaRPr>
            </a:p>
          </p:txBody>
        </p:sp>
        <p:sp>
          <p:nvSpPr>
            <p:cNvPr id="593936" name="Text Box 16"/>
            <p:cNvSpPr txBox="1">
              <a:spLocks noChangeArrowheads="1"/>
            </p:cNvSpPr>
            <p:nvPr/>
          </p:nvSpPr>
          <p:spPr bwMode="auto">
            <a:xfrm>
              <a:off x="5136" y="48"/>
              <a:ext cx="288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kumimoji="1" lang="en-US" altLang="zh-CN" sz="1400">
                <a:latin typeface="Lucida Console" pitchFamily="49" charset="0"/>
                <a:ea typeface="宋体" pitchFamily="2" charset="-122"/>
              </a:endParaRPr>
            </a:p>
            <a:p>
              <a:pPr algn="l" eaLnBrk="1" hangingPunct="1"/>
              <a:endParaRPr kumimoji="1" lang="en-US" altLang="zh-CN" sz="1400">
                <a:latin typeface="Lucida Console" pitchFamily="49" charset="0"/>
                <a:ea typeface="宋体" pitchFamily="2" charset="-122"/>
              </a:endParaRPr>
            </a:p>
            <a:p>
              <a:pPr algn="l" eaLnBrk="1" hangingPunct="1"/>
              <a:endParaRPr kumimoji="1" lang="en-US" altLang="zh-CN" sz="1400">
                <a:latin typeface="Lucida Console" pitchFamily="49" charset="0"/>
                <a:ea typeface="宋体" pitchFamily="2" charset="-122"/>
              </a:endParaRPr>
            </a:p>
          </p:txBody>
        </p:sp>
        <p:sp>
          <p:nvSpPr>
            <p:cNvPr id="593937" name="Line 17"/>
            <p:cNvSpPr>
              <a:spLocks noChangeShapeType="1"/>
            </p:cNvSpPr>
            <p:nvPr/>
          </p:nvSpPr>
          <p:spPr bwMode="auto">
            <a:xfrm>
              <a:off x="4704" y="57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3938" name="Line 18"/>
            <p:cNvSpPr>
              <a:spLocks noChangeShapeType="1"/>
            </p:cNvSpPr>
            <p:nvPr/>
          </p:nvSpPr>
          <p:spPr bwMode="auto">
            <a:xfrm>
              <a:off x="5424" y="57"/>
              <a:ext cx="0" cy="6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72</a:t>
            </a:fld>
            <a:endParaRPr lang="en-US"/>
          </a:p>
        </p:txBody>
      </p:sp>
      <p:pic>
        <p:nvPicPr>
          <p:cNvPr id="7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0" y="914401"/>
            <a:ext cx="421890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Text Box 2"/>
          <p:cNvSpPr txBox="1">
            <a:spLocks noChangeArrowheads="1"/>
          </p:cNvSpPr>
          <p:nvPr/>
        </p:nvSpPr>
        <p:spPr bwMode="auto">
          <a:xfrm>
            <a:off x="755650" y="5810251"/>
            <a:ext cx="795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rgbClr val="008000"/>
                </a:solidFill>
                <a:latin typeface="Times New Roman" pitchFamily="18" charset="0"/>
                <a:ea typeface="宋体" pitchFamily="2" charset="-122"/>
              </a:rPr>
              <a:t>Figure  Free frames. (a) Before allocation. (b) After allocation.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73</a:t>
            </a:fld>
            <a:endParaRPr lang="en-US"/>
          </a:p>
        </p:txBody>
      </p:sp>
      <p:pic>
        <p:nvPicPr>
          <p:cNvPr id="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0" y="739775"/>
            <a:ext cx="6496960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87990" y="422988"/>
            <a:ext cx="8229600" cy="71004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00B0F0"/>
                </a:solidFill>
              </a:rPr>
              <a:t>Hardware Support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sp>
        <p:nvSpPr>
          <p:cNvPr id="595971" name="Rectangle 3"/>
          <p:cNvSpPr>
            <a:spLocks noGrp="1" noChangeArrowheads="1"/>
          </p:cNvSpPr>
          <p:nvPr>
            <p:ph idx="1"/>
          </p:nvPr>
        </p:nvSpPr>
        <p:spPr>
          <a:xfrm>
            <a:off x="372139" y="1305277"/>
            <a:ext cx="8442251" cy="4805563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sz="2400" dirty="0" smtClean="0">
                <a:ea typeface="宋体" pitchFamily="2" charset="-122"/>
              </a:rPr>
              <a:t>Implementation </a:t>
            </a:r>
            <a:r>
              <a:rPr lang="en-US" altLang="zh-CN" sz="2400" dirty="0">
                <a:ea typeface="宋体" pitchFamily="2" charset="-122"/>
              </a:rPr>
              <a:t>of Page </a:t>
            </a:r>
            <a:r>
              <a:rPr lang="en-US" altLang="zh-CN" sz="2400" dirty="0" smtClean="0">
                <a:ea typeface="宋体" pitchFamily="2" charset="-122"/>
              </a:rPr>
              <a:t>Table  </a:t>
            </a:r>
            <a:r>
              <a:rPr lang="zh-CN" altLang="en-US" sz="2400" dirty="0" smtClean="0">
                <a:ea typeface="宋体" pitchFamily="2" charset="-122"/>
              </a:rPr>
              <a:t>页表</a:t>
            </a:r>
            <a:r>
              <a:rPr lang="zh-CN" altLang="en-US" sz="2400" dirty="0">
                <a:ea typeface="宋体" pitchFamily="2" charset="-122"/>
              </a:rPr>
              <a:t>的实现</a:t>
            </a:r>
            <a:endParaRPr lang="en-US" altLang="zh-CN" sz="2400" dirty="0">
              <a:ea typeface="宋体" pitchFamily="2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sz="2200" b="1" dirty="0" smtClean="0">
                <a:ea typeface="宋体" pitchFamily="2" charset="-122"/>
              </a:rPr>
              <a:t>Page table is kept in main memory.</a:t>
            </a:r>
          </a:p>
          <a:p>
            <a:pPr lvl="2">
              <a:lnSpc>
                <a:spcPct val="125000"/>
              </a:lnSpc>
            </a:pPr>
            <a:r>
              <a:rPr lang="en-US" altLang="zh-CN" sz="2100" b="1" i="1" dirty="0" smtClean="0">
                <a:solidFill>
                  <a:srgbClr val="3366FF"/>
                </a:solidFill>
                <a:ea typeface="ＭＳ Ｐゴシック" pitchFamily="34" charset="-128"/>
              </a:rPr>
              <a:t>Page-table base register (PTBR)</a:t>
            </a:r>
            <a:r>
              <a:rPr lang="en-US" altLang="zh-CN" sz="21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  <a:r>
              <a:rPr lang="zh-CN" altLang="en-US" sz="21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页表基址寄存器</a:t>
            </a:r>
          </a:p>
          <a:p>
            <a:pPr lvl="3">
              <a:lnSpc>
                <a:spcPct val="125000"/>
              </a:lnSpc>
            </a:pPr>
            <a:r>
              <a:rPr lang="en-US" altLang="zh-CN" sz="2300" dirty="0" smtClean="0">
                <a:ea typeface="宋体" pitchFamily="2" charset="-122"/>
              </a:rPr>
              <a:t>points to the page table.</a:t>
            </a:r>
          </a:p>
          <a:p>
            <a:pPr lvl="2">
              <a:lnSpc>
                <a:spcPct val="125000"/>
              </a:lnSpc>
            </a:pPr>
            <a:r>
              <a:rPr lang="en-US" altLang="zh-CN" sz="2100" b="1" i="1" dirty="0" smtClean="0">
                <a:solidFill>
                  <a:srgbClr val="3366FF"/>
                </a:solidFill>
                <a:ea typeface="ＭＳ Ｐゴシック" pitchFamily="34" charset="-128"/>
              </a:rPr>
              <a:t>Page-table length register (PTLR)</a:t>
            </a:r>
            <a:r>
              <a:rPr lang="en-US" altLang="zh-CN" sz="2100" dirty="0" smtClean="0">
                <a:ea typeface="宋体" pitchFamily="2" charset="-122"/>
              </a:rPr>
              <a:t>   </a:t>
            </a:r>
            <a:r>
              <a:rPr lang="zh-CN" altLang="en-US" sz="21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页表长度寄存器</a:t>
            </a:r>
          </a:p>
          <a:p>
            <a:pPr lvl="3">
              <a:lnSpc>
                <a:spcPct val="125000"/>
              </a:lnSpc>
            </a:pPr>
            <a:r>
              <a:rPr lang="en-US" altLang="zh-CN" sz="2300" dirty="0" smtClean="0">
                <a:ea typeface="宋体" pitchFamily="2" charset="-122"/>
              </a:rPr>
              <a:t>indicates size of the page table.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5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95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5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1" grpId="0" build="p" bldLvl="3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5" name="Rectangle 3"/>
          <p:cNvSpPr>
            <a:spLocks noGrp="1" noChangeArrowheads="1"/>
          </p:cNvSpPr>
          <p:nvPr>
            <p:ph idx="1"/>
          </p:nvPr>
        </p:nvSpPr>
        <p:spPr>
          <a:xfrm>
            <a:off x="211138" y="768350"/>
            <a:ext cx="8810625" cy="5197475"/>
          </a:xfrm>
        </p:spPr>
        <p:txBody>
          <a:bodyPr/>
          <a:lstStyle/>
          <a:p>
            <a:pPr lvl="1">
              <a:lnSpc>
                <a:spcPct val="125000"/>
              </a:lnSpc>
            </a:pPr>
            <a:r>
              <a:rPr lang="en-US" altLang="zh-CN" sz="2400" dirty="0" smtClean="0">
                <a:ea typeface="宋体" pitchFamily="2" charset="-122"/>
              </a:rPr>
              <a:t>Every data/instruction access requires two memory accesses.  </a:t>
            </a:r>
            <a:r>
              <a:rPr lang="zh-CN" altLang="en-US" b="1" dirty="0" smtClean="0">
                <a:solidFill>
                  <a:srgbClr val="00B0F0"/>
                </a:solidFill>
                <a:latin typeface="+mn-ea"/>
              </a:rPr>
              <a:t>每个数据</a:t>
            </a:r>
            <a:r>
              <a:rPr lang="en-US" altLang="zh-CN" b="1" dirty="0" smtClean="0">
                <a:solidFill>
                  <a:srgbClr val="00B0F0"/>
                </a:solidFill>
                <a:latin typeface="+mn-ea"/>
              </a:rPr>
              <a:t>/</a:t>
            </a:r>
            <a:r>
              <a:rPr lang="zh-CN" altLang="en-US" b="1" dirty="0" smtClean="0">
                <a:solidFill>
                  <a:srgbClr val="00B0F0"/>
                </a:solidFill>
                <a:latin typeface="+mn-ea"/>
              </a:rPr>
              <a:t>指令访问需要访问两次内存</a:t>
            </a:r>
            <a:endParaRPr lang="en-US" altLang="zh-CN" sz="2400" b="1" dirty="0" smtClean="0">
              <a:solidFill>
                <a:srgbClr val="00B0F0"/>
              </a:solidFill>
              <a:latin typeface="+mn-ea"/>
            </a:endParaRPr>
          </a:p>
          <a:p>
            <a:pPr lvl="2">
              <a:lnSpc>
                <a:spcPct val="125000"/>
              </a:lnSpc>
            </a:pPr>
            <a:r>
              <a:rPr lang="en-US" altLang="zh-CN" sz="2400" dirty="0" smtClean="0">
                <a:ea typeface="宋体" pitchFamily="2" charset="-122"/>
              </a:rPr>
              <a:t>One for the page table    </a:t>
            </a:r>
            <a:r>
              <a:rPr lang="zh-CN" altLang="en-US" sz="2400" dirty="0" smtClean="0">
                <a:solidFill>
                  <a:srgbClr val="008000"/>
                </a:solidFill>
                <a:ea typeface="宋体" pitchFamily="2" charset="-122"/>
              </a:rPr>
              <a:t>访问页表</a:t>
            </a:r>
            <a:endParaRPr lang="en-US" altLang="zh-CN" sz="2400" dirty="0" smtClean="0">
              <a:solidFill>
                <a:srgbClr val="008000"/>
              </a:solidFill>
              <a:ea typeface="宋体" pitchFamily="2" charset="-122"/>
            </a:endParaRPr>
          </a:p>
          <a:p>
            <a:pPr lvl="2">
              <a:lnSpc>
                <a:spcPct val="125000"/>
              </a:lnSpc>
            </a:pPr>
            <a:r>
              <a:rPr lang="en-US" altLang="zh-CN" sz="2400" dirty="0" smtClean="0">
                <a:ea typeface="宋体" pitchFamily="2" charset="-122"/>
              </a:rPr>
              <a:t>one for the data/instruction.   </a:t>
            </a:r>
            <a:r>
              <a:rPr lang="zh-CN" altLang="en-US" sz="2400" dirty="0" smtClean="0">
                <a:solidFill>
                  <a:srgbClr val="008000"/>
                </a:solidFill>
                <a:ea typeface="宋体" pitchFamily="2" charset="-122"/>
              </a:rPr>
              <a:t>访问数据</a:t>
            </a:r>
            <a:r>
              <a:rPr lang="en-US" altLang="zh-CN" sz="2400" dirty="0" smtClean="0">
                <a:solidFill>
                  <a:srgbClr val="008000"/>
                </a:solidFill>
                <a:ea typeface="宋体" pitchFamily="2" charset="-122"/>
              </a:rPr>
              <a:t>/</a:t>
            </a:r>
            <a:r>
              <a:rPr lang="zh-CN" altLang="en-US" sz="2400" dirty="0" smtClean="0">
                <a:solidFill>
                  <a:srgbClr val="008000"/>
                </a:solidFill>
                <a:ea typeface="宋体" pitchFamily="2" charset="-122"/>
              </a:rPr>
              <a:t>指令</a:t>
            </a:r>
            <a:endParaRPr lang="en-US" altLang="zh-CN" sz="2400" dirty="0" smtClean="0">
              <a:solidFill>
                <a:srgbClr val="008000"/>
              </a:solidFill>
              <a:ea typeface="宋体" pitchFamily="2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sz="2400" dirty="0" smtClean="0">
                <a:ea typeface="宋体" pitchFamily="2" charset="-122"/>
              </a:rPr>
              <a:t>The two memory access problem can be solved by the use of a special fast-lookup hardware cache</a:t>
            </a:r>
          </a:p>
          <a:p>
            <a:pPr lvl="2">
              <a:lnSpc>
                <a:spcPct val="125000"/>
              </a:lnSpc>
            </a:pPr>
            <a:r>
              <a:rPr lang="en-US" altLang="zh-CN" sz="2400" dirty="0" smtClean="0">
                <a:ea typeface="宋体" pitchFamily="2" charset="-122"/>
              </a:rPr>
              <a:t>called </a:t>
            </a:r>
            <a:r>
              <a:rPr lang="en-US" altLang="zh-CN" sz="2400" b="1" i="1" dirty="0" smtClean="0">
                <a:solidFill>
                  <a:srgbClr val="00B0F0"/>
                </a:solidFill>
                <a:ea typeface="ＭＳ Ｐゴシック" pitchFamily="34" charset="-128"/>
              </a:rPr>
              <a:t>associative</a:t>
            </a:r>
            <a:r>
              <a:rPr lang="en-US" altLang="zh-CN" sz="24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rgbClr val="00B0F0"/>
                </a:solidFill>
                <a:ea typeface="ＭＳ Ｐゴシック" pitchFamily="34" charset="-128"/>
              </a:rPr>
              <a:t>memory</a:t>
            </a:r>
            <a:r>
              <a:rPr lang="en-US" altLang="zh-CN" sz="2400" dirty="0" smtClean="0">
                <a:solidFill>
                  <a:srgbClr val="00B0F0"/>
                </a:solidFill>
                <a:ea typeface="宋体" pitchFamily="2" charset="-122"/>
              </a:rPr>
              <a:t> </a:t>
            </a:r>
            <a:r>
              <a:rPr lang="en-US" altLang="zh-CN" sz="2400" dirty="0" smtClean="0">
                <a:ea typeface="宋体" pitchFamily="2" charset="-122"/>
              </a:rPr>
              <a:t>or </a:t>
            </a:r>
            <a:r>
              <a:rPr lang="en-US" altLang="zh-CN" sz="2400" b="1" i="1" dirty="0" smtClean="0">
                <a:solidFill>
                  <a:srgbClr val="00B0F0"/>
                </a:solidFill>
                <a:ea typeface="ＭＳ Ｐゴシック" pitchFamily="34" charset="-128"/>
              </a:rPr>
              <a:t>translation</a:t>
            </a:r>
            <a:r>
              <a:rPr lang="en-US" altLang="zh-CN" sz="24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rgbClr val="00B0F0"/>
                </a:solidFill>
                <a:ea typeface="ＭＳ Ｐゴシック" pitchFamily="34" charset="-128"/>
              </a:rPr>
              <a:t>look-aside</a:t>
            </a:r>
            <a:r>
              <a:rPr lang="en-US" altLang="zh-CN" sz="24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rgbClr val="00B0F0"/>
                </a:solidFill>
                <a:ea typeface="ＭＳ Ｐゴシック" pitchFamily="34" charset="-128"/>
              </a:rPr>
              <a:t>buffers</a:t>
            </a:r>
            <a:r>
              <a:rPr lang="en-US" altLang="zh-CN" sz="2400" dirty="0" smtClean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rgbClr val="3366FF"/>
                </a:solidFill>
                <a:ea typeface="ＭＳ Ｐゴシック" pitchFamily="34" charset="-128"/>
              </a:rPr>
              <a:t>(</a:t>
            </a:r>
            <a:r>
              <a:rPr lang="en-US" altLang="zh-CN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TLB</a:t>
            </a:r>
            <a:r>
              <a:rPr lang="en-US" altLang="zh-CN" sz="2400" b="1" i="1" dirty="0" smtClean="0">
                <a:solidFill>
                  <a:srgbClr val="3366FF"/>
                </a:solidFill>
                <a:ea typeface="ＭＳ Ｐゴシック" pitchFamily="34" charset="-128"/>
              </a:rPr>
              <a:t>s)</a:t>
            </a:r>
          </a:p>
          <a:p>
            <a:pPr lvl="2">
              <a:lnSpc>
                <a:spcPct val="125000"/>
              </a:lnSpc>
              <a:buFont typeface="Webdings" pitchFamily="18" charset="2"/>
              <a:buNone/>
            </a:pPr>
            <a:r>
              <a:rPr lang="en-US" altLang="zh-CN" sz="2400" i="1" dirty="0" smtClean="0">
                <a:solidFill>
                  <a:schemeClr val="hlink"/>
                </a:solidFill>
                <a:ea typeface="宋体" pitchFamily="2" charset="-122"/>
              </a:rPr>
              <a:t>   </a:t>
            </a:r>
            <a:r>
              <a:rPr lang="zh-CN" altLang="en-US" sz="2400" b="1" i="1" dirty="0" smtClean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联想存储器</a:t>
            </a:r>
            <a:r>
              <a:rPr lang="zh-CN" altLang="en-US" sz="2400" b="1" dirty="0" smtClean="0">
                <a:ea typeface="楷体_GB2312" pitchFamily="49" charset="-122"/>
              </a:rPr>
              <a:t>或</a:t>
            </a:r>
            <a:r>
              <a:rPr lang="zh-CN" altLang="en-US" sz="2400" b="1" i="1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旁视转换缓冲区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75</a:t>
            </a:fld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5" grpId="0" build="p" bldLvl="3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>
          <a:xfrm>
            <a:off x="395287" y="963612"/>
            <a:ext cx="8505825" cy="493077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ea typeface="宋体" pitchFamily="2" charset="-122"/>
              </a:rPr>
              <a:t>Associative Memory (</a:t>
            </a:r>
            <a:r>
              <a:rPr lang="en-US" altLang="zh-CN" sz="2400" i="1" dirty="0">
                <a:solidFill>
                  <a:srgbClr val="00B0F0"/>
                </a:solidFill>
                <a:ea typeface="宋体" pitchFamily="2" charset="-122"/>
              </a:rPr>
              <a:t>TLB</a:t>
            </a:r>
            <a:r>
              <a:rPr lang="en-US" altLang="zh-CN" sz="2400" dirty="0">
                <a:solidFill>
                  <a:srgbClr val="00B0F0"/>
                </a:solidFill>
                <a:ea typeface="宋体" pitchFamily="2" charset="-122"/>
              </a:rPr>
              <a:t>s</a:t>
            </a:r>
            <a:r>
              <a:rPr lang="en-US" altLang="zh-CN" sz="2400" dirty="0">
                <a:ea typeface="宋体" pitchFamily="2" charset="-122"/>
              </a:rPr>
              <a:t>) </a:t>
            </a:r>
            <a:r>
              <a:rPr lang="zh-CN" altLang="en-US" sz="2400" dirty="0">
                <a:ea typeface="宋体" pitchFamily="2" charset="-122"/>
              </a:rPr>
              <a:t>联想存储器（寄存器</a:t>
            </a:r>
            <a:r>
              <a:rPr lang="zh-CN" altLang="en-US" sz="2400" dirty="0" smtClean="0">
                <a:ea typeface="宋体" pitchFamily="2" charset="-122"/>
              </a:rPr>
              <a:t>）</a:t>
            </a:r>
            <a:endParaRPr lang="en-US" altLang="zh-CN" sz="2400" dirty="0" smtClean="0">
              <a:ea typeface="宋体" pitchFamily="2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sz="2200" b="1" i="1" dirty="0" smtClean="0">
                <a:solidFill>
                  <a:srgbClr val="00B0F0"/>
                </a:solidFill>
                <a:ea typeface="ＭＳ Ｐゴシック" pitchFamily="34" charset="-128"/>
              </a:rPr>
              <a:t>parallel search</a:t>
            </a:r>
            <a:r>
              <a:rPr lang="en-US" altLang="zh-CN" sz="2200" dirty="0" smtClean="0">
                <a:solidFill>
                  <a:srgbClr val="00B0F0"/>
                </a:solidFill>
                <a:ea typeface="宋体" pitchFamily="2" charset="-122"/>
              </a:rPr>
              <a:t> </a:t>
            </a:r>
            <a:r>
              <a:rPr lang="zh-CN" altLang="en-US" sz="2200" b="1" dirty="0" smtClean="0">
                <a:solidFill>
                  <a:srgbClr val="008000"/>
                </a:solidFill>
                <a:ea typeface="宋体" pitchFamily="2" charset="-122"/>
              </a:rPr>
              <a:t>并行查找</a:t>
            </a:r>
            <a:endParaRPr lang="en-US" altLang="zh-CN" sz="2200" b="1" dirty="0" smtClean="0">
              <a:solidFill>
                <a:srgbClr val="008000"/>
              </a:solidFill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dirty="0" smtClean="0"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dirty="0" smtClean="0"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dirty="0" smtClean="0"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dirty="0" smtClean="0">
              <a:ea typeface="宋体" pitchFamily="2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sz="2200" dirty="0">
                <a:ea typeface="宋体" pitchFamily="2" charset="-122"/>
              </a:rPr>
              <a:t>Address translation (p, d)</a:t>
            </a:r>
          </a:p>
          <a:p>
            <a:pPr lvl="2">
              <a:lnSpc>
                <a:spcPct val="125000"/>
              </a:lnSpc>
            </a:pPr>
            <a:r>
              <a:rPr lang="en-US" altLang="zh-CN" sz="1900" dirty="0">
                <a:ea typeface="宋体" pitchFamily="2" charset="-122"/>
              </a:rPr>
              <a:t>If p is in associative register, get frame # out</a:t>
            </a:r>
          </a:p>
          <a:p>
            <a:pPr lvl="2">
              <a:lnSpc>
                <a:spcPct val="125000"/>
              </a:lnSpc>
            </a:pPr>
            <a:r>
              <a:rPr lang="en-US" altLang="zh-CN" sz="1900" dirty="0">
                <a:ea typeface="宋体" pitchFamily="2" charset="-122"/>
              </a:rPr>
              <a:t>Otherwise get frame # from page table in memory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76</a:t>
            </a:fld>
            <a:endParaRPr lang="en-US" dirty="0"/>
          </a:p>
        </p:txBody>
      </p:sp>
      <p:pic>
        <p:nvPicPr>
          <p:cNvPr id="1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877" y="2197982"/>
            <a:ext cx="29432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6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5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5950" y="5715000"/>
            <a:ext cx="8077200" cy="609600"/>
          </a:xfrm>
        </p:spPr>
        <p:txBody>
          <a:bodyPr/>
          <a:lstStyle/>
          <a:p>
            <a:pPr algn="ctr"/>
            <a:r>
              <a:rPr lang="en-US" altLang="zh-CN" sz="2000" dirty="0" smtClean="0">
                <a:solidFill>
                  <a:srgbClr val="33CC33"/>
                </a:solidFill>
                <a:ea typeface="宋体" pitchFamily="2" charset="-122"/>
              </a:rPr>
              <a:t>Paging Hardware With TLB</a:t>
            </a:r>
          </a:p>
        </p:txBody>
      </p:sp>
      <p:pic>
        <p:nvPicPr>
          <p:cNvPr id="5980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" t="1041" r="1292" b="682"/>
          <a:stretch>
            <a:fillRect/>
          </a:stretch>
        </p:blipFill>
        <p:spPr bwMode="auto">
          <a:xfrm>
            <a:off x="1190625" y="547688"/>
            <a:ext cx="6989763" cy="52879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77</a:t>
            </a:fld>
            <a:endParaRPr 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3" name="Rectangle 3"/>
          <p:cNvSpPr>
            <a:spLocks noGrp="1" noChangeArrowheads="1"/>
          </p:cNvSpPr>
          <p:nvPr>
            <p:ph idx="1"/>
          </p:nvPr>
        </p:nvSpPr>
        <p:spPr>
          <a:xfrm>
            <a:off x="303213" y="1023938"/>
            <a:ext cx="8639175" cy="4965700"/>
          </a:xfrm>
        </p:spPr>
        <p:txBody>
          <a:bodyPr/>
          <a:lstStyle/>
          <a:p>
            <a:r>
              <a:rPr lang="en-US" altLang="zh-CN" sz="2400" i="1" dirty="0">
                <a:solidFill>
                  <a:srgbClr val="3366FF"/>
                </a:solidFill>
                <a:ea typeface="ＭＳ Ｐゴシック" pitchFamily="34" charset="-128"/>
              </a:rPr>
              <a:t>Effective Access Time </a:t>
            </a:r>
            <a:r>
              <a:rPr lang="zh-CN" altLang="en-US" sz="2400" i="1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有效访问时间</a:t>
            </a:r>
            <a:endParaRPr lang="en-US" altLang="zh-CN" sz="2400" b="1" i="1" dirty="0" smtClean="0">
              <a:solidFill>
                <a:srgbClr val="008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sz="2200" b="1" i="1" dirty="0" smtClean="0">
                <a:solidFill>
                  <a:srgbClr val="3366FF"/>
                </a:solidFill>
                <a:ea typeface="ＭＳ Ｐゴシック" pitchFamily="34" charset="-128"/>
              </a:rPr>
              <a:t>hit ratio</a:t>
            </a:r>
            <a:r>
              <a:rPr lang="en-US" altLang="zh-CN" sz="2200" b="1" i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  <a:r>
              <a:rPr lang="zh-CN" altLang="en-US" sz="2200" b="1" i="1" dirty="0" smtClean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命中率</a:t>
            </a:r>
            <a:endParaRPr lang="zh-CN" altLang="en-US" sz="2200" dirty="0" smtClean="0">
              <a:solidFill>
                <a:srgbClr val="008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/>
            <a:r>
              <a:rPr lang="en-US" altLang="zh-CN" sz="2100" dirty="0" smtClean="0">
                <a:solidFill>
                  <a:srgbClr val="000066"/>
                </a:solidFill>
                <a:ea typeface="宋体" pitchFamily="2" charset="-122"/>
              </a:rPr>
              <a:t>The percentage of times that a particular page number is found in the TLB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78</a:t>
            </a:fld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9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9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9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3" grpId="0" build="p" bldLvl="3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9" name="Rectangle 3"/>
          <p:cNvSpPr>
            <a:spLocks noGrp="1" noChangeArrowheads="1"/>
          </p:cNvSpPr>
          <p:nvPr>
            <p:ph idx="1"/>
          </p:nvPr>
        </p:nvSpPr>
        <p:spPr>
          <a:xfrm>
            <a:off x="188913" y="771525"/>
            <a:ext cx="8639175" cy="5675313"/>
          </a:xfrm>
        </p:spPr>
        <p:txBody>
          <a:bodyPr/>
          <a:lstStyle/>
          <a:p>
            <a:pPr lvl="1">
              <a:lnSpc>
                <a:spcPct val="125000"/>
              </a:lnSpc>
            </a:pPr>
            <a:r>
              <a:rPr lang="en-US" altLang="zh-CN" sz="2200" b="1" i="1" dirty="0" smtClean="0">
                <a:solidFill>
                  <a:srgbClr val="00B0F0"/>
                </a:solidFill>
                <a:ea typeface="ＭＳ Ｐゴシック" pitchFamily="34" charset="-128"/>
              </a:rPr>
              <a:t>effective access time</a:t>
            </a:r>
            <a:r>
              <a:rPr lang="en-US" altLang="zh-CN" sz="22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  <a:r>
              <a:rPr lang="zh-CN" altLang="en-US" sz="2200" b="1" i="1" dirty="0" smtClean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有效访问时间</a:t>
            </a:r>
          </a:p>
          <a:p>
            <a:pPr lvl="2">
              <a:lnSpc>
                <a:spcPct val="125000"/>
              </a:lnSpc>
            </a:pPr>
            <a:r>
              <a:rPr lang="en-US" altLang="zh-CN" sz="2000" dirty="0" smtClean="0">
                <a:solidFill>
                  <a:srgbClr val="000066"/>
                </a:solidFill>
                <a:ea typeface="宋体" pitchFamily="2" charset="-122"/>
              </a:rPr>
              <a:t>Suppose that, it takes 20 nanoseconds to search the TLB, and 100 nanoseconds to access memory. An 80-percent hit ratio means:</a:t>
            </a:r>
          </a:p>
          <a:p>
            <a:pPr lvl="3">
              <a:lnSpc>
                <a:spcPct val="125000"/>
              </a:lnSpc>
            </a:pPr>
            <a:r>
              <a:rPr lang="en-US" altLang="zh-CN" b="1" dirty="0" smtClean="0">
                <a:solidFill>
                  <a:srgbClr val="00B0F0"/>
                </a:solidFill>
                <a:ea typeface="宋体" pitchFamily="2" charset="-122"/>
              </a:rPr>
              <a:t>effective access time</a:t>
            </a:r>
          </a:p>
          <a:p>
            <a:pPr lvl="2" algn="ctr">
              <a:lnSpc>
                <a:spcPct val="125000"/>
              </a:lnSpc>
              <a:buFont typeface="Monotype Sorts" pitchFamily="2" charset="2"/>
              <a:buNone/>
            </a:pPr>
            <a:r>
              <a:rPr lang="en-US" altLang="zh-CN" sz="2000" dirty="0" smtClean="0">
                <a:solidFill>
                  <a:srgbClr val="000066"/>
                </a:solidFill>
                <a:ea typeface="宋体" pitchFamily="2" charset="-122"/>
              </a:rPr>
              <a:t>= 0.80 X 120 + 0.20 X 220</a:t>
            </a:r>
          </a:p>
          <a:p>
            <a:pPr lvl="2" algn="ctr">
              <a:lnSpc>
                <a:spcPct val="125000"/>
              </a:lnSpc>
              <a:buFont typeface="Monotype Sorts" pitchFamily="2" charset="2"/>
              <a:buNone/>
            </a:pPr>
            <a:r>
              <a:rPr lang="en-US" altLang="zh-CN" sz="2000" dirty="0" smtClean="0">
                <a:solidFill>
                  <a:srgbClr val="000066"/>
                </a:solidFill>
                <a:ea typeface="宋体" pitchFamily="2" charset="-122"/>
              </a:rPr>
              <a:t>= 140 nanoseconds. </a:t>
            </a:r>
          </a:p>
          <a:p>
            <a:pPr lvl="3">
              <a:lnSpc>
                <a:spcPct val="125000"/>
              </a:lnSpc>
            </a:pPr>
            <a:r>
              <a:rPr lang="en-US" altLang="zh-CN" dirty="0" smtClean="0">
                <a:solidFill>
                  <a:srgbClr val="000066"/>
                </a:solidFill>
                <a:ea typeface="宋体" pitchFamily="2" charset="-122"/>
              </a:rPr>
              <a:t>we suffer a 40-percent slowdown in memory access time---from100 to 140 nanoseconds.</a:t>
            </a:r>
          </a:p>
          <a:p>
            <a:pPr lvl="2">
              <a:lnSpc>
                <a:spcPct val="125000"/>
              </a:lnSpc>
            </a:pPr>
            <a:r>
              <a:rPr lang="en-US" altLang="zh-CN" sz="2000" dirty="0" smtClean="0">
                <a:solidFill>
                  <a:srgbClr val="000066"/>
                </a:solidFill>
                <a:ea typeface="宋体" pitchFamily="2" charset="-122"/>
              </a:rPr>
              <a:t>For a 98-percent hit ratio, we have</a:t>
            </a:r>
          </a:p>
          <a:p>
            <a:pPr lvl="3">
              <a:lnSpc>
                <a:spcPct val="125000"/>
              </a:lnSpc>
            </a:pPr>
            <a:r>
              <a:rPr lang="en-US" altLang="zh-CN" dirty="0" smtClean="0">
                <a:solidFill>
                  <a:srgbClr val="000066"/>
                </a:solidFill>
                <a:ea typeface="宋体" pitchFamily="2" charset="-122"/>
              </a:rPr>
              <a:t>effective access time = 0.98 x 120 + 0.02 x 220</a:t>
            </a:r>
          </a:p>
          <a:p>
            <a:pPr lvl="3" algn="ctr">
              <a:lnSpc>
                <a:spcPct val="125000"/>
              </a:lnSpc>
              <a:buFont typeface="Webdings" pitchFamily="18" charset="2"/>
              <a:buNone/>
            </a:pPr>
            <a:r>
              <a:rPr lang="en-US" altLang="zh-CN" dirty="0" smtClean="0">
                <a:solidFill>
                  <a:srgbClr val="000066"/>
                </a:solidFill>
                <a:ea typeface="宋体" pitchFamily="2" charset="-122"/>
              </a:rPr>
              <a:t>= 122 nanoseconds.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79</a:t>
            </a:fld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4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4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4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4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4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4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19" grpId="0" build="p" bldLvl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Content Placeholder 4" descr="8.02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790" b="-12790"/>
          <a:stretch>
            <a:fillRect/>
          </a:stretch>
        </p:blipFill>
        <p:spPr>
          <a:xfrm>
            <a:off x="1576388" y="1212850"/>
            <a:ext cx="6324600" cy="3482975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529643" y="5032191"/>
            <a:ext cx="63274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Figure 8.2 Hardware address protection with base and limit registers.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>
          <a:xfrm>
            <a:off x="561975" y="522288"/>
            <a:ext cx="8077200" cy="60960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ea typeface="宋体" pitchFamily="2" charset="-122"/>
              </a:rPr>
              <a:t>Protection</a:t>
            </a:r>
            <a:endParaRPr lang="zh-CN" altLang="en-US" sz="3600" dirty="0" smtClean="0">
              <a:solidFill>
                <a:srgbClr val="00B0F0"/>
              </a:solidFill>
              <a:ea typeface="宋体" pitchFamily="2" charset="-122"/>
            </a:endParaRPr>
          </a:p>
        </p:txBody>
      </p:sp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>
          <a:xfrm>
            <a:off x="136525" y="1087438"/>
            <a:ext cx="8693150" cy="5310187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sz="2400" b="1" i="1" dirty="0" smtClean="0">
                <a:solidFill>
                  <a:srgbClr val="00B0F0"/>
                </a:solidFill>
                <a:ea typeface="ＭＳ Ｐゴシック" pitchFamily="34" charset="-128"/>
                <a:cs typeface="Times New Roman" pitchFamily="18" charset="0"/>
              </a:rPr>
              <a:t>Protection Bits</a:t>
            </a:r>
            <a:r>
              <a:rPr lang="en-US" altLang="zh-CN" sz="24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400" b="1" i="1" dirty="0" smtClean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保护位</a:t>
            </a:r>
          </a:p>
          <a:p>
            <a:pPr lvl="1">
              <a:lnSpc>
                <a:spcPct val="125000"/>
              </a:lnSpc>
            </a:pP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Protection bits are associated with each frame.</a:t>
            </a:r>
          </a:p>
          <a:p>
            <a:pPr lvl="2">
              <a:lnSpc>
                <a:spcPct val="125000"/>
              </a:lnSpc>
            </a:pP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Normally these bits are kept in the page table.</a:t>
            </a:r>
          </a:p>
          <a:p>
            <a:pPr lvl="1">
              <a:lnSpc>
                <a:spcPct val="125000"/>
              </a:lnSpc>
            </a:pP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These bits can define a page to be read-write ,read-only , execute-only, and so on. </a:t>
            </a:r>
          </a:p>
          <a:p>
            <a:pPr lvl="1">
              <a:lnSpc>
                <a:spcPct val="125000"/>
              </a:lnSpc>
            </a:pP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Every reference to memory goes through the page table to find the correct frame number. </a:t>
            </a:r>
          </a:p>
          <a:p>
            <a:pPr lvl="2">
              <a:lnSpc>
                <a:spcPct val="125000"/>
              </a:lnSpc>
            </a:pP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At the same time that the physical address is being computed, the protection bits can be checked to verify that no illegal attempts are  being made. </a:t>
            </a:r>
          </a:p>
          <a:p>
            <a:pPr lvl="3">
              <a:lnSpc>
                <a:spcPct val="125000"/>
              </a:lnSpc>
            </a:pP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illegal attempts will be trapped to the operating system.</a:t>
            </a:r>
            <a:endParaRPr lang="en-US" altLang="zh-CN" sz="2000" dirty="0" smtClean="0">
              <a:ea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80</a:t>
            </a:fld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0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0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0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0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00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67" grpId="0" build="p" bldLvl="3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idx="1"/>
          </p:nvPr>
        </p:nvSpPr>
        <p:spPr>
          <a:xfrm>
            <a:off x="319088" y="927100"/>
            <a:ext cx="8824912" cy="57896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b="1" i="1" dirty="0" smtClean="0">
                <a:solidFill>
                  <a:srgbClr val="00B0F0"/>
                </a:solidFill>
                <a:ea typeface="ＭＳ Ｐゴシック" pitchFamily="34" charset="-128"/>
                <a:cs typeface="Times New Roman" pitchFamily="18" charset="0"/>
              </a:rPr>
              <a:t>Valid-invalid bit</a:t>
            </a:r>
            <a:r>
              <a:rPr lang="en-US" altLang="zh-CN" sz="24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Times New Roman" pitchFamily="18" charset="0"/>
              </a:rPr>
              <a:t>   </a:t>
            </a:r>
            <a:r>
              <a:rPr lang="zh-CN" altLang="en-US" sz="2000" b="1" i="1" dirty="0" smtClean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有效（无效）位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  attached to each entry in the page table: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“</a:t>
            </a:r>
            <a:r>
              <a:rPr lang="en-US" altLang="zh-CN" sz="2400" b="1" i="1" dirty="0" smtClean="0">
                <a:solidFill>
                  <a:srgbClr val="3366FF"/>
                </a:solidFill>
                <a:ea typeface="ＭＳ Ｐゴシック" pitchFamily="34" charset="-128"/>
                <a:cs typeface="Times New Roman" pitchFamily="18" charset="0"/>
              </a:rPr>
              <a:t>valid</a:t>
            </a:r>
            <a:r>
              <a:rPr lang="en-US" altLang="zh-CN" sz="2000" dirty="0" smtClean="0">
                <a:ea typeface="宋体" pitchFamily="2" charset="-122"/>
              </a:rPr>
              <a:t>”  </a:t>
            </a:r>
          </a:p>
          <a:p>
            <a:pPr lvl="2">
              <a:lnSpc>
                <a:spcPct val="120000"/>
              </a:lnSpc>
            </a:pPr>
            <a:r>
              <a:rPr lang="en-US" altLang="zh-CN" sz="2000" dirty="0" smtClean="0">
                <a:ea typeface="宋体" pitchFamily="2" charset="-122"/>
              </a:rPr>
              <a:t>indicates that the associated page is in the process’ logical address space, and is thus a legal page.</a:t>
            </a:r>
          </a:p>
          <a:p>
            <a:pPr lvl="2">
              <a:lnSpc>
                <a:spcPct val="120000"/>
              </a:lnSpc>
              <a:buFont typeface="Webdings" pitchFamily="18" charset="2"/>
              <a:buNone/>
            </a:pPr>
            <a:r>
              <a:rPr lang="en-US" altLang="zh-CN" sz="2000" dirty="0" smtClean="0">
                <a:ea typeface="宋体" pitchFamily="2" charset="-122"/>
              </a:rPr>
              <a:t>   </a:t>
            </a:r>
            <a:r>
              <a:rPr lang="zh-CN" altLang="en-US" sz="2000" dirty="0" smtClean="0">
                <a:solidFill>
                  <a:srgbClr val="008000"/>
                </a:solidFill>
                <a:ea typeface="宋体" pitchFamily="2" charset="-122"/>
              </a:rPr>
              <a:t>指示相应的页在该进程的逻辑地址空间中，因而是合法页</a:t>
            </a:r>
            <a:r>
              <a:rPr lang="zh-CN" altLang="en-US" sz="2000" dirty="0" smtClean="0">
                <a:ea typeface="宋体" pitchFamily="2" charset="-122"/>
              </a:rPr>
              <a:t>。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 smtClean="0">
                <a:ea typeface="宋体" pitchFamily="2" charset="-122"/>
              </a:rPr>
              <a:t>“</a:t>
            </a:r>
            <a:r>
              <a:rPr lang="en-US" altLang="zh-CN" sz="2400" b="1" i="1" dirty="0" smtClean="0">
                <a:solidFill>
                  <a:srgbClr val="3366FF"/>
                </a:solidFill>
                <a:ea typeface="ＭＳ Ｐゴシック" pitchFamily="34" charset="-128"/>
                <a:cs typeface="Times New Roman" pitchFamily="18" charset="0"/>
              </a:rPr>
              <a:t>invalid</a:t>
            </a:r>
            <a:r>
              <a:rPr lang="en-US" altLang="zh-CN" sz="2000" dirty="0" smtClean="0">
                <a:ea typeface="宋体" pitchFamily="2" charset="-122"/>
              </a:rPr>
              <a:t>”</a:t>
            </a:r>
          </a:p>
          <a:p>
            <a:pPr lvl="2">
              <a:lnSpc>
                <a:spcPct val="120000"/>
              </a:lnSpc>
            </a:pPr>
            <a:r>
              <a:rPr lang="en-US" altLang="zh-CN" sz="2000" dirty="0" smtClean="0">
                <a:ea typeface="宋体" pitchFamily="2" charset="-122"/>
              </a:rPr>
              <a:t>indicates that the page is not in the process’ logical address space.</a:t>
            </a:r>
          </a:p>
          <a:p>
            <a:pPr lvl="2">
              <a:lnSpc>
                <a:spcPct val="120000"/>
              </a:lnSpc>
            </a:pPr>
            <a:r>
              <a:rPr lang="en-US" altLang="zh-CN" sz="2000" dirty="0" smtClean="0">
                <a:ea typeface="宋体" pitchFamily="2" charset="-122"/>
              </a:rPr>
              <a:t>Illegal addresses are trapped by using the valid-invalid bit. 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 smtClean="0">
                <a:ea typeface="宋体" pitchFamily="2" charset="-122"/>
              </a:rPr>
              <a:t>The operating system sets this bit for each page to allow or disallow accesses to that page.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endParaRPr lang="en-US" altLang="zh-CN" sz="2000" dirty="0" smtClean="0">
              <a:ea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81</a:t>
            </a:fld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1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1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1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1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1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1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1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10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010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0" grpId="0" build="p" bldLvl="3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965450" y="5543550"/>
            <a:ext cx="5903913" cy="587375"/>
          </a:xfrm>
        </p:spPr>
        <p:txBody>
          <a:bodyPr/>
          <a:lstStyle/>
          <a:p>
            <a:r>
              <a:rPr lang="en-US" altLang="zh-CN" sz="2000" smtClean="0">
                <a:solidFill>
                  <a:srgbClr val="33CC33"/>
                </a:solidFill>
                <a:ea typeface="宋体" pitchFamily="2" charset="-122"/>
              </a:rPr>
              <a:t>Valid (v) or Invalid (i) Bit In A Page Table</a:t>
            </a:r>
          </a:p>
        </p:txBody>
      </p:sp>
      <p:sp>
        <p:nvSpPr>
          <p:cNvPr id="602115" name="Line 3"/>
          <p:cNvSpPr>
            <a:spLocks noChangeShapeType="1"/>
          </p:cNvSpPr>
          <p:nvPr/>
        </p:nvSpPr>
        <p:spPr bwMode="auto">
          <a:xfrm>
            <a:off x="2786063" y="0"/>
            <a:ext cx="0" cy="6324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2116" name="Text Box 4"/>
          <p:cNvSpPr txBox="1">
            <a:spLocks noChangeArrowheads="1"/>
          </p:cNvSpPr>
          <p:nvPr/>
        </p:nvSpPr>
        <p:spPr bwMode="auto">
          <a:xfrm>
            <a:off x="285750" y="1085850"/>
            <a:ext cx="2614613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Example:</a:t>
            </a:r>
            <a:endParaRPr kumimoji="1" lang="en-US" altLang="zh-CN" sz="2400" b="1" i="1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400" i="1" dirty="0">
                <a:solidFill>
                  <a:srgbClr val="00B0F0"/>
                </a:solidFill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address</a:t>
            </a:r>
            <a:r>
              <a:rPr kumimoji="1" lang="en-US" altLang="zh-CN" sz="2400" b="1" i="1" dirty="0">
                <a:solidFill>
                  <a:srgbClr val="00B0F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i="1" dirty="0">
                <a:solidFill>
                  <a:srgbClr val="00B0F0"/>
                </a:solidFill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space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zh-CN" altLang="en-US" sz="2400" dirty="0">
                <a:latin typeface="宋体" pitchFamily="2" charset="-122"/>
                <a:ea typeface="宋体" pitchFamily="2" charset="-122"/>
              </a:rPr>
              <a:t>14</a:t>
            </a:r>
            <a:r>
              <a:rPr kumimoji="1" lang="en-US" altLang="zh-CN" sz="2400" dirty="0">
                <a:latin typeface="宋体" pitchFamily="2" charset="-122"/>
                <a:ea typeface="宋体" pitchFamily="2" charset="-122"/>
              </a:rPr>
              <a:t>bit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宋体" pitchFamily="2" charset="-122"/>
                <a:ea typeface="宋体" pitchFamily="2" charset="-122"/>
              </a:rPr>
              <a:t>(0-16383)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i="1" dirty="0">
                <a:solidFill>
                  <a:srgbClr val="00B0F0"/>
                </a:solidFill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program</a:t>
            </a:r>
            <a:r>
              <a:rPr kumimoji="1" lang="en-US" altLang="zh-CN" sz="2400" b="1" i="1" dirty="0">
                <a:solidFill>
                  <a:srgbClr val="008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i="1" dirty="0">
                <a:solidFill>
                  <a:srgbClr val="00B0F0"/>
                </a:solidFill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addresses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宋体" pitchFamily="2" charset="-122"/>
                <a:ea typeface="宋体" pitchFamily="2" charset="-122"/>
              </a:rPr>
              <a:t>0--10468;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i="1" dirty="0">
                <a:solidFill>
                  <a:srgbClr val="00B0F0"/>
                </a:solidFill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page</a:t>
            </a:r>
            <a:r>
              <a:rPr kumimoji="1" lang="en-US" altLang="zh-CN" sz="2400" b="1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i="1" dirty="0">
                <a:solidFill>
                  <a:srgbClr val="00B0F0"/>
                </a:solidFill>
                <a:latin typeface="Helvetica" panose="020B0604020202020204" pitchFamily="34" charset="0"/>
                <a:ea typeface="宋体" pitchFamily="2" charset="-122"/>
                <a:cs typeface="Helvetica" panose="020B0604020202020204" pitchFamily="34" charset="0"/>
              </a:rPr>
              <a:t>size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宋体" pitchFamily="2" charset="-122"/>
                <a:ea typeface="宋体" pitchFamily="2" charset="-122"/>
              </a:rPr>
              <a:t>---2 KB;</a:t>
            </a: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 </a:t>
            </a:r>
            <a:endParaRPr kumimoji="1" lang="zh-CN" altLang="en-US" sz="2400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021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1" t="603" r="7301" b="603"/>
          <a:stretch>
            <a:fillRect/>
          </a:stretch>
        </p:blipFill>
        <p:spPr bwMode="auto">
          <a:xfrm>
            <a:off x="2938463" y="255588"/>
            <a:ext cx="5913437" cy="51308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82</a:t>
            </a:fld>
            <a:endParaRPr 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960438"/>
            <a:ext cx="8715375" cy="5570537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sz="2400" b="1" i="1" dirty="0" smtClean="0">
                <a:solidFill>
                  <a:srgbClr val="00B0F0"/>
                </a:solidFill>
                <a:ea typeface="ＭＳ Ｐゴシック" pitchFamily="34" charset="-128"/>
                <a:cs typeface="Times New Roman" pitchFamily="18" charset="0"/>
              </a:rPr>
              <a:t>page-table length register (PTLR)</a:t>
            </a:r>
            <a:r>
              <a:rPr lang="en-US" altLang="zh-CN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</a:t>
            </a:r>
            <a:r>
              <a:rPr lang="zh-CN" altLang="en-US" sz="2400" b="1" i="1" dirty="0" smtClean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页表长度寄存器</a:t>
            </a:r>
          </a:p>
          <a:p>
            <a:pPr lvl="1">
              <a:lnSpc>
                <a:spcPct val="125000"/>
              </a:lnSpc>
            </a:pPr>
            <a:r>
              <a:rPr lang="en-US" altLang="zh-CN" sz="2400" dirty="0" smtClean="0">
                <a:solidFill>
                  <a:srgbClr val="000066"/>
                </a:solidFill>
                <a:ea typeface="宋体" pitchFamily="2" charset="-122"/>
              </a:rPr>
              <a:t>Rarely does a process use all its address range. </a:t>
            </a:r>
          </a:p>
          <a:p>
            <a:pPr lvl="2">
              <a:lnSpc>
                <a:spcPct val="125000"/>
              </a:lnSpc>
            </a:pPr>
            <a:r>
              <a:rPr lang="en-US" altLang="zh-CN" sz="2400" dirty="0" smtClean="0">
                <a:solidFill>
                  <a:srgbClr val="000066"/>
                </a:solidFill>
                <a:ea typeface="宋体" pitchFamily="2" charset="-122"/>
              </a:rPr>
              <a:t>In fact, many  processes use only a small fraction of the address space available to them. </a:t>
            </a:r>
          </a:p>
          <a:p>
            <a:pPr lvl="1">
              <a:lnSpc>
                <a:spcPct val="125000"/>
              </a:lnSpc>
            </a:pPr>
            <a:r>
              <a:rPr lang="en-US" altLang="zh-CN" sz="2400" dirty="0" smtClean="0">
                <a:solidFill>
                  <a:srgbClr val="000066"/>
                </a:solidFill>
                <a:ea typeface="宋体" pitchFamily="2" charset="-122"/>
              </a:rPr>
              <a:t>It would be wasteful in these cases to create a page table with entries for every page in the address range. </a:t>
            </a:r>
          </a:p>
          <a:p>
            <a:pPr lvl="2">
              <a:lnSpc>
                <a:spcPct val="125000"/>
              </a:lnSpc>
            </a:pPr>
            <a:r>
              <a:rPr lang="en-US" altLang="zh-CN" sz="2400" dirty="0" smtClean="0">
                <a:solidFill>
                  <a:srgbClr val="000066"/>
                </a:solidFill>
                <a:ea typeface="宋体" pitchFamily="2" charset="-122"/>
              </a:rPr>
              <a:t>Most of this table would be unused, but would take up valuable memory space.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83</a:t>
            </a:fld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3" grpId="0" build="p" bldLvl="4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3" name="Rectangle 3"/>
          <p:cNvSpPr>
            <a:spLocks noGrp="1" noChangeArrowheads="1"/>
          </p:cNvSpPr>
          <p:nvPr>
            <p:ph idx="1"/>
          </p:nvPr>
        </p:nvSpPr>
        <p:spPr>
          <a:xfrm>
            <a:off x="293688" y="1025525"/>
            <a:ext cx="8672512" cy="5505450"/>
          </a:xfrm>
        </p:spPr>
        <p:txBody>
          <a:bodyPr/>
          <a:lstStyle/>
          <a:p>
            <a:pPr lvl="1">
              <a:lnSpc>
                <a:spcPct val="125000"/>
              </a:lnSpc>
            </a:pPr>
            <a:r>
              <a:rPr lang="en-US" altLang="zh-CN" sz="2400" b="1" i="1" dirty="0" smtClean="0">
                <a:solidFill>
                  <a:srgbClr val="3366FF"/>
                </a:solidFill>
                <a:ea typeface="ＭＳ Ｐゴシック" pitchFamily="34" charset="-128"/>
                <a:cs typeface="Times New Roman" pitchFamily="18" charset="0"/>
              </a:rPr>
              <a:t>page-table length register (PTLR)</a:t>
            </a:r>
          </a:p>
          <a:p>
            <a:pPr lvl="2">
              <a:lnSpc>
                <a:spcPct val="125000"/>
              </a:lnSpc>
            </a:pPr>
            <a:r>
              <a:rPr lang="en-US" altLang="zh-CN" sz="2400" dirty="0" smtClean="0">
                <a:solidFill>
                  <a:srgbClr val="000066"/>
                </a:solidFill>
                <a:ea typeface="宋体" pitchFamily="2" charset="-122"/>
              </a:rPr>
              <a:t>Some systems provide hardware, in the form of a </a:t>
            </a:r>
            <a:r>
              <a:rPr lang="en-US" altLang="zh-CN" sz="2400" i="1" dirty="0" smtClean="0">
                <a:solidFill>
                  <a:srgbClr val="00B0F0"/>
                </a:solidFill>
                <a:ea typeface="宋体" pitchFamily="2" charset="-122"/>
              </a:rPr>
              <a:t>page-table length register (PTLR)</a:t>
            </a:r>
            <a:r>
              <a:rPr lang="en-US" altLang="zh-CN" sz="2400" dirty="0" smtClean="0">
                <a:solidFill>
                  <a:srgbClr val="000066"/>
                </a:solidFill>
                <a:ea typeface="宋体" pitchFamily="2" charset="-122"/>
              </a:rPr>
              <a:t>, to indicate the size of the page table. </a:t>
            </a:r>
          </a:p>
          <a:p>
            <a:pPr lvl="2">
              <a:lnSpc>
                <a:spcPct val="125000"/>
              </a:lnSpc>
            </a:pPr>
            <a:r>
              <a:rPr lang="en-US" altLang="zh-CN" sz="2400" dirty="0" smtClean="0">
                <a:solidFill>
                  <a:srgbClr val="000066"/>
                </a:solidFill>
                <a:ea typeface="宋体" pitchFamily="2" charset="-122"/>
              </a:rPr>
              <a:t>This value is checked against every logical address to verify that the address is in the valid range for the process. </a:t>
            </a:r>
          </a:p>
          <a:p>
            <a:pPr lvl="3">
              <a:lnSpc>
                <a:spcPct val="125000"/>
              </a:lnSpc>
            </a:pPr>
            <a:r>
              <a:rPr lang="en-US" altLang="zh-CN" sz="2400" dirty="0" smtClean="0">
                <a:solidFill>
                  <a:srgbClr val="000066"/>
                </a:solidFill>
                <a:ea typeface="宋体" pitchFamily="2" charset="-122"/>
              </a:rPr>
              <a:t>Failure of this test causes an error trap to the operating system.</a:t>
            </a:r>
            <a:endParaRPr lang="zh-CN" altLang="en-US" sz="2400" dirty="0" smtClean="0">
              <a:ea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84</a:t>
            </a:fld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43" grpId="0" build="p" bldLvl="4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78465" y="518238"/>
            <a:ext cx="8229600" cy="710043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ea typeface="宋体" pitchFamily="2" charset="-122"/>
              </a:rPr>
              <a:t>Shared Pages </a:t>
            </a:r>
            <a:r>
              <a:rPr lang="zh-CN" altLang="en-US" sz="3600" dirty="0" smtClean="0">
                <a:solidFill>
                  <a:srgbClr val="00B0F0"/>
                </a:solidFill>
                <a:ea typeface="宋体" pitchFamily="2" charset="-122"/>
              </a:rPr>
              <a:t>共享页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>
          <a:xfrm>
            <a:off x="258763" y="1306513"/>
            <a:ext cx="8705850" cy="44831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3366FF"/>
                </a:solidFill>
                <a:ea typeface="ＭＳ Ｐゴシック" pitchFamily="34" charset="-128"/>
                <a:cs typeface="Times New Roman" pitchFamily="18" charset="0"/>
              </a:rPr>
              <a:t>Shared code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zh-CN" altLang="en-US" sz="2400" dirty="0" smtClean="0">
                <a:ea typeface="宋体" pitchFamily="2" charset="-122"/>
              </a:rPr>
              <a:t>共享代码</a:t>
            </a:r>
          </a:p>
          <a:p>
            <a:pPr lvl="1">
              <a:lnSpc>
                <a:spcPct val="125000"/>
              </a:lnSpc>
            </a:pPr>
            <a:r>
              <a:rPr lang="en-US" altLang="zh-CN" sz="2400" dirty="0" smtClean="0">
                <a:ea typeface="宋体" pitchFamily="2" charset="-122"/>
              </a:rPr>
              <a:t>One copy of read-only (</a:t>
            </a:r>
            <a:r>
              <a:rPr lang="en-US" altLang="zh-CN" sz="2400" b="1" i="1" dirty="0" smtClean="0">
                <a:solidFill>
                  <a:srgbClr val="3366FF"/>
                </a:solidFill>
                <a:ea typeface="ＭＳ Ｐゴシック" pitchFamily="34" charset="-128"/>
                <a:cs typeface="Times New Roman" pitchFamily="18" charset="0"/>
              </a:rPr>
              <a:t>reentrant</a:t>
            </a:r>
            <a:r>
              <a:rPr lang="en-US" altLang="zh-CN" sz="2400" dirty="0" smtClean="0">
                <a:ea typeface="宋体" pitchFamily="2" charset="-122"/>
              </a:rPr>
              <a:t>) code shared among processes (i.e., text editors, compilers, window systems). </a:t>
            </a:r>
          </a:p>
          <a:p>
            <a:pPr lvl="1">
              <a:lnSpc>
                <a:spcPct val="125000"/>
              </a:lnSpc>
              <a:buFont typeface="Monotype Sorts" pitchFamily="2" charset="2"/>
              <a:buNone/>
            </a:pPr>
            <a:r>
              <a:rPr lang="en-US" altLang="zh-CN" sz="2400" dirty="0" smtClean="0">
                <a:ea typeface="宋体" pitchFamily="2" charset="-122"/>
              </a:rPr>
              <a:t>     </a:t>
            </a:r>
            <a:r>
              <a:rPr lang="zh-CN" altLang="en-US" sz="2400" dirty="0" smtClean="0">
                <a:solidFill>
                  <a:srgbClr val="008000"/>
                </a:solidFill>
                <a:ea typeface="宋体" pitchFamily="2" charset="-122"/>
              </a:rPr>
              <a:t>进程间共享的只读（</a:t>
            </a:r>
            <a:r>
              <a:rPr lang="zh-CN" altLang="en-US" sz="2400" b="1" i="1" dirty="0" smtClean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可重入</a:t>
            </a:r>
            <a:r>
              <a:rPr lang="zh-CN" altLang="en-US" sz="2400" dirty="0" smtClean="0">
                <a:solidFill>
                  <a:srgbClr val="008000"/>
                </a:solidFill>
                <a:ea typeface="宋体" pitchFamily="2" charset="-122"/>
              </a:rPr>
              <a:t>）代码的拷贝</a:t>
            </a:r>
            <a:endParaRPr lang="en-US" altLang="zh-CN" sz="2400" dirty="0" smtClean="0">
              <a:solidFill>
                <a:srgbClr val="008000"/>
              </a:solidFill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 smtClean="0">
                <a:ea typeface="宋体" pitchFamily="2" charset="-122"/>
              </a:rPr>
              <a:t>Private code and data </a:t>
            </a:r>
          </a:p>
          <a:p>
            <a:pPr lvl="1">
              <a:lnSpc>
                <a:spcPct val="125000"/>
              </a:lnSpc>
            </a:pPr>
            <a:r>
              <a:rPr lang="en-US" altLang="zh-CN" sz="2400" dirty="0" smtClean="0">
                <a:ea typeface="宋体" pitchFamily="2" charset="-122"/>
              </a:rPr>
              <a:t>Each process keeps a separate copy of the code and data.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85</a:t>
            </a:fld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6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6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6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1" grpId="0" build="p" bldLvl="2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3175" y="6000750"/>
            <a:ext cx="3814763" cy="458788"/>
          </a:xfrm>
        </p:spPr>
        <p:txBody>
          <a:bodyPr/>
          <a:lstStyle/>
          <a:p>
            <a:r>
              <a:rPr lang="en-US" altLang="zh-CN" sz="2000" smtClean="0">
                <a:solidFill>
                  <a:srgbClr val="008000"/>
                </a:solidFill>
                <a:ea typeface="宋体" pitchFamily="2" charset="-122"/>
              </a:rPr>
              <a:t>Shared Pages Example</a:t>
            </a:r>
          </a:p>
        </p:txBody>
      </p:sp>
      <p:pic>
        <p:nvPicPr>
          <p:cNvPr id="617475" name="Picture 3" descr="retur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570865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4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9" t="1540" r="13159" b="609"/>
          <a:stretch>
            <a:fillRect/>
          </a:stretch>
        </p:blipFill>
        <p:spPr bwMode="auto">
          <a:xfrm>
            <a:off x="1549400" y="242888"/>
            <a:ext cx="5670550" cy="56657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86</a:t>
            </a:fld>
            <a:endParaRPr 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8.6 Structure of the Page Table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xfrm>
            <a:off x="1134140" y="1571977"/>
            <a:ext cx="7466936" cy="4333523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rgbClr val="3366FF"/>
                </a:solidFill>
                <a:ea typeface="宋体" pitchFamily="2" charset="-122"/>
              </a:rPr>
              <a:t>Hierarchical Paging</a:t>
            </a:r>
            <a:r>
              <a:rPr lang="en-US" altLang="zh-CN" sz="2400" dirty="0" smtClean="0">
                <a:ea typeface="宋体" pitchFamily="2" charset="-122"/>
              </a:rPr>
              <a:t>   </a:t>
            </a:r>
            <a:r>
              <a:rPr lang="zh-CN" altLang="en-US" sz="2400" dirty="0" smtClean="0">
                <a:solidFill>
                  <a:srgbClr val="008000"/>
                </a:solidFill>
                <a:ea typeface="宋体" pitchFamily="2" charset="-122"/>
              </a:rPr>
              <a:t>分级分页</a:t>
            </a:r>
            <a:endParaRPr lang="en-US" altLang="zh-CN" sz="2400" dirty="0" smtClean="0">
              <a:solidFill>
                <a:srgbClr val="008000"/>
              </a:solidFill>
              <a:ea typeface="宋体" pitchFamily="2" charset="-122"/>
            </a:endParaRPr>
          </a:p>
          <a:p>
            <a:r>
              <a:rPr lang="en-US" altLang="zh-CN" sz="2400" b="1" dirty="0" smtClean="0">
                <a:solidFill>
                  <a:srgbClr val="3366FF"/>
                </a:solidFill>
                <a:ea typeface="宋体" pitchFamily="2" charset="-122"/>
              </a:rPr>
              <a:t>Hashed Page Tables</a:t>
            </a:r>
            <a:r>
              <a:rPr lang="en-US" altLang="zh-CN" sz="2400" dirty="0" smtClean="0">
                <a:ea typeface="宋体" pitchFamily="2" charset="-122"/>
              </a:rPr>
              <a:t>   </a:t>
            </a:r>
            <a:r>
              <a:rPr lang="zh-CN" altLang="en-US" sz="2400" dirty="0" smtClean="0">
                <a:solidFill>
                  <a:srgbClr val="008000"/>
                </a:solidFill>
                <a:ea typeface="宋体" pitchFamily="2" charset="-122"/>
              </a:rPr>
              <a:t>哈希页表</a:t>
            </a:r>
            <a:endParaRPr lang="en-US" altLang="zh-CN" sz="2400" dirty="0" smtClean="0">
              <a:solidFill>
                <a:srgbClr val="008000"/>
              </a:solidFill>
              <a:ea typeface="宋体" pitchFamily="2" charset="-122"/>
            </a:endParaRPr>
          </a:p>
          <a:p>
            <a:r>
              <a:rPr lang="en-US" altLang="zh-CN" sz="2400" b="1" dirty="0" smtClean="0">
                <a:solidFill>
                  <a:srgbClr val="3366FF"/>
                </a:solidFill>
                <a:ea typeface="宋体" pitchFamily="2" charset="-122"/>
              </a:rPr>
              <a:t>Inverted Page Tables</a:t>
            </a:r>
            <a:r>
              <a:rPr lang="en-US" altLang="zh-CN" sz="2400" dirty="0" smtClean="0">
                <a:ea typeface="宋体" pitchFamily="2" charset="-122"/>
              </a:rPr>
              <a:t>   </a:t>
            </a:r>
            <a:r>
              <a:rPr lang="zh-CN" altLang="en-US" sz="2400" dirty="0" smtClean="0">
                <a:solidFill>
                  <a:srgbClr val="008000"/>
                </a:solidFill>
                <a:ea typeface="宋体" pitchFamily="2" charset="-122"/>
              </a:rPr>
              <a:t>倒置页表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87</a:t>
            </a:fld>
            <a:endParaRPr lang="en-US" dirty="0"/>
          </a:p>
        </p:txBody>
      </p:sp>
      <p:pic>
        <p:nvPicPr>
          <p:cNvPr id="7" name="Picture 3" descr="return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38417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30840" y="476250"/>
            <a:ext cx="8229600" cy="1009649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ea typeface="宋体" pitchFamily="2" charset="-122"/>
              </a:rPr>
              <a:t>Hierarchical Page Tables</a:t>
            </a:r>
            <a:r>
              <a:rPr lang="en-US" altLang="zh-CN" sz="2800" dirty="0" smtClean="0">
                <a:ea typeface="宋体" pitchFamily="2" charset="-122"/>
              </a:rPr>
              <a:t/>
            </a:r>
            <a:br>
              <a:rPr lang="en-US" altLang="zh-CN" sz="2800" dirty="0" smtClean="0">
                <a:ea typeface="宋体" pitchFamily="2" charset="-122"/>
              </a:rPr>
            </a:br>
            <a:r>
              <a:rPr lang="zh-CN" altLang="en-US" sz="2400" b="1" dirty="0" smtClean="0">
                <a:solidFill>
                  <a:srgbClr val="008000"/>
                </a:solidFill>
                <a:ea typeface="宋体" pitchFamily="2" charset="-122"/>
              </a:rPr>
              <a:t>分级页表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>
          <a:xfrm>
            <a:off x="387350" y="1562100"/>
            <a:ext cx="8537575" cy="42037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sz="2400" dirty="0" smtClean="0">
                <a:ea typeface="宋体" pitchFamily="2" charset="-122"/>
              </a:rPr>
              <a:t>Most modern computer systems support a large logical-address space (2</a:t>
            </a:r>
            <a:r>
              <a:rPr lang="en-US" altLang="zh-CN" sz="2400" baseline="30000" dirty="0" smtClean="0">
                <a:ea typeface="宋体" pitchFamily="2" charset="-122"/>
              </a:rPr>
              <a:t>32</a:t>
            </a:r>
            <a:r>
              <a:rPr lang="en-US" altLang="zh-CN" sz="2400" dirty="0" smtClean="0">
                <a:ea typeface="宋体" pitchFamily="2" charset="-122"/>
              </a:rPr>
              <a:t> to 2</a:t>
            </a:r>
            <a:r>
              <a:rPr lang="en-US" altLang="zh-CN" sz="2400" baseline="30000" dirty="0" smtClean="0">
                <a:ea typeface="宋体" pitchFamily="2" charset="-122"/>
              </a:rPr>
              <a:t>64</a:t>
            </a:r>
            <a:r>
              <a:rPr lang="en-US" altLang="zh-CN" sz="2400" dirty="0" smtClean="0">
                <a:ea typeface="宋体" pitchFamily="2" charset="-122"/>
              </a:rPr>
              <a:t>). In such an environment, the page table itself becomes excessively large. </a:t>
            </a:r>
            <a:endParaRPr lang="en-US" altLang="zh-CN" sz="2400" dirty="0" smtClean="0">
              <a:ea typeface="宋体" pitchFamily="2" charset="-122"/>
            </a:endParaRPr>
          </a:p>
          <a:p>
            <a:pPr marL="393192" lvl="1" indent="0">
              <a:lnSpc>
                <a:spcPct val="125000"/>
              </a:lnSpc>
              <a:buNone/>
            </a:pPr>
            <a:r>
              <a:rPr lang="zh-CN" altLang="en-US" sz="2200" b="1" dirty="0" smtClean="0">
                <a:solidFill>
                  <a:srgbClr val="008000"/>
                </a:solidFill>
                <a:latin typeface="+mn-ea"/>
              </a:rPr>
              <a:t>多数现代计算机系统支持很大的逻辑地址空间</a:t>
            </a:r>
            <a:r>
              <a:rPr lang="en-US" altLang="zh-CN" sz="2200" b="1" dirty="0">
                <a:solidFill>
                  <a:srgbClr val="008000"/>
                </a:solidFill>
                <a:latin typeface="+mn-ea"/>
              </a:rPr>
              <a:t>(2</a:t>
            </a:r>
            <a:r>
              <a:rPr lang="en-US" altLang="zh-CN" sz="2200" b="1" baseline="30000" dirty="0">
                <a:solidFill>
                  <a:srgbClr val="008000"/>
                </a:solidFill>
                <a:latin typeface="+mn-ea"/>
              </a:rPr>
              <a:t>32</a:t>
            </a:r>
            <a:r>
              <a:rPr lang="en-US" altLang="zh-CN" sz="2200" b="1" dirty="0">
                <a:solidFill>
                  <a:srgbClr val="008000"/>
                </a:solidFill>
                <a:latin typeface="+mn-ea"/>
              </a:rPr>
              <a:t> to 2</a:t>
            </a:r>
            <a:r>
              <a:rPr lang="en-US" altLang="zh-CN" sz="2200" b="1" baseline="30000" dirty="0">
                <a:solidFill>
                  <a:srgbClr val="008000"/>
                </a:solidFill>
                <a:latin typeface="+mn-ea"/>
              </a:rPr>
              <a:t>64</a:t>
            </a:r>
            <a:r>
              <a:rPr lang="en-US" altLang="zh-CN" sz="2200" b="1" dirty="0" smtClean="0">
                <a:solidFill>
                  <a:srgbClr val="008000"/>
                </a:solidFill>
                <a:latin typeface="+mn-ea"/>
              </a:rPr>
              <a:t>)</a:t>
            </a:r>
            <a:r>
              <a:rPr lang="zh-CN" altLang="en-US" sz="2200" b="1" dirty="0" smtClean="0">
                <a:solidFill>
                  <a:srgbClr val="008000"/>
                </a:solidFill>
                <a:latin typeface="+mn-ea"/>
              </a:rPr>
              <a:t>，这种环境下，页表本身变得非常大</a:t>
            </a:r>
            <a:endParaRPr lang="en-US" altLang="zh-CN" sz="2200" b="1" dirty="0" smtClean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88</a:t>
            </a:fld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Text Box 2"/>
          <p:cNvSpPr txBox="1">
            <a:spLocks noChangeArrowheads="1"/>
          </p:cNvSpPr>
          <p:nvPr/>
        </p:nvSpPr>
        <p:spPr bwMode="auto">
          <a:xfrm>
            <a:off x="695325" y="1000125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Example:</a:t>
            </a:r>
          </a:p>
        </p:txBody>
      </p:sp>
      <p:sp>
        <p:nvSpPr>
          <p:cNvPr id="607235" name="Text Box 3"/>
          <p:cNvSpPr txBox="1">
            <a:spLocks noChangeArrowheads="1"/>
          </p:cNvSpPr>
          <p:nvPr/>
        </p:nvSpPr>
        <p:spPr bwMode="auto">
          <a:xfrm>
            <a:off x="2971800" y="304800"/>
            <a:ext cx="5334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u="sng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logical-address space</a:t>
            </a:r>
            <a:r>
              <a:rPr kumimoji="1" lang="en-US" altLang="zh-CN" sz="2400">
                <a:solidFill>
                  <a:srgbClr val="000066"/>
                </a:solidFill>
                <a:latin typeface="宋体" pitchFamily="2" charset="-122"/>
                <a:ea typeface="宋体" pitchFamily="2" charset="-122"/>
              </a:rPr>
              <a:t> 32-bit; 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u="sng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page size</a:t>
            </a:r>
            <a:r>
              <a:rPr kumimoji="1" lang="en-US" altLang="zh-CN" sz="2400">
                <a:solidFill>
                  <a:srgbClr val="000066"/>
                </a:solidFill>
                <a:latin typeface="宋体" pitchFamily="2" charset="-122"/>
                <a:ea typeface="宋体" pitchFamily="2" charset="-122"/>
              </a:rPr>
              <a:t> --- 4 KB (2</a:t>
            </a:r>
            <a:r>
              <a:rPr kumimoji="1" lang="en-US" altLang="zh-CN" sz="2400" baseline="30000">
                <a:solidFill>
                  <a:srgbClr val="000066"/>
                </a:solidFill>
                <a:latin typeface="宋体" pitchFamily="2" charset="-122"/>
                <a:ea typeface="宋体" pitchFamily="2" charset="-122"/>
              </a:rPr>
              <a:t>12</a:t>
            </a:r>
            <a:r>
              <a:rPr kumimoji="1" lang="en-US" altLang="zh-CN" sz="2400">
                <a:solidFill>
                  <a:srgbClr val="000066"/>
                </a:solidFill>
                <a:latin typeface="宋体" pitchFamily="2" charset="-122"/>
                <a:ea typeface="宋体" pitchFamily="2" charset="-122"/>
              </a:rPr>
              <a:t>);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u="sng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each entry</a:t>
            </a:r>
            <a:r>
              <a:rPr kumimoji="1" lang="en-US" altLang="zh-CN" sz="2400">
                <a:solidFill>
                  <a:srgbClr val="000066"/>
                </a:solidFill>
                <a:latin typeface="宋体" pitchFamily="2" charset="-122"/>
                <a:ea typeface="宋体" pitchFamily="2" charset="-122"/>
              </a:rPr>
              <a:t>--- 4 bytes;</a:t>
            </a:r>
          </a:p>
        </p:txBody>
      </p:sp>
      <p:sp>
        <p:nvSpPr>
          <p:cNvPr id="607236" name="Text Box 4"/>
          <p:cNvSpPr txBox="1">
            <a:spLocks noChangeArrowheads="1"/>
          </p:cNvSpPr>
          <p:nvPr/>
        </p:nvSpPr>
        <p:spPr bwMode="auto">
          <a:xfrm>
            <a:off x="914400" y="1905000"/>
            <a:ext cx="76962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page table entries:?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rgbClr val="000066"/>
                </a:solidFill>
                <a:latin typeface="宋体" pitchFamily="2" charset="-122"/>
                <a:ea typeface="宋体" pitchFamily="2" charset="-122"/>
              </a:rPr>
              <a:t>---may consist of up to 1 million (2</a:t>
            </a:r>
            <a:r>
              <a:rPr kumimoji="1" lang="en-US" altLang="zh-CN" sz="2400" baseline="30000">
                <a:solidFill>
                  <a:srgbClr val="000066"/>
                </a:solidFill>
                <a:latin typeface="宋体" pitchFamily="2" charset="-122"/>
                <a:ea typeface="宋体" pitchFamily="2" charset="-122"/>
              </a:rPr>
              <a:t>32</a:t>
            </a:r>
            <a:r>
              <a:rPr kumimoji="1" lang="en-US" altLang="zh-CN" sz="2400">
                <a:solidFill>
                  <a:srgbClr val="000066"/>
                </a:solidFill>
                <a:latin typeface="宋体" pitchFamily="2" charset="-122"/>
                <a:ea typeface="宋体" pitchFamily="2" charset="-122"/>
              </a:rPr>
              <a:t>/2</a:t>
            </a:r>
            <a:r>
              <a:rPr kumimoji="1" lang="en-US" altLang="zh-CN" sz="2400" baseline="30000">
                <a:solidFill>
                  <a:srgbClr val="000066"/>
                </a:solidFill>
                <a:latin typeface="宋体" pitchFamily="2" charset="-122"/>
                <a:ea typeface="宋体" pitchFamily="2" charset="-122"/>
              </a:rPr>
              <a:t>12</a:t>
            </a:r>
            <a:r>
              <a:rPr kumimoji="1" lang="en-US" altLang="zh-CN" sz="2400">
                <a:solidFill>
                  <a:srgbClr val="000066"/>
                </a:solidFill>
                <a:latin typeface="宋体" pitchFamily="2" charset="-122"/>
                <a:ea typeface="宋体" pitchFamily="2" charset="-122"/>
              </a:rPr>
              <a:t>).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physical-address space for the page table alone: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rgbClr val="000066"/>
                </a:solidFill>
                <a:latin typeface="宋体" pitchFamily="2" charset="-122"/>
                <a:ea typeface="宋体" pitchFamily="2" charset="-122"/>
              </a:rPr>
              <a:t>--- may need up to 4 MB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Logical address:</a:t>
            </a:r>
          </a:p>
        </p:txBody>
      </p:sp>
      <p:sp>
        <p:nvSpPr>
          <p:cNvPr id="607237" name="Text Box 5"/>
          <p:cNvSpPr txBox="1">
            <a:spLocks noChangeArrowheads="1"/>
          </p:cNvSpPr>
          <p:nvPr/>
        </p:nvSpPr>
        <p:spPr bwMode="auto">
          <a:xfrm>
            <a:off x="228600" y="5410200"/>
            <a:ext cx="8610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>
                <a:solidFill>
                  <a:srgbClr val="000066"/>
                </a:solidFill>
                <a:latin typeface="Helvetica" pitchFamily="34" charset="0"/>
                <a:ea typeface="宋体" pitchFamily="2" charset="-122"/>
              </a:rPr>
              <a:t>    Clearly, we would not want to allocate the page table contiguously in main memory.</a:t>
            </a:r>
            <a:r>
              <a:rPr kumimoji="1" lang="en-US" altLang="zh-CN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kumimoji="1" lang="zh-CN" altLang="en-US" sz="2400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607238" name="Group 6"/>
          <p:cNvGrpSpPr>
            <a:grpSpLocks/>
          </p:cNvGrpSpPr>
          <p:nvPr/>
        </p:nvGrpSpPr>
        <p:grpSpPr bwMode="auto">
          <a:xfrm>
            <a:off x="4191000" y="4038600"/>
            <a:ext cx="3886200" cy="1219200"/>
            <a:chOff x="1536" y="2496"/>
            <a:chExt cx="2448" cy="768"/>
          </a:xfrm>
        </p:grpSpPr>
        <p:sp>
          <p:nvSpPr>
            <p:cNvPr id="607239" name="Rectangle 7"/>
            <p:cNvSpPr>
              <a:spLocks noChangeArrowheads="1"/>
            </p:cNvSpPr>
            <p:nvPr/>
          </p:nvSpPr>
          <p:spPr bwMode="auto">
            <a:xfrm>
              <a:off x="1536" y="2736"/>
              <a:ext cx="120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p</a:t>
              </a:r>
            </a:p>
          </p:txBody>
        </p:sp>
        <p:sp>
          <p:nvSpPr>
            <p:cNvPr id="607240" name="Rectangle 8"/>
            <p:cNvSpPr>
              <a:spLocks noChangeArrowheads="1"/>
            </p:cNvSpPr>
            <p:nvPr/>
          </p:nvSpPr>
          <p:spPr bwMode="auto">
            <a:xfrm>
              <a:off x="2736" y="2736"/>
              <a:ext cx="120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607241" name="Text Box 9"/>
            <p:cNvSpPr txBox="1">
              <a:spLocks noChangeArrowheads="1"/>
            </p:cNvSpPr>
            <p:nvPr/>
          </p:nvSpPr>
          <p:spPr bwMode="auto">
            <a:xfrm>
              <a:off x="1536" y="2496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page number</a:t>
              </a:r>
            </a:p>
          </p:txBody>
        </p:sp>
        <p:sp>
          <p:nvSpPr>
            <p:cNvPr id="607242" name="Text Box 10"/>
            <p:cNvSpPr txBox="1">
              <a:spLocks noChangeArrowheads="1"/>
            </p:cNvSpPr>
            <p:nvPr/>
          </p:nvSpPr>
          <p:spPr bwMode="auto">
            <a:xfrm>
              <a:off x="2784" y="2496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page offset</a:t>
              </a:r>
            </a:p>
          </p:txBody>
        </p:sp>
        <p:sp>
          <p:nvSpPr>
            <p:cNvPr id="607243" name="Text Box 11"/>
            <p:cNvSpPr txBox="1">
              <a:spLocks noChangeArrowheads="1"/>
            </p:cNvSpPr>
            <p:nvPr/>
          </p:nvSpPr>
          <p:spPr bwMode="auto">
            <a:xfrm>
              <a:off x="1920" y="2976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607244" name="Text Box 12"/>
            <p:cNvSpPr txBox="1">
              <a:spLocks noChangeArrowheads="1"/>
            </p:cNvSpPr>
            <p:nvPr/>
          </p:nvSpPr>
          <p:spPr bwMode="auto">
            <a:xfrm>
              <a:off x="3216" y="297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12</a:t>
              </a: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89</a:t>
            </a:fld>
            <a:endParaRPr 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7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7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7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07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7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0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7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7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6" grpId="0" build="p" autoUpdateAnimBg="0"/>
      <p:bldP spid="60723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350661" y="1355725"/>
            <a:ext cx="8533694" cy="4483100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ea typeface="宋体" pitchFamily="2" charset="-122"/>
              </a:rPr>
              <a:t>Program must be brought into memory and placed within a process for it to be run.</a:t>
            </a:r>
            <a:endParaRPr lang="en-US" altLang="zh-CN" sz="2400" dirty="0" smtClean="0">
              <a:ea typeface="宋体" pitchFamily="2" charset="-122"/>
            </a:endParaRPr>
          </a:p>
          <a:p>
            <a:pPr lvl="1"/>
            <a:r>
              <a:rPr lang="en-US" altLang="zh-CN" b="1" i="1" dirty="0">
                <a:solidFill>
                  <a:srgbClr val="00B0F0"/>
                </a:solidFill>
                <a:ea typeface="宋体" pitchFamily="2" charset="-122"/>
              </a:rPr>
              <a:t>Input queue </a:t>
            </a:r>
            <a:r>
              <a:rPr lang="zh-CN" altLang="en-US" b="1" i="1" dirty="0" smtClean="0">
                <a:solidFill>
                  <a:srgbClr val="00CC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输入队列</a:t>
            </a:r>
            <a:endParaRPr lang="en-US" altLang="zh-CN" b="1" i="1" dirty="0" smtClean="0">
              <a:solidFill>
                <a:srgbClr val="00CC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/>
            <a:r>
              <a:rPr lang="en-US" altLang="zh-CN" dirty="0" smtClean="0">
                <a:ea typeface="宋体" pitchFamily="2" charset="-122"/>
              </a:rPr>
              <a:t>– </a:t>
            </a:r>
            <a:r>
              <a:rPr lang="en-US" altLang="zh-CN" dirty="0">
                <a:ea typeface="宋体" pitchFamily="2" charset="-122"/>
              </a:rPr>
              <a:t>collection of processes on the disk that are waiting to be brought into memory to run the program</a:t>
            </a:r>
            <a:r>
              <a:rPr lang="en-US" altLang="zh-CN" dirty="0" smtClean="0">
                <a:ea typeface="宋体" pitchFamily="2" charset="-122"/>
              </a:rPr>
              <a:t>.</a:t>
            </a:r>
            <a:endParaRPr lang="en-US" altLang="zh-CN" sz="1900" dirty="0" smtClean="0">
              <a:ea typeface="宋体" pitchFamily="2" charset="-122"/>
            </a:endParaRPr>
          </a:p>
          <a:p>
            <a:r>
              <a:rPr lang="en-US" altLang="zh-CN" sz="2800" dirty="0">
                <a:ea typeface="宋体" pitchFamily="2" charset="-122"/>
              </a:rPr>
              <a:t>User programs go through </a:t>
            </a:r>
            <a:r>
              <a:rPr lang="en-US" altLang="zh-CN" sz="2800" dirty="0">
                <a:ea typeface="宋体" pitchFamily="2" charset="-122"/>
                <a:hlinkClick r:id="rId2" action="ppaction://hlinksldjump"/>
              </a:rPr>
              <a:t>several steps </a:t>
            </a:r>
            <a:r>
              <a:rPr lang="en-US" altLang="zh-CN" sz="2800" dirty="0">
                <a:ea typeface="宋体" pitchFamily="2" charset="-122"/>
              </a:rPr>
              <a:t>before being run.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00B0F0"/>
                </a:solidFill>
              </a:rPr>
              <a:t>Address </a:t>
            </a:r>
            <a:r>
              <a:rPr lang="en-US" altLang="zh-CN" sz="3600" dirty="0" smtClean="0">
                <a:solidFill>
                  <a:srgbClr val="00B0F0"/>
                </a:solidFill>
              </a:rPr>
              <a:t>Binding </a:t>
            </a:r>
            <a:r>
              <a:rPr lang="zh-CN" altLang="en-US" sz="3600" dirty="0" smtClean="0">
                <a:solidFill>
                  <a:srgbClr val="00B0F0"/>
                </a:solidFill>
              </a:rPr>
              <a:t>地址绑定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7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Text Box 2"/>
          <p:cNvSpPr txBox="1">
            <a:spLocks noChangeArrowheads="1"/>
          </p:cNvSpPr>
          <p:nvPr/>
        </p:nvSpPr>
        <p:spPr bwMode="auto">
          <a:xfrm>
            <a:off x="1060450" y="319088"/>
            <a:ext cx="7254875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● </a:t>
            </a:r>
            <a:r>
              <a:rPr kumimoji="1" lang="en-US" altLang="zh-CN" sz="2400" b="1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Two-Level Paging Algorithm </a:t>
            </a:r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两级分页算法</a:t>
            </a:r>
            <a:r>
              <a:rPr kumimoji="1" lang="zh-CN" altLang="en-US" sz="2400" b="1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---the page table itself is also paged </a:t>
            </a:r>
            <a:endParaRPr kumimoji="1" lang="zh-CN" altLang="en-US" sz="2400">
              <a:solidFill>
                <a:srgbClr val="000080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08259" name="Text Box 3"/>
          <p:cNvSpPr txBox="1">
            <a:spLocks noChangeArrowheads="1"/>
          </p:cNvSpPr>
          <p:nvPr/>
        </p:nvSpPr>
        <p:spPr bwMode="auto">
          <a:xfrm>
            <a:off x="1919288" y="1462088"/>
            <a:ext cx="53340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u="sng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logical-address space</a:t>
            </a:r>
            <a:r>
              <a:rPr kumimoji="1" lang="en-US" altLang="zh-CN" sz="2400">
                <a:latin typeface="宋体" pitchFamily="2" charset="-122"/>
                <a:ea typeface="宋体" pitchFamily="2" charset="-122"/>
              </a:rPr>
              <a:t> 32-bit; 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u="sng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page size</a:t>
            </a:r>
            <a:r>
              <a:rPr kumimoji="1" lang="en-US" altLang="zh-CN" sz="2400">
                <a:latin typeface="宋体" pitchFamily="2" charset="-122"/>
                <a:ea typeface="宋体" pitchFamily="2" charset="-122"/>
              </a:rPr>
              <a:t> --- 4 KB (2</a:t>
            </a:r>
            <a:r>
              <a:rPr kumimoji="1" lang="en-US" altLang="zh-CN" sz="2400" baseline="30000">
                <a:latin typeface="宋体" pitchFamily="2" charset="-122"/>
                <a:ea typeface="宋体" pitchFamily="2" charset="-122"/>
              </a:rPr>
              <a:t>12</a:t>
            </a:r>
            <a:r>
              <a:rPr kumimoji="1" lang="en-US" altLang="zh-CN" sz="2400">
                <a:latin typeface="宋体" pitchFamily="2" charset="-122"/>
                <a:ea typeface="宋体" pitchFamily="2" charset="-122"/>
              </a:rPr>
              <a:t>);</a:t>
            </a:r>
          </a:p>
        </p:txBody>
      </p:sp>
      <p:grpSp>
        <p:nvGrpSpPr>
          <p:cNvPr id="608260" name="Group 4"/>
          <p:cNvGrpSpPr>
            <a:grpSpLocks/>
          </p:cNvGrpSpPr>
          <p:nvPr/>
        </p:nvGrpSpPr>
        <p:grpSpPr bwMode="auto">
          <a:xfrm>
            <a:off x="2057400" y="2590800"/>
            <a:ext cx="3886200" cy="1295400"/>
            <a:chOff x="1296" y="1632"/>
            <a:chExt cx="2448" cy="816"/>
          </a:xfrm>
        </p:grpSpPr>
        <p:sp>
          <p:nvSpPr>
            <p:cNvPr id="608261" name="Rectangle 5"/>
            <p:cNvSpPr>
              <a:spLocks noChangeArrowheads="1"/>
            </p:cNvSpPr>
            <p:nvPr/>
          </p:nvSpPr>
          <p:spPr bwMode="auto">
            <a:xfrm>
              <a:off x="1296" y="1872"/>
              <a:ext cx="120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p</a:t>
              </a:r>
            </a:p>
          </p:txBody>
        </p:sp>
        <p:sp>
          <p:nvSpPr>
            <p:cNvPr id="608262" name="Rectangle 6"/>
            <p:cNvSpPr>
              <a:spLocks noChangeArrowheads="1"/>
            </p:cNvSpPr>
            <p:nvPr/>
          </p:nvSpPr>
          <p:spPr bwMode="auto">
            <a:xfrm>
              <a:off x="2496" y="1872"/>
              <a:ext cx="120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608263" name="Text Box 7"/>
            <p:cNvSpPr txBox="1">
              <a:spLocks noChangeArrowheads="1"/>
            </p:cNvSpPr>
            <p:nvPr/>
          </p:nvSpPr>
          <p:spPr bwMode="auto">
            <a:xfrm>
              <a:off x="1296" y="1632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page number</a:t>
              </a:r>
            </a:p>
          </p:txBody>
        </p:sp>
        <p:sp>
          <p:nvSpPr>
            <p:cNvPr id="608264" name="Text Box 8"/>
            <p:cNvSpPr txBox="1">
              <a:spLocks noChangeArrowheads="1"/>
            </p:cNvSpPr>
            <p:nvPr/>
          </p:nvSpPr>
          <p:spPr bwMode="auto">
            <a:xfrm>
              <a:off x="2544" y="1632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page offset</a:t>
              </a:r>
            </a:p>
          </p:txBody>
        </p:sp>
        <p:sp>
          <p:nvSpPr>
            <p:cNvPr id="608265" name="Text Box 9"/>
            <p:cNvSpPr txBox="1">
              <a:spLocks noChangeArrowheads="1"/>
            </p:cNvSpPr>
            <p:nvPr/>
          </p:nvSpPr>
          <p:spPr bwMode="auto">
            <a:xfrm>
              <a:off x="1488" y="216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20</a:t>
              </a:r>
            </a:p>
          </p:txBody>
        </p:sp>
        <p:sp>
          <p:nvSpPr>
            <p:cNvPr id="608266" name="Text Box 10"/>
            <p:cNvSpPr txBox="1">
              <a:spLocks noChangeArrowheads="1"/>
            </p:cNvSpPr>
            <p:nvPr/>
          </p:nvSpPr>
          <p:spPr bwMode="auto">
            <a:xfrm>
              <a:off x="2976" y="211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12</a:t>
              </a:r>
            </a:p>
          </p:txBody>
        </p:sp>
      </p:grpSp>
      <p:grpSp>
        <p:nvGrpSpPr>
          <p:cNvPr id="608267" name="Group 11"/>
          <p:cNvGrpSpPr>
            <a:grpSpLocks/>
          </p:cNvGrpSpPr>
          <p:nvPr/>
        </p:nvGrpSpPr>
        <p:grpSpPr bwMode="auto">
          <a:xfrm>
            <a:off x="2057400" y="2971800"/>
            <a:ext cx="3810000" cy="990600"/>
            <a:chOff x="1296" y="2400"/>
            <a:chExt cx="2400" cy="624"/>
          </a:xfrm>
        </p:grpSpPr>
        <p:sp useBgFill="1">
          <p:nvSpPr>
            <p:cNvPr id="608268" name="Rectangle 12"/>
            <p:cNvSpPr>
              <a:spLocks noChangeArrowheads="1"/>
            </p:cNvSpPr>
            <p:nvPr/>
          </p:nvSpPr>
          <p:spPr bwMode="auto">
            <a:xfrm>
              <a:off x="1296" y="2400"/>
              <a:ext cx="624" cy="288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p</a:t>
              </a:r>
              <a:r>
                <a:rPr kumimoji="1" lang="en-US" altLang="zh-CN" sz="2400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 useBgFill="1">
          <p:nvSpPr>
            <p:cNvPr id="608269" name="Rectangle 13"/>
            <p:cNvSpPr>
              <a:spLocks noChangeArrowheads="1"/>
            </p:cNvSpPr>
            <p:nvPr/>
          </p:nvSpPr>
          <p:spPr bwMode="auto">
            <a:xfrm>
              <a:off x="2496" y="2400"/>
              <a:ext cx="1200" cy="288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 useBgFill="1">
          <p:nvSpPr>
            <p:cNvPr id="608270" name="Text Box 14"/>
            <p:cNvSpPr txBox="1">
              <a:spLocks noChangeArrowheads="1"/>
            </p:cNvSpPr>
            <p:nvPr/>
          </p:nvSpPr>
          <p:spPr bwMode="auto">
            <a:xfrm>
              <a:off x="1440" y="2736"/>
              <a:ext cx="384" cy="288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10</a:t>
              </a:r>
            </a:p>
          </p:txBody>
        </p:sp>
        <p:sp useBgFill="1">
          <p:nvSpPr>
            <p:cNvPr id="608271" name="Text Box 15"/>
            <p:cNvSpPr txBox="1">
              <a:spLocks noChangeArrowheads="1"/>
            </p:cNvSpPr>
            <p:nvPr/>
          </p:nvSpPr>
          <p:spPr bwMode="auto">
            <a:xfrm>
              <a:off x="2976" y="2736"/>
              <a:ext cx="432" cy="288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12</a:t>
              </a:r>
            </a:p>
          </p:txBody>
        </p:sp>
        <p:sp useBgFill="1">
          <p:nvSpPr>
            <p:cNvPr id="608272" name="Rectangle 16"/>
            <p:cNvSpPr>
              <a:spLocks noChangeArrowheads="1"/>
            </p:cNvSpPr>
            <p:nvPr/>
          </p:nvSpPr>
          <p:spPr bwMode="auto">
            <a:xfrm>
              <a:off x="1920" y="2400"/>
              <a:ext cx="576" cy="288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p</a:t>
              </a:r>
              <a:r>
                <a:rPr kumimoji="1" lang="en-US" altLang="zh-CN" sz="2400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 useBgFill="1">
          <p:nvSpPr>
            <p:cNvPr id="608273" name="Text Box 17"/>
            <p:cNvSpPr txBox="1">
              <a:spLocks noChangeArrowheads="1"/>
            </p:cNvSpPr>
            <p:nvPr/>
          </p:nvSpPr>
          <p:spPr bwMode="auto">
            <a:xfrm>
              <a:off x="2064" y="2736"/>
              <a:ext cx="384" cy="288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10</a:t>
              </a:r>
            </a:p>
          </p:txBody>
        </p:sp>
      </p:grpSp>
      <p:sp>
        <p:nvSpPr>
          <p:cNvPr id="608274" name="Text Box 18"/>
          <p:cNvSpPr txBox="1">
            <a:spLocks noChangeArrowheads="1"/>
          </p:cNvSpPr>
          <p:nvPr/>
        </p:nvSpPr>
        <p:spPr bwMode="auto">
          <a:xfrm>
            <a:off x="762000" y="39624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page the page table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kumimoji="1" lang="zh-CN" altLang="en-US" sz="240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08275" name="AutoShape 19"/>
          <p:cNvSpPr>
            <a:spLocks noChangeArrowheads="1"/>
          </p:cNvSpPr>
          <p:nvPr/>
        </p:nvSpPr>
        <p:spPr bwMode="auto">
          <a:xfrm>
            <a:off x="762000" y="4953000"/>
            <a:ext cx="2971800" cy="1066800"/>
          </a:xfrm>
          <a:prstGeom prst="cloudCallout">
            <a:avLst>
              <a:gd name="adj1" fmla="val 8866"/>
              <a:gd name="adj2" fmla="val -190477"/>
            </a:avLst>
          </a:prstGeom>
          <a:gradFill rotWithShape="0">
            <a:gsLst>
              <a:gs pos="0">
                <a:srgbClr val="5E9EFF"/>
              </a:gs>
              <a:gs pos="100000">
                <a:srgbClr val="FFEBFA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1" hangingPunct="1"/>
            <a:r>
              <a:rPr kumimoji="1" lang="en-US" altLang="zh-CN" b="1">
                <a:solidFill>
                  <a:srgbClr val="003300"/>
                </a:solidFill>
                <a:latin typeface="宋体" pitchFamily="2" charset="-122"/>
                <a:ea typeface="宋体" pitchFamily="2" charset="-122"/>
              </a:rPr>
              <a:t>an index into the outer page table</a:t>
            </a:r>
            <a:endParaRPr kumimoji="1" lang="en-US" altLang="zh-CN" b="1">
              <a:solidFill>
                <a:srgbClr val="003300"/>
              </a:solidFill>
              <a:latin typeface="Lucida Console" pitchFamily="49" charset="0"/>
              <a:ea typeface="宋体" pitchFamily="2" charset="-122"/>
            </a:endParaRPr>
          </a:p>
        </p:txBody>
      </p:sp>
      <p:sp>
        <p:nvSpPr>
          <p:cNvPr id="608276" name="AutoShape 20"/>
          <p:cNvSpPr>
            <a:spLocks noChangeArrowheads="1"/>
          </p:cNvSpPr>
          <p:nvPr/>
        </p:nvSpPr>
        <p:spPr bwMode="auto">
          <a:xfrm>
            <a:off x="4800600" y="4800600"/>
            <a:ext cx="3733800" cy="1524000"/>
          </a:xfrm>
          <a:prstGeom prst="cloudCallout">
            <a:avLst>
              <a:gd name="adj1" fmla="val -83505"/>
              <a:gd name="adj2" fmla="val -137708"/>
            </a:avLst>
          </a:prstGeom>
          <a:gradFill rotWithShape="0">
            <a:gsLst>
              <a:gs pos="0">
                <a:srgbClr val="5E9EFF"/>
              </a:gs>
              <a:gs pos="100000">
                <a:srgbClr val="FFEBFA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1" hangingPunct="1"/>
            <a:r>
              <a:rPr kumimoji="1" lang="en-US" altLang="zh-CN" b="1">
                <a:solidFill>
                  <a:srgbClr val="003300"/>
                </a:solidFill>
                <a:latin typeface="宋体" pitchFamily="2" charset="-122"/>
                <a:ea typeface="宋体" pitchFamily="2" charset="-122"/>
              </a:rPr>
              <a:t>the displacement within the page of the outer page table</a:t>
            </a:r>
            <a:endParaRPr kumimoji="1" lang="en-US" altLang="zh-CN" b="1">
              <a:solidFill>
                <a:srgbClr val="003300"/>
              </a:solidFill>
              <a:latin typeface="Lucida Console" pitchFamily="49" charset="0"/>
              <a:ea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90</a:t>
            </a:fld>
            <a:endParaRPr 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8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8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0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74" grpId="0" autoUpdateAnimBg="0"/>
      <p:bldP spid="608275" grpId="0" animBg="1" autoUpdateAnimBg="0"/>
      <p:bldP spid="608276" grpId="0" animBg="1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043113" y="6072188"/>
            <a:ext cx="4514850" cy="530225"/>
          </a:xfrm>
        </p:spPr>
        <p:txBody>
          <a:bodyPr/>
          <a:lstStyle/>
          <a:p>
            <a:pPr algn="ctr"/>
            <a:r>
              <a:rPr lang="en-US" altLang="zh-CN" sz="2000" dirty="0" smtClean="0">
                <a:solidFill>
                  <a:srgbClr val="008000"/>
                </a:solidFill>
                <a:ea typeface="宋体" pitchFamily="2" charset="-122"/>
              </a:rPr>
              <a:t>Two-Level Page-Table Scheme</a:t>
            </a:r>
          </a:p>
        </p:txBody>
      </p:sp>
      <p:pic>
        <p:nvPicPr>
          <p:cNvPr id="6092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2" t="847" r="15005" b="1042"/>
          <a:stretch>
            <a:fillRect/>
          </a:stretch>
        </p:blipFill>
        <p:spPr bwMode="auto">
          <a:xfrm>
            <a:off x="1724025" y="255588"/>
            <a:ext cx="5532438" cy="58166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91</a:t>
            </a:fld>
            <a:endParaRPr 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78465" y="565863"/>
            <a:ext cx="8229600" cy="596187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008000"/>
                </a:solidFill>
                <a:ea typeface="宋体" pitchFamily="2" charset="-122"/>
              </a:rPr>
              <a:t>Address-Translation Scheme</a:t>
            </a:r>
            <a:endParaRPr lang="zh-CN" altLang="en-US" sz="2400" dirty="0" smtClean="0">
              <a:solidFill>
                <a:srgbClr val="008000"/>
              </a:solidFill>
              <a:ea typeface="宋体" pitchFamily="2" charset="-122"/>
            </a:endParaRPr>
          </a:p>
        </p:txBody>
      </p:sp>
      <p:sp>
        <p:nvSpPr>
          <p:cNvPr id="610307" name="Rectangle 3"/>
          <p:cNvSpPr>
            <a:spLocks noGrp="1" noChangeArrowheads="1"/>
          </p:cNvSpPr>
          <p:nvPr>
            <p:ph idx="1"/>
          </p:nvPr>
        </p:nvSpPr>
        <p:spPr>
          <a:xfrm>
            <a:off x="711200" y="1123950"/>
            <a:ext cx="8432800" cy="43815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000" dirty="0" smtClean="0">
                <a:ea typeface="宋体" pitchFamily="2" charset="-122"/>
              </a:rPr>
              <a:t>Address-translation scheme for a two-level 32-bit paging architecture</a:t>
            </a:r>
          </a:p>
        </p:txBody>
      </p:sp>
      <p:sp>
        <p:nvSpPr>
          <p:cNvPr id="610308" name="Text Box 4"/>
          <p:cNvSpPr txBox="1">
            <a:spLocks noChangeArrowheads="1"/>
          </p:cNvSpPr>
          <p:nvPr/>
        </p:nvSpPr>
        <p:spPr bwMode="auto">
          <a:xfrm>
            <a:off x="361950" y="4976813"/>
            <a:ext cx="8529638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  <a:latin typeface="Helvetica" pitchFamily="34" charset="0"/>
                <a:ea typeface="宋体" pitchFamily="2" charset="-122"/>
              </a:rPr>
              <a:t>     Because address translation works from the outer page table inwards, this scheme is also known as a</a:t>
            </a:r>
            <a:r>
              <a:rPr kumimoji="1" lang="en-US" altLang="zh-CN">
                <a:solidFill>
                  <a:srgbClr val="000066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2400" b="1" i="1">
                <a:solidFill>
                  <a:srgbClr val="3366FF"/>
                </a:solidFill>
                <a:latin typeface="Helvetica" pitchFamily="34" charset="0"/>
                <a:cs typeface="Times New Roman" pitchFamily="18" charset="0"/>
              </a:rPr>
              <a:t>forward-mapped</a:t>
            </a:r>
            <a:r>
              <a:rPr kumimoji="1" lang="en-US" altLang="zh-CN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onsole" pitchFamily="49" charset="0"/>
                <a:ea typeface="宋体" pitchFamily="2" charset="-122"/>
              </a:rPr>
              <a:t> </a:t>
            </a:r>
            <a:r>
              <a:rPr kumimoji="1" lang="en-US" altLang="zh-CN" sz="2400" b="1" i="1">
                <a:solidFill>
                  <a:srgbClr val="3366FF"/>
                </a:solidFill>
                <a:latin typeface="Helvetica" pitchFamily="34" charset="0"/>
                <a:cs typeface="Times New Roman" pitchFamily="18" charset="0"/>
              </a:rPr>
              <a:t>page</a:t>
            </a:r>
            <a:r>
              <a:rPr kumimoji="1" lang="en-US" altLang="zh-CN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onsole" pitchFamily="49" charset="0"/>
                <a:ea typeface="宋体" pitchFamily="2" charset="-122"/>
              </a:rPr>
              <a:t> </a:t>
            </a:r>
            <a:r>
              <a:rPr kumimoji="1" lang="en-US" altLang="zh-CN" sz="2400" b="1" i="1">
                <a:solidFill>
                  <a:srgbClr val="3366FF"/>
                </a:solidFill>
                <a:latin typeface="Helvetica" pitchFamily="34" charset="0"/>
                <a:cs typeface="Times New Roman" pitchFamily="18" charset="0"/>
              </a:rPr>
              <a:t>table</a:t>
            </a:r>
            <a:r>
              <a:rPr kumimoji="1" lang="en-US" altLang="zh-CN">
                <a:solidFill>
                  <a:srgbClr val="000066"/>
                </a:solidFill>
                <a:latin typeface="宋体" pitchFamily="2" charset="-122"/>
                <a:ea typeface="宋体" pitchFamily="2" charset="-122"/>
              </a:rPr>
              <a:t>. 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  <a:latin typeface="Helvetica" pitchFamily="34" charset="0"/>
                <a:ea typeface="宋体" pitchFamily="2" charset="-122"/>
              </a:rPr>
              <a:t>    The Pentium-II uses this architecture.</a:t>
            </a:r>
            <a:r>
              <a:rPr kumimoji="1"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kumimoji="1" lang="zh-CN" altLang="en-US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103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" t="22414" r="511" b="22414"/>
          <a:stretch>
            <a:fillRect/>
          </a:stretch>
        </p:blipFill>
        <p:spPr bwMode="auto">
          <a:xfrm>
            <a:off x="1301750" y="1684338"/>
            <a:ext cx="7124700" cy="29781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92</a:t>
            </a:fld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08" grpId="0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8229600" cy="153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● </a:t>
            </a:r>
            <a:r>
              <a:rPr kumimoji="1" lang="en-US" altLang="zh-CN" sz="2400" b="1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Three-Level Paging Algorithm  </a:t>
            </a:r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三级分页算法</a:t>
            </a:r>
            <a:endParaRPr kumimoji="1" lang="zh-CN" altLang="en-US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algn="l" eaLnBrk="1" hangingPunct="1">
              <a:lnSpc>
                <a:spcPct val="115000"/>
              </a:lnSpc>
              <a:spcBef>
                <a:spcPct val="50000"/>
              </a:spcBef>
            </a:pPr>
            <a:r>
              <a:rPr kumimoji="1" lang="en-US" altLang="zh-CN" sz="2400">
                <a:latin typeface="宋体" pitchFamily="2" charset="-122"/>
                <a:ea typeface="宋体" pitchFamily="2" charset="-122"/>
                <a:cs typeface="Times New Roman" pitchFamily="18" charset="0"/>
              </a:rPr>
              <a:t>    For a system with a 64 bit logical-address space, a two-level paging schemes no longer appropriate.</a:t>
            </a:r>
            <a:r>
              <a:rPr kumimoji="1" lang="en-US" altLang="zh-CN" sz="240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1" lang="zh-CN" altLang="en-US" sz="240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11331" name="Text Box 3"/>
          <p:cNvSpPr txBox="1">
            <a:spLocks noChangeArrowheads="1"/>
          </p:cNvSpPr>
          <p:nvPr/>
        </p:nvSpPr>
        <p:spPr bwMode="auto">
          <a:xfrm>
            <a:off x="304800" y="1905000"/>
            <a:ext cx="83820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Example:</a:t>
            </a:r>
            <a:endParaRPr kumimoji="1" lang="en-US" altLang="zh-CN" sz="2400" b="1" u="sng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logical-address space</a:t>
            </a:r>
            <a:r>
              <a:rPr kumimoji="1" lang="en-US" altLang="zh-CN" sz="2400" dirty="0">
                <a:latin typeface="宋体" pitchFamily="2" charset="-122"/>
                <a:ea typeface="宋体" pitchFamily="2" charset="-122"/>
              </a:rPr>
              <a:t> 64-bit; 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page size</a:t>
            </a:r>
            <a:r>
              <a:rPr kumimoji="1" lang="en-US" altLang="zh-CN" sz="2400" dirty="0">
                <a:latin typeface="宋体" pitchFamily="2" charset="-122"/>
                <a:ea typeface="宋体" pitchFamily="2" charset="-122"/>
              </a:rPr>
              <a:t> --- 4 KB (2</a:t>
            </a:r>
            <a:r>
              <a:rPr kumimoji="1" lang="en-US" altLang="zh-CN" sz="2400" baseline="30000" dirty="0">
                <a:latin typeface="宋体" pitchFamily="2" charset="-122"/>
                <a:ea typeface="宋体" pitchFamily="2" charset="-122"/>
              </a:rPr>
              <a:t>12</a:t>
            </a:r>
            <a:r>
              <a:rPr kumimoji="1" lang="en-US" altLang="zh-CN" sz="2400" dirty="0">
                <a:latin typeface="宋体" pitchFamily="2" charset="-122"/>
                <a:ea typeface="宋体" pitchFamily="2" charset="-122"/>
              </a:rPr>
              <a:t>);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The inner page table</a:t>
            </a:r>
            <a:r>
              <a:rPr kumimoji="1" lang="en-US" altLang="zh-CN" sz="2400" dirty="0">
                <a:latin typeface="宋体" pitchFamily="2" charset="-122"/>
                <a:ea typeface="宋体" pitchFamily="2" charset="-122"/>
              </a:rPr>
              <a:t>---1 page long---2</a:t>
            </a:r>
            <a:r>
              <a:rPr kumimoji="1" lang="en-US" altLang="zh-CN" sz="2400" baseline="30000" dirty="0">
                <a:latin typeface="宋体" pitchFamily="2" charset="-122"/>
                <a:ea typeface="宋体" pitchFamily="2" charset="-122"/>
              </a:rPr>
              <a:t>10</a:t>
            </a:r>
            <a:r>
              <a:rPr kumimoji="1" lang="en-US" altLang="zh-CN" sz="2400" dirty="0">
                <a:latin typeface="宋体" pitchFamily="2" charset="-122"/>
                <a:ea typeface="宋体" pitchFamily="2" charset="-122"/>
              </a:rPr>
              <a:t> 4 entries</a:t>
            </a:r>
          </a:p>
        </p:txBody>
      </p:sp>
      <p:grpSp>
        <p:nvGrpSpPr>
          <p:cNvPr id="611332" name="Group 4"/>
          <p:cNvGrpSpPr>
            <a:grpSpLocks/>
          </p:cNvGrpSpPr>
          <p:nvPr/>
        </p:nvGrpSpPr>
        <p:grpSpPr bwMode="auto">
          <a:xfrm>
            <a:off x="28575" y="4343400"/>
            <a:ext cx="9067800" cy="1524000"/>
            <a:chOff x="0" y="3216"/>
            <a:chExt cx="5712" cy="960"/>
          </a:xfrm>
        </p:grpSpPr>
        <p:sp>
          <p:nvSpPr>
            <p:cNvPr id="611333" name="Rectangle 5"/>
            <p:cNvSpPr>
              <a:spLocks noChangeArrowheads="1"/>
            </p:cNvSpPr>
            <p:nvPr/>
          </p:nvSpPr>
          <p:spPr bwMode="auto">
            <a:xfrm>
              <a:off x="1488" y="3552"/>
              <a:ext cx="105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p</a:t>
              </a:r>
              <a:r>
                <a:rPr kumimoji="1" lang="en-US" altLang="zh-CN" sz="2400" baseline="-25000"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611334" name="Rectangle 6"/>
            <p:cNvSpPr>
              <a:spLocks noChangeArrowheads="1"/>
            </p:cNvSpPr>
            <p:nvPr/>
          </p:nvSpPr>
          <p:spPr bwMode="auto">
            <a:xfrm>
              <a:off x="3600" y="3552"/>
              <a:ext cx="211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611335" name="Text Box 7"/>
            <p:cNvSpPr txBox="1">
              <a:spLocks noChangeArrowheads="1"/>
            </p:cNvSpPr>
            <p:nvPr/>
          </p:nvSpPr>
          <p:spPr bwMode="auto">
            <a:xfrm>
              <a:off x="1824" y="388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42</a:t>
              </a:r>
            </a:p>
          </p:txBody>
        </p:sp>
        <p:sp>
          <p:nvSpPr>
            <p:cNvPr id="611336" name="Text Box 8"/>
            <p:cNvSpPr txBox="1">
              <a:spLocks noChangeArrowheads="1"/>
            </p:cNvSpPr>
            <p:nvPr/>
          </p:nvSpPr>
          <p:spPr bwMode="auto">
            <a:xfrm>
              <a:off x="5040" y="3888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12</a:t>
              </a:r>
            </a:p>
          </p:txBody>
        </p:sp>
        <p:sp>
          <p:nvSpPr>
            <p:cNvPr id="611337" name="Text Box 9"/>
            <p:cNvSpPr txBox="1">
              <a:spLocks noChangeArrowheads="1"/>
            </p:cNvSpPr>
            <p:nvPr/>
          </p:nvSpPr>
          <p:spPr bwMode="auto">
            <a:xfrm>
              <a:off x="2880" y="388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10</a:t>
              </a:r>
            </a:p>
          </p:txBody>
        </p:sp>
        <p:sp>
          <p:nvSpPr>
            <p:cNvPr id="611338" name="Text Box 10"/>
            <p:cNvSpPr txBox="1">
              <a:spLocks noChangeArrowheads="1"/>
            </p:cNvSpPr>
            <p:nvPr/>
          </p:nvSpPr>
          <p:spPr bwMode="auto">
            <a:xfrm>
              <a:off x="1488" y="3216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Outer page</a:t>
              </a:r>
            </a:p>
          </p:txBody>
        </p:sp>
        <p:sp>
          <p:nvSpPr>
            <p:cNvPr id="611339" name="Text Box 11"/>
            <p:cNvSpPr txBox="1">
              <a:spLocks noChangeArrowheads="1"/>
            </p:cNvSpPr>
            <p:nvPr/>
          </p:nvSpPr>
          <p:spPr bwMode="auto">
            <a:xfrm>
              <a:off x="4800" y="3216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offset</a:t>
              </a:r>
            </a:p>
          </p:txBody>
        </p:sp>
        <p:sp>
          <p:nvSpPr>
            <p:cNvPr id="611340" name="Rectangle 12"/>
            <p:cNvSpPr>
              <a:spLocks noChangeArrowheads="1"/>
            </p:cNvSpPr>
            <p:nvPr/>
          </p:nvSpPr>
          <p:spPr bwMode="auto">
            <a:xfrm>
              <a:off x="2544" y="3552"/>
              <a:ext cx="105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p</a:t>
              </a:r>
              <a:r>
                <a:rPr kumimoji="1" lang="en-US" altLang="zh-CN" sz="2400" baseline="-25000"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611341" name="Text Box 13"/>
            <p:cNvSpPr txBox="1">
              <a:spLocks noChangeArrowheads="1"/>
            </p:cNvSpPr>
            <p:nvPr/>
          </p:nvSpPr>
          <p:spPr bwMode="auto">
            <a:xfrm>
              <a:off x="0" y="3360"/>
              <a:ext cx="1488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3300"/>
                  </a:solidFill>
                  <a:latin typeface="Times New Roman" pitchFamily="18" charset="0"/>
                  <a:ea typeface="宋体" pitchFamily="2" charset="-122"/>
                </a:rPr>
                <a:t>Two-level paging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3300"/>
                  </a:solidFill>
                  <a:latin typeface="Times New Roman" pitchFamily="18" charset="0"/>
                  <a:ea typeface="宋体" pitchFamily="2" charset="-122"/>
                </a:rPr>
                <a:t>Logical adress:</a:t>
              </a:r>
            </a:p>
          </p:txBody>
        </p:sp>
        <p:sp>
          <p:nvSpPr>
            <p:cNvPr id="611342" name="Text Box 14"/>
            <p:cNvSpPr txBox="1">
              <a:spLocks noChangeArrowheads="1"/>
            </p:cNvSpPr>
            <p:nvPr/>
          </p:nvSpPr>
          <p:spPr bwMode="auto">
            <a:xfrm>
              <a:off x="2544" y="3216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Inner page</a:t>
              </a:r>
            </a:p>
          </p:txBody>
        </p:sp>
      </p:grpSp>
      <p:grpSp>
        <p:nvGrpSpPr>
          <p:cNvPr id="611343" name="Group 15"/>
          <p:cNvGrpSpPr>
            <a:grpSpLocks/>
          </p:cNvGrpSpPr>
          <p:nvPr/>
        </p:nvGrpSpPr>
        <p:grpSpPr bwMode="auto">
          <a:xfrm>
            <a:off x="180975" y="4403725"/>
            <a:ext cx="8915400" cy="1751013"/>
            <a:chOff x="96" y="3014"/>
            <a:chExt cx="5616" cy="1103"/>
          </a:xfrm>
        </p:grpSpPr>
        <p:sp useBgFill="1">
          <p:nvSpPr>
            <p:cNvPr id="611344" name="Rectangle 16"/>
            <p:cNvSpPr>
              <a:spLocks noChangeArrowheads="1"/>
            </p:cNvSpPr>
            <p:nvPr/>
          </p:nvSpPr>
          <p:spPr bwMode="auto">
            <a:xfrm>
              <a:off x="1488" y="3312"/>
              <a:ext cx="1056" cy="288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p</a:t>
              </a:r>
              <a:r>
                <a:rPr kumimoji="1" lang="en-US" altLang="zh-CN" sz="2400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 useBgFill="1">
          <p:nvSpPr>
            <p:cNvPr id="611345" name="Rectangle 17"/>
            <p:cNvSpPr>
              <a:spLocks noChangeArrowheads="1"/>
            </p:cNvSpPr>
            <p:nvPr/>
          </p:nvSpPr>
          <p:spPr bwMode="auto">
            <a:xfrm>
              <a:off x="4656" y="3312"/>
              <a:ext cx="1056" cy="288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 useBgFill="1">
          <p:nvSpPr>
            <p:cNvPr id="611346" name="Text Box 18"/>
            <p:cNvSpPr txBox="1">
              <a:spLocks noChangeArrowheads="1"/>
            </p:cNvSpPr>
            <p:nvPr/>
          </p:nvSpPr>
          <p:spPr bwMode="auto">
            <a:xfrm>
              <a:off x="1824" y="3648"/>
              <a:ext cx="384" cy="288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32</a:t>
              </a:r>
            </a:p>
          </p:txBody>
        </p:sp>
        <p:sp useBgFill="1">
          <p:nvSpPr>
            <p:cNvPr id="611347" name="Text Box 19"/>
            <p:cNvSpPr txBox="1">
              <a:spLocks noChangeArrowheads="1"/>
            </p:cNvSpPr>
            <p:nvPr/>
          </p:nvSpPr>
          <p:spPr bwMode="auto">
            <a:xfrm>
              <a:off x="4992" y="3648"/>
              <a:ext cx="432" cy="288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12</a:t>
              </a:r>
            </a:p>
          </p:txBody>
        </p:sp>
        <p:sp useBgFill="1">
          <p:nvSpPr>
            <p:cNvPr id="611348" name="Text Box 20"/>
            <p:cNvSpPr txBox="1">
              <a:spLocks noChangeArrowheads="1"/>
            </p:cNvSpPr>
            <p:nvPr/>
          </p:nvSpPr>
          <p:spPr bwMode="auto">
            <a:xfrm>
              <a:off x="2880" y="3648"/>
              <a:ext cx="384" cy="288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10</a:t>
              </a:r>
            </a:p>
          </p:txBody>
        </p:sp>
        <p:sp useBgFill="1">
          <p:nvSpPr>
            <p:cNvPr id="611349" name="Text Box 21"/>
            <p:cNvSpPr txBox="1">
              <a:spLocks noChangeArrowheads="1"/>
            </p:cNvSpPr>
            <p:nvPr/>
          </p:nvSpPr>
          <p:spPr bwMode="auto">
            <a:xfrm>
              <a:off x="1440" y="3024"/>
              <a:ext cx="1296" cy="250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2nd Outer page</a:t>
              </a:r>
            </a:p>
          </p:txBody>
        </p:sp>
        <p:sp useBgFill="1">
          <p:nvSpPr>
            <p:cNvPr id="611350" name="Text Box 22"/>
            <p:cNvSpPr txBox="1">
              <a:spLocks noChangeArrowheads="1"/>
            </p:cNvSpPr>
            <p:nvPr/>
          </p:nvSpPr>
          <p:spPr bwMode="auto">
            <a:xfrm>
              <a:off x="4848" y="3014"/>
              <a:ext cx="720" cy="250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offset</a:t>
              </a:r>
            </a:p>
          </p:txBody>
        </p:sp>
        <p:sp useBgFill="1">
          <p:nvSpPr>
            <p:cNvPr id="611351" name="Rectangle 23"/>
            <p:cNvSpPr>
              <a:spLocks noChangeArrowheads="1"/>
            </p:cNvSpPr>
            <p:nvPr/>
          </p:nvSpPr>
          <p:spPr bwMode="auto">
            <a:xfrm>
              <a:off x="2544" y="3312"/>
              <a:ext cx="1056" cy="288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p</a:t>
              </a:r>
              <a:r>
                <a:rPr kumimoji="1" lang="en-US" altLang="zh-CN" sz="2400" baseline="-25000"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 useBgFill="1">
          <p:nvSpPr>
            <p:cNvPr id="611352" name="Text Box 24"/>
            <p:cNvSpPr txBox="1">
              <a:spLocks noChangeArrowheads="1"/>
            </p:cNvSpPr>
            <p:nvPr/>
          </p:nvSpPr>
          <p:spPr bwMode="auto">
            <a:xfrm>
              <a:off x="96" y="3024"/>
              <a:ext cx="1296" cy="1093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Three</a:t>
              </a:r>
              <a:r>
                <a:rPr kumimoji="1" lang="en-US" altLang="zh-CN" sz="2400" dirty="0">
                  <a:solidFill>
                    <a:srgbClr val="003300"/>
                  </a:solidFill>
                  <a:latin typeface="Times New Roman" pitchFamily="18" charset="0"/>
                  <a:ea typeface="宋体" pitchFamily="2" charset="-122"/>
                </a:rPr>
                <a:t>-level Logical address:</a:t>
              </a:r>
            </a:p>
          </p:txBody>
        </p:sp>
        <p:sp useBgFill="1">
          <p:nvSpPr>
            <p:cNvPr id="611353" name="Rectangle 25"/>
            <p:cNvSpPr>
              <a:spLocks noChangeArrowheads="1"/>
            </p:cNvSpPr>
            <p:nvPr/>
          </p:nvSpPr>
          <p:spPr bwMode="auto">
            <a:xfrm>
              <a:off x="3600" y="3312"/>
              <a:ext cx="1056" cy="288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p</a:t>
              </a:r>
              <a:r>
                <a:rPr kumimoji="1" lang="en-US" altLang="zh-CN" sz="2400" baseline="-25000"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 useBgFill="1">
          <p:nvSpPr>
            <p:cNvPr id="611354" name="Text Box 26"/>
            <p:cNvSpPr txBox="1">
              <a:spLocks noChangeArrowheads="1"/>
            </p:cNvSpPr>
            <p:nvPr/>
          </p:nvSpPr>
          <p:spPr bwMode="auto">
            <a:xfrm>
              <a:off x="3936" y="3648"/>
              <a:ext cx="384" cy="288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10</a:t>
              </a:r>
            </a:p>
          </p:txBody>
        </p:sp>
        <p:sp useBgFill="1">
          <p:nvSpPr>
            <p:cNvPr id="611355" name="Text Box 27"/>
            <p:cNvSpPr txBox="1">
              <a:spLocks noChangeArrowheads="1"/>
            </p:cNvSpPr>
            <p:nvPr/>
          </p:nvSpPr>
          <p:spPr bwMode="auto">
            <a:xfrm>
              <a:off x="2640" y="3024"/>
              <a:ext cx="1296" cy="250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Outer page</a:t>
              </a:r>
            </a:p>
          </p:txBody>
        </p:sp>
        <p:sp useBgFill="1">
          <p:nvSpPr>
            <p:cNvPr id="611356" name="Text Box 28"/>
            <p:cNvSpPr txBox="1">
              <a:spLocks noChangeArrowheads="1"/>
            </p:cNvSpPr>
            <p:nvPr/>
          </p:nvSpPr>
          <p:spPr bwMode="auto">
            <a:xfrm>
              <a:off x="3600" y="3024"/>
              <a:ext cx="1008" cy="250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inner page</a:t>
              </a: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93</a:t>
            </a:fld>
            <a:endParaRPr 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>
          <a:xfrm>
            <a:off x="981075" y="233363"/>
            <a:ext cx="7772400" cy="1109662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ea typeface="宋体" pitchFamily="2" charset="-122"/>
              </a:rPr>
              <a:t>Hashed Page Tables</a:t>
            </a:r>
            <a:r>
              <a:rPr lang="en-US" altLang="zh-CN" sz="2800" dirty="0" smtClean="0">
                <a:ea typeface="宋体" pitchFamily="2" charset="-122"/>
              </a:rPr>
              <a:t/>
            </a:r>
            <a:br>
              <a:rPr lang="en-US" altLang="zh-CN" sz="2800" dirty="0" smtClean="0">
                <a:ea typeface="宋体" pitchFamily="2" charset="-122"/>
              </a:rPr>
            </a:br>
            <a:r>
              <a:rPr lang="zh-CN" altLang="en-US" sz="2400" dirty="0" smtClean="0">
                <a:solidFill>
                  <a:srgbClr val="008000"/>
                </a:solidFill>
                <a:ea typeface="宋体" pitchFamily="2" charset="-122"/>
              </a:rPr>
              <a:t>哈希页表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idx="1"/>
          </p:nvPr>
        </p:nvSpPr>
        <p:spPr>
          <a:xfrm>
            <a:off x="236538" y="1282700"/>
            <a:ext cx="8659812" cy="50482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ea typeface="宋体" pitchFamily="2" charset="-122"/>
              </a:rPr>
              <a:t>Common in address spaces &gt; 32 bits.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000" dirty="0" smtClean="0">
                <a:ea typeface="宋体" pitchFamily="2" charset="-122"/>
              </a:rPr>
              <a:t>      </a:t>
            </a:r>
            <a:r>
              <a:rPr lang="zh-CN" altLang="en-US" dirty="0" smtClean="0">
                <a:solidFill>
                  <a:srgbClr val="008000"/>
                </a:solidFill>
                <a:ea typeface="宋体" pitchFamily="2" charset="-122"/>
              </a:rPr>
              <a:t>常用于地址空间</a:t>
            </a:r>
            <a:r>
              <a:rPr lang="en-US" altLang="zh-CN" dirty="0" smtClean="0">
                <a:solidFill>
                  <a:srgbClr val="008000"/>
                </a:solidFill>
                <a:ea typeface="宋体" pitchFamily="2" charset="-122"/>
              </a:rPr>
              <a:t>&gt;32</a:t>
            </a:r>
            <a:r>
              <a:rPr lang="zh-CN" altLang="en-US" dirty="0" smtClean="0">
                <a:solidFill>
                  <a:srgbClr val="008000"/>
                </a:solidFill>
                <a:ea typeface="宋体" pitchFamily="2" charset="-122"/>
              </a:rPr>
              <a:t>位（的系统）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ea typeface="宋体" pitchFamily="2" charset="-122"/>
              </a:rPr>
              <a:t>The virtual page number is hashed into a page table. This page table contains a chain of elements hashing to the same location.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000" dirty="0" smtClean="0">
                <a:ea typeface="宋体" pitchFamily="2" charset="-122"/>
              </a:rPr>
              <a:t>     </a:t>
            </a:r>
            <a:r>
              <a:rPr lang="zh-CN" altLang="en-US" dirty="0" smtClean="0">
                <a:solidFill>
                  <a:srgbClr val="008000"/>
                </a:solidFill>
                <a:ea typeface="宋体" pitchFamily="2" charset="-122"/>
              </a:rPr>
              <a:t>虚拟页号被哈希到一个页表中。该页表（每个页表项）包含一个元素链（链中的每个元素哈希到相同位置）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ea typeface="宋体" pitchFamily="2" charset="-122"/>
              </a:rPr>
              <a:t>Virtual page numbers are compared in this chain searching for a match. If a match is found, the corresponding physical frame is extracted.</a:t>
            </a:r>
          </a:p>
          <a:p>
            <a:pPr lvl="1">
              <a:lnSpc>
                <a:spcPct val="120000"/>
              </a:lnSpc>
              <a:buFont typeface="Monotype Sorts" pitchFamily="2" charset="2"/>
              <a:buNone/>
            </a:pPr>
            <a:r>
              <a:rPr lang="zh-CN" altLang="en-US" sz="2000" dirty="0" smtClean="0">
                <a:solidFill>
                  <a:srgbClr val="008000"/>
                </a:solidFill>
                <a:ea typeface="宋体" pitchFamily="2" charset="-122"/>
              </a:rPr>
              <a:t>将虚拟页号（依次）与链中的每个元素做比较以寻找匹配。如果匹配被找到，则相应的物理帧被提取。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94</a:t>
            </a:fld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2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2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55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>
          <a:xfrm>
            <a:off x="828675" y="5386388"/>
            <a:ext cx="7772400" cy="844550"/>
          </a:xfrm>
        </p:spPr>
        <p:txBody>
          <a:bodyPr/>
          <a:lstStyle/>
          <a:p>
            <a:r>
              <a:rPr lang="en-US" altLang="zh-CN" sz="2000" smtClean="0">
                <a:solidFill>
                  <a:srgbClr val="008000"/>
                </a:solidFill>
                <a:ea typeface="宋体" pitchFamily="2" charset="-122"/>
              </a:rPr>
              <a:t>Hashed Page Table</a:t>
            </a:r>
          </a:p>
        </p:txBody>
      </p:sp>
      <p:pic>
        <p:nvPicPr>
          <p:cNvPr id="6133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t="14206" r="670" b="13898"/>
          <a:stretch>
            <a:fillRect/>
          </a:stretch>
        </p:blipFill>
        <p:spPr bwMode="auto">
          <a:xfrm>
            <a:off x="874713" y="912813"/>
            <a:ext cx="8054975" cy="43926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95</a:t>
            </a:fld>
            <a:endParaRPr 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97515" y="489663"/>
            <a:ext cx="8229600" cy="710043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ea typeface="宋体" pitchFamily="2" charset="-122"/>
              </a:rPr>
              <a:t>Inverted Page Table </a:t>
            </a:r>
            <a:r>
              <a:rPr lang="zh-CN" altLang="en-US" sz="3600" i="1" dirty="0" smtClean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倒置页表</a:t>
            </a:r>
          </a:p>
        </p:txBody>
      </p:sp>
      <p:sp>
        <p:nvSpPr>
          <p:cNvPr id="614403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1127125"/>
            <a:ext cx="8694737" cy="52466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3366FF"/>
                </a:solidFill>
                <a:ea typeface="ＭＳ Ｐゴシック" pitchFamily="34" charset="-128"/>
                <a:cs typeface="Times New Roman" pitchFamily="18" charset="0"/>
              </a:rPr>
              <a:t>One entry for each real page of memory</a:t>
            </a:r>
            <a:r>
              <a:rPr lang="en-US" altLang="zh-CN" sz="2400" b="1" dirty="0" smtClean="0">
                <a:solidFill>
                  <a:schemeClr val="hlink"/>
                </a:solidFill>
                <a:ea typeface="宋体" pitchFamily="2" charset="-122"/>
              </a:rPr>
              <a:t>.</a:t>
            </a:r>
          </a:p>
          <a:p>
            <a:pPr>
              <a:lnSpc>
                <a:spcPct val="125000"/>
              </a:lnSpc>
              <a:buNone/>
            </a:pPr>
            <a:r>
              <a:rPr lang="en-US" altLang="zh-CN" sz="2000" dirty="0">
                <a:solidFill>
                  <a:srgbClr val="008000"/>
                </a:solidFill>
                <a:ea typeface="宋体" pitchFamily="2" charset="-122"/>
              </a:rPr>
              <a:t>     </a:t>
            </a:r>
            <a:r>
              <a:rPr lang="zh-CN" altLang="en-US" sz="2000" dirty="0">
                <a:solidFill>
                  <a:srgbClr val="008000"/>
                </a:solidFill>
                <a:ea typeface="宋体" pitchFamily="2" charset="-122"/>
              </a:rPr>
              <a:t>每个</a:t>
            </a: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实</a:t>
            </a:r>
            <a:r>
              <a:rPr lang="zh-CN" altLang="en-US" sz="2000" dirty="0">
                <a:solidFill>
                  <a:srgbClr val="008000"/>
                </a:solidFill>
                <a:ea typeface="宋体" pitchFamily="2" charset="-122"/>
              </a:rPr>
              <a:t>内存页对应一个表项</a:t>
            </a: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ea typeface="宋体" pitchFamily="2" charset="-122"/>
              </a:rPr>
              <a:t>Entry consists of the virtual address of the page stored in that real memory location, with information about the process that owns that page.</a:t>
            </a:r>
          </a:p>
          <a:p>
            <a:pPr>
              <a:lnSpc>
                <a:spcPct val="125000"/>
              </a:lnSpc>
              <a:buNone/>
            </a:pPr>
            <a:r>
              <a:rPr lang="zh-CN" altLang="en-US" sz="1600" dirty="0" smtClean="0">
                <a:ea typeface="宋体" pitchFamily="2" charset="-122"/>
              </a:rPr>
              <a:t>      </a:t>
            </a:r>
            <a:r>
              <a:rPr lang="zh-CN" altLang="en-US" sz="2000" dirty="0">
                <a:solidFill>
                  <a:srgbClr val="008000"/>
                </a:solidFill>
                <a:ea typeface="宋体" pitchFamily="2" charset="-122"/>
              </a:rPr>
              <a:t>每个页表项包含存储在该实存位置的页的虚拟地址，以及关于该页所属进程的信息。</a:t>
            </a: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ea typeface="宋体" pitchFamily="2" charset="-122"/>
              </a:rPr>
              <a:t>Decreases memory needed to store each page table, but increases time needed to search the table when a page reference occurs.</a:t>
            </a:r>
          </a:p>
          <a:p>
            <a:pPr>
              <a:lnSpc>
                <a:spcPct val="145000"/>
              </a:lnSpc>
              <a:buNone/>
            </a:pPr>
            <a:r>
              <a:rPr lang="zh-CN" altLang="en-US" sz="2200" dirty="0">
                <a:solidFill>
                  <a:srgbClr val="008000"/>
                </a:solidFill>
                <a:ea typeface="宋体" pitchFamily="2" charset="-122"/>
              </a:rPr>
              <a:t>     相对于存储每个页表来讲，降低了内存需求，但是，提高了当页访问发生时查找页表的时间</a:t>
            </a: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ea typeface="宋体" pitchFamily="2" charset="-122"/>
              </a:rPr>
              <a:t>Use hash table to limit the search to one — or at most a few — page-table entries.</a:t>
            </a:r>
          </a:p>
          <a:p>
            <a:pPr>
              <a:lnSpc>
                <a:spcPct val="125000"/>
              </a:lnSpc>
              <a:buFont typeface="Monotype Sorts" pitchFamily="2" charset="2"/>
              <a:buNone/>
            </a:pPr>
            <a:r>
              <a:rPr lang="zh-CN" altLang="en-US" sz="2000" dirty="0" smtClean="0">
                <a:solidFill>
                  <a:srgbClr val="008000"/>
                </a:solidFill>
                <a:ea typeface="宋体" pitchFamily="2" charset="-122"/>
              </a:rPr>
              <a:t>    （可以）利用哈希表来限制查找一个（些）页表项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altLang="zh-CN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8.</a:t>
            </a:r>
            <a:fld id="{59DE6EB8-52AB-45EA-A660-3E1EBFA72987}" type="slidenum">
              <a:rPr lang="en-US" smtClean="0"/>
              <a:pPr/>
              <a:t>96</a:t>
            </a:fld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4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>
          <a:xfrm>
            <a:off x="842963" y="5822950"/>
            <a:ext cx="6262687" cy="508000"/>
          </a:xfrm>
        </p:spPr>
        <p:txBody>
          <a:bodyPr/>
          <a:lstStyle/>
          <a:p>
            <a:pPr algn="ctr"/>
            <a:r>
              <a:rPr lang="en-US" altLang="zh-CN" sz="2000" dirty="0" smtClean="0">
                <a:solidFill>
                  <a:srgbClr val="008000"/>
                </a:solidFill>
                <a:ea typeface="宋体" pitchFamily="2" charset="-122"/>
              </a:rPr>
              <a:t>Inverted Page Table Architecture</a:t>
            </a:r>
          </a:p>
        </p:txBody>
      </p:sp>
      <p:pic>
        <p:nvPicPr>
          <p:cNvPr id="6154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" t="4347" r="706" b="4672"/>
          <a:stretch>
            <a:fillRect/>
          </a:stretch>
        </p:blipFill>
        <p:spPr bwMode="auto">
          <a:xfrm>
            <a:off x="1250950" y="349250"/>
            <a:ext cx="7462838" cy="51641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Operating Systems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X.J.Lee ©2015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97</a:t>
            </a:fld>
            <a:endParaRPr lang="en-US"/>
          </a:p>
        </p:txBody>
      </p:sp>
      <p:pic>
        <p:nvPicPr>
          <p:cNvPr id="7" name="Picture 3" descr="return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570865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7"/>
            <a:ext cx="8305800" cy="61671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3366FF"/>
                </a:solidFill>
                <a:ea typeface="宋体" pitchFamily="2" charset="-122"/>
              </a:rPr>
              <a:t>Exercises</a:t>
            </a:r>
            <a:endParaRPr lang="zh-CN" altLang="en-US" dirty="0" smtClean="0">
              <a:solidFill>
                <a:srgbClr val="3366FF"/>
              </a:solidFill>
              <a:ea typeface="宋体" pitchFamily="2" charset="-122"/>
            </a:endParaRPr>
          </a:p>
        </p:txBody>
      </p:sp>
      <p:sp>
        <p:nvSpPr>
          <p:cNvPr id="630787" name="Text Box 3"/>
          <p:cNvSpPr txBox="1">
            <a:spLocks noChangeArrowheads="1"/>
          </p:cNvSpPr>
          <p:nvPr/>
        </p:nvSpPr>
        <p:spPr bwMode="auto">
          <a:xfrm>
            <a:off x="355247" y="1262592"/>
            <a:ext cx="8545513" cy="4468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5000"/>
              </a:spcBef>
            </a:pPr>
            <a:r>
              <a:rPr kumimoji="1" lang="en-US" altLang="zh-CN" b="1" dirty="0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1.</a:t>
            </a:r>
            <a:r>
              <a:rPr kumimoji="1" lang="en-US" altLang="zh-CN" dirty="0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 </a:t>
            </a:r>
            <a:r>
              <a:rPr kumimoji="1" lang="en-US" altLang="zh-CN" dirty="0">
                <a:latin typeface="Helvetica" pitchFamily="34" charset="0"/>
                <a:ea typeface="宋体" pitchFamily="2" charset="-122"/>
              </a:rPr>
              <a:t>Given memory partitions of </a:t>
            </a:r>
            <a:r>
              <a:rPr kumimoji="1" lang="en-US" altLang="zh-CN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100 KB</a:t>
            </a:r>
            <a:r>
              <a:rPr kumimoji="1" lang="en-US" altLang="zh-CN" dirty="0">
                <a:latin typeface="Helvetica" pitchFamily="34" charset="0"/>
                <a:ea typeface="宋体" pitchFamily="2" charset="-122"/>
              </a:rPr>
              <a:t>, </a:t>
            </a:r>
            <a:r>
              <a:rPr kumimoji="1" lang="en-US" altLang="zh-CN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500 KB</a:t>
            </a:r>
            <a:r>
              <a:rPr kumimoji="1" lang="en-US" altLang="zh-CN" dirty="0">
                <a:latin typeface="Helvetica" pitchFamily="34" charset="0"/>
                <a:ea typeface="宋体" pitchFamily="2" charset="-122"/>
              </a:rPr>
              <a:t>, </a:t>
            </a:r>
            <a:r>
              <a:rPr kumimoji="1" lang="en-US" altLang="zh-CN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200 KB</a:t>
            </a:r>
            <a:r>
              <a:rPr kumimoji="1" lang="en-US" altLang="zh-CN" dirty="0">
                <a:latin typeface="Helvetica" pitchFamily="34" charset="0"/>
                <a:ea typeface="宋体" pitchFamily="2" charset="-122"/>
              </a:rPr>
              <a:t>, </a:t>
            </a:r>
            <a:r>
              <a:rPr kumimoji="1" lang="en-US" altLang="zh-CN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300</a:t>
            </a:r>
            <a:r>
              <a:rPr kumimoji="1" lang="en-US" altLang="zh-CN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 </a:t>
            </a:r>
            <a:r>
              <a:rPr kumimoji="1" lang="en-US" altLang="zh-CN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KB</a:t>
            </a:r>
            <a:r>
              <a:rPr kumimoji="1" lang="en-US" altLang="zh-CN" dirty="0">
                <a:latin typeface="Helvetica" pitchFamily="34" charset="0"/>
                <a:ea typeface="宋体" pitchFamily="2" charset="-122"/>
              </a:rPr>
              <a:t>, and </a:t>
            </a:r>
            <a:r>
              <a:rPr kumimoji="1" lang="en-US" altLang="zh-CN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600 KB </a:t>
            </a:r>
            <a:r>
              <a:rPr kumimoji="1" lang="en-US" altLang="zh-CN" dirty="0">
                <a:latin typeface="Helvetica" pitchFamily="34" charset="0"/>
                <a:ea typeface="宋体" pitchFamily="2" charset="-122"/>
              </a:rPr>
              <a:t>(</a:t>
            </a:r>
            <a:r>
              <a:rPr kumimoji="1" lang="en-US" altLang="zh-CN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in</a:t>
            </a:r>
            <a:r>
              <a:rPr kumimoji="1" lang="en-US" altLang="zh-CN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 </a:t>
            </a:r>
            <a:r>
              <a:rPr kumimoji="1" lang="en-US" altLang="zh-CN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order</a:t>
            </a:r>
            <a:r>
              <a:rPr kumimoji="1" lang="en-US" altLang="zh-CN" dirty="0">
                <a:latin typeface="Helvetica" pitchFamily="34" charset="0"/>
                <a:ea typeface="宋体" pitchFamily="2" charset="-122"/>
              </a:rPr>
              <a:t>), how would each of the </a:t>
            </a:r>
            <a:r>
              <a:rPr kumimoji="1" lang="en-US" altLang="zh-CN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first-fit</a:t>
            </a:r>
            <a:r>
              <a:rPr kumimoji="1" lang="en-US" altLang="zh-CN" dirty="0">
                <a:latin typeface="Helvetica" pitchFamily="34" charset="0"/>
                <a:ea typeface="宋体" pitchFamily="2" charset="-122"/>
              </a:rPr>
              <a:t>, </a:t>
            </a:r>
            <a:r>
              <a:rPr kumimoji="1" lang="en-US" altLang="zh-CN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best-fit</a:t>
            </a:r>
            <a:r>
              <a:rPr kumimoji="1" lang="en-US" altLang="zh-CN" dirty="0">
                <a:latin typeface="Helvetica" pitchFamily="34" charset="0"/>
                <a:ea typeface="宋体" pitchFamily="2" charset="-122"/>
              </a:rPr>
              <a:t>, and </a:t>
            </a:r>
            <a:r>
              <a:rPr kumimoji="1" lang="en-US" altLang="zh-CN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worst-fit</a:t>
            </a:r>
            <a:r>
              <a:rPr kumimoji="1" lang="en-US" altLang="zh-CN" dirty="0">
                <a:latin typeface="Helvetica" pitchFamily="34" charset="0"/>
                <a:ea typeface="宋体" pitchFamily="2" charset="-122"/>
              </a:rPr>
              <a:t> algorithms place processes of </a:t>
            </a:r>
            <a:r>
              <a:rPr kumimoji="1" lang="en-US" altLang="zh-CN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212</a:t>
            </a:r>
            <a:r>
              <a:rPr kumimoji="1" lang="en-US" altLang="zh-CN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 </a:t>
            </a:r>
            <a:r>
              <a:rPr kumimoji="1" lang="en-US" altLang="zh-CN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KB</a:t>
            </a:r>
            <a:r>
              <a:rPr kumimoji="1" lang="en-US" altLang="zh-CN" dirty="0">
                <a:latin typeface="Helvetica" pitchFamily="34" charset="0"/>
                <a:ea typeface="宋体" pitchFamily="2" charset="-122"/>
              </a:rPr>
              <a:t>, </a:t>
            </a:r>
            <a:r>
              <a:rPr kumimoji="1" lang="en-US" altLang="zh-CN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417</a:t>
            </a:r>
            <a:r>
              <a:rPr kumimoji="1" lang="en-US" altLang="zh-CN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 </a:t>
            </a:r>
            <a:r>
              <a:rPr kumimoji="1" lang="en-US" altLang="zh-CN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KB</a:t>
            </a:r>
            <a:r>
              <a:rPr kumimoji="1" lang="en-US" altLang="zh-CN" dirty="0">
                <a:latin typeface="Helvetica" pitchFamily="34" charset="0"/>
                <a:ea typeface="宋体" pitchFamily="2" charset="-122"/>
              </a:rPr>
              <a:t>, </a:t>
            </a:r>
            <a:r>
              <a:rPr kumimoji="1" lang="en-US" altLang="zh-CN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112</a:t>
            </a:r>
            <a:r>
              <a:rPr kumimoji="1" lang="en-US" altLang="zh-CN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 </a:t>
            </a:r>
            <a:r>
              <a:rPr kumimoji="1" lang="en-US" altLang="zh-CN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KB</a:t>
            </a:r>
            <a:r>
              <a:rPr kumimoji="1" lang="en-US" altLang="zh-CN" dirty="0">
                <a:latin typeface="Helvetica" pitchFamily="34" charset="0"/>
                <a:ea typeface="宋体" pitchFamily="2" charset="-122"/>
              </a:rPr>
              <a:t>, and </a:t>
            </a:r>
            <a:r>
              <a:rPr kumimoji="1" lang="en-US" altLang="zh-CN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426</a:t>
            </a:r>
            <a:r>
              <a:rPr kumimoji="1" lang="en-US" altLang="zh-CN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 </a:t>
            </a:r>
            <a:r>
              <a:rPr kumimoji="1" lang="en-US" altLang="zh-CN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KB</a:t>
            </a:r>
            <a:r>
              <a:rPr kumimoji="1" lang="en-US" altLang="zh-CN" dirty="0">
                <a:latin typeface="Helvetica" pitchFamily="34" charset="0"/>
                <a:ea typeface="宋体" pitchFamily="2" charset="-122"/>
              </a:rPr>
              <a:t> (</a:t>
            </a:r>
            <a:r>
              <a:rPr kumimoji="1" lang="en-US" altLang="zh-CN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in</a:t>
            </a:r>
            <a:r>
              <a:rPr kumimoji="1" lang="en-US" altLang="zh-CN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 </a:t>
            </a:r>
            <a:r>
              <a:rPr kumimoji="1" lang="en-US" altLang="zh-CN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order</a:t>
            </a:r>
            <a:r>
              <a:rPr kumimoji="1" lang="en-US" altLang="zh-CN" dirty="0">
                <a:latin typeface="Helvetica" pitchFamily="34" charset="0"/>
                <a:ea typeface="宋体" pitchFamily="2" charset="-122"/>
              </a:rPr>
              <a:t>)? Which algorithm makes the most </a:t>
            </a:r>
            <a:r>
              <a:rPr kumimoji="1" lang="en-US" altLang="zh-CN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efficient</a:t>
            </a:r>
            <a:r>
              <a:rPr kumimoji="1" lang="en-US" altLang="zh-CN" dirty="0">
                <a:latin typeface="Helvetica" pitchFamily="34" charset="0"/>
                <a:ea typeface="宋体" pitchFamily="2" charset="-122"/>
              </a:rPr>
              <a:t> use of memory?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 </a:t>
            </a:r>
          </a:p>
          <a:p>
            <a:pPr algn="just" eaLnBrk="1" hangingPunct="1">
              <a:lnSpc>
                <a:spcPct val="120000"/>
              </a:lnSpc>
              <a:spcBef>
                <a:spcPct val="35000"/>
              </a:spcBef>
            </a:pPr>
            <a:r>
              <a:rPr kumimoji="1" lang="zh-CN" altLang="en-US" b="1" dirty="0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2.</a:t>
            </a:r>
            <a:r>
              <a:rPr kumimoji="1" lang="zh-CN" altLang="en-US" dirty="0">
                <a:solidFill>
                  <a:srgbClr val="3366FF"/>
                </a:solidFill>
                <a:latin typeface="Helvetica" pitchFamily="34" charset="0"/>
                <a:ea typeface="宋体" pitchFamily="2" charset="-122"/>
              </a:rPr>
              <a:t> </a:t>
            </a:r>
            <a:r>
              <a:rPr kumimoji="1" lang="en-US" altLang="zh-CN" dirty="0">
                <a:latin typeface="Helvetica" pitchFamily="34" charset="0"/>
                <a:ea typeface="宋体" pitchFamily="2" charset="-122"/>
              </a:rPr>
              <a:t>Consider a logical-address space of </a:t>
            </a:r>
            <a:r>
              <a:rPr kumimoji="1" lang="en-US" altLang="zh-CN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eight</a:t>
            </a:r>
            <a:r>
              <a:rPr kumimoji="1" lang="en-US" altLang="zh-CN" dirty="0">
                <a:latin typeface="Helvetica" pitchFamily="34" charset="0"/>
                <a:ea typeface="宋体" pitchFamily="2" charset="-122"/>
              </a:rPr>
              <a:t> pages of </a:t>
            </a:r>
            <a:r>
              <a:rPr kumimoji="1" lang="en-US" altLang="zh-CN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1,024</a:t>
            </a:r>
            <a:r>
              <a:rPr kumimoji="1" lang="en-US" altLang="zh-CN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 </a:t>
            </a:r>
            <a:r>
              <a:rPr kumimoji="1" lang="en-US" altLang="zh-CN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words</a:t>
            </a:r>
            <a:r>
              <a:rPr kumimoji="1" lang="en-US" altLang="zh-CN" dirty="0">
                <a:latin typeface="Helvetica" pitchFamily="34" charset="0"/>
                <a:ea typeface="宋体" pitchFamily="2" charset="-122"/>
              </a:rPr>
              <a:t> each mapped onto a physical memory of </a:t>
            </a:r>
            <a:r>
              <a:rPr kumimoji="1" lang="en-US" altLang="zh-CN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32</a:t>
            </a:r>
            <a:r>
              <a:rPr kumimoji="1" lang="en-US" altLang="zh-CN" dirty="0">
                <a:latin typeface="Helvetica" pitchFamily="34" charset="0"/>
                <a:ea typeface="宋体" pitchFamily="2" charset="-122"/>
              </a:rPr>
              <a:t> frames.</a:t>
            </a:r>
          </a:p>
          <a:p>
            <a:pPr lvl="2" algn="just" eaLnBrk="1" hangingPunct="1">
              <a:lnSpc>
                <a:spcPct val="120000"/>
              </a:lnSpc>
              <a:spcBef>
                <a:spcPct val="35000"/>
              </a:spcBef>
            </a:pPr>
            <a:r>
              <a:rPr kumimoji="1" lang="en-US" altLang="zh-CN" dirty="0">
                <a:latin typeface="Helvetica" pitchFamily="34" charset="0"/>
                <a:ea typeface="宋体" pitchFamily="2" charset="-122"/>
              </a:rPr>
              <a:t>a. How many bits are in the </a:t>
            </a:r>
            <a:r>
              <a:rPr kumimoji="1" lang="en-US" altLang="zh-CN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logical</a:t>
            </a:r>
            <a:r>
              <a:rPr kumimoji="1" lang="en-US" altLang="zh-CN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 </a:t>
            </a:r>
            <a:r>
              <a:rPr kumimoji="1" lang="en-US" altLang="zh-CN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address</a:t>
            </a:r>
            <a:r>
              <a:rPr kumimoji="1" lang="en-US" altLang="zh-CN" dirty="0">
                <a:latin typeface="Helvetica" pitchFamily="34" charset="0"/>
                <a:ea typeface="宋体" pitchFamily="2" charset="-122"/>
              </a:rPr>
              <a:t>?</a:t>
            </a:r>
          </a:p>
          <a:p>
            <a:pPr lvl="2" eaLnBrk="1" hangingPunct="1">
              <a:lnSpc>
                <a:spcPct val="120000"/>
              </a:lnSpc>
              <a:spcBef>
                <a:spcPct val="35000"/>
              </a:spcBef>
            </a:pPr>
            <a:r>
              <a:rPr kumimoji="1" lang="en-US" altLang="zh-CN" dirty="0">
                <a:latin typeface="Helvetica" pitchFamily="34" charset="0"/>
                <a:ea typeface="宋体" pitchFamily="2" charset="-122"/>
              </a:rPr>
              <a:t>b. How many bits are in the </a:t>
            </a:r>
            <a:r>
              <a:rPr kumimoji="1" lang="en-US" altLang="zh-CN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physical</a:t>
            </a:r>
            <a:r>
              <a:rPr kumimoji="1" lang="en-US" altLang="zh-CN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宋体" pitchFamily="2" charset="-122"/>
              </a:rPr>
              <a:t> </a:t>
            </a:r>
            <a:r>
              <a:rPr kumimoji="1" lang="en-US" altLang="zh-CN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address</a:t>
            </a:r>
            <a:r>
              <a:rPr kumimoji="1" lang="en-US" altLang="zh-CN" dirty="0">
                <a:latin typeface="Helvetica" pitchFamily="34" charset="0"/>
                <a:ea typeface="宋体" pitchFamily="2" charset="-122"/>
              </a:rPr>
              <a:t>? </a:t>
            </a:r>
            <a:endParaRPr kumimoji="1" lang="zh-CN" altLang="en-US" dirty="0"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b="0" dirty="0" smtClean="0"/>
              <a:t>Operating Systems</a:t>
            </a:r>
            <a:endParaRPr lang="en-US" b="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dirty="0" smtClean="0"/>
              <a:t>X.J.Lee ©2015</a:t>
            </a:r>
            <a:endParaRPr 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98</a:t>
            </a:fld>
            <a:endParaRPr 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86569" y="229955"/>
            <a:ext cx="8305800" cy="1143000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rgbClr val="0066FF"/>
                </a:solidFill>
                <a:ea typeface="宋体" pitchFamily="2" charset="-122"/>
              </a:rPr>
              <a:t>Exercises</a:t>
            </a:r>
            <a:endParaRPr lang="zh-CN" altLang="en-US" dirty="0" smtClean="0">
              <a:solidFill>
                <a:srgbClr val="0066FF"/>
              </a:solidFill>
              <a:ea typeface="宋体" pitchFamily="2" charset="-122"/>
            </a:endParaRPr>
          </a:p>
        </p:txBody>
      </p:sp>
      <p:sp>
        <p:nvSpPr>
          <p:cNvPr id="631811" name="Text Box 3"/>
          <p:cNvSpPr txBox="1">
            <a:spLocks noChangeArrowheads="1"/>
          </p:cNvSpPr>
          <p:nvPr/>
        </p:nvSpPr>
        <p:spPr bwMode="auto">
          <a:xfrm>
            <a:off x="366713" y="1422047"/>
            <a:ext cx="8545512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35000"/>
              </a:spcBef>
            </a:pPr>
            <a:r>
              <a:rPr kumimoji="1" lang="zh-CN" altLang="en-US" b="1" dirty="0">
                <a:solidFill>
                  <a:srgbClr val="0066FF"/>
                </a:solidFill>
                <a:latin typeface="Helvetica" pitchFamily="34" charset="0"/>
                <a:ea typeface="宋体" pitchFamily="2" charset="-122"/>
              </a:rPr>
              <a:t>3.</a:t>
            </a:r>
            <a:r>
              <a:rPr kumimoji="1" lang="zh-CN" altLang="en-US" dirty="0">
                <a:solidFill>
                  <a:srgbClr val="0066FF"/>
                </a:solidFill>
                <a:latin typeface="Helvetica" pitchFamily="34" charset="0"/>
                <a:ea typeface="宋体" pitchFamily="2" charset="-122"/>
              </a:rPr>
              <a:t>  </a:t>
            </a:r>
            <a:r>
              <a:rPr kumimoji="1" lang="en-US" altLang="zh-CN" dirty="0">
                <a:latin typeface="Helvetica" pitchFamily="34" charset="0"/>
                <a:ea typeface="宋体" pitchFamily="2" charset="-122"/>
              </a:rPr>
              <a:t>Consider a paging system with the page table stored in memory.</a:t>
            </a:r>
          </a:p>
          <a:p>
            <a:pPr lvl="2" algn="just" eaLnBrk="1" hangingPunct="1">
              <a:lnSpc>
                <a:spcPct val="120000"/>
              </a:lnSpc>
              <a:spcBef>
                <a:spcPct val="35000"/>
              </a:spcBef>
            </a:pPr>
            <a:r>
              <a:rPr kumimoji="1" lang="en-US" altLang="zh-CN" dirty="0">
                <a:latin typeface="Helvetica" pitchFamily="34" charset="0"/>
                <a:ea typeface="宋体" pitchFamily="2" charset="-122"/>
              </a:rPr>
              <a:t>a. If a memory reference takes </a:t>
            </a:r>
            <a:r>
              <a:rPr kumimoji="1" lang="en-US" altLang="zh-CN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200</a:t>
            </a:r>
            <a:r>
              <a:rPr kumimoji="1" lang="en-US" altLang="zh-CN" dirty="0">
                <a:latin typeface="Helvetica" pitchFamily="34" charset="0"/>
                <a:ea typeface="宋体" pitchFamily="2" charset="-122"/>
              </a:rPr>
              <a:t> nanoseconds, how long does a paged memory reference take?</a:t>
            </a:r>
          </a:p>
          <a:p>
            <a:pPr lvl="2" algn="just" eaLnBrk="1" hangingPunct="1">
              <a:lnSpc>
                <a:spcPct val="120000"/>
              </a:lnSpc>
              <a:spcBef>
                <a:spcPct val="35000"/>
              </a:spcBef>
            </a:pPr>
            <a:r>
              <a:rPr kumimoji="1" lang="en-US" altLang="zh-CN" dirty="0">
                <a:latin typeface="Helvetica" pitchFamily="34" charset="0"/>
                <a:ea typeface="宋体" pitchFamily="2" charset="-122"/>
              </a:rPr>
              <a:t>b. If we add </a:t>
            </a:r>
            <a:r>
              <a:rPr kumimoji="1" lang="en-US" altLang="zh-CN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TLBs</a:t>
            </a:r>
            <a:r>
              <a:rPr kumimoji="1" lang="en-US" altLang="zh-CN" dirty="0">
                <a:latin typeface="Helvetica" pitchFamily="34" charset="0"/>
                <a:ea typeface="宋体" pitchFamily="2" charset="-122"/>
              </a:rPr>
              <a:t>, and </a:t>
            </a:r>
            <a:r>
              <a:rPr kumimoji="1" lang="en-US" altLang="zh-CN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75</a:t>
            </a:r>
            <a:r>
              <a:rPr kumimoji="1" lang="en-US" altLang="zh-CN" dirty="0">
                <a:latin typeface="Helvetica" pitchFamily="34" charset="0"/>
                <a:ea typeface="宋体" pitchFamily="2" charset="-122"/>
              </a:rPr>
              <a:t> percent of all page-table references are found in the TLBs, what is the effective memory reference time? (Assume that finding a page-table entry in the TLB takes </a:t>
            </a:r>
            <a:r>
              <a:rPr kumimoji="1" lang="en-US" altLang="zh-CN" i="1" dirty="0">
                <a:solidFill>
                  <a:srgbClr val="00B0F0"/>
                </a:solidFill>
                <a:latin typeface="Helvetica" pitchFamily="34" charset="0"/>
                <a:ea typeface="宋体" pitchFamily="2" charset="-122"/>
              </a:rPr>
              <a:t>zero</a:t>
            </a:r>
            <a:r>
              <a:rPr kumimoji="1" lang="en-US" altLang="zh-CN" dirty="0">
                <a:latin typeface="Helvetica" pitchFamily="34" charset="0"/>
                <a:ea typeface="宋体" pitchFamily="2" charset="-122"/>
              </a:rPr>
              <a:t> time, if the entry is there.) </a:t>
            </a:r>
            <a:endParaRPr kumimoji="1" lang="zh-CN" altLang="en-US" dirty="0"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Operating Systems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X.J.Lee ©2015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99</a:t>
            </a:fld>
            <a:endParaRPr 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s-8 8">
    <a:dk1>
      <a:srgbClr val="000000"/>
    </a:dk1>
    <a:lt1>
      <a:srgbClr val="FFFFFF"/>
    </a:lt1>
    <a:dk2>
      <a:srgbClr val="999900"/>
    </a:dk2>
    <a:lt2>
      <a:srgbClr val="666600"/>
    </a:lt2>
    <a:accent1>
      <a:srgbClr val="99CC00"/>
    </a:accent1>
    <a:accent2>
      <a:srgbClr val="CCCC66"/>
    </a:accent2>
    <a:accent3>
      <a:srgbClr val="FFFFFF"/>
    </a:accent3>
    <a:accent4>
      <a:srgbClr val="000000"/>
    </a:accent4>
    <a:accent5>
      <a:srgbClr val="CAE2AA"/>
    </a:accent5>
    <a:accent6>
      <a:srgbClr val="B9B95C"/>
    </a:accent6>
    <a:hlink>
      <a:srgbClr val="FFCC00"/>
    </a:hlink>
    <a:folHlink>
      <a:srgbClr val="CC99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6459</TotalTime>
  <Words>5344</Words>
  <Application>Microsoft Office PowerPoint</Application>
  <PresentationFormat>全屏显示(4:3)</PresentationFormat>
  <Paragraphs>834</Paragraphs>
  <Slides>100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01" baseType="lpstr">
      <vt:lpstr>流畅</vt:lpstr>
      <vt:lpstr>Part Three–  Memory Management</vt:lpstr>
      <vt:lpstr>Chapter 8: Main Memory  主存</vt:lpstr>
      <vt:lpstr>8.1 Background 背景</vt:lpstr>
      <vt:lpstr>Basic Hardware 硬件基础</vt:lpstr>
      <vt:lpstr>PowerPoint 演示文稿</vt:lpstr>
      <vt:lpstr>PowerPoint 演示文稿</vt:lpstr>
      <vt:lpstr>PowerPoint 演示文稿</vt:lpstr>
      <vt:lpstr>PowerPoint 演示文稿</vt:lpstr>
      <vt:lpstr>Address Binding 地址绑定</vt:lpstr>
      <vt:lpstr>PowerPoint 演示文稿</vt:lpstr>
      <vt:lpstr>PowerPoint 演示文稿</vt:lpstr>
      <vt:lpstr>PowerPoint 演示文稿</vt:lpstr>
      <vt:lpstr>PowerPoint 演示文稿</vt:lpstr>
      <vt:lpstr>Logical Versus Physical Address Space 逻辑地址 vs. 物理地址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Dynamic Loading 动态加载</vt:lpstr>
      <vt:lpstr>Dynamic Linking and Shared Libraries 动态连接与共享库</vt:lpstr>
      <vt:lpstr>PowerPoint 演示文稿</vt:lpstr>
      <vt:lpstr>PowerPoint 演示文稿</vt:lpstr>
      <vt:lpstr>PowerPoint 演示文稿</vt:lpstr>
      <vt:lpstr>8.2  Swapping 交换</vt:lpstr>
      <vt:lpstr>PowerPoint 演示文稿</vt:lpstr>
      <vt:lpstr>Standard Swapping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Swapping on Mobile Systems</vt:lpstr>
      <vt:lpstr>PowerPoint 演示文稿</vt:lpstr>
      <vt:lpstr>PowerPoint 演示文稿</vt:lpstr>
      <vt:lpstr>8.3 Contiguous Memory Allocation 连续分配</vt:lpstr>
      <vt:lpstr>PowerPoint 演示文稿</vt:lpstr>
      <vt:lpstr>Memory Protection  内存保护</vt:lpstr>
      <vt:lpstr>PowerPoint 演示文稿</vt:lpstr>
      <vt:lpstr>Memory Allocation  内存分配</vt:lpstr>
      <vt:lpstr>PowerPoint 演示文稿</vt:lpstr>
      <vt:lpstr>PowerPoint 演示文稿</vt:lpstr>
      <vt:lpstr>PowerPoint 演示文稿</vt:lpstr>
      <vt:lpstr>Fragmentation  碎片</vt:lpstr>
      <vt:lpstr>PowerPoint 演示文稿</vt:lpstr>
      <vt:lpstr>8.4  Segmentation  分段</vt:lpstr>
      <vt:lpstr>PowerPoint 演示文稿</vt:lpstr>
      <vt:lpstr>Basic Method</vt:lpstr>
      <vt:lpstr>User’s View of a Program</vt:lpstr>
      <vt:lpstr>PowerPoint 演示文稿</vt:lpstr>
      <vt:lpstr>PowerPoint 演示文稿</vt:lpstr>
      <vt:lpstr>PowerPoint 演示文稿</vt:lpstr>
      <vt:lpstr>PowerPoint 演示文稿</vt:lpstr>
      <vt:lpstr>Segmentation Hardware 分段硬件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8.5  Paging  分页</vt:lpstr>
      <vt:lpstr>Basic Method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Hardware Support</vt:lpstr>
      <vt:lpstr>PowerPoint 演示文稿</vt:lpstr>
      <vt:lpstr>PowerPoint 演示文稿</vt:lpstr>
      <vt:lpstr>Paging Hardware With TLB</vt:lpstr>
      <vt:lpstr>PowerPoint 演示文稿</vt:lpstr>
      <vt:lpstr>PowerPoint 演示文稿</vt:lpstr>
      <vt:lpstr>Protection</vt:lpstr>
      <vt:lpstr>PowerPoint 演示文稿</vt:lpstr>
      <vt:lpstr>Valid (v) or Invalid (i) Bit In A Page Table</vt:lpstr>
      <vt:lpstr>PowerPoint 演示文稿</vt:lpstr>
      <vt:lpstr>PowerPoint 演示文稿</vt:lpstr>
      <vt:lpstr>Shared Pages 共享页</vt:lpstr>
      <vt:lpstr>Shared Pages Example</vt:lpstr>
      <vt:lpstr>8.6 Structure of the Page Table</vt:lpstr>
      <vt:lpstr>Hierarchical Page Tables 分级页表</vt:lpstr>
      <vt:lpstr>PowerPoint 演示文稿</vt:lpstr>
      <vt:lpstr>PowerPoint 演示文稿</vt:lpstr>
      <vt:lpstr>Two-Level Page-Table Scheme</vt:lpstr>
      <vt:lpstr>Address-Translation Scheme</vt:lpstr>
      <vt:lpstr>PowerPoint 演示文稿</vt:lpstr>
      <vt:lpstr>Hashed Page Tables 哈希页表</vt:lpstr>
      <vt:lpstr>Hashed Page Table</vt:lpstr>
      <vt:lpstr>Inverted Page Table 倒置页表</vt:lpstr>
      <vt:lpstr>Inverted Page Table Architecture</vt:lpstr>
      <vt:lpstr>Exercises</vt:lpstr>
      <vt:lpstr>Exercises</vt:lpstr>
      <vt:lpstr>End of Chapter 8</vt:lpstr>
    </vt:vector>
  </TitlesOfParts>
  <Company>sdust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XJLee</dc:creator>
  <cp:lastModifiedBy>xjlee</cp:lastModifiedBy>
  <cp:revision>407</cp:revision>
  <dcterms:created xsi:type="dcterms:W3CDTF">2008-07-01T15:14:26Z</dcterms:created>
  <dcterms:modified xsi:type="dcterms:W3CDTF">2015-11-17T13:31:53Z</dcterms:modified>
</cp:coreProperties>
</file>