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1"/>
  </p:sldMasterIdLst>
  <p:notesMasterIdLst>
    <p:notesMasterId r:id="rId51"/>
  </p:notesMasterIdLst>
  <p:sldIdLst>
    <p:sldId id="436" r:id="rId2"/>
    <p:sldId id="433" r:id="rId3"/>
    <p:sldId id="437" r:id="rId4"/>
    <p:sldId id="388" r:id="rId5"/>
    <p:sldId id="389" r:id="rId6"/>
    <p:sldId id="390" r:id="rId7"/>
    <p:sldId id="438" r:id="rId8"/>
    <p:sldId id="441" r:id="rId9"/>
    <p:sldId id="440" r:id="rId10"/>
    <p:sldId id="391" r:id="rId11"/>
    <p:sldId id="392" r:id="rId12"/>
    <p:sldId id="393" r:id="rId13"/>
    <p:sldId id="442" r:id="rId14"/>
    <p:sldId id="443" r:id="rId15"/>
    <p:sldId id="439" r:id="rId16"/>
    <p:sldId id="395" r:id="rId17"/>
    <p:sldId id="444" r:id="rId18"/>
    <p:sldId id="396" r:id="rId19"/>
    <p:sldId id="445" r:id="rId20"/>
    <p:sldId id="397" r:id="rId21"/>
    <p:sldId id="398" r:id="rId22"/>
    <p:sldId id="399" r:id="rId23"/>
    <p:sldId id="400" r:id="rId24"/>
    <p:sldId id="401" r:id="rId25"/>
    <p:sldId id="402" r:id="rId26"/>
    <p:sldId id="403" r:id="rId27"/>
    <p:sldId id="404" r:id="rId28"/>
    <p:sldId id="405" r:id="rId29"/>
    <p:sldId id="406" r:id="rId30"/>
    <p:sldId id="407" r:id="rId31"/>
    <p:sldId id="427" r:id="rId32"/>
    <p:sldId id="408" r:id="rId33"/>
    <p:sldId id="409" r:id="rId34"/>
    <p:sldId id="410" r:id="rId35"/>
    <p:sldId id="428" r:id="rId36"/>
    <p:sldId id="411" r:id="rId37"/>
    <p:sldId id="430" r:id="rId38"/>
    <p:sldId id="413" r:id="rId39"/>
    <p:sldId id="429" r:id="rId40"/>
    <p:sldId id="431" r:id="rId41"/>
    <p:sldId id="414" r:id="rId42"/>
    <p:sldId id="415" r:id="rId43"/>
    <p:sldId id="446" r:id="rId44"/>
    <p:sldId id="416" r:id="rId45"/>
    <p:sldId id="447" r:id="rId46"/>
    <p:sldId id="417" r:id="rId47"/>
    <p:sldId id="449" r:id="rId48"/>
    <p:sldId id="448" r:id="rId49"/>
    <p:sldId id="296" r:id="rId50"/>
  </p:sldIdLst>
  <p:sldSz cx="9144000" cy="6858000" type="screen4x3"/>
  <p:notesSz cx="6881813" cy="92964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4572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9144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3716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1828800" algn="ctr"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00CC00"/>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9" autoAdjust="0"/>
    <p:restoredTop sz="94660"/>
  </p:normalViewPr>
  <p:slideViewPr>
    <p:cSldViewPr snapToGrid="0">
      <p:cViewPr>
        <p:scale>
          <a:sx n="100" d="100"/>
          <a:sy n="100" d="100"/>
        </p:scale>
        <p:origin x="-780" y="198"/>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l" defTabSz="923925" eaLnBrk="1" hangingPunct="1">
              <a:defRPr sz="1200">
                <a:latin typeface="Times New Roman" pitchFamily="18" charset="0"/>
              </a:defRPr>
            </a:lvl1pPr>
          </a:lstStyle>
          <a:p>
            <a:endParaRPr lang="zh-CN" altLang="en-US"/>
          </a:p>
        </p:txBody>
      </p:sp>
      <p:sp>
        <p:nvSpPr>
          <p:cNvPr id="50179" name="Rectangle 3"/>
          <p:cNvSpPr>
            <a:spLocks noGrp="1" noChangeArrowheads="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defRPr>
            </a:lvl1pPr>
          </a:lstStyle>
          <a:p>
            <a:endParaRPr lang="zh-CN" altLang="en-US"/>
          </a:p>
        </p:txBody>
      </p:sp>
      <p:sp>
        <p:nvSpPr>
          <p:cNvPr id="1331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0182" name="Rectangle 6"/>
          <p:cNvSpPr>
            <a:spLocks noGrp="1" noChangeArrowheads="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l" defTabSz="923925" eaLnBrk="1" hangingPunct="1">
              <a:defRPr sz="1200">
                <a:latin typeface="Times New Roman" pitchFamily="18" charset="0"/>
              </a:defRPr>
            </a:lvl1pPr>
          </a:lstStyle>
          <a:p>
            <a:endParaRPr lang="zh-CN" altLang="en-US"/>
          </a:p>
        </p:txBody>
      </p:sp>
      <p:sp>
        <p:nvSpPr>
          <p:cNvPr id="50183" name="Rectangle 7"/>
          <p:cNvSpPr>
            <a:spLocks noGrp="1" noChangeArrowheads="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itchFamily="18" charset="0"/>
              </a:defRPr>
            </a:lvl1pPr>
          </a:lstStyle>
          <a:p>
            <a:fld id="{E8B4B43C-1A7C-4CAC-A726-B4A444B7023C}" type="slidenum">
              <a:rPr lang="zh-CN" altLang="en-US"/>
              <a:pPr/>
              <a:t>‹#›</a:t>
            </a:fld>
            <a:endParaRPr lang="en-US" altLang="zh-CN"/>
          </a:p>
        </p:txBody>
      </p:sp>
    </p:spTree>
    <p:extLst>
      <p:ext uri="{BB962C8B-B14F-4D97-AF65-F5344CB8AC3E}">
        <p14:creationId xmlns:p14="http://schemas.microsoft.com/office/powerpoint/2010/main" val="4141418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4B43C-1A7C-4CAC-A726-B4A444B7023C}" type="slidenum">
              <a:rPr lang="zh-CN" altLang="en-US" smtClean="0"/>
              <a:pPr/>
              <a:t>2</a:t>
            </a:fld>
            <a:endParaRPr lang="en-US" altLang="zh-CN"/>
          </a:p>
        </p:txBody>
      </p:sp>
    </p:spTree>
    <p:extLst>
      <p:ext uri="{BB962C8B-B14F-4D97-AF65-F5344CB8AC3E}">
        <p14:creationId xmlns:p14="http://schemas.microsoft.com/office/powerpoint/2010/main" val="218137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4B43C-1A7C-4CAC-A726-B4A444B7023C}" type="slidenum">
              <a:rPr lang="zh-CN" altLang="en-US" smtClean="0"/>
              <a:pPr/>
              <a:t>4</a:t>
            </a:fld>
            <a:endParaRPr lang="en-US" altLang="zh-CN"/>
          </a:p>
        </p:txBody>
      </p:sp>
    </p:spTree>
    <p:extLst>
      <p:ext uri="{BB962C8B-B14F-4D97-AF65-F5344CB8AC3E}">
        <p14:creationId xmlns:p14="http://schemas.microsoft.com/office/powerpoint/2010/main" val="416484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4B43C-1A7C-4CAC-A726-B4A444B7023C}" type="slidenum">
              <a:rPr lang="zh-CN" altLang="en-US" smtClean="0"/>
              <a:pPr/>
              <a:t>24</a:t>
            </a:fld>
            <a:endParaRPr lang="en-US" altLang="zh-CN"/>
          </a:p>
        </p:txBody>
      </p:sp>
    </p:spTree>
    <p:extLst>
      <p:ext uri="{BB962C8B-B14F-4D97-AF65-F5344CB8AC3E}">
        <p14:creationId xmlns:p14="http://schemas.microsoft.com/office/powerpoint/2010/main" val="2583713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4B43C-1A7C-4CAC-A726-B4A444B7023C}" type="slidenum">
              <a:rPr lang="zh-CN" altLang="en-US" smtClean="0"/>
              <a:pPr/>
              <a:t>33</a:t>
            </a:fld>
            <a:endParaRPr lang="en-US" altLang="zh-CN"/>
          </a:p>
        </p:txBody>
      </p:sp>
    </p:spTree>
    <p:extLst>
      <p:ext uri="{BB962C8B-B14F-4D97-AF65-F5344CB8AC3E}">
        <p14:creationId xmlns:p14="http://schemas.microsoft.com/office/powerpoint/2010/main" val="196602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r>
              <a:rPr lang="en-US" altLang="zh-CN" smtClean="0"/>
              <a:t>Operating Systems</a:t>
            </a:r>
            <a:endParaRPr lang="en-US"/>
          </a:p>
        </p:txBody>
      </p:sp>
      <p:sp>
        <p:nvSpPr>
          <p:cNvPr id="19" name="Footer Placeholder 18"/>
          <p:cNvSpPr>
            <a:spLocks noGrp="1"/>
          </p:cNvSpPr>
          <p:nvPr>
            <p:ph type="ftr" sz="quarter" idx="11"/>
          </p:nvPr>
        </p:nvSpPr>
        <p:spPr/>
        <p:txBody>
          <a:bodyPr/>
          <a:lstStyle/>
          <a:p>
            <a:r>
              <a:rPr lang="en-US" smtClean="0"/>
              <a:t>X.J.Lee ©2015</a:t>
            </a:r>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9" name="Picture 9" descr="dino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ffectLst/>
        </p:spPr>
        <p:txBody>
          <a:bodyPr wrap="none" anchor="ctr"/>
          <a:lstStyle/>
          <a:p>
            <a:pPr algn="l"/>
            <a:endParaRPr lang="zh-CN" altLang="en-US" sz="1800"/>
          </a:p>
        </p:txBody>
      </p:sp>
      <p:sp>
        <p:nvSpPr>
          <p:cNvPr id="121858" name="Rectangle 2"/>
          <p:cNvSpPr>
            <a:spLocks noGrp="1" noChangeArrowheads="1"/>
          </p:cNvSpPr>
          <p:nvPr>
            <p:ph type="ctrTitle"/>
          </p:nvPr>
        </p:nvSpPr>
        <p:spPr>
          <a:xfrm>
            <a:off x="685800" y="685800"/>
            <a:ext cx="7772400" cy="2127250"/>
          </a:xfrm>
        </p:spPr>
        <p:txBody>
          <a:bodyPr/>
          <a:lstStyle>
            <a:lvl1pPr>
              <a:defRPr sz="4300"/>
            </a:lvl1pPr>
          </a:lstStyle>
          <a:p>
            <a:r>
              <a:rPr lang="zh-CN" altLang="en-US" smtClean="0"/>
              <a:t>单击此处编辑母版标题样式</a:t>
            </a:r>
            <a:endParaRPr lang="en-US"/>
          </a:p>
        </p:txBody>
      </p:sp>
    </p:spTree>
    <p:extLst>
      <p:ext uri="{BB962C8B-B14F-4D97-AF65-F5344CB8AC3E}">
        <p14:creationId xmlns:p14="http://schemas.microsoft.com/office/powerpoint/2010/main" val="425335982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78465" y="565863"/>
            <a:ext cx="8229600" cy="710043"/>
          </a:xfrm>
        </p:spPr>
        <p:txBody>
          <a:bodyPr>
            <a:normAutofit/>
          </a:bodyPr>
          <a:lstStyle>
            <a:lvl1pPr algn="ctr">
              <a:defRPr sz="4000"/>
            </a:lvl1pPr>
          </a:lstStyle>
          <a:p>
            <a:r>
              <a:rPr kumimoji="0" lang="zh-CN" altLang="en-US" smtClean="0"/>
              <a:t>单击此处编辑母版标题样式</a:t>
            </a:r>
            <a:endParaRPr kumimoji="0" lang="en-US" dirty="0"/>
          </a:p>
        </p:txBody>
      </p:sp>
      <p:sp>
        <p:nvSpPr>
          <p:cNvPr id="3" name="Content Placeholder 2"/>
          <p:cNvSpPr>
            <a:spLocks noGrp="1"/>
          </p:cNvSpPr>
          <p:nvPr>
            <p:ph idx="1"/>
          </p:nvPr>
        </p:nvSpPr>
        <p:spPr>
          <a:xfrm>
            <a:off x="372139" y="1371952"/>
            <a:ext cx="8442251" cy="4805563"/>
          </a:xfrm>
        </p:spPr>
        <p:txBody>
          <a:bodyPr/>
          <a:lstStyle>
            <a:lvl1pPr marL="274320" indent="-274320">
              <a:lnSpc>
                <a:spcPct val="150000"/>
              </a:lnSpc>
              <a:spcBef>
                <a:spcPts val="600"/>
              </a:spcBef>
              <a:buClr>
                <a:srgbClr val="C00000"/>
              </a:buClr>
              <a:buFont typeface="Wingdings" panose="05000000000000000000" pitchFamily="2" charset="2"/>
              <a:buChar char="n"/>
              <a:defRPr b="1">
                <a:solidFill>
                  <a:srgbClr val="0066FF"/>
                </a:solidFill>
                <a:latin typeface="Helvetica" panose="020B0604020202020204" pitchFamily="34" charset="0"/>
                <a:cs typeface="Helvetica" panose="020B0604020202020204" pitchFamily="34" charset="0"/>
              </a:defRPr>
            </a:lvl1pPr>
            <a:lvl2pPr marL="640080" indent="-246888">
              <a:lnSpc>
                <a:spcPct val="150000"/>
              </a:lnSpc>
              <a:spcBef>
                <a:spcPts val="600"/>
              </a:spcBef>
              <a:buFont typeface="Wingdings" panose="05000000000000000000" pitchFamily="2" charset="2"/>
              <a:buChar char="Ø"/>
              <a:defRPr b="0">
                <a:latin typeface="Helvetica" panose="020B0604020202020204" pitchFamily="34" charset="0"/>
                <a:cs typeface="Helvetica" panose="020B0604020202020204" pitchFamily="34" charset="0"/>
              </a:defRPr>
            </a:lvl2pPr>
            <a:lvl3pPr marL="914400" indent="-246888">
              <a:lnSpc>
                <a:spcPct val="150000"/>
              </a:lnSpc>
              <a:spcBef>
                <a:spcPts val="600"/>
              </a:spcBef>
              <a:buFont typeface="Wingdings" panose="05000000000000000000" pitchFamily="2" charset="2"/>
              <a:buChar char="ü"/>
              <a:defRPr>
                <a:solidFill>
                  <a:srgbClr val="0000CC"/>
                </a:solidFill>
                <a:latin typeface="Helvetica" panose="020B0604020202020204" pitchFamily="34" charset="0"/>
                <a:ea typeface="Arial Unicode MS" panose="020B0604020202020204" pitchFamily="34" charset="-122"/>
                <a:cs typeface="Helvetica" panose="020B0604020202020204" pitchFamily="34" charset="0"/>
              </a:defRPr>
            </a:lvl3pPr>
            <a:lvl4pPr>
              <a:lnSpc>
                <a:spcPct val="150000"/>
              </a:lnSpc>
              <a:spcBef>
                <a:spcPts val="600"/>
              </a:spcBef>
              <a:defRPr/>
            </a:lvl4pPr>
            <a:lvl5pPr>
              <a:lnSpc>
                <a:spcPct val="150000"/>
              </a:lnSpc>
              <a:spcBef>
                <a:spcPts val="600"/>
              </a:spcBef>
              <a:buClr>
                <a:srgbClr val="FF0066"/>
              </a:buClr>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5" name="Footer Placeholder 4"/>
          <p:cNvSpPr>
            <a:spLocks noGrp="1"/>
          </p:cNvSpPr>
          <p:nvPr>
            <p:ph type="ftr" sz="quarter" idx="11"/>
          </p:nvPr>
        </p:nvSpPr>
        <p:spPr>
          <a:xfrm>
            <a:off x="7696200" y="6492875"/>
            <a:ext cx="1352107" cy="248167"/>
          </a:xfrm>
        </p:spPr>
        <p:txBody>
          <a:bodyPr/>
          <a:lstStyle>
            <a:lvl1pPr>
              <a:defRPr b="0">
                <a:solidFill>
                  <a:srgbClr val="0066FF"/>
                </a:solidFill>
              </a:defRPr>
            </a:lvl1pPr>
          </a:lstStyle>
          <a:p>
            <a:r>
              <a:rPr lang="en-US" smtClean="0"/>
              <a:t>X.J.Lee ©2015</a:t>
            </a:r>
            <a:endParaRPr lang="en-US" dirty="0" smtClean="0"/>
          </a:p>
        </p:txBody>
      </p:sp>
      <p:sp>
        <p:nvSpPr>
          <p:cNvPr id="6" name="Slide Number Placeholder 5"/>
          <p:cNvSpPr>
            <a:spLocks noGrp="1"/>
          </p:cNvSpPr>
          <p:nvPr>
            <p:ph type="sldNum" sz="quarter" idx="12"/>
          </p:nvPr>
        </p:nvSpPr>
        <p:spPr>
          <a:xfrm>
            <a:off x="4097079" y="6452043"/>
            <a:ext cx="538716" cy="288999"/>
          </a:xfrm>
        </p:spPr>
        <p:txBody>
          <a:bodyPr/>
          <a:lstStyle>
            <a:lvl1pPr algn="ctr">
              <a:defRPr>
                <a:solidFill>
                  <a:srgbClr val="0066FF"/>
                </a:solidFill>
              </a:defRPr>
            </a:lvl1pPr>
          </a:lstStyle>
          <a:p>
            <a:r>
              <a:rPr lang="en-US" dirty="0" smtClean="0"/>
              <a:t>10.</a:t>
            </a:r>
            <a:fld id="{59DE6EB8-52AB-45EA-A660-3E1EBFA72987}" type="slidenum">
              <a:rPr lang="en-US" smtClean="0"/>
              <a:pPr/>
              <a:t>‹#›</a:t>
            </a:fld>
            <a:endParaRPr lang="en-US" dirty="0"/>
          </a:p>
        </p:txBody>
      </p:sp>
      <p:sp>
        <p:nvSpPr>
          <p:cNvPr id="4" name="Date Placeholder 3"/>
          <p:cNvSpPr>
            <a:spLocks noGrp="1"/>
          </p:cNvSpPr>
          <p:nvPr>
            <p:ph type="dt" sz="half" idx="10"/>
          </p:nvPr>
        </p:nvSpPr>
        <p:spPr>
          <a:xfrm>
            <a:off x="212651" y="6388248"/>
            <a:ext cx="1839433" cy="352794"/>
          </a:xfrm>
        </p:spPr>
        <p:txBody>
          <a:bodyPr/>
          <a:lstStyle>
            <a:lvl1pPr>
              <a:defRPr b="0">
                <a:solidFill>
                  <a:srgbClr val="0066FF"/>
                </a:solidFill>
              </a:defRPr>
            </a:lvl1pPr>
          </a:lstStyle>
          <a:p>
            <a:pPr algn="ctr"/>
            <a:r>
              <a:rPr lang="en-US" altLang="zh-CN" smtClean="0"/>
              <a:t>Operating Systems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Operating Systems</a:t>
            </a:r>
            <a:endParaRPr lang="en-US"/>
          </a:p>
        </p:txBody>
      </p:sp>
      <p:sp>
        <p:nvSpPr>
          <p:cNvPr id="5" name="Footer Placeholder 4"/>
          <p:cNvSpPr>
            <a:spLocks noGrp="1"/>
          </p:cNvSpPr>
          <p:nvPr>
            <p:ph type="ftr" sz="quarter" idx="11"/>
          </p:nvPr>
        </p:nvSpPr>
        <p:spPr/>
        <p:txBody>
          <a:bodyPr/>
          <a:lstStyle/>
          <a:p>
            <a:r>
              <a:rPr lang="en-US" smtClean="0"/>
              <a:t>X.J.Lee ©2015</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r>
              <a:rPr lang="en-US" altLang="zh-CN" smtClean="0"/>
              <a:t>Operating Systems</a:t>
            </a:r>
            <a:endParaRPr lang="en-US" dirty="0"/>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r>
              <a:rPr lang="en-US" altLang="zh-CN" smtClean="0"/>
              <a:t>Operating Systems</a:t>
            </a:r>
            <a:endParaRPr lang="en-US"/>
          </a:p>
        </p:txBody>
      </p:sp>
      <p:sp>
        <p:nvSpPr>
          <p:cNvPr id="8" name="Footer Placeholder 7"/>
          <p:cNvSpPr>
            <a:spLocks noGrp="1"/>
          </p:cNvSpPr>
          <p:nvPr>
            <p:ph type="ftr" sz="quarter" idx="11"/>
          </p:nvPr>
        </p:nvSpPr>
        <p:spPr/>
        <p:txBody>
          <a:bodyPr/>
          <a:lstStyle/>
          <a:p>
            <a:r>
              <a:rPr lang="en-US" smtClean="0"/>
              <a:t>X.J.Lee ©2015</a:t>
            </a:r>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r>
              <a:rPr lang="en-US" altLang="zh-CN" smtClean="0"/>
              <a:t>Operating Systems</a:t>
            </a:r>
            <a:endParaRPr lang="en-US"/>
          </a:p>
        </p:txBody>
      </p:sp>
      <p:sp>
        <p:nvSpPr>
          <p:cNvPr id="4" name="Footer Placeholder 3"/>
          <p:cNvSpPr>
            <a:spLocks noGrp="1"/>
          </p:cNvSpPr>
          <p:nvPr>
            <p:ph type="ftr" sz="quarter" idx="11"/>
          </p:nvPr>
        </p:nvSpPr>
        <p:spPr/>
        <p:txBody>
          <a:bodyPr/>
          <a:lstStyle/>
          <a:p>
            <a:r>
              <a:rPr lang="en-US" smtClean="0"/>
              <a:t>X.J.Lee ©2015</a:t>
            </a:r>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Operating Systems</a:t>
            </a:r>
            <a:endParaRPr lang="en-US"/>
          </a:p>
        </p:txBody>
      </p:sp>
      <p:sp>
        <p:nvSpPr>
          <p:cNvPr id="3" name="Footer Placeholder 2"/>
          <p:cNvSpPr>
            <a:spLocks noGrp="1"/>
          </p:cNvSpPr>
          <p:nvPr>
            <p:ph type="ftr" sz="quarter" idx="11"/>
          </p:nvPr>
        </p:nvSpPr>
        <p:spPr/>
        <p:txBody>
          <a:bodyPr/>
          <a:lstStyle/>
          <a:p>
            <a:r>
              <a:rPr lang="en-US" smtClean="0"/>
              <a:t>X.J.Lee ©2015</a:t>
            </a:r>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r>
              <a:rPr lang="en-US" altLang="zh-CN" smtClean="0"/>
              <a:t>Operating Systems</a:t>
            </a:r>
            <a:endParaRPr lang="en-US"/>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Operating Systems</a:t>
            </a:r>
            <a:endParaRPr lang="en-US"/>
          </a:p>
        </p:txBody>
      </p:sp>
      <p:sp>
        <p:nvSpPr>
          <p:cNvPr id="6" name="Footer Placeholder 5"/>
          <p:cNvSpPr>
            <a:spLocks noGrp="1"/>
          </p:cNvSpPr>
          <p:nvPr>
            <p:ph type="ftr" sz="quarter" idx="11"/>
          </p:nvPr>
        </p:nvSpPr>
        <p:spPr/>
        <p:txBody>
          <a:bodyPr/>
          <a:lstStyle/>
          <a:p>
            <a:r>
              <a:rPr lang="en-US" smtClean="0"/>
              <a:t>X.J.Lee ©2015</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dirty="0" smtClean="0"/>
              <a:t>单击此处编辑母版标题样式</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2" name="Footer Placeholder 21"/>
          <p:cNvSpPr>
            <a:spLocks noGrp="1"/>
          </p:cNvSpPr>
          <p:nvPr>
            <p:ph type="ftr" sz="quarter" idx="3"/>
          </p:nvPr>
        </p:nvSpPr>
        <p:spPr>
          <a:xfrm>
            <a:off x="7494182" y="6539023"/>
            <a:ext cx="1415902" cy="244549"/>
          </a:xfrm>
          <a:prstGeom prst="rect">
            <a:avLst/>
          </a:prstGeom>
        </p:spPr>
        <p:txBody>
          <a:bodyPr vert="horz" lIns="0" tIns="0" rIns="0" bIns="0" anchor="b"/>
          <a:lstStyle>
            <a:lvl1pPr algn="r" eaLnBrk="1" latinLnBrk="0" hangingPunct="1">
              <a:defRPr kumimoji="0" sz="1200" b="1">
                <a:solidFill>
                  <a:srgbClr val="0066FF"/>
                </a:solidFill>
              </a:defRPr>
            </a:lvl1pPr>
          </a:lstStyle>
          <a:p>
            <a:r>
              <a:rPr lang="en-US" smtClean="0"/>
              <a:t>X.J.Lee ©2015</a:t>
            </a:r>
            <a:endParaRPr lang="en-US" dirty="0" smtClean="0"/>
          </a:p>
        </p:txBody>
      </p:sp>
      <p:sp>
        <p:nvSpPr>
          <p:cNvPr id="18" name="Slide Number Placeholder 17"/>
          <p:cNvSpPr>
            <a:spLocks noGrp="1"/>
          </p:cNvSpPr>
          <p:nvPr>
            <p:ph type="sldNum" sz="quarter" idx="4"/>
          </p:nvPr>
        </p:nvSpPr>
        <p:spPr>
          <a:xfrm>
            <a:off x="4000500" y="6549656"/>
            <a:ext cx="762000" cy="203717"/>
          </a:xfrm>
          <a:prstGeom prst="rect">
            <a:avLst/>
          </a:prstGeom>
        </p:spPr>
        <p:txBody>
          <a:bodyPr vert="horz" lIns="0" tIns="0" rIns="0" bIns="0" anchor="b"/>
          <a:lstStyle>
            <a:lvl1pPr algn="ctr" eaLnBrk="1" latinLnBrk="0" hangingPunct="1">
              <a:defRPr kumimoji="0" sz="1200">
                <a:solidFill>
                  <a:srgbClr val="0066FF"/>
                </a:solidFill>
              </a:defRPr>
            </a:lvl1pPr>
          </a:lstStyle>
          <a:p>
            <a:r>
              <a:rPr lang="en-US" dirty="0" smtClean="0"/>
              <a:t>8.</a:t>
            </a:r>
            <a:fld id="{59DE6EB8-52AB-45EA-A660-3E1EBFA72987}"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0" name="Date Placeholder 9"/>
          <p:cNvSpPr>
            <a:spLocks noGrp="1"/>
          </p:cNvSpPr>
          <p:nvPr>
            <p:ph type="dt" sz="half" idx="2"/>
          </p:nvPr>
        </p:nvSpPr>
        <p:spPr>
          <a:xfrm>
            <a:off x="255181" y="6539023"/>
            <a:ext cx="1690577" cy="224982"/>
          </a:xfrm>
          <a:prstGeom prst="rect">
            <a:avLst/>
          </a:prstGeom>
        </p:spPr>
        <p:txBody>
          <a:bodyPr vert="horz" lIns="0" tIns="0" rIns="0" bIns="0" anchor="b"/>
          <a:lstStyle>
            <a:lvl1pPr algn="l" eaLnBrk="1" latinLnBrk="0" hangingPunct="1">
              <a:defRPr kumimoji="0" sz="1200" b="1">
                <a:solidFill>
                  <a:srgbClr val="0066FF"/>
                </a:solidFill>
              </a:defRPr>
            </a:lvl1pPr>
          </a:lstStyle>
          <a:p>
            <a:r>
              <a:rPr lang="en-US" altLang="zh-CN" smtClean="0"/>
              <a:t>Operating Systems</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1.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olidFill>
                  <a:srgbClr val="FFFF00"/>
                </a:solidFill>
              </a:rPr>
              <a:t>Part Four</a:t>
            </a:r>
            <a:br>
              <a:rPr lang="en-US" altLang="zh-CN" dirty="0">
                <a:solidFill>
                  <a:srgbClr val="FFFF00"/>
                </a:solidFill>
              </a:rPr>
            </a:br>
            <a:r>
              <a:rPr lang="en-US" altLang="zh-CN" dirty="0" smtClean="0">
                <a:solidFill>
                  <a:srgbClr val="FFFF00"/>
                </a:solidFill>
              </a:rPr>
              <a:t>Storage Management</a:t>
            </a:r>
            <a:endParaRPr lang="zh-CN" altLang="en-US" dirty="0">
              <a:solidFill>
                <a:srgbClr val="FFFF00"/>
              </a:solidFill>
            </a:endParaRPr>
          </a:p>
        </p:txBody>
      </p:sp>
      <p:sp>
        <p:nvSpPr>
          <p:cNvPr id="3" name="副标题 2"/>
          <p:cNvSpPr>
            <a:spLocks noGrp="1"/>
          </p:cNvSpPr>
          <p:nvPr>
            <p:ph type="subTitle" idx="1"/>
          </p:nvPr>
        </p:nvSpPr>
        <p:spPr>
          <a:xfrm>
            <a:off x="533400" y="3228535"/>
            <a:ext cx="7854696" cy="2833597"/>
          </a:xfrm>
        </p:spPr>
        <p:txBody>
          <a:bodyPr/>
          <a:lstStyle/>
          <a:p>
            <a:pPr algn="l"/>
            <a:r>
              <a:rPr lang="en-US" altLang="zh-CN" dirty="0"/>
              <a:t>Chapter 10 Mass-Storage </a:t>
            </a:r>
            <a:r>
              <a:rPr lang="en-US" altLang="zh-CN" dirty="0" smtClean="0"/>
              <a:t>Structure</a:t>
            </a:r>
          </a:p>
          <a:p>
            <a:pPr algn="l"/>
            <a:r>
              <a:rPr lang="en-US" altLang="zh-CN" dirty="0"/>
              <a:t>Chapter 11 File-System </a:t>
            </a:r>
            <a:r>
              <a:rPr lang="en-US" altLang="zh-CN" dirty="0" smtClean="0"/>
              <a:t>Interface</a:t>
            </a:r>
          </a:p>
          <a:p>
            <a:pPr algn="l"/>
            <a:r>
              <a:rPr lang="en-US" altLang="zh-CN" dirty="0"/>
              <a:t>Chapter 12 File-System Implementation</a:t>
            </a:r>
          </a:p>
          <a:p>
            <a:pPr algn="l"/>
            <a:r>
              <a:rPr lang="en-US" altLang="zh-CN" dirty="0"/>
              <a:t>Chapter 13 I/O Systems</a:t>
            </a:r>
            <a:endParaRPr lang="zh-CN" altLang="en-US" dirty="0"/>
          </a:p>
        </p:txBody>
      </p:sp>
    </p:spTree>
    <p:extLst>
      <p:ext uri="{BB962C8B-B14F-4D97-AF65-F5344CB8AC3E}">
        <p14:creationId xmlns:p14="http://schemas.microsoft.com/office/powerpoint/2010/main" val="355159726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B0F0"/>
                </a:solidFill>
              </a:rPr>
              <a:t>Magnetic Tapes</a:t>
            </a:r>
            <a:endParaRPr lang="zh-CN" altLang="en-US" sz="3600" dirty="0">
              <a:solidFill>
                <a:srgbClr val="00B0F0"/>
              </a:solidFill>
            </a:endParaRPr>
          </a:p>
        </p:txBody>
      </p:sp>
      <p:sp>
        <p:nvSpPr>
          <p:cNvPr id="532483" name="Rectangle 3"/>
          <p:cNvSpPr>
            <a:spLocks noGrp="1" noChangeArrowheads="1"/>
          </p:cNvSpPr>
          <p:nvPr>
            <p:ph idx="1"/>
          </p:nvPr>
        </p:nvSpPr>
        <p:spPr>
          <a:xfrm>
            <a:off x="353089" y="1333852"/>
            <a:ext cx="8442251" cy="5066948"/>
          </a:xfrm>
        </p:spPr>
        <p:txBody>
          <a:bodyPr>
            <a:normAutofit fontScale="92500" lnSpcReduction="20000"/>
          </a:bodyPr>
          <a:lstStyle/>
          <a:p>
            <a:r>
              <a:rPr lang="en-US" altLang="zh-CN" sz="2800" dirty="0"/>
              <a:t>Magnetic tape </a:t>
            </a:r>
            <a:r>
              <a:rPr lang="zh-CN" altLang="en-US" sz="2400" b="1" dirty="0" smtClean="0">
                <a:solidFill>
                  <a:srgbClr val="008000"/>
                </a:solidFill>
                <a:ea typeface="宋体" pitchFamily="2" charset="-122"/>
              </a:rPr>
              <a:t>磁带</a:t>
            </a:r>
          </a:p>
          <a:p>
            <a:pPr lvl="1"/>
            <a:r>
              <a:rPr lang="en-US" altLang="zh-CN" sz="2000" dirty="0" smtClean="0">
                <a:ea typeface="宋体" pitchFamily="2" charset="-122"/>
              </a:rPr>
              <a:t>Was early secondary-storage medium</a:t>
            </a:r>
            <a:endParaRPr lang="zh-CN" altLang="en-US" sz="2000" dirty="0" smtClean="0">
              <a:ea typeface="宋体" pitchFamily="2" charset="-122"/>
            </a:endParaRPr>
          </a:p>
          <a:p>
            <a:pPr lvl="1"/>
            <a:r>
              <a:rPr lang="en-US" altLang="zh-CN" sz="2000" dirty="0" smtClean="0">
                <a:ea typeface="宋体" pitchFamily="2" charset="-122"/>
              </a:rPr>
              <a:t>Relatively permanent and holds large quantities of data</a:t>
            </a:r>
          </a:p>
          <a:p>
            <a:pPr lvl="1"/>
            <a:r>
              <a:rPr lang="en-US" altLang="zh-CN" sz="2000" dirty="0" smtClean="0">
                <a:ea typeface="宋体" pitchFamily="2" charset="-122"/>
              </a:rPr>
              <a:t>Access time slow</a:t>
            </a:r>
          </a:p>
          <a:p>
            <a:pPr lvl="1"/>
            <a:r>
              <a:rPr lang="en-US" altLang="zh-CN" sz="2000" dirty="0" smtClean="0">
                <a:ea typeface="宋体" pitchFamily="2" charset="-122"/>
              </a:rPr>
              <a:t>Random access ~1000 times slower than disk</a:t>
            </a:r>
          </a:p>
          <a:p>
            <a:pPr lvl="1"/>
            <a:r>
              <a:rPr lang="en-US" altLang="zh-CN" sz="2000" dirty="0" smtClean="0">
                <a:ea typeface="宋体" pitchFamily="2" charset="-122"/>
              </a:rPr>
              <a:t>Mainly used for backup, storage of infrequently-used data, transfer medium between systems</a:t>
            </a:r>
          </a:p>
          <a:p>
            <a:pPr lvl="1"/>
            <a:r>
              <a:rPr lang="en-US" altLang="zh-CN" sz="2000" dirty="0" smtClean="0">
                <a:ea typeface="宋体" pitchFamily="2" charset="-122"/>
              </a:rPr>
              <a:t>Kept in spool and wound or rewound past read-write head</a:t>
            </a:r>
          </a:p>
          <a:p>
            <a:pPr lvl="1"/>
            <a:r>
              <a:rPr lang="en-US" altLang="zh-CN" sz="2000" dirty="0" smtClean="0">
                <a:ea typeface="宋体" pitchFamily="2" charset="-122"/>
              </a:rPr>
              <a:t>Once data under head, transfer rates comparable to disk</a:t>
            </a:r>
          </a:p>
          <a:p>
            <a:pPr lvl="1"/>
            <a:r>
              <a:rPr lang="en-US" altLang="zh-CN" sz="2000" dirty="0" smtClean="0">
                <a:ea typeface="宋体" pitchFamily="2" charset="-122"/>
              </a:rPr>
              <a:t>20-200GB typical storage</a:t>
            </a:r>
          </a:p>
          <a:p>
            <a:pPr lvl="1"/>
            <a:r>
              <a:rPr lang="en-US" altLang="zh-CN" sz="2000" dirty="0" smtClean="0">
                <a:ea typeface="宋体" pitchFamily="2" charset="-122"/>
              </a:rPr>
              <a:t>Common technologies are 4mm, 8mm, 19mm, LTO-2 and SDLT</a:t>
            </a:r>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10</a:t>
            </a:fld>
            <a:endParaRPr lang="en-US" dirty="0"/>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pic>
        <p:nvPicPr>
          <p:cNvPr id="8"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563" y="6038850"/>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Disk Structure</a:t>
            </a:r>
            <a:endParaRPr lang="zh-CN" altLang="en-US" dirty="0"/>
          </a:p>
        </p:txBody>
      </p:sp>
      <p:sp>
        <p:nvSpPr>
          <p:cNvPr id="533507" name="Rectangle 3"/>
          <p:cNvSpPr>
            <a:spLocks noGrp="1" noChangeArrowheads="1"/>
          </p:cNvSpPr>
          <p:nvPr>
            <p:ph idx="1"/>
          </p:nvPr>
        </p:nvSpPr>
        <p:spPr>
          <a:xfrm>
            <a:off x="372139" y="1371952"/>
            <a:ext cx="8505161" cy="4805563"/>
          </a:xfrm>
        </p:spPr>
        <p:txBody>
          <a:bodyPr/>
          <a:lstStyle/>
          <a:p>
            <a:r>
              <a:rPr lang="en-US" altLang="zh-CN" sz="2400" dirty="0" smtClean="0">
                <a:ea typeface="宋体" pitchFamily="2" charset="-122"/>
              </a:rPr>
              <a:t>Disk drives are addressed as large 1-dimensional arrays of </a:t>
            </a:r>
            <a:r>
              <a:rPr lang="en-US" altLang="zh-CN" sz="2400" b="1" i="1" dirty="0" smtClean="0">
                <a:solidFill>
                  <a:srgbClr val="00B0F0"/>
                </a:solidFill>
                <a:ea typeface="宋体" pitchFamily="2" charset="-122"/>
              </a:rPr>
              <a:t>logical blocks</a:t>
            </a:r>
            <a:r>
              <a:rPr lang="en-US" altLang="zh-CN" sz="2400" dirty="0" smtClean="0">
                <a:ea typeface="宋体" pitchFamily="2" charset="-122"/>
              </a:rPr>
              <a:t>, where the logical block is the smallest unit of transfer.</a:t>
            </a:r>
          </a:p>
          <a:p>
            <a:pPr marL="0" indent="0">
              <a:buNone/>
            </a:pPr>
            <a:r>
              <a:rPr lang="en-US" altLang="zh-CN" sz="2400" dirty="0" smtClean="0">
                <a:ea typeface="宋体" pitchFamily="2" charset="-122"/>
              </a:rPr>
              <a:t>     </a:t>
            </a:r>
            <a:r>
              <a:rPr lang="zh-CN" altLang="en-US" sz="2000" b="1" dirty="0" smtClean="0">
                <a:solidFill>
                  <a:srgbClr val="008000"/>
                </a:solidFill>
                <a:ea typeface="宋体" pitchFamily="2" charset="-122"/>
              </a:rPr>
              <a:t>磁盘驱动器被编址为逻辑块的一维排列，逻辑块是最小的传输单元。</a:t>
            </a:r>
            <a:endParaRPr lang="en-US" altLang="zh-CN" sz="2000" b="1" dirty="0" smtClean="0">
              <a:solidFill>
                <a:srgbClr val="008000"/>
              </a:solidFill>
              <a:ea typeface="宋体" pitchFamily="2" charset="-122"/>
            </a:endParaRPr>
          </a:p>
          <a:p>
            <a:pPr lvl="1">
              <a:lnSpc>
                <a:spcPct val="170000"/>
              </a:lnSpc>
            </a:pPr>
            <a:r>
              <a:rPr lang="en-US" altLang="zh-CN" dirty="0"/>
              <a:t>Low-level formatting creates </a:t>
            </a:r>
            <a:r>
              <a:rPr lang="en-US" altLang="zh-CN" dirty="0">
                <a:solidFill>
                  <a:srgbClr val="00B0F0"/>
                </a:solidFill>
              </a:rPr>
              <a:t>logical</a:t>
            </a:r>
            <a:r>
              <a:rPr lang="en-US" altLang="zh-CN" dirty="0"/>
              <a:t> </a:t>
            </a:r>
            <a:r>
              <a:rPr lang="en-US" altLang="zh-CN" dirty="0">
                <a:solidFill>
                  <a:srgbClr val="00B0F0"/>
                </a:solidFill>
              </a:rPr>
              <a:t>blocks</a:t>
            </a:r>
            <a:r>
              <a:rPr lang="en-US" altLang="zh-CN" dirty="0"/>
              <a:t> on physical media</a:t>
            </a:r>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11</a:t>
            </a:fld>
            <a:endParaRPr lang="en-US" dirty="0"/>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pic>
        <p:nvPicPr>
          <p:cNvPr id="8"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304800"/>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idx="1"/>
          </p:nvPr>
        </p:nvSpPr>
        <p:spPr>
          <a:xfrm>
            <a:off x="266700" y="652462"/>
            <a:ext cx="8696325" cy="6081713"/>
          </a:xfrm>
        </p:spPr>
        <p:txBody>
          <a:bodyPr>
            <a:normAutofit/>
          </a:bodyPr>
          <a:lstStyle/>
          <a:p>
            <a:r>
              <a:rPr lang="en-US" altLang="zh-CN" sz="2400" dirty="0"/>
              <a:t>The 1-dimensional array of logical blocks is mapped into the sectors of the </a:t>
            </a:r>
            <a:r>
              <a:rPr lang="en-US" altLang="zh-CN" sz="2400" dirty="0">
                <a:hlinkClick r:id="rId2" action="ppaction://hlinksldjump"/>
              </a:rPr>
              <a:t>disk</a:t>
            </a:r>
            <a:r>
              <a:rPr lang="en-US" altLang="zh-CN" sz="2400" dirty="0"/>
              <a:t> sequentially.</a:t>
            </a:r>
          </a:p>
          <a:p>
            <a:pPr>
              <a:lnSpc>
                <a:spcPct val="120000"/>
              </a:lnSpc>
              <a:buFont typeface="Monotype Sorts" pitchFamily="2" charset="2"/>
              <a:buNone/>
            </a:pPr>
            <a:r>
              <a:rPr lang="zh-CN" altLang="en-US" sz="2000" b="1" dirty="0" smtClean="0">
                <a:solidFill>
                  <a:srgbClr val="008000"/>
                </a:solidFill>
                <a:ea typeface="宋体" pitchFamily="2" charset="-122"/>
              </a:rPr>
              <a:t>     一维逻辑块序列被顺序地映射到磁盘扇区</a:t>
            </a:r>
            <a:endParaRPr lang="en-US" altLang="zh-CN" sz="2000" b="1" dirty="0" smtClean="0">
              <a:solidFill>
                <a:srgbClr val="008000"/>
              </a:solidFill>
              <a:ea typeface="宋体" pitchFamily="2" charset="-122"/>
            </a:endParaRPr>
          </a:p>
          <a:p>
            <a:pPr lvl="1">
              <a:lnSpc>
                <a:spcPct val="120000"/>
              </a:lnSpc>
            </a:pPr>
            <a:r>
              <a:rPr lang="en-US" altLang="zh-CN" dirty="0">
                <a:ea typeface="宋体" pitchFamily="2" charset="-122"/>
              </a:rPr>
              <a:t>Sector 0 is the first sector of the first track on the outermost cylinder</a:t>
            </a:r>
          </a:p>
          <a:p>
            <a:pPr lvl="1">
              <a:lnSpc>
                <a:spcPct val="120000"/>
              </a:lnSpc>
            </a:pPr>
            <a:r>
              <a:rPr lang="en-US" altLang="zh-CN" dirty="0">
                <a:ea typeface="宋体" pitchFamily="2" charset="-122"/>
              </a:rPr>
              <a:t>Mapping proceeds in order through that track, then the rest of the tracks in that cylinder, and then through the rest of the cylinders from outermost to innermost</a:t>
            </a:r>
          </a:p>
          <a:p>
            <a:pPr lvl="1">
              <a:lnSpc>
                <a:spcPct val="120000"/>
              </a:lnSpc>
            </a:pPr>
            <a:r>
              <a:rPr lang="en-US" altLang="zh-CN" dirty="0">
                <a:ea typeface="宋体" pitchFamily="2" charset="-122"/>
              </a:rPr>
              <a:t>Logical to physical address should be easy</a:t>
            </a:r>
          </a:p>
          <a:p>
            <a:pPr lvl="2">
              <a:lnSpc>
                <a:spcPct val="120000"/>
              </a:lnSpc>
            </a:pPr>
            <a:r>
              <a:rPr lang="en-US" altLang="zh-CN" sz="2200" dirty="0">
                <a:ea typeface="宋体" pitchFamily="2" charset="-122"/>
              </a:rPr>
              <a:t>Except for bad sectors</a:t>
            </a:r>
          </a:p>
          <a:p>
            <a:pPr lvl="2">
              <a:lnSpc>
                <a:spcPct val="120000"/>
              </a:lnSpc>
            </a:pPr>
            <a:r>
              <a:rPr lang="en-US" altLang="zh-CN" sz="2200" dirty="0">
                <a:ea typeface="宋体" pitchFamily="2" charset="-122"/>
              </a:rPr>
              <a:t>Non-constant # of sectors per track via constant angular </a:t>
            </a:r>
            <a:r>
              <a:rPr lang="en-US" altLang="zh-CN" sz="2200" dirty="0" smtClean="0">
                <a:ea typeface="宋体" pitchFamily="2" charset="-122"/>
              </a:rPr>
              <a:t>velocity </a:t>
            </a:r>
            <a:r>
              <a:rPr lang="zh-CN" altLang="en-US" sz="2200" dirty="0" smtClean="0">
                <a:solidFill>
                  <a:schemeClr val="tx1"/>
                </a:solidFill>
                <a:ea typeface="宋体" pitchFamily="2" charset="-122"/>
              </a:rPr>
              <a:t>（恒定角速度）</a:t>
            </a:r>
            <a:endParaRPr lang="en-US" altLang="zh-CN" sz="2200" dirty="0">
              <a:solidFill>
                <a:schemeClr val="tx1"/>
              </a:solidFill>
              <a:ea typeface="宋体" pitchFamily="2" charset="-122"/>
            </a:endParaRP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12</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animEffect transition="in" filter="wipe(left)">
                                      <p:cBhvr>
                                        <p:cTn id="7" dur="500"/>
                                        <p:tgtEl>
                                          <p:spTgt spid="534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4531">
                                            <p:txEl>
                                              <p:pRg st="1" end="1"/>
                                            </p:txEl>
                                          </p:spTgt>
                                        </p:tgtEl>
                                        <p:attrNameLst>
                                          <p:attrName>style.visibility</p:attrName>
                                        </p:attrNameLst>
                                      </p:cBhvr>
                                      <p:to>
                                        <p:strVal val="visible"/>
                                      </p:to>
                                    </p:set>
                                    <p:animEffect transition="in" filter="wipe(left)">
                                      <p:cBhvr>
                                        <p:cTn id="12" dur="500"/>
                                        <p:tgtEl>
                                          <p:spTgt spid="534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4531">
                                            <p:txEl>
                                              <p:pRg st="2" end="2"/>
                                            </p:txEl>
                                          </p:spTgt>
                                        </p:tgtEl>
                                        <p:attrNameLst>
                                          <p:attrName>style.visibility</p:attrName>
                                        </p:attrNameLst>
                                      </p:cBhvr>
                                      <p:to>
                                        <p:strVal val="visible"/>
                                      </p:to>
                                    </p:set>
                                    <p:animEffect transition="in" filter="wipe(left)">
                                      <p:cBhvr>
                                        <p:cTn id="17" dur="500"/>
                                        <p:tgtEl>
                                          <p:spTgt spid="534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4531">
                                            <p:txEl>
                                              <p:pRg st="3" end="3"/>
                                            </p:txEl>
                                          </p:spTgt>
                                        </p:tgtEl>
                                        <p:attrNameLst>
                                          <p:attrName>style.visibility</p:attrName>
                                        </p:attrNameLst>
                                      </p:cBhvr>
                                      <p:to>
                                        <p:strVal val="visible"/>
                                      </p:to>
                                    </p:set>
                                    <p:animEffect transition="in" filter="wipe(left)">
                                      <p:cBhvr>
                                        <p:cTn id="22" dur="500"/>
                                        <p:tgtEl>
                                          <p:spTgt spid="534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4531">
                                            <p:txEl>
                                              <p:pRg st="4" end="4"/>
                                            </p:txEl>
                                          </p:spTgt>
                                        </p:tgtEl>
                                        <p:attrNameLst>
                                          <p:attrName>style.visibility</p:attrName>
                                        </p:attrNameLst>
                                      </p:cBhvr>
                                      <p:to>
                                        <p:strVal val="visible"/>
                                      </p:to>
                                    </p:set>
                                    <p:animEffect transition="in" filter="wipe(left)">
                                      <p:cBhvr>
                                        <p:cTn id="27" dur="500"/>
                                        <p:tgtEl>
                                          <p:spTgt spid="534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4531">
                                            <p:txEl>
                                              <p:pRg st="5" end="5"/>
                                            </p:txEl>
                                          </p:spTgt>
                                        </p:tgtEl>
                                        <p:attrNameLst>
                                          <p:attrName>style.visibility</p:attrName>
                                        </p:attrNameLst>
                                      </p:cBhvr>
                                      <p:to>
                                        <p:strVal val="visible"/>
                                      </p:to>
                                    </p:set>
                                    <p:animEffect transition="in" filter="wipe(left)">
                                      <p:cBhvr>
                                        <p:cTn id="32" dur="500"/>
                                        <p:tgtEl>
                                          <p:spTgt spid="534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4531">
                                            <p:txEl>
                                              <p:pRg st="6" end="6"/>
                                            </p:txEl>
                                          </p:spTgt>
                                        </p:tgtEl>
                                        <p:attrNameLst>
                                          <p:attrName>style.visibility</p:attrName>
                                        </p:attrNameLst>
                                      </p:cBhvr>
                                      <p:to>
                                        <p:strVal val="visible"/>
                                      </p:to>
                                    </p:set>
                                    <p:animEffect transition="in" filter="wipe(left)">
                                      <p:cBhvr>
                                        <p:cTn id="37" dur="500"/>
                                        <p:tgtEl>
                                          <p:spTgt spid="534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2175" y="762352"/>
            <a:ext cx="8556550" cy="5228873"/>
          </a:xfrm>
        </p:spPr>
        <p:txBody>
          <a:bodyPr>
            <a:normAutofit/>
          </a:bodyPr>
          <a:lstStyle/>
          <a:p>
            <a:r>
              <a:rPr lang="en-US" altLang="zh-CN" dirty="0" smtClean="0"/>
              <a:t>Constant linear </a:t>
            </a:r>
            <a:r>
              <a:rPr lang="en-US" altLang="zh-CN" dirty="0"/>
              <a:t>velocity (</a:t>
            </a:r>
            <a:r>
              <a:rPr lang="en-US" altLang="zh-CN" dirty="0">
                <a:solidFill>
                  <a:srgbClr val="00B0F0"/>
                </a:solidFill>
              </a:rPr>
              <a:t>CLV</a:t>
            </a:r>
            <a:r>
              <a:rPr lang="en-US" altLang="zh-CN" dirty="0" smtClean="0"/>
              <a:t>) </a:t>
            </a:r>
            <a:r>
              <a:rPr lang="en-US" altLang="zh-CN" dirty="0"/>
              <a:t>&amp;&amp; </a:t>
            </a:r>
            <a:r>
              <a:rPr lang="en-US" altLang="zh-CN" dirty="0" smtClean="0"/>
              <a:t>Constant </a:t>
            </a:r>
            <a:r>
              <a:rPr lang="en-US" altLang="zh-CN" dirty="0"/>
              <a:t>angular velocity (</a:t>
            </a:r>
            <a:r>
              <a:rPr lang="en-US" altLang="zh-CN" dirty="0">
                <a:solidFill>
                  <a:srgbClr val="00B0F0"/>
                </a:solidFill>
              </a:rPr>
              <a:t>CAV</a:t>
            </a:r>
            <a:r>
              <a:rPr lang="en-US" altLang="zh-CN" dirty="0" smtClean="0"/>
              <a:t>) </a:t>
            </a:r>
            <a:r>
              <a:rPr lang="zh-CN" altLang="en-US" dirty="0" smtClean="0">
                <a:solidFill>
                  <a:srgbClr val="008000"/>
                </a:solidFill>
              </a:rPr>
              <a:t>恒线速度与恒角速度</a:t>
            </a:r>
            <a:endParaRPr lang="en-US" altLang="zh-CN" dirty="0" smtClean="0">
              <a:solidFill>
                <a:srgbClr val="008000"/>
              </a:solidFill>
            </a:endParaRPr>
          </a:p>
          <a:p>
            <a:pPr lvl="1"/>
            <a:r>
              <a:rPr lang="en-US" altLang="zh-CN" dirty="0" smtClean="0">
                <a:solidFill>
                  <a:srgbClr val="00B0F0"/>
                </a:solidFill>
              </a:rPr>
              <a:t>CLV</a:t>
            </a:r>
            <a:endParaRPr lang="en-US" altLang="zh-CN" dirty="0">
              <a:solidFill>
                <a:srgbClr val="00B0F0"/>
              </a:solidFill>
            </a:endParaRPr>
          </a:p>
          <a:p>
            <a:pPr lvl="2"/>
            <a:r>
              <a:rPr lang="en-US" altLang="zh-CN" dirty="0"/>
              <a:t>The farther </a:t>
            </a:r>
            <a:r>
              <a:rPr lang="en-US" altLang="zh-CN" dirty="0" smtClean="0"/>
              <a:t>a track </a:t>
            </a:r>
            <a:r>
              <a:rPr lang="en-US" altLang="zh-CN" dirty="0"/>
              <a:t>is from the center of the </a:t>
            </a:r>
            <a:r>
              <a:rPr lang="en-US" altLang="zh-CN" dirty="0" smtClean="0"/>
              <a:t>disk</a:t>
            </a:r>
            <a:r>
              <a:rPr lang="zh-CN" altLang="en-US" dirty="0" smtClean="0"/>
              <a:t>，</a:t>
            </a:r>
            <a:r>
              <a:rPr lang="en-US" altLang="zh-CN" dirty="0"/>
              <a:t>the more sectors </a:t>
            </a:r>
            <a:r>
              <a:rPr lang="en-US" altLang="zh-CN" dirty="0" smtClean="0"/>
              <a:t>it can hold  </a:t>
            </a:r>
            <a:r>
              <a:rPr lang="zh-CN" altLang="en-US" dirty="0" smtClean="0">
                <a:solidFill>
                  <a:srgbClr val="008000"/>
                </a:solidFill>
                <a:latin typeface="+mn-ea"/>
                <a:ea typeface="+mn-ea"/>
              </a:rPr>
              <a:t>离中心越远的磁道具有越多的扇区</a:t>
            </a:r>
            <a:endParaRPr lang="en-US" altLang="zh-CN" dirty="0" smtClean="0">
              <a:solidFill>
                <a:srgbClr val="008000"/>
              </a:solidFill>
              <a:latin typeface="+mn-ea"/>
              <a:ea typeface="+mn-ea"/>
            </a:endParaRPr>
          </a:p>
          <a:p>
            <a:pPr lvl="3"/>
            <a:r>
              <a:rPr lang="en-US" altLang="zh-CN" dirty="0"/>
              <a:t>The drive increases </a:t>
            </a:r>
            <a:r>
              <a:rPr lang="en-US" altLang="zh-CN" dirty="0" smtClean="0"/>
              <a:t>its rotation </a:t>
            </a:r>
            <a:r>
              <a:rPr lang="en-US" altLang="zh-CN" dirty="0"/>
              <a:t>speed as the head moves from the outer to the inner tracks to </a:t>
            </a:r>
            <a:r>
              <a:rPr lang="en-US" altLang="zh-CN" dirty="0" smtClean="0"/>
              <a:t>keep the </a:t>
            </a:r>
            <a:r>
              <a:rPr lang="en-US" altLang="zh-CN" dirty="0"/>
              <a:t>same rate of data moving under the head</a:t>
            </a:r>
            <a:r>
              <a:rPr lang="en-US" altLang="zh-CN" dirty="0" smtClean="0"/>
              <a:t>.</a:t>
            </a:r>
          </a:p>
          <a:p>
            <a:pPr lvl="2"/>
            <a:r>
              <a:rPr lang="en-US" altLang="zh-CN" dirty="0" smtClean="0"/>
              <a:t>Used </a:t>
            </a:r>
            <a:r>
              <a:rPr lang="en-US" altLang="zh-CN" dirty="0"/>
              <a:t>in CD-ROM and DVD-ROM </a:t>
            </a:r>
            <a:r>
              <a:rPr lang="en-US" altLang="zh-CN" dirty="0" smtClean="0"/>
              <a:t>drives</a:t>
            </a:r>
            <a:endParaRPr lang="en-US" altLang="zh-CN"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13</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spTree>
    <p:extLst>
      <p:ext uri="{BB962C8B-B14F-4D97-AF65-F5344CB8AC3E}">
        <p14:creationId xmlns:p14="http://schemas.microsoft.com/office/powerpoint/2010/main" val="16411506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762000"/>
            <a:ext cx="8566740" cy="5353050"/>
          </a:xfrm>
        </p:spPr>
        <p:txBody>
          <a:bodyPr/>
          <a:lstStyle/>
          <a:p>
            <a:pPr lvl="1"/>
            <a:r>
              <a:rPr lang="en-US" altLang="zh-CN" dirty="0" smtClean="0">
                <a:solidFill>
                  <a:srgbClr val="00B0F0"/>
                </a:solidFill>
              </a:rPr>
              <a:t>CAV</a:t>
            </a:r>
          </a:p>
          <a:p>
            <a:pPr lvl="2"/>
            <a:r>
              <a:rPr lang="en-US" altLang="zh-CN" dirty="0" smtClean="0"/>
              <a:t>the </a:t>
            </a:r>
            <a:r>
              <a:rPr lang="en-US" altLang="zh-CN" dirty="0"/>
              <a:t>density of bits decreases from inner tracks to outer tracks </a:t>
            </a:r>
            <a:r>
              <a:rPr lang="en-US" altLang="zh-CN" dirty="0" smtClean="0"/>
              <a:t>to keep </a:t>
            </a:r>
            <a:r>
              <a:rPr lang="en-US" altLang="zh-CN" dirty="0"/>
              <a:t>the data rate </a:t>
            </a:r>
            <a:r>
              <a:rPr lang="en-US" altLang="zh-CN" dirty="0" smtClean="0"/>
              <a:t>constant </a:t>
            </a:r>
            <a:r>
              <a:rPr lang="zh-CN" altLang="en-US" dirty="0" smtClean="0">
                <a:solidFill>
                  <a:srgbClr val="008000"/>
                </a:solidFill>
                <a:latin typeface="+mn-ea"/>
                <a:ea typeface="+mn-ea"/>
              </a:rPr>
              <a:t>数据密度由内向外逐步下降，从而保持恒定的数据速率</a:t>
            </a:r>
            <a:endParaRPr lang="en-US" altLang="zh-CN" dirty="0" smtClean="0">
              <a:solidFill>
                <a:srgbClr val="008000"/>
              </a:solidFill>
              <a:latin typeface="+mn-ea"/>
              <a:ea typeface="+mn-ea"/>
            </a:endParaRPr>
          </a:p>
          <a:p>
            <a:pPr lvl="3"/>
            <a:r>
              <a:rPr lang="en-US" altLang="zh-CN" dirty="0"/>
              <a:t>the disk rotation speed can stay constant</a:t>
            </a:r>
            <a:endParaRPr lang="en-US" altLang="zh-CN" dirty="0" smtClean="0"/>
          </a:p>
          <a:p>
            <a:pPr lvl="2"/>
            <a:r>
              <a:rPr lang="en-US" altLang="zh-CN" dirty="0"/>
              <a:t>used in hard disks</a:t>
            </a:r>
            <a:endParaRPr lang="zh-CN" altLang="en-US"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14</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pic>
        <p:nvPicPr>
          <p:cNvPr id="7" name="Picture 6"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6" y="6353175"/>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98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487990" y="482600"/>
            <a:ext cx="8229600" cy="710043"/>
          </a:xfrm>
        </p:spPr>
        <p:txBody>
          <a:bodyPr/>
          <a:lstStyle/>
          <a:p>
            <a:r>
              <a:rPr lang="en-US" altLang="zh-CN" sz="3600" dirty="0" smtClean="0">
                <a:ea typeface="宋体" pitchFamily="2" charset="-122"/>
              </a:rPr>
              <a:t>10.3 Disk</a:t>
            </a:r>
            <a:r>
              <a:rPr lang="en-US" altLang="zh-CN" sz="3600" dirty="0" smtClean="0">
                <a:solidFill>
                  <a:srgbClr val="FF0000"/>
                </a:solidFill>
                <a:ea typeface="宋体" pitchFamily="2" charset="-122"/>
              </a:rPr>
              <a:t> </a:t>
            </a:r>
            <a:r>
              <a:rPr lang="en-US" altLang="zh-CN" sz="3600" dirty="0" smtClean="0">
                <a:ea typeface="宋体" pitchFamily="2" charset="-122"/>
              </a:rPr>
              <a:t>Attachment </a:t>
            </a:r>
            <a:r>
              <a:rPr lang="zh-CN" altLang="en-US" sz="3600" dirty="0" smtClean="0">
                <a:solidFill>
                  <a:srgbClr val="008000"/>
                </a:solidFill>
                <a:ea typeface="宋体" pitchFamily="2" charset="-122"/>
              </a:rPr>
              <a:t>磁盘连接</a:t>
            </a:r>
          </a:p>
        </p:txBody>
      </p:sp>
      <p:sp>
        <p:nvSpPr>
          <p:cNvPr id="580611" name="Rectangle 3"/>
          <p:cNvSpPr>
            <a:spLocks noGrp="1" noChangeArrowheads="1"/>
          </p:cNvSpPr>
          <p:nvPr>
            <p:ph idx="1"/>
          </p:nvPr>
        </p:nvSpPr>
        <p:spPr>
          <a:xfrm>
            <a:off x="414338" y="1327150"/>
            <a:ext cx="8497888" cy="5072063"/>
          </a:xfrm>
        </p:spPr>
        <p:txBody>
          <a:bodyPr>
            <a:normAutofit/>
          </a:bodyPr>
          <a:lstStyle/>
          <a:p>
            <a:pPr>
              <a:lnSpc>
                <a:spcPct val="170000"/>
              </a:lnSpc>
            </a:pPr>
            <a:r>
              <a:rPr lang="en-US" altLang="zh-CN" dirty="0"/>
              <a:t>Computers access disk storage in two ways</a:t>
            </a:r>
          </a:p>
          <a:p>
            <a:pPr lvl="1">
              <a:lnSpc>
                <a:spcPct val="170000"/>
              </a:lnSpc>
            </a:pPr>
            <a:r>
              <a:rPr lang="en-US" altLang="zh-CN" dirty="0"/>
              <a:t>via I/O ports --</a:t>
            </a:r>
            <a:r>
              <a:rPr lang="en-US" altLang="zh-CN" i="1" dirty="0">
                <a:solidFill>
                  <a:srgbClr val="00B0F0"/>
                </a:solidFill>
              </a:rPr>
              <a:t>host-attached </a:t>
            </a:r>
            <a:r>
              <a:rPr lang="en-US" altLang="zh-CN" i="1" dirty="0" smtClean="0">
                <a:solidFill>
                  <a:srgbClr val="00B0F0"/>
                </a:solidFill>
              </a:rPr>
              <a:t>storage   </a:t>
            </a:r>
            <a:r>
              <a:rPr lang="zh-CN" altLang="en-US" i="1" dirty="0" smtClean="0">
                <a:solidFill>
                  <a:srgbClr val="008000"/>
                </a:solidFill>
              </a:rPr>
              <a:t>主机连接</a:t>
            </a:r>
            <a:endParaRPr lang="en-US" altLang="zh-CN" i="1" dirty="0">
              <a:solidFill>
                <a:srgbClr val="008000"/>
              </a:solidFill>
            </a:endParaRPr>
          </a:p>
          <a:p>
            <a:pPr lvl="1">
              <a:lnSpc>
                <a:spcPct val="170000"/>
              </a:lnSpc>
            </a:pPr>
            <a:r>
              <a:rPr lang="en-US" altLang="zh-CN" dirty="0" smtClean="0"/>
              <a:t>via </a:t>
            </a:r>
            <a:r>
              <a:rPr lang="en-US" altLang="zh-CN" dirty="0"/>
              <a:t>a remote host in a distributed file system--</a:t>
            </a:r>
            <a:r>
              <a:rPr lang="en-US" altLang="zh-CN" i="1" dirty="0">
                <a:solidFill>
                  <a:srgbClr val="00B0F0"/>
                </a:solidFill>
              </a:rPr>
              <a:t>network-attached </a:t>
            </a:r>
            <a:r>
              <a:rPr lang="en-US" altLang="zh-CN" i="1" dirty="0" smtClean="0">
                <a:solidFill>
                  <a:srgbClr val="00B0F0"/>
                </a:solidFill>
              </a:rPr>
              <a:t>storage  </a:t>
            </a:r>
            <a:r>
              <a:rPr lang="zh-CN" altLang="en-US" i="1" dirty="0" smtClean="0">
                <a:solidFill>
                  <a:srgbClr val="008000"/>
                </a:solidFill>
              </a:rPr>
              <a:t>网络连接</a:t>
            </a:r>
            <a:endParaRPr lang="en-US" altLang="zh-CN" i="1" dirty="0">
              <a:solidFill>
                <a:srgbClr val="008000"/>
              </a:solidFill>
            </a:endParaRPr>
          </a:p>
        </p:txBody>
      </p:sp>
      <p:pic>
        <p:nvPicPr>
          <p:cNvPr id="580614" name="Picture 6"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33655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80615" name="Picture 7"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813" y="627697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15</a:t>
            </a:fld>
            <a:endParaRPr lang="en-US" dirty="0"/>
          </a:p>
        </p:txBody>
      </p:sp>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497515" y="302203"/>
            <a:ext cx="8229600" cy="1002722"/>
          </a:xfrm>
        </p:spPr>
        <p:txBody>
          <a:bodyPr/>
          <a:lstStyle/>
          <a:p>
            <a:r>
              <a:rPr lang="en-US" altLang="zh-CN" dirty="0" smtClean="0">
                <a:ea typeface="宋体" pitchFamily="2" charset="-122"/>
              </a:rPr>
              <a:t>10.4 Disk Scheduling   </a:t>
            </a:r>
            <a:r>
              <a:rPr lang="zh-CN" altLang="en-US" sz="2400" dirty="0" smtClean="0">
                <a:solidFill>
                  <a:srgbClr val="008000"/>
                </a:solidFill>
                <a:ea typeface="宋体" pitchFamily="2" charset="-122"/>
              </a:rPr>
              <a:t>磁盘调度</a:t>
            </a:r>
          </a:p>
        </p:txBody>
      </p:sp>
      <p:sp>
        <p:nvSpPr>
          <p:cNvPr id="536579" name="Rectangle 3"/>
          <p:cNvSpPr>
            <a:spLocks noGrp="1" noChangeArrowheads="1"/>
          </p:cNvSpPr>
          <p:nvPr>
            <p:ph idx="1"/>
          </p:nvPr>
        </p:nvSpPr>
        <p:spPr>
          <a:xfrm>
            <a:off x="309562" y="1266826"/>
            <a:ext cx="8682037" cy="5105400"/>
          </a:xfrm>
        </p:spPr>
        <p:txBody>
          <a:bodyPr/>
          <a:lstStyle/>
          <a:p>
            <a:r>
              <a:rPr lang="en-US" altLang="zh-CN" dirty="0"/>
              <a:t>The OS is responsible for using hardware efficiently</a:t>
            </a:r>
          </a:p>
          <a:p>
            <a:pPr lvl="1"/>
            <a:r>
              <a:rPr lang="en-US" altLang="zh-CN" dirty="0"/>
              <a:t>for the disk drives, this means having a fast </a:t>
            </a:r>
            <a:r>
              <a:rPr lang="en-US" altLang="zh-CN" dirty="0">
                <a:solidFill>
                  <a:srgbClr val="00B0F0"/>
                </a:solidFill>
              </a:rPr>
              <a:t>access time </a:t>
            </a:r>
            <a:r>
              <a:rPr lang="en-US" altLang="zh-CN" dirty="0"/>
              <a:t>and </a:t>
            </a:r>
            <a:r>
              <a:rPr lang="en-US" altLang="zh-CN" dirty="0">
                <a:solidFill>
                  <a:srgbClr val="00B0F0"/>
                </a:solidFill>
              </a:rPr>
              <a:t>disk bandwidth</a:t>
            </a:r>
            <a:r>
              <a:rPr lang="en-US" altLang="zh-CN" dirty="0"/>
              <a:t>.</a:t>
            </a:r>
          </a:p>
          <a:p>
            <a:pPr>
              <a:buFont typeface="Monotype Sorts" pitchFamily="2" charset="2"/>
              <a:buNone/>
            </a:pPr>
            <a:r>
              <a:rPr lang="en-US" altLang="zh-CN" sz="2000" dirty="0" smtClean="0">
                <a:ea typeface="宋体" pitchFamily="2" charset="-122"/>
              </a:rPr>
              <a:t>     </a:t>
            </a:r>
            <a:r>
              <a:rPr lang="zh-CN" altLang="en-US" sz="2000" b="1" dirty="0" smtClean="0">
                <a:solidFill>
                  <a:srgbClr val="008000"/>
                </a:solidFill>
                <a:ea typeface="宋体" pitchFamily="2" charset="-122"/>
              </a:rPr>
              <a:t>操作系统需要高效地使用硬件－－对于磁盘驱动器，这意味着具有快速的访问时间和磁盘带宽。</a:t>
            </a:r>
          </a:p>
        </p:txBody>
      </p:sp>
      <p:pic>
        <p:nvPicPr>
          <p:cNvPr id="536581"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40957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dirty="0" smtClean="0"/>
              <a:t>10.</a:t>
            </a:r>
            <a:fld id="{59DE6EB8-52AB-45EA-A660-3E1EBFA72987}" type="slidenum">
              <a:rPr lang="en-US" smtClean="0"/>
              <a:pPr/>
              <a:t>16</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wipe(left)">
                                      <p:cBhvr>
                                        <p:cTn id="7" dur="500"/>
                                        <p:tgtEl>
                                          <p:spTgt spid="536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wipe(left)">
                                      <p:cBhvr>
                                        <p:cTn id="12" dur="500"/>
                                        <p:tgtEl>
                                          <p:spTgt spid="536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6579">
                                            <p:txEl>
                                              <p:pRg st="2" end="2"/>
                                            </p:txEl>
                                          </p:spTgt>
                                        </p:tgtEl>
                                        <p:attrNameLst>
                                          <p:attrName>style.visibility</p:attrName>
                                        </p:attrNameLst>
                                      </p:cBhvr>
                                      <p:to>
                                        <p:strVal val="visible"/>
                                      </p:to>
                                    </p:set>
                                    <p:animEffect transition="in" filter="wipe(left)">
                                      <p:cBhvr>
                                        <p:cTn id="17" dur="500"/>
                                        <p:tgtEl>
                                          <p:spTgt spid="536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319088" y="660400"/>
            <a:ext cx="8558212" cy="5673725"/>
          </a:xfrm>
        </p:spPr>
        <p:txBody>
          <a:bodyPr>
            <a:normAutofit/>
          </a:bodyPr>
          <a:lstStyle/>
          <a:p>
            <a:r>
              <a:rPr lang="en-US" altLang="zh-CN" dirty="0">
                <a:hlinkClick r:id="rId2" action="ppaction://hlinksldjump"/>
              </a:rPr>
              <a:t>Access time </a:t>
            </a:r>
            <a:r>
              <a:rPr lang="en-US" altLang="zh-CN" dirty="0"/>
              <a:t>has two major </a:t>
            </a:r>
            <a:r>
              <a:rPr lang="en-US" altLang="zh-CN" dirty="0" smtClean="0"/>
              <a:t>components</a:t>
            </a:r>
            <a:endParaRPr lang="zh-CN" altLang="en-US" sz="2000" dirty="0">
              <a:solidFill>
                <a:srgbClr val="008000"/>
              </a:solidFill>
              <a:ea typeface="宋体" pitchFamily="2" charset="-122"/>
            </a:endParaRPr>
          </a:p>
          <a:p>
            <a:pPr lvl="1"/>
            <a:r>
              <a:rPr lang="en-US" altLang="zh-CN" b="1" i="1" dirty="0" smtClean="0">
                <a:solidFill>
                  <a:srgbClr val="00B0F0"/>
                </a:solidFill>
                <a:ea typeface="宋体" pitchFamily="2" charset="-122"/>
              </a:rPr>
              <a:t>Seek time</a:t>
            </a:r>
            <a:r>
              <a:rPr lang="en-US" altLang="zh-CN" dirty="0" smtClean="0">
                <a:solidFill>
                  <a:srgbClr val="00B0F0"/>
                </a:solidFill>
                <a:ea typeface="宋体" pitchFamily="2" charset="-122"/>
              </a:rPr>
              <a:t> </a:t>
            </a:r>
            <a:r>
              <a:rPr lang="en-US" altLang="zh-CN" dirty="0" smtClean="0">
                <a:ea typeface="宋体" pitchFamily="2" charset="-122"/>
              </a:rPr>
              <a:t>is the time for the disk are to move the heads to the cylinder containing the desired sector.</a:t>
            </a:r>
          </a:p>
          <a:p>
            <a:pPr lvl="1">
              <a:buFont typeface="Monotype Sorts" pitchFamily="2" charset="2"/>
              <a:buNone/>
            </a:pPr>
            <a:r>
              <a:rPr lang="en-US" altLang="zh-CN" sz="2000" dirty="0" smtClean="0">
                <a:ea typeface="宋体" pitchFamily="2" charset="-122"/>
              </a:rPr>
              <a:t>     </a:t>
            </a:r>
            <a:r>
              <a:rPr lang="zh-CN" altLang="en-US" sz="2000" b="1" dirty="0" smtClean="0">
                <a:solidFill>
                  <a:srgbClr val="008000"/>
                </a:solidFill>
                <a:ea typeface="宋体" pitchFamily="2" charset="-122"/>
              </a:rPr>
              <a:t>寻道时间：磁盘的磁头移动到包含请求扇区的柱面所需要的时间。</a:t>
            </a:r>
            <a:endParaRPr lang="en-US" altLang="zh-CN" sz="2000" b="1" dirty="0" smtClean="0">
              <a:solidFill>
                <a:srgbClr val="008000"/>
              </a:solidFill>
              <a:ea typeface="宋体" pitchFamily="2" charset="-122"/>
            </a:endParaRPr>
          </a:p>
          <a:p>
            <a:pPr lvl="2"/>
            <a:r>
              <a:rPr lang="en-US" altLang="zh-CN" dirty="0">
                <a:ea typeface="宋体" pitchFamily="2" charset="-122"/>
              </a:rPr>
              <a:t>Minimize seek time  </a:t>
            </a:r>
            <a:r>
              <a:rPr lang="zh-CN" altLang="en-US" dirty="0">
                <a:solidFill>
                  <a:srgbClr val="008000"/>
                </a:solidFill>
                <a:ea typeface="宋体" pitchFamily="2" charset="-122"/>
              </a:rPr>
              <a:t>最小化寻道时间</a:t>
            </a:r>
          </a:p>
          <a:p>
            <a:pPr lvl="3">
              <a:buClr>
                <a:srgbClr val="0F6FC6"/>
              </a:buClr>
            </a:pPr>
            <a:r>
              <a:rPr lang="en-US" altLang="zh-CN" dirty="0">
                <a:solidFill>
                  <a:prstClr val="black"/>
                </a:solidFill>
                <a:ea typeface="宋体" pitchFamily="2" charset="-122"/>
              </a:rPr>
              <a:t>Seek time </a:t>
            </a:r>
            <a:r>
              <a:rPr lang="en-US" altLang="zh-CN" dirty="0">
                <a:solidFill>
                  <a:prstClr val="black"/>
                </a:solidFill>
                <a:ea typeface="宋体" pitchFamily="2" charset="-122"/>
                <a:sym typeface="Symbol" pitchFamily="18" charset="2"/>
              </a:rPr>
              <a:t> seek </a:t>
            </a:r>
            <a:r>
              <a:rPr lang="en-US" altLang="zh-CN" dirty="0" smtClean="0">
                <a:solidFill>
                  <a:prstClr val="black"/>
                </a:solidFill>
                <a:ea typeface="宋体" pitchFamily="2" charset="-122"/>
                <a:sym typeface="Symbol" pitchFamily="18" charset="2"/>
              </a:rPr>
              <a:t>distance</a:t>
            </a:r>
            <a:endParaRPr lang="zh-CN" altLang="en-US" b="1" dirty="0" smtClean="0">
              <a:solidFill>
                <a:srgbClr val="008000"/>
              </a:solidFill>
              <a:ea typeface="宋体" pitchFamily="2" charset="-122"/>
            </a:endParaRPr>
          </a:p>
          <a:p>
            <a:pPr lvl="1"/>
            <a:r>
              <a:rPr lang="en-US" altLang="zh-CN" b="1" i="1" dirty="0">
                <a:solidFill>
                  <a:srgbClr val="00B0F0"/>
                </a:solidFill>
                <a:ea typeface="宋体" pitchFamily="2" charset="-122"/>
              </a:rPr>
              <a:t>Rotational</a:t>
            </a:r>
            <a:r>
              <a:rPr lang="en-US" altLang="zh-CN" b="1" i="1" dirty="0" smtClean="0">
                <a:solidFill>
                  <a:schemeClr val="hlink"/>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latency</a:t>
            </a:r>
            <a:r>
              <a:rPr lang="en-US" altLang="zh-CN" dirty="0" smtClean="0">
                <a:ea typeface="宋体" pitchFamily="2" charset="-122"/>
              </a:rPr>
              <a:t> is the additional time waiting for the disk to rotate the desired sector to the disk head.</a:t>
            </a:r>
          </a:p>
          <a:p>
            <a:pPr lvl="1">
              <a:buFont typeface="Monotype Sorts" pitchFamily="2" charset="2"/>
              <a:buNone/>
            </a:pPr>
            <a:r>
              <a:rPr lang="en-US" altLang="zh-CN" sz="2000" dirty="0" smtClean="0">
                <a:ea typeface="宋体" pitchFamily="2" charset="-122"/>
              </a:rPr>
              <a:t>     </a:t>
            </a:r>
            <a:r>
              <a:rPr lang="zh-CN" altLang="en-US" sz="2000" b="1" dirty="0" smtClean="0">
                <a:solidFill>
                  <a:srgbClr val="008000"/>
                </a:solidFill>
                <a:ea typeface="宋体" pitchFamily="2" charset="-122"/>
              </a:rPr>
              <a:t>旋转延迟：磁盘旋转请求扇区到磁头下面所需时间</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17</a:t>
            </a:fld>
            <a:endParaRPr lang="en-US" dirty="0"/>
          </a:p>
        </p:txBody>
      </p:sp>
    </p:spTree>
    <p:extLst>
      <p:ext uri="{BB962C8B-B14F-4D97-AF65-F5344CB8AC3E}">
        <p14:creationId xmlns:p14="http://schemas.microsoft.com/office/powerpoint/2010/main" val="39540297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wipe(left)">
                                      <p:cBhvr>
                                        <p:cTn id="7" dur="500"/>
                                        <p:tgtEl>
                                          <p:spTgt spid="536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wipe(left)">
                                      <p:cBhvr>
                                        <p:cTn id="12" dur="500"/>
                                        <p:tgtEl>
                                          <p:spTgt spid="536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6579">
                                            <p:txEl>
                                              <p:pRg st="2" end="2"/>
                                            </p:txEl>
                                          </p:spTgt>
                                        </p:tgtEl>
                                        <p:attrNameLst>
                                          <p:attrName>style.visibility</p:attrName>
                                        </p:attrNameLst>
                                      </p:cBhvr>
                                      <p:to>
                                        <p:strVal val="visible"/>
                                      </p:to>
                                    </p:set>
                                    <p:animEffect transition="in" filter="wipe(left)">
                                      <p:cBhvr>
                                        <p:cTn id="17" dur="500"/>
                                        <p:tgtEl>
                                          <p:spTgt spid="53657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36579">
                                            <p:txEl>
                                              <p:pRg st="3" end="3"/>
                                            </p:txEl>
                                          </p:spTgt>
                                        </p:tgtEl>
                                        <p:attrNameLst>
                                          <p:attrName>style.visibility</p:attrName>
                                        </p:attrNameLst>
                                      </p:cBhvr>
                                      <p:to>
                                        <p:strVal val="visible"/>
                                      </p:to>
                                    </p:set>
                                    <p:animEffect transition="in" filter="wipe(left)">
                                      <p:cBhvr>
                                        <p:cTn id="20" dur="500"/>
                                        <p:tgtEl>
                                          <p:spTgt spid="5365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36579">
                                            <p:txEl>
                                              <p:pRg st="4" end="4"/>
                                            </p:txEl>
                                          </p:spTgt>
                                        </p:tgtEl>
                                        <p:attrNameLst>
                                          <p:attrName>style.visibility</p:attrName>
                                        </p:attrNameLst>
                                      </p:cBhvr>
                                      <p:to>
                                        <p:strVal val="visible"/>
                                      </p:to>
                                    </p:set>
                                    <p:animEffect transition="in" filter="wipe(left)">
                                      <p:cBhvr>
                                        <p:cTn id="23" dur="500"/>
                                        <p:tgtEl>
                                          <p:spTgt spid="5365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36579">
                                            <p:txEl>
                                              <p:pRg st="5" end="5"/>
                                            </p:txEl>
                                          </p:spTgt>
                                        </p:tgtEl>
                                        <p:attrNameLst>
                                          <p:attrName>style.visibility</p:attrName>
                                        </p:attrNameLst>
                                      </p:cBhvr>
                                      <p:to>
                                        <p:strVal val="visible"/>
                                      </p:to>
                                    </p:set>
                                    <p:animEffect transition="in" filter="wipe(left)">
                                      <p:cBhvr>
                                        <p:cTn id="28" dur="500"/>
                                        <p:tgtEl>
                                          <p:spTgt spid="53657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36579">
                                            <p:txEl>
                                              <p:pRg st="6" end="6"/>
                                            </p:txEl>
                                          </p:spTgt>
                                        </p:tgtEl>
                                        <p:attrNameLst>
                                          <p:attrName>style.visibility</p:attrName>
                                        </p:attrNameLst>
                                      </p:cBhvr>
                                      <p:to>
                                        <p:strVal val="visible"/>
                                      </p:to>
                                    </p:set>
                                    <p:animEffect transition="in" filter="wipe(left)">
                                      <p:cBhvr>
                                        <p:cTn id="33" dur="500"/>
                                        <p:tgtEl>
                                          <p:spTgt spid="536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idx="1"/>
          </p:nvPr>
        </p:nvSpPr>
        <p:spPr>
          <a:xfrm>
            <a:off x="309563" y="1101725"/>
            <a:ext cx="8462962" cy="5251450"/>
          </a:xfrm>
        </p:spPr>
        <p:txBody>
          <a:bodyPr/>
          <a:lstStyle/>
          <a:p>
            <a:pPr>
              <a:lnSpc>
                <a:spcPct val="120000"/>
              </a:lnSpc>
            </a:pPr>
            <a:r>
              <a:rPr lang="en-US" altLang="zh-CN" i="1" dirty="0">
                <a:solidFill>
                  <a:srgbClr val="00B0F0"/>
                </a:solidFill>
                <a:sym typeface="Symbol" pitchFamily="18" charset="2"/>
              </a:rPr>
              <a:t>Disk bandwidth  </a:t>
            </a:r>
            <a:r>
              <a:rPr lang="zh-CN" altLang="en-US" sz="2000" b="1" dirty="0" smtClean="0">
                <a:solidFill>
                  <a:srgbClr val="008000"/>
                </a:solidFill>
                <a:ea typeface="宋体" pitchFamily="2" charset="-122"/>
                <a:sym typeface="Symbol" pitchFamily="18" charset="2"/>
              </a:rPr>
              <a:t>磁盘带宽</a:t>
            </a:r>
          </a:p>
          <a:p>
            <a:pPr lvl="1">
              <a:lnSpc>
                <a:spcPct val="120000"/>
              </a:lnSpc>
            </a:pPr>
            <a:r>
              <a:rPr lang="en-US" altLang="zh-CN" sz="2000" dirty="0" smtClean="0">
                <a:ea typeface="宋体" pitchFamily="2" charset="-122"/>
                <a:sym typeface="Symbol" pitchFamily="18" charset="2"/>
              </a:rPr>
              <a:t>the total number of bytes transferred, divided by the total time between the first request for service and the completion of the last transfer.</a:t>
            </a:r>
          </a:p>
          <a:p>
            <a:pPr lvl="1">
              <a:lnSpc>
                <a:spcPct val="120000"/>
              </a:lnSpc>
              <a:buFont typeface="Monotype Sorts" pitchFamily="2" charset="2"/>
              <a:buNone/>
            </a:pPr>
            <a:r>
              <a:rPr lang="zh-CN" altLang="en-US" sz="2000" b="1" dirty="0" smtClean="0">
                <a:solidFill>
                  <a:srgbClr val="008000"/>
                </a:solidFill>
                <a:ea typeface="宋体" pitchFamily="2" charset="-122"/>
                <a:sym typeface="Symbol" pitchFamily="18" charset="2"/>
              </a:rPr>
              <a:t>总传输字节数</a:t>
            </a:r>
            <a:r>
              <a:rPr lang="en-US" altLang="zh-CN" sz="2000" b="1" dirty="0" smtClean="0">
                <a:solidFill>
                  <a:srgbClr val="008000"/>
                </a:solidFill>
                <a:ea typeface="宋体" pitchFamily="2" charset="-122"/>
                <a:sym typeface="Symbol" pitchFamily="18" charset="2"/>
              </a:rPr>
              <a:t>, </a:t>
            </a:r>
            <a:r>
              <a:rPr lang="zh-CN" altLang="en-US" sz="2000" b="1" dirty="0" smtClean="0">
                <a:solidFill>
                  <a:srgbClr val="008000"/>
                </a:solidFill>
                <a:ea typeface="宋体" pitchFamily="2" charset="-122"/>
                <a:sym typeface="Symbol" pitchFamily="18" charset="2"/>
              </a:rPr>
              <a:t>除以总时间</a:t>
            </a:r>
            <a:r>
              <a:rPr lang="en-US" altLang="zh-CN" sz="2000" b="1" dirty="0" smtClean="0">
                <a:solidFill>
                  <a:srgbClr val="008000"/>
                </a:solidFill>
                <a:ea typeface="宋体" pitchFamily="2" charset="-122"/>
                <a:sym typeface="Symbol" pitchFamily="18" charset="2"/>
              </a:rPr>
              <a:t>(</a:t>
            </a:r>
            <a:r>
              <a:rPr lang="zh-CN" altLang="en-US" sz="2000" b="1" dirty="0" smtClean="0">
                <a:solidFill>
                  <a:srgbClr val="008000"/>
                </a:solidFill>
                <a:ea typeface="宋体" pitchFamily="2" charset="-122"/>
                <a:sym typeface="Symbol" pitchFamily="18" charset="2"/>
              </a:rPr>
              <a:t>从第一个服务请求到最后一次传输结束</a:t>
            </a:r>
            <a:r>
              <a:rPr lang="en-US" altLang="zh-CN" sz="2000" b="1" dirty="0" smtClean="0">
                <a:solidFill>
                  <a:srgbClr val="008000"/>
                </a:solidFill>
                <a:ea typeface="宋体" pitchFamily="2" charset="-122"/>
                <a:sym typeface="Symbol" pitchFamily="18" charset="2"/>
              </a:rPr>
              <a:t>)</a:t>
            </a:r>
          </a:p>
          <a:p>
            <a:pPr marL="274320" lvl="1" indent="-274320">
              <a:buClr>
                <a:srgbClr val="C00000"/>
              </a:buClr>
              <a:buSzPct val="95000"/>
              <a:buFont typeface="Wingdings" panose="05000000000000000000" pitchFamily="2" charset="2"/>
              <a:buChar char="n"/>
            </a:pPr>
            <a:r>
              <a:rPr lang="en-US" altLang="zh-CN" sz="2600" b="1" dirty="0">
                <a:solidFill>
                  <a:srgbClr val="0066FF"/>
                </a:solidFill>
              </a:rPr>
              <a:t>We can improve both the </a:t>
            </a:r>
            <a:r>
              <a:rPr lang="en-US" altLang="zh-CN" sz="2600" b="1" dirty="0">
                <a:solidFill>
                  <a:srgbClr val="00B0F0"/>
                </a:solidFill>
              </a:rPr>
              <a:t>access time </a:t>
            </a:r>
            <a:r>
              <a:rPr lang="en-US" altLang="zh-CN" sz="2600" b="1" dirty="0">
                <a:solidFill>
                  <a:srgbClr val="0066FF"/>
                </a:solidFill>
              </a:rPr>
              <a:t>and the </a:t>
            </a:r>
            <a:r>
              <a:rPr lang="en-US" altLang="zh-CN" sz="2600" b="1" dirty="0">
                <a:solidFill>
                  <a:srgbClr val="00B0F0"/>
                </a:solidFill>
              </a:rPr>
              <a:t>bandwidth</a:t>
            </a:r>
            <a:r>
              <a:rPr lang="en-US" altLang="zh-CN" sz="2600" b="1" dirty="0">
                <a:solidFill>
                  <a:srgbClr val="0066FF"/>
                </a:solidFill>
              </a:rPr>
              <a:t> by managing the order in which disk I/O requests are serviced.</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18</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2">
                                            <p:txEl>
                                              <p:pRg st="0" end="0"/>
                                            </p:txEl>
                                          </p:spTgt>
                                        </p:tgtEl>
                                        <p:attrNameLst>
                                          <p:attrName>style.visibility</p:attrName>
                                        </p:attrNameLst>
                                      </p:cBhvr>
                                      <p:to>
                                        <p:strVal val="visible"/>
                                      </p:to>
                                    </p:set>
                                    <p:animEffect transition="in" filter="wipe(left)">
                                      <p:cBhvr>
                                        <p:cTn id="7" dur="500"/>
                                        <p:tgtEl>
                                          <p:spTgt spid="537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7602">
                                            <p:txEl>
                                              <p:pRg st="1" end="1"/>
                                            </p:txEl>
                                          </p:spTgt>
                                        </p:tgtEl>
                                        <p:attrNameLst>
                                          <p:attrName>style.visibility</p:attrName>
                                        </p:attrNameLst>
                                      </p:cBhvr>
                                      <p:to>
                                        <p:strVal val="visible"/>
                                      </p:to>
                                    </p:set>
                                    <p:animEffect transition="in" filter="wipe(left)">
                                      <p:cBhvr>
                                        <p:cTn id="12" dur="500"/>
                                        <p:tgtEl>
                                          <p:spTgt spid="5376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2">
                                            <p:txEl>
                                              <p:pRg st="2" end="2"/>
                                            </p:txEl>
                                          </p:spTgt>
                                        </p:tgtEl>
                                        <p:attrNameLst>
                                          <p:attrName>style.visibility</p:attrName>
                                        </p:attrNameLst>
                                      </p:cBhvr>
                                      <p:to>
                                        <p:strVal val="visible"/>
                                      </p:to>
                                    </p:set>
                                    <p:animEffect transition="in" filter="wipe(left)">
                                      <p:cBhvr>
                                        <p:cTn id="17" dur="500"/>
                                        <p:tgtEl>
                                          <p:spTgt spid="537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7602">
                                            <p:txEl>
                                              <p:pRg st="3" end="3"/>
                                            </p:txEl>
                                          </p:spTgt>
                                        </p:tgtEl>
                                        <p:attrNameLst>
                                          <p:attrName>style.visibility</p:attrName>
                                        </p:attrNameLst>
                                      </p:cBhvr>
                                      <p:to>
                                        <p:strVal val="visible"/>
                                      </p:to>
                                    </p:set>
                                    <p:animEffect transition="in" filter="wipe(left)">
                                      <p:cBhvr>
                                        <p:cTn id="22" dur="500"/>
                                        <p:tgtEl>
                                          <p:spTgt spid="5376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565" y="724252"/>
            <a:ext cx="8619460" cy="4466873"/>
          </a:xfrm>
        </p:spPr>
        <p:txBody>
          <a:bodyPr>
            <a:normAutofit/>
          </a:bodyPr>
          <a:lstStyle/>
          <a:p>
            <a:r>
              <a:rPr lang="en-US" altLang="zh-CN" dirty="0"/>
              <a:t>I/O </a:t>
            </a:r>
            <a:r>
              <a:rPr lang="en-US" altLang="zh-CN" dirty="0" smtClean="0"/>
              <a:t>request   </a:t>
            </a:r>
            <a:r>
              <a:rPr lang="en-US" altLang="zh-CN" dirty="0" smtClean="0">
                <a:solidFill>
                  <a:srgbClr val="008000"/>
                </a:solidFill>
              </a:rPr>
              <a:t>I/O</a:t>
            </a:r>
            <a:r>
              <a:rPr lang="zh-CN" altLang="en-US" dirty="0" smtClean="0">
                <a:solidFill>
                  <a:srgbClr val="008000"/>
                </a:solidFill>
              </a:rPr>
              <a:t>请求</a:t>
            </a:r>
            <a:endParaRPr lang="en-US" altLang="zh-CN" dirty="0" smtClean="0">
              <a:solidFill>
                <a:srgbClr val="008000"/>
              </a:solidFill>
            </a:endParaRPr>
          </a:p>
          <a:p>
            <a:pPr lvl="1"/>
            <a:r>
              <a:rPr lang="en-US" altLang="zh-CN" dirty="0" smtClean="0"/>
              <a:t>specifies: </a:t>
            </a:r>
            <a:r>
              <a:rPr lang="en-US" altLang="zh-CN" dirty="0"/>
              <a:t>input or output mode, disk address, memory address, number of sectors to transfer</a:t>
            </a:r>
          </a:p>
          <a:p>
            <a:r>
              <a:rPr lang="en-US" altLang="zh-CN" dirty="0"/>
              <a:t>OS maintains queue of requests, per disk or device</a:t>
            </a:r>
          </a:p>
          <a:p>
            <a:pPr lvl="1"/>
            <a:r>
              <a:rPr lang="en-US" altLang="zh-CN" dirty="0"/>
              <a:t>Idle disk can immediately work on I/O request, busy disk means work must </a:t>
            </a:r>
            <a:r>
              <a:rPr lang="en-US" altLang="zh-CN" dirty="0" smtClean="0"/>
              <a:t>queue</a:t>
            </a:r>
            <a:endParaRPr lang="en-US" altLang="zh-CN"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19</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spTree>
    <p:extLst>
      <p:ext uri="{BB962C8B-B14F-4D97-AF65-F5344CB8AC3E}">
        <p14:creationId xmlns:p14="http://schemas.microsoft.com/office/powerpoint/2010/main" val="2747181472"/>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627063" y="211667"/>
            <a:ext cx="8215312" cy="1007533"/>
          </a:xfrm>
        </p:spPr>
        <p:txBody>
          <a:bodyPr>
            <a:normAutofit fontScale="90000"/>
          </a:bodyPr>
          <a:lstStyle/>
          <a:p>
            <a:r>
              <a:rPr lang="en-US" altLang="zh-CN" dirty="0" smtClean="0">
                <a:ea typeface="宋体" pitchFamily="2" charset="-122"/>
              </a:rPr>
              <a:t>Chapter 10:  Mass-Storage Structure</a:t>
            </a:r>
            <a:br>
              <a:rPr lang="en-US" altLang="zh-CN" dirty="0" smtClean="0">
                <a:ea typeface="宋体" pitchFamily="2" charset="-122"/>
              </a:rPr>
            </a:br>
            <a:r>
              <a:rPr lang="zh-CN" altLang="en-US" dirty="0" smtClean="0">
                <a:solidFill>
                  <a:srgbClr val="008000"/>
                </a:solidFill>
                <a:ea typeface="宋体" pitchFamily="2" charset="-122"/>
              </a:rPr>
              <a:t>大容量存储结构</a:t>
            </a:r>
            <a:endParaRPr lang="en-US" altLang="zh-CN" dirty="0" smtClean="0">
              <a:solidFill>
                <a:srgbClr val="008000"/>
              </a:solidFill>
              <a:ea typeface="宋体" pitchFamily="2" charset="-122"/>
            </a:endParaRPr>
          </a:p>
        </p:txBody>
      </p:sp>
      <p:sp>
        <p:nvSpPr>
          <p:cNvPr id="579587" name="Rectangle 3"/>
          <p:cNvSpPr>
            <a:spLocks noGrp="1" noChangeArrowheads="1"/>
          </p:cNvSpPr>
          <p:nvPr>
            <p:ph idx="1"/>
          </p:nvPr>
        </p:nvSpPr>
        <p:spPr>
          <a:xfrm>
            <a:off x="1323975" y="1377950"/>
            <a:ext cx="7134225" cy="4689475"/>
          </a:xfrm>
        </p:spPr>
        <p:txBody>
          <a:bodyPr>
            <a:normAutofit/>
          </a:bodyPr>
          <a:lstStyle/>
          <a:p>
            <a:r>
              <a:rPr lang="en-US" altLang="zh-CN" sz="2400" dirty="0">
                <a:solidFill>
                  <a:srgbClr val="008000"/>
                </a:solidFill>
                <a:ea typeface="宋体" pitchFamily="2" charset="-122"/>
              </a:rPr>
              <a:t>10.1 </a:t>
            </a:r>
            <a:r>
              <a:rPr lang="en-US" altLang="zh-CN" sz="2400" dirty="0">
                <a:solidFill>
                  <a:srgbClr val="008000"/>
                </a:solidFill>
                <a:ea typeface="宋体" pitchFamily="2" charset="-122"/>
                <a:hlinkClick r:id="rId3" action="ppaction://hlinksldjump"/>
              </a:rPr>
              <a:t>Overview of </a:t>
            </a:r>
            <a:r>
              <a:rPr lang="en-US" altLang="zh-CN" sz="2400" dirty="0" smtClean="0">
                <a:solidFill>
                  <a:srgbClr val="008000"/>
                </a:solidFill>
                <a:ea typeface="宋体" pitchFamily="2" charset="-122"/>
                <a:hlinkClick r:id="rId3" action="ppaction://hlinksldjump"/>
              </a:rPr>
              <a:t>Mass-Storage Structure</a:t>
            </a:r>
            <a:endParaRPr lang="en-US" altLang="zh-CN" sz="2400" dirty="0">
              <a:solidFill>
                <a:srgbClr val="008000"/>
              </a:solidFill>
              <a:ea typeface="宋体" pitchFamily="2" charset="-122"/>
            </a:endParaRPr>
          </a:p>
          <a:p>
            <a:r>
              <a:rPr lang="en-US" altLang="zh-CN" sz="2400" b="1" dirty="0" smtClean="0">
                <a:solidFill>
                  <a:srgbClr val="008000"/>
                </a:solidFill>
                <a:ea typeface="宋体" pitchFamily="2" charset="-122"/>
              </a:rPr>
              <a:t>10.2</a:t>
            </a:r>
            <a:r>
              <a:rPr lang="en-US" altLang="zh-CN" sz="2400" b="1" dirty="0" smtClean="0">
                <a:ea typeface="宋体" pitchFamily="2" charset="-122"/>
              </a:rPr>
              <a:t> </a:t>
            </a:r>
            <a:r>
              <a:rPr lang="en-US" altLang="zh-CN" sz="2400" b="1" dirty="0" smtClean="0">
                <a:ea typeface="宋体" pitchFamily="2" charset="-122"/>
                <a:hlinkClick r:id="rId4" action="ppaction://hlinksldjump"/>
              </a:rPr>
              <a:t>Disk Structure </a:t>
            </a:r>
            <a:r>
              <a:rPr lang="zh-CN" altLang="en-US" sz="2400" b="1" dirty="0" smtClean="0">
                <a:solidFill>
                  <a:srgbClr val="008000"/>
                </a:solidFill>
                <a:ea typeface="宋体" pitchFamily="2" charset="-122"/>
              </a:rPr>
              <a:t>磁盘结构</a:t>
            </a:r>
            <a:endParaRPr lang="en-US" altLang="zh-CN" sz="2400" b="1" dirty="0" smtClean="0">
              <a:solidFill>
                <a:srgbClr val="008000"/>
              </a:solidFill>
              <a:ea typeface="宋体" pitchFamily="2" charset="-122"/>
            </a:endParaRPr>
          </a:p>
          <a:p>
            <a:pPr lvl="0"/>
            <a:r>
              <a:rPr lang="en-US" altLang="zh-CN" sz="2400" dirty="0">
                <a:solidFill>
                  <a:srgbClr val="008000"/>
                </a:solidFill>
                <a:ea typeface="宋体" pitchFamily="2" charset="-122"/>
              </a:rPr>
              <a:t>10.3 </a:t>
            </a:r>
            <a:r>
              <a:rPr lang="en-US" altLang="zh-CN" sz="2400" dirty="0">
                <a:solidFill>
                  <a:srgbClr val="008000"/>
                </a:solidFill>
                <a:ea typeface="宋体" pitchFamily="2" charset="-122"/>
                <a:hlinkClick r:id="rId5" action="ppaction://hlinksldjump"/>
              </a:rPr>
              <a:t>Disk Attachment </a:t>
            </a:r>
            <a:r>
              <a:rPr lang="zh-CN" altLang="en-US" sz="2400" dirty="0" smtClean="0">
                <a:solidFill>
                  <a:srgbClr val="008000"/>
                </a:solidFill>
                <a:ea typeface="宋体" pitchFamily="2" charset="-122"/>
              </a:rPr>
              <a:t>磁盘</a:t>
            </a:r>
            <a:r>
              <a:rPr lang="zh-CN" altLang="en-US" sz="2400" dirty="0">
                <a:solidFill>
                  <a:srgbClr val="008000"/>
                </a:solidFill>
                <a:ea typeface="宋体" pitchFamily="2" charset="-122"/>
              </a:rPr>
              <a:t>连接</a:t>
            </a:r>
            <a:endParaRPr lang="zh-CN" altLang="en-US" sz="2400" b="1" dirty="0" smtClean="0">
              <a:solidFill>
                <a:srgbClr val="008000"/>
              </a:solidFill>
              <a:ea typeface="宋体" pitchFamily="2" charset="-122"/>
            </a:endParaRPr>
          </a:p>
          <a:p>
            <a:r>
              <a:rPr lang="en-US" altLang="zh-CN" sz="2400" b="1" dirty="0" smtClean="0">
                <a:solidFill>
                  <a:srgbClr val="008000"/>
                </a:solidFill>
                <a:ea typeface="宋体" pitchFamily="2" charset="-122"/>
              </a:rPr>
              <a:t>10.4</a:t>
            </a:r>
            <a:r>
              <a:rPr lang="en-US" altLang="zh-CN" sz="2400" b="1" dirty="0" smtClean="0">
                <a:ea typeface="宋体" pitchFamily="2" charset="-122"/>
              </a:rPr>
              <a:t> </a:t>
            </a:r>
            <a:r>
              <a:rPr lang="en-US" altLang="zh-CN" sz="2400" b="1" dirty="0" smtClean="0">
                <a:ea typeface="宋体" pitchFamily="2" charset="-122"/>
                <a:hlinkClick r:id="rId6" action="ppaction://hlinksldjump"/>
              </a:rPr>
              <a:t>Disk Scheduling</a:t>
            </a:r>
            <a:r>
              <a:rPr lang="en-US" altLang="zh-CN" sz="2400" b="1" dirty="0" smtClean="0">
                <a:ea typeface="宋体" pitchFamily="2" charset="-122"/>
              </a:rPr>
              <a:t>  </a:t>
            </a:r>
            <a:r>
              <a:rPr lang="zh-CN" altLang="en-US" sz="2400" b="1" dirty="0" smtClean="0">
                <a:solidFill>
                  <a:srgbClr val="008000"/>
                </a:solidFill>
                <a:ea typeface="宋体" pitchFamily="2" charset="-122"/>
              </a:rPr>
              <a:t>磁盘调度</a:t>
            </a:r>
          </a:p>
          <a:p>
            <a:r>
              <a:rPr lang="en-US" altLang="zh-CN" sz="2400" b="1" dirty="0" smtClean="0">
                <a:solidFill>
                  <a:srgbClr val="008000"/>
                </a:solidFill>
                <a:ea typeface="宋体" pitchFamily="2" charset="-122"/>
              </a:rPr>
              <a:t>10.5 </a:t>
            </a:r>
            <a:r>
              <a:rPr lang="en-US" altLang="zh-CN" sz="2400" b="1" dirty="0" smtClean="0">
                <a:ea typeface="宋体" pitchFamily="2" charset="-122"/>
                <a:hlinkClick r:id="rId7" action="ppaction://hlinksldjump"/>
              </a:rPr>
              <a:t>Disk Management</a:t>
            </a:r>
            <a:r>
              <a:rPr lang="en-US" altLang="zh-CN" sz="2400" b="1" dirty="0" smtClean="0">
                <a:ea typeface="宋体" pitchFamily="2" charset="-122"/>
              </a:rPr>
              <a:t>  </a:t>
            </a:r>
            <a:r>
              <a:rPr lang="zh-CN" altLang="en-US" sz="2400" b="1" dirty="0" smtClean="0">
                <a:solidFill>
                  <a:srgbClr val="008000"/>
                </a:solidFill>
                <a:ea typeface="宋体" pitchFamily="2" charset="-122"/>
              </a:rPr>
              <a:t>磁盘管理</a:t>
            </a:r>
          </a:p>
          <a:p>
            <a:r>
              <a:rPr lang="en-US" altLang="zh-CN" sz="2400" b="1" dirty="0" smtClean="0">
                <a:solidFill>
                  <a:srgbClr val="008000"/>
                </a:solidFill>
                <a:ea typeface="宋体" pitchFamily="2" charset="-122"/>
              </a:rPr>
              <a:t>10.6 </a:t>
            </a:r>
            <a:r>
              <a:rPr lang="en-US" altLang="zh-CN" sz="2400" b="1" dirty="0" smtClean="0">
                <a:ea typeface="宋体" pitchFamily="2" charset="-122"/>
                <a:hlinkClick r:id="rId8" action="ppaction://hlinksldjump"/>
              </a:rPr>
              <a:t>Swap-Space Management</a:t>
            </a:r>
            <a:r>
              <a:rPr lang="en-US" altLang="zh-CN" sz="2400" b="1" dirty="0" smtClean="0">
                <a:ea typeface="宋体" pitchFamily="2" charset="-122"/>
              </a:rPr>
              <a:t>  </a:t>
            </a:r>
            <a:r>
              <a:rPr lang="zh-CN" altLang="en-US" sz="2400" dirty="0">
                <a:solidFill>
                  <a:srgbClr val="008000"/>
                </a:solidFill>
                <a:ea typeface="宋体" pitchFamily="2" charset="-122"/>
              </a:rPr>
              <a:t>交换</a:t>
            </a:r>
            <a:r>
              <a:rPr lang="zh-CN" altLang="en-US" sz="2400" b="1" dirty="0" smtClean="0">
                <a:solidFill>
                  <a:srgbClr val="008000"/>
                </a:solidFill>
                <a:ea typeface="宋体" pitchFamily="2" charset="-122"/>
              </a:rPr>
              <a:t>空间管理</a:t>
            </a:r>
          </a:p>
          <a:p>
            <a:r>
              <a:rPr lang="en-US" altLang="zh-CN" sz="2400" b="1" dirty="0" smtClean="0">
                <a:solidFill>
                  <a:srgbClr val="008000"/>
                </a:solidFill>
                <a:ea typeface="宋体" pitchFamily="2" charset="-122"/>
              </a:rPr>
              <a:t>10.7</a:t>
            </a:r>
            <a:r>
              <a:rPr lang="en-US" altLang="zh-CN" sz="2400" b="1" dirty="0" smtClean="0">
                <a:ea typeface="宋体" pitchFamily="2" charset="-122"/>
              </a:rPr>
              <a:t> </a:t>
            </a:r>
            <a:r>
              <a:rPr lang="en-US" altLang="zh-CN" sz="2400" b="1" dirty="0" smtClean="0">
                <a:ea typeface="宋体" pitchFamily="2" charset="-122"/>
                <a:hlinkClick r:id="rId9" action="ppaction://hlinksldjump"/>
              </a:rPr>
              <a:t>RAID Structure</a:t>
            </a:r>
            <a:r>
              <a:rPr lang="en-US" altLang="zh-CN" sz="2400" b="1" dirty="0" smtClean="0">
                <a:ea typeface="宋体" pitchFamily="2" charset="-122"/>
              </a:rPr>
              <a:t>  </a:t>
            </a:r>
            <a:r>
              <a:rPr lang="en-US" altLang="zh-CN" sz="2400" b="1" dirty="0" smtClean="0">
                <a:solidFill>
                  <a:srgbClr val="008000"/>
                </a:solidFill>
                <a:ea typeface="宋体" pitchFamily="2" charset="-122"/>
              </a:rPr>
              <a:t>RAID</a:t>
            </a:r>
            <a:r>
              <a:rPr lang="zh-CN" altLang="en-US" sz="2400" b="1" dirty="0" smtClean="0">
                <a:solidFill>
                  <a:srgbClr val="008000"/>
                </a:solidFill>
                <a:ea typeface="宋体" pitchFamily="2" charset="-122"/>
              </a:rPr>
              <a:t>结构</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2</a:t>
            </a:fld>
            <a:endParaRPr lang="en-US" dirty="0"/>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idx="1"/>
          </p:nvPr>
        </p:nvSpPr>
        <p:spPr>
          <a:xfrm>
            <a:off x="309563" y="898524"/>
            <a:ext cx="8658225" cy="4664075"/>
          </a:xfrm>
        </p:spPr>
        <p:txBody>
          <a:bodyPr>
            <a:normAutofit/>
          </a:bodyPr>
          <a:lstStyle/>
          <a:p>
            <a:pPr>
              <a:tabLst>
                <a:tab pos="1711325" algn="l"/>
              </a:tabLst>
            </a:pPr>
            <a:r>
              <a:rPr lang="en-US" altLang="zh-CN" dirty="0"/>
              <a:t>Several algorithms exist to schedule the servicing of disk I/O requests. </a:t>
            </a:r>
          </a:p>
          <a:p>
            <a:pPr lvl="1">
              <a:tabLst>
                <a:tab pos="1711325" algn="l"/>
              </a:tabLst>
            </a:pPr>
            <a:r>
              <a:rPr lang="en-US" altLang="zh-CN" dirty="0"/>
              <a:t>We illustrate them with a request queue (0-199).</a:t>
            </a:r>
          </a:p>
          <a:p>
            <a:pPr>
              <a:buFont typeface="Monotype Sorts" pitchFamily="2" charset="2"/>
              <a:buNone/>
              <a:tabLst>
                <a:tab pos="1711325" algn="l"/>
              </a:tabLst>
            </a:pPr>
            <a:r>
              <a:rPr lang="en-US" altLang="zh-CN" sz="2000" dirty="0" smtClean="0">
                <a:ea typeface="宋体" pitchFamily="2" charset="-122"/>
              </a:rPr>
              <a:t>		</a:t>
            </a:r>
            <a:br>
              <a:rPr lang="en-US" altLang="zh-CN" sz="2000" dirty="0" smtClean="0">
                <a:ea typeface="宋体" pitchFamily="2" charset="-122"/>
              </a:rPr>
            </a:br>
            <a:r>
              <a:rPr lang="en-US" altLang="zh-CN" sz="2400" dirty="0" smtClean="0">
                <a:ea typeface="宋体" pitchFamily="2" charset="-122"/>
              </a:rPr>
              <a:t>	98, 183, 37, 122, 14, 124, 65, 67</a:t>
            </a:r>
          </a:p>
          <a:p>
            <a:pPr>
              <a:buFont typeface="Monotype Sorts" pitchFamily="2" charset="2"/>
              <a:buNone/>
              <a:tabLst>
                <a:tab pos="1711325" algn="l"/>
              </a:tabLst>
            </a:pPr>
            <a:endParaRPr lang="en-US" altLang="zh-CN" sz="2400" dirty="0" smtClean="0">
              <a:ea typeface="宋体" pitchFamily="2" charset="-122"/>
            </a:endParaRPr>
          </a:p>
          <a:p>
            <a:pPr>
              <a:buFont typeface="Monotype Sorts" pitchFamily="2" charset="2"/>
              <a:buNone/>
              <a:tabLst>
                <a:tab pos="1711325" algn="l"/>
              </a:tabLst>
            </a:pPr>
            <a:r>
              <a:rPr lang="en-US" altLang="zh-CN" sz="2400" dirty="0" smtClean="0">
                <a:ea typeface="宋体" pitchFamily="2" charset="-122"/>
              </a:rPr>
              <a:t>	Head pointer 53</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20</a:t>
            </a:fld>
            <a:endParaRPr lang="en-US" dirty="0"/>
          </a:p>
        </p:txBody>
      </p:sp>
    </p:spTree>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277813"/>
            <a:ext cx="7475538" cy="576262"/>
          </a:xfrm>
        </p:spPr>
        <p:txBody>
          <a:bodyPr>
            <a:noAutofit/>
          </a:bodyPr>
          <a:lstStyle/>
          <a:p>
            <a:pPr algn="ctr"/>
            <a:r>
              <a:rPr lang="en-US" altLang="zh-CN" sz="3600" dirty="0" smtClean="0">
                <a:solidFill>
                  <a:srgbClr val="00B0F0"/>
                </a:solidFill>
                <a:ea typeface="宋体" pitchFamily="2" charset="-122"/>
              </a:rPr>
              <a:t>FCFS Scheduling  </a:t>
            </a:r>
            <a:r>
              <a:rPr lang="zh-CN" altLang="en-US" sz="3600" b="1" dirty="0" smtClean="0">
                <a:solidFill>
                  <a:srgbClr val="008000"/>
                </a:solidFill>
                <a:ea typeface="宋体" pitchFamily="2" charset="-122"/>
              </a:rPr>
              <a:t>先来先服务调度</a:t>
            </a:r>
            <a:endParaRPr lang="en-US" altLang="zh-CN" sz="3600" b="1" dirty="0" smtClean="0">
              <a:solidFill>
                <a:srgbClr val="008000"/>
              </a:solidFill>
              <a:ea typeface="宋体" pitchFamily="2" charset="-122"/>
            </a:endParaRPr>
          </a:p>
        </p:txBody>
      </p:sp>
      <p:sp>
        <p:nvSpPr>
          <p:cNvPr id="539651" name="Text Box 3"/>
          <p:cNvSpPr txBox="1">
            <a:spLocks noChangeArrowheads="1"/>
          </p:cNvSpPr>
          <p:nvPr/>
        </p:nvSpPr>
        <p:spPr bwMode="auto">
          <a:xfrm>
            <a:off x="544513" y="5786438"/>
            <a:ext cx="7573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000" b="1" dirty="0">
                <a:solidFill>
                  <a:srgbClr val="008000"/>
                </a:solidFill>
                <a:latin typeface="Helvetica" pitchFamily="34" charset="0"/>
                <a:ea typeface="宋体" pitchFamily="2" charset="-122"/>
              </a:rPr>
              <a:t>Illustration shows total head movement of 640 cylinders.</a:t>
            </a:r>
          </a:p>
        </p:txBody>
      </p:sp>
      <p:pic>
        <p:nvPicPr>
          <p:cNvPr id="539652" name="Picture 4"/>
          <p:cNvPicPr>
            <a:picLocks noChangeAspect="1" noChangeArrowheads="1"/>
          </p:cNvPicPr>
          <p:nvPr/>
        </p:nvPicPr>
        <p:blipFill>
          <a:blip r:embed="rId2">
            <a:extLst>
              <a:ext uri="{28A0092B-C50C-407E-A947-70E740481C1C}">
                <a14:useLocalDpi xmlns:a14="http://schemas.microsoft.com/office/drawing/2010/main" val="0"/>
              </a:ext>
            </a:extLst>
          </a:blip>
          <a:srcRect l="482" t="6487" r="735" b="6487"/>
          <a:stretch>
            <a:fillRect/>
          </a:stretch>
        </p:blipFill>
        <p:spPr bwMode="auto">
          <a:xfrm>
            <a:off x="1112838" y="1071563"/>
            <a:ext cx="6834187" cy="451643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21</a:t>
            </a:fld>
            <a:endParaRPr lang="en-US"/>
          </a:p>
        </p:txBody>
      </p:sp>
    </p:spTree>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508713"/>
            <a:ext cx="8391525" cy="710043"/>
          </a:xfrm>
        </p:spPr>
        <p:txBody>
          <a:bodyPr>
            <a:normAutofit/>
          </a:bodyPr>
          <a:lstStyle/>
          <a:p>
            <a:r>
              <a:rPr lang="en-US" altLang="zh-CN" sz="3600" dirty="0" smtClean="0">
                <a:solidFill>
                  <a:srgbClr val="00B0F0"/>
                </a:solidFill>
                <a:ea typeface="宋体" pitchFamily="2" charset="-122"/>
              </a:rPr>
              <a:t>SSTF Scheduling   </a:t>
            </a:r>
            <a:r>
              <a:rPr lang="zh-CN" altLang="en-US" sz="3600" b="1" dirty="0" smtClean="0">
                <a:solidFill>
                  <a:srgbClr val="008000"/>
                </a:solidFill>
                <a:ea typeface="宋体" pitchFamily="2" charset="-122"/>
              </a:rPr>
              <a:t>最短寻道时间优先调度</a:t>
            </a:r>
            <a:endParaRPr lang="en-US" altLang="zh-CN" sz="3600" b="1" dirty="0" smtClean="0">
              <a:solidFill>
                <a:srgbClr val="008000"/>
              </a:solidFill>
              <a:ea typeface="宋体" pitchFamily="2" charset="-122"/>
            </a:endParaRPr>
          </a:p>
        </p:txBody>
      </p:sp>
      <p:sp>
        <p:nvSpPr>
          <p:cNvPr id="540675" name="Rectangle 3"/>
          <p:cNvSpPr>
            <a:spLocks noGrp="1" noChangeArrowheads="1"/>
          </p:cNvSpPr>
          <p:nvPr>
            <p:ph idx="1"/>
          </p:nvPr>
        </p:nvSpPr>
        <p:spPr>
          <a:xfrm>
            <a:off x="566738" y="1279525"/>
            <a:ext cx="8058150" cy="4711700"/>
          </a:xfrm>
        </p:spPr>
        <p:txBody>
          <a:bodyPr/>
          <a:lstStyle/>
          <a:p>
            <a:pPr>
              <a:tabLst>
                <a:tab pos="1711325" algn="l"/>
              </a:tabLst>
            </a:pPr>
            <a:r>
              <a:rPr lang="en-US" altLang="zh-CN" dirty="0"/>
              <a:t>Selects the request with the minimum seek time from the current head position.</a:t>
            </a:r>
          </a:p>
          <a:p>
            <a:pPr>
              <a:lnSpc>
                <a:spcPct val="120000"/>
              </a:lnSpc>
              <a:spcBef>
                <a:spcPct val="50000"/>
              </a:spcBef>
              <a:buFont typeface="Monotype Sorts" pitchFamily="2" charset="2"/>
              <a:buNone/>
            </a:pPr>
            <a:r>
              <a:rPr lang="zh-CN" altLang="en-US" sz="2000" dirty="0" smtClean="0">
                <a:ea typeface="宋体" pitchFamily="2" charset="-122"/>
              </a:rPr>
              <a:t>      </a:t>
            </a:r>
            <a:r>
              <a:rPr lang="zh-CN" altLang="en-US" sz="2000" b="1" dirty="0" smtClean="0">
                <a:solidFill>
                  <a:srgbClr val="008000"/>
                </a:solidFill>
                <a:ea typeface="宋体" pitchFamily="2" charset="-122"/>
              </a:rPr>
              <a:t>选择距磁头当前位置寻道时间最小的请求</a:t>
            </a:r>
          </a:p>
          <a:p>
            <a:pPr lvl="1">
              <a:tabLst>
                <a:tab pos="1711325" algn="l"/>
              </a:tabLst>
            </a:pPr>
            <a:r>
              <a:rPr lang="en-US" altLang="zh-CN" dirty="0"/>
              <a:t>a form of SJF scheduling; </a:t>
            </a:r>
          </a:p>
          <a:p>
            <a:pPr lvl="1">
              <a:lnSpc>
                <a:spcPct val="120000"/>
              </a:lnSpc>
              <a:spcBef>
                <a:spcPct val="50000"/>
              </a:spcBef>
              <a:buFont typeface="Monotype Sorts" pitchFamily="2" charset="2"/>
              <a:buNone/>
            </a:pPr>
            <a:r>
              <a:rPr lang="en-US" altLang="zh-CN" sz="2000" dirty="0" smtClean="0">
                <a:ea typeface="宋体" pitchFamily="2" charset="-122"/>
              </a:rPr>
              <a:t>    </a:t>
            </a:r>
            <a:r>
              <a:rPr lang="en-US" altLang="zh-CN" sz="2000" b="1" dirty="0" smtClean="0">
                <a:solidFill>
                  <a:srgbClr val="008000"/>
                </a:solidFill>
                <a:ea typeface="宋体" pitchFamily="2" charset="-122"/>
              </a:rPr>
              <a:t>SJF</a:t>
            </a:r>
            <a:r>
              <a:rPr lang="zh-CN" altLang="en-US" sz="2000" b="1" dirty="0" smtClean="0">
                <a:solidFill>
                  <a:srgbClr val="008000"/>
                </a:solidFill>
                <a:ea typeface="宋体" pitchFamily="2" charset="-122"/>
              </a:rPr>
              <a:t>调度的一种形式</a:t>
            </a:r>
          </a:p>
          <a:p>
            <a:pPr lvl="1">
              <a:tabLst>
                <a:tab pos="1711325" algn="l"/>
              </a:tabLst>
            </a:pPr>
            <a:r>
              <a:rPr lang="en-US" altLang="zh-CN" dirty="0"/>
              <a:t>may cause starvation of some requests.</a:t>
            </a:r>
          </a:p>
          <a:p>
            <a:pPr lvl="1">
              <a:lnSpc>
                <a:spcPct val="120000"/>
              </a:lnSpc>
              <a:spcBef>
                <a:spcPct val="50000"/>
              </a:spcBef>
              <a:buFont typeface="Monotype Sorts" pitchFamily="2" charset="2"/>
              <a:buNone/>
            </a:pPr>
            <a:r>
              <a:rPr lang="zh-CN" altLang="en-US" sz="2000" b="1" dirty="0" smtClean="0">
                <a:solidFill>
                  <a:srgbClr val="008000"/>
                </a:solidFill>
                <a:ea typeface="宋体" pitchFamily="2" charset="-122"/>
              </a:rPr>
              <a:t>    可能引起某些请求的饥饿</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dirty="0" smtClean="0"/>
              <a:t>10.</a:t>
            </a:r>
            <a:fld id="{59DE6EB8-52AB-45EA-A660-3E1EBFA72987}" type="slidenum">
              <a:rPr lang="en-US" smtClean="0"/>
              <a:pPr/>
              <a:t>22</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Effect transition="in" filter="wipe(left)">
                                      <p:cBhvr>
                                        <p:cTn id="7" dur="500"/>
                                        <p:tgtEl>
                                          <p:spTgt spid="54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0675">
                                            <p:txEl>
                                              <p:pRg st="1" end="1"/>
                                            </p:txEl>
                                          </p:spTgt>
                                        </p:tgtEl>
                                        <p:attrNameLst>
                                          <p:attrName>style.visibility</p:attrName>
                                        </p:attrNameLst>
                                      </p:cBhvr>
                                      <p:to>
                                        <p:strVal val="visible"/>
                                      </p:to>
                                    </p:set>
                                    <p:animEffect transition="in" filter="wipe(left)">
                                      <p:cBhvr>
                                        <p:cTn id="12" dur="500"/>
                                        <p:tgtEl>
                                          <p:spTgt spid="540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Effect transition="in" filter="wipe(left)">
                                      <p:cBhvr>
                                        <p:cTn id="17" dur="500"/>
                                        <p:tgtEl>
                                          <p:spTgt spid="540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0675">
                                            <p:txEl>
                                              <p:pRg st="3" end="3"/>
                                            </p:txEl>
                                          </p:spTgt>
                                        </p:tgtEl>
                                        <p:attrNameLst>
                                          <p:attrName>style.visibility</p:attrName>
                                        </p:attrNameLst>
                                      </p:cBhvr>
                                      <p:to>
                                        <p:strVal val="visible"/>
                                      </p:to>
                                    </p:set>
                                    <p:animEffect transition="in" filter="wipe(left)">
                                      <p:cBhvr>
                                        <p:cTn id="22" dur="500"/>
                                        <p:tgtEl>
                                          <p:spTgt spid="540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0675">
                                            <p:txEl>
                                              <p:pRg st="4" end="4"/>
                                            </p:txEl>
                                          </p:spTgt>
                                        </p:tgtEl>
                                        <p:attrNameLst>
                                          <p:attrName>style.visibility</p:attrName>
                                        </p:attrNameLst>
                                      </p:cBhvr>
                                      <p:to>
                                        <p:strVal val="visible"/>
                                      </p:to>
                                    </p:set>
                                    <p:animEffect transition="in" filter="wipe(left)">
                                      <p:cBhvr>
                                        <p:cTn id="27" dur="500"/>
                                        <p:tgtEl>
                                          <p:spTgt spid="540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0675">
                                            <p:txEl>
                                              <p:pRg st="5" end="5"/>
                                            </p:txEl>
                                          </p:spTgt>
                                        </p:tgtEl>
                                        <p:attrNameLst>
                                          <p:attrName>style.visibility</p:attrName>
                                        </p:attrNameLst>
                                      </p:cBhvr>
                                      <p:to>
                                        <p:strVal val="visible"/>
                                      </p:to>
                                    </p:set>
                                    <p:animEffect transition="in" filter="wipe(left)">
                                      <p:cBhvr>
                                        <p:cTn id="32" dur="500"/>
                                        <p:tgtEl>
                                          <p:spTgt spid="540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1085850" y="5815013"/>
            <a:ext cx="66865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8000"/>
                </a:solidFill>
                <a:latin typeface="Helvetica" pitchFamily="34" charset="0"/>
                <a:ea typeface="宋体" pitchFamily="2" charset="-122"/>
              </a:rPr>
              <a:t>SSTF disk scheduling</a:t>
            </a:r>
          </a:p>
          <a:p>
            <a:pPr>
              <a:spcBef>
                <a:spcPct val="50000"/>
              </a:spcBef>
            </a:pPr>
            <a:r>
              <a:rPr kumimoji="1" lang="en-US" altLang="zh-CN" dirty="0">
                <a:latin typeface="Helvetica" pitchFamily="34" charset="0"/>
                <a:ea typeface="宋体" pitchFamily="2" charset="-122"/>
              </a:rPr>
              <a:t>(Illustration shows total head movement of 236 cylinders.)</a:t>
            </a:r>
          </a:p>
        </p:txBody>
      </p:sp>
      <p:pic>
        <p:nvPicPr>
          <p:cNvPr id="541699" name="Picture 3"/>
          <p:cNvPicPr>
            <a:picLocks noChangeAspect="1" noChangeArrowheads="1"/>
          </p:cNvPicPr>
          <p:nvPr/>
        </p:nvPicPr>
        <p:blipFill>
          <a:blip r:embed="rId2">
            <a:extLst>
              <a:ext uri="{28A0092B-C50C-407E-A947-70E740481C1C}">
                <a14:useLocalDpi xmlns:a14="http://schemas.microsoft.com/office/drawing/2010/main" val="0"/>
              </a:ext>
            </a:extLst>
          </a:blip>
          <a:srcRect l="829" t="6129" r="829" b="6129"/>
          <a:stretch>
            <a:fillRect/>
          </a:stretch>
        </p:blipFill>
        <p:spPr bwMode="auto">
          <a:xfrm>
            <a:off x="1008063" y="682625"/>
            <a:ext cx="7164387" cy="47942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23</a:t>
            </a:fld>
            <a:endParaRPr lang="en-US"/>
          </a:p>
        </p:txBody>
      </p:sp>
    </p:spTree>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926140" y="527763"/>
            <a:ext cx="6722435" cy="710043"/>
          </a:xfrm>
        </p:spPr>
        <p:txBody>
          <a:bodyPr>
            <a:normAutofit/>
          </a:bodyPr>
          <a:lstStyle/>
          <a:p>
            <a:r>
              <a:rPr lang="en-US" altLang="zh-CN" sz="3600" dirty="0" smtClean="0">
                <a:solidFill>
                  <a:srgbClr val="00B0F0"/>
                </a:solidFill>
                <a:ea typeface="宋体" pitchFamily="2" charset="-122"/>
              </a:rPr>
              <a:t>SCAN Scheduling  </a:t>
            </a:r>
            <a:r>
              <a:rPr lang="zh-CN" altLang="en-US" sz="3600" b="1" dirty="0" smtClean="0">
                <a:solidFill>
                  <a:srgbClr val="008000"/>
                </a:solidFill>
                <a:ea typeface="宋体" pitchFamily="2" charset="-122"/>
              </a:rPr>
              <a:t>扫描调度</a:t>
            </a:r>
            <a:endParaRPr lang="en-US" altLang="zh-CN" sz="3600" b="1" dirty="0" smtClean="0">
              <a:solidFill>
                <a:srgbClr val="008000"/>
              </a:solidFill>
              <a:ea typeface="宋体" pitchFamily="2" charset="-122"/>
            </a:endParaRPr>
          </a:p>
        </p:txBody>
      </p:sp>
      <p:sp>
        <p:nvSpPr>
          <p:cNvPr id="542723" name="Rectangle 3"/>
          <p:cNvSpPr>
            <a:spLocks noGrp="1" noChangeArrowheads="1"/>
          </p:cNvSpPr>
          <p:nvPr>
            <p:ph idx="1"/>
          </p:nvPr>
        </p:nvSpPr>
        <p:spPr>
          <a:xfrm>
            <a:off x="330200" y="1279524"/>
            <a:ext cx="8607425" cy="5026025"/>
          </a:xfrm>
        </p:spPr>
        <p:txBody>
          <a:bodyPr/>
          <a:lstStyle/>
          <a:p>
            <a:r>
              <a:rPr lang="en-US" altLang="zh-CN" sz="2400" dirty="0" smtClean="0">
                <a:ea typeface="宋体" pitchFamily="2" charset="-122"/>
              </a:rPr>
              <a:t>The disk arm starts at one end of the disk, and moves toward the other end, servicing requests until it gets to the other end of the disk, where the head movement is reversed and servicing continues.</a:t>
            </a:r>
          </a:p>
          <a:p>
            <a:pPr>
              <a:buFont typeface="Monotype Sorts" pitchFamily="2" charset="2"/>
              <a:buNone/>
            </a:pPr>
            <a:r>
              <a:rPr lang="zh-CN" altLang="en-US" sz="2000" b="1" dirty="0" smtClean="0">
                <a:solidFill>
                  <a:srgbClr val="008000"/>
                </a:solidFill>
                <a:ea typeface="宋体" pitchFamily="2" charset="-122"/>
              </a:rPr>
              <a:t>      磁臂由磁盘的一端开始移向另一端，期间服务请求，直到到达另一端，磁头转向，服务继续。</a:t>
            </a:r>
            <a:endParaRPr lang="en-US" altLang="zh-CN" sz="2000" b="1" dirty="0" smtClean="0">
              <a:solidFill>
                <a:srgbClr val="008000"/>
              </a:solidFill>
              <a:ea typeface="宋体" pitchFamily="2" charset="-122"/>
            </a:endParaRPr>
          </a:p>
          <a:p>
            <a:pPr lvl="1"/>
            <a:r>
              <a:rPr lang="en-US" altLang="zh-CN" dirty="0" smtClean="0">
                <a:ea typeface="宋体" pitchFamily="2" charset="-122"/>
              </a:rPr>
              <a:t>Sometimes called the </a:t>
            </a:r>
            <a:r>
              <a:rPr lang="en-US" altLang="zh-CN" b="1" i="1" dirty="0" smtClean="0">
                <a:solidFill>
                  <a:srgbClr val="00B0F0"/>
                </a:solidFill>
                <a:ea typeface="宋体" pitchFamily="2" charset="-122"/>
              </a:rPr>
              <a:t>elevator algorithm</a:t>
            </a:r>
            <a:r>
              <a:rPr lang="en-US" altLang="zh-CN" dirty="0" smtClean="0">
                <a:ea typeface="宋体" pitchFamily="2" charset="-122"/>
              </a:rPr>
              <a:t>(</a:t>
            </a:r>
            <a:r>
              <a:rPr lang="zh-CN" altLang="en-US" b="1" i="1" dirty="0" smtClean="0">
                <a:solidFill>
                  <a:srgbClr val="008000"/>
                </a:solidFill>
                <a:ea typeface="宋体" pitchFamily="2" charset="-122"/>
              </a:rPr>
              <a:t>电梯算法</a:t>
            </a:r>
            <a:r>
              <a:rPr lang="en-US" altLang="zh-CN" dirty="0" smtClean="0">
                <a:ea typeface="宋体" pitchFamily="2" charset="-122"/>
              </a:rPr>
              <a:t>).</a:t>
            </a:r>
          </a:p>
          <a:p>
            <a:r>
              <a:rPr lang="en-US" altLang="zh-CN" sz="2000" b="1" dirty="0" smtClean="0">
                <a:solidFill>
                  <a:srgbClr val="00B0F0"/>
                </a:solidFill>
                <a:ea typeface="宋体" pitchFamily="2" charset="-122"/>
              </a:rPr>
              <a:t>LOOK</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24</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wipe(left)">
                                      <p:cBhvr>
                                        <p:cTn id="7" dur="500"/>
                                        <p:tgtEl>
                                          <p:spTgt spid="54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wipe(left)">
                                      <p:cBhvr>
                                        <p:cTn id="12" dur="500"/>
                                        <p:tgtEl>
                                          <p:spTgt spid="54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23">
                                            <p:txEl>
                                              <p:pRg st="2" end="2"/>
                                            </p:txEl>
                                          </p:spTgt>
                                        </p:tgtEl>
                                        <p:attrNameLst>
                                          <p:attrName>style.visibility</p:attrName>
                                        </p:attrNameLst>
                                      </p:cBhvr>
                                      <p:to>
                                        <p:strVal val="visible"/>
                                      </p:to>
                                    </p:set>
                                    <p:animEffect transition="in" filter="wipe(left)">
                                      <p:cBhvr>
                                        <p:cTn id="17" dur="500"/>
                                        <p:tgtEl>
                                          <p:spTgt spid="54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23">
                                            <p:txEl>
                                              <p:pRg st="3" end="3"/>
                                            </p:txEl>
                                          </p:spTgt>
                                        </p:tgtEl>
                                        <p:attrNameLst>
                                          <p:attrName>style.visibility</p:attrName>
                                        </p:attrNameLst>
                                      </p:cBhvr>
                                      <p:to>
                                        <p:strVal val="visible"/>
                                      </p:to>
                                    </p:set>
                                    <p:animEffect transition="in" filter="wipe(left)">
                                      <p:cBhvr>
                                        <p:cTn id="22" dur="500"/>
                                        <p:tgtEl>
                                          <p:spTgt spid="542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1085850" y="5561013"/>
            <a:ext cx="668655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8000"/>
                </a:solidFill>
                <a:latin typeface="Helvetica" pitchFamily="34" charset="0"/>
                <a:ea typeface="宋体" pitchFamily="2" charset="-122"/>
              </a:rPr>
              <a:t>SCAN disk scheduling</a:t>
            </a:r>
          </a:p>
          <a:p>
            <a:pPr algn="l">
              <a:lnSpc>
                <a:spcPct val="120000"/>
              </a:lnSpc>
              <a:spcBef>
                <a:spcPct val="50000"/>
              </a:spcBef>
              <a:buClr>
                <a:srgbClr val="993300"/>
              </a:buClr>
              <a:buSzPct val="90000"/>
              <a:buFont typeface="Monotype Sorts" pitchFamily="2" charset="2"/>
              <a:buNone/>
            </a:pPr>
            <a:r>
              <a:rPr kumimoji="1" lang="en-US" altLang="zh-CN" dirty="0">
                <a:latin typeface="Helvetica" pitchFamily="34" charset="0"/>
                <a:ea typeface="宋体" pitchFamily="2" charset="-122"/>
              </a:rPr>
              <a:t>Illustration shows total head movement of 208 cylinders.</a:t>
            </a:r>
            <a:endParaRPr lang="en-US" altLang="zh-CN" b="1" dirty="0">
              <a:solidFill>
                <a:srgbClr val="008000"/>
              </a:solidFill>
              <a:effectLst>
                <a:outerShdw blurRad="38100" dist="38100" dir="2700000" algn="tl">
                  <a:srgbClr val="C0C0C0"/>
                </a:outerShdw>
              </a:effectLst>
              <a:latin typeface="Helvetica" pitchFamily="34" charset="0"/>
              <a:ea typeface="宋体" pitchFamily="2" charset="-122"/>
            </a:endParaRPr>
          </a:p>
        </p:txBody>
      </p:sp>
      <p:pic>
        <p:nvPicPr>
          <p:cNvPr id="543747" name="Picture 3"/>
          <p:cNvPicPr>
            <a:picLocks noChangeAspect="1" noChangeArrowheads="1"/>
          </p:cNvPicPr>
          <p:nvPr/>
        </p:nvPicPr>
        <p:blipFill>
          <a:blip r:embed="rId2">
            <a:extLst>
              <a:ext uri="{28A0092B-C50C-407E-A947-70E740481C1C}">
                <a14:useLocalDpi xmlns:a14="http://schemas.microsoft.com/office/drawing/2010/main" val="0"/>
              </a:ext>
            </a:extLst>
          </a:blip>
          <a:srcRect l="435" t="3818" r="871" b="4398"/>
          <a:stretch>
            <a:fillRect/>
          </a:stretch>
        </p:blipFill>
        <p:spPr bwMode="auto">
          <a:xfrm>
            <a:off x="1206500" y="531813"/>
            <a:ext cx="6911975" cy="482123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25</a:t>
            </a:fld>
            <a:endParaRPr lang="en-US"/>
          </a:p>
        </p:txBody>
      </p:sp>
    </p:spTree>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154740" y="432513"/>
            <a:ext cx="6979610" cy="710043"/>
          </a:xfrm>
        </p:spPr>
        <p:txBody>
          <a:bodyPr>
            <a:normAutofit/>
          </a:bodyPr>
          <a:lstStyle/>
          <a:p>
            <a:r>
              <a:rPr lang="en-US" altLang="zh-CN" sz="3600" dirty="0">
                <a:solidFill>
                  <a:srgbClr val="00B0F0"/>
                </a:solidFill>
                <a:ea typeface="宋体" pitchFamily="2" charset="-122"/>
              </a:rPr>
              <a:t>C-SCAN </a:t>
            </a:r>
            <a:r>
              <a:rPr lang="en-US" altLang="zh-CN" sz="3600" dirty="0" smtClean="0">
                <a:solidFill>
                  <a:srgbClr val="00B0F0"/>
                </a:solidFill>
                <a:ea typeface="宋体" pitchFamily="2" charset="-122"/>
              </a:rPr>
              <a:t>Scheduling  </a:t>
            </a:r>
            <a:r>
              <a:rPr lang="zh-CN" altLang="en-US" sz="3600" dirty="0" smtClean="0">
                <a:solidFill>
                  <a:srgbClr val="008000"/>
                </a:solidFill>
                <a:ea typeface="宋体" pitchFamily="2" charset="-122"/>
              </a:rPr>
              <a:t>循环扫描</a:t>
            </a:r>
            <a:endParaRPr lang="en-US" altLang="zh-CN" sz="3600" dirty="0" smtClean="0">
              <a:solidFill>
                <a:srgbClr val="008000"/>
              </a:solidFill>
              <a:ea typeface="宋体" pitchFamily="2" charset="-122"/>
            </a:endParaRPr>
          </a:p>
        </p:txBody>
      </p:sp>
      <p:sp>
        <p:nvSpPr>
          <p:cNvPr id="544771" name="Rectangle 3"/>
          <p:cNvSpPr>
            <a:spLocks noGrp="1" noChangeArrowheads="1"/>
          </p:cNvSpPr>
          <p:nvPr>
            <p:ph idx="1"/>
          </p:nvPr>
        </p:nvSpPr>
        <p:spPr>
          <a:xfrm>
            <a:off x="323850" y="1192213"/>
            <a:ext cx="8620125" cy="5446712"/>
          </a:xfrm>
        </p:spPr>
        <p:txBody>
          <a:bodyPr>
            <a:normAutofit lnSpcReduction="10000"/>
          </a:bodyPr>
          <a:lstStyle/>
          <a:p>
            <a:pPr>
              <a:tabLst>
                <a:tab pos="1711325" algn="l"/>
              </a:tabLst>
            </a:pPr>
            <a:r>
              <a:rPr lang="en-US" altLang="zh-CN" dirty="0"/>
              <a:t>Provides a more uniform wait time than SCAN.</a:t>
            </a:r>
          </a:p>
          <a:p>
            <a:pPr>
              <a:lnSpc>
                <a:spcPct val="120000"/>
              </a:lnSpc>
              <a:buFont typeface="Monotype Sorts" pitchFamily="2" charset="2"/>
              <a:buNone/>
            </a:pPr>
            <a:r>
              <a:rPr lang="zh-CN" altLang="en-US" sz="2000" b="1" dirty="0" smtClean="0">
                <a:ea typeface="宋体" pitchFamily="2" charset="-122"/>
              </a:rPr>
              <a:t>      </a:t>
            </a:r>
            <a:r>
              <a:rPr lang="zh-CN" altLang="en-US" sz="2000" b="1" dirty="0" smtClean="0">
                <a:solidFill>
                  <a:srgbClr val="008000"/>
                </a:solidFill>
                <a:ea typeface="宋体" pitchFamily="2" charset="-122"/>
              </a:rPr>
              <a:t>比</a:t>
            </a:r>
            <a:r>
              <a:rPr lang="en-US" altLang="zh-CN" sz="2000" b="1" dirty="0" smtClean="0">
                <a:solidFill>
                  <a:srgbClr val="008000"/>
                </a:solidFill>
                <a:ea typeface="宋体" pitchFamily="2" charset="-122"/>
              </a:rPr>
              <a:t>SCAN</a:t>
            </a:r>
            <a:r>
              <a:rPr lang="zh-CN" altLang="en-US" sz="2000" b="1" dirty="0" smtClean="0">
                <a:solidFill>
                  <a:srgbClr val="008000"/>
                </a:solidFill>
                <a:ea typeface="宋体" pitchFamily="2" charset="-122"/>
              </a:rPr>
              <a:t>算法有更加均衡的等待时间</a:t>
            </a:r>
          </a:p>
          <a:p>
            <a:pPr>
              <a:lnSpc>
                <a:spcPct val="120000"/>
              </a:lnSpc>
            </a:pPr>
            <a:r>
              <a:rPr lang="en-US" altLang="zh-CN" sz="2400" dirty="0" smtClean="0">
                <a:ea typeface="宋体" pitchFamily="2" charset="-122"/>
              </a:rPr>
              <a:t>The head moves from one end of the disk to the other. servicing requests as it goes.  </a:t>
            </a:r>
            <a:r>
              <a:rPr lang="en-US" altLang="zh-CN" sz="2400" b="1" dirty="0" smtClean="0">
                <a:solidFill>
                  <a:srgbClr val="00B0F0"/>
                </a:solidFill>
                <a:ea typeface="宋体" pitchFamily="2" charset="-122"/>
              </a:rPr>
              <a:t>When it reaches the other end, however, it immediately returns to the beginning of the disk, without servicing any requests on the return trip.</a:t>
            </a:r>
          </a:p>
          <a:p>
            <a:pPr>
              <a:lnSpc>
                <a:spcPct val="120000"/>
              </a:lnSpc>
              <a:buFont typeface="Monotype Sorts" pitchFamily="2" charset="2"/>
              <a:buNone/>
            </a:pPr>
            <a:r>
              <a:rPr lang="zh-CN" altLang="en-US" sz="2000" b="1" dirty="0" smtClean="0">
                <a:solidFill>
                  <a:srgbClr val="008000"/>
                </a:solidFill>
                <a:ea typeface="宋体" pitchFamily="2" charset="-122"/>
              </a:rPr>
              <a:t>     磁头由磁盘的一端移向另一端时服务于请求。但是，当到达另一端时立即返回磁盘的起始端，返回时不服务于任何请求。</a:t>
            </a:r>
          </a:p>
          <a:p>
            <a:pPr lvl="1">
              <a:lnSpc>
                <a:spcPct val="120000"/>
              </a:lnSpc>
            </a:pPr>
            <a:r>
              <a:rPr lang="en-US" altLang="zh-CN" dirty="0" smtClean="0">
                <a:ea typeface="宋体" pitchFamily="2" charset="-122"/>
              </a:rPr>
              <a:t>Treats the cylinders as a circular list that wraps around from the last cylinder to the first one.</a:t>
            </a:r>
          </a:p>
          <a:p>
            <a:pPr lvl="2">
              <a:lnSpc>
                <a:spcPct val="120000"/>
              </a:lnSpc>
              <a:buFont typeface="Webdings" pitchFamily="18" charset="2"/>
              <a:buNone/>
            </a:pPr>
            <a:r>
              <a:rPr lang="zh-CN" altLang="en-US" sz="2000" b="1" dirty="0" smtClean="0">
                <a:solidFill>
                  <a:srgbClr val="008000"/>
                </a:solidFill>
                <a:ea typeface="宋体" pitchFamily="2" charset="-122"/>
              </a:rPr>
              <a:t>将柱面作为环形列表（将最后一个柱面与第一个柱面连接起来）</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26</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wipe(left)">
                                      <p:cBhvr>
                                        <p:cTn id="7" dur="500"/>
                                        <p:tgtEl>
                                          <p:spTgt spid="544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wipe(left)">
                                      <p:cBhvr>
                                        <p:cTn id="12" dur="500"/>
                                        <p:tgtEl>
                                          <p:spTgt spid="544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wipe(left)">
                                      <p:cBhvr>
                                        <p:cTn id="17" dur="500"/>
                                        <p:tgtEl>
                                          <p:spTgt spid="544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wipe(left)">
                                      <p:cBhvr>
                                        <p:cTn id="22" dur="500"/>
                                        <p:tgtEl>
                                          <p:spTgt spid="544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4771">
                                            <p:txEl>
                                              <p:pRg st="4" end="4"/>
                                            </p:txEl>
                                          </p:spTgt>
                                        </p:tgtEl>
                                        <p:attrNameLst>
                                          <p:attrName>style.visibility</p:attrName>
                                        </p:attrNameLst>
                                      </p:cBhvr>
                                      <p:to>
                                        <p:strVal val="visible"/>
                                      </p:to>
                                    </p:set>
                                    <p:animEffect transition="in" filter="wipe(left)">
                                      <p:cBhvr>
                                        <p:cTn id="27" dur="500"/>
                                        <p:tgtEl>
                                          <p:spTgt spid="544771">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44771">
                                            <p:txEl>
                                              <p:pRg st="5" end="5"/>
                                            </p:txEl>
                                          </p:spTgt>
                                        </p:tgtEl>
                                        <p:attrNameLst>
                                          <p:attrName>style.visibility</p:attrName>
                                        </p:attrNameLst>
                                      </p:cBhvr>
                                      <p:to>
                                        <p:strVal val="visible"/>
                                      </p:to>
                                    </p:set>
                                    <p:animEffect transition="in" filter="wipe(left)">
                                      <p:cBhvr>
                                        <p:cTn id="30" dur="500"/>
                                        <p:tgtEl>
                                          <p:spTgt spid="544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1085850" y="5815013"/>
            <a:ext cx="668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8000"/>
                </a:solidFill>
                <a:latin typeface="Helvetica" pitchFamily="34" charset="0"/>
                <a:ea typeface="宋体" pitchFamily="2" charset="-122"/>
              </a:rPr>
              <a:t>C-SCAN disk scheduling</a:t>
            </a:r>
          </a:p>
        </p:txBody>
      </p:sp>
      <p:pic>
        <p:nvPicPr>
          <p:cNvPr id="545795" name="Picture 3"/>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1181100" y="292100"/>
            <a:ext cx="7419975" cy="52355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27</a:t>
            </a:fld>
            <a:endParaRPr lang="en-US"/>
          </a:p>
        </p:txBody>
      </p:sp>
    </p:spTree>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normAutofit/>
          </a:bodyPr>
          <a:lstStyle/>
          <a:p>
            <a:r>
              <a:rPr lang="en-US" altLang="zh-CN" sz="3600" dirty="0" smtClean="0">
                <a:solidFill>
                  <a:srgbClr val="00B0F0"/>
                </a:solidFill>
                <a:ea typeface="宋体" pitchFamily="2" charset="-122"/>
              </a:rPr>
              <a:t>C-LOOK </a:t>
            </a:r>
            <a:r>
              <a:rPr lang="en-US" altLang="zh-CN" sz="3600" dirty="0" smtClean="0">
                <a:solidFill>
                  <a:srgbClr val="00B0F0"/>
                </a:solidFill>
                <a:ea typeface="宋体" pitchFamily="2" charset="-122"/>
              </a:rPr>
              <a:t>Scheduling  </a:t>
            </a:r>
            <a:r>
              <a:rPr lang="zh-CN" altLang="en-US" sz="3600" dirty="0" smtClean="0">
                <a:solidFill>
                  <a:srgbClr val="006600"/>
                </a:solidFill>
                <a:ea typeface="宋体" pitchFamily="2" charset="-122"/>
              </a:rPr>
              <a:t>循环</a:t>
            </a:r>
            <a:r>
              <a:rPr lang="en-US" altLang="zh-CN" sz="3600" dirty="0" smtClean="0">
                <a:solidFill>
                  <a:srgbClr val="006600"/>
                </a:solidFill>
                <a:ea typeface="宋体" pitchFamily="2" charset="-122"/>
              </a:rPr>
              <a:t>-</a:t>
            </a:r>
            <a:r>
              <a:rPr lang="zh-CN" altLang="en-US" sz="3600" dirty="0" smtClean="0">
                <a:solidFill>
                  <a:srgbClr val="006600"/>
                </a:solidFill>
                <a:ea typeface="宋体" pitchFamily="2" charset="-122"/>
              </a:rPr>
              <a:t>回看调度</a:t>
            </a:r>
            <a:endParaRPr lang="en-US" altLang="zh-CN" sz="3600" dirty="0" smtClean="0">
              <a:solidFill>
                <a:srgbClr val="006600"/>
              </a:solidFill>
              <a:ea typeface="宋体" pitchFamily="2" charset="-122"/>
            </a:endParaRPr>
          </a:p>
        </p:txBody>
      </p:sp>
      <p:sp>
        <p:nvSpPr>
          <p:cNvPr id="546819" name="Rectangle 3"/>
          <p:cNvSpPr>
            <a:spLocks noGrp="1" noChangeArrowheads="1"/>
          </p:cNvSpPr>
          <p:nvPr>
            <p:ph idx="1"/>
          </p:nvPr>
        </p:nvSpPr>
        <p:spPr>
          <a:xfrm>
            <a:off x="236538" y="1282700"/>
            <a:ext cx="8907462" cy="4483100"/>
          </a:xfrm>
        </p:spPr>
        <p:txBody>
          <a:bodyPr/>
          <a:lstStyle/>
          <a:p>
            <a:r>
              <a:rPr lang="en-US" altLang="zh-CN" sz="2400" dirty="0" smtClean="0">
                <a:ea typeface="宋体" pitchFamily="2" charset="-122"/>
              </a:rPr>
              <a:t>Version of C-SCAN</a:t>
            </a:r>
          </a:p>
          <a:p>
            <a:r>
              <a:rPr lang="en-US" altLang="zh-CN" sz="2400" dirty="0" smtClean="0">
                <a:ea typeface="宋体" pitchFamily="2" charset="-122"/>
              </a:rPr>
              <a:t>Arm only goes as far as the last request in each direction, then reverses direction immediately, without first going all the way to the end of the disk. </a:t>
            </a:r>
          </a:p>
          <a:p>
            <a:pPr>
              <a:buFont typeface="Monotype Sorts" pitchFamily="2" charset="2"/>
              <a:buNone/>
            </a:pPr>
            <a:r>
              <a:rPr lang="zh-CN" altLang="en-US" sz="2000" dirty="0" smtClean="0">
                <a:ea typeface="宋体" pitchFamily="2" charset="-122"/>
              </a:rPr>
              <a:t>    </a:t>
            </a:r>
            <a:r>
              <a:rPr lang="zh-CN" altLang="en-US" sz="2000" b="1" dirty="0" smtClean="0">
                <a:solidFill>
                  <a:srgbClr val="008000"/>
                </a:solidFill>
                <a:ea typeface="宋体" pitchFamily="2" charset="-122"/>
              </a:rPr>
              <a:t>磁臂移到每个方向的最后一个请求即马上转向，而不是走到端点才转向。</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28</a:t>
            </a:fld>
            <a:endParaRPr lang="en-US" dirty="0"/>
          </a:p>
        </p:txBody>
      </p:sp>
    </p:spTree>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1085850" y="5815013"/>
            <a:ext cx="668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8000"/>
                </a:solidFill>
                <a:latin typeface="Helvetica" pitchFamily="34" charset="0"/>
                <a:ea typeface="宋体" pitchFamily="2" charset="-122"/>
              </a:rPr>
              <a:t>C-LOOK disk scheduling</a:t>
            </a:r>
          </a:p>
        </p:txBody>
      </p:sp>
      <p:pic>
        <p:nvPicPr>
          <p:cNvPr id="547843" name="Picture 3"/>
          <p:cNvPicPr>
            <a:picLocks noChangeAspect="1" noChangeArrowheads="1"/>
          </p:cNvPicPr>
          <p:nvPr/>
        </p:nvPicPr>
        <p:blipFill>
          <a:blip r:embed="rId2">
            <a:extLst>
              <a:ext uri="{28A0092B-C50C-407E-A947-70E740481C1C}">
                <a14:useLocalDpi xmlns:a14="http://schemas.microsoft.com/office/drawing/2010/main" val="0"/>
              </a:ext>
            </a:extLst>
          </a:blip>
          <a:srcRect l="514" t="4144" r="1297" b="4504"/>
          <a:stretch>
            <a:fillRect/>
          </a:stretch>
        </p:blipFill>
        <p:spPr bwMode="auto">
          <a:xfrm>
            <a:off x="928688" y="566738"/>
            <a:ext cx="7151687" cy="49911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29</a:t>
            </a:fld>
            <a:endParaRPr lang="en-US"/>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465" y="565863"/>
            <a:ext cx="8229600" cy="1358187"/>
          </a:xfrm>
        </p:spPr>
        <p:txBody>
          <a:bodyPr>
            <a:noAutofit/>
          </a:bodyPr>
          <a:lstStyle/>
          <a:p>
            <a:r>
              <a:rPr lang="en-US" altLang="zh-CN" dirty="0"/>
              <a:t>10.1 Overview </a:t>
            </a:r>
            <a:r>
              <a:rPr lang="en-US" altLang="zh-CN" dirty="0" smtClean="0"/>
              <a:t/>
            </a:r>
            <a:br>
              <a:rPr lang="en-US" altLang="zh-CN" dirty="0" smtClean="0"/>
            </a:br>
            <a:r>
              <a:rPr lang="en-US" altLang="zh-CN" dirty="0" smtClean="0"/>
              <a:t>of </a:t>
            </a:r>
            <a:r>
              <a:rPr lang="en-US" altLang="zh-CN" dirty="0"/>
              <a:t>Mass-Storage Structure</a:t>
            </a:r>
            <a:endParaRPr lang="zh-CN" altLang="en-US" dirty="0"/>
          </a:p>
        </p:txBody>
      </p:sp>
      <p:sp>
        <p:nvSpPr>
          <p:cNvPr id="3" name="内容占位符 2"/>
          <p:cNvSpPr>
            <a:spLocks noGrp="1"/>
          </p:cNvSpPr>
          <p:nvPr>
            <p:ph idx="1"/>
          </p:nvPr>
        </p:nvSpPr>
        <p:spPr>
          <a:xfrm>
            <a:off x="372139" y="2533650"/>
            <a:ext cx="8442251" cy="3643865"/>
          </a:xfrm>
        </p:spPr>
        <p:txBody>
          <a:bodyPr/>
          <a:lstStyle/>
          <a:p>
            <a:endParaRPr lang="zh-CN" altLang="en-US"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3</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pic>
        <p:nvPicPr>
          <p:cNvPr id="7" name="Picture 4"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56515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524"/>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normAutofit/>
          </a:bodyPr>
          <a:lstStyle/>
          <a:p>
            <a:r>
              <a:rPr lang="en-US" altLang="zh-CN" sz="3600" dirty="0">
                <a:solidFill>
                  <a:srgbClr val="00B0F0"/>
                </a:solidFill>
                <a:ea typeface="宋体" pitchFamily="2" charset="-122"/>
              </a:rPr>
              <a:t>Selection of a Disk-Scheduling Algorithm</a:t>
            </a:r>
            <a:endParaRPr lang="en-US" altLang="zh-CN" sz="3600" dirty="0" smtClean="0">
              <a:solidFill>
                <a:srgbClr val="00B0F0"/>
              </a:solidFill>
              <a:ea typeface="宋体" pitchFamily="2" charset="-122"/>
            </a:endParaRPr>
          </a:p>
        </p:txBody>
      </p:sp>
      <p:sp>
        <p:nvSpPr>
          <p:cNvPr id="548867" name="Rectangle 3"/>
          <p:cNvSpPr>
            <a:spLocks noGrp="1" noChangeArrowheads="1"/>
          </p:cNvSpPr>
          <p:nvPr>
            <p:ph idx="1"/>
          </p:nvPr>
        </p:nvSpPr>
        <p:spPr>
          <a:xfrm>
            <a:off x="447675" y="1362074"/>
            <a:ext cx="8372475" cy="4781551"/>
          </a:xfrm>
        </p:spPr>
        <p:txBody>
          <a:bodyPr>
            <a:noAutofit/>
          </a:bodyPr>
          <a:lstStyle/>
          <a:p>
            <a:r>
              <a:rPr lang="en-US" altLang="zh-CN" sz="2000" dirty="0" smtClean="0">
                <a:ea typeface="宋体" pitchFamily="2" charset="-122"/>
              </a:rPr>
              <a:t>SSTF is common and has a natural appeal</a:t>
            </a:r>
          </a:p>
          <a:p>
            <a:pPr lvl="1">
              <a:buFont typeface="Monotype Sorts" pitchFamily="2" charset="2"/>
              <a:buNone/>
            </a:pPr>
            <a:r>
              <a:rPr lang="en-US" altLang="zh-CN" sz="2000" b="1" dirty="0" smtClean="0">
                <a:solidFill>
                  <a:srgbClr val="008000"/>
                </a:solidFill>
                <a:ea typeface="宋体" pitchFamily="2" charset="-122"/>
              </a:rPr>
              <a:t>SSTF</a:t>
            </a:r>
            <a:r>
              <a:rPr lang="zh-CN" altLang="en-US" sz="2000" b="1" dirty="0" smtClean="0">
                <a:solidFill>
                  <a:srgbClr val="008000"/>
                </a:solidFill>
                <a:ea typeface="宋体" pitchFamily="2" charset="-122"/>
              </a:rPr>
              <a:t>比较普通且具有自然的吸引力</a:t>
            </a:r>
          </a:p>
          <a:p>
            <a:r>
              <a:rPr lang="en-US" altLang="zh-CN" sz="2000" dirty="0" smtClean="0">
                <a:ea typeface="宋体" pitchFamily="2" charset="-122"/>
              </a:rPr>
              <a:t>SCAN and C-SCAN perform better for systems that place a heavy load on the disk.   </a:t>
            </a:r>
            <a:r>
              <a:rPr lang="en-US" altLang="zh-CN" sz="2000" b="1" dirty="0" smtClean="0">
                <a:solidFill>
                  <a:srgbClr val="008000"/>
                </a:solidFill>
                <a:ea typeface="宋体" pitchFamily="2" charset="-122"/>
              </a:rPr>
              <a:t>SCAN</a:t>
            </a:r>
            <a:r>
              <a:rPr lang="zh-CN" altLang="en-US" sz="2000" b="1" dirty="0" smtClean="0">
                <a:solidFill>
                  <a:srgbClr val="008000"/>
                </a:solidFill>
                <a:ea typeface="宋体" pitchFamily="2" charset="-122"/>
              </a:rPr>
              <a:t>和</a:t>
            </a:r>
            <a:r>
              <a:rPr lang="en-US" altLang="zh-CN" sz="2000" b="1" dirty="0" smtClean="0">
                <a:solidFill>
                  <a:srgbClr val="008000"/>
                </a:solidFill>
                <a:ea typeface="宋体" pitchFamily="2" charset="-122"/>
              </a:rPr>
              <a:t>C-SCAN</a:t>
            </a:r>
            <a:r>
              <a:rPr lang="zh-CN" altLang="en-US" sz="2000" b="1" dirty="0" smtClean="0">
                <a:solidFill>
                  <a:srgbClr val="008000"/>
                </a:solidFill>
                <a:ea typeface="宋体" pitchFamily="2" charset="-122"/>
              </a:rPr>
              <a:t>对于磁盘负载重的系统表现较好</a:t>
            </a:r>
          </a:p>
          <a:p>
            <a:r>
              <a:rPr lang="en-US" altLang="zh-CN" sz="2000" dirty="0" smtClean="0">
                <a:ea typeface="宋体" pitchFamily="2" charset="-122"/>
              </a:rPr>
              <a:t>Performance depends on the number and types of requests.</a:t>
            </a:r>
          </a:p>
          <a:p>
            <a:pPr lvl="1">
              <a:buFont typeface="Monotype Sorts" pitchFamily="2" charset="2"/>
              <a:buNone/>
            </a:pPr>
            <a:r>
              <a:rPr lang="zh-CN" altLang="en-US" sz="2000" b="1" dirty="0" smtClean="0">
                <a:solidFill>
                  <a:srgbClr val="008000"/>
                </a:solidFill>
                <a:ea typeface="宋体" pitchFamily="2" charset="-122"/>
              </a:rPr>
              <a:t>性能依赖于请求的数量和类型</a:t>
            </a:r>
          </a:p>
          <a:p>
            <a:r>
              <a:rPr lang="en-US" altLang="zh-CN" sz="2000" dirty="0" smtClean="0">
                <a:ea typeface="宋体" pitchFamily="2" charset="-122"/>
              </a:rPr>
              <a:t>Requests for disk service can be influenced by the file-allocation method. </a:t>
            </a:r>
            <a:r>
              <a:rPr lang="zh-CN" altLang="en-US" sz="2000" b="1" dirty="0" smtClean="0">
                <a:solidFill>
                  <a:srgbClr val="008000"/>
                </a:solidFill>
                <a:ea typeface="宋体" pitchFamily="2" charset="-122"/>
              </a:rPr>
              <a:t>磁盘服务请求受文件分配方法的影响</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30</a:t>
            </a:fld>
            <a:endParaRPr lang="en-US" dirty="0"/>
          </a:p>
        </p:txBody>
      </p:sp>
    </p:spTree>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idx="1"/>
          </p:nvPr>
        </p:nvSpPr>
        <p:spPr>
          <a:xfrm>
            <a:off x="295275" y="1165225"/>
            <a:ext cx="8634413" cy="4654550"/>
          </a:xfrm>
        </p:spPr>
        <p:txBody>
          <a:bodyPr/>
          <a:lstStyle/>
          <a:p>
            <a:pPr>
              <a:spcBef>
                <a:spcPct val="50000"/>
              </a:spcBef>
            </a:pPr>
            <a:r>
              <a:rPr lang="en-US" altLang="zh-CN" sz="2000" dirty="0" smtClean="0">
                <a:ea typeface="宋体" pitchFamily="2" charset="-122"/>
              </a:rPr>
              <a:t>The disk-scheduling algorithm should be written as a separate module of the operating system, allowing it to be replaced with a different algorithm if necessary.</a:t>
            </a:r>
          </a:p>
          <a:p>
            <a:pPr lvl="1">
              <a:spcBef>
                <a:spcPct val="50000"/>
              </a:spcBef>
              <a:buFont typeface="Monotype Sorts" pitchFamily="2" charset="2"/>
              <a:buNone/>
            </a:pPr>
            <a:r>
              <a:rPr lang="zh-CN" altLang="en-US" sz="2000" b="1" dirty="0" smtClean="0">
                <a:solidFill>
                  <a:srgbClr val="008000"/>
                </a:solidFill>
                <a:ea typeface="宋体" pitchFamily="2" charset="-122"/>
              </a:rPr>
              <a:t>磁盘调度算法应写为操作系统的独立模块，以便在必要时用不同的调度算法进行替换。</a:t>
            </a:r>
          </a:p>
          <a:p>
            <a:pPr>
              <a:spcBef>
                <a:spcPct val="50000"/>
              </a:spcBef>
            </a:pPr>
            <a:r>
              <a:rPr lang="en-US" altLang="zh-CN" sz="2000" dirty="0" smtClean="0">
                <a:ea typeface="宋体" pitchFamily="2" charset="-122"/>
              </a:rPr>
              <a:t>Either SSTF or LOOK is a reasonable choice for the default algorithm.</a:t>
            </a:r>
          </a:p>
          <a:p>
            <a:pPr lvl="1">
              <a:spcBef>
                <a:spcPct val="50000"/>
              </a:spcBef>
              <a:buFont typeface="Monotype Sorts" pitchFamily="2" charset="2"/>
              <a:buNone/>
            </a:pPr>
            <a:r>
              <a:rPr lang="en-US" altLang="zh-CN" sz="2000" b="1" dirty="0" smtClean="0">
                <a:solidFill>
                  <a:srgbClr val="008000"/>
                </a:solidFill>
                <a:ea typeface="宋体" pitchFamily="2" charset="-122"/>
              </a:rPr>
              <a:t>SSTF</a:t>
            </a:r>
            <a:r>
              <a:rPr lang="zh-CN" altLang="en-US" sz="2000" b="1" dirty="0" smtClean="0">
                <a:solidFill>
                  <a:srgbClr val="008000"/>
                </a:solidFill>
                <a:ea typeface="宋体" pitchFamily="2" charset="-122"/>
              </a:rPr>
              <a:t>或</a:t>
            </a:r>
            <a:r>
              <a:rPr lang="en-US" altLang="zh-CN" sz="2000" b="1" dirty="0" smtClean="0">
                <a:solidFill>
                  <a:srgbClr val="008000"/>
                </a:solidFill>
                <a:ea typeface="宋体" pitchFamily="2" charset="-122"/>
              </a:rPr>
              <a:t>LOOK</a:t>
            </a:r>
            <a:r>
              <a:rPr lang="zh-CN" altLang="en-US" sz="2000" b="1" dirty="0" smtClean="0">
                <a:solidFill>
                  <a:srgbClr val="008000"/>
                </a:solidFill>
                <a:ea typeface="宋体" pitchFamily="2" charset="-122"/>
              </a:rPr>
              <a:t>算法是缺省算法的合理选择。</a:t>
            </a:r>
          </a:p>
        </p:txBody>
      </p:sp>
      <p:pic>
        <p:nvPicPr>
          <p:cNvPr id="571398" name="Picture 6"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613" y="591502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31</a:t>
            </a:fld>
            <a:endParaRPr lang="en-US" dirty="0"/>
          </a:p>
        </p:txBody>
      </p:sp>
    </p:spTree>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dirty="0" smtClean="0">
                <a:ea typeface="宋体" pitchFamily="2" charset="-122"/>
              </a:rPr>
              <a:t>10.5 Disk Management </a:t>
            </a:r>
            <a:r>
              <a:rPr lang="zh-CN" altLang="en-US" sz="2400" dirty="0" smtClean="0">
                <a:solidFill>
                  <a:srgbClr val="008000"/>
                </a:solidFill>
                <a:ea typeface="宋体" pitchFamily="2" charset="-122"/>
              </a:rPr>
              <a:t>磁盘管理</a:t>
            </a:r>
          </a:p>
        </p:txBody>
      </p:sp>
      <p:sp>
        <p:nvSpPr>
          <p:cNvPr id="549891" name="Rectangle 3"/>
          <p:cNvSpPr>
            <a:spLocks noGrp="1" noChangeArrowheads="1"/>
          </p:cNvSpPr>
          <p:nvPr>
            <p:ph idx="1"/>
          </p:nvPr>
        </p:nvSpPr>
        <p:spPr>
          <a:xfrm>
            <a:off x="2182813" y="1882775"/>
            <a:ext cx="5999162" cy="2822575"/>
          </a:xfrm>
        </p:spPr>
        <p:txBody>
          <a:bodyPr/>
          <a:lstStyle/>
          <a:p>
            <a:r>
              <a:rPr lang="en-US" altLang="zh-CN" dirty="0">
                <a:ea typeface="宋体" pitchFamily="2" charset="-122"/>
              </a:rPr>
              <a:t>Disk </a:t>
            </a:r>
            <a:r>
              <a:rPr lang="en-US" altLang="zh-CN" dirty="0" smtClean="0">
                <a:ea typeface="宋体" pitchFamily="2" charset="-122"/>
              </a:rPr>
              <a:t>Formatting </a:t>
            </a:r>
            <a:r>
              <a:rPr lang="zh-CN" altLang="en-US" sz="2600" b="1" dirty="0" smtClean="0">
                <a:solidFill>
                  <a:srgbClr val="008000"/>
                </a:solidFill>
                <a:ea typeface="宋体" pitchFamily="2" charset="-122"/>
              </a:rPr>
              <a:t>磁盘初始化</a:t>
            </a:r>
          </a:p>
          <a:p>
            <a:r>
              <a:rPr lang="en-US" altLang="zh-CN" sz="2600" dirty="0" smtClean="0">
                <a:ea typeface="宋体" pitchFamily="2" charset="-122"/>
              </a:rPr>
              <a:t>booting from disk  </a:t>
            </a:r>
            <a:r>
              <a:rPr lang="zh-CN" altLang="en-US" sz="2600" b="1" dirty="0" smtClean="0">
                <a:solidFill>
                  <a:srgbClr val="008000"/>
                </a:solidFill>
                <a:ea typeface="宋体" pitchFamily="2" charset="-122"/>
              </a:rPr>
              <a:t>由磁盘引导</a:t>
            </a:r>
          </a:p>
          <a:p>
            <a:r>
              <a:rPr lang="en-US" altLang="zh-CN" sz="2600" dirty="0" smtClean="0">
                <a:ea typeface="宋体" pitchFamily="2" charset="-122"/>
              </a:rPr>
              <a:t>bad-block recovery  </a:t>
            </a:r>
            <a:r>
              <a:rPr lang="zh-CN" altLang="en-US" sz="2600" b="1" dirty="0" smtClean="0">
                <a:solidFill>
                  <a:srgbClr val="008000"/>
                </a:solidFill>
                <a:ea typeface="宋体" pitchFamily="2" charset="-122"/>
              </a:rPr>
              <a:t>坏块恢复</a:t>
            </a:r>
          </a:p>
        </p:txBody>
      </p:sp>
      <p:pic>
        <p:nvPicPr>
          <p:cNvPr id="549893"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43815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32</a:t>
            </a:fld>
            <a:endParaRPr lang="en-US" dirty="0"/>
          </a:p>
        </p:txBody>
      </p:sp>
    </p:spTree>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0840" y="261063"/>
            <a:ext cx="8229600" cy="710043"/>
          </a:xfrm>
        </p:spPr>
        <p:txBody>
          <a:bodyPr>
            <a:normAutofit/>
          </a:bodyPr>
          <a:lstStyle/>
          <a:p>
            <a:r>
              <a:rPr lang="en-US" altLang="zh-CN" sz="3600" dirty="0" smtClean="0">
                <a:solidFill>
                  <a:srgbClr val="00B0F0"/>
                </a:solidFill>
                <a:ea typeface="宋体" pitchFamily="2" charset="-122"/>
              </a:rPr>
              <a:t>Disk Formatting </a:t>
            </a:r>
            <a:r>
              <a:rPr lang="zh-CN" altLang="en-US" sz="2800" dirty="0" smtClean="0">
                <a:solidFill>
                  <a:srgbClr val="008000"/>
                </a:solidFill>
                <a:ea typeface="宋体" pitchFamily="2" charset="-122"/>
              </a:rPr>
              <a:t>磁盘格式化</a:t>
            </a:r>
          </a:p>
        </p:txBody>
      </p:sp>
      <p:sp>
        <p:nvSpPr>
          <p:cNvPr id="550915" name="Rectangle 3"/>
          <p:cNvSpPr>
            <a:spLocks noGrp="1" noChangeArrowheads="1"/>
          </p:cNvSpPr>
          <p:nvPr>
            <p:ph idx="1"/>
          </p:nvPr>
        </p:nvSpPr>
        <p:spPr>
          <a:xfrm>
            <a:off x="171450" y="908050"/>
            <a:ext cx="8905875" cy="5426075"/>
          </a:xfrm>
        </p:spPr>
        <p:txBody>
          <a:bodyPr/>
          <a:lstStyle/>
          <a:p>
            <a:pPr>
              <a:lnSpc>
                <a:spcPct val="120000"/>
              </a:lnSpc>
              <a:spcBef>
                <a:spcPct val="30000"/>
              </a:spcBef>
            </a:pPr>
            <a:r>
              <a:rPr lang="en-US" altLang="zh-CN" sz="2400" b="1" i="1" dirty="0" smtClean="0">
                <a:solidFill>
                  <a:srgbClr val="00B0F0"/>
                </a:solidFill>
                <a:ea typeface="宋体" pitchFamily="2" charset="-122"/>
              </a:rPr>
              <a:t>Low-level formatting</a:t>
            </a:r>
            <a:r>
              <a:rPr lang="en-US" altLang="zh-CN" sz="2400" dirty="0" smtClean="0">
                <a:ea typeface="宋体" pitchFamily="2" charset="-122"/>
              </a:rPr>
              <a:t>, or </a:t>
            </a:r>
            <a:r>
              <a:rPr lang="en-US" altLang="zh-CN" sz="2400" b="1" i="1" dirty="0" smtClean="0">
                <a:solidFill>
                  <a:srgbClr val="00B0F0"/>
                </a:solidFill>
                <a:ea typeface="宋体" pitchFamily="2" charset="-122"/>
              </a:rPr>
              <a:t>physical formatting</a:t>
            </a:r>
            <a:r>
              <a:rPr lang="en-US" altLang="zh-CN" sz="2400" dirty="0" smtClean="0">
                <a:solidFill>
                  <a:srgbClr val="00B0F0"/>
                </a:solidFill>
                <a:ea typeface="宋体" pitchFamily="2" charset="-122"/>
              </a:rPr>
              <a:t> </a:t>
            </a:r>
          </a:p>
          <a:p>
            <a:pPr lvl="1">
              <a:lnSpc>
                <a:spcPct val="120000"/>
              </a:lnSpc>
              <a:spcBef>
                <a:spcPct val="30000"/>
              </a:spcBef>
              <a:buFont typeface="Monotype Sorts" pitchFamily="2" charset="2"/>
              <a:buNone/>
            </a:pPr>
            <a:r>
              <a:rPr lang="zh-CN" altLang="en-US" sz="2000" b="1" dirty="0" smtClean="0">
                <a:solidFill>
                  <a:srgbClr val="008000"/>
                </a:solidFill>
                <a:ea typeface="宋体" pitchFamily="2" charset="-122"/>
              </a:rPr>
              <a:t>低级格式化（物理格式化）</a:t>
            </a:r>
          </a:p>
          <a:p>
            <a:pPr lvl="1">
              <a:lnSpc>
                <a:spcPct val="120000"/>
              </a:lnSpc>
              <a:spcBef>
                <a:spcPct val="30000"/>
              </a:spcBef>
            </a:pPr>
            <a:r>
              <a:rPr lang="en-US" altLang="zh-CN" sz="2000" dirty="0" smtClean="0">
                <a:ea typeface="宋体" pitchFamily="2" charset="-122"/>
              </a:rPr>
              <a:t>— Dividing a disk into sectors that the disk controller can read and write, and filling the disk with a special data structure for each sector: </a:t>
            </a:r>
          </a:p>
          <a:p>
            <a:pPr lvl="2">
              <a:lnSpc>
                <a:spcPct val="120000"/>
              </a:lnSpc>
              <a:spcBef>
                <a:spcPct val="30000"/>
              </a:spcBef>
              <a:buFont typeface="Webdings" pitchFamily="18" charset="2"/>
              <a:buNone/>
            </a:pPr>
            <a:r>
              <a:rPr lang="zh-CN" altLang="en-US" sz="2000" b="1" dirty="0" smtClean="0">
                <a:solidFill>
                  <a:srgbClr val="008000"/>
                </a:solidFill>
                <a:ea typeface="宋体" pitchFamily="2" charset="-122"/>
              </a:rPr>
              <a:t>将磁盘划分为磁盘控制器能够读写的扇区，并为每个扇区填入特定的数据结构：</a:t>
            </a:r>
          </a:p>
          <a:p>
            <a:pPr lvl="2">
              <a:lnSpc>
                <a:spcPct val="120000"/>
              </a:lnSpc>
              <a:spcBef>
                <a:spcPct val="30000"/>
              </a:spcBef>
            </a:pPr>
            <a:r>
              <a:rPr lang="en-US" altLang="zh-CN" sz="2000" dirty="0" smtClean="0">
                <a:ea typeface="宋体" pitchFamily="2" charset="-122"/>
              </a:rPr>
              <a:t>A header: </a:t>
            </a:r>
          </a:p>
          <a:p>
            <a:pPr lvl="2">
              <a:lnSpc>
                <a:spcPct val="120000"/>
              </a:lnSpc>
              <a:spcBef>
                <a:spcPct val="30000"/>
              </a:spcBef>
            </a:pPr>
            <a:r>
              <a:rPr lang="en-US" altLang="zh-CN" sz="2000" dirty="0" smtClean="0">
                <a:ea typeface="宋体" pitchFamily="2" charset="-122"/>
              </a:rPr>
              <a:t>A data area(usually 512 bytes in size):</a:t>
            </a:r>
          </a:p>
          <a:p>
            <a:pPr lvl="2">
              <a:lnSpc>
                <a:spcPct val="120000"/>
              </a:lnSpc>
              <a:spcBef>
                <a:spcPct val="30000"/>
              </a:spcBef>
            </a:pPr>
            <a:r>
              <a:rPr lang="en-US" altLang="zh-CN" sz="2000" dirty="0" smtClean="0">
                <a:ea typeface="宋体" pitchFamily="2" charset="-122"/>
              </a:rPr>
              <a:t>A trailer:</a:t>
            </a:r>
          </a:p>
          <a:p>
            <a:pPr lvl="1">
              <a:lnSpc>
                <a:spcPct val="120000"/>
              </a:lnSpc>
              <a:spcBef>
                <a:spcPct val="30000"/>
              </a:spcBef>
            </a:pPr>
            <a:r>
              <a:rPr lang="en-US" altLang="zh-CN" sz="2000" dirty="0" smtClean="0">
                <a:ea typeface="宋体" pitchFamily="2" charset="-122"/>
              </a:rPr>
              <a:t>The header and trailer contain information used by the disk controller, such as a sector number and an </a:t>
            </a:r>
            <a:r>
              <a:rPr lang="en-US" altLang="zh-CN" sz="2000" b="1" i="1" dirty="0" smtClean="0">
                <a:solidFill>
                  <a:srgbClr val="00B0F0"/>
                </a:solidFill>
                <a:ea typeface="宋体" pitchFamily="2" charset="-122"/>
              </a:rPr>
              <a:t>error-correcting</a:t>
            </a:r>
            <a:r>
              <a:rPr lang="en-US" altLang="zh-CN" sz="2000" b="1" dirty="0" smtClean="0">
                <a:solidFill>
                  <a:srgbClr val="00B0F0"/>
                </a:solidFill>
                <a:ea typeface="宋体" pitchFamily="2" charset="-122"/>
              </a:rPr>
              <a:t> </a:t>
            </a:r>
            <a:r>
              <a:rPr lang="en-US" altLang="zh-CN" sz="2000" b="1" i="1" dirty="0" smtClean="0">
                <a:solidFill>
                  <a:srgbClr val="00B0F0"/>
                </a:solidFill>
                <a:ea typeface="宋体" pitchFamily="2" charset="-122"/>
              </a:rPr>
              <a:t>code </a:t>
            </a:r>
            <a:r>
              <a:rPr lang="en-US" altLang="zh-CN" sz="2000" b="1" dirty="0" smtClean="0">
                <a:ea typeface="宋体" pitchFamily="2" charset="-122"/>
              </a:rPr>
              <a:t>(</a:t>
            </a:r>
            <a:r>
              <a:rPr lang="en-US" altLang="zh-CN" sz="2000" b="1" i="1" dirty="0">
                <a:solidFill>
                  <a:srgbClr val="00B0F0"/>
                </a:solidFill>
                <a:ea typeface="宋体" pitchFamily="2" charset="-122"/>
              </a:rPr>
              <a:t>ECC</a:t>
            </a:r>
            <a:r>
              <a:rPr lang="en-US" altLang="zh-CN" sz="2000" b="1" dirty="0" smtClean="0">
                <a:ea typeface="宋体" pitchFamily="2" charset="-122"/>
              </a:rPr>
              <a:t>)</a:t>
            </a:r>
          </a:p>
          <a:p>
            <a:pPr lvl="2">
              <a:lnSpc>
                <a:spcPct val="120000"/>
              </a:lnSpc>
              <a:spcBef>
                <a:spcPct val="30000"/>
              </a:spcBef>
              <a:buFont typeface="Webdings" pitchFamily="18" charset="2"/>
              <a:buNone/>
            </a:pPr>
            <a:r>
              <a:rPr lang="zh-CN" altLang="en-US" sz="2000" b="1" dirty="0" smtClean="0">
                <a:solidFill>
                  <a:srgbClr val="008000"/>
                </a:solidFill>
                <a:ea typeface="宋体" pitchFamily="2" charset="-122"/>
              </a:rPr>
              <a:t>头和尾包含了被磁盘控制器利用的信息，例如扇区号和纠错码</a:t>
            </a:r>
            <a:endParaRPr lang="zh-CN" altLang="en-US" sz="2000" dirty="0" smtClean="0">
              <a:solidFill>
                <a:srgbClr val="008000"/>
              </a:solidFill>
              <a:ea typeface="宋体" pitchFamily="2" charset="-122"/>
            </a:endParaRP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dirty="0" smtClean="0"/>
              <a:t>10.</a:t>
            </a:r>
            <a:fld id="{59DE6EB8-52AB-45EA-A660-3E1EBFA72987}" type="slidenum">
              <a:rPr lang="en-US" smtClean="0"/>
              <a:pPr/>
              <a:t>33</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wipe(left)">
                                      <p:cBhvr>
                                        <p:cTn id="7" dur="500"/>
                                        <p:tgtEl>
                                          <p:spTgt spid="550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5">
                                            <p:txEl>
                                              <p:pRg st="1" end="1"/>
                                            </p:txEl>
                                          </p:spTgt>
                                        </p:tgtEl>
                                        <p:attrNameLst>
                                          <p:attrName>style.visibility</p:attrName>
                                        </p:attrNameLst>
                                      </p:cBhvr>
                                      <p:to>
                                        <p:strVal val="visible"/>
                                      </p:to>
                                    </p:set>
                                    <p:animEffect transition="in" filter="wipe(left)">
                                      <p:cBhvr>
                                        <p:cTn id="12" dur="500"/>
                                        <p:tgtEl>
                                          <p:spTgt spid="550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0915">
                                            <p:txEl>
                                              <p:pRg st="2" end="2"/>
                                            </p:txEl>
                                          </p:spTgt>
                                        </p:tgtEl>
                                        <p:attrNameLst>
                                          <p:attrName>style.visibility</p:attrName>
                                        </p:attrNameLst>
                                      </p:cBhvr>
                                      <p:to>
                                        <p:strVal val="visible"/>
                                      </p:to>
                                    </p:set>
                                    <p:animEffect transition="in" filter="wipe(left)">
                                      <p:cBhvr>
                                        <p:cTn id="17" dur="500"/>
                                        <p:tgtEl>
                                          <p:spTgt spid="550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0915">
                                            <p:txEl>
                                              <p:pRg st="3" end="3"/>
                                            </p:txEl>
                                          </p:spTgt>
                                        </p:tgtEl>
                                        <p:attrNameLst>
                                          <p:attrName>style.visibility</p:attrName>
                                        </p:attrNameLst>
                                      </p:cBhvr>
                                      <p:to>
                                        <p:strVal val="visible"/>
                                      </p:to>
                                    </p:set>
                                    <p:animEffect transition="in" filter="wipe(left)">
                                      <p:cBhvr>
                                        <p:cTn id="22" dur="500"/>
                                        <p:tgtEl>
                                          <p:spTgt spid="550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0915">
                                            <p:txEl>
                                              <p:pRg st="4" end="4"/>
                                            </p:txEl>
                                          </p:spTgt>
                                        </p:tgtEl>
                                        <p:attrNameLst>
                                          <p:attrName>style.visibility</p:attrName>
                                        </p:attrNameLst>
                                      </p:cBhvr>
                                      <p:to>
                                        <p:strVal val="visible"/>
                                      </p:to>
                                    </p:set>
                                    <p:animEffect transition="in" filter="wipe(left)">
                                      <p:cBhvr>
                                        <p:cTn id="27" dur="500"/>
                                        <p:tgtEl>
                                          <p:spTgt spid="550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0915">
                                            <p:txEl>
                                              <p:pRg st="5" end="5"/>
                                            </p:txEl>
                                          </p:spTgt>
                                        </p:tgtEl>
                                        <p:attrNameLst>
                                          <p:attrName>style.visibility</p:attrName>
                                        </p:attrNameLst>
                                      </p:cBhvr>
                                      <p:to>
                                        <p:strVal val="visible"/>
                                      </p:to>
                                    </p:set>
                                    <p:animEffect transition="in" filter="wipe(left)">
                                      <p:cBhvr>
                                        <p:cTn id="32" dur="500"/>
                                        <p:tgtEl>
                                          <p:spTgt spid="550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0915">
                                            <p:txEl>
                                              <p:pRg st="6" end="6"/>
                                            </p:txEl>
                                          </p:spTgt>
                                        </p:tgtEl>
                                        <p:attrNameLst>
                                          <p:attrName>style.visibility</p:attrName>
                                        </p:attrNameLst>
                                      </p:cBhvr>
                                      <p:to>
                                        <p:strVal val="visible"/>
                                      </p:to>
                                    </p:set>
                                    <p:animEffect transition="in" filter="wipe(left)">
                                      <p:cBhvr>
                                        <p:cTn id="37" dur="500"/>
                                        <p:tgtEl>
                                          <p:spTgt spid="550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0915">
                                            <p:txEl>
                                              <p:pRg st="7" end="7"/>
                                            </p:txEl>
                                          </p:spTgt>
                                        </p:tgtEl>
                                        <p:attrNameLst>
                                          <p:attrName>style.visibility</p:attrName>
                                        </p:attrNameLst>
                                      </p:cBhvr>
                                      <p:to>
                                        <p:strVal val="visible"/>
                                      </p:to>
                                    </p:set>
                                    <p:animEffect transition="in" filter="wipe(left)">
                                      <p:cBhvr>
                                        <p:cTn id="42" dur="500"/>
                                        <p:tgtEl>
                                          <p:spTgt spid="5509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0915">
                                            <p:txEl>
                                              <p:pRg st="8" end="8"/>
                                            </p:txEl>
                                          </p:spTgt>
                                        </p:tgtEl>
                                        <p:attrNameLst>
                                          <p:attrName>style.visibility</p:attrName>
                                        </p:attrNameLst>
                                      </p:cBhvr>
                                      <p:to>
                                        <p:strVal val="visible"/>
                                      </p:to>
                                    </p:set>
                                    <p:animEffect transition="in" filter="wipe(left)">
                                      <p:cBhvr>
                                        <p:cTn id="47" dur="500"/>
                                        <p:tgtEl>
                                          <p:spTgt spid="550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idx="1"/>
          </p:nvPr>
        </p:nvSpPr>
        <p:spPr>
          <a:xfrm>
            <a:off x="247650" y="1008063"/>
            <a:ext cx="8643938" cy="5248275"/>
          </a:xfrm>
        </p:spPr>
        <p:txBody>
          <a:bodyPr/>
          <a:lstStyle/>
          <a:p>
            <a:r>
              <a:rPr lang="en-US" altLang="zh-CN" b="1" i="1" dirty="0" smtClean="0">
                <a:solidFill>
                  <a:srgbClr val="00B0F0"/>
                </a:solidFill>
                <a:ea typeface="宋体" pitchFamily="2" charset="-122"/>
              </a:rPr>
              <a:t>Partition &amp; Logical formatting</a:t>
            </a:r>
            <a:r>
              <a:rPr lang="en-US" altLang="zh-CN" dirty="0" smtClean="0">
                <a:solidFill>
                  <a:srgbClr val="00B0F0"/>
                </a:solidFill>
                <a:ea typeface="宋体" pitchFamily="2" charset="-122"/>
              </a:rPr>
              <a:t> </a:t>
            </a:r>
            <a:r>
              <a:rPr lang="zh-CN" altLang="en-US" sz="2400" b="1" dirty="0" smtClean="0">
                <a:solidFill>
                  <a:srgbClr val="008000"/>
                </a:solidFill>
                <a:ea typeface="宋体" pitchFamily="2" charset="-122"/>
              </a:rPr>
              <a:t>分区和逻辑格式化</a:t>
            </a:r>
          </a:p>
          <a:p>
            <a:pPr lvl="1">
              <a:buFont typeface="Monotype Sorts" pitchFamily="2" charset="2"/>
              <a:buNone/>
            </a:pPr>
            <a:r>
              <a:rPr lang="en-US" altLang="zh-CN" dirty="0" smtClean="0">
                <a:ea typeface="宋体" pitchFamily="2" charset="-122"/>
              </a:rPr>
              <a:t>To use a disk to hold files, the operating system still needs to record its own data structures on the disk.</a:t>
            </a:r>
          </a:p>
          <a:p>
            <a:pPr lvl="1">
              <a:buFont typeface="Monotype Sorts" pitchFamily="2" charset="2"/>
              <a:buNone/>
            </a:pPr>
            <a:r>
              <a:rPr lang="zh-CN" altLang="en-US" sz="2000" b="1" dirty="0" smtClean="0">
                <a:solidFill>
                  <a:srgbClr val="008000"/>
                </a:solidFill>
                <a:ea typeface="宋体" pitchFamily="2" charset="-122"/>
              </a:rPr>
              <a:t>为使磁盘能够存储文件，</a:t>
            </a:r>
            <a:r>
              <a:rPr lang="en-US" altLang="zh-CN" sz="2000" b="1" dirty="0" smtClean="0">
                <a:solidFill>
                  <a:srgbClr val="008000"/>
                </a:solidFill>
                <a:ea typeface="宋体" pitchFamily="2" charset="-122"/>
              </a:rPr>
              <a:t>OS</a:t>
            </a:r>
            <a:r>
              <a:rPr lang="zh-CN" altLang="en-US" sz="2000" b="1" dirty="0" smtClean="0">
                <a:solidFill>
                  <a:srgbClr val="008000"/>
                </a:solidFill>
                <a:ea typeface="宋体" pitchFamily="2" charset="-122"/>
              </a:rPr>
              <a:t>还必需在磁盘上记录它自己的数据结构</a:t>
            </a:r>
          </a:p>
          <a:p>
            <a:pPr lvl="1"/>
            <a:r>
              <a:rPr lang="en-US" altLang="zh-CN" b="1" i="1" dirty="0">
                <a:solidFill>
                  <a:srgbClr val="00B0F0"/>
                </a:solidFill>
                <a:ea typeface="宋体" pitchFamily="2" charset="-122"/>
              </a:rPr>
              <a:t>Partition</a:t>
            </a:r>
            <a:r>
              <a:rPr lang="en-US" altLang="zh-CN" dirty="0" smtClean="0">
                <a:ea typeface="宋体" pitchFamily="2" charset="-122"/>
              </a:rPr>
              <a:t> the disk into one or more groups of cylinders.</a:t>
            </a:r>
          </a:p>
          <a:p>
            <a:pPr lvl="2">
              <a:buFont typeface="Webdings" pitchFamily="18" charset="2"/>
              <a:buNone/>
            </a:pPr>
            <a:r>
              <a:rPr lang="zh-CN" altLang="en-US" sz="2000" b="1" dirty="0" smtClean="0">
                <a:solidFill>
                  <a:srgbClr val="008000"/>
                </a:solidFill>
                <a:ea typeface="宋体" pitchFamily="2" charset="-122"/>
              </a:rPr>
              <a:t>分区磁盘为一个或多个柱面组</a:t>
            </a:r>
          </a:p>
          <a:p>
            <a:pPr lvl="1"/>
            <a:r>
              <a:rPr lang="en-US" altLang="zh-CN" b="1" i="1" dirty="0" smtClean="0">
                <a:solidFill>
                  <a:srgbClr val="00B0F0"/>
                </a:solidFill>
                <a:ea typeface="宋体" pitchFamily="2" charset="-122"/>
              </a:rPr>
              <a:t>Logical formatting</a:t>
            </a:r>
            <a:r>
              <a:rPr lang="en-US" altLang="zh-CN" dirty="0" smtClean="0">
                <a:solidFill>
                  <a:srgbClr val="00B0F0"/>
                </a:solidFill>
                <a:ea typeface="宋体" pitchFamily="2" charset="-122"/>
              </a:rPr>
              <a:t> </a:t>
            </a:r>
            <a:r>
              <a:rPr lang="en-US" altLang="zh-CN" dirty="0" smtClean="0">
                <a:ea typeface="宋体" pitchFamily="2" charset="-122"/>
              </a:rPr>
              <a:t>or “making a file system”.</a:t>
            </a:r>
          </a:p>
          <a:p>
            <a:pPr lvl="2">
              <a:buFont typeface="Webdings" pitchFamily="18" charset="2"/>
              <a:buNone/>
            </a:pPr>
            <a:r>
              <a:rPr lang="zh-CN" altLang="en-US" sz="2000" b="1" dirty="0" smtClean="0">
                <a:solidFill>
                  <a:srgbClr val="008000"/>
                </a:solidFill>
                <a:ea typeface="宋体" pitchFamily="2" charset="-122"/>
              </a:rPr>
              <a:t>逻辑格式化，即创建一个文件系统</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34</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1938">
                                            <p:txEl>
                                              <p:pRg st="0" end="0"/>
                                            </p:txEl>
                                          </p:spTgt>
                                        </p:tgtEl>
                                        <p:attrNameLst>
                                          <p:attrName>style.visibility</p:attrName>
                                        </p:attrNameLst>
                                      </p:cBhvr>
                                      <p:to>
                                        <p:strVal val="visible"/>
                                      </p:to>
                                    </p:set>
                                    <p:animEffect transition="in" filter="wipe(left)">
                                      <p:cBhvr>
                                        <p:cTn id="7" dur="500"/>
                                        <p:tgtEl>
                                          <p:spTgt spid="551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1938">
                                            <p:txEl>
                                              <p:pRg st="1" end="1"/>
                                            </p:txEl>
                                          </p:spTgt>
                                        </p:tgtEl>
                                        <p:attrNameLst>
                                          <p:attrName>style.visibility</p:attrName>
                                        </p:attrNameLst>
                                      </p:cBhvr>
                                      <p:to>
                                        <p:strVal val="visible"/>
                                      </p:to>
                                    </p:set>
                                    <p:animEffect transition="in" filter="wipe(left)">
                                      <p:cBhvr>
                                        <p:cTn id="12" dur="500"/>
                                        <p:tgtEl>
                                          <p:spTgt spid="55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1938">
                                            <p:txEl>
                                              <p:pRg st="2" end="2"/>
                                            </p:txEl>
                                          </p:spTgt>
                                        </p:tgtEl>
                                        <p:attrNameLst>
                                          <p:attrName>style.visibility</p:attrName>
                                        </p:attrNameLst>
                                      </p:cBhvr>
                                      <p:to>
                                        <p:strVal val="visible"/>
                                      </p:to>
                                    </p:set>
                                    <p:animEffect transition="in" filter="wipe(left)">
                                      <p:cBhvr>
                                        <p:cTn id="17" dur="500"/>
                                        <p:tgtEl>
                                          <p:spTgt spid="551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1938">
                                            <p:txEl>
                                              <p:pRg st="3" end="3"/>
                                            </p:txEl>
                                          </p:spTgt>
                                        </p:tgtEl>
                                        <p:attrNameLst>
                                          <p:attrName>style.visibility</p:attrName>
                                        </p:attrNameLst>
                                      </p:cBhvr>
                                      <p:to>
                                        <p:strVal val="visible"/>
                                      </p:to>
                                    </p:set>
                                    <p:animEffect transition="in" filter="wipe(left)">
                                      <p:cBhvr>
                                        <p:cTn id="22" dur="500"/>
                                        <p:tgtEl>
                                          <p:spTgt spid="551938">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51938">
                                            <p:txEl>
                                              <p:pRg st="4" end="4"/>
                                            </p:txEl>
                                          </p:spTgt>
                                        </p:tgtEl>
                                        <p:attrNameLst>
                                          <p:attrName>style.visibility</p:attrName>
                                        </p:attrNameLst>
                                      </p:cBhvr>
                                      <p:to>
                                        <p:strVal val="visible"/>
                                      </p:to>
                                    </p:set>
                                    <p:animEffect transition="in" filter="wipe(left)">
                                      <p:cBhvr>
                                        <p:cTn id="25" dur="500"/>
                                        <p:tgtEl>
                                          <p:spTgt spid="551938">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51938">
                                            <p:txEl>
                                              <p:pRg st="5" end="5"/>
                                            </p:txEl>
                                          </p:spTgt>
                                        </p:tgtEl>
                                        <p:attrNameLst>
                                          <p:attrName>style.visibility</p:attrName>
                                        </p:attrNameLst>
                                      </p:cBhvr>
                                      <p:to>
                                        <p:strVal val="visible"/>
                                      </p:to>
                                    </p:set>
                                    <p:animEffect transition="in" filter="wipe(left)">
                                      <p:cBhvr>
                                        <p:cTn id="30" dur="500"/>
                                        <p:tgtEl>
                                          <p:spTgt spid="551938">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51938">
                                            <p:txEl>
                                              <p:pRg st="6" end="6"/>
                                            </p:txEl>
                                          </p:spTgt>
                                        </p:tgtEl>
                                        <p:attrNameLst>
                                          <p:attrName>style.visibility</p:attrName>
                                        </p:attrNameLst>
                                      </p:cBhvr>
                                      <p:to>
                                        <p:strVal val="visible"/>
                                      </p:to>
                                    </p:set>
                                    <p:animEffect transition="in" filter="wipe(left)">
                                      <p:cBhvr>
                                        <p:cTn id="33" dur="500"/>
                                        <p:tgtEl>
                                          <p:spTgt spid="5519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idx="1"/>
          </p:nvPr>
        </p:nvSpPr>
        <p:spPr>
          <a:xfrm>
            <a:off x="247650" y="874714"/>
            <a:ext cx="8643938" cy="5554662"/>
          </a:xfrm>
        </p:spPr>
        <p:txBody>
          <a:bodyPr>
            <a:normAutofit/>
          </a:bodyPr>
          <a:lstStyle/>
          <a:p>
            <a:pPr>
              <a:lnSpc>
                <a:spcPct val="120000"/>
              </a:lnSpc>
              <a:spcBef>
                <a:spcPct val="50000"/>
              </a:spcBef>
            </a:pPr>
            <a:r>
              <a:rPr lang="en-US" altLang="zh-CN" b="1" i="1" dirty="0" smtClean="0">
                <a:solidFill>
                  <a:srgbClr val="00B0F0"/>
                </a:solidFill>
                <a:ea typeface="宋体" pitchFamily="2" charset="-122"/>
              </a:rPr>
              <a:t>raw disk, raw I/O  </a:t>
            </a:r>
            <a:r>
              <a:rPr lang="zh-CN" altLang="en-US" sz="2400" b="1" dirty="0" smtClean="0">
                <a:solidFill>
                  <a:srgbClr val="008000"/>
                </a:solidFill>
                <a:ea typeface="宋体" pitchFamily="2" charset="-122"/>
              </a:rPr>
              <a:t>生磁盘及生</a:t>
            </a:r>
            <a:r>
              <a:rPr lang="en-US" altLang="zh-CN" sz="2400" b="1" dirty="0" smtClean="0">
                <a:solidFill>
                  <a:srgbClr val="008000"/>
                </a:solidFill>
                <a:ea typeface="宋体" pitchFamily="2" charset="-122"/>
              </a:rPr>
              <a:t>I/O</a:t>
            </a:r>
          </a:p>
          <a:p>
            <a:pPr lvl="1">
              <a:lnSpc>
                <a:spcPct val="120000"/>
              </a:lnSpc>
              <a:spcBef>
                <a:spcPct val="50000"/>
              </a:spcBef>
            </a:pPr>
            <a:r>
              <a:rPr lang="en-US" altLang="zh-CN" dirty="0" smtClean="0">
                <a:ea typeface="宋体" pitchFamily="2" charset="-122"/>
              </a:rPr>
              <a:t>Some operating systems give special programs the ability to use a disk partition as a large sequential array of logical blocks, without any file-system data structures. ---</a:t>
            </a:r>
            <a:r>
              <a:rPr lang="en-US" altLang="zh-CN" b="1" i="1" dirty="0" smtClean="0">
                <a:solidFill>
                  <a:srgbClr val="00B0F0"/>
                </a:solidFill>
                <a:ea typeface="宋体" pitchFamily="2" charset="-122"/>
              </a:rPr>
              <a:t>raw</a:t>
            </a:r>
            <a:r>
              <a:rPr lang="en-US" altLang="zh-CN" b="1" i="1" dirty="0" smtClean="0">
                <a:solidFill>
                  <a:srgbClr val="00B0F0"/>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disk</a:t>
            </a:r>
            <a:r>
              <a:rPr lang="en-US" altLang="zh-CN" dirty="0" smtClean="0">
                <a:ea typeface="宋体" pitchFamily="2" charset="-122"/>
              </a:rPr>
              <a:t>, </a:t>
            </a:r>
            <a:r>
              <a:rPr lang="en-US" altLang="zh-CN" b="1" i="1" dirty="0">
                <a:solidFill>
                  <a:srgbClr val="00B0F0"/>
                </a:solidFill>
                <a:ea typeface="宋体" pitchFamily="2" charset="-122"/>
              </a:rPr>
              <a:t>raw</a:t>
            </a:r>
            <a:r>
              <a:rPr lang="en-US" altLang="zh-CN" b="1" i="1" dirty="0" smtClean="0">
                <a:solidFill>
                  <a:schemeClr val="hlink"/>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I/O</a:t>
            </a:r>
          </a:p>
          <a:p>
            <a:pPr lvl="2">
              <a:lnSpc>
                <a:spcPct val="120000"/>
              </a:lnSpc>
              <a:spcBef>
                <a:spcPct val="50000"/>
              </a:spcBef>
              <a:buFont typeface="Webdings" pitchFamily="18" charset="2"/>
              <a:buNone/>
            </a:pPr>
            <a:r>
              <a:rPr lang="zh-CN" altLang="en-US" sz="2000" b="1" dirty="0" smtClean="0">
                <a:solidFill>
                  <a:srgbClr val="008000"/>
                </a:solidFill>
                <a:ea typeface="宋体" pitchFamily="2" charset="-122"/>
              </a:rPr>
              <a:t>某些操作系统允许特殊的程序把磁盘分区作为一个大的逻辑块的序列，而没有任何文件系统数据结构</a:t>
            </a:r>
          </a:p>
          <a:p>
            <a:pPr lvl="2">
              <a:lnSpc>
                <a:spcPct val="120000"/>
              </a:lnSpc>
              <a:spcBef>
                <a:spcPct val="30000"/>
              </a:spcBef>
            </a:pPr>
            <a:r>
              <a:rPr lang="en-US" altLang="zh-CN" dirty="0">
                <a:ea typeface="宋体" pitchFamily="2" charset="-122"/>
              </a:rPr>
              <a:t>For example, some database systems prefer raw I/O because it enables them to control the exact disk location where each database record is stored.</a:t>
            </a:r>
          </a:p>
          <a:p>
            <a:pPr lvl="2">
              <a:lnSpc>
                <a:spcPct val="120000"/>
              </a:lnSpc>
              <a:spcBef>
                <a:spcPct val="50000"/>
              </a:spcBef>
              <a:buFont typeface="Webdings" pitchFamily="18" charset="2"/>
              <a:buNone/>
            </a:pPr>
            <a:r>
              <a:rPr lang="zh-CN" altLang="en-US" sz="2000" b="1" dirty="0" smtClean="0">
                <a:solidFill>
                  <a:srgbClr val="008000"/>
                </a:solidFill>
                <a:ea typeface="宋体" pitchFamily="2" charset="-122"/>
              </a:rPr>
              <a:t>比如，某些数据库系统更喜欢生</a:t>
            </a:r>
            <a:r>
              <a:rPr lang="en-US" altLang="zh-CN" sz="2000" b="1" dirty="0" smtClean="0">
                <a:solidFill>
                  <a:srgbClr val="008000"/>
                </a:solidFill>
                <a:ea typeface="宋体" pitchFamily="2" charset="-122"/>
              </a:rPr>
              <a:t>I/O</a:t>
            </a:r>
            <a:r>
              <a:rPr lang="zh-CN" altLang="en-US" sz="2000" b="1" dirty="0" smtClean="0">
                <a:solidFill>
                  <a:srgbClr val="008000"/>
                </a:solidFill>
                <a:ea typeface="宋体" pitchFamily="2" charset="-122"/>
              </a:rPr>
              <a:t>，因为这样能够控制每条数据库记录所在的精确磁盘位置。</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35</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Effect transition="in" filter="wipe(left)">
                                      <p:cBhvr>
                                        <p:cTn id="7" dur="500"/>
                                        <p:tgtEl>
                                          <p:spTgt spid="572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18">
                                            <p:txEl>
                                              <p:pRg st="1" end="1"/>
                                            </p:txEl>
                                          </p:spTgt>
                                        </p:tgtEl>
                                        <p:attrNameLst>
                                          <p:attrName>style.visibility</p:attrName>
                                        </p:attrNameLst>
                                      </p:cBhvr>
                                      <p:to>
                                        <p:strVal val="visible"/>
                                      </p:to>
                                    </p:set>
                                    <p:animEffect transition="in" filter="wipe(left)">
                                      <p:cBhvr>
                                        <p:cTn id="12" dur="500"/>
                                        <p:tgtEl>
                                          <p:spTgt spid="572418">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2418">
                                            <p:txEl>
                                              <p:pRg st="2" end="2"/>
                                            </p:txEl>
                                          </p:spTgt>
                                        </p:tgtEl>
                                        <p:attrNameLst>
                                          <p:attrName>style.visibility</p:attrName>
                                        </p:attrNameLst>
                                      </p:cBhvr>
                                      <p:to>
                                        <p:strVal val="visible"/>
                                      </p:to>
                                    </p:set>
                                    <p:animEffect transition="in" filter="wipe(left)">
                                      <p:cBhvr>
                                        <p:cTn id="15" dur="500"/>
                                        <p:tgtEl>
                                          <p:spTgt spid="57241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2418">
                                            <p:txEl>
                                              <p:pRg st="3" end="3"/>
                                            </p:txEl>
                                          </p:spTgt>
                                        </p:tgtEl>
                                        <p:attrNameLst>
                                          <p:attrName>style.visibility</p:attrName>
                                        </p:attrNameLst>
                                      </p:cBhvr>
                                      <p:to>
                                        <p:strVal val="visible"/>
                                      </p:to>
                                    </p:set>
                                    <p:animEffect transition="in" filter="wipe(left)">
                                      <p:cBhvr>
                                        <p:cTn id="18" dur="500"/>
                                        <p:tgtEl>
                                          <p:spTgt spid="57241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2418">
                                            <p:txEl>
                                              <p:pRg st="4" end="4"/>
                                            </p:txEl>
                                          </p:spTgt>
                                        </p:tgtEl>
                                        <p:attrNameLst>
                                          <p:attrName>style.visibility</p:attrName>
                                        </p:attrNameLst>
                                      </p:cBhvr>
                                      <p:to>
                                        <p:strVal val="visible"/>
                                      </p:to>
                                    </p:set>
                                    <p:animEffect transition="in" filter="wipe(left)">
                                      <p:cBhvr>
                                        <p:cTn id="21" dur="500"/>
                                        <p:tgtEl>
                                          <p:spTgt spid="5724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87990" y="394413"/>
            <a:ext cx="8229600" cy="710043"/>
          </a:xfrm>
        </p:spPr>
        <p:txBody>
          <a:bodyPr>
            <a:normAutofit/>
          </a:bodyPr>
          <a:lstStyle/>
          <a:p>
            <a:r>
              <a:rPr lang="en-US" altLang="zh-CN" sz="3600" dirty="0" smtClean="0">
                <a:solidFill>
                  <a:srgbClr val="00B0F0"/>
                </a:solidFill>
                <a:ea typeface="宋体" pitchFamily="2" charset="-122"/>
              </a:rPr>
              <a:t>Boot Block </a:t>
            </a:r>
            <a:r>
              <a:rPr lang="zh-CN" altLang="en-US" sz="2800" dirty="0" smtClean="0">
                <a:solidFill>
                  <a:srgbClr val="008000"/>
                </a:solidFill>
                <a:ea typeface="宋体" pitchFamily="2" charset="-122"/>
              </a:rPr>
              <a:t>引导块</a:t>
            </a:r>
          </a:p>
        </p:txBody>
      </p:sp>
      <p:sp>
        <p:nvSpPr>
          <p:cNvPr id="552963" name="Rectangle 3"/>
          <p:cNvSpPr>
            <a:spLocks noGrp="1" noChangeArrowheads="1"/>
          </p:cNvSpPr>
          <p:nvPr>
            <p:ph idx="1"/>
          </p:nvPr>
        </p:nvSpPr>
        <p:spPr>
          <a:xfrm>
            <a:off x="238125" y="865188"/>
            <a:ext cx="8586788" cy="5443537"/>
          </a:xfrm>
        </p:spPr>
        <p:txBody>
          <a:bodyPr/>
          <a:lstStyle/>
          <a:p>
            <a:r>
              <a:rPr lang="en-US" altLang="zh-CN" dirty="0">
                <a:ea typeface="宋体" pitchFamily="2" charset="-122"/>
              </a:rPr>
              <a:t>Boot block initializes </a:t>
            </a:r>
            <a:r>
              <a:rPr lang="en-US" altLang="zh-CN" dirty="0" smtClean="0">
                <a:ea typeface="宋体" pitchFamily="2" charset="-122"/>
              </a:rPr>
              <a:t>system </a:t>
            </a:r>
            <a:r>
              <a:rPr lang="zh-CN" altLang="en-US" sz="2400" b="1" dirty="0" smtClean="0">
                <a:solidFill>
                  <a:srgbClr val="008000"/>
                </a:solidFill>
                <a:ea typeface="宋体" pitchFamily="2" charset="-122"/>
              </a:rPr>
              <a:t>引导块初始化系统</a:t>
            </a:r>
          </a:p>
          <a:p>
            <a:pPr lvl="1"/>
            <a:r>
              <a:rPr lang="en-US" altLang="zh-CN" dirty="0" smtClean="0">
                <a:ea typeface="宋体" pitchFamily="2" charset="-122"/>
              </a:rPr>
              <a:t>The </a:t>
            </a:r>
            <a:r>
              <a:rPr lang="en-US" altLang="zh-CN" b="1" i="1" dirty="0" smtClean="0">
                <a:solidFill>
                  <a:srgbClr val="00B0F0"/>
                </a:solidFill>
                <a:ea typeface="宋体" pitchFamily="2" charset="-122"/>
              </a:rPr>
              <a:t>bootstrap</a:t>
            </a:r>
            <a:r>
              <a:rPr lang="en-US" altLang="zh-CN" b="1" i="1" dirty="0" smtClean="0">
                <a:solidFill>
                  <a:srgbClr val="00B0F0"/>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program</a:t>
            </a:r>
            <a:r>
              <a:rPr lang="en-US" altLang="zh-CN" dirty="0" smtClean="0">
                <a:ea typeface="宋体" pitchFamily="2" charset="-122"/>
              </a:rPr>
              <a:t> initializes all aspects of the system---CPU registers, device controllers, and the contents of main memory---and then starts the OS.</a:t>
            </a:r>
          </a:p>
          <a:p>
            <a:pPr lvl="2">
              <a:buFont typeface="Webdings" pitchFamily="18" charset="2"/>
              <a:buNone/>
            </a:pPr>
            <a:r>
              <a:rPr lang="zh-CN" altLang="en-US" sz="2000" b="1" i="1" dirty="0">
                <a:solidFill>
                  <a:srgbClr val="00B0F0"/>
                </a:solidFill>
                <a:ea typeface="宋体" pitchFamily="2" charset="-122"/>
              </a:rPr>
              <a:t>自举</a:t>
            </a:r>
            <a:r>
              <a:rPr lang="zh-CN" altLang="en-US" sz="2000" b="1" i="1" dirty="0" smtClean="0">
                <a:solidFill>
                  <a:srgbClr val="00B0F0"/>
                </a:solidFill>
                <a:ea typeface="宋体" pitchFamily="2" charset="-122"/>
              </a:rPr>
              <a:t>程序  </a:t>
            </a:r>
            <a:r>
              <a:rPr lang="zh-CN" altLang="en-US" sz="2000" b="1" dirty="0" smtClean="0">
                <a:solidFill>
                  <a:srgbClr val="008000"/>
                </a:solidFill>
                <a:ea typeface="宋体" pitchFamily="2" charset="-122"/>
              </a:rPr>
              <a:t>初始化系统的各个方面</a:t>
            </a:r>
            <a:r>
              <a:rPr lang="en-US" altLang="zh-CN" sz="2000" b="1" dirty="0" smtClean="0">
                <a:solidFill>
                  <a:srgbClr val="008000"/>
                </a:solidFill>
                <a:ea typeface="宋体" pitchFamily="2" charset="-122"/>
              </a:rPr>
              <a:t>——CPU</a:t>
            </a:r>
            <a:r>
              <a:rPr lang="zh-CN" altLang="en-US" sz="2000" b="1" dirty="0" smtClean="0">
                <a:solidFill>
                  <a:srgbClr val="008000"/>
                </a:solidFill>
                <a:ea typeface="宋体" pitchFamily="2" charset="-122"/>
              </a:rPr>
              <a:t>寄存器、设备控制器以及主存</a:t>
            </a:r>
            <a:r>
              <a:rPr lang="en-US" altLang="zh-CN" sz="2000" b="1" dirty="0" smtClean="0">
                <a:solidFill>
                  <a:srgbClr val="008000"/>
                </a:solidFill>
                <a:ea typeface="宋体" pitchFamily="2" charset="-122"/>
              </a:rPr>
              <a:t>——</a:t>
            </a:r>
            <a:r>
              <a:rPr lang="zh-CN" altLang="en-US" sz="2000" b="1" dirty="0" smtClean="0">
                <a:solidFill>
                  <a:srgbClr val="008000"/>
                </a:solidFill>
                <a:ea typeface="宋体" pitchFamily="2" charset="-122"/>
              </a:rPr>
              <a:t>并启动</a:t>
            </a:r>
            <a:r>
              <a:rPr lang="en-US" altLang="zh-CN" sz="2000" b="1" dirty="0" smtClean="0">
                <a:solidFill>
                  <a:srgbClr val="008000"/>
                </a:solidFill>
                <a:ea typeface="宋体" pitchFamily="2" charset="-122"/>
              </a:rPr>
              <a:t>OS</a:t>
            </a:r>
            <a:r>
              <a:rPr lang="zh-CN" altLang="en-US" sz="2000" b="1" dirty="0" smtClean="0">
                <a:solidFill>
                  <a:srgbClr val="008000"/>
                </a:solidFill>
                <a:ea typeface="宋体" pitchFamily="2" charset="-122"/>
              </a:rPr>
              <a:t>。</a:t>
            </a:r>
          </a:p>
          <a:p>
            <a:pPr lvl="1"/>
            <a:r>
              <a:rPr lang="en-US" altLang="zh-CN" dirty="0" smtClean="0">
                <a:ea typeface="宋体" pitchFamily="2" charset="-122"/>
              </a:rPr>
              <a:t>The bootstrap is stored in </a:t>
            </a:r>
            <a:r>
              <a:rPr lang="en-US" altLang="zh-CN" b="1" dirty="0" smtClean="0">
                <a:ea typeface="宋体" pitchFamily="2" charset="-122"/>
              </a:rPr>
              <a:t>ROM</a:t>
            </a:r>
            <a:r>
              <a:rPr lang="en-US" altLang="zh-CN" dirty="0" smtClean="0">
                <a:ea typeface="宋体" pitchFamily="2" charset="-122"/>
              </a:rPr>
              <a:t>. </a:t>
            </a:r>
            <a:r>
              <a:rPr lang="zh-CN" altLang="en-US" sz="2000" b="1" dirty="0" smtClean="0">
                <a:solidFill>
                  <a:srgbClr val="008000"/>
                </a:solidFill>
                <a:ea typeface="宋体" pitchFamily="2" charset="-122"/>
              </a:rPr>
              <a:t>自举程序存储在</a:t>
            </a:r>
            <a:r>
              <a:rPr lang="en-US" altLang="zh-CN" sz="2000" b="1" dirty="0" smtClean="0">
                <a:solidFill>
                  <a:srgbClr val="008000"/>
                </a:solidFill>
                <a:ea typeface="宋体" pitchFamily="2" charset="-122"/>
              </a:rPr>
              <a:t>ROM</a:t>
            </a:r>
            <a:r>
              <a:rPr lang="zh-CN" altLang="en-US" sz="2000" b="1" dirty="0" smtClean="0">
                <a:solidFill>
                  <a:srgbClr val="008000"/>
                </a:solidFill>
                <a:ea typeface="宋体" pitchFamily="2" charset="-122"/>
              </a:rPr>
              <a:t>中</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36</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wipe(left)">
                                      <p:cBhvr>
                                        <p:cTn id="7" dur="500"/>
                                        <p:tgtEl>
                                          <p:spTgt spid="55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63">
                                            <p:txEl>
                                              <p:pRg st="1" end="1"/>
                                            </p:txEl>
                                          </p:spTgt>
                                        </p:tgtEl>
                                        <p:attrNameLst>
                                          <p:attrName>style.visibility</p:attrName>
                                        </p:attrNameLst>
                                      </p:cBhvr>
                                      <p:to>
                                        <p:strVal val="visible"/>
                                      </p:to>
                                    </p:set>
                                    <p:animEffect transition="in" filter="wipe(left)">
                                      <p:cBhvr>
                                        <p:cTn id="12" dur="500"/>
                                        <p:tgtEl>
                                          <p:spTgt spid="5529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animEffect transition="in" filter="wipe(left)">
                                      <p:cBhvr>
                                        <p:cTn id="15" dur="500"/>
                                        <p:tgtEl>
                                          <p:spTgt spid="5529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52963">
                                            <p:txEl>
                                              <p:pRg st="3" end="3"/>
                                            </p:txEl>
                                          </p:spTgt>
                                        </p:tgtEl>
                                        <p:attrNameLst>
                                          <p:attrName>style.visibility</p:attrName>
                                        </p:attrNameLst>
                                      </p:cBhvr>
                                      <p:to>
                                        <p:strVal val="visible"/>
                                      </p:to>
                                    </p:set>
                                    <p:animEffect transition="in" filter="wipe(left)">
                                      <p:cBhvr>
                                        <p:cTn id="20" dur="500"/>
                                        <p:tgtEl>
                                          <p:spTgt spid="552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idx="1"/>
          </p:nvPr>
        </p:nvSpPr>
        <p:spPr>
          <a:xfrm>
            <a:off x="238124" y="666750"/>
            <a:ext cx="8905875" cy="5934076"/>
          </a:xfrm>
        </p:spPr>
        <p:txBody>
          <a:bodyPr>
            <a:normAutofit lnSpcReduction="10000"/>
          </a:bodyPr>
          <a:lstStyle/>
          <a:p>
            <a:r>
              <a:rPr lang="en-US" altLang="zh-CN" sz="2400" dirty="0" smtClean="0">
                <a:ea typeface="宋体" pitchFamily="2" charset="-122"/>
              </a:rPr>
              <a:t>Most systems store a tiny </a:t>
            </a:r>
            <a:r>
              <a:rPr lang="en-US" altLang="zh-CN" sz="2400" b="1" i="1" dirty="0" smtClean="0">
                <a:solidFill>
                  <a:srgbClr val="00B0F0"/>
                </a:solidFill>
                <a:ea typeface="宋体" pitchFamily="2" charset="-122"/>
              </a:rPr>
              <a:t>bootstrap</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i="1" dirty="0">
                <a:solidFill>
                  <a:srgbClr val="00B0F0"/>
                </a:solidFill>
                <a:ea typeface="宋体" pitchFamily="2" charset="-122"/>
              </a:rPr>
              <a:t>loader</a:t>
            </a:r>
            <a:r>
              <a:rPr lang="en-US" altLang="zh-CN" sz="2400" i="1" dirty="0" smtClean="0">
                <a:ea typeface="宋体" pitchFamily="2" charset="-122"/>
              </a:rPr>
              <a:t> program</a:t>
            </a:r>
            <a:r>
              <a:rPr lang="en-US" altLang="zh-CN" sz="2400" dirty="0" smtClean="0">
                <a:ea typeface="宋体" pitchFamily="2" charset="-122"/>
              </a:rPr>
              <a:t> in the boot ROM, whose only job is to bring in a full bootstrap program from disk. The full bootstrap program can be changed easily.</a:t>
            </a:r>
          </a:p>
          <a:p>
            <a:pPr lvl="1">
              <a:buFont typeface="Monotype Sorts" pitchFamily="2" charset="2"/>
              <a:buNone/>
            </a:pPr>
            <a:r>
              <a:rPr lang="zh-CN" altLang="en-US" sz="1800" b="1" dirty="0" smtClean="0">
                <a:solidFill>
                  <a:srgbClr val="008000"/>
                </a:solidFill>
                <a:ea typeface="宋体" pitchFamily="2" charset="-122"/>
              </a:rPr>
              <a:t>多数系统只将一个很小的</a:t>
            </a:r>
            <a:r>
              <a:rPr lang="zh-CN" altLang="en-US" sz="1800" b="1" i="1" dirty="0" smtClean="0">
                <a:solidFill>
                  <a:srgbClr val="00B0F0"/>
                </a:solidFill>
                <a:ea typeface="宋体" pitchFamily="2" charset="-122"/>
              </a:rPr>
              <a:t>自举加载程序</a:t>
            </a:r>
            <a:r>
              <a:rPr lang="zh-CN" altLang="en-US" sz="1800" b="1" dirty="0" smtClean="0">
                <a:solidFill>
                  <a:srgbClr val="008000"/>
                </a:solidFill>
                <a:ea typeface="宋体" pitchFamily="2" charset="-122"/>
              </a:rPr>
              <a:t>存储在引导</a:t>
            </a:r>
            <a:r>
              <a:rPr lang="en-US" altLang="zh-CN" sz="1800" b="1" dirty="0" smtClean="0">
                <a:solidFill>
                  <a:srgbClr val="008000"/>
                </a:solidFill>
                <a:ea typeface="宋体" pitchFamily="2" charset="-122"/>
              </a:rPr>
              <a:t>ROM</a:t>
            </a:r>
            <a:r>
              <a:rPr lang="zh-CN" altLang="en-US" sz="1800" b="1" dirty="0" smtClean="0">
                <a:solidFill>
                  <a:srgbClr val="008000"/>
                </a:solidFill>
                <a:ea typeface="宋体" pitchFamily="2" charset="-122"/>
              </a:rPr>
              <a:t>中，其唯一的任务是将完整的自举程序从磁盘加载到内存。这样，完整的自举程序容易修改。</a:t>
            </a:r>
          </a:p>
          <a:p>
            <a:pPr lvl="1"/>
            <a:r>
              <a:rPr lang="en-US" altLang="zh-CN" b="1" i="1" dirty="0" smtClean="0">
                <a:solidFill>
                  <a:srgbClr val="00B0F0"/>
                </a:solidFill>
                <a:ea typeface="宋体" pitchFamily="2" charset="-122"/>
              </a:rPr>
              <a:t>Boot</a:t>
            </a:r>
            <a:r>
              <a:rPr lang="en-US" altLang="zh-CN" b="1" i="1" dirty="0" smtClean="0">
                <a:solidFill>
                  <a:srgbClr val="00B0F0"/>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block</a:t>
            </a:r>
            <a:r>
              <a:rPr lang="en-US" altLang="zh-CN" dirty="0" smtClean="0">
                <a:ea typeface="宋体" pitchFamily="2" charset="-122"/>
              </a:rPr>
              <a:t>: a disk partition in which the full bootstrap program  is stored.</a:t>
            </a:r>
          </a:p>
          <a:p>
            <a:pPr lvl="2">
              <a:buFont typeface="Webdings" pitchFamily="18" charset="2"/>
              <a:buNone/>
            </a:pPr>
            <a:r>
              <a:rPr lang="zh-CN" altLang="en-US" sz="1800" b="1" dirty="0" smtClean="0">
                <a:solidFill>
                  <a:srgbClr val="008000"/>
                </a:solidFill>
                <a:ea typeface="宋体" pitchFamily="2" charset="-122"/>
              </a:rPr>
              <a:t>引导块：存储完整自举程序磁盘分区</a:t>
            </a:r>
          </a:p>
          <a:p>
            <a:pPr lvl="1"/>
            <a:r>
              <a:rPr lang="en-US" altLang="zh-CN" b="1" i="1" dirty="0">
                <a:solidFill>
                  <a:srgbClr val="00B0F0"/>
                </a:solidFill>
                <a:ea typeface="宋体" pitchFamily="2" charset="-122"/>
              </a:rPr>
              <a:t>Boot</a:t>
            </a:r>
            <a:r>
              <a:rPr lang="en-US" altLang="zh-CN" b="1" i="1" dirty="0" smtClean="0">
                <a:solidFill>
                  <a:schemeClr val="hlink"/>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disk</a:t>
            </a:r>
            <a:r>
              <a:rPr lang="en-US" altLang="zh-CN" dirty="0" smtClean="0">
                <a:ea typeface="宋体" pitchFamily="2" charset="-122"/>
              </a:rPr>
              <a:t> or </a:t>
            </a:r>
            <a:r>
              <a:rPr lang="en-US" altLang="zh-CN" b="1" i="1" dirty="0">
                <a:solidFill>
                  <a:srgbClr val="00B0F0"/>
                </a:solidFill>
                <a:ea typeface="宋体" pitchFamily="2" charset="-122"/>
              </a:rPr>
              <a:t>system</a:t>
            </a:r>
            <a:r>
              <a:rPr lang="en-US" altLang="zh-CN" b="1" i="1" dirty="0" smtClean="0">
                <a:solidFill>
                  <a:schemeClr val="hlink"/>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disk</a:t>
            </a:r>
            <a:r>
              <a:rPr lang="en-US" altLang="zh-CN" dirty="0" smtClean="0">
                <a:ea typeface="宋体" pitchFamily="2" charset="-122"/>
              </a:rPr>
              <a:t>: a disk that has a boot partition.</a:t>
            </a:r>
          </a:p>
          <a:p>
            <a:pPr lvl="2">
              <a:buFont typeface="Webdings" pitchFamily="18" charset="2"/>
              <a:buNone/>
            </a:pPr>
            <a:r>
              <a:rPr lang="zh-CN" altLang="en-US" sz="1800" b="1" dirty="0" smtClean="0">
                <a:solidFill>
                  <a:srgbClr val="008000"/>
                </a:solidFill>
                <a:ea typeface="宋体" pitchFamily="2" charset="-122"/>
              </a:rPr>
              <a:t>引导盘（系统盘）：含引导分区的磁盘</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37</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wipe(left)">
                                      <p:cBhvr>
                                        <p:cTn id="7" dur="500"/>
                                        <p:tgtEl>
                                          <p:spTgt spid="57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67">
                                            <p:txEl>
                                              <p:pRg st="1" end="1"/>
                                            </p:txEl>
                                          </p:spTgt>
                                        </p:tgtEl>
                                        <p:attrNameLst>
                                          <p:attrName>style.visibility</p:attrName>
                                        </p:attrNameLst>
                                      </p:cBhvr>
                                      <p:to>
                                        <p:strVal val="visible"/>
                                      </p:to>
                                    </p:set>
                                    <p:animEffect transition="in" filter="wipe(left)">
                                      <p:cBhvr>
                                        <p:cTn id="12" dur="500"/>
                                        <p:tgtEl>
                                          <p:spTgt spid="574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animEffect transition="in" filter="wipe(left)">
                                      <p:cBhvr>
                                        <p:cTn id="17" dur="500"/>
                                        <p:tgtEl>
                                          <p:spTgt spid="5744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74467">
                                            <p:txEl>
                                              <p:pRg st="3" end="3"/>
                                            </p:txEl>
                                          </p:spTgt>
                                        </p:tgtEl>
                                        <p:attrNameLst>
                                          <p:attrName>style.visibility</p:attrName>
                                        </p:attrNameLst>
                                      </p:cBhvr>
                                      <p:to>
                                        <p:strVal val="visible"/>
                                      </p:to>
                                    </p:set>
                                    <p:animEffect transition="in" filter="wipe(left)">
                                      <p:cBhvr>
                                        <p:cTn id="20" dur="500"/>
                                        <p:tgtEl>
                                          <p:spTgt spid="57446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74467">
                                            <p:txEl>
                                              <p:pRg st="4" end="4"/>
                                            </p:txEl>
                                          </p:spTgt>
                                        </p:tgtEl>
                                        <p:attrNameLst>
                                          <p:attrName>style.visibility</p:attrName>
                                        </p:attrNameLst>
                                      </p:cBhvr>
                                      <p:to>
                                        <p:strVal val="visible"/>
                                      </p:to>
                                    </p:set>
                                    <p:animEffect transition="in" filter="wipe(left)">
                                      <p:cBhvr>
                                        <p:cTn id="25" dur="500"/>
                                        <p:tgtEl>
                                          <p:spTgt spid="57446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74467">
                                            <p:txEl>
                                              <p:pRg st="5" end="5"/>
                                            </p:txEl>
                                          </p:spTgt>
                                        </p:tgtEl>
                                        <p:attrNameLst>
                                          <p:attrName>style.visibility</p:attrName>
                                        </p:attrNameLst>
                                      </p:cBhvr>
                                      <p:to>
                                        <p:strVal val="visible"/>
                                      </p:to>
                                    </p:set>
                                    <p:animEffect transition="in" filter="wipe(left)">
                                      <p:cBhvr>
                                        <p:cTn id="28" dur="500"/>
                                        <p:tgtEl>
                                          <p:spTgt spid="57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78465" y="565864"/>
            <a:ext cx="8229600" cy="691436"/>
          </a:xfrm>
        </p:spPr>
        <p:txBody>
          <a:bodyPr>
            <a:normAutofit/>
          </a:bodyPr>
          <a:lstStyle/>
          <a:p>
            <a:r>
              <a:rPr lang="en-US" altLang="zh-CN" sz="3600" dirty="0" smtClean="0">
                <a:solidFill>
                  <a:srgbClr val="00B0F0"/>
                </a:solidFill>
                <a:ea typeface="宋体" pitchFamily="2" charset="-122"/>
              </a:rPr>
              <a:t>Bad Blocks </a:t>
            </a:r>
            <a:r>
              <a:rPr lang="zh-CN" altLang="en-US" sz="2800" dirty="0" smtClean="0">
                <a:solidFill>
                  <a:srgbClr val="008000"/>
                </a:solidFill>
                <a:ea typeface="宋体" pitchFamily="2" charset="-122"/>
              </a:rPr>
              <a:t>坏块</a:t>
            </a:r>
          </a:p>
        </p:txBody>
      </p:sp>
      <p:sp>
        <p:nvSpPr>
          <p:cNvPr id="555011" name="Rectangle 3"/>
          <p:cNvSpPr>
            <a:spLocks noGrp="1" noChangeArrowheads="1"/>
          </p:cNvSpPr>
          <p:nvPr>
            <p:ph idx="1"/>
          </p:nvPr>
        </p:nvSpPr>
        <p:spPr>
          <a:xfrm>
            <a:off x="304800" y="1333500"/>
            <a:ext cx="8675688" cy="5029200"/>
          </a:xfrm>
        </p:spPr>
        <p:txBody>
          <a:bodyPr/>
          <a:lstStyle/>
          <a:p>
            <a:r>
              <a:rPr lang="en-US" altLang="zh-CN" sz="2400" dirty="0" smtClean="0">
                <a:ea typeface="宋体" pitchFamily="2" charset="-122"/>
              </a:rPr>
              <a:t>On simple disks, such as some disk with IDE controllers, bad blocks are handled manually.</a:t>
            </a:r>
          </a:p>
          <a:p>
            <a:pPr lvl="1">
              <a:buFont typeface="Monotype Sorts" pitchFamily="2" charset="2"/>
              <a:buNone/>
            </a:pPr>
            <a:r>
              <a:rPr lang="zh-CN" altLang="en-US" sz="2000" b="1" dirty="0" smtClean="0">
                <a:solidFill>
                  <a:srgbClr val="008000"/>
                </a:solidFill>
                <a:ea typeface="宋体" pitchFamily="2" charset="-122"/>
              </a:rPr>
              <a:t>对于简单的磁盘，比如某些使用</a:t>
            </a:r>
            <a:r>
              <a:rPr lang="en-US" altLang="zh-CN" sz="2000" b="1" dirty="0" smtClean="0">
                <a:solidFill>
                  <a:srgbClr val="008000"/>
                </a:solidFill>
                <a:ea typeface="宋体" pitchFamily="2" charset="-122"/>
              </a:rPr>
              <a:t>IDE</a:t>
            </a:r>
            <a:r>
              <a:rPr lang="zh-CN" altLang="en-US" sz="2000" b="1" dirty="0" smtClean="0">
                <a:solidFill>
                  <a:srgbClr val="008000"/>
                </a:solidFill>
                <a:ea typeface="宋体" pitchFamily="2" charset="-122"/>
              </a:rPr>
              <a:t>控制器的磁盘，可手工处理坏块</a:t>
            </a:r>
          </a:p>
          <a:p>
            <a:pPr lvl="1"/>
            <a:r>
              <a:rPr lang="en-US" altLang="zh-CN" sz="2000" dirty="0" smtClean="0">
                <a:ea typeface="宋体" pitchFamily="2" charset="-122"/>
              </a:rPr>
              <a:t>If the MS-DOS format command find a bad block while it does a logical format, its writes a special value into the corresponding FAT entry to tell the allocation routines not to use that block.</a:t>
            </a:r>
          </a:p>
          <a:p>
            <a:pPr lvl="2">
              <a:buFont typeface="Webdings" pitchFamily="18" charset="2"/>
              <a:buNone/>
            </a:pPr>
            <a:r>
              <a:rPr lang="zh-CN" altLang="en-US" sz="2000" b="1" dirty="0" smtClean="0">
                <a:solidFill>
                  <a:srgbClr val="008000"/>
                </a:solidFill>
                <a:ea typeface="宋体" pitchFamily="2" charset="-122"/>
              </a:rPr>
              <a:t>如果</a:t>
            </a:r>
            <a:r>
              <a:rPr lang="en-US" altLang="zh-CN" sz="2000" b="1" dirty="0" smtClean="0">
                <a:solidFill>
                  <a:srgbClr val="008000"/>
                </a:solidFill>
                <a:ea typeface="宋体" pitchFamily="2" charset="-122"/>
              </a:rPr>
              <a:t>MS-DOS</a:t>
            </a:r>
            <a:r>
              <a:rPr lang="zh-CN" altLang="en-US" sz="2000" b="1" dirty="0" smtClean="0">
                <a:solidFill>
                  <a:srgbClr val="008000"/>
                </a:solidFill>
                <a:ea typeface="宋体" pitchFamily="2" charset="-122"/>
              </a:rPr>
              <a:t>的</a:t>
            </a:r>
            <a:r>
              <a:rPr lang="en-US" altLang="zh-CN" sz="2000" b="1" dirty="0" smtClean="0">
                <a:solidFill>
                  <a:srgbClr val="008000"/>
                </a:solidFill>
                <a:ea typeface="宋体" pitchFamily="2" charset="-122"/>
              </a:rPr>
              <a:t>format</a:t>
            </a:r>
            <a:r>
              <a:rPr lang="zh-CN" altLang="en-US" sz="2000" b="1" dirty="0" smtClean="0">
                <a:solidFill>
                  <a:srgbClr val="008000"/>
                </a:solidFill>
                <a:ea typeface="宋体" pitchFamily="2" charset="-122"/>
              </a:rPr>
              <a:t>命令逻辑格式化时发现坏块，则写一个特定值到相应的</a:t>
            </a:r>
            <a:r>
              <a:rPr lang="en-US" altLang="zh-CN" sz="2000" b="1" dirty="0" smtClean="0">
                <a:solidFill>
                  <a:srgbClr val="008000"/>
                </a:solidFill>
                <a:ea typeface="宋体" pitchFamily="2" charset="-122"/>
              </a:rPr>
              <a:t>FAT</a:t>
            </a:r>
            <a:r>
              <a:rPr lang="zh-CN" altLang="en-US" sz="2000" b="1" dirty="0" smtClean="0">
                <a:solidFill>
                  <a:srgbClr val="008000"/>
                </a:solidFill>
                <a:ea typeface="宋体" pitchFamily="2" charset="-122"/>
              </a:rPr>
              <a:t>项以告知分配例程不要再使用该块。</a:t>
            </a:r>
          </a:p>
          <a:p>
            <a:pPr lvl="1"/>
            <a:r>
              <a:rPr lang="en-US" altLang="zh-CN" sz="2000" dirty="0" smtClean="0">
                <a:ea typeface="宋体" pitchFamily="2" charset="-122"/>
              </a:rPr>
              <a:t>Chkdsk</a:t>
            </a:r>
            <a:r>
              <a:rPr lang="zh-CN" altLang="en-US" sz="2000" dirty="0" smtClean="0">
                <a:ea typeface="宋体" pitchFamily="2" charset="-122"/>
              </a:rPr>
              <a:t>：</a:t>
            </a:r>
            <a:r>
              <a:rPr lang="zh-CN" altLang="en-US" sz="2000" b="1" dirty="0" smtClean="0">
                <a:solidFill>
                  <a:srgbClr val="008000"/>
                </a:solidFill>
                <a:ea typeface="宋体" pitchFamily="2" charset="-122"/>
              </a:rPr>
              <a:t>搜索坏块，并标记</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38</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wipe(left)">
                                      <p:cBhvr>
                                        <p:cTn id="7" dur="500"/>
                                        <p:tgtEl>
                                          <p:spTgt spid="555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Effect transition="in" filter="wipe(left)">
                                      <p:cBhvr>
                                        <p:cTn id="12" dur="500"/>
                                        <p:tgtEl>
                                          <p:spTgt spid="555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animEffect transition="in" filter="wipe(left)">
                                      <p:cBhvr>
                                        <p:cTn id="17" dur="500"/>
                                        <p:tgtEl>
                                          <p:spTgt spid="55501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55011">
                                            <p:txEl>
                                              <p:pRg st="3" end="3"/>
                                            </p:txEl>
                                          </p:spTgt>
                                        </p:tgtEl>
                                        <p:attrNameLst>
                                          <p:attrName>style.visibility</p:attrName>
                                        </p:attrNameLst>
                                      </p:cBhvr>
                                      <p:to>
                                        <p:strVal val="visible"/>
                                      </p:to>
                                    </p:set>
                                    <p:animEffect transition="in" filter="wipe(left)">
                                      <p:cBhvr>
                                        <p:cTn id="20" dur="500"/>
                                        <p:tgtEl>
                                          <p:spTgt spid="55501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55011">
                                            <p:txEl>
                                              <p:pRg st="4" end="4"/>
                                            </p:txEl>
                                          </p:spTgt>
                                        </p:tgtEl>
                                        <p:attrNameLst>
                                          <p:attrName>style.visibility</p:attrName>
                                        </p:attrNameLst>
                                      </p:cBhvr>
                                      <p:to>
                                        <p:strVal val="visible"/>
                                      </p:to>
                                    </p:set>
                                    <p:animEffect transition="in" filter="wipe(left)">
                                      <p:cBhvr>
                                        <p:cTn id="25" dur="500"/>
                                        <p:tgtEl>
                                          <p:spTgt spid="555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Grp="1" noChangeArrowheads="1"/>
          </p:cNvSpPr>
          <p:nvPr>
            <p:ph idx="1"/>
          </p:nvPr>
        </p:nvSpPr>
        <p:spPr>
          <a:xfrm>
            <a:off x="142875" y="952500"/>
            <a:ext cx="8839200" cy="5588000"/>
          </a:xfrm>
        </p:spPr>
        <p:txBody>
          <a:bodyPr/>
          <a:lstStyle/>
          <a:p>
            <a:r>
              <a:rPr lang="en-US" altLang="zh-CN" sz="2400" dirty="0" smtClean="0">
                <a:ea typeface="宋体" pitchFamily="2" charset="-122"/>
              </a:rPr>
              <a:t>More sophisticated disks, such as the SCSI disks used in high-end PCs and workstations and servers, are smarter about bad-block recovery.</a:t>
            </a:r>
          </a:p>
          <a:p>
            <a:pPr lvl="1">
              <a:buFont typeface="Monotype Sorts" pitchFamily="2" charset="2"/>
              <a:buNone/>
            </a:pPr>
            <a:r>
              <a:rPr lang="zh-CN" altLang="en-US" sz="2000" b="1" dirty="0" smtClean="0">
                <a:solidFill>
                  <a:srgbClr val="008000"/>
                </a:solidFill>
                <a:ea typeface="宋体" pitchFamily="2" charset="-122"/>
              </a:rPr>
              <a:t>对于复杂的磁盘，比如用于高端</a:t>
            </a:r>
            <a:r>
              <a:rPr lang="en-US" altLang="zh-CN" sz="2000" b="1" dirty="0" smtClean="0">
                <a:solidFill>
                  <a:srgbClr val="008000"/>
                </a:solidFill>
                <a:ea typeface="宋体" pitchFamily="2" charset="-122"/>
              </a:rPr>
              <a:t>PC</a:t>
            </a:r>
            <a:r>
              <a:rPr lang="zh-CN" altLang="en-US" sz="2000" b="1" dirty="0" smtClean="0">
                <a:solidFill>
                  <a:srgbClr val="008000"/>
                </a:solidFill>
                <a:ea typeface="宋体" pitchFamily="2" charset="-122"/>
              </a:rPr>
              <a:t>、工作站及服务器上的</a:t>
            </a:r>
            <a:r>
              <a:rPr lang="en-US" altLang="zh-CN" sz="2000" b="1" dirty="0" smtClean="0">
                <a:solidFill>
                  <a:srgbClr val="008000"/>
                </a:solidFill>
                <a:ea typeface="宋体" pitchFamily="2" charset="-122"/>
              </a:rPr>
              <a:t>SCSI</a:t>
            </a:r>
            <a:r>
              <a:rPr lang="zh-CN" altLang="en-US" sz="2000" b="1" dirty="0" smtClean="0">
                <a:solidFill>
                  <a:srgbClr val="008000"/>
                </a:solidFill>
                <a:ea typeface="宋体" pitchFamily="2" charset="-122"/>
              </a:rPr>
              <a:t>磁盘，对坏块的恢复更加老到</a:t>
            </a:r>
          </a:p>
          <a:p>
            <a:pPr lvl="1"/>
            <a:r>
              <a:rPr lang="en-US" altLang="zh-CN" sz="2000" dirty="0" smtClean="0">
                <a:ea typeface="宋体" pitchFamily="2" charset="-122"/>
              </a:rPr>
              <a:t>The controller maintains a list of bad blocks on the disk. The list is initialized during the low-level format at the factory, and is updated over the life of the disk. </a:t>
            </a:r>
          </a:p>
          <a:p>
            <a:pPr lvl="2">
              <a:buFont typeface="Webdings" pitchFamily="18" charset="2"/>
              <a:buNone/>
            </a:pPr>
            <a:r>
              <a:rPr lang="zh-CN" altLang="en-US" sz="2000" b="1" dirty="0" smtClean="0">
                <a:solidFill>
                  <a:srgbClr val="008000"/>
                </a:solidFill>
                <a:ea typeface="宋体" pitchFamily="2" charset="-122"/>
              </a:rPr>
              <a:t>控制器维护一个坏块列表。该列表在工厂进行低级格式化时被初始化，并在磁盘使用过程中更新。</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39</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animEffect transition="in" filter="wipe(left)">
                                      <p:cBhvr>
                                        <p:cTn id="7" dur="500"/>
                                        <p:tgtEl>
                                          <p:spTgt spid="573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43">
                                            <p:txEl>
                                              <p:pRg st="1" end="1"/>
                                            </p:txEl>
                                          </p:spTgt>
                                        </p:tgtEl>
                                        <p:attrNameLst>
                                          <p:attrName>style.visibility</p:attrName>
                                        </p:attrNameLst>
                                      </p:cBhvr>
                                      <p:to>
                                        <p:strVal val="visible"/>
                                      </p:to>
                                    </p:set>
                                    <p:animEffect transition="in" filter="wipe(left)">
                                      <p:cBhvr>
                                        <p:cTn id="12" dur="500"/>
                                        <p:tgtEl>
                                          <p:spTgt spid="573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43">
                                            <p:txEl>
                                              <p:pRg st="2" end="2"/>
                                            </p:txEl>
                                          </p:spTgt>
                                        </p:tgtEl>
                                        <p:attrNameLst>
                                          <p:attrName>style.visibility</p:attrName>
                                        </p:attrNameLst>
                                      </p:cBhvr>
                                      <p:to>
                                        <p:strVal val="visible"/>
                                      </p:to>
                                    </p:set>
                                    <p:animEffect transition="in" filter="wipe(left)">
                                      <p:cBhvr>
                                        <p:cTn id="17" dur="500"/>
                                        <p:tgtEl>
                                          <p:spTgt spid="57344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73443">
                                            <p:txEl>
                                              <p:pRg st="3" end="3"/>
                                            </p:txEl>
                                          </p:spTgt>
                                        </p:tgtEl>
                                        <p:attrNameLst>
                                          <p:attrName>style.visibility</p:attrName>
                                        </p:attrNameLst>
                                      </p:cBhvr>
                                      <p:to>
                                        <p:strVal val="visible"/>
                                      </p:to>
                                    </p:set>
                                    <p:animEffect transition="in" filter="wipe(left)">
                                      <p:cBhvr>
                                        <p:cTn id="20" dur="500"/>
                                        <p:tgtEl>
                                          <p:spTgt spid="573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1419225" y="438150"/>
            <a:ext cx="5219700" cy="666750"/>
          </a:xfrm>
        </p:spPr>
        <p:txBody>
          <a:bodyPr>
            <a:normAutofit/>
          </a:bodyPr>
          <a:lstStyle/>
          <a:p>
            <a:r>
              <a:rPr lang="en-US" altLang="zh-CN" sz="3600" dirty="0">
                <a:solidFill>
                  <a:srgbClr val="00B0F0"/>
                </a:solidFill>
                <a:ea typeface="宋体" pitchFamily="2" charset="-122"/>
              </a:rPr>
              <a:t>Magnetic </a:t>
            </a:r>
            <a:r>
              <a:rPr lang="en-US" altLang="zh-CN" sz="3600" dirty="0" smtClean="0">
                <a:solidFill>
                  <a:srgbClr val="00B0F0"/>
                </a:solidFill>
                <a:ea typeface="宋体" pitchFamily="2" charset="-122"/>
              </a:rPr>
              <a:t>Disks</a:t>
            </a:r>
            <a:r>
              <a:rPr lang="en-US" altLang="zh-CN" sz="3600" dirty="0">
                <a:solidFill>
                  <a:srgbClr val="00B0F0"/>
                </a:solidFill>
                <a:ea typeface="宋体" pitchFamily="2" charset="-122"/>
              </a:rPr>
              <a:t> </a:t>
            </a:r>
            <a:r>
              <a:rPr lang="zh-CN" altLang="en-US" sz="2400" dirty="0" smtClean="0">
                <a:solidFill>
                  <a:srgbClr val="008000"/>
                </a:solidFill>
                <a:ea typeface="宋体" pitchFamily="2" charset="-122"/>
              </a:rPr>
              <a:t>磁盘</a:t>
            </a:r>
          </a:p>
        </p:txBody>
      </p:sp>
      <p:sp>
        <p:nvSpPr>
          <p:cNvPr id="529411" name="Rectangle 3"/>
          <p:cNvSpPr>
            <a:spLocks noGrp="1" noChangeArrowheads="1"/>
          </p:cNvSpPr>
          <p:nvPr>
            <p:ph idx="1"/>
          </p:nvPr>
        </p:nvSpPr>
        <p:spPr>
          <a:xfrm>
            <a:off x="373063" y="1101724"/>
            <a:ext cx="8602662" cy="5508625"/>
          </a:xfrm>
        </p:spPr>
        <p:txBody>
          <a:bodyPr>
            <a:normAutofit fontScale="92500" lnSpcReduction="10000"/>
          </a:bodyPr>
          <a:lstStyle/>
          <a:p>
            <a:pPr>
              <a:lnSpc>
                <a:spcPct val="160000"/>
              </a:lnSpc>
            </a:pPr>
            <a:r>
              <a:rPr lang="en-US" altLang="zh-CN" sz="2800" b="1" dirty="0" smtClean="0">
                <a:solidFill>
                  <a:srgbClr val="00B0F0"/>
                </a:solidFill>
                <a:ea typeface="宋体" pitchFamily="2" charset="-122"/>
                <a:hlinkClick r:id="rId3" action="ppaction://hlinksldjump"/>
              </a:rPr>
              <a:t>Magnetic disks </a:t>
            </a:r>
            <a:r>
              <a:rPr lang="en-US" altLang="zh-CN" sz="2800" b="1" dirty="0" smtClean="0">
                <a:solidFill>
                  <a:schemeClr val="tx2"/>
                </a:solidFill>
                <a:ea typeface="宋体" pitchFamily="2" charset="-122"/>
              </a:rPr>
              <a:t>provide bulk of secondary storage of modern computers </a:t>
            </a:r>
            <a:r>
              <a:rPr lang="zh-CN" altLang="en-US" sz="2800" dirty="0" smtClean="0">
                <a:ea typeface="宋体" pitchFamily="2" charset="-122"/>
              </a:rPr>
              <a:t>   </a:t>
            </a:r>
            <a:r>
              <a:rPr lang="zh-CN" altLang="en-US" sz="2200" b="1" dirty="0" smtClean="0">
                <a:solidFill>
                  <a:srgbClr val="008000"/>
                </a:solidFill>
                <a:ea typeface="宋体" pitchFamily="2" charset="-122"/>
              </a:rPr>
              <a:t>现代计算机由磁盘提供大量二级存储</a:t>
            </a:r>
          </a:p>
          <a:p>
            <a:pPr lvl="1">
              <a:lnSpc>
                <a:spcPct val="160000"/>
              </a:lnSpc>
            </a:pPr>
            <a:r>
              <a:rPr lang="en-US" altLang="zh-CN" sz="2600" dirty="0" smtClean="0">
                <a:ea typeface="宋体" pitchFamily="2" charset="-122"/>
              </a:rPr>
              <a:t>Drives rotate at 60 to 250 times per second</a:t>
            </a:r>
          </a:p>
          <a:p>
            <a:pPr lvl="1">
              <a:lnSpc>
                <a:spcPct val="160000"/>
              </a:lnSpc>
            </a:pPr>
            <a:r>
              <a:rPr lang="en-US" altLang="zh-CN" sz="2600" b="1" i="1" dirty="0" smtClean="0">
                <a:solidFill>
                  <a:srgbClr val="00B0F0"/>
                </a:solidFill>
                <a:ea typeface="宋体" pitchFamily="2" charset="-122"/>
              </a:rPr>
              <a:t>Transfer rate  </a:t>
            </a:r>
            <a:r>
              <a:rPr lang="zh-CN" altLang="en-US" sz="2600" b="1" dirty="0" smtClean="0">
                <a:solidFill>
                  <a:srgbClr val="008000"/>
                </a:solidFill>
                <a:ea typeface="宋体" pitchFamily="2" charset="-122"/>
              </a:rPr>
              <a:t>传输率</a:t>
            </a:r>
          </a:p>
          <a:p>
            <a:pPr lvl="2">
              <a:lnSpc>
                <a:spcPct val="160000"/>
              </a:lnSpc>
            </a:pPr>
            <a:r>
              <a:rPr lang="en-US" altLang="zh-CN" sz="2400" dirty="0" smtClean="0">
                <a:ea typeface="宋体" pitchFamily="2" charset="-122"/>
              </a:rPr>
              <a:t>rate at which data flow between drive and computer</a:t>
            </a:r>
          </a:p>
          <a:p>
            <a:pPr lvl="1">
              <a:lnSpc>
                <a:spcPct val="160000"/>
              </a:lnSpc>
            </a:pPr>
            <a:r>
              <a:rPr lang="en-US" altLang="zh-CN" sz="2600" b="1" i="1" dirty="0">
                <a:solidFill>
                  <a:srgbClr val="00B0F0"/>
                </a:solidFill>
                <a:ea typeface="宋体" pitchFamily="2" charset="-122"/>
              </a:rPr>
              <a:t>Positioning</a:t>
            </a:r>
            <a:r>
              <a:rPr lang="en-US" altLang="zh-CN" sz="2000" b="1" i="1" dirty="0" smtClean="0">
                <a:solidFill>
                  <a:schemeClr val="hlink"/>
                </a:solidFill>
                <a:effectLst>
                  <a:outerShdw blurRad="38100" dist="38100" dir="2700000" algn="tl">
                    <a:srgbClr val="C0C0C0"/>
                  </a:outerShdw>
                </a:effectLst>
                <a:ea typeface="宋体" pitchFamily="2" charset="-122"/>
              </a:rPr>
              <a:t> </a:t>
            </a:r>
            <a:r>
              <a:rPr lang="en-US" altLang="zh-CN" sz="2600" b="1" i="1" dirty="0">
                <a:solidFill>
                  <a:srgbClr val="00B0F0"/>
                </a:solidFill>
                <a:ea typeface="宋体" pitchFamily="2" charset="-122"/>
              </a:rPr>
              <a:t>time</a:t>
            </a:r>
            <a:r>
              <a:rPr lang="en-US" altLang="zh-CN" sz="2000" dirty="0" smtClean="0">
                <a:ea typeface="宋体" pitchFamily="2" charset="-122"/>
              </a:rPr>
              <a:t> (</a:t>
            </a:r>
            <a:r>
              <a:rPr lang="en-US" altLang="zh-CN" sz="2600" b="1" i="1" dirty="0">
                <a:solidFill>
                  <a:srgbClr val="00B0F0"/>
                </a:solidFill>
                <a:ea typeface="宋体" pitchFamily="2" charset="-122"/>
              </a:rPr>
              <a:t>random-access</a:t>
            </a:r>
            <a:r>
              <a:rPr lang="en-US" altLang="zh-CN" sz="2000" b="1" i="1" dirty="0" smtClean="0">
                <a:solidFill>
                  <a:schemeClr val="hlink"/>
                </a:solidFill>
                <a:effectLst>
                  <a:outerShdw blurRad="38100" dist="38100" dir="2700000" algn="tl">
                    <a:srgbClr val="C0C0C0"/>
                  </a:outerShdw>
                </a:effectLst>
                <a:ea typeface="宋体" pitchFamily="2" charset="-122"/>
              </a:rPr>
              <a:t> </a:t>
            </a:r>
            <a:r>
              <a:rPr lang="en-US" altLang="zh-CN" sz="2600" b="1" i="1" dirty="0">
                <a:solidFill>
                  <a:srgbClr val="00B0F0"/>
                </a:solidFill>
                <a:ea typeface="宋体" pitchFamily="2" charset="-122"/>
              </a:rPr>
              <a:t>time</a:t>
            </a:r>
            <a:r>
              <a:rPr lang="en-US" altLang="zh-CN" sz="2000" dirty="0" smtClean="0">
                <a:ea typeface="宋体" pitchFamily="2" charset="-122"/>
              </a:rPr>
              <a:t>) </a:t>
            </a:r>
            <a:r>
              <a:rPr lang="zh-CN" altLang="en-US" sz="2600" b="1" dirty="0" smtClean="0">
                <a:solidFill>
                  <a:srgbClr val="008000"/>
                </a:solidFill>
                <a:ea typeface="宋体" pitchFamily="2" charset="-122"/>
              </a:rPr>
              <a:t>定位时间</a:t>
            </a:r>
          </a:p>
          <a:p>
            <a:pPr lvl="2">
              <a:lnSpc>
                <a:spcPct val="160000"/>
              </a:lnSpc>
            </a:pPr>
            <a:r>
              <a:rPr lang="en-US" altLang="zh-CN" sz="2400" dirty="0" smtClean="0">
                <a:ea typeface="宋体" pitchFamily="2" charset="-122"/>
              </a:rPr>
              <a:t>is time to move disk arm to desired cylinder (</a:t>
            </a:r>
            <a:r>
              <a:rPr lang="en-US" altLang="zh-CN" sz="2400" b="1" i="1" dirty="0" smtClean="0">
                <a:solidFill>
                  <a:srgbClr val="00B0F0"/>
                </a:solidFill>
                <a:ea typeface="宋体" pitchFamily="2" charset="-122"/>
              </a:rPr>
              <a:t>seek</a:t>
            </a:r>
            <a:r>
              <a:rPr lang="en-US" altLang="zh-CN" sz="2400" b="1" i="1" dirty="0" smtClean="0">
                <a:solidFill>
                  <a:srgbClr val="00B0F0"/>
                </a:solidFill>
                <a:effectLst>
                  <a:outerShdw blurRad="38100" dist="38100" dir="2700000" algn="tl">
                    <a:srgbClr val="C0C0C0"/>
                  </a:outerShdw>
                </a:effectLst>
                <a:ea typeface="宋体" pitchFamily="2" charset="-122"/>
              </a:rPr>
              <a:t> </a:t>
            </a:r>
            <a:r>
              <a:rPr lang="en-US" altLang="zh-CN" sz="2400" b="1" i="1" dirty="0">
                <a:solidFill>
                  <a:srgbClr val="00B0F0"/>
                </a:solidFill>
                <a:ea typeface="宋体" pitchFamily="2" charset="-122"/>
              </a:rPr>
              <a:t>time</a:t>
            </a:r>
            <a:r>
              <a:rPr lang="en-US" altLang="zh-CN" sz="2400" dirty="0" smtClean="0">
                <a:ea typeface="宋体" pitchFamily="2" charset="-122"/>
              </a:rPr>
              <a:t>)</a:t>
            </a:r>
          </a:p>
          <a:p>
            <a:pPr lvl="2">
              <a:lnSpc>
                <a:spcPct val="160000"/>
              </a:lnSpc>
            </a:pPr>
            <a:r>
              <a:rPr lang="en-US" altLang="zh-CN" sz="2400" dirty="0" smtClean="0">
                <a:ea typeface="宋体" pitchFamily="2" charset="-122"/>
              </a:rPr>
              <a:t>and time for desired sector to rotate under the disk head (</a:t>
            </a:r>
            <a:r>
              <a:rPr lang="en-US" altLang="zh-CN" sz="2400" b="1" i="1" dirty="0">
                <a:solidFill>
                  <a:srgbClr val="00B0F0"/>
                </a:solidFill>
                <a:ea typeface="宋体" pitchFamily="2" charset="-122"/>
              </a:rPr>
              <a:t>rotational</a:t>
            </a:r>
            <a:r>
              <a:rPr lang="en-US" altLang="zh-CN" sz="2400" b="1" i="1" dirty="0" smtClean="0">
                <a:solidFill>
                  <a:schemeClr val="hlink"/>
                </a:solidFill>
                <a:effectLst>
                  <a:outerShdw blurRad="38100" dist="38100" dir="2700000" algn="tl">
                    <a:srgbClr val="C0C0C0"/>
                  </a:outerShdw>
                </a:effectLst>
                <a:ea typeface="宋体" pitchFamily="2" charset="-122"/>
              </a:rPr>
              <a:t> </a:t>
            </a:r>
            <a:r>
              <a:rPr lang="en-US" altLang="zh-CN" sz="2400" b="1" i="1" dirty="0">
                <a:solidFill>
                  <a:srgbClr val="00B0F0"/>
                </a:solidFill>
                <a:ea typeface="宋体" pitchFamily="2" charset="-122"/>
              </a:rPr>
              <a:t>latency</a:t>
            </a:r>
            <a:r>
              <a:rPr lang="en-US" altLang="zh-CN" sz="2400" dirty="0" smtClean="0">
                <a:ea typeface="宋体" pitchFamily="2" charset="-122"/>
              </a:rPr>
              <a:t>)</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dirty="0" smtClean="0"/>
              <a:t>10.</a:t>
            </a:r>
            <a:fld id="{59DE6EB8-52AB-45EA-A660-3E1EBFA72987}" type="slidenum">
              <a:rPr lang="en-US" smtClean="0"/>
              <a:pPr/>
              <a:t>4</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wipe(left)">
                                      <p:cBhvr>
                                        <p:cTn id="7" dur="500"/>
                                        <p:tgtEl>
                                          <p:spTgt spid="52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wipe(left)">
                                      <p:cBhvr>
                                        <p:cTn id="12" dur="500"/>
                                        <p:tgtEl>
                                          <p:spTgt spid="529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wipe(left)">
                                      <p:cBhvr>
                                        <p:cTn id="17" dur="500"/>
                                        <p:tgtEl>
                                          <p:spTgt spid="529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wipe(left)">
                                      <p:cBhvr>
                                        <p:cTn id="22" dur="500"/>
                                        <p:tgtEl>
                                          <p:spTgt spid="529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wipe(left)">
                                      <p:cBhvr>
                                        <p:cTn id="27" dur="500"/>
                                        <p:tgtEl>
                                          <p:spTgt spid="529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wipe(left)">
                                      <p:cBhvr>
                                        <p:cTn id="32" dur="500"/>
                                        <p:tgtEl>
                                          <p:spTgt spid="529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wipe(left)">
                                      <p:cBhvr>
                                        <p:cTn id="37" dur="500"/>
                                        <p:tgtEl>
                                          <p:spTgt spid="529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bldLvl="4"/>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idx="1"/>
          </p:nvPr>
        </p:nvSpPr>
        <p:spPr>
          <a:xfrm>
            <a:off x="142875" y="952500"/>
            <a:ext cx="8839200" cy="4800600"/>
          </a:xfrm>
        </p:spPr>
        <p:txBody>
          <a:bodyPr/>
          <a:lstStyle/>
          <a:p>
            <a:pPr lvl="1"/>
            <a:r>
              <a:rPr lang="en-US" altLang="zh-CN" dirty="0" smtClean="0">
                <a:ea typeface="宋体" pitchFamily="2" charset="-122"/>
              </a:rPr>
              <a:t>Low-level formatting also sets aside spare sectors not visible to the operating system. The controller can be told to replace each bad sector logically with one of the spare sectors. ---</a:t>
            </a:r>
            <a:r>
              <a:rPr lang="en-US" altLang="zh-CN" b="1" i="1" dirty="0" smtClean="0">
                <a:solidFill>
                  <a:srgbClr val="00B0F0"/>
                </a:solidFill>
                <a:ea typeface="宋体" pitchFamily="2" charset="-122"/>
              </a:rPr>
              <a:t>sector</a:t>
            </a:r>
            <a:r>
              <a:rPr lang="en-US" altLang="zh-CN" b="1" i="1" dirty="0" smtClean="0">
                <a:solidFill>
                  <a:srgbClr val="00B0F0"/>
                </a:solidFill>
                <a:effectLst>
                  <a:outerShdw blurRad="38100" dist="38100" dir="2700000" algn="tl">
                    <a:srgbClr val="C0C0C0"/>
                  </a:outerShdw>
                </a:effectLst>
                <a:ea typeface="宋体" pitchFamily="2" charset="-122"/>
              </a:rPr>
              <a:t> </a:t>
            </a:r>
            <a:r>
              <a:rPr lang="en-US" altLang="zh-CN" b="1" i="1" dirty="0">
                <a:solidFill>
                  <a:srgbClr val="00B0F0"/>
                </a:solidFill>
                <a:ea typeface="宋体" pitchFamily="2" charset="-122"/>
              </a:rPr>
              <a:t>sparing</a:t>
            </a:r>
            <a:r>
              <a:rPr lang="en-US" altLang="zh-CN" dirty="0" smtClean="0">
                <a:ea typeface="宋体" pitchFamily="2" charset="-122"/>
              </a:rPr>
              <a:t> or </a:t>
            </a:r>
            <a:r>
              <a:rPr lang="en-US" altLang="zh-CN" b="1" i="1" dirty="0">
                <a:solidFill>
                  <a:srgbClr val="00B0F0"/>
                </a:solidFill>
                <a:ea typeface="宋体" pitchFamily="2" charset="-122"/>
              </a:rPr>
              <a:t>forwarding</a:t>
            </a:r>
            <a:r>
              <a:rPr lang="en-US" altLang="zh-CN" dirty="0" smtClean="0">
                <a:ea typeface="宋体" pitchFamily="2" charset="-122"/>
              </a:rPr>
              <a:t>.</a:t>
            </a:r>
          </a:p>
          <a:p>
            <a:pPr lvl="2">
              <a:buFont typeface="Webdings" pitchFamily="18" charset="2"/>
              <a:buNone/>
            </a:pPr>
            <a:r>
              <a:rPr lang="zh-CN" altLang="en-US" sz="2000" b="1" dirty="0" smtClean="0">
                <a:solidFill>
                  <a:srgbClr val="008000"/>
                </a:solidFill>
                <a:ea typeface="宋体" pitchFamily="2" charset="-122"/>
              </a:rPr>
              <a:t>低级格式化还预留一些备用扇区，这些扇区对</a:t>
            </a:r>
            <a:r>
              <a:rPr lang="en-US" altLang="zh-CN" sz="2000" b="1" dirty="0" smtClean="0">
                <a:solidFill>
                  <a:srgbClr val="008000"/>
                </a:solidFill>
                <a:ea typeface="宋体" pitchFamily="2" charset="-122"/>
              </a:rPr>
              <a:t>OS</a:t>
            </a:r>
            <a:r>
              <a:rPr lang="zh-CN" altLang="en-US" sz="2000" b="1" dirty="0" smtClean="0">
                <a:solidFill>
                  <a:srgbClr val="008000"/>
                </a:solidFill>
                <a:ea typeface="宋体" pitchFamily="2" charset="-122"/>
              </a:rPr>
              <a:t>是不可见的。控制器可以用这些备用扇区逻辑地替换坏扇区－－</a:t>
            </a:r>
            <a:r>
              <a:rPr lang="zh-CN" altLang="en-US" sz="2000" b="1" i="1" dirty="0">
                <a:solidFill>
                  <a:srgbClr val="00B0F0"/>
                </a:solidFill>
                <a:ea typeface="宋体" pitchFamily="2" charset="-122"/>
              </a:rPr>
              <a:t>扇区备用</a:t>
            </a:r>
            <a:r>
              <a:rPr lang="zh-CN" altLang="en-US" sz="2000" b="1" dirty="0" smtClean="0">
                <a:solidFill>
                  <a:srgbClr val="008000"/>
                </a:solidFill>
                <a:ea typeface="宋体" pitchFamily="2" charset="-122"/>
              </a:rPr>
              <a:t>或</a:t>
            </a:r>
            <a:r>
              <a:rPr lang="zh-CN" altLang="en-US" sz="2000" b="1" i="1" dirty="0">
                <a:solidFill>
                  <a:srgbClr val="00B0F0"/>
                </a:solidFill>
                <a:ea typeface="宋体" pitchFamily="2" charset="-122"/>
              </a:rPr>
              <a:t>转寄</a:t>
            </a:r>
            <a:r>
              <a:rPr lang="zh-CN" altLang="en-US" sz="2000" b="1" dirty="0" smtClean="0">
                <a:solidFill>
                  <a:srgbClr val="008000"/>
                </a:solidFill>
                <a:ea typeface="宋体" pitchFamily="2" charset="-122"/>
              </a:rPr>
              <a:t>。</a:t>
            </a:r>
          </a:p>
        </p:txBody>
      </p:sp>
      <p:pic>
        <p:nvPicPr>
          <p:cNvPr id="575492" name="Picture 4"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613" y="591502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40</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animEffect transition="in" filter="wipe(left)">
                                      <p:cBhvr>
                                        <p:cTn id="7" dur="500"/>
                                        <p:tgtEl>
                                          <p:spTgt spid="57549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5490">
                                            <p:txEl>
                                              <p:pRg st="1" end="1"/>
                                            </p:txEl>
                                          </p:spTgt>
                                        </p:tgtEl>
                                        <p:attrNameLst>
                                          <p:attrName>style.visibility</p:attrName>
                                        </p:attrNameLst>
                                      </p:cBhvr>
                                      <p:to>
                                        <p:strVal val="visible"/>
                                      </p:to>
                                    </p:set>
                                    <p:animEffect transition="in" filter="wipe(left)">
                                      <p:cBhvr>
                                        <p:cTn id="10" dur="500"/>
                                        <p:tgtEl>
                                          <p:spTgt spid="5754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885824" y="354013"/>
            <a:ext cx="7277101" cy="1303337"/>
          </a:xfrm>
        </p:spPr>
        <p:txBody>
          <a:bodyPr>
            <a:normAutofit/>
          </a:bodyPr>
          <a:lstStyle/>
          <a:p>
            <a:r>
              <a:rPr lang="en-US" altLang="zh-CN" dirty="0" smtClean="0">
                <a:ea typeface="宋体" pitchFamily="2" charset="-122"/>
              </a:rPr>
              <a:t>10.6 Swap-Space Management</a:t>
            </a:r>
            <a:br>
              <a:rPr lang="en-US" altLang="zh-CN" dirty="0" smtClean="0">
                <a:ea typeface="宋体" pitchFamily="2" charset="-122"/>
              </a:rPr>
            </a:br>
            <a:r>
              <a:rPr lang="zh-CN" altLang="en-US" sz="3100" dirty="0">
                <a:solidFill>
                  <a:srgbClr val="008000"/>
                </a:solidFill>
                <a:ea typeface="宋体" pitchFamily="2" charset="-122"/>
              </a:rPr>
              <a:t>交换</a:t>
            </a:r>
            <a:r>
              <a:rPr lang="zh-CN" altLang="en-US" sz="3100" dirty="0" smtClean="0">
                <a:solidFill>
                  <a:srgbClr val="008000"/>
                </a:solidFill>
                <a:ea typeface="宋体" pitchFamily="2" charset="-122"/>
              </a:rPr>
              <a:t>空间管理</a:t>
            </a:r>
          </a:p>
        </p:txBody>
      </p:sp>
      <p:sp>
        <p:nvSpPr>
          <p:cNvPr id="556035" name="Rectangle 3"/>
          <p:cNvSpPr>
            <a:spLocks noGrp="1" noChangeArrowheads="1"/>
          </p:cNvSpPr>
          <p:nvPr>
            <p:ph idx="1"/>
          </p:nvPr>
        </p:nvSpPr>
        <p:spPr>
          <a:xfrm>
            <a:off x="382588" y="1384300"/>
            <a:ext cx="8523287" cy="4114800"/>
          </a:xfrm>
        </p:spPr>
        <p:txBody>
          <a:bodyPr/>
          <a:lstStyle/>
          <a:p>
            <a:r>
              <a:rPr lang="en-US" altLang="zh-CN" i="1" dirty="0">
                <a:ea typeface="宋体" pitchFamily="2" charset="-122"/>
              </a:rPr>
              <a:t>Swap-space </a:t>
            </a:r>
          </a:p>
          <a:p>
            <a:pPr lvl="1"/>
            <a:r>
              <a:rPr lang="en-US" altLang="zh-CN" dirty="0" smtClean="0">
                <a:ea typeface="宋体" pitchFamily="2" charset="-122"/>
              </a:rPr>
              <a:t>— Virtual memory uses disk space as an extension of main memory.</a:t>
            </a:r>
          </a:p>
          <a:p>
            <a:pPr lvl="1"/>
            <a:r>
              <a:rPr lang="en-US" altLang="zh-CN" b="1" dirty="0" smtClean="0">
                <a:solidFill>
                  <a:srgbClr val="00B0F0"/>
                </a:solidFill>
                <a:ea typeface="宋体" pitchFamily="2" charset="-122"/>
              </a:rPr>
              <a:t>The main goal</a:t>
            </a:r>
            <a:r>
              <a:rPr lang="en-US" altLang="zh-CN" dirty="0" smtClean="0">
                <a:solidFill>
                  <a:srgbClr val="00B0F0"/>
                </a:solidFill>
                <a:ea typeface="宋体" pitchFamily="2" charset="-122"/>
              </a:rPr>
              <a:t> </a:t>
            </a:r>
            <a:r>
              <a:rPr lang="en-US" altLang="zh-CN" dirty="0" smtClean="0">
                <a:ea typeface="宋体" pitchFamily="2" charset="-122"/>
              </a:rPr>
              <a:t>for the design and implementation of swap space</a:t>
            </a:r>
          </a:p>
          <a:p>
            <a:pPr lvl="2"/>
            <a:r>
              <a:rPr lang="en-US" altLang="zh-CN" sz="2200" dirty="0" smtClean="0">
                <a:ea typeface="宋体" pitchFamily="2" charset="-122"/>
              </a:rPr>
              <a:t>provide </a:t>
            </a:r>
            <a:r>
              <a:rPr lang="en-US" altLang="zh-CN" sz="2200" b="1" dirty="0" smtClean="0">
                <a:solidFill>
                  <a:srgbClr val="00B0F0"/>
                </a:solidFill>
                <a:ea typeface="宋体" pitchFamily="2" charset="-122"/>
              </a:rPr>
              <a:t>the best throughput </a:t>
            </a:r>
            <a:r>
              <a:rPr lang="en-US" altLang="zh-CN" sz="2200" dirty="0" smtClean="0">
                <a:ea typeface="宋体" pitchFamily="2" charset="-122"/>
              </a:rPr>
              <a:t>for the virtual-memory system.</a:t>
            </a:r>
          </a:p>
        </p:txBody>
      </p:sp>
      <p:pic>
        <p:nvPicPr>
          <p:cNvPr id="556037"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33655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41</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wipe(left)">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wipe(left)">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wipe(left)">
                                      <p:cBhvr>
                                        <p:cTn id="17" dur="500"/>
                                        <p:tgtEl>
                                          <p:spTgt spid="55603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56035">
                                            <p:txEl>
                                              <p:pRg st="3" end="3"/>
                                            </p:txEl>
                                          </p:spTgt>
                                        </p:tgtEl>
                                        <p:attrNameLst>
                                          <p:attrName>style.visibility</p:attrName>
                                        </p:attrNameLst>
                                      </p:cBhvr>
                                      <p:to>
                                        <p:strVal val="visible"/>
                                      </p:to>
                                    </p:set>
                                    <p:animEffect transition="in" filter="wipe(left)">
                                      <p:cBhvr>
                                        <p:cTn id="20" dur="500"/>
                                        <p:tgtEl>
                                          <p:spTgt spid="556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sz="3600" dirty="0" smtClean="0">
                <a:solidFill>
                  <a:srgbClr val="00B0F0"/>
                </a:solidFill>
                <a:ea typeface="宋体" pitchFamily="2" charset="-122"/>
              </a:rPr>
              <a:t>Swap-Space Use </a:t>
            </a:r>
            <a:r>
              <a:rPr lang="zh-CN" altLang="en-US" sz="2800" dirty="0" smtClean="0">
                <a:solidFill>
                  <a:srgbClr val="008000"/>
                </a:solidFill>
                <a:ea typeface="宋体" pitchFamily="2" charset="-122"/>
              </a:rPr>
              <a:t>对换空间的使用</a:t>
            </a:r>
          </a:p>
        </p:txBody>
      </p:sp>
      <p:sp>
        <p:nvSpPr>
          <p:cNvPr id="557059" name="Rectangle 3"/>
          <p:cNvSpPr>
            <a:spLocks noGrp="1" noChangeArrowheads="1"/>
          </p:cNvSpPr>
          <p:nvPr>
            <p:ph idx="1"/>
          </p:nvPr>
        </p:nvSpPr>
        <p:spPr>
          <a:xfrm>
            <a:off x="509588" y="1279525"/>
            <a:ext cx="8386762" cy="4629150"/>
          </a:xfrm>
        </p:spPr>
        <p:txBody>
          <a:bodyPr/>
          <a:lstStyle/>
          <a:p>
            <a:r>
              <a:rPr lang="en-US" altLang="zh-CN" dirty="0" smtClean="0">
                <a:ea typeface="宋体" pitchFamily="2" charset="-122"/>
              </a:rPr>
              <a:t>Swap space is used in various </a:t>
            </a:r>
            <a:r>
              <a:rPr lang="en-US" altLang="zh-CN" b="1" dirty="0" smtClean="0">
                <a:solidFill>
                  <a:srgbClr val="FF0000"/>
                </a:solidFill>
                <a:ea typeface="宋体" pitchFamily="2" charset="-122"/>
              </a:rPr>
              <a:t>ways</a:t>
            </a:r>
            <a:r>
              <a:rPr lang="en-US" altLang="zh-CN" dirty="0" smtClean="0">
                <a:solidFill>
                  <a:srgbClr val="FF0000"/>
                </a:solidFill>
                <a:ea typeface="宋体" pitchFamily="2" charset="-122"/>
              </a:rPr>
              <a:t> </a:t>
            </a:r>
            <a:r>
              <a:rPr lang="en-US" altLang="zh-CN" dirty="0" smtClean="0">
                <a:ea typeface="宋体" pitchFamily="2" charset="-122"/>
              </a:rPr>
              <a:t>by different operating system, depending on the implemented memory-management algorithms.</a:t>
            </a:r>
          </a:p>
          <a:p>
            <a:pPr lvl="1"/>
            <a:r>
              <a:rPr lang="en-US" altLang="zh-CN" dirty="0" smtClean="0">
                <a:ea typeface="宋体" pitchFamily="2" charset="-122"/>
              </a:rPr>
              <a:t>Systems that implement </a:t>
            </a:r>
            <a:r>
              <a:rPr lang="en-US" altLang="zh-CN" dirty="0" smtClean="0">
                <a:solidFill>
                  <a:srgbClr val="00B0F0"/>
                </a:solidFill>
                <a:ea typeface="宋体" pitchFamily="2" charset="-122"/>
              </a:rPr>
              <a:t>swapping</a:t>
            </a:r>
            <a:r>
              <a:rPr lang="en-US" altLang="zh-CN" dirty="0" smtClean="0">
                <a:ea typeface="宋体" pitchFamily="2" charset="-122"/>
              </a:rPr>
              <a:t> may use swap space  to </a:t>
            </a:r>
            <a:r>
              <a:rPr lang="en-US" altLang="zh-CN" dirty="0" smtClean="0">
                <a:solidFill>
                  <a:srgbClr val="00B0F0"/>
                </a:solidFill>
                <a:ea typeface="宋体" pitchFamily="2" charset="-122"/>
              </a:rPr>
              <a:t>hold the entire process image</a:t>
            </a:r>
            <a:r>
              <a:rPr lang="en-US" altLang="zh-CN" dirty="0" smtClean="0">
                <a:ea typeface="宋体" pitchFamily="2" charset="-122"/>
              </a:rPr>
              <a:t>. </a:t>
            </a:r>
          </a:p>
          <a:p>
            <a:pPr lvl="1"/>
            <a:r>
              <a:rPr lang="en-US" altLang="zh-CN" dirty="0" smtClean="0">
                <a:solidFill>
                  <a:srgbClr val="00B0F0"/>
                </a:solidFill>
                <a:ea typeface="宋体" pitchFamily="2" charset="-122"/>
              </a:rPr>
              <a:t>Paging</a:t>
            </a:r>
            <a:r>
              <a:rPr lang="en-US" altLang="zh-CN" dirty="0" smtClean="0">
                <a:ea typeface="宋体" pitchFamily="2" charset="-122"/>
              </a:rPr>
              <a:t> systems may simply </a:t>
            </a:r>
            <a:r>
              <a:rPr lang="en-US" altLang="zh-CN" dirty="0" smtClean="0">
                <a:solidFill>
                  <a:srgbClr val="00B0F0"/>
                </a:solidFill>
                <a:ea typeface="宋体" pitchFamily="2" charset="-122"/>
              </a:rPr>
              <a:t>store pages </a:t>
            </a:r>
            <a:r>
              <a:rPr lang="en-US" altLang="zh-CN" dirty="0" smtClean="0">
                <a:ea typeface="宋体" pitchFamily="2" charset="-122"/>
              </a:rPr>
              <a:t>that have been pushed out of main memory.</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42</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wipe(left)">
                                      <p:cBhvr>
                                        <p:cTn id="7" dur="500"/>
                                        <p:tgtEl>
                                          <p:spTgt spid="557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wipe(left)">
                                      <p:cBhvr>
                                        <p:cTn id="12" dur="500"/>
                                        <p:tgtEl>
                                          <p:spTgt spid="557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wipe(left)">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3"/>
          <p:cNvSpPr>
            <a:spLocks noGrp="1" noChangeArrowheads="1"/>
          </p:cNvSpPr>
          <p:nvPr>
            <p:ph idx="1"/>
          </p:nvPr>
        </p:nvSpPr>
        <p:spPr>
          <a:xfrm>
            <a:off x="490538" y="965200"/>
            <a:ext cx="8386762" cy="4629150"/>
          </a:xfrm>
        </p:spPr>
        <p:txBody>
          <a:bodyPr>
            <a:normAutofit/>
          </a:bodyPr>
          <a:lstStyle/>
          <a:p>
            <a:r>
              <a:rPr lang="en-US" altLang="zh-CN" sz="2400" dirty="0" smtClean="0">
                <a:ea typeface="宋体" pitchFamily="2" charset="-122"/>
              </a:rPr>
              <a:t>The </a:t>
            </a:r>
            <a:r>
              <a:rPr lang="en-US" altLang="zh-CN" sz="2400" b="1" dirty="0" smtClean="0">
                <a:solidFill>
                  <a:srgbClr val="FF0000"/>
                </a:solidFill>
                <a:ea typeface="宋体" pitchFamily="2" charset="-122"/>
              </a:rPr>
              <a:t>amount</a:t>
            </a:r>
            <a:r>
              <a:rPr lang="en-US" altLang="zh-CN" sz="2400" dirty="0" smtClean="0">
                <a:solidFill>
                  <a:srgbClr val="FF0000"/>
                </a:solidFill>
                <a:ea typeface="宋体" pitchFamily="2" charset="-122"/>
              </a:rPr>
              <a:t> </a:t>
            </a:r>
            <a:r>
              <a:rPr lang="en-US" altLang="zh-CN" sz="2400" dirty="0" smtClean="0">
                <a:ea typeface="宋体" pitchFamily="2" charset="-122"/>
              </a:rPr>
              <a:t>of swap space needed on a system can vary </a:t>
            </a:r>
            <a:r>
              <a:rPr lang="en-US" altLang="zh-CN" sz="2400" dirty="0" smtClean="0">
                <a:solidFill>
                  <a:srgbClr val="00B0F0"/>
                </a:solidFill>
                <a:ea typeface="宋体" pitchFamily="2" charset="-122"/>
              </a:rPr>
              <a:t>depending on the amount of physical memory</a:t>
            </a:r>
            <a:r>
              <a:rPr lang="en-US" altLang="zh-CN" sz="2400" dirty="0" smtClean="0">
                <a:ea typeface="宋体" pitchFamily="2" charset="-122"/>
              </a:rPr>
              <a:t>, </a:t>
            </a:r>
            <a:r>
              <a:rPr lang="en-US" altLang="zh-CN" sz="2400" dirty="0" smtClean="0">
                <a:solidFill>
                  <a:srgbClr val="00B0F0"/>
                </a:solidFill>
                <a:ea typeface="宋体" pitchFamily="2" charset="-122"/>
              </a:rPr>
              <a:t>the amount of virtual memory it is backing</a:t>
            </a:r>
            <a:r>
              <a:rPr lang="en-US" altLang="zh-CN" sz="2400" dirty="0" smtClean="0">
                <a:ea typeface="宋体" pitchFamily="2" charset="-122"/>
              </a:rPr>
              <a:t>, and </a:t>
            </a:r>
            <a:r>
              <a:rPr lang="en-US" altLang="zh-CN" sz="2400" dirty="0" smtClean="0">
                <a:solidFill>
                  <a:srgbClr val="00B0F0"/>
                </a:solidFill>
                <a:ea typeface="宋体" pitchFamily="2" charset="-122"/>
              </a:rPr>
              <a:t>the way in which the virtual memory is used</a:t>
            </a:r>
            <a:r>
              <a:rPr lang="en-US" altLang="zh-CN" sz="2400" dirty="0" smtClean="0">
                <a:ea typeface="宋体" pitchFamily="2" charset="-122"/>
              </a:rPr>
              <a:t>.</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43</a:t>
            </a:fld>
            <a:endParaRPr lang="en-US" dirty="0"/>
          </a:p>
        </p:txBody>
      </p:sp>
    </p:spTree>
    <p:extLst>
      <p:ext uri="{BB962C8B-B14F-4D97-AF65-F5344CB8AC3E}">
        <p14:creationId xmlns:p14="http://schemas.microsoft.com/office/powerpoint/2010/main" val="2780540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wipe(left)">
                                      <p:cBhvr>
                                        <p:cTn id="7" dur="500"/>
                                        <p:tgtEl>
                                          <p:spTgt spid="557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1014413" y="300037"/>
            <a:ext cx="7772400" cy="681037"/>
          </a:xfrm>
        </p:spPr>
        <p:txBody>
          <a:bodyPr>
            <a:normAutofit/>
          </a:bodyPr>
          <a:lstStyle/>
          <a:p>
            <a:r>
              <a:rPr lang="en-US" altLang="zh-CN" sz="3600" dirty="0" smtClean="0">
                <a:solidFill>
                  <a:srgbClr val="00B0F0"/>
                </a:solidFill>
                <a:ea typeface="宋体" pitchFamily="2" charset="-122"/>
              </a:rPr>
              <a:t>Swap-Space Location </a:t>
            </a:r>
            <a:r>
              <a:rPr lang="zh-CN" altLang="en-US" sz="2800" dirty="0">
                <a:solidFill>
                  <a:srgbClr val="008000"/>
                </a:solidFill>
                <a:ea typeface="宋体" pitchFamily="2" charset="-122"/>
              </a:rPr>
              <a:t>交换</a:t>
            </a:r>
            <a:r>
              <a:rPr lang="zh-CN" altLang="en-US" sz="2800" dirty="0" smtClean="0">
                <a:solidFill>
                  <a:srgbClr val="008000"/>
                </a:solidFill>
                <a:ea typeface="宋体" pitchFamily="2" charset="-122"/>
              </a:rPr>
              <a:t>空间的位置</a:t>
            </a:r>
          </a:p>
        </p:txBody>
      </p:sp>
      <p:sp>
        <p:nvSpPr>
          <p:cNvPr id="558083" name="Rectangle 3"/>
          <p:cNvSpPr>
            <a:spLocks noGrp="1" noChangeArrowheads="1"/>
          </p:cNvSpPr>
          <p:nvPr>
            <p:ph idx="1"/>
          </p:nvPr>
        </p:nvSpPr>
        <p:spPr>
          <a:xfrm>
            <a:off x="265113" y="1149350"/>
            <a:ext cx="8688387" cy="4746625"/>
          </a:xfrm>
        </p:spPr>
        <p:txBody>
          <a:bodyPr>
            <a:normAutofit/>
          </a:bodyPr>
          <a:lstStyle/>
          <a:p>
            <a:pPr>
              <a:lnSpc>
                <a:spcPct val="120000"/>
              </a:lnSpc>
              <a:spcBef>
                <a:spcPct val="50000"/>
              </a:spcBef>
            </a:pPr>
            <a:r>
              <a:rPr lang="en-US" altLang="zh-CN" dirty="0" smtClean="0">
                <a:ea typeface="宋体" pitchFamily="2" charset="-122"/>
              </a:rPr>
              <a:t>Swap-space can </a:t>
            </a:r>
            <a:r>
              <a:rPr lang="en-US" altLang="zh-CN" u="sng" dirty="0" smtClean="0">
                <a:ea typeface="宋体" pitchFamily="2" charset="-122"/>
              </a:rPr>
              <a:t>be carved out of the normal file system</a:t>
            </a:r>
          </a:p>
          <a:p>
            <a:pPr lvl="1">
              <a:lnSpc>
                <a:spcPct val="120000"/>
              </a:lnSpc>
              <a:spcBef>
                <a:spcPct val="50000"/>
              </a:spcBef>
              <a:buFont typeface="Monotype Sorts" pitchFamily="2" charset="2"/>
              <a:buNone/>
            </a:pPr>
            <a:r>
              <a:rPr lang="zh-CN" altLang="en-US" sz="2000" b="1" dirty="0" smtClean="0">
                <a:solidFill>
                  <a:srgbClr val="008000"/>
                </a:solidFill>
                <a:ea typeface="宋体" pitchFamily="2" charset="-122"/>
              </a:rPr>
              <a:t>在普通文件系统上创建</a:t>
            </a:r>
          </a:p>
          <a:p>
            <a:pPr lvl="1"/>
            <a:r>
              <a:rPr lang="en-US" altLang="zh-CN" dirty="0">
                <a:ea typeface="宋体" pitchFamily="2" charset="-122"/>
              </a:rPr>
              <a:t>the swap space is simply </a:t>
            </a:r>
            <a:r>
              <a:rPr lang="en-US" altLang="zh-CN" b="1" dirty="0">
                <a:solidFill>
                  <a:srgbClr val="00B0F0"/>
                </a:solidFill>
                <a:ea typeface="宋体" pitchFamily="2" charset="-122"/>
              </a:rPr>
              <a:t>a large file </a:t>
            </a:r>
            <a:r>
              <a:rPr lang="en-US" altLang="zh-CN" dirty="0">
                <a:ea typeface="宋体" pitchFamily="2" charset="-122"/>
              </a:rPr>
              <a:t>within the file system, normal file-system routines can be used to create it, name it, and allocate its space.</a:t>
            </a: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44</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8083">
                                            <p:txEl>
                                              <p:pRg st="1" end="1"/>
                                            </p:txEl>
                                          </p:spTgt>
                                        </p:tgtEl>
                                        <p:attrNameLst>
                                          <p:attrName>style.visibility</p:attrName>
                                        </p:attrNameLst>
                                      </p:cBhvr>
                                      <p:to>
                                        <p:strVal val="visible"/>
                                      </p:to>
                                    </p:set>
                                    <p:animEffect transition="in" filter="wipe(left)">
                                      <p:cBhvr>
                                        <p:cTn id="10" dur="500"/>
                                        <p:tgtEl>
                                          <p:spTgt spid="55808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8083">
                                            <p:txEl>
                                              <p:pRg st="2" end="2"/>
                                            </p:txEl>
                                          </p:spTgt>
                                        </p:tgtEl>
                                        <p:attrNameLst>
                                          <p:attrName>style.visibility</p:attrName>
                                        </p:attrNameLst>
                                      </p:cBhvr>
                                      <p:to>
                                        <p:strVal val="visible"/>
                                      </p:to>
                                    </p:set>
                                    <p:animEffect transition="in" filter="wipe(left)">
                                      <p:cBhvr>
                                        <p:cTn id="13" dur="500"/>
                                        <p:tgtEl>
                                          <p:spTgt spid="558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1014413" y="300037"/>
            <a:ext cx="7772400" cy="681037"/>
          </a:xfrm>
        </p:spPr>
        <p:txBody>
          <a:bodyPr>
            <a:normAutofit/>
          </a:bodyPr>
          <a:lstStyle/>
          <a:p>
            <a:r>
              <a:rPr lang="en-US" altLang="zh-CN" sz="3600" dirty="0" smtClean="0">
                <a:solidFill>
                  <a:srgbClr val="00B0F0"/>
                </a:solidFill>
                <a:ea typeface="宋体" pitchFamily="2" charset="-122"/>
              </a:rPr>
              <a:t>Swap-Space Location </a:t>
            </a:r>
            <a:r>
              <a:rPr lang="zh-CN" altLang="en-US" sz="2800" dirty="0">
                <a:solidFill>
                  <a:srgbClr val="008000"/>
                </a:solidFill>
                <a:ea typeface="宋体" pitchFamily="2" charset="-122"/>
              </a:rPr>
              <a:t>交换</a:t>
            </a:r>
            <a:r>
              <a:rPr lang="zh-CN" altLang="en-US" sz="2800" dirty="0" smtClean="0">
                <a:solidFill>
                  <a:srgbClr val="008000"/>
                </a:solidFill>
                <a:ea typeface="宋体" pitchFamily="2" charset="-122"/>
              </a:rPr>
              <a:t>空间的位置</a:t>
            </a:r>
          </a:p>
        </p:txBody>
      </p:sp>
      <p:sp>
        <p:nvSpPr>
          <p:cNvPr id="558083" name="Rectangle 3"/>
          <p:cNvSpPr>
            <a:spLocks noGrp="1" noChangeArrowheads="1"/>
          </p:cNvSpPr>
          <p:nvPr>
            <p:ph idx="1"/>
          </p:nvPr>
        </p:nvSpPr>
        <p:spPr>
          <a:xfrm>
            <a:off x="152400" y="863600"/>
            <a:ext cx="8991599" cy="5611813"/>
          </a:xfrm>
        </p:spPr>
        <p:txBody>
          <a:bodyPr>
            <a:normAutofit/>
          </a:bodyPr>
          <a:lstStyle/>
          <a:p>
            <a:pPr>
              <a:lnSpc>
                <a:spcPct val="120000"/>
              </a:lnSpc>
              <a:spcBef>
                <a:spcPct val="50000"/>
              </a:spcBef>
            </a:pPr>
            <a:r>
              <a:rPr lang="en-US" altLang="zh-CN" dirty="0" smtClean="0">
                <a:ea typeface="宋体" pitchFamily="2" charset="-122"/>
              </a:rPr>
              <a:t>More commonly, swap space can </a:t>
            </a:r>
            <a:r>
              <a:rPr lang="en-US" altLang="zh-CN" u="sng" dirty="0" smtClean="0">
                <a:ea typeface="宋体" pitchFamily="2" charset="-122"/>
              </a:rPr>
              <a:t>be in a separate disk partition</a:t>
            </a:r>
            <a:r>
              <a:rPr lang="en-US" altLang="zh-CN" dirty="0" smtClean="0">
                <a:ea typeface="宋体" pitchFamily="2" charset="-122"/>
              </a:rPr>
              <a:t>.</a:t>
            </a:r>
          </a:p>
          <a:p>
            <a:pPr lvl="1">
              <a:lnSpc>
                <a:spcPct val="120000"/>
              </a:lnSpc>
              <a:spcBef>
                <a:spcPct val="50000"/>
              </a:spcBef>
              <a:buFont typeface="Monotype Sorts" pitchFamily="2" charset="2"/>
              <a:buNone/>
            </a:pPr>
            <a:r>
              <a:rPr lang="zh-CN" altLang="en-US" sz="2000" b="1" dirty="0" smtClean="0">
                <a:solidFill>
                  <a:srgbClr val="008000"/>
                </a:solidFill>
                <a:ea typeface="宋体" pitchFamily="2" charset="-122"/>
              </a:rPr>
              <a:t>在独立的磁盘分区上创建</a:t>
            </a:r>
          </a:p>
          <a:p>
            <a:pPr lvl="1"/>
            <a:r>
              <a:rPr lang="en-US" altLang="zh-CN" dirty="0">
                <a:ea typeface="宋体" pitchFamily="2" charset="-122"/>
              </a:rPr>
              <a:t>No file system or directory structure is placed on this space. Rather, </a:t>
            </a:r>
            <a:r>
              <a:rPr lang="en-US" altLang="zh-CN" dirty="0">
                <a:solidFill>
                  <a:srgbClr val="00B0F0"/>
                </a:solidFill>
                <a:ea typeface="宋体" pitchFamily="2" charset="-122"/>
              </a:rPr>
              <a:t>a separate swap-space storage manager </a:t>
            </a:r>
            <a:r>
              <a:rPr lang="en-US" altLang="zh-CN" dirty="0">
                <a:ea typeface="宋体" pitchFamily="2" charset="-122"/>
              </a:rPr>
              <a:t>is used to allocate and </a:t>
            </a:r>
            <a:r>
              <a:rPr lang="en-US" altLang="zh-CN" dirty="0" err="1">
                <a:ea typeface="宋体" pitchFamily="2" charset="-122"/>
              </a:rPr>
              <a:t>deallocate</a:t>
            </a:r>
            <a:r>
              <a:rPr lang="en-US" altLang="zh-CN" dirty="0">
                <a:ea typeface="宋体" pitchFamily="2" charset="-122"/>
              </a:rPr>
              <a:t> the blocks. This manager uses algorithms </a:t>
            </a:r>
            <a:r>
              <a:rPr lang="en-US" altLang="zh-CN" dirty="0">
                <a:solidFill>
                  <a:srgbClr val="00B0F0"/>
                </a:solidFill>
                <a:ea typeface="宋体" pitchFamily="2" charset="-122"/>
              </a:rPr>
              <a:t>optimized for speed</a:t>
            </a:r>
            <a:r>
              <a:rPr lang="en-US" altLang="zh-CN" dirty="0">
                <a:ea typeface="宋体" pitchFamily="2" charset="-122"/>
              </a:rPr>
              <a:t>, rather than for storage efficiency.</a:t>
            </a:r>
          </a:p>
          <a:p>
            <a:pPr>
              <a:lnSpc>
                <a:spcPct val="120000"/>
              </a:lnSpc>
              <a:spcBef>
                <a:spcPct val="50000"/>
              </a:spcBef>
            </a:pPr>
            <a:r>
              <a:rPr lang="en-US" altLang="zh-CN" dirty="0">
                <a:ea typeface="宋体" pitchFamily="2" charset="-122"/>
              </a:rPr>
              <a:t>Some operating systems are flexible and can swap both in raw partitions and in file-system space.</a:t>
            </a:r>
          </a:p>
        </p:txBody>
      </p:sp>
      <p:pic>
        <p:nvPicPr>
          <p:cNvPr id="558085"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413" y="64389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45</a:t>
            </a:fld>
            <a:endParaRPr lang="en-US" dirty="0"/>
          </a:p>
        </p:txBody>
      </p:sp>
    </p:spTree>
    <p:extLst>
      <p:ext uri="{BB962C8B-B14F-4D97-AF65-F5344CB8AC3E}">
        <p14:creationId xmlns:p14="http://schemas.microsoft.com/office/powerpoint/2010/main" val="13183622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8083">
                                            <p:txEl>
                                              <p:pRg st="1" end="1"/>
                                            </p:txEl>
                                          </p:spTgt>
                                        </p:tgtEl>
                                        <p:attrNameLst>
                                          <p:attrName>style.visibility</p:attrName>
                                        </p:attrNameLst>
                                      </p:cBhvr>
                                      <p:to>
                                        <p:strVal val="visible"/>
                                      </p:to>
                                    </p:set>
                                    <p:animEffect transition="in" filter="wipe(left)">
                                      <p:cBhvr>
                                        <p:cTn id="10" dur="500"/>
                                        <p:tgtEl>
                                          <p:spTgt spid="55808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8083">
                                            <p:txEl>
                                              <p:pRg st="2" end="2"/>
                                            </p:txEl>
                                          </p:spTgt>
                                        </p:tgtEl>
                                        <p:attrNameLst>
                                          <p:attrName>style.visibility</p:attrName>
                                        </p:attrNameLst>
                                      </p:cBhvr>
                                      <p:to>
                                        <p:strVal val="visible"/>
                                      </p:to>
                                    </p:set>
                                    <p:animEffect transition="in" filter="wipe(left)">
                                      <p:cBhvr>
                                        <p:cTn id="13" dur="500"/>
                                        <p:tgtEl>
                                          <p:spTgt spid="5580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58083">
                                            <p:txEl>
                                              <p:pRg st="3" end="3"/>
                                            </p:txEl>
                                          </p:spTgt>
                                        </p:tgtEl>
                                        <p:attrNameLst>
                                          <p:attrName>style.visibility</p:attrName>
                                        </p:attrNameLst>
                                      </p:cBhvr>
                                      <p:to>
                                        <p:strVal val="visible"/>
                                      </p:to>
                                    </p:set>
                                    <p:animEffect transition="in" filter="wipe(left)">
                                      <p:cBhvr>
                                        <p:cTn id="18" dur="500"/>
                                        <p:tgtEl>
                                          <p:spTgt spid="558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77838" y="450850"/>
            <a:ext cx="8229600" cy="710043"/>
          </a:xfrm>
        </p:spPr>
        <p:txBody>
          <a:bodyPr/>
          <a:lstStyle/>
          <a:p>
            <a:r>
              <a:rPr lang="en-US" altLang="zh-CN" dirty="0" smtClean="0">
                <a:ea typeface="宋体" pitchFamily="2" charset="-122"/>
              </a:rPr>
              <a:t>10.7 RAID Structure  </a:t>
            </a:r>
            <a:r>
              <a:rPr lang="en-US" altLang="zh-CN" dirty="0" smtClean="0">
                <a:solidFill>
                  <a:srgbClr val="008000"/>
                </a:solidFill>
                <a:ea typeface="宋体" pitchFamily="2" charset="-122"/>
              </a:rPr>
              <a:t>RAID</a:t>
            </a:r>
            <a:r>
              <a:rPr lang="zh-CN" altLang="en-US" dirty="0" smtClean="0">
                <a:solidFill>
                  <a:srgbClr val="008000"/>
                </a:solidFill>
                <a:ea typeface="宋体" pitchFamily="2" charset="-122"/>
              </a:rPr>
              <a:t>结构</a:t>
            </a:r>
          </a:p>
        </p:txBody>
      </p:sp>
      <p:sp>
        <p:nvSpPr>
          <p:cNvPr id="559107" name="Rectangle 3"/>
          <p:cNvSpPr>
            <a:spLocks noGrp="1" noChangeArrowheads="1"/>
          </p:cNvSpPr>
          <p:nvPr>
            <p:ph idx="1"/>
          </p:nvPr>
        </p:nvSpPr>
        <p:spPr>
          <a:xfrm>
            <a:off x="242888" y="1247775"/>
            <a:ext cx="8777287" cy="4505326"/>
          </a:xfrm>
        </p:spPr>
        <p:txBody>
          <a:bodyPr>
            <a:normAutofit/>
          </a:bodyPr>
          <a:lstStyle/>
          <a:p>
            <a:r>
              <a:rPr lang="en-US" altLang="zh-CN" dirty="0">
                <a:solidFill>
                  <a:srgbClr val="00B0F0"/>
                </a:solidFill>
                <a:ea typeface="宋体" pitchFamily="2" charset="-122"/>
              </a:rPr>
              <a:t>RAID</a:t>
            </a:r>
            <a:r>
              <a:rPr lang="en-US" altLang="zh-CN" dirty="0">
                <a:ea typeface="宋体" pitchFamily="2" charset="-122"/>
              </a:rPr>
              <a:t>: redundant arrays of </a:t>
            </a:r>
            <a:r>
              <a:rPr lang="en-US" altLang="zh-CN" dirty="0" smtClean="0">
                <a:ea typeface="宋体" pitchFamily="2" charset="-122"/>
              </a:rPr>
              <a:t>inexpensive disks</a:t>
            </a:r>
            <a:endParaRPr lang="en-US" altLang="zh-CN" dirty="0">
              <a:ea typeface="宋体" pitchFamily="2" charset="-122"/>
            </a:endParaRPr>
          </a:p>
          <a:p>
            <a:pPr marL="0" indent="0">
              <a:buNone/>
            </a:pPr>
            <a:r>
              <a:rPr lang="zh-CN" altLang="en-US" sz="2400" b="1" dirty="0" smtClean="0">
                <a:solidFill>
                  <a:srgbClr val="008000"/>
                </a:solidFill>
                <a:ea typeface="宋体" pitchFamily="2" charset="-122"/>
              </a:rPr>
              <a:t>廉价磁盘冗余阵列</a:t>
            </a:r>
          </a:p>
          <a:p>
            <a:pPr lvl="1"/>
            <a:r>
              <a:rPr lang="en-US" altLang="zh-CN" sz="2400" dirty="0" smtClean="0">
                <a:ea typeface="宋体" pitchFamily="2" charset="-122"/>
              </a:rPr>
              <a:t>Disk striping uses a group of disks as one storage unit.</a:t>
            </a:r>
          </a:p>
          <a:p>
            <a:pPr lvl="1"/>
            <a:r>
              <a:rPr lang="en-US" altLang="zh-CN" sz="2400" dirty="0" smtClean="0">
                <a:ea typeface="宋体" pitchFamily="2" charset="-122"/>
              </a:rPr>
              <a:t>multiple disk drives provides:</a:t>
            </a:r>
          </a:p>
          <a:p>
            <a:pPr lvl="2"/>
            <a:r>
              <a:rPr lang="en-US" altLang="zh-CN" sz="2400" b="1" u="sng" dirty="0" smtClean="0">
                <a:solidFill>
                  <a:srgbClr val="00B0F0"/>
                </a:solidFill>
                <a:ea typeface="宋体" pitchFamily="2" charset="-122"/>
              </a:rPr>
              <a:t>High Performance</a:t>
            </a:r>
            <a:r>
              <a:rPr lang="en-US" altLang="zh-CN" sz="2400" b="1" dirty="0" smtClean="0">
                <a:solidFill>
                  <a:srgbClr val="00B0F0"/>
                </a:solidFill>
                <a:ea typeface="宋体" pitchFamily="2" charset="-122"/>
              </a:rPr>
              <a:t> </a:t>
            </a:r>
            <a:r>
              <a:rPr lang="en-US" altLang="zh-CN" sz="2400" b="1" dirty="0" smtClean="0">
                <a:ea typeface="宋体" pitchFamily="2" charset="-122"/>
              </a:rPr>
              <a:t>via parallelism</a:t>
            </a:r>
          </a:p>
          <a:p>
            <a:pPr lvl="2"/>
            <a:r>
              <a:rPr lang="en-US" altLang="zh-CN" sz="2400" b="1" u="sng" dirty="0" smtClean="0">
                <a:solidFill>
                  <a:srgbClr val="00B0F0"/>
                </a:solidFill>
                <a:ea typeface="宋体" pitchFamily="2" charset="-122"/>
              </a:rPr>
              <a:t>Reliability</a:t>
            </a:r>
            <a:r>
              <a:rPr lang="en-US" altLang="zh-CN" sz="2400" dirty="0" smtClean="0">
                <a:ea typeface="宋体" pitchFamily="2" charset="-122"/>
              </a:rPr>
              <a:t> via </a:t>
            </a:r>
            <a:r>
              <a:rPr lang="en-US" altLang="zh-CN" sz="2400" b="1" dirty="0" smtClean="0">
                <a:ea typeface="宋体" pitchFamily="2" charset="-122"/>
              </a:rPr>
              <a:t>redundancy</a:t>
            </a:r>
            <a:r>
              <a:rPr lang="en-US" altLang="zh-CN" sz="2400" dirty="0" smtClean="0">
                <a:ea typeface="宋体" pitchFamily="2" charset="-122"/>
              </a:rPr>
              <a:t>.</a:t>
            </a:r>
          </a:p>
        </p:txBody>
      </p:sp>
      <p:pic>
        <p:nvPicPr>
          <p:cNvPr id="559109" name="Picture 5"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33655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46</a:t>
            </a:fld>
            <a:endParaRPr 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wipe(left)">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wipe(left)">
                                      <p:cBhvr>
                                        <p:cTn id="12" dur="500"/>
                                        <p:tgtEl>
                                          <p:spTgt spid="559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wipe(left)">
                                      <p:cBhvr>
                                        <p:cTn id="17" dur="500"/>
                                        <p:tgtEl>
                                          <p:spTgt spid="559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wipe(left)">
                                      <p:cBhvr>
                                        <p:cTn id="22" dur="500"/>
                                        <p:tgtEl>
                                          <p:spTgt spid="559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wipe(left)">
                                      <p:cBhvr>
                                        <p:cTn id="27" dur="500"/>
                                        <p:tgtEl>
                                          <p:spTgt spid="559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wipe(left)">
                                      <p:cBhvr>
                                        <p:cTn id="32" dur="500"/>
                                        <p:tgtEl>
                                          <p:spTgt spid="559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Operating Systems</a:t>
            </a:r>
            <a:endParaRPr lang="en-US"/>
          </a:p>
        </p:txBody>
      </p:sp>
      <p:sp>
        <p:nvSpPr>
          <p:cNvPr id="3" name="页脚占位符 2"/>
          <p:cNvSpPr>
            <a:spLocks noGrp="1"/>
          </p:cNvSpPr>
          <p:nvPr>
            <p:ph type="ftr" sz="quarter" idx="11"/>
          </p:nvPr>
        </p:nvSpPr>
        <p:spPr/>
        <p:txBody>
          <a:bodyPr/>
          <a:lstStyle/>
          <a:p>
            <a:r>
              <a:rPr lang="en-US" smtClean="0"/>
              <a:t>X.J.Lee ©2015</a:t>
            </a:r>
            <a:endParaRPr lang="en-US"/>
          </a:p>
        </p:txBody>
      </p:sp>
      <p:sp>
        <p:nvSpPr>
          <p:cNvPr id="4" name="灯片编号占位符 3"/>
          <p:cNvSpPr>
            <a:spLocks noGrp="1"/>
          </p:cNvSpPr>
          <p:nvPr>
            <p:ph type="sldNum" sz="quarter" idx="12"/>
          </p:nvPr>
        </p:nvSpPr>
        <p:spPr/>
        <p:txBody>
          <a:bodyPr/>
          <a:lstStyle/>
          <a:p>
            <a:fld id="{59DE6EB8-52AB-45EA-A660-3E1EBFA72987}" type="slidenum">
              <a:rPr lang="en-US" smtClean="0"/>
              <a:t>47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8178" t="873" r="28177" b="873"/>
          <a:stretch>
            <a:fillRect/>
          </a:stretch>
        </p:blipFill>
        <p:spPr bwMode="auto">
          <a:xfrm>
            <a:off x="2717800" y="414338"/>
            <a:ext cx="3373438" cy="5695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613500" y="6216134"/>
            <a:ext cx="1582035" cy="369332"/>
          </a:xfrm>
          <a:prstGeom prst="rect">
            <a:avLst/>
          </a:prstGeom>
        </p:spPr>
        <p:txBody>
          <a:bodyPr wrap="none">
            <a:spAutoFit/>
          </a:bodyPr>
          <a:lstStyle/>
          <a:p>
            <a:r>
              <a:rPr lang="en-US" altLang="zh-CN" dirty="0">
                <a:solidFill>
                  <a:srgbClr val="008000"/>
                </a:solidFill>
              </a:rPr>
              <a:t>RAID Levels</a:t>
            </a:r>
            <a:endParaRPr lang="zh-CN" altLang="en-US" dirty="0">
              <a:solidFill>
                <a:srgbClr val="008000"/>
              </a:solidFill>
            </a:endParaRPr>
          </a:p>
        </p:txBody>
      </p:sp>
    </p:spTree>
    <p:extLst>
      <p:ext uri="{BB962C8B-B14F-4D97-AF65-F5344CB8AC3E}">
        <p14:creationId xmlns:p14="http://schemas.microsoft.com/office/powerpoint/2010/main" val="3499536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a:xfrm>
            <a:off x="242888" y="1030288"/>
            <a:ext cx="8777287" cy="5732462"/>
          </a:xfrm>
        </p:spPr>
        <p:txBody>
          <a:bodyPr>
            <a:normAutofit/>
          </a:bodyPr>
          <a:lstStyle/>
          <a:p>
            <a:pPr lvl="1"/>
            <a:r>
              <a:rPr lang="en-US" altLang="zh-CN" sz="2400" dirty="0" smtClean="0">
                <a:ea typeface="宋体" pitchFamily="2" charset="-122"/>
              </a:rPr>
              <a:t>Today, RAIDs are used for their higher reliability and higher data-transfer-rate, rather than for economic reasons. Hence, RAID means </a:t>
            </a:r>
            <a:r>
              <a:rPr lang="en-US" altLang="zh-CN" sz="2400" b="1" i="1" dirty="0" smtClean="0">
                <a:solidFill>
                  <a:srgbClr val="00B0F0"/>
                </a:solidFill>
                <a:ea typeface="宋体" pitchFamily="2" charset="-122"/>
              </a:rPr>
              <a:t>redundant arrays of independent disks  </a:t>
            </a:r>
            <a:r>
              <a:rPr lang="zh-CN" altLang="en-US" sz="2400" b="1" i="1" dirty="0" smtClean="0">
                <a:solidFill>
                  <a:srgbClr val="008000"/>
                </a:solidFill>
                <a:latin typeface="楷体" panose="02010609060101010101" pitchFamily="49" charset="-122"/>
                <a:ea typeface="楷体" panose="02010609060101010101" pitchFamily="49" charset="-122"/>
              </a:rPr>
              <a:t>独立磁盘冗余阵列</a:t>
            </a:r>
            <a:endParaRPr lang="en-US" altLang="zh-CN" sz="2400" i="1" dirty="0" smtClean="0">
              <a:solidFill>
                <a:srgbClr val="008000"/>
              </a:solidFill>
              <a:latin typeface="楷体" panose="02010609060101010101" pitchFamily="49" charset="-122"/>
              <a:ea typeface="楷体" panose="02010609060101010101" pitchFamily="49" charset="-122"/>
            </a:endParaRP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48</a:t>
            </a:fld>
            <a:endParaRPr lang="en-US" dirty="0"/>
          </a:p>
        </p:txBody>
      </p:sp>
      <p:pic>
        <p:nvPicPr>
          <p:cNvPr id="8" name="Picture 7" descr="return">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1" y="6315075"/>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1253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wipe(left)">
                                      <p:cBhvr>
                                        <p:cTn id="7" dur="500"/>
                                        <p:tgtEl>
                                          <p:spTgt spid="559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p:txBody>
          <a:bodyPr/>
          <a:lstStyle/>
          <a:p>
            <a:pPr algn="ctr" eaLnBrk="1" hangingPunct="1"/>
            <a:r>
              <a:rPr lang="en-US" altLang="zh-CN" dirty="0" smtClean="0">
                <a:ea typeface="ＭＳ Ｐゴシック" pitchFamily="34" charset="-128"/>
              </a:rPr>
              <a:t>End of Chapter 10</a:t>
            </a:r>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593725" y="5867399"/>
            <a:ext cx="8077200" cy="365125"/>
          </a:xfrm>
        </p:spPr>
        <p:txBody>
          <a:bodyPr/>
          <a:lstStyle/>
          <a:p>
            <a:pPr algn="ctr"/>
            <a:r>
              <a:rPr lang="en-US" altLang="zh-CN" sz="2000" dirty="0" smtClean="0">
                <a:solidFill>
                  <a:srgbClr val="008000"/>
                </a:solidFill>
                <a:ea typeface="宋体" pitchFamily="2" charset="-122"/>
                <a:hlinkClick r:id="rId2" action="ppaction://hlinksldjump"/>
              </a:rPr>
              <a:t>&lt;</a:t>
            </a:r>
            <a:r>
              <a:rPr lang="en-US" altLang="zh-CN" sz="2000" dirty="0" smtClean="0">
                <a:solidFill>
                  <a:srgbClr val="008000"/>
                </a:solidFill>
                <a:ea typeface="宋体" pitchFamily="2" charset="-122"/>
              </a:rPr>
              <a:t>Moving-head Disk Mechanism</a:t>
            </a:r>
            <a:r>
              <a:rPr lang="en-US" altLang="zh-CN" sz="2000" dirty="0" smtClean="0">
                <a:solidFill>
                  <a:srgbClr val="008000"/>
                </a:solidFill>
                <a:ea typeface="宋体" pitchFamily="2" charset="-122"/>
                <a:hlinkClick r:id="rId3" action="ppaction://hlinksldjump"/>
              </a:rPr>
              <a:t>&gt;</a:t>
            </a:r>
            <a:r>
              <a:rPr lang="en-US" altLang="zh-CN" sz="2000" dirty="0" smtClean="0">
                <a:solidFill>
                  <a:srgbClr val="008000"/>
                </a:solidFill>
                <a:ea typeface="宋体" pitchFamily="2" charset="-122"/>
              </a:rPr>
              <a:t>   </a:t>
            </a:r>
            <a:r>
              <a:rPr lang="en-US" altLang="zh-CN" sz="2000" dirty="0" smtClean="0">
                <a:solidFill>
                  <a:srgbClr val="008000"/>
                </a:solidFill>
                <a:ea typeface="宋体" pitchFamily="2" charset="-122"/>
                <a:hlinkClick r:id="rId4" action="ppaction://hlinksldjump"/>
              </a:rPr>
              <a:t>&gt;</a:t>
            </a:r>
            <a:endParaRPr lang="en-US" altLang="zh-CN" sz="2000" dirty="0" smtClean="0">
              <a:solidFill>
                <a:srgbClr val="008000"/>
              </a:solidFill>
              <a:ea typeface="宋体" pitchFamily="2" charset="-122"/>
            </a:endParaRPr>
          </a:p>
        </p:txBody>
      </p:sp>
      <p:pic>
        <p:nvPicPr>
          <p:cNvPr id="530435" name="Picture 3"/>
          <p:cNvPicPr>
            <a:picLocks noChangeAspect="1" noChangeArrowheads="1"/>
          </p:cNvPicPr>
          <p:nvPr/>
        </p:nvPicPr>
        <p:blipFill>
          <a:blip r:embed="rId5">
            <a:extLst>
              <a:ext uri="{28A0092B-C50C-407E-A947-70E740481C1C}">
                <a14:useLocalDpi xmlns:a14="http://schemas.microsoft.com/office/drawing/2010/main" val="0"/>
              </a:ext>
            </a:extLst>
          </a:blip>
          <a:srcRect l="801" t="2466" r="801" b="2834"/>
          <a:stretch>
            <a:fillRect/>
          </a:stretch>
        </p:blipFill>
        <p:spPr bwMode="auto">
          <a:xfrm>
            <a:off x="1135063" y="835025"/>
            <a:ext cx="6996112" cy="50482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en-US" altLang="zh-CN" smtClean="0"/>
              <a:t>Operating Systems</a:t>
            </a:r>
            <a:endParaRPr lang="en-US"/>
          </a:p>
        </p:txBody>
      </p:sp>
      <p:sp>
        <p:nvSpPr>
          <p:cNvPr id="6" name="页脚占位符 5"/>
          <p:cNvSpPr>
            <a:spLocks noGrp="1"/>
          </p:cNvSpPr>
          <p:nvPr>
            <p:ph type="ftr" sz="quarter" idx="11"/>
          </p:nvPr>
        </p:nvSpPr>
        <p:spPr/>
        <p:txBody>
          <a:bodyPr/>
          <a:lstStyle/>
          <a:p>
            <a:r>
              <a:rPr lang="en-US" smtClean="0"/>
              <a:t>X.J.Lee ©2015</a:t>
            </a:r>
            <a:endParaRPr lang="en-US"/>
          </a:p>
        </p:txBody>
      </p:sp>
      <p:sp>
        <p:nvSpPr>
          <p:cNvPr id="7" name="灯片编号占位符 6"/>
          <p:cNvSpPr>
            <a:spLocks noGrp="1"/>
          </p:cNvSpPr>
          <p:nvPr>
            <p:ph type="sldNum" sz="quarter" idx="12"/>
          </p:nvPr>
        </p:nvSpPr>
        <p:spPr/>
        <p:txBody>
          <a:bodyPr/>
          <a:lstStyle/>
          <a:p>
            <a:fld id="{59DE6EB8-52AB-45EA-A660-3E1EBFA72987}" type="slidenum">
              <a:rPr lang="en-US" smtClean="0"/>
              <a:t>5</a:t>
            </a:fld>
            <a:endParaRPr lang="en-US"/>
          </a:p>
        </p:txBody>
      </p: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a:xfrm>
            <a:off x="304801" y="809626"/>
            <a:ext cx="8562974" cy="5257800"/>
          </a:xfrm>
        </p:spPr>
        <p:txBody>
          <a:bodyPr>
            <a:normAutofit/>
          </a:bodyPr>
          <a:lstStyle/>
          <a:p>
            <a:pPr lvl="1">
              <a:lnSpc>
                <a:spcPct val="160000"/>
              </a:lnSpc>
              <a:buClr>
                <a:srgbClr val="0F6FC6"/>
              </a:buClr>
            </a:pPr>
            <a:r>
              <a:rPr lang="en-US" altLang="zh-CN" b="1" i="1" dirty="0">
                <a:solidFill>
                  <a:srgbClr val="00B0F0"/>
                </a:solidFill>
                <a:ea typeface="宋体" pitchFamily="2" charset="-122"/>
              </a:rPr>
              <a:t>Head crash </a:t>
            </a:r>
            <a:r>
              <a:rPr lang="zh-CN" altLang="en-US" b="1" dirty="0">
                <a:solidFill>
                  <a:srgbClr val="008000"/>
                </a:solidFill>
                <a:ea typeface="宋体" pitchFamily="2" charset="-122"/>
              </a:rPr>
              <a:t>磁头碰撞</a:t>
            </a:r>
          </a:p>
          <a:p>
            <a:pPr lvl="2">
              <a:lnSpc>
                <a:spcPct val="160000"/>
              </a:lnSpc>
              <a:buClr>
                <a:srgbClr val="009DD9"/>
              </a:buClr>
            </a:pPr>
            <a:r>
              <a:rPr lang="en-US" altLang="zh-CN" sz="2200" dirty="0">
                <a:ea typeface="宋体" pitchFamily="2" charset="-122"/>
              </a:rPr>
              <a:t>results from disk head making contact with the disk surface--That’s </a:t>
            </a:r>
            <a:r>
              <a:rPr lang="en-US" altLang="zh-CN" sz="2200" dirty="0" smtClean="0">
                <a:ea typeface="宋体" pitchFamily="2" charset="-122"/>
              </a:rPr>
              <a:t>bad</a:t>
            </a:r>
            <a:endParaRPr lang="en-US" altLang="zh-CN" dirty="0" smtClean="0">
              <a:ea typeface="宋体" pitchFamily="2" charset="-122"/>
            </a:endParaRPr>
          </a:p>
          <a:p>
            <a:pPr lvl="1"/>
            <a:r>
              <a:rPr lang="en-US" altLang="zh-CN" dirty="0" smtClean="0">
                <a:ea typeface="宋体" pitchFamily="2" charset="-122"/>
              </a:rPr>
              <a:t>Disks can be removable(</a:t>
            </a:r>
            <a:r>
              <a:rPr lang="zh-CN" altLang="en-US" dirty="0" smtClean="0">
                <a:ea typeface="宋体" pitchFamily="2" charset="-122"/>
              </a:rPr>
              <a:t>可移动的</a:t>
            </a:r>
            <a:r>
              <a:rPr lang="en-US" altLang="zh-CN" dirty="0" smtClean="0">
                <a:ea typeface="宋体" pitchFamily="2" charset="-122"/>
              </a:rPr>
              <a:t>)</a:t>
            </a:r>
          </a:p>
          <a:p>
            <a:pPr lvl="1"/>
            <a:r>
              <a:rPr lang="en-US" altLang="zh-CN" dirty="0" smtClean="0">
                <a:ea typeface="宋体" pitchFamily="2" charset="-122"/>
              </a:rPr>
              <a:t>Drive attached to computer via </a:t>
            </a:r>
            <a:r>
              <a:rPr lang="en-US" altLang="zh-CN" b="1" dirty="0" smtClean="0">
                <a:solidFill>
                  <a:srgbClr val="00B0F0"/>
                </a:solidFill>
                <a:ea typeface="宋体" pitchFamily="2" charset="-122"/>
              </a:rPr>
              <a:t>I/O bus</a:t>
            </a:r>
          </a:p>
          <a:p>
            <a:pPr lvl="2"/>
            <a:r>
              <a:rPr lang="en-US" altLang="zh-CN" dirty="0" smtClean="0">
                <a:ea typeface="宋体" pitchFamily="2" charset="-122"/>
              </a:rPr>
              <a:t>Busses vary, including </a:t>
            </a:r>
            <a:r>
              <a:rPr lang="en-US" altLang="zh-CN" b="1" dirty="0" smtClean="0">
                <a:solidFill>
                  <a:srgbClr val="00B0F0"/>
                </a:solidFill>
                <a:ea typeface="宋体" pitchFamily="2" charset="-122"/>
              </a:rPr>
              <a:t>EIDE</a:t>
            </a:r>
            <a:r>
              <a:rPr lang="en-US" altLang="zh-CN" b="1" dirty="0" smtClean="0">
                <a:ea typeface="宋体" pitchFamily="2" charset="-122"/>
              </a:rPr>
              <a:t>, </a:t>
            </a:r>
            <a:r>
              <a:rPr lang="en-US" altLang="zh-CN" b="1" dirty="0">
                <a:solidFill>
                  <a:srgbClr val="00B0F0"/>
                </a:solidFill>
                <a:ea typeface="宋体" pitchFamily="2" charset="-122"/>
              </a:rPr>
              <a:t>ATA</a:t>
            </a:r>
            <a:r>
              <a:rPr lang="en-US" altLang="zh-CN" b="1" dirty="0" smtClean="0">
                <a:ea typeface="宋体" pitchFamily="2" charset="-122"/>
              </a:rPr>
              <a:t>, </a:t>
            </a:r>
            <a:r>
              <a:rPr lang="en-US" altLang="zh-CN" b="1" dirty="0">
                <a:solidFill>
                  <a:srgbClr val="00B0F0"/>
                </a:solidFill>
                <a:ea typeface="宋体" pitchFamily="2" charset="-122"/>
              </a:rPr>
              <a:t>SATA</a:t>
            </a:r>
            <a:r>
              <a:rPr lang="en-US" altLang="zh-CN" b="1" dirty="0" smtClean="0">
                <a:ea typeface="宋体" pitchFamily="2" charset="-122"/>
              </a:rPr>
              <a:t>, </a:t>
            </a:r>
            <a:r>
              <a:rPr lang="en-US" altLang="zh-CN" b="1" dirty="0">
                <a:solidFill>
                  <a:srgbClr val="00B0F0"/>
                </a:solidFill>
                <a:ea typeface="宋体" pitchFamily="2" charset="-122"/>
              </a:rPr>
              <a:t>USB</a:t>
            </a:r>
            <a:r>
              <a:rPr lang="en-US" altLang="zh-CN" b="1" dirty="0" smtClean="0">
                <a:ea typeface="宋体" pitchFamily="2" charset="-122"/>
              </a:rPr>
              <a:t>, </a:t>
            </a:r>
            <a:r>
              <a:rPr lang="en-US" altLang="zh-CN" b="1" dirty="0">
                <a:solidFill>
                  <a:srgbClr val="00B0F0"/>
                </a:solidFill>
                <a:ea typeface="宋体" pitchFamily="2" charset="-122"/>
              </a:rPr>
              <a:t>Fibre</a:t>
            </a:r>
            <a:r>
              <a:rPr lang="en-US" altLang="zh-CN" b="1" dirty="0" smtClean="0">
                <a:ea typeface="宋体" pitchFamily="2" charset="-122"/>
              </a:rPr>
              <a:t> </a:t>
            </a:r>
            <a:r>
              <a:rPr lang="en-US" altLang="zh-CN" b="1" dirty="0">
                <a:solidFill>
                  <a:srgbClr val="00B0F0"/>
                </a:solidFill>
                <a:ea typeface="宋体" pitchFamily="2" charset="-122"/>
              </a:rPr>
              <a:t>Channel</a:t>
            </a:r>
            <a:r>
              <a:rPr lang="en-US" altLang="zh-CN" b="1" dirty="0" smtClean="0">
                <a:ea typeface="宋体" pitchFamily="2" charset="-122"/>
              </a:rPr>
              <a:t>, </a:t>
            </a:r>
            <a:r>
              <a:rPr lang="en-US" altLang="zh-CN" b="1" dirty="0">
                <a:solidFill>
                  <a:srgbClr val="00B0F0"/>
                </a:solidFill>
                <a:ea typeface="宋体" pitchFamily="2" charset="-122"/>
              </a:rPr>
              <a:t>SCSI</a:t>
            </a:r>
          </a:p>
          <a:p>
            <a:pPr lvl="2"/>
            <a:r>
              <a:rPr lang="en-US" altLang="zh-CN" b="1" dirty="0">
                <a:solidFill>
                  <a:srgbClr val="00B0F0"/>
                </a:solidFill>
                <a:ea typeface="宋体" pitchFamily="2" charset="-122"/>
              </a:rPr>
              <a:t>Host</a:t>
            </a:r>
            <a:r>
              <a:rPr lang="en-US" altLang="zh-CN" b="1" dirty="0" smtClean="0">
                <a:ea typeface="宋体" pitchFamily="2" charset="-122"/>
              </a:rPr>
              <a:t> </a:t>
            </a:r>
            <a:r>
              <a:rPr lang="en-US" altLang="zh-CN" b="1" dirty="0">
                <a:solidFill>
                  <a:srgbClr val="00B0F0"/>
                </a:solidFill>
                <a:ea typeface="宋体" pitchFamily="2" charset="-122"/>
              </a:rPr>
              <a:t>controller</a:t>
            </a:r>
            <a:r>
              <a:rPr lang="en-US" altLang="zh-CN" dirty="0" smtClean="0">
                <a:ea typeface="宋体" pitchFamily="2" charset="-122"/>
              </a:rPr>
              <a:t> in computer uses bus to talk to </a:t>
            </a:r>
            <a:r>
              <a:rPr lang="en-US" altLang="zh-CN" b="1" dirty="0">
                <a:solidFill>
                  <a:srgbClr val="00B0F0"/>
                </a:solidFill>
                <a:ea typeface="宋体" pitchFamily="2" charset="-122"/>
              </a:rPr>
              <a:t>disk</a:t>
            </a:r>
            <a:r>
              <a:rPr lang="en-US" altLang="zh-CN" b="1" dirty="0" smtClean="0">
                <a:ea typeface="宋体" pitchFamily="2" charset="-122"/>
              </a:rPr>
              <a:t> </a:t>
            </a:r>
            <a:r>
              <a:rPr lang="en-US" altLang="zh-CN" b="1" dirty="0">
                <a:solidFill>
                  <a:srgbClr val="00B0F0"/>
                </a:solidFill>
                <a:ea typeface="宋体" pitchFamily="2" charset="-122"/>
              </a:rPr>
              <a:t>controller</a:t>
            </a:r>
            <a:r>
              <a:rPr lang="en-US" altLang="zh-CN" dirty="0" smtClean="0">
                <a:ea typeface="宋体" pitchFamily="2" charset="-122"/>
              </a:rPr>
              <a:t> built into drive or storage array</a:t>
            </a:r>
            <a:endParaRPr lang="zh-CN" altLang="en-US" dirty="0" smtClean="0">
              <a:ea typeface="宋体" pitchFamily="2" charset="-122"/>
            </a:endParaRPr>
          </a:p>
        </p:txBody>
      </p:sp>
      <p:sp>
        <p:nvSpPr>
          <p:cNvPr id="5" name="日期占位符 4"/>
          <p:cNvSpPr>
            <a:spLocks noGrp="1"/>
          </p:cNvSpPr>
          <p:nvPr>
            <p:ph type="dt" sz="half" idx="10"/>
          </p:nvPr>
        </p:nvSpPr>
        <p:spPr/>
        <p:txBody>
          <a:bodyPr/>
          <a:lstStyle/>
          <a:p>
            <a:pPr algn="ctr"/>
            <a:r>
              <a:rPr lang="en-US" altLang="zh-CN" smtClean="0"/>
              <a:t>Operating Systems</a:t>
            </a:r>
            <a:endParaRPr lang="en-US" dirty="0"/>
          </a:p>
        </p:txBody>
      </p:sp>
      <p:sp>
        <p:nvSpPr>
          <p:cNvPr id="6" name="页脚占位符 5"/>
          <p:cNvSpPr>
            <a:spLocks noGrp="1"/>
          </p:cNvSpPr>
          <p:nvPr>
            <p:ph type="ftr" sz="quarter" idx="11"/>
          </p:nvPr>
        </p:nvSpPr>
        <p:spPr/>
        <p:txBody>
          <a:bodyPr/>
          <a:lstStyle/>
          <a:p>
            <a:r>
              <a:rPr lang="en-US" smtClean="0"/>
              <a:t>X.J.Lee ©2015</a:t>
            </a:r>
            <a:endParaRPr lang="en-US" dirty="0" smtClean="0"/>
          </a:p>
        </p:txBody>
      </p:sp>
      <p:sp>
        <p:nvSpPr>
          <p:cNvPr id="7" name="灯片编号占位符 6"/>
          <p:cNvSpPr>
            <a:spLocks noGrp="1"/>
          </p:cNvSpPr>
          <p:nvPr>
            <p:ph type="sldNum" sz="quarter" idx="12"/>
          </p:nvPr>
        </p:nvSpPr>
        <p:spPr/>
        <p:txBody>
          <a:bodyPr/>
          <a:lstStyle/>
          <a:p>
            <a:r>
              <a:rPr lang="en-US" smtClean="0"/>
              <a:t>10.</a:t>
            </a:r>
            <a:fld id="{59DE6EB8-52AB-45EA-A660-3E1EBFA72987}" type="slidenum">
              <a:rPr lang="en-US" smtClean="0"/>
              <a:pPr/>
              <a:t>6</a:t>
            </a:fld>
            <a:endParaRPr lang="en-US" dirty="0"/>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040" y="508713"/>
            <a:ext cx="8229600" cy="710043"/>
          </a:xfrm>
        </p:spPr>
        <p:txBody>
          <a:bodyPr>
            <a:normAutofit/>
          </a:bodyPr>
          <a:lstStyle/>
          <a:p>
            <a:r>
              <a:rPr lang="en-US" altLang="zh-CN" sz="3600" dirty="0">
                <a:solidFill>
                  <a:srgbClr val="00B0F0"/>
                </a:solidFill>
              </a:rPr>
              <a:t>Solid-State </a:t>
            </a:r>
            <a:r>
              <a:rPr lang="en-US" altLang="zh-CN" sz="3600" dirty="0" smtClean="0">
                <a:solidFill>
                  <a:srgbClr val="00B0F0"/>
                </a:solidFill>
              </a:rPr>
              <a:t>Disks </a:t>
            </a:r>
            <a:r>
              <a:rPr lang="zh-CN" altLang="en-US" sz="3600" dirty="0" smtClean="0">
                <a:solidFill>
                  <a:srgbClr val="008000"/>
                </a:solidFill>
              </a:rPr>
              <a:t>固态盘</a:t>
            </a:r>
            <a:endParaRPr lang="zh-CN" altLang="en-US" sz="3600" dirty="0">
              <a:solidFill>
                <a:srgbClr val="008000"/>
              </a:solidFill>
            </a:endParaRPr>
          </a:p>
        </p:txBody>
      </p:sp>
      <p:sp>
        <p:nvSpPr>
          <p:cNvPr id="3" name="内容占位符 2"/>
          <p:cNvSpPr>
            <a:spLocks noGrp="1"/>
          </p:cNvSpPr>
          <p:nvPr>
            <p:ph idx="1"/>
          </p:nvPr>
        </p:nvSpPr>
        <p:spPr>
          <a:xfrm>
            <a:off x="381664" y="1276701"/>
            <a:ext cx="8442251" cy="5190773"/>
          </a:xfrm>
        </p:spPr>
        <p:txBody>
          <a:bodyPr>
            <a:normAutofit/>
          </a:bodyPr>
          <a:lstStyle/>
          <a:p>
            <a:pPr>
              <a:lnSpc>
                <a:spcPct val="170000"/>
              </a:lnSpc>
            </a:pPr>
            <a:r>
              <a:rPr lang="en-US" altLang="zh-CN" i="1" dirty="0" smtClean="0">
                <a:solidFill>
                  <a:srgbClr val="00B0F0"/>
                </a:solidFill>
              </a:rPr>
              <a:t>Solid-state disks</a:t>
            </a:r>
            <a:r>
              <a:rPr lang="en-US" altLang="zh-CN" dirty="0"/>
              <a:t>, or </a:t>
            </a:r>
            <a:r>
              <a:rPr lang="en-US" altLang="zh-CN" i="1" dirty="0">
                <a:solidFill>
                  <a:srgbClr val="00B0F0"/>
                </a:solidFill>
              </a:rPr>
              <a:t>SSDs</a:t>
            </a:r>
          </a:p>
          <a:p>
            <a:pPr lvl="1">
              <a:lnSpc>
                <a:spcPct val="170000"/>
              </a:lnSpc>
            </a:pPr>
            <a:r>
              <a:rPr lang="en-US" altLang="zh-CN" dirty="0"/>
              <a:t>old technologies are used in new ways</a:t>
            </a:r>
          </a:p>
          <a:p>
            <a:pPr lvl="1">
              <a:lnSpc>
                <a:spcPct val="170000"/>
              </a:lnSpc>
            </a:pPr>
            <a:r>
              <a:rPr lang="en-US" altLang="zh-CN" dirty="0" smtClean="0"/>
              <a:t>Nonvolatile </a:t>
            </a:r>
            <a:r>
              <a:rPr lang="en-US" altLang="zh-CN" dirty="0"/>
              <a:t>memory used like a hard drive</a:t>
            </a:r>
          </a:p>
          <a:p>
            <a:pPr lvl="1">
              <a:lnSpc>
                <a:spcPct val="170000"/>
              </a:lnSpc>
            </a:pPr>
            <a:r>
              <a:rPr lang="en-US" altLang="zh-CN" dirty="0"/>
              <a:t>Many technology </a:t>
            </a:r>
            <a:r>
              <a:rPr lang="en-US" altLang="zh-CN" dirty="0" smtClean="0"/>
              <a:t>variations</a:t>
            </a:r>
          </a:p>
          <a:p>
            <a:pPr lvl="2">
              <a:lnSpc>
                <a:spcPct val="170000"/>
              </a:lnSpc>
            </a:pPr>
            <a:r>
              <a:rPr lang="en-US" altLang="zh-CN" dirty="0"/>
              <a:t>DRAM with </a:t>
            </a:r>
            <a:r>
              <a:rPr lang="en-US" altLang="zh-CN" dirty="0" smtClean="0"/>
              <a:t>a battery</a:t>
            </a:r>
          </a:p>
          <a:p>
            <a:pPr lvl="3">
              <a:lnSpc>
                <a:spcPct val="170000"/>
              </a:lnSpc>
            </a:pPr>
            <a:r>
              <a:rPr lang="en-US" altLang="zh-CN" dirty="0" smtClean="0"/>
              <a:t>to </a:t>
            </a:r>
            <a:r>
              <a:rPr lang="en-US" altLang="zh-CN" dirty="0"/>
              <a:t>allow it to maintain its state in a power </a:t>
            </a:r>
            <a:r>
              <a:rPr lang="en-US" altLang="zh-CN" dirty="0" smtClean="0"/>
              <a:t>failure</a:t>
            </a:r>
            <a:endParaRPr lang="en-US" altLang="zh-CN" dirty="0"/>
          </a:p>
          <a:p>
            <a:pPr lvl="2">
              <a:lnSpc>
                <a:spcPct val="170000"/>
              </a:lnSpc>
            </a:pPr>
            <a:r>
              <a:rPr lang="en-US" altLang="zh-CN" dirty="0" smtClean="0"/>
              <a:t>flash-memory  technologies</a:t>
            </a:r>
            <a:endParaRPr lang="en-US" altLang="zh-CN"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7</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spTree>
    <p:extLst>
      <p:ext uri="{BB962C8B-B14F-4D97-AF65-F5344CB8AC3E}">
        <p14:creationId xmlns:p14="http://schemas.microsoft.com/office/powerpoint/2010/main" val="44523075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39" y="733426"/>
            <a:ext cx="8442251" cy="5895974"/>
          </a:xfrm>
        </p:spPr>
        <p:txBody>
          <a:bodyPr>
            <a:normAutofit/>
          </a:bodyPr>
          <a:lstStyle/>
          <a:p>
            <a:r>
              <a:rPr lang="en-US" altLang="zh-CN" dirty="0"/>
              <a:t>SSDs have the same characteristics as </a:t>
            </a:r>
            <a:r>
              <a:rPr lang="en-US" altLang="zh-CN" dirty="0" smtClean="0"/>
              <a:t>HDDs </a:t>
            </a:r>
            <a:r>
              <a:rPr lang="en-US" altLang="zh-CN" dirty="0"/>
              <a:t>but </a:t>
            </a:r>
            <a:endParaRPr lang="en-US" altLang="zh-CN" dirty="0" smtClean="0"/>
          </a:p>
          <a:p>
            <a:pPr lvl="1"/>
            <a:r>
              <a:rPr lang="en-US" altLang="zh-CN" dirty="0" smtClean="0"/>
              <a:t>More Reliable</a:t>
            </a:r>
          </a:p>
          <a:p>
            <a:pPr lvl="2"/>
            <a:r>
              <a:rPr lang="en-US" altLang="zh-CN" dirty="0" smtClean="0"/>
              <a:t>because they </a:t>
            </a:r>
            <a:r>
              <a:rPr lang="en-US" altLang="zh-CN" dirty="0"/>
              <a:t>have no moving </a:t>
            </a:r>
            <a:r>
              <a:rPr lang="en-US" altLang="zh-CN" dirty="0" smtClean="0"/>
              <a:t>parts</a:t>
            </a:r>
          </a:p>
          <a:p>
            <a:pPr lvl="1"/>
            <a:r>
              <a:rPr lang="en-US" altLang="zh-CN" dirty="0" smtClean="0"/>
              <a:t>Faster</a:t>
            </a:r>
          </a:p>
          <a:p>
            <a:pPr lvl="2"/>
            <a:r>
              <a:rPr lang="en-US" altLang="zh-CN" dirty="0" smtClean="0"/>
              <a:t>because </a:t>
            </a:r>
            <a:r>
              <a:rPr lang="en-US" altLang="zh-CN" dirty="0"/>
              <a:t>they have </a:t>
            </a:r>
            <a:r>
              <a:rPr lang="en-US" altLang="zh-CN" dirty="0" smtClean="0"/>
              <a:t>no seek </a:t>
            </a:r>
            <a:r>
              <a:rPr lang="en-US" altLang="zh-CN" dirty="0"/>
              <a:t>time or </a:t>
            </a:r>
            <a:r>
              <a:rPr lang="en-US" altLang="zh-CN" dirty="0" smtClean="0"/>
              <a:t>rotational latency</a:t>
            </a:r>
          </a:p>
          <a:p>
            <a:pPr lvl="1"/>
            <a:r>
              <a:rPr lang="en-US" altLang="zh-CN" dirty="0"/>
              <a:t>consume less </a:t>
            </a:r>
            <a:r>
              <a:rPr lang="en-US" altLang="zh-CN" dirty="0" smtClean="0"/>
              <a:t>power</a:t>
            </a:r>
            <a:endParaRPr lang="en-US" altLang="zh-CN" dirty="0"/>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8</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spTree>
    <p:extLst>
      <p:ext uri="{BB962C8B-B14F-4D97-AF65-F5344CB8AC3E}">
        <p14:creationId xmlns:p14="http://schemas.microsoft.com/office/powerpoint/2010/main" val="2709996143"/>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05200"/>
            <a:ext cx="9114762" cy="5676550"/>
          </a:xfrm>
        </p:spPr>
        <p:txBody>
          <a:bodyPr>
            <a:normAutofit/>
          </a:bodyPr>
          <a:lstStyle/>
          <a:p>
            <a:pPr lvl="1">
              <a:lnSpc>
                <a:spcPct val="170000"/>
              </a:lnSpc>
            </a:pPr>
            <a:r>
              <a:rPr lang="en-US" altLang="zh-CN" dirty="0" smtClean="0"/>
              <a:t>More expensive per megabyte(MB)</a:t>
            </a:r>
          </a:p>
          <a:p>
            <a:pPr lvl="1">
              <a:lnSpc>
                <a:spcPct val="170000"/>
              </a:lnSpc>
            </a:pPr>
            <a:r>
              <a:rPr lang="en-US" altLang="zh-CN" dirty="0" smtClean="0"/>
              <a:t>Less capacity</a:t>
            </a:r>
          </a:p>
          <a:p>
            <a:pPr lvl="1">
              <a:lnSpc>
                <a:spcPct val="170000"/>
              </a:lnSpc>
            </a:pPr>
            <a:r>
              <a:rPr lang="en-US" altLang="zh-CN" dirty="0" smtClean="0"/>
              <a:t>shorter life span</a:t>
            </a:r>
          </a:p>
          <a:p>
            <a:pPr>
              <a:lnSpc>
                <a:spcPct val="170000"/>
              </a:lnSpc>
            </a:pPr>
            <a:r>
              <a:rPr lang="en-US" altLang="zh-CN" dirty="0" smtClean="0"/>
              <a:t>So </a:t>
            </a:r>
            <a:r>
              <a:rPr lang="en-US" altLang="zh-CN" dirty="0"/>
              <a:t>their uses are somewhat </a:t>
            </a:r>
            <a:r>
              <a:rPr lang="en-US" altLang="zh-CN" dirty="0" smtClean="0"/>
              <a:t>limited</a:t>
            </a:r>
          </a:p>
          <a:p>
            <a:pPr lvl="1">
              <a:lnSpc>
                <a:spcPct val="170000"/>
              </a:lnSpc>
            </a:pPr>
            <a:r>
              <a:rPr lang="en-US" altLang="zh-CN" dirty="0" smtClean="0"/>
              <a:t>used </a:t>
            </a:r>
            <a:r>
              <a:rPr lang="en-US" altLang="zh-CN" dirty="0"/>
              <a:t>in storage </a:t>
            </a:r>
            <a:r>
              <a:rPr lang="en-US" altLang="zh-CN" dirty="0" smtClean="0"/>
              <a:t>arrays, </a:t>
            </a:r>
          </a:p>
          <a:p>
            <a:pPr lvl="2">
              <a:lnSpc>
                <a:spcPct val="170000"/>
              </a:lnSpc>
            </a:pPr>
            <a:r>
              <a:rPr lang="en-US" altLang="zh-CN" dirty="0" smtClean="0"/>
              <a:t>where </a:t>
            </a:r>
            <a:r>
              <a:rPr lang="en-US" altLang="zh-CN" dirty="0"/>
              <a:t>they hold file-system metadata that require high </a:t>
            </a:r>
            <a:r>
              <a:rPr lang="en-US" altLang="zh-CN" dirty="0" smtClean="0"/>
              <a:t>performance</a:t>
            </a:r>
          </a:p>
          <a:p>
            <a:pPr lvl="1">
              <a:lnSpc>
                <a:spcPct val="170000"/>
              </a:lnSpc>
            </a:pPr>
            <a:r>
              <a:rPr lang="en-US" altLang="zh-CN" dirty="0"/>
              <a:t>used in some laptop </a:t>
            </a:r>
            <a:r>
              <a:rPr lang="en-US" altLang="zh-CN" dirty="0" smtClean="0"/>
              <a:t>computers</a:t>
            </a:r>
          </a:p>
          <a:p>
            <a:pPr lvl="2">
              <a:lnSpc>
                <a:spcPct val="170000"/>
              </a:lnSpc>
            </a:pPr>
            <a:r>
              <a:rPr lang="en-US" altLang="zh-CN" dirty="0" smtClean="0"/>
              <a:t>to </a:t>
            </a:r>
            <a:r>
              <a:rPr lang="en-US" altLang="zh-CN" dirty="0"/>
              <a:t>make them smaller, faster, and </a:t>
            </a:r>
            <a:r>
              <a:rPr lang="en-US" altLang="zh-CN" dirty="0" smtClean="0"/>
              <a:t>more energy-efficient</a:t>
            </a:r>
          </a:p>
        </p:txBody>
      </p:sp>
      <p:sp>
        <p:nvSpPr>
          <p:cNvPr id="4" name="页脚占位符 3"/>
          <p:cNvSpPr>
            <a:spLocks noGrp="1"/>
          </p:cNvSpPr>
          <p:nvPr>
            <p:ph type="ftr" sz="quarter" idx="11"/>
          </p:nvPr>
        </p:nvSpPr>
        <p:spPr/>
        <p:txBody>
          <a:bodyPr/>
          <a:lstStyle/>
          <a:p>
            <a:r>
              <a:rPr lang="en-US" smtClean="0"/>
              <a:t>X.J.Lee ©2015</a:t>
            </a:r>
            <a:endParaRPr lang="en-US" dirty="0" smtClean="0"/>
          </a:p>
        </p:txBody>
      </p:sp>
      <p:sp>
        <p:nvSpPr>
          <p:cNvPr id="5" name="灯片编号占位符 4"/>
          <p:cNvSpPr>
            <a:spLocks noGrp="1"/>
          </p:cNvSpPr>
          <p:nvPr>
            <p:ph type="sldNum" sz="quarter" idx="12"/>
          </p:nvPr>
        </p:nvSpPr>
        <p:spPr/>
        <p:txBody>
          <a:bodyPr/>
          <a:lstStyle/>
          <a:p>
            <a:r>
              <a:rPr lang="en-US" smtClean="0"/>
              <a:t>10.</a:t>
            </a:r>
            <a:fld id="{59DE6EB8-52AB-45EA-A660-3E1EBFA72987}" type="slidenum">
              <a:rPr lang="en-US" smtClean="0"/>
              <a:pPr/>
              <a:t>9</a:t>
            </a:fld>
            <a:endParaRPr lang="en-US" dirty="0"/>
          </a:p>
        </p:txBody>
      </p:sp>
      <p:sp>
        <p:nvSpPr>
          <p:cNvPr id="6" name="日期占位符 5"/>
          <p:cNvSpPr>
            <a:spLocks noGrp="1"/>
          </p:cNvSpPr>
          <p:nvPr>
            <p:ph type="dt" sz="half" idx="10"/>
          </p:nvPr>
        </p:nvSpPr>
        <p:spPr/>
        <p:txBody>
          <a:bodyPr/>
          <a:lstStyle/>
          <a:p>
            <a:pPr algn="ctr"/>
            <a:r>
              <a:rPr lang="en-US" altLang="zh-CN" smtClean="0"/>
              <a:t>Operating Systems</a:t>
            </a:r>
            <a:endParaRPr lang="en-US" dirty="0"/>
          </a:p>
        </p:txBody>
      </p:sp>
    </p:spTree>
    <p:extLst>
      <p:ext uri="{BB962C8B-B14F-4D97-AF65-F5344CB8AC3E}">
        <p14:creationId xmlns:p14="http://schemas.microsoft.com/office/powerpoint/2010/main" val="1602515107"/>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emplate>osnew</Template>
  <TotalTime>5478</TotalTime>
  <Words>3034</Words>
  <Application>Microsoft Office PowerPoint</Application>
  <PresentationFormat>全屏显示(4:3)</PresentationFormat>
  <Paragraphs>375</Paragraphs>
  <Slides>49</Slides>
  <Notes>5</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流畅</vt:lpstr>
      <vt:lpstr>Part Four Storage Management</vt:lpstr>
      <vt:lpstr>Chapter 10:  Mass-Storage Structure 大容量存储结构</vt:lpstr>
      <vt:lpstr>10.1 Overview  of Mass-Storage Structure</vt:lpstr>
      <vt:lpstr>Magnetic Disks 磁盘</vt:lpstr>
      <vt:lpstr>&lt;Moving-head Disk Mechanism&gt;   &gt;</vt:lpstr>
      <vt:lpstr>PowerPoint 演示文稿</vt:lpstr>
      <vt:lpstr>Solid-State Disks 固态盘</vt:lpstr>
      <vt:lpstr>PowerPoint 演示文稿</vt:lpstr>
      <vt:lpstr>PowerPoint 演示文稿</vt:lpstr>
      <vt:lpstr>Magnetic Tapes</vt:lpstr>
      <vt:lpstr>10.2 Disk Structure</vt:lpstr>
      <vt:lpstr>PowerPoint 演示文稿</vt:lpstr>
      <vt:lpstr>PowerPoint 演示文稿</vt:lpstr>
      <vt:lpstr>PowerPoint 演示文稿</vt:lpstr>
      <vt:lpstr>10.3 Disk Attachment 磁盘连接</vt:lpstr>
      <vt:lpstr>10.4 Disk Scheduling   磁盘调度</vt:lpstr>
      <vt:lpstr>PowerPoint 演示文稿</vt:lpstr>
      <vt:lpstr>PowerPoint 演示文稿</vt:lpstr>
      <vt:lpstr>PowerPoint 演示文稿</vt:lpstr>
      <vt:lpstr>PowerPoint 演示文稿</vt:lpstr>
      <vt:lpstr>FCFS Scheduling  先来先服务调度</vt:lpstr>
      <vt:lpstr>SSTF Scheduling   最短寻道时间优先调度</vt:lpstr>
      <vt:lpstr>PowerPoint 演示文稿</vt:lpstr>
      <vt:lpstr>SCAN Scheduling  扫描调度</vt:lpstr>
      <vt:lpstr>PowerPoint 演示文稿</vt:lpstr>
      <vt:lpstr>C-SCAN Scheduling  循环扫描</vt:lpstr>
      <vt:lpstr>PowerPoint 演示文稿</vt:lpstr>
      <vt:lpstr>C-LOOK Scheduling  循环-回看调度</vt:lpstr>
      <vt:lpstr>PowerPoint 演示文稿</vt:lpstr>
      <vt:lpstr>Selection of a Disk-Scheduling Algorithm</vt:lpstr>
      <vt:lpstr>PowerPoint 演示文稿</vt:lpstr>
      <vt:lpstr>10.5 Disk Management 磁盘管理</vt:lpstr>
      <vt:lpstr>Disk Formatting 磁盘格式化</vt:lpstr>
      <vt:lpstr>PowerPoint 演示文稿</vt:lpstr>
      <vt:lpstr>PowerPoint 演示文稿</vt:lpstr>
      <vt:lpstr>Boot Block 引导块</vt:lpstr>
      <vt:lpstr>PowerPoint 演示文稿</vt:lpstr>
      <vt:lpstr>Bad Blocks 坏块</vt:lpstr>
      <vt:lpstr>PowerPoint 演示文稿</vt:lpstr>
      <vt:lpstr>PowerPoint 演示文稿</vt:lpstr>
      <vt:lpstr>10.6 Swap-Space Management 交换空间管理</vt:lpstr>
      <vt:lpstr>Swap-Space Use 对换空间的使用</vt:lpstr>
      <vt:lpstr>PowerPoint 演示文稿</vt:lpstr>
      <vt:lpstr>Swap-Space Location 交换空间的位置</vt:lpstr>
      <vt:lpstr>Swap-Space Location 交换空间的位置</vt:lpstr>
      <vt:lpstr>10.7 RAID Structure  RAID结构</vt:lpstr>
      <vt:lpstr>PowerPoint 演示文稿</vt:lpstr>
      <vt:lpstr>PowerPoint 演示文稿</vt:lpstr>
      <vt:lpstr>End of Chapter 10</vt:lpstr>
    </vt:vector>
  </TitlesOfParts>
  <Company>sdust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XJLee</dc:creator>
  <cp:lastModifiedBy>xjlee</cp:lastModifiedBy>
  <cp:revision>332</cp:revision>
  <dcterms:created xsi:type="dcterms:W3CDTF">2008-07-01T15:14:26Z</dcterms:created>
  <dcterms:modified xsi:type="dcterms:W3CDTF">2015-11-27T15:33:32Z</dcterms:modified>
</cp:coreProperties>
</file>