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9"/>
  </p:notesMasterIdLst>
  <p:sldIdLst>
    <p:sldId id="423" r:id="rId2"/>
    <p:sldId id="385" r:id="rId3"/>
    <p:sldId id="445" r:id="rId4"/>
    <p:sldId id="386" r:id="rId5"/>
    <p:sldId id="387" r:id="rId6"/>
    <p:sldId id="388" r:id="rId7"/>
    <p:sldId id="389" r:id="rId8"/>
    <p:sldId id="390" r:id="rId9"/>
    <p:sldId id="391" r:id="rId10"/>
    <p:sldId id="446" r:id="rId11"/>
    <p:sldId id="450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47" r:id="rId29"/>
    <p:sldId id="409" r:id="rId30"/>
    <p:sldId id="410" r:id="rId31"/>
    <p:sldId id="411" r:id="rId32"/>
    <p:sldId id="412" r:id="rId33"/>
    <p:sldId id="413" r:id="rId34"/>
    <p:sldId id="448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5" r:id="rId45"/>
    <p:sldId id="442" r:id="rId46"/>
    <p:sldId id="443" r:id="rId47"/>
    <p:sldId id="444" r:id="rId48"/>
    <p:sldId id="451" r:id="rId49"/>
    <p:sldId id="426" r:id="rId50"/>
    <p:sldId id="428" r:id="rId51"/>
    <p:sldId id="431" r:id="rId52"/>
    <p:sldId id="433" r:id="rId53"/>
    <p:sldId id="435" r:id="rId54"/>
    <p:sldId id="436" r:id="rId55"/>
    <p:sldId id="438" r:id="rId56"/>
    <p:sldId id="440" r:id="rId57"/>
    <p:sldId id="296" r:id="rId58"/>
  </p:sldIdLst>
  <p:sldSz cx="9144000" cy="6858000" type="screen4x3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3366FF"/>
    <a:srgbClr val="6699FF"/>
    <a:srgbClr val="99CCFF"/>
    <a:srgbClr val="FF0000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4660"/>
  </p:normalViewPr>
  <p:slideViewPr>
    <p:cSldViewPr snapToGrid="0">
      <p:cViewPr>
        <p:scale>
          <a:sx n="93" d="100"/>
          <a:sy n="93" d="100"/>
        </p:scale>
        <p:origin x="-990" y="270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BE64DA1-1CB9-4C8F-9944-E855833C1B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8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 txBox="1">
            <a:spLocks noGrp="1" noChangeArrowheads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algn="l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38349238" indent="-37887275" algn="l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EAACB465-4C06-42E2-B966-4FF03A950877}" type="slidenum">
              <a:rPr lang="zh-CN" altLang="en-US" sz="1200">
                <a:latin typeface="Times New Roman" pitchFamily="18" charset="0"/>
              </a:rPr>
              <a:pPr algn="r" eaLnBrk="1" hangingPunct="1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98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ln/>
        </p:spPr>
      </p:sp>
      <p:sp>
        <p:nvSpPr>
          <p:cNvPr id="498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37931725" indent="-37474525"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336699"/>
                </a:solidFill>
                <a:latin typeface="Helvetica" pitchFamily="34" charset="0"/>
              </a:rPr>
              <a:t>X.J.Lee ©</a:t>
            </a:r>
            <a:r>
              <a:rPr lang="en-US" altLang="zh-CN" sz="1000" b="1" dirty="0" smtClean="0">
                <a:solidFill>
                  <a:srgbClr val="336699"/>
                </a:solidFill>
                <a:latin typeface="Helvetica" pitchFamily="34" charset="0"/>
              </a:rPr>
              <a:t>2014</a:t>
            </a:r>
            <a:endParaRPr lang="en-US" altLang="zh-CN" sz="1000" b="1" dirty="0">
              <a:solidFill>
                <a:srgbClr val="336699"/>
              </a:solidFill>
              <a:latin typeface="Helvetica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1333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37931725" indent="-37474525"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rgbClr val="336699"/>
                </a:solidFill>
                <a:latin typeface="Helvetica" pitchFamily="34" charset="0"/>
              </a:rPr>
              <a:t>Operating Systems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40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96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99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6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0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37931725" indent="-37474525"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006699"/>
                </a:solidFill>
                <a:latin typeface="Helvetica" pitchFamily="34" charset="0"/>
              </a:rPr>
              <a:t>11.</a:t>
            </a:r>
            <a:fld id="{478D3BD4-D474-45C3-9699-52D03A7F81D5}" type="slidenum">
              <a:rPr lang="en-US" altLang="zh-CN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37931725" indent="-37474525"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006699"/>
                </a:solidFill>
                <a:latin typeface="Helvetica" pitchFamily="34" charset="0"/>
              </a:rPr>
              <a:t>X.J.Lee ©</a:t>
            </a:r>
            <a:r>
              <a:rPr lang="en-US" altLang="zh-CN" sz="1000" b="1" dirty="0" smtClean="0">
                <a:solidFill>
                  <a:srgbClr val="006699"/>
                </a:solidFill>
                <a:latin typeface="Helvetica" pitchFamily="34" charset="0"/>
              </a:rPr>
              <a:t>2015</a:t>
            </a:r>
            <a:endParaRPr lang="en-US" altLang="zh-CN" sz="1000" b="1" dirty="0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1333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37931725" indent="-37474525" algn="l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rgbClr val="006699"/>
                </a:solidFill>
                <a:latin typeface="Helvetica" pitchFamily="34" charset="0"/>
              </a:rPr>
              <a:t>Operating Systems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13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4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1.xml"/><Relationship Id="rId4" Type="http://schemas.openxmlformats.org/officeDocument/2006/relationships/slide" Target="slide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8438" y="1101725"/>
            <a:ext cx="8945562" cy="1711325"/>
          </a:xfrm>
        </p:spPr>
        <p:txBody>
          <a:bodyPr/>
          <a:lstStyle/>
          <a:p>
            <a:pPr eaLnBrk="1" hangingPunct="1"/>
            <a:r>
              <a:rPr lang="en-US" altLang="zh-CN" sz="4400" smtClean="0">
                <a:ea typeface="宋体" pitchFamily="2" charset="-122"/>
              </a:rPr>
              <a:t>Chapter 11: </a:t>
            </a:r>
            <a:r>
              <a:rPr lang="en-US" altLang="zh-CN" sz="4000" smtClean="0">
                <a:ea typeface="宋体" pitchFamily="2" charset="-122"/>
              </a:rPr>
              <a:t>File-System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77813"/>
            <a:ext cx="7239000" cy="576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dirty="0" smtClean="0">
                <a:ea typeface="宋体" pitchFamily="2" charset="-122"/>
              </a:rPr>
              <a:t>5. Internal File </a:t>
            </a:r>
            <a:r>
              <a:rPr lang="en-US" altLang="zh-CN" dirty="0" smtClean="0">
                <a:ea typeface="宋体" pitchFamily="2" charset="-122"/>
              </a:rPr>
              <a:t>Structure 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内部文件</a:t>
            </a:r>
            <a:endParaRPr lang="zh-CN" altLang="en-US" sz="28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91747" y="1474146"/>
            <a:ext cx="7800190" cy="343690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</a:rPr>
              <a:t>Logical 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record   </a:t>
            </a:r>
            <a:r>
              <a:rPr lang="zh-CN" altLang="en-US" sz="24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逻辑记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录</a:t>
            </a:r>
            <a:endParaRPr lang="en-US" altLang="zh-CN" sz="2400" b="1" dirty="0" smtClean="0">
              <a:solidFill>
                <a:srgbClr val="008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</a:rPr>
              <a:t>Physical record (block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)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物理记录（块）</a:t>
            </a:r>
            <a:endParaRPr lang="en-US" altLang="zh-CN" sz="2400" b="1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</a:rPr>
              <a:t>Packing &amp; 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Unpacking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打包与解包</a:t>
            </a:r>
            <a:endParaRPr lang="en-US" altLang="zh-CN" sz="2400" b="1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8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51" name="Picture 47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64611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3572" name="Group 68"/>
          <p:cNvGrpSpPr>
            <a:grpSpLocks/>
          </p:cNvGrpSpPr>
          <p:nvPr/>
        </p:nvGrpSpPr>
        <p:grpSpPr bwMode="auto">
          <a:xfrm>
            <a:off x="152400" y="957263"/>
            <a:ext cx="8991600" cy="5121275"/>
            <a:chOff x="96" y="603"/>
            <a:chExt cx="5664" cy="3226"/>
          </a:xfrm>
        </p:grpSpPr>
        <p:sp>
          <p:nvSpPr>
            <p:cNvPr id="533508" name="Rectangle 4"/>
            <p:cNvSpPr>
              <a:spLocks noChangeArrowheads="1"/>
            </p:cNvSpPr>
            <p:nvPr/>
          </p:nvSpPr>
          <p:spPr bwMode="auto">
            <a:xfrm>
              <a:off x="1392" y="1227"/>
              <a:ext cx="336" cy="1296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09" name="Rectangle 5"/>
            <p:cNvSpPr>
              <a:spLocks noChangeArrowheads="1"/>
            </p:cNvSpPr>
            <p:nvPr/>
          </p:nvSpPr>
          <p:spPr bwMode="auto">
            <a:xfrm>
              <a:off x="2304" y="939"/>
              <a:ext cx="624" cy="14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0" name="Rectangle 6"/>
            <p:cNvSpPr>
              <a:spLocks noChangeArrowheads="1"/>
            </p:cNvSpPr>
            <p:nvPr/>
          </p:nvSpPr>
          <p:spPr bwMode="auto">
            <a:xfrm>
              <a:off x="2304" y="1275"/>
              <a:ext cx="624" cy="14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1" name="Rectangle 7"/>
            <p:cNvSpPr>
              <a:spLocks noChangeArrowheads="1"/>
            </p:cNvSpPr>
            <p:nvPr/>
          </p:nvSpPr>
          <p:spPr bwMode="auto">
            <a:xfrm>
              <a:off x="2304" y="1611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2" name="Rectangle 8"/>
            <p:cNvSpPr>
              <a:spLocks noChangeArrowheads="1"/>
            </p:cNvSpPr>
            <p:nvPr/>
          </p:nvSpPr>
          <p:spPr bwMode="auto">
            <a:xfrm>
              <a:off x="2304" y="1947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3" name="Rectangle 9"/>
            <p:cNvSpPr>
              <a:spLocks noChangeArrowheads="1"/>
            </p:cNvSpPr>
            <p:nvPr/>
          </p:nvSpPr>
          <p:spPr bwMode="auto">
            <a:xfrm>
              <a:off x="2304" y="2331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4" name="Rectangle 10"/>
            <p:cNvSpPr>
              <a:spLocks noChangeArrowheads="1"/>
            </p:cNvSpPr>
            <p:nvPr/>
          </p:nvSpPr>
          <p:spPr bwMode="auto">
            <a:xfrm>
              <a:off x="2304" y="2667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5" name="Rectangle 11"/>
            <p:cNvSpPr>
              <a:spLocks noChangeArrowheads="1"/>
            </p:cNvSpPr>
            <p:nvPr/>
          </p:nvSpPr>
          <p:spPr bwMode="auto">
            <a:xfrm>
              <a:off x="3696" y="1035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6" name="Rectangle 12"/>
            <p:cNvSpPr>
              <a:spLocks noChangeArrowheads="1"/>
            </p:cNvSpPr>
            <p:nvPr/>
          </p:nvSpPr>
          <p:spPr bwMode="auto">
            <a:xfrm>
              <a:off x="3696" y="1707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7" name="Rectangle 13"/>
            <p:cNvSpPr>
              <a:spLocks noChangeArrowheads="1"/>
            </p:cNvSpPr>
            <p:nvPr/>
          </p:nvSpPr>
          <p:spPr bwMode="auto">
            <a:xfrm>
              <a:off x="3696" y="2331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8" name="Rectangle 14"/>
            <p:cNvSpPr>
              <a:spLocks noChangeArrowheads="1"/>
            </p:cNvSpPr>
            <p:nvPr/>
          </p:nvSpPr>
          <p:spPr bwMode="auto">
            <a:xfrm>
              <a:off x="4752" y="1035"/>
              <a:ext cx="288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9" name="Rectangle 15"/>
            <p:cNvSpPr>
              <a:spLocks noChangeArrowheads="1"/>
            </p:cNvSpPr>
            <p:nvPr/>
          </p:nvSpPr>
          <p:spPr bwMode="auto">
            <a:xfrm>
              <a:off x="4752" y="1707"/>
              <a:ext cx="288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20" name="Rectangle 16"/>
            <p:cNvSpPr>
              <a:spLocks noChangeArrowheads="1"/>
            </p:cNvSpPr>
            <p:nvPr/>
          </p:nvSpPr>
          <p:spPr bwMode="auto">
            <a:xfrm>
              <a:off x="4752" y="2331"/>
              <a:ext cx="288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21" name="Text Box 17"/>
            <p:cNvSpPr txBox="1">
              <a:spLocks noChangeArrowheads="1"/>
            </p:cNvSpPr>
            <p:nvPr/>
          </p:nvSpPr>
          <p:spPr bwMode="auto">
            <a:xfrm>
              <a:off x="192" y="1515"/>
              <a:ext cx="5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000">
                  <a:solidFill>
                    <a:srgbClr val="003366"/>
                  </a:solidFill>
                  <a:latin typeface="Times New Roman" pitchFamily="18" charset="0"/>
                  <a:ea typeface="宋体" pitchFamily="2" charset="-122"/>
                </a:rPr>
                <a:t>用户和程序命令</a:t>
              </a:r>
            </a:p>
          </p:txBody>
        </p:sp>
        <p:sp>
          <p:nvSpPr>
            <p:cNvPr id="533522" name="Line 18"/>
            <p:cNvSpPr>
              <a:spLocks noChangeShapeType="1"/>
            </p:cNvSpPr>
            <p:nvPr/>
          </p:nvSpPr>
          <p:spPr bwMode="auto">
            <a:xfrm>
              <a:off x="576" y="185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3" name="Line 19"/>
            <p:cNvSpPr>
              <a:spLocks noChangeShapeType="1"/>
            </p:cNvSpPr>
            <p:nvPr/>
          </p:nvSpPr>
          <p:spPr bwMode="auto">
            <a:xfrm>
              <a:off x="960" y="146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4" name="Text Box 20"/>
            <p:cNvSpPr txBox="1">
              <a:spLocks noChangeArrowheads="1"/>
            </p:cNvSpPr>
            <p:nvPr/>
          </p:nvSpPr>
          <p:spPr bwMode="auto">
            <a:xfrm>
              <a:off x="720" y="1831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操作，文件名</a:t>
              </a:r>
            </a:p>
          </p:txBody>
        </p:sp>
        <p:sp>
          <p:nvSpPr>
            <p:cNvPr id="533525" name="Line 21"/>
            <p:cNvSpPr>
              <a:spLocks noChangeShapeType="1"/>
            </p:cNvSpPr>
            <p:nvPr/>
          </p:nvSpPr>
          <p:spPr bwMode="auto">
            <a:xfrm flipV="1">
              <a:off x="960" y="218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6" name="Text Box 22"/>
            <p:cNvSpPr txBox="1">
              <a:spLocks noChangeArrowheads="1"/>
            </p:cNvSpPr>
            <p:nvPr/>
          </p:nvSpPr>
          <p:spPr bwMode="auto">
            <a:xfrm>
              <a:off x="384" y="2801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宋体" pitchFamily="2" charset="-122"/>
                </a:rPr>
                <a:t>用户访问控制</a:t>
              </a:r>
            </a:p>
          </p:txBody>
        </p:sp>
        <p:sp>
          <p:nvSpPr>
            <p:cNvPr id="533527" name="Text Box 23"/>
            <p:cNvSpPr txBox="1">
              <a:spLocks noChangeArrowheads="1"/>
            </p:cNvSpPr>
            <p:nvPr/>
          </p:nvSpPr>
          <p:spPr bwMode="auto">
            <a:xfrm>
              <a:off x="576" y="1217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宋体" pitchFamily="2" charset="-122"/>
                </a:rPr>
                <a:t>目录管理</a:t>
              </a:r>
            </a:p>
          </p:txBody>
        </p:sp>
        <p:sp>
          <p:nvSpPr>
            <p:cNvPr id="533528" name="Text Box 24"/>
            <p:cNvSpPr txBox="1">
              <a:spLocks noChangeArrowheads="1"/>
            </p:cNvSpPr>
            <p:nvPr/>
          </p:nvSpPr>
          <p:spPr bwMode="auto">
            <a:xfrm>
              <a:off x="1344" y="747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文件结构</a:t>
              </a:r>
            </a:p>
          </p:txBody>
        </p:sp>
        <p:sp>
          <p:nvSpPr>
            <p:cNvPr id="533529" name="Line 25"/>
            <p:cNvSpPr>
              <a:spLocks noChangeShapeType="1"/>
            </p:cNvSpPr>
            <p:nvPr/>
          </p:nvSpPr>
          <p:spPr bwMode="auto">
            <a:xfrm>
              <a:off x="1728" y="185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0" name="Text Box 26"/>
            <p:cNvSpPr txBox="1">
              <a:spLocks noChangeArrowheads="1"/>
            </p:cNvSpPr>
            <p:nvPr/>
          </p:nvSpPr>
          <p:spPr bwMode="auto">
            <a:xfrm>
              <a:off x="1776" y="1083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访问方法</a:t>
              </a:r>
            </a:p>
          </p:txBody>
        </p:sp>
        <p:sp>
          <p:nvSpPr>
            <p:cNvPr id="533531" name="Line 27"/>
            <p:cNvSpPr>
              <a:spLocks noChangeShapeType="1"/>
            </p:cNvSpPr>
            <p:nvPr/>
          </p:nvSpPr>
          <p:spPr bwMode="auto">
            <a:xfrm>
              <a:off x="1968" y="146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2" name="Text Box 28"/>
            <p:cNvSpPr txBox="1">
              <a:spLocks noChangeArrowheads="1"/>
            </p:cNvSpPr>
            <p:nvPr/>
          </p:nvSpPr>
          <p:spPr bwMode="auto">
            <a:xfrm>
              <a:off x="1728" y="1831"/>
              <a:ext cx="6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文件操作函数</a:t>
              </a:r>
            </a:p>
          </p:txBody>
        </p:sp>
        <p:sp>
          <p:nvSpPr>
            <p:cNvPr id="533533" name="Text Box 29"/>
            <p:cNvSpPr txBox="1">
              <a:spLocks noChangeArrowheads="1"/>
            </p:cNvSpPr>
            <p:nvPr/>
          </p:nvSpPr>
          <p:spPr bwMode="auto">
            <a:xfrm>
              <a:off x="2352" y="603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记录</a:t>
              </a:r>
            </a:p>
          </p:txBody>
        </p:sp>
        <p:sp>
          <p:nvSpPr>
            <p:cNvPr id="533534" name="Text Box 30"/>
            <p:cNvSpPr txBox="1">
              <a:spLocks noChangeArrowheads="1"/>
            </p:cNvSpPr>
            <p:nvPr/>
          </p:nvSpPr>
          <p:spPr bwMode="auto">
            <a:xfrm>
              <a:off x="2929" y="1322"/>
              <a:ext cx="8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packing</a:t>
              </a:r>
            </a:p>
          </p:txBody>
        </p:sp>
        <p:sp>
          <p:nvSpPr>
            <p:cNvPr id="533536" name="Text Box 32"/>
            <p:cNvSpPr txBox="1">
              <a:spLocks noChangeArrowheads="1"/>
            </p:cNvSpPr>
            <p:nvPr/>
          </p:nvSpPr>
          <p:spPr bwMode="auto">
            <a:xfrm>
              <a:off x="3456" y="631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主存缓冲区中的物理块</a:t>
              </a:r>
            </a:p>
          </p:txBody>
        </p:sp>
        <p:sp>
          <p:nvSpPr>
            <p:cNvPr id="533537" name="Text Box 33"/>
            <p:cNvSpPr txBox="1">
              <a:spLocks noChangeArrowheads="1"/>
            </p:cNvSpPr>
            <p:nvPr/>
          </p:nvSpPr>
          <p:spPr bwMode="auto">
            <a:xfrm>
              <a:off x="4464" y="631"/>
              <a:ext cx="9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辅存（磁盘）中的物理块</a:t>
              </a:r>
            </a:p>
          </p:txBody>
        </p:sp>
        <p:sp>
          <p:nvSpPr>
            <p:cNvPr id="533538" name="Line 34"/>
            <p:cNvSpPr>
              <a:spLocks noChangeShapeType="1"/>
            </p:cNvSpPr>
            <p:nvPr/>
          </p:nvSpPr>
          <p:spPr bwMode="auto">
            <a:xfrm>
              <a:off x="4032" y="185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9" name="Text Box 35"/>
            <p:cNvSpPr txBox="1">
              <a:spLocks noChangeArrowheads="1"/>
            </p:cNvSpPr>
            <p:nvPr/>
          </p:nvSpPr>
          <p:spPr bwMode="auto">
            <a:xfrm>
              <a:off x="4176" y="1803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I/O</a:t>
              </a:r>
            </a:p>
          </p:txBody>
        </p:sp>
        <p:sp>
          <p:nvSpPr>
            <p:cNvPr id="533540" name="Line 36"/>
            <p:cNvSpPr>
              <a:spLocks noChangeShapeType="1"/>
            </p:cNvSpPr>
            <p:nvPr/>
          </p:nvSpPr>
          <p:spPr bwMode="auto">
            <a:xfrm flipV="1">
              <a:off x="4320" y="199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41" name="Text Box 37"/>
            <p:cNvSpPr txBox="1">
              <a:spLocks noChangeArrowheads="1"/>
            </p:cNvSpPr>
            <p:nvPr/>
          </p:nvSpPr>
          <p:spPr bwMode="auto">
            <a:xfrm>
              <a:off x="4032" y="2283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文件分配</a:t>
              </a:r>
            </a:p>
          </p:txBody>
        </p:sp>
        <p:sp>
          <p:nvSpPr>
            <p:cNvPr id="533542" name="Line 38"/>
            <p:cNvSpPr>
              <a:spLocks noChangeShapeType="1"/>
            </p:cNvSpPr>
            <p:nvPr/>
          </p:nvSpPr>
          <p:spPr bwMode="auto">
            <a:xfrm>
              <a:off x="4320" y="156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43" name="Text Box 39"/>
            <p:cNvSpPr txBox="1">
              <a:spLocks noChangeArrowheads="1"/>
            </p:cNvSpPr>
            <p:nvPr/>
          </p:nvSpPr>
          <p:spPr bwMode="auto">
            <a:xfrm>
              <a:off x="3984" y="1323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宋体" pitchFamily="2" charset="-122"/>
                </a:rPr>
                <a:t>磁盘调度</a:t>
              </a:r>
            </a:p>
          </p:txBody>
        </p:sp>
        <p:sp>
          <p:nvSpPr>
            <p:cNvPr id="533544" name="Line 40"/>
            <p:cNvSpPr>
              <a:spLocks noChangeShapeType="1"/>
            </p:cNvSpPr>
            <p:nvPr/>
          </p:nvSpPr>
          <p:spPr bwMode="auto">
            <a:xfrm flipH="1">
              <a:off x="5040" y="185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45" name="Text Box 41"/>
            <p:cNvSpPr txBox="1">
              <a:spLocks noChangeArrowheads="1"/>
            </p:cNvSpPr>
            <p:nvPr/>
          </p:nvSpPr>
          <p:spPr bwMode="auto">
            <a:xfrm>
              <a:off x="5136" y="1831"/>
              <a:ext cx="6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</a:rPr>
                <a:t>自由空间管理</a:t>
              </a:r>
            </a:p>
          </p:txBody>
        </p:sp>
        <p:sp>
          <p:nvSpPr>
            <p:cNvPr id="533546" name="Line 42"/>
            <p:cNvSpPr>
              <a:spLocks noChangeShapeType="1"/>
            </p:cNvSpPr>
            <p:nvPr/>
          </p:nvSpPr>
          <p:spPr bwMode="auto">
            <a:xfrm>
              <a:off x="96" y="3339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47" name="Text Box 43"/>
            <p:cNvSpPr txBox="1">
              <a:spLocks noChangeArrowheads="1"/>
            </p:cNvSpPr>
            <p:nvPr/>
          </p:nvSpPr>
          <p:spPr bwMode="auto">
            <a:xfrm>
              <a:off x="528" y="3339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文件管理关注的问题</a:t>
              </a:r>
            </a:p>
          </p:txBody>
        </p:sp>
        <p:sp>
          <p:nvSpPr>
            <p:cNvPr id="533548" name="Line 44"/>
            <p:cNvSpPr>
              <a:spLocks noChangeShapeType="1"/>
            </p:cNvSpPr>
            <p:nvPr/>
          </p:nvSpPr>
          <p:spPr bwMode="auto">
            <a:xfrm>
              <a:off x="2304" y="3531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49" name="Text Box 45"/>
            <p:cNvSpPr txBox="1">
              <a:spLocks noChangeArrowheads="1"/>
            </p:cNvSpPr>
            <p:nvPr/>
          </p:nvSpPr>
          <p:spPr bwMode="auto">
            <a:xfrm>
              <a:off x="3312" y="3579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操作系统关注的问题</a:t>
              </a:r>
            </a:p>
          </p:txBody>
        </p:sp>
        <p:sp>
          <p:nvSpPr>
            <p:cNvPr id="533552" name="Rectangle 48"/>
            <p:cNvSpPr>
              <a:spLocks noChangeArrowheads="1"/>
            </p:cNvSpPr>
            <p:nvPr/>
          </p:nvSpPr>
          <p:spPr bwMode="auto">
            <a:xfrm>
              <a:off x="2304" y="1611"/>
              <a:ext cx="624" cy="14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3" name="Rectangle 49"/>
            <p:cNvSpPr>
              <a:spLocks noChangeArrowheads="1"/>
            </p:cNvSpPr>
            <p:nvPr/>
          </p:nvSpPr>
          <p:spPr bwMode="auto">
            <a:xfrm>
              <a:off x="2304" y="1947"/>
              <a:ext cx="624" cy="14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4" name="Rectangle 50"/>
            <p:cNvSpPr>
              <a:spLocks noChangeArrowheads="1"/>
            </p:cNvSpPr>
            <p:nvPr/>
          </p:nvSpPr>
          <p:spPr bwMode="auto">
            <a:xfrm>
              <a:off x="2304" y="2331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5" name="Rectangle 51"/>
            <p:cNvSpPr>
              <a:spLocks noChangeArrowheads="1"/>
            </p:cNvSpPr>
            <p:nvPr/>
          </p:nvSpPr>
          <p:spPr bwMode="auto">
            <a:xfrm>
              <a:off x="2304" y="2667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6" name="Rectangle 52"/>
            <p:cNvSpPr>
              <a:spLocks noChangeArrowheads="1"/>
            </p:cNvSpPr>
            <p:nvPr/>
          </p:nvSpPr>
          <p:spPr bwMode="auto">
            <a:xfrm>
              <a:off x="3696" y="1035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7" name="Rectangle 53"/>
            <p:cNvSpPr>
              <a:spLocks noChangeArrowheads="1"/>
            </p:cNvSpPr>
            <p:nvPr/>
          </p:nvSpPr>
          <p:spPr bwMode="auto">
            <a:xfrm>
              <a:off x="2304" y="2331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8" name="Rectangle 54"/>
            <p:cNvSpPr>
              <a:spLocks noChangeArrowheads="1"/>
            </p:cNvSpPr>
            <p:nvPr/>
          </p:nvSpPr>
          <p:spPr bwMode="auto">
            <a:xfrm>
              <a:off x="2304" y="2667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9" name="Rectangle 55"/>
            <p:cNvSpPr>
              <a:spLocks noChangeArrowheads="1"/>
            </p:cNvSpPr>
            <p:nvPr/>
          </p:nvSpPr>
          <p:spPr bwMode="auto">
            <a:xfrm>
              <a:off x="3696" y="1707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0" name="Rectangle 56"/>
            <p:cNvSpPr>
              <a:spLocks noChangeArrowheads="1"/>
            </p:cNvSpPr>
            <p:nvPr/>
          </p:nvSpPr>
          <p:spPr bwMode="auto">
            <a:xfrm>
              <a:off x="3696" y="1035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1" name="Rectangle 57"/>
            <p:cNvSpPr>
              <a:spLocks noChangeArrowheads="1"/>
            </p:cNvSpPr>
            <p:nvPr/>
          </p:nvSpPr>
          <p:spPr bwMode="auto">
            <a:xfrm>
              <a:off x="2304" y="2331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2" name="Rectangle 58"/>
            <p:cNvSpPr>
              <a:spLocks noChangeArrowheads="1"/>
            </p:cNvSpPr>
            <p:nvPr/>
          </p:nvSpPr>
          <p:spPr bwMode="auto">
            <a:xfrm>
              <a:off x="2304" y="2667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3" name="Rectangle 59"/>
            <p:cNvSpPr>
              <a:spLocks noChangeArrowheads="1"/>
            </p:cNvSpPr>
            <p:nvPr/>
          </p:nvSpPr>
          <p:spPr bwMode="auto">
            <a:xfrm>
              <a:off x="3696" y="2331"/>
              <a:ext cx="336" cy="28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4" name="Rectangle 60"/>
            <p:cNvSpPr>
              <a:spLocks noChangeArrowheads="1"/>
            </p:cNvSpPr>
            <p:nvPr/>
          </p:nvSpPr>
          <p:spPr bwMode="auto">
            <a:xfrm>
              <a:off x="3696" y="1707"/>
              <a:ext cx="336" cy="28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5" name="Rectangle 61"/>
            <p:cNvSpPr>
              <a:spLocks noChangeArrowheads="1"/>
            </p:cNvSpPr>
            <p:nvPr/>
          </p:nvSpPr>
          <p:spPr bwMode="auto">
            <a:xfrm>
              <a:off x="3696" y="1035"/>
              <a:ext cx="336" cy="28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6" name="Rectangle 62"/>
            <p:cNvSpPr>
              <a:spLocks noChangeArrowheads="1"/>
            </p:cNvSpPr>
            <p:nvPr/>
          </p:nvSpPr>
          <p:spPr bwMode="auto">
            <a:xfrm>
              <a:off x="2304" y="2331"/>
              <a:ext cx="624" cy="14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7" name="Rectangle 63"/>
            <p:cNvSpPr>
              <a:spLocks noChangeArrowheads="1"/>
            </p:cNvSpPr>
            <p:nvPr/>
          </p:nvSpPr>
          <p:spPr bwMode="auto">
            <a:xfrm>
              <a:off x="2304" y="2667"/>
              <a:ext cx="624" cy="14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9" name="Line 65"/>
            <p:cNvSpPr>
              <a:spLocks noChangeShapeType="1"/>
            </p:cNvSpPr>
            <p:nvPr/>
          </p:nvSpPr>
          <p:spPr bwMode="auto">
            <a:xfrm>
              <a:off x="2989" y="1741"/>
              <a:ext cx="624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70" name="Line 66"/>
            <p:cNvSpPr>
              <a:spLocks noChangeShapeType="1"/>
            </p:cNvSpPr>
            <p:nvPr/>
          </p:nvSpPr>
          <p:spPr bwMode="auto">
            <a:xfrm>
              <a:off x="3003" y="1994"/>
              <a:ext cx="624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71" name="Text Box 67"/>
            <p:cNvSpPr txBox="1">
              <a:spLocks noChangeArrowheads="1"/>
            </p:cNvSpPr>
            <p:nvPr/>
          </p:nvSpPr>
          <p:spPr bwMode="auto">
            <a:xfrm>
              <a:off x="2888" y="1998"/>
              <a:ext cx="9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unpacking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28600"/>
            <a:ext cx="8743950" cy="91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smtClean="0">
                <a:ea typeface="宋体" pitchFamily="2" charset="-122"/>
              </a:rPr>
              <a:t>11.2 Access Methods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访问方法 </a:t>
            </a:r>
            <a:b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</a:br>
            <a:r>
              <a:rPr lang="en-US" altLang="zh-CN" b="0" smtClean="0">
                <a:ea typeface="宋体" pitchFamily="2" charset="-122"/>
              </a:rPr>
              <a:t>1. Sequential Access </a:t>
            </a:r>
            <a:r>
              <a:rPr lang="zh-CN" altLang="en-US" sz="2400" smtClean="0">
                <a:solidFill>
                  <a:srgbClr val="008000"/>
                </a:solidFill>
                <a:ea typeface="宋体" pitchFamily="2" charset="-122"/>
              </a:rPr>
              <a:t>顺序访问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1109663"/>
            <a:ext cx="7029450" cy="235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altLang="zh-CN" sz="2000" b="1" smtClean="0">
                <a:ea typeface="宋体" pitchFamily="2" charset="-122"/>
              </a:rPr>
              <a:t> Sequential Access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endParaRPr lang="en-US" altLang="zh-CN" sz="2000" b="1" smtClean="0">
              <a:ea typeface="宋体" pitchFamily="2" charset="-122"/>
            </a:endParaRPr>
          </a:p>
          <a:p>
            <a:pPr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en-US" altLang="zh-CN" sz="2000" i="1" smtClean="0">
                <a:ea typeface="宋体" pitchFamily="2" charset="-122"/>
              </a:rPr>
              <a:t>read next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000" i="1" smtClean="0">
                <a:ea typeface="宋体" pitchFamily="2" charset="-122"/>
              </a:rPr>
              <a:t>		write next 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000" i="1" smtClean="0">
                <a:ea typeface="宋体" pitchFamily="2" charset="-122"/>
              </a:rPr>
              <a:t>		reset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000" i="1" smtClean="0">
                <a:ea typeface="宋体" pitchFamily="2" charset="-122"/>
              </a:rPr>
              <a:t>		</a:t>
            </a:r>
            <a:r>
              <a:rPr lang="en-US" altLang="zh-CN" sz="2000" smtClean="0">
                <a:ea typeface="宋体" pitchFamily="2" charset="-122"/>
              </a:rPr>
              <a:t>no</a:t>
            </a:r>
            <a:r>
              <a:rPr lang="en-US" altLang="zh-CN" sz="2000" i="1" smtClean="0">
                <a:ea typeface="宋体" pitchFamily="2" charset="-122"/>
              </a:rPr>
              <a:t> read after last write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altLang="zh-CN" sz="2000" i="1" smtClean="0">
                <a:ea typeface="宋体" pitchFamily="2" charset="-122"/>
              </a:rPr>
              <a:t>			(rewrite)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2282825" y="5851525"/>
            <a:ext cx="4410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Sequential-access File</a:t>
            </a:r>
          </a:p>
        </p:txBody>
      </p:sp>
      <p:pic>
        <p:nvPicPr>
          <p:cNvPr id="464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32547" r="2740" b="34142"/>
          <a:stretch>
            <a:fillRect/>
          </a:stretch>
        </p:blipFill>
        <p:spPr bwMode="auto">
          <a:xfrm>
            <a:off x="806450" y="3702050"/>
            <a:ext cx="7570788" cy="20081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902" name="Picture 6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794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2. Direct Access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直接访问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b="1" smtClean="0">
                <a:solidFill>
                  <a:srgbClr val="000066"/>
                </a:solidFill>
                <a:ea typeface="宋体" pitchFamily="2" charset="-122"/>
              </a:rPr>
              <a:t>Direct Access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		</a:t>
            </a:r>
            <a:r>
              <a:rPr lang="en-US" altLang="zh-CN" sz="2000" i="1" smtClean="0">
                <a:solidFill>
                  <a:srgbClr val="000066"/>
                </a:solidFill>
                <a:ea typeface="宋体" pitchFamily="2" charset="-122"/>
              </a:rPr>
              <a:t>read </a:t>
            </a:r>
            <a:r>
              <a:rPr lang="en-US" altLang="zh-CN" sz="20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endParaRPr lang="en-US" altLang="zh-CN" sz="2000" i="1" smtClean="0">
              <a:solidFill>
                <a:srgbClr val="000066"/>
              </a:solidFill>
              <a:ea typeface="宋体" pitchFamily="2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i="1" smtClean="0">
                <a:solidFill>
                  <a:srgbClr val="000066"/>
                </a:solidFill>
                <a:ea typeface="宋体" pitchFamily="2" charset="-122"/>
              </a:rPr>
              <a:t>		write </a:t>
            </a:r>
            <a:r>
              <a:rPr lang="en-US" altLang="zh-CN" sz="20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endParaRPr lang="en-US" altLang="zh-CN" sz="2000" i="1" smtClean="0">
              <a:solidFill>
                <a:srgbClr val="000066"/>
              </a:solidFill>
              <a:ea typeface="宋体" pitchFamily="2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i="1" smtClean="0">
                <a:solidFill>
                  <a:srgbClr val="000066"/>
                </a:solidFill>
                <a:ea typeface="宋体" pitchFamily="2" charset="-122"/>
              </a:rPr>
              <a:t>		position to </a:t>
            </a:r>
            <a:r>
              <a:rPr lang="en-US" altLang="zh-CN" sz="20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endParaRPr lang="en-US" altLang="zh-CN" sz="2000" i="1" smtClean="0">
              <a:solidFill>
                <a:srgbClr val="000066"/>
              </a:solidFill>
              <a:ea typeface="宋体" pitchFamily="2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i="1" smtClean="0">
                <a:solidFill>
                  <a:srgbClr val="000066"/>
                </a:solidFill>
                <a:ea typeface="宋体" pitchFamily="2" charset="-122"/>
              </a:rPr>
              <a:t>			read next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i="1" smtClean="0">
                <a:solidFill>
                  <a:srgbClr val="000066"/>
                </a:solidFill>
                <a:ea typeface="宋体" pitchFamily="2" charset="-122"/>
              </a:rPr>
              <a:t>			write next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		</a:t>
            </a:r>
            <a:r>
              <a:rPr lang="en-US" altLang="zh-CN" sz="2000" i="1" smtClean="0">
                <a:solidFill>
                  <a:srgbClr val="000066"/>
                </a:solidFill>
                <a:ea typeface="宋体" pitchFamily="2" charset="-122"/>
              </a:rPr>
              <a:t>rewrite </a:t>
            </a:r>
            <a:r>
              <a:rPr lang="en-US" altLang="zh-CN" sz="20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endParaRPr lang="en-US" altLang="zh-CN" sz="2000" i="1" smtClean="0">
              <a:solidFill>
                <a:srgbClr val="000066"/>
              </a:solidFill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b="1" i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 = relative block number</a:t>
            </a:r>
            <a:endParaRPr lang="zh-CN" altLang="en-US" sz="2000" smtClean="0">
              <a:solidFill>
                <a:srgbClr val="00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4684713"/>
            <a:ext cx="8469313" cy="844550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Simulation of Sequential Access on a Direct-access File</a:t>
            </a:r>
          </a:p>
        </p:txBody>
      </p:sp>
      <p:pic>
        <p:nvPicPr>
          <p:cNvPr id="466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26750" r="804" b="26971"/>
          <a:stretch>
            <a:fillRect/>
          </a:stretch>
        </p:blipFill>
        <p:spPr bwMode="auto">
          <a:xfrm>
            <a:off x="1243013" y="1273175"/>
            <a:ext cx="6589712" cy="23288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3.  Other Access Methods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109663"/>
            <a:ext cx="8672513" cy="448310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66"/>
                </a:solidFill>
                <a:ea typeface="宋体" pitchFamily="2" charset="-122"/>
              </a:rPr>
              <a:t>Be built on top of a direct-access method. 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rgbClr val="008000"/>
                </a:solidFill>
                <a:ea typeface="宋体" pitchFamily="2" charset="-122"/>
              </a:rPr>
              <a:t>建立在直接访问方法基础上</a:t>
            </a:r>
          </a:p>
          <a:p>
            <a:r>
              <a:rPr lang="en-US" altLang="zh-CN" sz="2400" smtClean="0">
                <a:solidFill>
                  <a:srgbClr val="000066"/>
                </a:solidFill>
                <a:ea typeface="宋体" pitchFamily="2" charset="-122"/>
              </a:rPr>
              <a:t>These methods generally involve the construction of a index for the file.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rgbClr val="008000"/>
                </a:solidFill>
                <a:ea typeface="宋体" pitchFamily="2" charset="-122"/>
              </a:rPr>
              <a:t>这些方法通常涉及到文件索引的构建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838" y="5514975"/>
            <a:ext cx="5211762" cy="54927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Example of Index and Relative Files</a:t>
            </a:r>
          </a:p>
        </p:txBody>
      </p:sp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13759" r="1407" b="13335"/>
          <a:stretch>
            <a:fillRect/>
          </a:stretch>
        </p:blipFill>
        <p:spPr bwMode="auto">
          <a:xfrm>
            <a:off x="1190625" y="1257300"/>
            <a:ext cx="6780213" cy="38274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996" name="Picture 4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57213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550" y="277813"/>
            <a:ext cx="7073900" cy="5762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11.3  Directory Structure</a:t>
            </a:r>
            <a:r>
              <a:rPr lang="zh-CN" altLang="en-US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目录结构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952500"/>
            <a:ext cx="8443913" cy="17716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smtClean="0">
                <a:ea typeface="宋体" pitchFamily="2" charset="-122"/>
              </a:rPr>
              <a:t>The organization of files is usually done in two parts: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Partitions</a:t>
            </a:r>
            <a:r>
              <a:rPr lang="en-US" altLang="zh-CN" sz="2000" smtClean="0">
                <a:ea typeface="宋体" pitchFamily="2" charset="-122"/>
              </a:rPr>
              <a:t> (minidisks/volumes)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分区（小磁盘</a:t>
            </a:r>
            <a:r>
              <a:rPr lang="en-US" altLang="zh-CN" sz="2000" b="1" smtClean="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卷）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smtClean="0">
                <a:ea typeface="宋体" pitchFamily="2" charset="-122"/>
              </a:rPr>
              <a:t>---a low-level structure in which files and directories reside. </a:t>
            </a:r>
          </a:p>
        </p:txBody>
      </p:sp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4006" r="888" b="15189"/>
          <a:stretch>
            <a:fillRect/>
          </a:stretch>
        </p:blipFill>
        <p:spPr bwMode="auto">
          <a:xfrm>
            <a:off x="966788" y="2795588"/>
            <a:ext cx="6684962" cy="37068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1457325" y="6448425"/>
            <a:ext cx="6013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b="1">
                <a:solidFill>
                  <a:srgbClr val="008000"/>
                </a:solidFill>
                <a:latin typeface="Arial" charset="0"/>
                <a:ea typeface="宋体" pitchFamily="2" charset="-122"/>
              </a:rPr>
              <a:t>A Typical File-system Organization</a:t>
            </a:r>
          </a:p>
        </p:txBody>
      </p:sp>
      <p:pic>
        <p:nvPicPr>
          <p:cNvPr id="470022" name="Picture 6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476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800" y="877888"/>
            <a:ext cx="8586788" cy="939800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Device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directory</a:t>
            </a:r>
            <a:r>
              <a:rPr lang="en-US" altLang="zh-CN" sz="2000" smtClean="0">
                <a:ea typeface="宋体" pitchFamily="2" charset="-122"/>
              </a:rPr>
              <a:t> or </a:t>
            </a:r>
            <a:r>
              <a:rPr lang="en-US" altLang="zh-CN" sz="2000" b="1" i="1" smtClean="0">
                <a:solidFill>
                  <a:srgbClr val="3366FF"/>
                </a:solidFill>
              </a:rPr>
              <a:t>volume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table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of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contents </a:t>
            </a:r>
            <a:r>
              <a:rPr lang="zh-CN" altLang="en-US" sz="2000" b="1" smtClean="0">
                <a:solidFill>
                  <a:srgbClr val="008000"/>
                </a:solidFill>
              </a:rPr>
              <a:t>设备目录</a:t>
            </a:r>
            <a:r>
              <a:rPr lang="en-US" altLang="zh-CN" sz="2000" b="1" smtClean="0">
                <a:solidFill>
                  <a:srgbClr val="008000"/>
                </a:solidFill>
              </a:rPr>
              <a:t>/</a:t>
            </a:r>
            <a:r>
              <a:rPr lang="zh-CN" altLang="en-US" sz="2000" b="1" smtClean="0">
                <a:solidFill>
                  <a:srgbClr val="008000"/>
                </a:solidFill>
              </a:rPr>
              <a:t>卷目录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smtClean="0">
                <a:ea typeface="宋体" pitchFamily="2" charset="-122"/>
              </a:rPr>
              <a:t>---A collection of nodes containing information about all files.</a:t>
            </a:r>
          </a:p>
        </p:txBody>
      </p:sp>
      <p:grpSp>
        <p:nvGrpSpPr>
          <p:cNvPr id="471043" name="Group 3"/>
          <p:cNvGrpSpPr>
            <a:grpSpLocks/>
          </p:cNvGrpSpPr>
          <p:nvPr/>
        </p:nvGrpSpPr>
        <p:grpSpPr bwMode="auto">
          <a:xfrm>
            <a:off x="1295400" y="1962150"/>
            <a:ext cx="5429250" cy="3524250"/>
            <a:chOff x="816" y="1236"/>
            <a:chExt cx="3420" cy="2220"/>
          </a:xfrm>
        </p:grpSpPr>
        <p:sp>
          <p:nvSpPr>
            <p:cNvPr id="471044" name="Oval 4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5" name="Oval 5"/>
            <p:cNvSpPr>
              <a:spLocks noChangeArrowheads="1"/>
            </p:cNvSpPr>
            <p:nvPr/>
          </p:nvSpPr>
          <p:spPr bwMode="auto">
            <a:xfrm>
              <a:off x="225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6" name="Oval 6"/>
            <p:cNvSpPr>
              <a:spLocks noChangeArrowheads="1"/>
            </p:cNvSpPr>
            <p:nvPr/>
          </p:nvSpPr>
          <p:spPr bwMode="auto">
            <a:xfrm>
              <a:off x="273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7" name="Oval 7"/>
            <p:cNvSpPr>
              <a:spLocks noChangeArrowheads="1"/>
            </p:cNvSpPr>
            <p:nvPr/>
          </p:nvSpPr>
          <p:spPr bwMode="auto">
            <a:xfrm>
              <a:off x="3216" y="1440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8" name="Oval 8"/>
            <p:cNvSpPr>
              <a:spLocks noChangeArrowheads="1"/>
            </p:cNvSpPr>
            <p:nvPr/>
          </p:nvSpPr>
          <p:spPr bwMode="auto">
            <a:xfrm>
              <a:off x="3696" y="1632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9" name="Rectangle 9"/>
            <p:cNvSpPr>
              <a:spLocks noChangeArrowheads="1"/>
            </p:cNvSpPr>
            <p:nvPr/>
          </p:nvSpPr>
          <p:spPr bwMode="auto">
            <a:xfrm>
              <a:off x="1776" y="268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Helvetica" pitchFamily="34" charset="0"/>
                  <a:ea typeface="宋体" pitchFamily="2" charset="-122"/>
                </a:rPr>
                <a:t>F 1</a:t>
              </a:r>
            </a:p>
          </p:txBody>
        </p:sp>
        <p:sp>
          <p:nvSpPr>
            <p:cNvPr id="471050" name="Rectangle 10"/>
            <p:cNvSpPr>
              <a:spLocks noChangeArrowheads="1"/>
            </p:cNvSpPr>
            <p:nvPr/>
          </p:nvSpPr>
          <p:spPr bwMode="auto">
            <a:xfrm>
              <a:off x="2256" y="2688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Helvetica" pitchFamily="34" charset="0"/>
                  <a:ea typeface="宋体" pitchFamily="2" charset="-122"/>
                </a:rPr>
                <a:t>F 2</a:t>
              </a:r>
            </a:p>
          </p:txBody>
        </p:sp>
        <p:sp>
          <p:nvSpPr>
            <p:cNvPr id="471051" name="Rectangle 11"/>
            <p:cNvSpPr>
              <a:spLocks noChangeArrowheads="1"/>
            </p:cNvSpPr>
            <p:nvPr/>
          </p:nvSpPr>
          <p:spPr bwMode="auto">
            <a:xfrm>
              <a:off x="2736" y="2688"/>
              <a:ext cx="28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Helvetica" pitchFamily="34" charset="0"/>
                  <a:ea typeface="宋体" pitchFamily="2" charset="-122"/>
                </a:rPr>
                <a:t>F 3</a:t>
              </a:r>
            </a:p>
          </p:txBody>
        </p:sp>
        <p:sp>
          <p:nvSpPr>
            <p:cNvPr id="471052" name="Rectangle 12"/>
            <p:cNvSpPr>
              <a:spLocks noChangeArrowheads="1"/>
            </p:cNvSpPr>
            <p:nvPr/>
          </p:nvSpPr>
          <p:spPr bwMode="auto">
            <a:xfrm>
              <a:off x="3216" y="2688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Helvetica" pitchFamily="34" charset="0"/>
                  <a:ea typeface="宋体" pitchFamily="2" charset="-122"/>
                </a:rPr>
                <a:t>F 4</a:t>
              </a:r>
            </a:p>
          </p:txBody>
        </p:sp>
        <p:sp>
          <p:nvSpPr>
            <p:cNvPr id="471053" name="Rectangle 13"/>
            <p:cNvSpPr>
              <a:spLocks noChangeArrowheads="1"/>
            </p:cNvSpPr>
            <p:nvPr/>
          </p:nvSpPr>
          <p:spPr bwMode="auto">
            <a:xfrm>
              <a:off x="3696" y="2928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latin typeface="Helvetica" pitchFamily="34" charset="0"/>
                  <a:ea typeface="宋体" pitchFamily="2" charset="-122"/>
                </a:rPr>
                <a:t>F n</a:t>
              </a:r>
            </a:p>
          </p:txBody>
        </p:sp>
        <p:sp>
          <p:nvSpPr>
            <p:cNvPr id="471054" name="Line 14"/>
            <p:cNvSpPr>
              <a:spLocks noChangeShapeType="1"/>
            </p:cNvSpPr>
            <p:nvPr/>
          </p:nvSpPr>
          <p:spPr bwMode="auto">
            <a:xfrm>
              <a:off x="2418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5" name="Line 15"/>
            <p:cNvSpPr>
              <a:spLocks noChangeShapeType="1"/>
            </p:cNvSpPr>
            <p:nvPr/>
          </p:nvSpPr>
          <p:spPr bwMode="auto">
            <a:xfrm>
              <a:off x="2880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6" name="Line 16"/>
            <p:cNvSpPr>
              <a:spLocks noChangeShapeType="1"/>
            </p:cNvSpPr>
            <p:nvPr/>
          </p:nvSpPr>
          <p:spPr bwMode="auto">
            <a:xfrm>
              <a:off x="3840" y="19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7" name="Line 17"/>
            <p:cNvSpPr>
              <a:spLocks noChangeShapeType="1"/>
            </p:cNvSpPr>
            <p:nvPr/>
          </p:nvSpPr>
          <p:spPr bwMode="auto">
            <a:xfrm>
              <a:off x="3360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8" name="Line 18"/>
            <p:cNvSpPr>
              <a:spLocks noChangeShapeType="1"/>
            </p:cNvSpPr>
            <p:nvPr/>
          </p:nvSpPr>
          <p:spPr bwMode="auto">
            <a:xfrm>
              <a:off x="1920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9" name="Freeform 19"/>
            <p:cNvSpPr>
              <a:spLocks/>
            </p:cNvSpPr>
            <p:nvPr/>
          </p:nvSpPr>
          <p:spPr bwMode="auto">
            <a:xfrm>
              <a:off x="1599" y="1236"/>
              <a:ext cx="2637" cy="92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60" name="Freeform 20"/>
            <p:cNvSpPr>
              <a:spLocks/>
            </p:cNvSpPr>
            <p:nvPr/>
          </p:nvSpPr>
          <p:spPr bwMode="auto">
            <a:xfrm>
              <a:off x="1488" y="2448"/>
              <a:ext cx="2685" cy="100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61" name="Text Box 21"/>
            <p:cNvSpPr txBox="1">
              <a:spLocks noChangeArrowheads="1"/>
            </p:cNvSpPr>
            <p:nvPr/>
          </p:nvSpPr>
          <p:spPr bwMode="auto">
            <a:xfrm>
              <a:off x="816" y="1440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Directory</a:t>
              </a:r>
            </a:p>
          </p:txBody>
        </p:sp>
        <p:sp>
          <p:nvSpPr>
            <p:cNvPr id="471062" name="Text Box 22"/>
            <p:cNvSpPr txBox="1">
              <a:spLocks noChangeArrowheads="1"/>
            </p:cNvSpPr>
            <p:nvPr/>
          </p:nvSpPr>
          <p:spPr bwMode="auto">
            <a:xfrm>
              <a:off x="904" y="2640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Files</a:t>
              </a:r>
            </a:p>
          </p:txBody>
        </p:sp>
      </p:grpSp>
      <p:sp>
        <p:nvSpPr>
          <p:cNvPr id="471063" name="Rectangle 23"/>
          <p:cNvSpPr>
            <a:spLocks noChangeArrowheads="1"/>
          </p:cNvSpPr>
          <p:nvPr/>
        </p:nvSpPr>
        <p:spPr bwMode="auto">
          <a:xfrm>
            <a:off x="474663" y="5608638"/>
            <a:ext cx="8356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CN" sz="2000">
                <a:latin typeface="Helvetica" pitchFamily="34" charset="0"/>
                <a:ea typeface="宋体" pitchFamily="2" charset="-122"/>
              </a:rPr>
              <a:t>Both the directory structure and the files reside on disk.</a:t>
            </a:r>
          </a:p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CN" sz="2000">
                <a:latin typeface="Helvetica" pitchFamily="34" charset="0"/>
                <a:ea typeface="宋体" pitchFamily="2" charset="-122"/>
              </a:rPr>
              <a:t>Backups of these two structures are kept on tapes.</a:t>
            </a:r>
            <a:endParaRPr kumimoji="1" lang="en-US" altLang="zh-CN" sz="200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2" grpId="0" build="p" bldLvl="3"/>
      <p:bldP spid="47106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Information in a Device Directory  </a:t>
            </a:r>
            <a:r>
              <a:rPr lang="zh-CN" altLang="en-US" sz="24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目录信息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Name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Type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Address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Current length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Maximum length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Date last accessed (for archival)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Date last updated (for dump)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Owner ID (who pays)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Protection information (discuss 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2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2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2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00138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Chapter 11:  File-System Interface</a:t>
            </a:r>
            <a:br>
              <a:rPr lang="en-US" altLang="zh-CN" smtClean="0">
                <a:ea typeface="宋体" pitchFamily="2" charset="-122"/>
              </a:rPr>
            </a:b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文件系统接口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282700"/>
            <a:ext cx="8521700" cy="44831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smtClean="0">
                <a:ea typeface="宋体" pitchFamily="2" charset="-122"/>
              </a:rPr>
              <a:t> The file system provides the mechanism for on-line storage of and access to both data and programs.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400" b="1" smtClean="0">
                <a:solidFill>
                  <a:srgbClr val="008000"/>
                </a:solidFill>
                <a:ea typeface="宋体" pitchFamily="2" charset="-122"/>
              </a:rPr>
              <a:t>文件系统提供对数据及程序的联机存储、访问机制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9275" y="1282700"/>
            <a:ext cx="8312150" cy="4483100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Operations Performed on Directory  </a:t>
            </a:r>
            <a:r>
              <a:rPr lang="zh-CN" altLang="en-US" sz="24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目录操作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Search for a file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Create a file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Delete a file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List a directory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Rename a file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Traverse the file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3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977900"/>
            <a:ext cx="8426450" cy="5461000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Organize the Directory (Logically) to Obtain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组织目录的目标：</a:t>
            </a:r>
          </a:p>
          <a:p>
            <a:pPr lvl="1"/>
            <a:r>
              <a:rPr lang="en-US" altLang="zh-CN" sz="2000" b="1" i="1" smtClean="0">
                <a:solidFill>
                  <a:srgbClr val="3366FF"/>
                </a:solidFill>
              </a:rPr>
              <a:t>Efficiency </a:t>
            </a:r>
            <a:r>
              <a:rPr lang="zh-CN" altLang="en-US" sz="2000" b="1" smtClean="0">
                <a:solidFill>
                  <a:srgbClr val="008000"/>
                </a:solidFill>
              </a:rPr>
              <a:t>效率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locating a file quickly.</a:t>
            </a:r>
          </a:p>
          <a:p>
            <a:pPr lvl="1"/>
            <a:r>
              <a:rPr lang="en-US" altLang="zh-CN" sz="2000" b="1" i="1" smtClean="0">
                <a:solidFill>
                  <a:srgbClr val="3366FF"/>
                </a:solidFill>
              </a:rPr>
              <a:t>Naming</a:t>
            </a:r>
            <a:r>
              <a:rPr lang="en-US" altLang="zh-CN" sz="2000" smtClean="0">
                <a:ea typeface="宋体" pitchFamily="2" charset="-122"/>
              </a:rPr>
              <a:t>  </a:t>
            </a:r>
            <a:r>
              <a:rPr lang="zh-CN" altLang="en-US" sz="2000" b="1" smtClean="0">
                <a:solidFill>
                  <a:srgbClr val="008000"/>
                </a:solidFill>
              </a:rPr>
              <a:t>命名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convenient to users.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Two users can have same name for different files.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The same file can have several different names.</a:t>
            </a:r>
          </a:p>
          <a:p>
            <a:pPr lvl="1"/>
            <a:r>
              <a:rPr lang="en-US" altLang="zh-CN" sz="2000" b="1" i="1" smtClean="0">
                <a:solidFill>
                  <a:srgbClr val="3366FF"/>
                </a:solidFill>
              </a:rPr>
              <a:t>Grouping  </a:t>
            </a:r>
            <a:r>
              <a:rPr lang="zh-CN" altLang="en-US" sz="2000" b="1" smtClean="0">
                <a:solidFill>
                  <a:srgbClr val="008000"/>
                </a:solidFill>
              </a:rPr>
              <a:t>分组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logical grouping of files by properties, (e.g., all Java programs, all games, 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4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4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4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088" y="1076325"/>
            <a:ext cx="7897812" cy="1406525"/>
          </a:xfrm>
        </p:spPr>
        <p:txBody>
          <a:bodyPr/>
          <a:lstStyle/>
          <a:p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single directory for all users.</a:t>
            </a:r>
          </a:p>
          <a:p>
            <a:pPr lvl="1"/>
            <a:r>
              <a:rPr kumimoji="0" lang="en-US" altLang="zh-CN" sz="2000" smtClean="0">
                <a:ea typeface="宋体" pitchFamily="2" charset="-122"/>
              </a:rPr>
              <a:t>Naming problem</a:t>
            </a:r>
          </a:p>
          <a:p>
            <a:pPr lvl="1"/>
            <a:r>
              <a:rPr kumimoji="0" lang="en-US" altLang="zh-CN" sz="2000" smtClean="0">
                <a:ea typeface="宋体" pitchFamily="2" charset="-122"/>
              </a:rPr>
              <a:t>Grouping problem</a:t>
            </a:r>
            <a:endParaRPr lang="en-US" altLang="zh-CN" sz="24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37015" r="401" b="36288"/>
          <a:stretch>
            <a:fillRect/>
          </a:stretch>
        </p:blipFill>
        <p:spPr bwMode="auto">
          <a:xfrm>
            <a:off x="1255713" y="3168650"/>
            <a:ext cx="6635750" cy="14303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5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082675" y="0"/>
            <a:ext cx="7772400" cy="84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1. Single-Level Directory 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单级目录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0575" y="1185863"/>
            <a:ext cx="7527925" cy="1984375"/>
          </a:xfrm>
        </p:spPr>
        <p:txBody>
          <a:bodyPr/>
          <a:lstStyle/>
          <a:p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Separate directory for each user.</a:t>
            </a:r>
          </a:p>
          <a:p>
            <a:pPr lvl="1"/>
            <a:r>
              <a:rPr kumimoji="0" lang="en-US" altLang="zh-CN" sz="2000" smtClean="0">
                <a:ea typeface="宋体" pitchFamily="2" charset="-122"/>
              </a:rPr>
              <a:t>Path name</a:t>
            </a:r>
          </a:p>
          <a:p>
            <a:pPr lvl="2"/>
            <a:r>
              <a:rPr kumimoji="0" lang="en-US" altLang="zh-CN" sz="2000" smtClean="0">
                <a:ea typeface="宋体" pitchFamily="2" charset="-122"/>
              </a:rPr>
              <a:t>Can have the same file name for different user</a:t>
            </a:r>
          </a:p>
          <a:p>
            <a:pPr lvl="1"/>
            <a:r>
              <a:rPr kumimoji="0" lang="en-US" altLang="zh-CN" sz="2000" smtClean="0">
                <a:ea typeface="宋体" pitchFamily="2" charset="-122"/>
              </a:rPr>
              <a:t>Efficient searching</a:t>
            </a:r>
          </a:p>
          <a:p>
            <a:pPr lvl="1"/>
            <a:r>
              <a:rPr kumimoji="0" lang="en-US" altLang="zh-CN" sz="2000" smtClean="0">
                <a:ea typeface="宋体" pitchFamily="2" charset="-122"/>
              </a:rPr>
              <a:t>No grouping capability</a:t>
            </a:r>
            <a:endParaRPr lang="en-US" altLang="zh-CN" sz="2000" smtClean="0">
              <a:ea typeface="宋体" pitchFamily="2" charset="-122"/>
            </a:endParaRPr>
          </a:p>
        </p:txBody>
      </p:sp>
      <p:pic>
        <p:nvPicPr>
          <p:cNvPr id="476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0074" r="604" b="29224"/>
          <a:stretch>
            <a:fillRect/>
          </a:stretch>
        </p:blipFill>
        <p:spPr bwMode="auto">
          <a:xfrm>
            <a:off x="1169988" y="3384550"/>
            <a:ext cx="7099300" cy="23129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6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477838"/>
            <a:ext cx="7772400" cy="452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2. Two-Level Directory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二级目录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7208" r="423" b="7057"/>
          <a:stretch>
            <a:fillRect/>
          </a:stretch>
        </p:blipFill>
        <p:spPr bwMode="auto">
          <a:xfrm>
            <a:off x="1157288" y="1143000"/>
            <a:ext cx="6673850" cy="4625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smtClean="0">
                <a:ea typeface="宋体" pitchFamily="2" charset="-122"/>
              </a:rPr>
              <a:t>3. Tree-Structured Directories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树形结构目录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425" y="1016000"/>
            <a:ext cx="8229600" cy="4530725"/>
          </a:xfrm>
        </p:spPr>
        <p:txBody>
          <a:bodyPr/>
          <a:lstStyle/>
          <a:p>
            <a:r>
              <a:rPr lang="en-US" altLang="zh-CN" sz="2000" smtClean="0">
                <a:ea typeface="宋体" pitchFamily="2" charset="-122"/>
              </a:rPr>
              <a:t>Efficient searching</a:t>
            </a:r>
          </a:p>
          <a:p>
            <a:r>
              <a:rPr lang="en-US" altLang="zh-CN" sz="2000" smtClean="0">
                <a:ea typeface="宋体" pitchFamily="2" charset="-122"/>
              </a:rPr>
              <a:t>Grouping Capability</a:t>
            </a:r>
          </a:p>
          <a:p>
            <a:r>
              <a:rPr lang="en-US" altLang="zh-CN" sz="2000" smtClean="0">
                <a:ea typeface="宋体" pitchFamily="2" charset="-122"/>
              </a:rPr>
              <a:t>Current directory (working directory)</a:t>
            </a:r>
          </a:p>
          <a:p>
            <a:pPr lvl="1"/>
            <a:r>
              <a:rPr lang="en-US" altLang="zh-CN" sz="2000" b="1" smtClean="0">
                <a:ea typeface="宋体" pitchFamily="2" charset="-122"/>
              </a:rPr>
              <a:t>cd</a:t>
            </a:r>
            <a:r>
              <a:rPr lang="en-US" altLang="zh-CN" sz="2000" smtClean="0">
                <a:ea typeface="宋体" pitchFamily="2" charset="-122"/>
              </a:rPr>
              <a:t> /spell/mail/prog</a:t>
            </a:r>
          </a:p>
          <a:p>
            <a:pPr lvl="1"/>
            <a:r>
              <a:rPr lang="en-US" altLang="zh-CN" sz="2000" b="1" smtClean="0">
                <a:ea typeface="宋体" pitchFamily="2" charset="-122"/>
              </a:rPr>
              <a:t>type</a:t>
            </a:r>
            <a:r>
              <a:rPr lang="en-US" altLang="zh-CN" sz="2000" smtClean="0">
                <a:ea typeface="宋体" pitchFamily="2" charset="-122"/>
              </a:rPr>
              <a:t> list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84275" y="201613"/>
            <a:ext cx="7772400" cy="84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smtClean="0">
                <a:ea typeface="宋体" pitchFamily="2" charset="-122"/>
              </a:rPr>
              <a:t>Tree-Structured Directories (Cont.)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309563"/>
            <a:ext cx="7772400" cy="84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smtClean="0">
                <a:ea typeface="宋体" pitchFamily="2" charset="-122"/>
              </a:rPr>
              <a:t>Tree-Structured Directories (Cont.)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204913"/>
            <a:ext cx="7029450" cy="3221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CN" b="1" smtClean="0">
                <a:ea typeface="宋体" pitchFamily="2" charset="-122"/>
              </a:rPr>
              <a:t>Absolute</a:t>
            </a:r>
            <a:r>
              <a:rPr lang="en-US" altLang="zh-CN" smtClean="0">
                <a:ea typeface="宋体" pitchFamily="2" charset="-122"/>
              </a:rPr>
              <a:t> or </a:t>
            </a:r>
            <a:r>
              <a:rPr lang="en-US" altLang="zh-CN" b="1" smtClean="0">
                <a:ea typeface="宋体" pitchFamily="2" charset="-122"/>
              </a:rPr>
              <a:t>relative</a:t>
            </a:r>
            <a:r>
              <a:rPr lang="en-US" altLang="zh-CN" smtClean="0">
                <a:ea typeface="宋体" pitchFamily="2" charset="-122"/>
              </a:rPr>
              <a:t> path name</a:t>
            </a:r>
          </a:p>
          <a:p>
            <a:pPr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Creating a new file is done in current directory.</a:t>
            </a:r>
          </a:p>
          <a:p>
            <a:pPr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Delete a file</a:t>
            </a:r>
          </a:p>
          <a:p>
            <a:pPr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		</a:t>
            </a:r>
            <a:r>
              <a:rPr lang="en-US" altLang="zh-CN" b="1" smtClean="0">
                <a:ea typeface="宋体" pitchFamily="2" charset="-122"/>
              </a:rPr>
              <a:t>rm</a:t>
            </a:r>
            <a:r>
              <a:rPr lang="en-US" altLang="zh-CN" smtClean="0">
                <a:ea typeface="宋体" pitchFamily="2" charset="-122"/>
              </a:rPr>
              <a:t> &lt;file-name&gt;</a:t>
            </a:r>
          </a:p>
          <a:p>
            <a:pPr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Creating a new subdirectory is done in current directory.</a:t>
            </a:r>
          </a:p>
          <a:p>
            <a:pPr marL="628650" lvl="1"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		</a:t>
            </a:r>
            <a:r>
              <a:rPr lang="en-US" altLang="zh-CN" b="1" smtClean="0">
                <a:ea typeface="宋体" pitchFamily="2" charset="-122"/>
              </a:rPr>
              <a:t>mkdir</a:t>
            </a:r>
            <a:r>
              <a:rPr lang="en-US" altLang="zh-CN" smtClean="0">
                <a:ea typeface="宋体" pitchFamily="2" charset="-122"/>
              </a:rPr>
              <a:t> &lt;dir-name&gt;</a:t>
            </a:r>
          </a:p>
          <a:p>
            <a:pPr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	Example:  if in current directory   </a:t>
            </a:r>
            <a:r>
              <a:rPr lang="en-US" altLang="zh-CN" b="1" smtClean="0">
                <a:ea typeface="宋体" pitchFamily="2" charset="-122"/>
              </a:rPr>
              <a:t>/mail</a:t>
            </a:r>
          </a:p>
          <a:p>
            <a:pPr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altLang="zh-CN" smtClean="0">
                <a:ea typeface="宋体" pitchFamily="2" charset="-122"/>
              </a:rPr>
              <a:t>		</a:t>
            </a:r>
            <a:r>
              <a:rPr lang="en-US" altLang="zh-CN" b="1" smtClean="0">
                <a:ea typeface="宋体" pitchFamily="2" charset="-122"/>
              </a:rPr>
              <a:t>mkdir</a:t>
            </a:r>
            <a:r>
              <a:rPr lang="en-US" altLang="zh-CN" smtClean="0">
                <a:ea typeface="宋体" pitchFamily="2" charset="-122"/>
              </a:rPr>
              <a:t> count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latin typeface="Helvetica" pitchFamily="34" charset="0"/>
                <a:ea typeface="宋体" pitchFamily="2" charset="-122"/>
              </a:rPr>
              <a:t>mail</a:t>
            </a:r>
          </a:p>
        </p:txBody>
      </p:sp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latin typeface="Helvetica" pitchFamily="34" charset="0"/>
                <a:ea typeface="宋体" pitchFamily="2" charset="-122"/>
              </a:rPr>
              <a:t>prog</a:t>
            </a:r>
          </a:p>
        </p:txBody>
      </p:sp>
      <p:sp>
        <p:nvSpPr>
          <p:cNvPr id="479238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latin typeface="Helvetic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479239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latin typeface="Helvetica" pitchFamily="34" charset="0"/>
                <a:ea typeface="宋体" pitchFamily="2" charset="-122"/>
              </a:rPr>
              <a:t>prt</a:t>
            </a:r>
          </a:p>
        </p:txBody>
      </p:sp>
      <p:sp>
        <p:nvSpPr>
          <p:cNvPr id="479240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latin typeface="Helvetica" pitchFamily="34" charset="0"/>
                <a:ea typeface="宋体" pitchFamily="2" charset="-122"/>
              </a:rPr>
              <a:t>exp</a:t>
            </a:r>
          </a:p>
        </p:txBody>
      </p:sp>
      <p:sp>
        <p:nvSpPr>
          <p:cNvPr id="479241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latin typeface="Helvetica" pitchFamily="34" charset="0"/>
                <a:ea typeface="宋体" pitchFamily="2" charset="-122"/>
              </a:rPr>
              <a:t>count</a:t>
            </a:r>
          </a:p>
        </p:txBody>
      </p:sp>
      <p:sp>
        <p:nvSpPr>
          <p:cNvPr id="479242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43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tabLst>
                <a:tab pos="2857500" algn="ctr"/>
              </a:tabLst>
            </a:pPr>
            <a:r>
              <a:rPr lang="en-US" altLang="zh-CN" sz="2000">
                <a:latin typeface="Helvetica" pitchFamily="34" charset="0"/>
                <a:ea typeface="宋体" pitchFamily="2" charset="-122"/>
              </a:rPr>
              <a:t>Deleting “mail” </a:t>
            </a:r>
            <a:r>
              <a:rPr lang="en-US" altLang="zh-CN" sz="2000">
                <a:latin typeface="Helvetica" pitchFamily="34" charset="0"/>
                <a:ea typeface="宋体" pitchFamily="2" charset="-122"/>
                <a:sym typeface="Symbol" pitchFamily="18" charset="2"/>
              </a:rPr>
              <a:t> deleting the entire subtree rooted by “mail”.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pic>
        <p:nvPicPr>
          <p:cNvPr id="479244" name="Picture 12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57213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266700"/>
            <a:ext cx="7935912" cy="5762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4.Acyclic-Graph Directories 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无环图目录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933450"/>
            <a:ext cx="7616825" cy="1046163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Have shared subdirectories and files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Two different names (aliasing)</a:t>
            </a:r>
          </a:p>
        </p:txBody>
      </p:sp>
      <p:pic>
        <p:nvPicPr>
          <p:cNvPr id="480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563" r="1436" b="638"/>
          <a:stretch>
            <a:fillRect/>
          </a:stretch>
        </p:blipFill>
        <p:spPr bwMode="auto">
          <a:xfrm>
            <a:off x="2157413" y="2509838"/>
            <a:ext cx="4832350" cy="3962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39800"/>
            <a:ext cx="8382000" cy="5259388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Shared files and subdirectories can be implemented in several ways</a:t>
            </a:r>
          </a:p>
          <a:p>
            <a:pPr lvl="1"/>
            <a:r>
              <a:rPr lang="en-US" altLang="zh-CN" sz="2400" smtClean="0"/>
              <a:t>Link</a:t>
            </a:r>
          </a:p>
          <a:p>
            <a:pPr lvl="1"/>
            <a:r>
              <a:rPr lang="en-US" altLang="zh-CN" sz="2400" smtClean="0"/>
              <a:t>Duplicate all information about the shared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5. General Graph Directory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通用图目录</a:t>
            </a:r>
          </a:p>
        </p:txBody>
      </p:sp>
      <p:pic>
        <p:nvPicPr>
          <p:cNvPr id="482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13356" r="481" b="13055"/>
          <a:stretch>
            <a:fillRect/>
          </a:stretch>
        </p:blipFill>
        <p:spPr bwMode="auto">
          <a:xfrm>
            <a:off x="1651000" y="1954213"/>
            <a:ext cx="5872163" cy="3498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804863"/>
            <a:ext cx="8521700" cy="44831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The file system consists of: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A collection of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</a:rPr>
              <a:t>files</a:t>
            </a:r>
            <a:r>
              <a:rPr lang="en-US" altLang="zh-CN" sz="2400" dirty="0" smtClean="0">
                <a:ea typeface="宋体" pitchFamily="2" charset="-122"/>
              </a:rPr>
              <a:t>;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文件集合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</a:rPr>
              <a:t>directory</a:t>
            </a: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</a:rPr>
              <a:t>structure</a:t>
            </a:r>
            <a:r>
              <a:rPr lang="en-US" altLang="zh-CN" sz="2400" dirty="0" smtClean="0">
                <a:ea typeface="宋体" pitchFamily="2" charset="-122"/>
              </a:rPr>
              <a:t>;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目录结构</a:t>
            </a:r>
          </a:p>
          <a:p>
            <a:pPr lvl="1"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</a:rPr>
              <a:t>Partitions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分区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used to separate physically or logically large collections of directories</a:t>
            </a:r>
          </a:p>
          <a:p>
            <a:pPr lvl="3">
              <a:lnSpc>
                <a:spcPct val="125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用于物理地或逻辑地分开目录集合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047750"/>
            <a:ext cx="8229600" cy="4530725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How do we guarantee no cycles?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Allow only links to file not subdirectories.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Garbage collection.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Every time a new link is added use a cycle detection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algorithm to determine whether it is OK.</a:t>
            </a:r>
          </a:p>
        </p:txBody>
      </p:sp>
      <p:pic>
        <p:nvPicPr>
          <p:cNvPr id="483332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57213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77813"/>
            <a:ext cx="7424737" cy="5762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11.4  File System Mounting</a:t>
            </a:r>
            <a:r>
              <a:rPr lang="zh-CN" altLang="en-US" sz="2400" smtClean="0">
                <a:solidFill>
                  <a:srgbClr val="008000"/>
                </a:solidFill>
                <a:ea typeface="宋体" pitchFamily="2" charset="-122"/>
              </a:rPr>
              <a:t>文件系统安装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971550"/>
            <a:ext cx="8493125" cy="56007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A file system must be </a:t>
            </a: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mounted</a:t>
            </a:r>
            <a:r>
              <a:rPr lang="en-US" altLang="zh-CN" sz="2400" smtClean="0">
                <a:ea typeface="宋体" pitchFamily="2" charset="-122"/>
              </a:rPr>
              <a:t> before it can be accessed.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A unmounted file system (I.e. Fig) is mounted at a </a:t>
            </a: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mount</a:t>
            </a:r>
            <a:r>
              <a:rPr lang="en-US" altLang="zh-CN" sz="2400" b="1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point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</p:txBody>
      </p:sp>
      <p:pic>
        <p:nvPicPr>
          <p:cNvPr id="484356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953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5651500"/>
            <a:ext cx="7772400" cy="844550"/>
          </a:xfrm>
        </p:spPr>
        <p:txBody>
          <a:bodyPr/>
          <a:lstStyle/>
          <a:p>
            <a:r>
              <a:rPr lang="zh-CN" altLang="en-US" sz="1800" smtClean="0">
                <a:solidFill>
                  <a:srgbClr val="008000"/>
                </a:solidFill>
                <a:ea typeface="宋体" pitchFamily="2" charset="-122"/>
              </a:rPr>
              <a:t>(</a:t>
            </a:r>
            <a:r>
              <a:rPr lang="en-US" altLang="zh-CN" sz="1800" smtClean="0">
                <a:solidFill>
                  <a:srgbClr val="008000"/>
                </a:solidFill>
                <a:ea typeface="宋体" pitchFamily="2" charset="-122"/>
              </a:rPr>
              <a:t>a) Existing.  (b) Unmounted Partition</a:t>
            </a:r>
          </a:p>
        </p:txBody>
      </p:sp>
      <p:pic>
        <p:nvPicPr>
          <p:cNvPr id="485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9778" r="867" b="10472"/>
          <a:stretch>
            <a:fillRect/>
          </a:stretch>
        </p:blipFill>
        <p:spPr bwMode="auto">
          <a:xfrm>
            <a:off x="996950" y="1216025"/>
            <a:ext cx="6800850" cy="4160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5337175"/>
            <a:ext cx="7772400" cy="844550"/>
          </a:xfrm>
        </p:spPr>
        <p:txBody>
          <a:bodyPr/>
          <a:lstStyle/>
          <a:p>
            <a:r>
              <a:rPr lang="en-US" altLang="zh-CN" sz="1800" smtClean="0">
                <a:solidFill>
                  <a:srgbClr val="008000"/>
                </a:solidFill>
                <a:ea typeface="宋体" pitchFamily="2" charset="-122"/>
              </a:rPr>
              <a:t>Mount Point</a:t>
            </a:r>
          </a:p>
        </p:txBody>
      </p:sp>
      <p:pic>
        <p:nvPicPr>
          <p:cNvPr id="486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1031" r="19559" b="1031"/>
          <a:stretch>
            <a:fillRect/>
          </a:stretch>
        </p:blipFill>
        <p:spPr bwMode="auto">
          <a:xfrm>
            <a:off x="3217863" y="687388"/>
            <a:ext cx="3452812" cy="40719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436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57213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0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7500" y="841375"/>
            <a:ext cx="8456613" cy="54371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The mount procedure: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The operating system is given the name of the device, and the location within the file structure at which to attach the file system (or </a:t>
            </a:r>
            <a:r>
              <a:rPr lang="en-US" altLang="zh-CN" sz="2400" b="1" i="1" smtClean="0">
                <a:solidFill>
                  <a:srgbClr val="3366FF"/>
                </a:solidFill>
                <a:ea typeface="宋体" pitchFamily="2" charset="-122"/>
              </a:rPr>
              <a:t>mount point</a:t>
            </a:r>
            <a:r>
              <a:rPr lang="en-US" altLang="zh-CN" sz="2400" smtClean="0">
                <a:ea typeface="宋体" pitchFamily="2" charset="-122"/>
              </a:rPr>
              <a:t>).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The operating system verifies that the device contains a valid file system. It does so by asking the device driver to read the device directory and verifying that the directory has the expected format.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宋体" pitchFamily="2" charset="-122"/>
              </a:rPr>
              <a:t>The operating system notes in its directory structure that a file system is mounted at the specified mount point.</a:t>
            </a:r>
            <a:endParaRPr lang="zh-CN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0" y="277813"/>
            <a:ext cx="6365875" cy="5762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11.5  File Sharing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文件共享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28713"/>
            <a:ext cx="8813800" cy="40211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ea typeface="宋体" pitchFamily="2" charset="-122"/>
              </a:rPr>
              <a:t>In this section, we examine more aspects of file sharing.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ea typeface="宋体" pitchFamily="2" charset="-122"/>
              </a:rPr>
              <a:t>multiple users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b="1" dirty="0" smtClean="0">
                <a:ea typeface="宋体" pitchFamily="2" charset="-122"/>
              </a:rPr>
              <a:t>the sharing methods possible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Once multiple users are allowed to share files, the challenge is to extend sharing to multiple file systems, including 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remote file systems</a:t>
            </a:r>
            <a:r>
              <a:rPr lang="en-US" altLang="zh-CN" sz="2000" dirty="0" smtClean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i="1" dirty="0" smtClean="0">
                <a:solidFill>
                  <a:srgbClr val="00B0F0"/>
                </a:solidFill>
                <a:ea typeface="宋体" pitchFamily="2" charset="-122"/>
              </a:rPr>
              <a:t>Consistency  </a:t>
            </a:r>
            <a:r>
              <a:rPr lang="zh-CN" altLang="en-US" sz="2000" b="1" i="1" dirty="0" smtClean="0">
                <a:solidFill>
                  <a:srgbClr val="008000"/>
                </a:solidFill>
                <a:ea typeface="宋体" pitchFamily="2" charset="-122"/>
              </a:rPr>
              <a:t>一致性</a:t>
            </a:r>
            <a:endParaRPr lang="en-US" altLang="zh-CN" sz="2000" b="1" i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there can be several interpretations of conflicting actions occurring on shared files</a:t>
            </a:r>
          </a:p>
        </p:txBody>
      </p:sp>
      <p:pic>
        <p:nvPicPr>
          <p:cNvPr id="48742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794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282700"/>
            <a:ext cx="8602663" cy="4483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Sharing of files on multi-user systems is desirable.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Sharing may be done through a 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protection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scheme.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On distributed systems, files may be shared across a network.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Network File System (NFS) is a common distributed file-sharing method.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1. </a:t>
            </a:r>
            <a:r>
              <a:rPr lang="en-US" altLang="zh-CN" smtClean="0">
                <a:ea typeface="宋体" pitchFamily="2" charset="-122"/>
              </a:rPr>
              <a:t>Multiple Users 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多用户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835025"/>
            <a:ext cx="8516937" cy="559659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The issues of access control and protection.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To implement sharing and protection, the system must maintain </a:t>
            </a:r>
            <a:r>
              <a:rPr lang="en-US" altLang="zh-CN" sz="2000" b="1" dirty="0" smtClean="0">
                <a:solidFill>
                  <a:srgbClr val="00B0F0"/>
                </a:solidFill>
                <a:ea typeface="宋体" pitchFamily="2" charset="-122"/>
              </a:rPr>
              <a:t>more file and directory attributes</a:t>
            </a:r>
            <a:r>
              <a:rPr lang="en-US" altLang="zh-CN" sz="2000" dirty="0" smtClean="0">
                <a:ea typeface="宋体" pitchFamily="2" charset="-122"/>
              </a:rPr>
              <a:t> than on a single-user system.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Most systems have evolved to the concepts of file/directory 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owner</a:t>
            </a:r>
            <a:r>
              <a:rPr lang="en-US" altLang="zh-CN" sz="2000" dirty="0" smtClean="0">
                <a:ea typeface="宋体" pitchFamily="2" charset="-122"/>
              </a:rPr>
              <a:t>(or</a:t>
            </a:r>
            <a:r>
              <a:rPr lang="en-US" altLang="zh-CN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user</a:t>
            </a:r>
            <a:r>
              <a:rPr lang="en-US" altLang="zh-CN" sz="2000" dirty="0" smtClean="0">
                <a:ea typeface="宋体" pitchFamily="2" charset="-122"/>
              </a:rPr>
              <a:t>) and 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group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00B0F0"/>
                </a:solidFill>
              </a:rPr>
              <a:t>Owner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拥有者</a:t>
            </a:r>
            <a:endParaRPr lang="en-US" altLang="zh-CN" sz="2400" b="1" dirty="0" smtClean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the user who may change attributes, grant access, and has the most control over the file or directory.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00B0F0"/>
                </a:solidFill>
              </a:rPr>
              <a:t>Group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 </a:t>
            </a:r>
            <a:r>
              <a:rPr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endParaRPr lang="en-US" altLang="zh-CN" sz="2400" b="1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a subset of users who may share access to the file. (Exactly which operations can be executed by group members and other users is definable by the file’s owner.)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69950"/>
            <a:ext cx="9144000" cy="5826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smtClean="0">
                <a:ea typeface="宋体" pitchFamily="2" charset="-122"/>
              </a:rPr>
              <a:t>The</a:t>
            </a:r>
            <a:r>
              <a:rPr lang="en-US" altLang="zh-CN" sz="2400" b="1" smtClean="0">
                <a:ea typeface="宋体" pitchFamily="2" charset="-122"/>
              </a:rPr>
              <a:t> implement</a:t>
            </a:r>
            <a:r>
              <a:rPr lang="en-US" altLang="zh-CN" sz="2400" smtClean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of </a:t>
            </a:r>
            <a:r>
              <a:rPr lang="en-US" altLang="zh-CN" sz="2400" b="1" i="1" smtClean="0">
                <a:solidFill>
                  <a:srgbClr val="3366FF"/>
                </a:solidFill>
              </a:rPr>
              <a:t>owner</a:t>
            </a:r>
            <a:r>
              <a:rPr lang="en-US" altLang="zh-CN" sz="24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and </a:t>
            </a:r>
            <a:r>
              <a:rPr lang="en-US" altLang="zh-CN" sz="2400" b="1" i="1" smtClean="0">
                <a:solidFill>
                  <a:srgbClr val="3366FF"/>
                </a:solidFill>
              </a:rPr>
              <a:t>group</a:t>
            </a:r>
            <a:r>
              <a:rPr lang="en-US" altLang="zh-CN" sz="2400" smtClean="0">
                <a:ea typeface="宋体" pitchFamily="2" charset="-122"/>
              </a:rPr>
              <a:t> attributes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Owner</a:t>
            </a:r>
            <a:r>
              <a:rPr lang="en-US" altLang="zh-CN" sz="2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2000" smtClean="0">
                <a:ea typeface="宋体" pitchFamily="2" charset="-122"/>
              </a:rPr>
              <a:t> by managing a list of user names and associated </a:t>
            </a:r>
            <a:r>
              <a:rPr lang="en-US" altLang="zh-CN" sz="2000" b="1" i="1" smtClean="0">
                <a:solidFill>
                  <a:srgbClr val="3366FF"/>
                </a:solidFill>
              </a:rPr>
              <a:t>user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identifiers(user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IDs</a:t>
            </a:r>
            <a:r>
              <a:rPr lang="en-US" altLang="zh-CN" sz="2000" smtClean="0">
                <a:ea typeface="宋体" pitchFamily="2" charset="-122"/>
              </a:rPr>
              <a:t>)(In Windows NT parlance, this is a </a:t>
            </a:r>
            <a:r>
              <a:rPr lang="en-US" altLang="zh-CN" sz="2000" b="1" i="1" smtClean="0">
                <a:solidFill>
                  <a:srgbClr val="3366FF"/>
                </a:solidFill>
              </a:rPr>
              <a:t>Security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ID</a:t>
            </a:r>
            <a:r>
              <a:rPr lang="en-US" altLang="zh-CN" sz="2000" smtClean="0">
                <a:ea typeface="宋体" pitchFamily="2" charset="-122"/>
              </a:rPr>
              <a:t> (</a:t>
            </a:r>
            <a:r>
              <a:rPr lang="en-US" altLang="zh-CN" sz="2000" b="1" i="1" smtClean="0">
                <a:solidFill>
                  <a:srgbClr val="3366FF"/>
                </a:solidFill>
              </a:rPr>
              <a:t>SID</a:t>
            </a:r>
            <a:r>
              <a:rPr lang="en-US" altLang="zh-CN" sz="2000" smtClean="0">
                <a:ea typeface="宋体" pitchFamily="2" charset="-122"/>
              </a:rPr>
              <a:t>)). 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smtClean="0">
                <a:ea typeface="宋体" pitchFamily="2" charset="-122"/>
              </a:rPr>
              <a:t>That user ID is associated with all of the user’s processes and threads. 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smtClean="0">
                <a:ea typeface="宋体" pitchFamily="2" charset="-122"/>
              </a:rPr>
              <a:t>When they need to be user readable, they are translated back to the user name via the user name list.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Group</a:t>
            </a:r>
            <a:r>
              <a:rPr lang="en-US" altLang="zh-CN" sz="2000" b="1" smtClean="0">
                <a:solidFill>
                  <a:schemeClr val="tx2"/>
                </a:solidFill>
                <a:ea typeface="宋体" pitchFamily="2" charset="-122"/>
              </a:rPr>
              <a:t>:</a:t>
            </a:r>
            <a:r>
              <a:rPr lang="en-US" altLang="zh-CN" sz="2000" smtClean="0">
                <a:ea typeface="宋体" pitchFamily="2" charset="-122"/>
              </a:rPr>
              <a:t> by managing a system-wide list of group names and </a:t>
            </a:r>
            <a:r>
              <a:rPr lang="en-US" altLang="zh-CN" sz="2000" b="1" i="1" smtClean="0">
                <a:solidFill>
                  <a:srgbClr val="3366FF"/>
                </a:solidFill>
              </a:rPr>
              <a:t>group</a:t>
            </a:r>
            <a:r>
              <a:rPr lang="en-US" altLang="zh-CN" sz="20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identifiers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smtClean="0">
                <a:ea typeface="宋体" pitchFamily="2" charset="-122"/>
              </a:rPr>
              <a:t>Every user can be in one or more groups, depending upon operating system design decisions. 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smtClean="0">
                <a:ea typeface="宋体" pitchFamily="2" charset="-122"/>
              </a:rPr>
              <a:t>The user’s group IDs are also included in every associated process and thread.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bldLvl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525" y="523875"/>
            <a:ext cx="8674100" cy="5303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owner and group IDs of a given file or directory are stored with the other file attributes.</a:t>
            </a:r>
          </a:p>
          <a:p>
            <a:pPr lvl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When a user requests an operation on a file, the user ID can be compared to the owner attribute to determine if the requesting user is the owner of the file. Likewise, the group IDs can be compared.</a:t>
            </a:r>
          </a:p>
          <a:p>
            <a:pPr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user information within a process can be used for other purposes as well.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ea typeface="宋体" pitchFamily="2" charset="-122"/>
              </a:rPr>
              <a:t>如：决定是否允许一个进程对另一个进程某种操作（如，终止，优先权修改等等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Many system have multiple local file systems, including partitions of a single disk or multiple partitions on multiple attached disks. </a:t>
            </a:r>
          </a:p>
          <a:p>
            <a:pPr lvl="1">
              <a:lnSpc>
                <a:spcPct val="120000"/>
              </a:lnSpc>
            </a:pPr>
            <a:r>
              <a:rPr lang="en-US" altLang="zh-CN" smtClean="0">
                <a:ea typeface="宋体" pitchFamily="2" charset="-122"/>
              </a:rPr>
              <a:t>In these cases, the ID checking and permission matching are straightforward, once the file systems are mounted.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88975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Chapter 11:  File-System Interface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62063"/>
            <a:ext cx="7742238" cy="39719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11.1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2" action="ppaction://hlinksldjump"/>
              </a:rPr>
              <a:t>File Concept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文件概念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11.2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3" action="ppaction://hlinksldjump"/>
              </a:rPr>
              <a:t>Access Methods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访问方法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11.3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4" action="ppaction://hlinksldjump"/>
              </a:rPr>
              <a:t>Directory Structure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目录结构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11.4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5" action="ppaction://hlinksldjump"/>
              </a:rPr>
              <a:t>File System Mounting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文件系统安装</a:t>
            </a:r>
            <a:endParaRPr lang="en-US" altLang="zh-CN" sz="2800" b="1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11.5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6" action="ppaction://hlinksldjump"/>
              </a:rPr>
              <a:t>File Sharing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文件共享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11.6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7" action="ppaction://hlinksldjump"/>
              </a:rPr>
              <a:t>Protection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保护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2. *</a:t>
            </a:r>
            <a:r>
              <a:rPr lang="en-US" altLang="zh-CN" smtClean="0">
                <a:ea typeface="宋体" pitchFamily="2" charset="-122"/>
              </a:rPr>
              <a:t>Remote File Systems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远程文件系统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977900"/>
            <a:ext cx="8553450" cy="51895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Through the evolution of network and file technology, file-sharing methods have changed.</a:t>
            </a: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ftp: users manually transfer files between machines via programs like ftp.</a:t>
            </a: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Distributed File System(DFS) : in which remote directories are visible from the local machine.</a:t>
            </a: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World Wide Web: in some ways, the world wide web, is a reversion to the first. A browser is needed to gain access to the remote files, and separate operations (essentially a wrapper for ftp) are used to transfer files.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11.6  Protection </a:t>
            </a:r>
            <a:r>
              <a:rPr lang="zh-CN" altLang="en-US" smtClean="0">
                <a:solidFill>
                  <a:srgbClr val="008000"/>
                </a:solidFill>
                <a:ea typeface="宋体" pitchFamily="2" charset="-122"/>
              </a:rPr>
              <a:t>保护</a:t>
            </a:r>
          </a:p>
        </p:txBody>
      </p:sp>
      <p:pic>
        <p:nvPicPr>
          <p:cNvPr id="493571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5429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35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4500" y="1282700"/>
            <a:ext cx="8475663" cy="3349625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Keep information safe from physical damage(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reliability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) and improper access(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protection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).</a:t>
            </a:r>
          </a:p>
          <a:p>
            <a:pPr lvl="1"/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Reliability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: generally provided by duplicate copies of files.</a:t>
            </a:r>
          </a:p>
          <a:p>
            <a:pPr lvl="1"/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Protection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: can be provided in many ways.</a:t>
            </a:r>
          </a:p>
          <a:p>
            <a:pPr lvl="2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Single-user system:</a:t>
            </a:r>
          </a:p>
          <a:p>
            <a:pPr lvl="2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Multiuser system: 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controlled access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.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build="p" bldLvl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1171575" y="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1. Types of access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69101"/>
            <a:ext cx="8229600" cy="519813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File owner/creator should be able to control: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what can be done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by whom</a:t>
            </a:r>
          </a:p>
          <a:p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Types of access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Read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Write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Execute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Append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Delete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List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1388" y="860425"/>
            <a:ext cx="7029450" cy="37385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</a:rPr>
              <a:t>		a) </a:t>
            </a:r>
            <a:r>
              <a:rPr lang="en-US" altLang="zh-CN" b="1" smtClean="0">
                <a:ea typeface="宋体" pitchFamily="2" charset="-122"/>
              </a:rPr>
              <a:t>owner access</a:t>
            </a:r>
            <a:r>
              <a:rPr lang="en-US" altLang="zh-CN" smtClean="0">
                <a:ea typeface="宋体" pitchFamily="2" charset="-122"/>
              </a:rPr>
              <a:t> 	7	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	1 1 1</a:t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	b)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group access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	c)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public access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For a particular file (say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game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owner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group</a:t>
            </a: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public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chmod</a:t>
            </a:r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latin typeface="Helvetica" pitchFamily="34" charset="0"/>
                <a:ea typeface="宋体" pitchFamily="2" charset="-122"/>
              </a:rPr>
              <a:t>761</a:t>
            </a:r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game</a:t>
            </a:r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628" name="Rectangle 12"/>
          <p:cNvSpPr>
            <a:spLocks noChangeArrowheads="1"/>
          </p:cNvSpPr>
          <p:nvPr/>
        </p:nvSpPr>
        <p:spPr bwMode="auto">
          <a:xfrm>
            <a:off x="933450" y="5643563"/>
            <a:ext cx="702945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CN" sz="2000">
                <a:latin typeface="Times New Roman" pitchFamily="18" charset="0"/>
                <a:ea typeface="宋体" pitchFamily="2" charset="-122"/>
                <a:sym typeface="Symbol" pitchFamily="18" charset="2"/>
              </a:rPr>
              <a:t>Attach a group to a file</a:t>
            </a:r>
            <a:br>
              <a:rPr kumimoji="1" lang="en-US" altLang="zh-CN" sz="2000">
                <a:latin typeface="Times New Roman" pitchFamily="18" charset="0"/>
                <a:ea typeface="宋体" pitchFamily="2" charset="-122"/>
                <a:sym typeface="Symbol" pitchFamily="18" charset="2"/>
              </a:rPr>
            </a:br>
            <a:r>
              <a:rPr kumimoji="1" lang="en-US" altLang="zh-CN" sz="2000">
                <a:latin typeface="Times New Roman" pitchFamily="18" charset="0"/>
                <a:ea typeface="宋体" pitchFamily="2" charset="-122"/>
                <a:sym typeface="Symbol" pitchFamily="18" charset="2"/>
              </a:rPr>
              <a:t>	         chgrp     G    game</a:t>
            </a:r>
          </a:p>
        </p:txBody>
      </p:sp>
      <p:sp>
        <p:nvSpPr>
          <p:cNvPr id="495629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2. Access Control</a:t>
            </a:r>
          </a:p>
        </p:txBody>
      </p:sp>
      <p:pic>
        <p:nvPicPr>
          <p:cNvPr id="495630" name="Picture 1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57213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solidFill>
                  <a:srgbClr val="006600"/>
                </a:solidFill>
              </a:rPr>
              <a:t>Appendix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Protection</a:t>
            </a:r>
            <a:endParaRPr lang="zh-CN" altLang="en-US" sz="400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4" y="1208087"/>
            <a:ext cx="8528371" cy="44837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ea typeface="宋体" pitchFamily="2" charset="-122"/>
              </a:rPr>
              <a:t>Operating system consists of a collection of objects, hardware or software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ea typeface="宋体" pitchFamily="2" charset="-122"/>
              </a:rPr>
              <a:t>Each object has a unique name and can be accessed through a well-defined set of operations.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B0F0"/>
                </a:solidFill>
                <a:ea typeface="宋体" pitchFamily="2" charset="-122"/>
              </a:rPr>
              <a:t>Protection problem </a:t>
            </a:r>
            <a:r>
              <a:rPr lang="en-US" altLang="zh-CN" sz="2400" dirty="0" smtClean="0">
                <a:ea typeface="宋体" pitchFamily="2" charset="-122"/>
              </a:rPr>
              <a:t>- ensure that each object is accessed correctly and only by those processes that are allowed to do so.</a:t>
            </a:r>
          </a:p>
        </p:txBody>
      </p:sp>
      <p:pic>
        <p:nvPicPr>
          <p:cNvPr id="52326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293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70" name="Rectangle 6"/>
          <p:cNvSpPr>
            <a:spLocks noGrp="1" noChangeArrowheads="1"/>
          </p:cNvSpPr>
          <p:nvPr>
            <p:ph type="title"/>
          </p:nvPr>
        </p:nvSpPr>
        <p:spPr>
          <a:xfrm>
            <a:off x="1191802" y="0"/>
            <a:ext cx="7280686" cy="844550"/>
          </a:xfrm>
          <a:noFill/>
          <a:ln/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Goals of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Protection  </a:t>
            </a:r>
            <a:r>
              <a:rPr lang="zh-CN" altLang="en-US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保护的目标</a:t>
            </a:r>
            <a:endParaRPr lang="zh-CN" altLang="en-US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899" y="228600"/>
            <a:ext cx="7222732" cy="690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Domain of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Protection 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保护域</a:t>
            </a:r>
            <a:endParaRPr lang="en-US" altLang="zh-CN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073" y="950252"/>
            <a:ext cx="8564170" cy="54197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ea typeface="宋体" pitchFamily="2" charset="-122"/>
              </a:rPr>
              <a:t>A computer system is a collection of processes and objects.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ea typeface="宋体" pitchFamily="2" charset="-122"/>
              </a:rPr>
              <a:t>The operations that are possible may depend on the object.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ea typeface="宋体" pitchFamily="2" charset="-122"/>
              </a:rPr>
              <a:t>A process should be allowed to access only those resources for which it has authorization. Furthermore, at any time, a process should be able to access only those resources that it currently requires to complete its task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---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need-to-know</a:t>
            </a:r>
            <a:r>
              <a:rPr lang="en-US" altLang="zh-CN" sz="2400" b="1" dirty="0" smtClean="0">
                <a:solidFill>
                  <a:srgbClr val="00B0F0"/>
                </a:solidFill>
                <a:ea typeface="宋体" pitchFamily="2" charset="-122"/>
              </a:rPr>
              <a:t> principle</a:t>
            </a:r>
            <a:r>
              <a:rPr lang="zh-CN" altLang="en-US" sz="2400" dirty="0" smtClean="0"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需者方知原则</a:t>
            </a:r>
            <a:r>
              <a:rPr lang="zh-CN" altLang="en-US" sz="2400" dirty="0" smtClean="0">
                <a:ea typeface="宋体" pitchFamily="2" charset="-122"/>
              </a:rPr>
              <a:t>）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720" y="133564"/>
            <a:ext cx="6709025" cy="805613"/>
          </a:xfrm>
        </p:spPr>
        <p:txBody>
          <a:bodyPr/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Domain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Structure  </a:t>
            </a: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域结构</a:t>
            </a:r>
            <a:endParaRPr lang="en-US" altLang="zh-CN" sz="28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946" y="1242335"/>
            <a:ext cx="8427393" cy="31765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dirty="0" smtClean="0">
                <a:ea typeface="宋体" pitchFamily="2" charset="-122"/>
              </a:rPr>
              <a:t>A process operates within a </a:t>
            </a:r>
            <a:r>
              <a:rPr lang="en-US" altLang="zh-CN" sz="2600" b="1" i="1" dirty="0" smtClean="0">
                <a:solidFill>
                  <a:srgbClr val="00B0F0"/>
                </a:solidFill>
                <a:ea typeface="宋体" pitchFamily="2" charset="-122"/>
              </a:rPr>
              <a:t>protection domain</a:t>
            </a:r>
            <a:r>
              <a:rPr lang="en-US" altLang="zh-CN" sz="26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dirty="0" smtClean="0">
                <a:ea typeface="宋体" pitchFamily="2" charset="-122"/>
              </a:rPr>
              <a:t>Each domain defines a set of objects and the types of operations that may be invoked on each object.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612" y="800546"/>
            <a:ext cx="8445357" cy="348377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B0F0"/>
                </a:solidFill>
                <a:ea typeface="宋体" pitchFamily="2" charset="-122"/>
              </a:rPr>
              <a:t>Domain = set of access-rights </a:t>
            </a:r>
            <a:endParaRPr lang="en-US" altLang="zh-CN" sz="2400" dirty="0" smtClean="0">
              <a:solidFill>
                <a:srgbClr val="00B0F0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Access-right</a:t>
            </a:r>
            <a:r>
              <a:rPr lang="en-US" altLang="zh-CN" sz="2400" dirty="0" smtClean="0">
                <a:ea typeface="宋体" pitchFamily="2" charset="-122"/>
              </a:rPr>
              <a:t> = &lt;</a:t>
            </a:r>
            <a:r>
              <a:rPr lang="en-US" altLang="zh-CN" sz="2400" i="1" dirty="0" smtClean="0">
                <a:ea typeface="宋体" pitchFamily="2" charset="-122"/>
              </a:rPr>
              <a:t>object-name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en-US" altLang="zh-CN" sz="2400" i="1" dirty="0" smtClean="0">
                <a:ea typeface="宋体" pitchFamily="2" charset="-122"/>
              </a:rPr>
              <a:t>rights-set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rights-set</a:t>
            </a:r>
            <a:r>
              <a:rPr lang="en-US" altLang="zh-CN" sz="2400" dirty="0" smtClean="0">
                <a:ea typeface="宋体" pitchFamily="2" charset="-122"/>
              </a:rPr>
              <a:t> is a subset of all valid operations that can be performed on the object.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ea typeface="宋体" pitchFamily="2" charset="-122"/>
              </a:rPr>
              <a:t>Domains do not need to be disjoint; they may share access rights.</a:t>
            </a:r>
          </a:p>
        </p:txBody>
      </p:sp>
      <p:pic>
        <p:nvPicPr>
          <p:cNvPr id="525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36737" r="435" b="36330"/>
          <a:stretch>
            <a:fillRect/>
          </a:stretch>
        </p:blipFill>
        <p:spPr bwMode="auto">
          <a:xfrm>
            <a:off x="731838" y="4487863"/>
            <a:ext cx="7683500" cy="16716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312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7703" y="164387"/>
            <a:ext cx="5825448" cy="73974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Access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Matrix 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访问矩阵</a:t>
            </a:r>
            <a:endParaRPr lang="en-US" altLang="zh-CN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49338"/>
            <a:ext cx="8356600" cy="3368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View protection as a matrix (</a:t>
            </a:r>
            <a:r>
              <a:rPr lang="en-US" altLang="zh-CN" sz="2600" b="1" i="1" dirty="0" smtClean="0">
                <a:solidFill>
                  <a:srgbClr val="00B0F0"/>
                </a:solidFill>
                <a:ea typeface="宋体" pitchFamily="2" charset="-122"/>
              </a:rPr>
              <a:t>access matrix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Rows represent domains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Columns represent objects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1" dirty="0" smtClean="0">
                <a:ea typeface="宋体" pitchFamily="2" charset="-122"/>
              </a:rPr>
              <a:t>Access(i, j)</a:t>
            </a:r>
            <a:r>
              <a:rPr lang="en-US" altLang="zh-CN" sz="2400" dirty="0" smtClean="0">
                <a:ea typeface="宋体" pitchFamily="2" charset="-122"/>
              </a:rPr>
              <a:t> is the set of operations that a process executing in Domain</a:t>
            </a:r>
            <a:r>
              <a:rPr lang="en-US" altLang="zh-CN" sz="2400" baseline="-25000" dirty="0" smtClean="0"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 can invoke on Object</a:t>
            </a:r>
            <a:r>
              <a:rPr lang="en-US" altLang="zh-CN" sz="2400" baseline="-25000" dirty="0" smtClean="0">
                <a:ea typeface="宋体" pitchFamily="2" charset="-122"/>
              </a:rPr>
              <a:t>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211138"/>
            <a:ext cx="7772400" cy="690562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11.1 File Concept  </a:t>
            </a:r>
            <a:r>
              <a:rPr lang="zh-CN" altLang="en-US" sz="3600" smtClean="0">
                <a:solidFill>
                  <a:srgbClr val="008000"/>
                </a:solidFill>
                <a:ea typeface="宋体" pitchFamily="2" charset="-122"/>
              </a:rPr>
              <a:t>文件概念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027113"/>
            <a:ext cx="8486775" cy="5526087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3366FF"/>
                </a:solidFill>
              </a:rPr>
              <a:t>file</a:t>
            </a:r>
            <a:endParaRPr lang="zh-CN" altLang="en-US" sz="2400" b="1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/>
            <a:r>
              <a:rPr lang="en-US" altLang="zh-CN" sz="2000" smtClean="0">
                <a:ea typeface="宋体" pitchFamily="2" charset="-122"/>
              </a:rPr>
              <a:t>a named collection of related information that is recorded on secondary storage.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存于辅存上的命名的相关信息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Contiguous logical address space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连续的逻辑地址空间</a:t>
            </a:r>
          </a:p>
          <a:p>
            <a:r>
              <a:rPr lang="en-US" altLang="zh-CN" sz="2400" b="1" smtClean="0">
                <a:solidFill>
                  <a:srgbClr val="3366FF"/>
                </a:solidFill>
              </a:rPr>
              <a:t>Types</a:t>
            </a:r>
            <a:endParaRPr lang="zh-CN" altLang="en-US" sz="2400" b="1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/>
            <a:r>
              <a:rPr lang="en-US" altLang="zh-CN" sz="2000" smtClean="0">
                <a:ea typeface="宋体" pitchFamily="2" charset="-122"/>
              </a:rPr>
              <a:t>Data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numeric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character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binary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Program</a:t>
            </a:r>
          </a:p>
        </p:txBody>
      </p:sp>
      <p:pic>
        <p:nvPicPr>
          <p:cNvPr id="459780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794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75" y="5686425"/>
            <a:ext cx="2371725" cy="487363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Access Matrix</a:t>
            </a:r>
          </a:p>
        </p:txBody>
      </p:sp>
      <p:pic>
        <p:nvPicPr>
          <p:cNvPr id="508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6537" b="16269"/>
          <a:stretch>
            <a:fillRect/>
          </a:stretch>
        </p:blipFill>
        <p:spPr bwMode="auto">
          <a:xfrm>
            <a:off x="944563" y="1420813"/>
            <a:ext cx="7580312" cy="40846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2771775" y="572135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Helvetica" pitchFamily="34" charset="0"/>
                <a:ea typeface="宋体" pitchFamily="2" charset="-122"/>
              </a:rPr>
              <a:t>Figure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6075" y="722313"/>
            <a:ext cx="8520113" cy="10255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mtClean="0">
                <a:ea typeface="宋体" pitchFamily="2" charset="-122"/>
              </a:rPr>
              <a:t>Domain switching from domain Di to domain Dj is allowed to occur if and only if the access right </a:t>
            </a:r>
          </a:p>
        </p:txBody>
      </p:sp>
      <p:graphicFrame>
        <p:nvGraphicFramePr>
          <p:cNvPr id="512003" name="Object 3"/>
          <p:cNvGraphicFramePr>
            <a:graphicFrameLocks noChangeAspect="1"/>
          </p:cNvGraphicFramePr>
          <p:nvPr/>
        </p:nvGraphicFramePr>
        <p:xfrm>
          <a:off x="3917950" y="1220788"/>
          <a:ext cx="34829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6" name="Equation" r:id="rId3" imgW="1269720" imgH="203040" progId="Equation.3">
                  <p:embed/>
                </p:oleObj>
              </mc:Choice>
              <mc:Fallback>
                <p:oleObj name="Equation" r:id="rId3" imgW="12697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220788"/>
                        <a:ext cx="34829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338138" y="5689600"/>
            <a:ext cx="856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kumimoji="1" lang="en-US" altLang="zh-CN" sz="24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Access Matrix of Figure A With Domains as Objects</a:t>
            </a:r>
          </a:p>
        </p:txBody>
      </p:sp>
      <p:pic>
        <p:nvPicPr>
          <p:cNvPr id="5120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23973" r="244" b="23943"/>
          <a:stretch>
            <a:fillRect/>
          </a:stretch>
        </p:blipFill>
        <p:spPr bwMode="auto">
          <a:xfrm>
            <a:off x="603250" y="1709738"/>
            <a:ext cx="7981950" cy="3357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3897313" y="516255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  <a:ea typeface="宋体" pitchFamily="2" charset="-122"/>
              </a:rPr>
              <a:t>Figure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6850" y="277813"/>
            <a:ext cx="2233613" cy="576262"/>
          </a:xfrm>
        </p:spPr>
        <p:txBody>
          <a:bodyPr/>
          <a:lstStyle/>
          <a:p>
            <a:r>
              <a:rPr lang="en-US" altLang="zh-CN" sz="24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Copy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right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2185988" y="5900738"/>
            <a:ext cx="5043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kumimoji="1" lang="en-US" altLang="zh-CN" sz="24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Access Matrix with </a:t>
            </a:r>
            <a:r>
              <a:rPr kumimoji="1" lang="en-US" altLang="zh-CN" sz="2400" b="1" i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Copy</a:t>
            </a:r>
            <a:r>
              <a:rPr kumimoji="1" lang="en-US" altLang="zh-CN" sz="24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 Rights</a:t>
            </a:r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3" t="856" r="12839" b="1161"/>
          <a:stretch>
            <a:fillRect/>
          </a:stretch>
        </p:blipFill>
        <p:spPr bwMode="auto">
          <a:xfrm>
            <a:off x="2354263" y="914400"/>
            <a:ext cx="4656137" cy="4922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i="1" smtClean="0">
                <a:ea typeface="宋体" pitchFamily="2" charset="-122"/>
              </a:rPr>
              <a:t>Owner</a:t>
            </a:r>
            <a:r>
              <a:rPr lang="en-US" altLang="zh-CN" sz="2400" smtClean="0">
                <a:ea typeface="宋体" pitchFamily="2" charset="-122"/>
              </a:rPr>
              <a:t> right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2" y="931863"/>
            <a:ext cx="4010221" cy="19716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Allow addition of new rights and removal of some rights.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2071688" y="6043613"/>
            <a:ext cx="5086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kumimoji="1" lang="en-US" altLang="zh-CN" sz="2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Access Matrix With </a:t>
            </a:r>
            <a:r>
              <a:rPr kumimoji="1" lang="en-US" altLang="zh-CN" sz="2000" b="1" i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Owner</a:t>
            </a:r>
            <a:r>
              <a:rPr kumimoji="1" lang="en-US" altLang="zh-CN" sz="2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 Rights</a:t>
            </a:r>
          </a:p>
        </p:txBody>
      </p:sp>
      <p:pic>
        <p:nvPicPr>
          <p:cNvPr id="516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0" t="786" r="16833" b="1077"/>
          <a:stretch>
            <a:fillRect/>
          </a:stretch>
        </p:blipFill>
        <p:spPr bwMode="auto">
          <a:xfrm>
            <a:off x="4294188" y="931863"/>
            <a:ext cx="4222750" cy="50117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Control</a:t>
            </a:r>
            <a:r>
              <a:rPr lang="en-US" altLang="zh-CN" sz="2400" dirty="0" smtClean="0">
                <a:ea typeface="宋体" pitchFamily="2" charset="-122"/>
              </a:rPr>
              <a:t> right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215919" cy="1115959"/>
          </a:xfrm>
        </p:spPr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The copy and owner rights allow a process to change the entries in a column.</a:t>
            </a:r>
          </a:p>
          <a:p>
            <a:r>
              <a:rPr lang="en-US" altLang="zh-CN" sz="2000" dirty="0" smtClean="0">
                <a:ea typeface="宋体" pitchFamily="2" charset="-122"/>
              </a:rPr>
              <a:t>The control right is applicable only to domain objects.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2000250" y="5229225"/>
            <a:ext cx="53721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kumimoji="1" lang="en-US" altLang="zh-CN" sz="24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Modified Access Matrix of </a:t>
            </a:r>
            <a:r>
              <a:rPr kumimoji="1" lang="en-US" altLang="zh-CN" sz="2400" b="1">
                <a:solidFill>
                  <a:schemeClr val="tx2"/>
                </a:solidFill>
                <a:latin typeface="Helvetica" pitchFamily="34" charset="0"/>
                <a:ea typeface="宋体" pitchFamily="2" charset="-122"/>
                <a:hlinkClick r:id="rId2" action="ppaction://hlinksldjump"/>
              </a:rPr>
              <a:t>Figure B</a:t>
            </a:r>
            <a:endParaRPr kumimoji="1" lang="en-US" altLang="zh-CN" sz="24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pic>
        <p:nvPicPr>
          <p:cNvPr id="517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" t="24118" r="262" b="23846"/>
          <a:stretch>
            <a:fillRect/>
          </a:stretch>
        </p:blipFill>
        <p:spPr bwMode="auto">
          <a:xfrm>
            <a:off x="1123950" y="2152650"/>
            <a:ext cx="7246938" cy="30416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067" y="-1"/>
            <a:ext cx="7343775" cy="134591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Implementation of Access </a:t>
            </a:r>
            <a: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Matrix</a:t>
            </a:r>
            <a:br>
              <a:rPr lang="en-US" altLang="zh-CN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访问矩阵的实现</a:t>
            </a:r>
            <a:endParaRPr lang="en-US" altLang="zh-CN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382713"/>
            <a:ext cx="8058150" cy="32289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  <a:tabLst>
                <a:tab pos="2738438" algn="l"/>
              </a:tabLst>
            </a:pPr>
            <a:r>
              <a:rPr lang="en-US" altLang="zh-CN" sz="2400" dirty="0" smtClean="0">
                <a:ea typeface="宋体" pitchFamily="2" charset="-122"/>
              </a:rPr>
              <a:t>       In general, the matrix will be sparse; that is, most of the entries will be empty.</a:t>
            </a:r>
          </a:p>
          <a:p>
            <a:pPr>
              <a:lnSpc>
                <a:spcPct val="120000"/>
              </a:lnSpc>
              <a:spcBef>
                <a:spcPct val="50000"/>
              </a:spcBef>
              <a:tabLst>
                <a:tab pos="2738438" algn="l"/>
              </a:tabLst>
            </a:pPr>
            <a:r>
              <a:rPr lang="en-US" altLang="zh-CN" sz="2400" dirty="0" smtClean="0">
                <a:ea typeface="宋体" pitchFamily="2" charset="-122"/>
              </a:rPr>
              <a:t>Access Lists for Objects</a:t>
            </a:r>
          </a:p>
        </p:txBody>
      </p:sp>
      <p:pic>
        <p:nvPicPr>
          <p:cNvPr id="519172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293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150" y="0"/>
            <a:ext cx="5429250" cy="844550"/>
          </a:xfrm>
        </p:spPr>
        <p:txBody>
          <a:bodyPr/>
          <a:lstStyle/>
          <a:p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Access Lists for Objects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133475"/>
            <a:ext cx="8567737" cy="5449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tabLst>
                <a:tab pos="2738438" algn="l"/>
              </a:tabLst>
            </a:pPr>
            <a:r>
              <a:rPr lang="en-US" altLang="zh-CN" sz="2400" dirty="0" smtClean="0">
                <a:ea typeface="宋体" pitchFamily="2" charset="-122"/>
              </a:rPr>
              <a:t>Each column = 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Access-Control List </a:t>
            </a:r>
            <a:r>
              <a:rPr lang="en-US" altLang="zh-CN" sz="2400" dirty="0" smtClean="0">
                <a:ea typeface="宋体" pitchFamily="2" charset="-122"/>
              </a:rPr>
              <a:t>for one object 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Defines who can perform what operation.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	Domain 1 = Read, Write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	Domain 2 = Read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	Domain 3 = Read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	       </a:t>
            </a:r>
            <a:r>
              <a:rPr lang="en-US" altLang="zh-CN" sz="2400" dirty="0" smtClean="0">
                <a:ea typeface="宋体" pitchFamily="2" charset="-122"/>
                <a:sym typeface="MT Extra" pitchFamily="18" charset="2"/>
              </a:rPr>
              <a:t></a:t>
            </a:r>
          </a:p>
          <a:p>
            <a:pPr>
              <a:lnSpc>
                <a:spcPct val="120000"/>
              </a:lnSpc>
              <a:spcBef>
                <a:spcPct val="50000"/>
              </a:spcBef>
              <a:tabLst>
                <a:tab pos="2738438" algn="l"/>
              </a:tabLst>
            </a:pPr>
            <a:r>
              <a:rPr lang="en-US" altLang="zh-CN" sz="2400" dirty="0" smtClean="0">
                <a:ea typeface="宋体" pitchFamily="2" charset="-122"/>
                <a:sym typeface="MT Extra" pitchFamily="18" charset="2"/>
              </a:rPr>
              <a:t>The resulting list for each object consists of ordered pairs &lt;domain, rights-set&gt;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End of 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23838"/>
            <a:ext cx="7772400" cy="70643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 File Attributes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文件属性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23913"/>
            <a:ext cx="8867775" cy="60340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Name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 – only information kept in human-readable form.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Identifier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 – this unique tag, usually a number, identifies the file within the file system; it is the non-human-readable name for the file.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Type</a:t>
            </a:r>
            <a:r>
              <a:rPr lang="en-US" altLang="zh-CN" sz="2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– needed for systems that support different types.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Location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 – pointer to file location on device.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Size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 – current file size.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Protection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– controls who can do reading, writing, executing.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b="1" smtClean="0">
                <a:solidFill>
                  <a:srgbClr val="3366FF"/>
                </a:solidFill>
              </a:rPr>
              <a:t>Time, date, and user identification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– data for protection, security, and usage monitoring.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>
                <a:ea typeface="宋体" pitchFamily="2" charset="-122"/>
              </a:rPr>
              <a:t>Information about files are kept in the directory structure, which is maintained on the disk.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2. File Operations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文件操作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028700"/>
            <a:ext cx="8026400" cy="5222875"/>
          </a:xfrm>
        </p:spPr>
        <p:txBody>
          <a:bodyPr/>
          <a:lstStyle/>
          <a:p>
            <a:r>
              <a:rPr lang="en-US" altLang="zh-CN" sz="2000" smtClean="0">
                <a:ea typeface="宋体" pitchFamily="2" charset="-122"/>
              </a:rPr>
              <a:t>Create</a:t>
            </a:r>
          </a:p>
          <a:p>
            <a:r>
              <a:rPr lang="en-US" altLang="zh-CN" sz="2000" smtClean="0">
                <a:ea typeface="宋体" pitchFamily="2" charset="-122"/>
              </a:rPr>
              <a:t>Write</a:t>
            </a:r>
          </a:p>
          <a:p>
            <a:r>
              <a:rPr lang="en-US" altLang="zh-CN" sz="2000" smtClean="0">
                <a:ea typeface="宋体" pitchFamily="2" charset="-122"/>
              </a:rPr>
              <a:t>Read</a:t>
            </a:r>
          </a:p>
          <a:p>
            <a:r>
              <a:rPr lang="en-US" altLang="zh-CN" sz="2000" smtClean="0">
                <a:ea typeface="宋体" pitchFamily="2" charset="-122"/>
              </a:rPr>
              <a:t>Reposition within file – file seek</a:t>
            </a:r>
          </a:p>
          <a:p>
            <a:r>
              <a:rPr lang="en-US" altLang="zh-CN" sz="2000" smtClean="0">
                <a:ea typeface="宋体" pitchFamily="2" charset="-122"/>
              </a:rPr>
              <a:t>Delete</a:t>
            </a:r>
          </a:p>
          <a:p>
            <a:r>
              <a:rPr lang="en-US" altLang="zh-CN" sz="2000" smtClean="0">
                <a:ea typeface="宋体" pitchFamily="2" charset="-122"/>
              </a:rPr>
              <a:t>Truncate</a:t>
            </a:r>
          </a:p>
          <a:p>
            <a:r>
              <a:rPr lang="en-US" altLang="zh-CN" sz="2000" smtClean="0">
                <a:ea typeface="宋体" pitchFamily="2" charset="-122"/>
              </a:rPr>
              <a:t>Open(</a:t>
            </a:r>
            <a:r>
              <a:rPr lang="en-US" altLang="zh-CN" sz="2000" i="1" smtClean="0">
                <a:ea typeface="宋体" pitchFamily="2" charset="-122"/>
              </a:rPr>
              <a:t>F</a:t>
            </a:r>
            <a:r>
              <a:rPr lang="en-US" altLang="zh-CN" sz="2000" i="1" baseline="-25000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)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– search the directory structure on disk for entry </a:t>
            </a:r>
            <a:r>
              <a:rPr lang="en-US" altLang="zh-CN" sz="2000" i="1" smtClean="0">
                <a:ea typeface="宋体" pitchFamily="2" charset="-122"/>
              </a:rPr>
              <a:t>F</a:t>
            </a:r>
            <a:r>
              <a:rPr lang="en-US" altLang="zh-CN" sz="2000" i="1" baseline="-25000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, and move the content of entry to memory.</a:t>
            </a:r>
          </a:p>
          <a:p>
            <a:r>
              <a:rPr lang="en-US" altLang="zh-CN" sz="2000" smtClean="0">
                <a:ea typeface="宋体" pitchFamily="2" charset="-122"/>
              </a:rPr>
              <a:t>Close (</a:t>
            </a:r>
            <a:r>
              <a:rPr lang="en-US" altLang="zh-CN" sz="2000" i="1" smtClean="0">
                <a:ea typeface="宋体" pitchFamily="2" charset="-122"/>
              </a:rPr>
              <a:t>F</a:t>
            </a:r>
            <a:r>
              <a:rPr lang="en-US" altLang="zh-CN" sz="2000" i="1" baseline="-25000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) 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– move the content of entry </a:t>
            </a:r>
            <a:r>
              <a:rPr lang="en-US" altLang="zh-CN" sz="2000" i="1" smtClean="0">
                <a:ea typeface="宋体" pitchFamily="2" charset="-122"/>
              </a:rPr>
              <a:t>F</a:t>
            </a:r>
            <a:r>
              <a:rPr lang="en-US" altLang="zh-CN" sz="2000" i="1" baseline="-25000" smtClean="0">
                <a:ea typeface="宋体" pitchFamily="2" charset="-122"/>
              </a:rPr>
              <a:t>i</a:t>
            </a:r>
            <a:r>
              <a:rPr lang="en-US" altLang="zh-CN" sz="2000" smtClean="0">
                <a:ea typeface="宋体" pitchFamily="2" charset="-122"/>
              </a:rPr>
              <a:t> in memory to directory structure on disk.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266700"/>
            <a:ext cx="8229600" cy="5762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3. File Types </a:t>
            </a:r>
            <a:r>
              <a:rPr lang="en-US" altLang="zh-CN" smtClean="0">
                <a:latin typeface="Helvetica"/>
                <a:ea typeface="宋体" pitchFamily="2" charset="-122"/>
              </a:rPr>
              <a:t>–</a:t>
            </a:r>
            <a:r>
              <a:rPr lang="en-US" altLang="zh-CN" smtClean="0">
                <a:ea typeface="宋体" pitchFamily="2" charset="-122"/>
              </a:rPr>
              <a:t> Name, Extension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文件类型</a:t>
            </a:r>
          </a:p>
        </p:txBody>
      </p:sp>
      <p:pic>
        <p:nvPicPr>
          <p:cNvPr id="462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0" t="1616" r="15665" b="998"/>
          <a:stretch>
            <a:fillRect/>
          </a:stretch>
        </p:blipFill>
        <p:spPr bwMode="auto">
          <a:xfrm>
            <a:off x="2216150" y="955675"/>
            <a:ext cx="4927600" cy="52641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874" name="Picture 2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64611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4. File Structure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文件结构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4475" y="960438"/>
            <a:ext cx="8597900" cy="55943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File Structure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None  </a:t>
            </a:r>
            <a:r>
              <a:rPr lang="zh-CN" altLang="en-US" sz="2000" b="1" smtClean="0">
                <a:solidFill>
                  <a:srgbClr val="008000"/>
                </a:solidFill>
              </a:rPr>
              <a:t>无结构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- sequence of words, bytes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Simple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record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structure </a:t>
            </a:r>
            <a:r>
              <a:rPr lang="zh-CN" altLang="en-US" sz="2000" b="1" smtClean="0">
                <a:solidFill>
                  <a:srgbClr val="008000"/>
                </a:solidFill>
              </a:rPr>
              <a:t>简单记录结构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Lines 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Fixed length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Variable length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i="1" smtClean="0">
                <a:solidFill>
                  <a:srgbClr val="3366FF"/>
                </a:solidFill>
              </a:rPr>
              <a:t>Complex</a:t>
            </a:r>
            <a:r>
              <a:rPr lang="en-US" altLang="zh-CN" sz="20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smtClean="0">
                <a:solidFill>
                  <a:srgbClr val="3366FF"/>
                </a:solidFill>
              </a:rPr>
              <a:t>Structures  </a:t>
            </a:r>
            <a:r>
              <a:rPr lang="zh-CN" altLang="en-US" sz="2000" b="1" smtClean="0">
                <a:solidFill>
                  <a:srgbClr val="008000"/>
                </a:solidFill>
              </a:rPr>
              <a:t>复合结构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Formatted document</a:t>
            </a:r>
          </a:p>
          <a:p>
            <a:pPr lvl="2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Relocatable load file	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Can simulate last two with first method by inserting appropriate control characters.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Who decides: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Operating system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smtClean="0">
                <a:solidFill>
                  <a:srgbClr val="000066"/>
                </a:solidFill>
                <a:ea typeface="宋体" pitchFamily="2" charset="-122"/>
              </a:rPr>
              <a:t>Program</a:t>
            </a:r>
            <a:endParaRPr lang="zh-CN" altLang="en-US" sz="2000" smtClean="0">
              <a:solidFill>
                <a:srgbClr val="00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38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build="p" bldLvl="3"/>
    </p:bldLst>
  </p:timing>
</p:sld>
</file>

<file path=ppt/theme/theme1.xml><?xml version="1.0" encoding="utf-8"?>
<a:theme xmlns:a="http://schemas.openxmlformats.org/drawingml/2006/main" name="os-8">
  <a:themeElements>
    <a:clrScheme name="os-8 12">
      <a:dk1>
        <a:srgbClr val="000000"/>
      </a:dk1>
      <a:lt1>
        <a:srgbClr val="FFFFFF"/>
      </a:lt1>
      <a:dk2>
        <a:srgbClr val="3366CC"/>
      </a:dk2>
      <a:lt2>
        <a:srgbClr val="666600"/>
      </a:lt2>
      <a:accent1>
        <a:srgbClr val="99CC00"/>
      </a:accent1>
      <a:accent2>
        <a:srgbClr val="0000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B9"/>
      </a:accent6>
      <a:hlink>
        <a:srgbClr val="0000FF"/>
      </a:hlink>
      <a:folHlink>
        <a:srgbClr val="0000CC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10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B9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11">
        <a:dk1>
          <a:srgbClr val="000000"/>
        </a:dk1>
        <a:lt1>
          <a:srgbClr val="FFFFFF"/>
        </a:lt1>
        <a:dk2>
          <a:srgbClr val="0000CC"/>
        </a:dk2>
        <a:lt2>
          <a:srgbClr val="666600"/>
        </a:lt2>
        <a:accent1>
          <a:srgbClr val="99CC00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B9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12">
        <a:dk1>
          <a:srgbClr val="000000"/>
        </a:dk1>
        <a:lt1>
          <a:srgbClr val="FFFFFF"/>
        </a:lt1>
        <a:dk2>
          <a:srgbClr val="3366CC"/>
        </a:dk2>
        <a:lt2>
          <a:srgbClr val="666600"/>
        </a:lt2>
        <a:accent1>
          <a:srgbClr val="99CC00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B9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-8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</TotalTime>
  <Words>2135</Words>
  <Application>Microsoft Office PowerPoint</Application>
  <PresentationFormat>全屏显示(4:3)</PresentationFormat>
  <Paragraphs>329</Paragraphs>
  <Slides>57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os-8</vt:lpstr>
      <vt:lpstr>Equation</vt:lpstr>
      <vt:lpstr>Chapter 11: File-System Interface</vt:lpstr>
      <vt:lpstr>Chapter 11:  File-System Interface 文件系统接口</vt:lpstr>
      <vt:lpstr>PowerPoint 演示文稿</vt:lpstr>
      <vt:lpstr>Chapter 11:  File-System Interface</vt:lpstr>
      <vt:lpstr>11.1 File Concept  文件概念</vt:lpstr>
      <vt:lpstr>1. File Attributes  文件属性</vt:lpstr>
      <vt:lpstr>2. File Operations 文件操作</vt:lpstr>
      <vt:lpstr>3. File Types – Name, Extension  文件类型</vt:lpstr>
      <vt:lpstr>4. File Structure  文件结构</vt:lpstr>
      <vt:lpstr>5. Internal File Structure  内部文件</vt:lpstr>
      <vt:lpstr>PowerPoint 演示文稿</vt:lpstr>
      <vt:lpstr>11.2 Access Methods访问方法  1. Sequential Access 顺序访问</vt:lpstr>
      <vt:lpstr>2. Direct Access  直接访问</vt:lpstr>
      <vt:lpstr>Simulation of Sequential Access on a Direct-access File</vt:lpstr>
      <vt:lpstr>3.  Other Access Methods</vt:lpstr>
      <vt:lpstr>Example of Index and Relative Files</vt:lpstr>
      <vt:lpstr>11.3  Directory Structure目录结构</vt:lpstr>
      <vt:lpstr>PowerPoint 演示文稿</vt:lpstr>
      <vt:lpstr>PowerPoint 演示文稿</vt:lpstr>
      <vt:lpstr>PowerPoint 演示文稿</vt:lpstr>
      <vt:lpstr>PowerPoint 演示文稿</vt:lpstr>
      <vt:lpstr>1. Single-Level Directory  单级目录</vt:lpstr>
      <vt:lpstr>2. Two-Level Directory 二级目录</vt:lpstr>
      <vt:lpstr>3. Tree-Structured Directories 树形结构目录</vt:lpstr>
      <vt:lpstr>Tree-Structured Directories (Cont.)</vt:lpstr>
      <vt:lpstr>Tree-Structured Directories (Cont.)</vt:lpstr>
      <vt:lpstr>4.Acyclic-Graph Directories  无环图目录</vt:lpstr>
      <vt:lpstr>PowerPoint 演示文稿</vt:lpstr>
      <vt:lpstr>5. General Graph Directory 通用图目录</vt:lpstr>
      <vt:lpstr>PowerPoint 演示文稿</vt:lpstr>
      <vt:lpstr>11.4  File System Mounting文件系统安装</vt:lpstr>
      <vt:lpstr>(a) Existing.  (b) Unmounted Partition</vt:lpstr>
      <vt:lpstr>Mount Point</vt:lpstr>
      <vt:lpstr>PowerPoint 演示文稿</vt:lpstr>
      <vt:lpstr>11.5  File Sharing 文件共享</vt:lpstr>
      <vt:lpstr>PowerPoint 演示文稿</vt:lpstr>
      <vt:lpstr>1. Multiple Users  多用户</vt:lpstr>
      <vt:lpstr>PowerPoint 演示文稿</vt:lpstr>
      <vt:lpstr>PowerPoint 演示文稿</vt:lpstr>
      <vt:lpstr>2. *Remote File Systems 远程文件系统</vt:lpstr>
      <vt:lpstr>11.6  Protection 保护</vt:lpstr>
      <vt:lpstr>PowerPoint 演示文稿</vt:lpstr>
      <vt:lpstr>2. Access Control</vt:lpstr>
      <vt:lpstr>Appendix</vt:lpstr>
      <vt:lpstr>Goals of Protection  保护的目标</vt:lpstr>
      <vt:lpstr>Domain of Protection  保护域</vt:lpstr>
      <vt:lpstr>Domain Structure  域结构</vt:lpstr>
      <vt:lpstr>PowerPoint 演示文稿</vt:lpstr>
      <vt:lpstr>Access Matrix  访问矩阵</vt:lpstr>
      <vt:lpstr>Access Matrix</vt:lpstr>
      <vt:lpstr>PowerPoint 演示文稿</vt:lpstr>
      <vt:lpstr>Copy right</vt:lpstr>
      <vt:lpstr>Owner right</vt:lpstr>
      <vt:lpstr>Control right</vt:lpstr>
      <vt:lpstr>Implementation of Access Matrix 访问矩阵的实现</vt:lpstr>
      <vt:lpstr>Access Lists for Objects</vt:lpstr>
      <vt:lpstr>End of Chapter 11</vt:lpstr>
    </vt:vector>
  </TitlesOfParts>
  <Company>sdust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XJLee</dc:creator>
  <cp:lastModifiedBy>xjlee</cp:lastModifiedBy>
  <cp:revision>266</cp:revision>
  <dcterms:created xsi:type="dcterms:W3CDTF">2008-07-01T15:14:26Z</dcterms:created>
  <dcterms:modified xsi:type="dcterms:W3CDTF">2015-11-28T14:19:02Z</dcterms:modified>
</cp:coreProperties>
</file>