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55"/>
  </p:notesMasterIdLst>
  <p:sldIdLst>
    <p:sldId id="454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449" r:id="rId11"/>
    <p:sldId id="395" r:id="rId12"/>
    <p:sldId id="450" r:id="rId13"/>
    <p:sldId id="396" r:id="rId14"/>
    <p:sldId id="397" r:id="rId15"/>
    <p:sldId id="398" r:id="rId16"/>
    <p:sldId id="399" r:id="rId17"/>
    <p:sldId id="400" r:id="rId18"/>
    <p:sldId id="451" r:id="rId19"/>
    <p:sldId id="461" r:id="rId20"/>
    <p:sldId id="401" r:id="rId21"/>
    <p:sldId id="455" r:id="rId22"/>
    <p:sldId id="402" r:id="rId23"/>
    <p:sldId id="403" r:id="rId24"/>
    <p:sldId id="404" r:id="rId25"/>
    <p:sldId id="405" r:id="rId26"/>
    <p:sldId id="456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52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58" r:id="rId47"/>
    <p:sldId id="457" r:id="rId48"/>
    <p:sldId id="425" r:id="rId49"/>
    <p:sldId id="460" r:id="rId50"/>
    <p:sldId id="459" r:id="rId51"/>
    <p:sldId id="427" r:id="rId52"/>
    <p:sldId id="453" r:id="rId53"/>
    <p:sldId id="296" r:id="rId54"/>
  </p:sldIdLst>
  <p:sldSz cx="9144000" cy="6858000" type="screen4x3"/>
  <p:notesSz cx="6881813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00CC"/>
    <a:srgbClr val="3366FF"/>
    <a:srgbClr val="FFFF66"/>
    <a:srgbClr val="99CCFF"/>
    <a:srgbClr val="FFFF99"/>
    <a:srgbClr val="FFFF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9" autoAdjust="0"/>
    <p:restoredTop sz="94660"/>
  </p:normalViewPr>
  <p:slideViewPr>
    <p:cSldViewPr snapToGrid="0">
      <p:cViewPr>
        <p:scale>
          <a:sx n="100" d="100"/>
          <a:sy n="100" d="100"/>
        </p:scale>
        <p:origin x="-780" y="564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BF1F97AF-EECD-4F21-AE98-931FFB6E50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352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F97AF-EECD-4F21-AE98-931FFB6E50D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7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180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59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4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65" y="565863"/>
            <a:ext cx="8229600" cy="71004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39" y="1371952"/>
            <a:ext cx="8442251" cy="4805563"/>
          </a:xfrm>
        </p:spPr>
        <p:txBody>
          <a:bodyPr/>
          <a:lstStyle>
            <a:lvl1pPr marL="274320" indent="-274320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b="1">
                <a:solidFill>
                  <a:srgbClr val="0066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40080" indent="-24688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b="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14400" indent="-24688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>
                <a:solidFill>
                  <a:srgbClr val="0000CC"/>
                </a:solidFill>
                <a:latin typeface="Helvetica" panose="020B0604020202020204" pitchFamily="34" charset="0"/>
                <a:ea typeface="Arial Unicode MS" panose="020B0604020202020204" pitchFamily="34" charset="-122"/>
                <a:cs typeface="Helvetica" panose="020B0604020202020204" pitchFamily="34" charset="0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/>
            </a:lvl4pPr>
            <a:lvl5pPr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defRPr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352107" cy="248167"/>
          </a:xfrm>
        </p:spPr>
        <p:txBody>
          <a:bodyPr/>
          <a:lstStyle>
            <a:lvl1pPr>
              <a:defRPr b="0">
                <a:solidFill>
                  <a:srgbClr val="0066FF"/>
                </a:solidFill>
              </a:defRPr>
            </a:lvl1pPr>
          </a:lstStyle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97079" y="6452043"/>
            <a:ext cx="538716" cy="288999"/>
          </a:xfrm>
        </p:spPr>
        <p:txBody>
          <a:bodyPr/>
          <a:lstStyle>
            <a:lvl1pPr algn="ctr">
              <a:defRPr>
                <a:solidFill>
                  <a:srgbClr val="0066FF"/>
                </a:solidFill>
              </a:defRPr>
            </a:lvl1pPr>
          </a:lstStyle>
          <a:p>
            <a:r>
              <a:rPr lang="en-US" dirty="0" smtClean="0"/>
              <a:t>8.</a:t>
            </a:r>
            <a:fld id="{59DE6EB8-52AB-45EA-A660-3E1EBFA729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2651" y="6388248"/>
            <a:ext cx="1839433" cy="352794"/>
          </a:xfrm>
        </p:spPr>
        <p:txBody>
          <a:bodyPr/>
          <a:lstStyle>
            <a:lvl1pPr>
              <a:defRPr b="0">
                <a:solidFill>
                  <a:srgbClr val="0066FF"/>
                </a:solidFill>
              </a:defRPr>
            </a:lvl1pPr>
          </a:lstStyle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494182" y="6539023"/>
            <a:ext cx="1415902" cy="24454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b="1">
                <a:solidFill>
                  <a:srgbClr val="0066FF"/>
                </a:solidFill>
              </a:defRPr>
            </a:lvl1pPr>
          </a:lstStyle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000500" y="6549656"/>
            <a:ext cx="762000" cy="203717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rgbClr val="0066FF"/>
                </a:solidFill>
              </a:defRPr>
            </a:lvl1pPr>
          </a:lstStyle>
          <a:p>
            <a:r>
              <a:rPr lang="en-US" dirty="0" smtClean="0"/>
              <a:t>8.</a:t>
            </a:r>
            <a:fld id="{59DE6EB8-52AB-45EA-A660-3E1EBFA7298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5181" y="6539023"/>
            <a:ext cx="1690577" cy="22498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="1">
                <a:solidFill>
                  <a:srgbClr val="0066FF"/>
                </a:solidFill>
              </a:defRPr>
            </a:lvl1pPr>
          </a:lstStyle>
          <a:p>
            <a:r>
              <a:rPr lang="en-US" altLang="zh-CN" smtClean="0"/>
              <a:t>Operating Systems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4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24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Chapter 12:</a:t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File-System Implementation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476250" y="1117600"/>
            <a:ext cx="8439150" cy="525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algn="l">
              <a:lnSpc>
                <a:spcPct val="125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About directory</a:t>
            </a:r>
          </a:p>
          <a:p>
            <a:pPr marL="1085850" lvl="2" indent="-228600" algn="l">
              <a:lnSpc>
                <a:spcPct val="125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Some operating systems (including UNIX) treat a directory as a file.</a:t>
            </a:r>
          </a:p>
          <a:p>
            <a:pPr marL="1085850" lvl="2" indent="-228600" algn="l">
              <a:lnSpc>
                <a:spcPct val="125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Some operating systems (including Windows NT) treat a directories as entities separate from files. (separate system calls for files and directories.)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6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4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ChangeArrowheads="1"/>
          </p:cNvSpPr>
          <p:nvPr/>
        </p:nvSpPr>
        <p:spPr bwMode="auto">
          <a:xfrm>
            <a:off x="163513" y="815975"/>
            <a:ext cx="8839200" cy="578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5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Open a file  </a:t>
            </a:r>
            <a:r>
              <a:rPr kumimoji="1" lang="zh-CN" altLang="en-US" sz="24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打开文件</a:t>
            </a:r>
          </a:p>
          <a:p>
            <a:pPr marL="742950" lvl="1" indent="-285750" algn="l">
              <a:lnSpc>
                <a:spcPct val="125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 b="1">
                <a:latin typeface="Helvetica" pitchFamily="34" charset="0"/>
                <a:ea typeface="宋体" pitchFamily="2" charset="-122"/>
                <a:hlinkClick r:id="rId2" action="ppaction://hlinksldjump"/>
              </a:rPr>
              <a:t>The process</a:t>
            </a:r>
            <a:r>
              <a:rPr kumimoji="1" lang="en-US" altLang="zh-CN" sz="2400" b="1">
                <a:latin typeface="Helvetica" pitchFamily="34" charset="0"/>
                <a:ea typeface="宋体" pitchFamily="2" charset="-122"/>
              </a:rPr>
              <a:t>:</a:t>
            </a:r>
          </a:p>
          <a:p>
            <a:pPr marL="1085850" lvl="2" indent="-228600" algn="l">
              <a:lnSpc>
                <a:spcPct val="125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The </a:t>
            </a: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directory structures is searched</a:t>
            </a: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 for the given file name. (Parts of the directory  structure are usually cached in memory to speed directory operations.)</a:t>
            </a:r>
          </a:p>
          <a:p>
            <a:pPr marL="1085850" lvl="2" indent="-228600" algn="l">
              <a:lnSpc>
                <a:spcPct val="125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The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FCB</a:t>
            </a: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 is copied into a </a:t>
            </a: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system-wide open-file table</a:t>
            </a: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 in memory.</a:t>
            </a:r>
          </a:p>
          <a:p>
            <a:pPr marL="1085850" lvl="2" indent="-228600" algn="l">
              <a:lnSpc>
                <a:spcPct val="125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An </a:t>
            </a: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entry</a:t>
            </a: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 is made in the </a:t>
            </a: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per-process</a:t>
            </a: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open-file</a:t>
            </a: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table</a:t>
            </a: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. (with a pointer to the entry in the system-wide open-file table, a pointer to the current location in the file, the access mode in which the file is open, ……)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0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0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0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0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0" y="903288"/>
            <a:ext cx="9144000" cy="523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085850" lvl="2" indent="-228600" algn="l">
              <a:lnSpc>
                <a:spcPct val="125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The open call returns a</a:t>
            </a:r>
            <a:r>
              <a:rPr kumimoji="1"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pointer</a:t>
            </a:r>
            <a:r>
              <a:rPr kumimoji="1"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to the appropriate entry in the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per-process</a:t>
            </a:r>
            <a:r>
              <a:rPr kumimoji="1"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open-file</a:t>
            </a:r>
            <a:r>
              <a:rPr kumimoji="1"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table</a:t>
            </a: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. All </a:t>
            </a:r>
            <a:r>
              <a:rPr kumimoji="1" lang="en-US" altLang="zh-CN" sz="2400" dirty="0">
                <a:latin typeface="Helvetica" pitchFamily="34" charset="0"/>
                <a:ea typeface="宋体" pitchFamily="2" charset="-122"/>
                <a:hlinkClick r:id="rId2" action="ppaction://hlinksldjump"/>
              </a:rPr>
              <a:t>file operations </a:t>
            </a: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are then  performed via this pointer.</a:t>
            </a:r>
          </a:p>
          <a:p>
            <a:pPr marL="742950" lvl="1" indent="-285750" algn="l">
              <a:lnSpc>
                <a:spcPct val="125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 b="1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About the pointer returned by the open call</a:t>
            </a:r>
          </a:p>
          <a:p>
            <a:pPr marL="1085850" lvl="2" indent="-228600" algn="l">
              <a:lnSpc>
                <a:spcPct val="125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Unix systems refer to it as a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file</a:t>
            </a:r>
            <a:r>
              <a:rPr kumimoji="1" lang="en-US" altLang="zh-CN" sz="24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descriptor</a:t>
            </a: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(</a:t>
            </a:r>
            <a:r>
              <a:rPr kumimoji="1" lang="zh-CN" altLang="en-US" sz="24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文件描述符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Helvetica" pitchFamily="34" charset="0"/>
              <a:ea typeface="宋体" pitchFamily="2" charset="-122"/>
            </a:endParaRPr>
          </a:p>
          <a:p>
            <a:pPr marL="1085850" lvl="2" indent="-228600" algn="l">
              <a:lnSpc>
                <a:spcPct val="125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Windows 2000 refers to it as a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file</a:t>
            </a:r>
            <a:r>
              <a:rPr kumimoji="1" lang="en-US" altLang="zh-CN" sz="24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handle</a:t>
            </a:r>
            <a:r>
              <a:rPr kumimoji="1" lang="zh-CN" altLang="en-US" sz="24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（</a:t>
            </a:r>
            <a:r>
              <a:rPr kumimoji="1" lang="zh-CN" altLang="en-US" sz="2400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文件句柄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）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.</a:t>
            </a:r>
            <a:endParaRPr kumimoji="1" lang="en-US" altLang="zh-CN" sz="2400" dirty="0">
              <a:solidFill>
                <a:srgbClr val="000000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8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8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8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8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8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273050" y="915988"/>
            <a:ext cx="8683625" cy="54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5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Close a file  </a:t>
            </a:r>
            <a:r>
              <a:rPr kumimoji="1" lang="zh-CN" altLang="en-US" sz="2400" b="1" dirty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关闭文件</a:t>
            </a:r>
          </a:p>
          <a:p>
            <a:pPr marL="742950" lvl="1" indent="-285750" algn="l">
              <a:lnSpc>
                <a:spcPct val="125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 b="1" dirty="0">
                <a:latin typeface="Helvetica" pitchFamily="34" charset="0"/>
                <a:ea typeface="宋体" pitchFamily="2" charset="-122"/>
              </a:rPr>
              <a:t>The process:</a:t>
            </a:r>
          </a:p>
          <a:p>
            <a:pPr marL="1085850" lvl="2" indent="-228600" algn="l">
              <a:lnSpc>
                <a:spcPct val="125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The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per-process</a:t>
            </a:r>
            <a:r>
              <a:rPr kumimoji="1"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table</a:t>
            </a:r>
            <a:r>
              <a:rPr kumimoji="1"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entry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is removed, and the system-wide entry’s open count is decremented.</a:t>
            </a:r>
          </a:p>
          <a:p>
            <a:pPr marL="1085850" lvl="2" indent="-228600" algn="l">
              <a:lnSpc>
                <a:spcPct val="125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When all users that have opened the file close it, the updated file information is copied back to the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disk-based</a:t>
            </a:r>
            <a:r>
              <a:rPr kumimoji="1"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directory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structure</a:t>
            </a: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 and the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system-wide</a:t>
            </a:r>
            <a:r>
              <a:rPr kumimoji="1"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open-file</a:t>
            </a:r>
            <a:r>
              <a:rPr kumimoji="1"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table</a:t>
            </a:r>
            <a:r>
              <a:rPr kumimoji="1"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entry</a:t>
            </a: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 is removed.</a:t>
            </a:r>
            <a:endParaRPr kumimoji="1" lang="en-US" altLang="zh-CN" sz="2400" dirty="0">
              <a:solidFill>
                <a:srgbClr val="000000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1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1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5514975"/>
            <a:ext cx="7681912" cy="828675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In-Memory file-system structures.</a:t>
            </a:r>
            <a:b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</a:br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 (a) File open. (b) File read.</a:t>
            </a:r>
          </a:p>
        </p:txBody>
      </p:sp>
      <p:sp>
        <p:nvSpPr>
          <p:cNvPr id="54272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42975" y="1420813"/>
            <a:ext cx="252413" cy="254000"/>
          </a:xfrm>
          <a:prstGeom prst="actionButtonBackPreviou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42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373" r="3906" b="687"/>
          <a:stretch>
            <a:fillRect/>
          </a:stretch>
        </p:blipFill>
        <p:spPr bwMode="auto">
          <a:xfrm>
            <a:off x="1501775" y="230188"/>
            <a:ext cx="6386513" cy="5114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02235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ea typeface="宋体" pitchFamily="2" charset="-122"/>
              </a:rPr>
              <a:t>Partitions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 and Mounting </a:t>
            </a:r>
            <a:r>
              <a:rPr lang="zh-CN" altLang="en-US" sz="2800" dirty="0" smtClean="0">
                <a:solidFill>
                  <a:srgbClr val="008000"/>
                </a:solidFill>
                <a:ea typeface="宋体" pitchFamily="2" charset="-122"/>
              </a:rPr>
              <a:t>分区及安装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93511" y="1098021"/>
            <a:ext cx="8699500" cy="5565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b="1" dirty="0" smtClean="0">
                <a:ea typeface="宋体" pitchFamily="2" charset="-122"/>
              </a:rPr>
              <a:t>The layout of disk can have many variations, depending on the operating system. </a:t>
            </a:r>
          </a:p>
          <a:p>
            <a:pPr lvl="1">
              <a:lnSpc>
                <a:spcPct val="110000"/>
              </a:lnSpc>
            </a:pPr>
            <a:r>
              <a:rPr lang="en-US" altLang="zh-CN" sz="2400" u="sng" dirty="0" smtClean="0">
                <a:ea typeface="宋体" pitchFamily="2" charset="-122"/>
              </a:rPr>
              <a:t>A disk can be sliced into multiple partitions</a:t>
            </a:r>
            <a:r>
              <a:rPr lang="en-US" altLang="zh-CN" sz="2400" dirty="0" smtClean="0">
                <a:ea typeface="宋体" pitchFamily="2" charset="-122"/>
              </a:rPr>
              <a:t>, or a partition can span multiple disks (---a form of RAID).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tx2"/>
                </a:solidFill>
                <a:ea typeface="宋体" pitchFamily="2" charset="-122"/>
              </a:rPr>
              <a:t>Each partition can be: 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 smtClean="0">
                <a:ea typeface="宋体" pitchFamily="2" charset="-122"/>
              </a:rPr>
              <a:t>“</a:t>
            </a:r>
            <a:r>
              <a:rPr lang="en-US" altLang="zh-CN" sz="2400" b="1" i="1" dirty="0" smtClean="0">
                <a:solidFill>
                  <a:srgbClr val="00B0F0"/>
                </a:solidFill>
                <a:ea typeface="宋体" pitchFamily="2" charset="-122"/>
              </a:rPr>
              <a:t>raw</a:t>
            </a:r>
            <a:r>
              <a:rPr lang="en-US" altLang="zh-CN" sz="2400" b="1" dirty="0" smtClean="0">
                <a:ea typeface="宋体" pitchFamily="2" charset="-122"/>
              </a:rPr>
              <a:t>” :  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生分区</a:t>
            </a:r>
          </a:p>
          <a:p>
            <a:pPr lvl="2">
              <a:lnSpc>
                <a:spcPct val="110000"/>
              </a:lnSpc>
            </a:pPr>
            <a:r>
              <a:rPr lang="en-US" altLang="zh-CN" sz="2400" b="1" dirty="0" smtClean="0">
                <a:ea typeface="宋体" pitchFamily="2" charset="-122"/>
              </a:rPr>
              <a:t>containing no file system</a:t>
            </a:r>
          </a:p>
          <a:p>
            <a:pPr lvl="2">
              <a:lnSpc>
                <a:spcPct val="110000"/>
              </a:lnSpc>
            </a:pPr>
            <a:r>
              <a:rPr lang="en-US" altLang="zh-CN" sz="2400" b="1" i="1" dirty="0" smtClean="0">
                <a:solidFill>
                  <a:srgbClr val="3366FF"/>
                </a:solidFill>
                <a:ea typeface="宋体" pitchFamily="2" charset="-122"/>
              </a:rPr>
              <a:t>Raw</a:t>
            </a:r>
            <a:r>
              <a:rPr lang="en-US" altLang="zh-CN" sz="24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3366FF"/>
                </a:solidFill>
                <a:ea typeface="宋体" pitchFamily="2" charset="-122"/>
              </a:rPr>
              <a:t>disk</a:t>
            </a:r>
            <a:r>
              <a:rPr lang="en-US" altLang="zh-CN" sz="2400" dirty="0" smtClean="0">
                <a:ea typeface="宋体" pitchFamily="2" charset="-122"/>
              </a:rPr>
              <a:t> is used where no file system is appropriate.</a:t>
            </a:r>
          </a:p>
          <a:p>
            <a:pPr lvl="3">
              <a:lnSpc>
                <a:spcPct val="110000"/>
              </a:lnSpc>
            </a:pPr>
            <a:r>
              <a:rPr lang="en-US" altLang="zh-CN" sz="2300" dirty="0" smtClean="0">
                <a:ea typeface="宋体" pitchFamily="2" charset="-122"/>
              </a:rPr>
              <a:t>Examples: UNIX swap space, some databases.</a:t>
            </a:r>
            <a:endParaRPr lang="en-US" altLang="zh-CN" sz="2300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b="1" dirty="0" smtClean="0">
                <a:ea typeface="宋体" pitchFamily="2" charset="-122"/>
              </a:rPr>
              <a:t>“</a:t>
            </a:r>
            <a:r>
              <a:rPr lang="en-US" altLang="zh-CN" sz="2400" b="1" i="1" dirty="0" smtClean="0">
                <a:solidFill>
                  <a:srgbClr val="00B0F0"/>
                </a:solidFill>
                <a:ea typeface="宋体" pitchFamily="2" charset="-122"/>
              </a:rPr>
              <a:t>cooked</a:t>
            </a:r>
            <a:r>
              <a:rPr lang="en-US" altLang="zh-CN" sz="2400" b="1" dirty="0" smtClean="0">
                <a:ea typeface="宋体" pitchFamily="2" charset="-122"/>
              </a:rPr>
              <a:t>” :  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熟分区</a:t>
            </a:r>
          </a:p>
          <a:p>
            <a:pPr lvl="2">
              <a:lnSpc>
                <a:spcPct val="110000"/>
              </a:lnSpc>
            </a:pPr>
            <a:r>
              <a:rPr lang="en-US" altLang="zh-CN" sz="2400" b="1" dirty="0" smtClean="0">
                <a:ea typeface="宋体" pitchFamily="2" charset="-122"/>
              </a:rPr>
              <a:t>containing a file system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3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idx="1"/>
          </p:nvPr>
        </p:nvSpPr>
        <p:spPr>
          <a:xfrm>
            <a:off x="176213" y="900113"/>
            <a:ext cx="8818562" cy="561498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i="1" dirty="0" smtClean="0">
                <a:solidFill>
                  <a:srgbClr val="3366FF"/>
                </a:solidFill>
                <a:ea typeface="宋体" pitchFamily="2" charset="-122"/>
              </a:rPr>
              <a:t>Boot</a:t>
            </a:r>
            <a:r>
              <a:rPr lang="en-US" altLang="zh-CN" sz="24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3366FF"/>
                </a:solidFill>
                <a:ea typeface="宋体" pitchFamily="2" charset="-122"/>
              </a:rPr>
              <a:t>information</a:t>
            </a:r>
            <a:r>
              <a:rPr lang="en-US" altLang="zh-CN" sz="24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引导信息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can be stored in a separate partition.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it has its own format  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具有自己特定的格式</a:t>
            </a:r>
            <a:endParaRPr lang="en-US" altLang="zh-CN" sz="2400" b="1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2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because at boot time the system does not have file-system device drivers loaded and therefore cannot interpret the file-system format. 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因为引导时文件系统尚未加载，因此无法理解文件系统格式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2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it is usually a sequential series of blocks, loaded as an image into memory. </a:t>
            </a:r>
          </a:p>
          <a:p>
            <a:pPr lvl="3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Execution of the image starts at a predefined location, such as the first byte.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4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4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4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4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4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4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build="p" bldLvl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idx="1"/>
          </p:nvPr>
        </p:nvSpPr>
        <p:spPr>
          <a:xfrm>
            <a:off x="171450" y="920750"/>
            <a:ext cx="8791575" cy="482758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i="1" dirty="0">
                <a:solidFill>
                  <a:srgbClr val="00B0F0"/>
                </a:solidFill>
                <a:ea typeface="宋体" pitchFamily="2" charset="-122"/>
              </a:rPr>
              <a:t>root</a:t>
            </a:r>
            <a:r>
              <a:rPr lang="en-US" altLang="zh-CN" sz="2400" b="1" i="1" dirty="0" smtClean="0">
                <a:solidFill>
                  <a:srgbClr val="00B0F0"/>
                </a:solidFill>
                <a:ea typeface="宋体" pitchFamily="2" charset="-122"/>
              </a:rPr>
              <a:t> partition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根分区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which contains the operating-system kernel and potentially other system files, is mounted at boot time. </a:t>
            </a:r>
          </a:p>
          <a:p>
            <a:pPr marL="393192" lvl="1" indent="0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08000"/>
                </a:solidFill>
                <a:ea typeface="宋体" pitchFamily="2" charset="-122"/>
              </a:rPr>
              <a:t>包含</a:t>
            </a:r>
            <a:r>
              <a:rPr lang="en-US" altLang="zh-CN" dirty="0" smtClean="0">
                <a:solidFill>
                  <a:srgbClr val="008000"/>
                </a:solidFill>
                <a:ea typeface="宋体" pitchFamily="2" charset="-122"/>
              </a:rPr>
              <a:t>OS</a:t>
            </a:r>
            <a:r>
              <a:rPr lang="zh-CN" altLang="en-US" dirty="0" smtClean="0">
                <a:solidFill>
                  <a:srgbClr val="008000"/>
                </a:solidFill>
                <a:ea typeface="宋体" pitchFamily="2" charset="-122"/>
              </a:rPr>
              <a:t>内核及其他系统文件，引导时安装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Other partitions can be automatically mounted at boot or manually mounted later, depending on the operating system. </a:t>
            </a:r>
          </a:p>
          <a:p>
            <a:pPr marL="667512" lvl="2" indent="0">
              <a:lnSpc>
                <a:spcPct val="125000"/>
              </a:lnSpc>
              <a:buNone/>
            </a:pP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其他分区在引导时自动安装，或后来手工安装，取决于操作系统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5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5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5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5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5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4" grpId="0" build="p" bldLvl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idx="1"/>
          </p:nvPr>
        </p:nvSpPr>
        <p:spPr>
          <a:xfrm>
            <a:off x="0" y="779463"/>
            <a:ext cx="8983663" cy="5545137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As</a:t>
            </a:r>
            <a:r>
              <a:rPr lang="en-US" altLang="zh-CN" sz="2400" dirty="0" smtClean="0">
                <a:ea typeface="宋体" pitchFamily="2" charset="-122"/>
              </a:rPr>
              <a:t> part of a successful mount operation, the operating system verifies that the device contains a valid file system. </a:t>
            </a:r>
          </a:p>
          <a:p>
            <a:pPr marL="393192" lvl="1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+mn-ea"/>
              </a:rPr>
              <a:t>作为安装操作的一部分</a:t>
            </a:r>
            <a:r>
              <a:rPr lang="zh-CN" altLang="en-US" b="1" dirty="0">
                <a:solidFill>
                  <a:srgbClr val="008000"/>
                </a:solidFill>
                <a:latin typeface="+mn-ea"/>
              </a:rPr>
              <a:t>，</a:t>
            </a:r>
            <a:r>
              <a:rPr lang="zh-CN" altLang="en-US" b="1" dirty="0" smtClean="0">
                <a:solidFill>
                  <a:srgbClr val="008000"/>
                </a:solidFill>
                <a:latin typeface="+mn-ea"/>
              </a:rPr>
              <a:t>操作系统核实设备包含有效文件系统</a:t>
            </a:r>
            <a:endParaRPr lang="en-US" altLang="zh-CN" sz="2400" b="1" dirty="0" smtClean="0">
              <a:solidFill>
                <a:srgbClr val="008000"/>
              </a:solidFill>
              <a:latin typeface="+mn-ea"/>
            </a:endParaRPr>
          </a:p>
          <a:p>
            <a:pPr lvl="2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It does so by asking the device driver to read the device directory and verifying that the directory has the expected format. </a:t>
            </a:r>
          </a:p>
          <a:p>
            <a:pPr lvl="3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If the format is invalid, the partition must have its consistency checked and possibly correct, either with or without user intervention.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9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9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9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2" grpId="0" build="p" bldLvl="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idx="1"/>
          </p:nvPr>
        </p:nvSpPr>
        <p:spPr>
          <a:xfrm>
            <a:off x="0" y="779463"/>
            <a:ext cx="8983663" cy="5545137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Finally, the operating system notes in its in-memory </a:t>
            </a:r>
            <a:r>
              <a:rPr lang="en-US" altLang="zh-CN" sz="2400" b="1" i="1" dirty="0" smtClean="0">
                <a:solidFill>
                  <a:srgbClr val="3366FF"/>
                </a:solidFill>
                <a:ea typeface="宋体" pitchFamily="2" charset="-122"/>
              </a:rPr>
              <a:t>mount table</a:t>
            </a:r>
            <a:r>
              <a:rPr lang="en-US" altLang="zh-CN" sz="2400" dirty="0" smtClean="0">
                <a:ea typeface="宋体" pitchFamily="2" charset="-122"/>
              </a:rPr>
              <a:t> structure that a file system is mounted, and the type of the file system.</a:t>
            </a:r>
          </a:p>
          <a:p>
            <a:pPr marL="393192" lvl="1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最后，操作系统在内存安装表中注明安装该文件系统及其类型</a:t>
            </a:r>
            <a:endParaRPr lang="en-US" altLang="zh-CN" sz="2400" b="1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30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9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2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180975"/>
            <a:ext cx="8883650" cy="1308100"/>
          </a:xfrm>
        </p:spPr>
        <p:txBody>
          <a:bodyPr/>
          <a:lstStyle/>
          <a:p>
            <a:r>
              <a:rPr lang="zh-CN" altLang="en-US" sz="3600" dirty="0" smtClean="0">
                <a:ea typeface="宋体" pitchFamily="2" charset="-122"/>
              </a:rPr>
              <a:t> </a:t>
            </a:r>
            <a:r>
              <a:rPr lang="en-US" altLang="zh-CN" sz="3600" dirty="0" smtClean="0">
                <a:ea typeface="宋体" pitchFamily="2" charset="-122"/>
              </a:rPr>
              <a:t>Chapter 12 File-System Implementation</a:t>
            </a:r>
            <a:br>
              <a:rPr lang="en-US" altLang="zh-CN" sz="3600" dirty="0" smtClean="0">
                <a:ea typeface="宋体" pitchFamily="2" charset="-122"/>
              </a:rPr>
            </a:br>
            <a:r>
              <a:rPr lang="zh-CN" altLang="en-US" sz="3600" b="1" dirty="0" smtClean="0">
                <a:solidFill>
                  <a:srgbClr val="008000"/>
                </a:solidFill>
                <a:ea typeface="宋体" pitchFamily="2" charset="-122"/>
              </a:rPr>
              <a:t>文件系统实现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743075"/>
            <a:ext cx="8493125" cy="4878388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12.1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2" action="ppaction://hlinksldjump"/>
              </a:rPr>
              <a:t>File-System Structure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文件系统结构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12.2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3" action="ppaction://hlinksldjump"/>
              </a:rPr>
              <a:t>File-System Implementation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文件系统实现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12.3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4" action="ppaction://hlinksldjump"/>
              </a:rPr>
              <a:t>Directory Implementation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目录实现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12.4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5" action="ppaction://hlinksldjump"/>
              </a:rPr>
              <a:t>Allocation Methods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分配方法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12.5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hlinkClick r:id="rId6" action="ppaction://hlinksldjump"/>
              </a:rPr>
              <a:t>Free-Space Management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8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空闲空间管理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altLang="zh-CN" sz="2800" smtClean="0">
                <a:ea typeface="宋体" pitchFamily="2" charset="-122"/>
                <a:hlinkClick r:id="rId7" action="ppaction://hlinksldjump"/>
              </a:rPr>
              <a:t>Exercises</a:t>
            </a:r>
            <a:endParaRPr lang="zh-CN" altLang="en-US" sz="2800" smtClean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9349" y="733777"/>
            <a:ext cx="7375525" cy="88547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Virtual File Systems </a:t>
            </a:r>
            <a:r>
              <a:rPr lang="zh-CN" altLang="en-US" sz="3600" b="1" dirty="0" smtClean="0">
                <a:solidFill>
                  <a:srgbClr val="008000"/>
                </a:solidFill>
                <a:ea typeface="宋体" pitchFamily="2" charset="-122"/>
              </a:rPr>
              <a:t>虚拟文件系统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907822"/>
            <a:ext cx="8686800" cy="470252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4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     </a:t>
            </a:r>
            <a:r>
              <a:rPr lang="en-US" altLang="zh-CN" sz="2400" dirty="0" smtClean="0">
                <a:ea typeface="宋体" pitchFamily="2" charset="-122"/>
              </a:rPr>
              <a:t>How does an operating system allow multiple types of file systems to be integrated into a directory structure? How can users seamlessly move between file-system types as they navigate the file-system space?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操作系统如何使不同类型的文件系统可整合到一个目录结构中？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用户如何能够在不同类型文件系统之间无缝迁移？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>
          <a:xfrm>
            <a:off x="271463" y="964494"/>
            <a:ext cx="8686800" cy="513150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i="1" dirty="0" smtClean="0">
                <a:solidFill>
                  <a:srgbClr val="00B0F0"/>
                </a:solidFill>
                <a:ea typeface="宋体" pitchFamily="2" charset="-122"/>
              </a:rPr>
              <a:t>Virtual File Systems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–</a:t>
            </a:r>
            <a:r>
              <a:rPr lang="en-US" altLang="zh-CN" sz="2400" b="1" i="1" dirty="0" smtClean="0">
                <a:solidFill>
                  <a:srgbClr val="00B0F0"/>
                </a:solidFill>
                <a:ea typeface="宋体" pitchFamily="2" charset="-122"/>
              </a:rPr>
              <a:t>VFS  </a:t>
            </a:r>
            <a:r>
              <a:rPr lang="zh-CN" altLang="en-US" sz="24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虚拟文件系统</a:t>
            </a:r>
            <a:endParaRPr lang="en-US" altLang="zh-CN" sz="2400" b="1" dirty="0" smtClean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 provide an object-oriented way of implementing file systems.  </a:t>
            </a:r>
            <a:r>
              <a:rPr lang="zh-CN" altLang="en-US" sz="2400" b="1" dirty="0" smtClean="0">
                <a:solidFill>
                  <a:srgbClr val="0070C0"/>
                </a:solidFill>
                <a:ea typeface="宋体" pitchFamily="2" charset="-122"/>
              </a:rPr>
              <a:t>提供一种面向对象的文件系统实现方法</a:t>
            </a:r>
            <a:endParaRPr lang="en-US" altLang="zh-CN" sz="2400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VFS allows the same system call interface (the API) to be used for different types of file systems.  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VFS</a:t>
            </a: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使同样的系统调用接口（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API</a:t>
            </a: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）用于不同类型的文件系统</a:t>
            </a:r>
            <a:endParaRPr lang="en-US" altLang="zh-CN" b="1" dirty="0">
              <a:solidFill>
                <a:srgbClr val="0070C0"/>
              </a:solidFill>
              <a:ea typeface="宋体" pitchFamily="2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The API is to the VFS interface, rather than any specific type of file system.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API</a:t>
            </a: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是面向</a:t>
            </a:r>
            <a:r>
              <a:rPr lang="en-US" altLang="zh-CN" b="1" dirty="0">
                <a:solidFill>
                  <a:srgbClr val="0070C0"/>
                </a:solidFill>
                <a:ea typeface="宋体" pitchFamily="2" charset="-122"/>
              </a:rPr>
              <a:t>VFS</a:t>
            </a: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接口的，而不是任何特定类型的文件系统</a:t>
            </a:r>
            <a:endParaRPr lang="en-US" altLang="zh-CN" b="1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78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37200"/>
            <a:ext cx="5208587" cy="561975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Schematic View of Virtual File System</a:t>
            </a:r>
          </a:p>
        </p:txBody>
      </p:sp>
      <p:pic>
        <p:nvPicPr>
          <p:cNvPr id="547843" name="Picture 3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57912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7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636" r="1935" b="970"/>
          <a:stretch>
            <a:fillRect/>
          </a:stretch>
        </p:blipFill>
        <p:spPr bwMode="auto">
          <a:xfrm>
            <a:off x="1592263" y="539750"/>
            <a:ext cx="6354762" cy="48783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1187450"/>
          </a:xfrm>
        </p:spPr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12.3 Directory Implementation</a:t>
            </a:r>
            <a:br>
              <a:rPr lang="en-US" altLang="zh-CN" sz="3600" dirty="0" smtClean="0">
                <a:ea typeface="宋体" pitchFamily="2" charset="-122"/>
              </a:rPr>
            </a:br>
            <a:r>
              <a:rPr lang="zh-CN" altLang="en-US" sz="2800" dirty="0" smtClean="0">
                <a:solidFill>
                  <a:srgbClr val="008000"/>
                </a:solidFill>
                <a:ea typeface="宋体" pitchFamily="2" charset="-122"/>
              </a:rPr>
              <a:t>目录实现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357313"/>
            <a:ext cx="8704262" cy="507365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800" b="1" dirty="0" smtClean="0">
                <a:solidFill>
                  <a:schemeClr val="tx2"/>
                </a:solidFill>
                <a:ea typeface="宋体" pitchFamily="2" charset="-122"/>
              </a:rPr>
              <a:t>1.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itchFamily="2" charset="-122"/>
              </a:rPr>
              <a:t>Linear list</a:t>
            </a:r>
            <a:r>
              <a:rPr lang="en-US" altLang="zh-CN" sz="2800" dirty="0" smtClean="0">
                <a:ea typeface="宋体" pitchFamily="2" charset="-122"/>
              </a:rPr>
              <a:t>  </a:t>
            </a:r>
            <a:r>
              <a:rPr lang="zh-CN" altLang="en-US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线性表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Linear list of file names with pointer to the data blocks.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simple to program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time-consuming to execute</a:t>
            </a:r>
          </a:p>
          <a:p>
            <a:r>
              <a:rPr lang="en-US" altLang="zh-CN" sz="2800" b="1" dirty="0" smtClean="0">
                <a:solidFill>
                  <a:schemeClr val="tx2"/>
                </a:solidFill>
                <a:ea typeface="宋体" pitchFamily="2" charset="-122"/>
              </a:rPr>
              <a:t>2.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itchFamily="2" charset="-122"/>
              </a:rPr>
              <a:t>Hash Table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哈希表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 – linear list with hash data structure.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decreases directory search time</a:t>
            </a:r>
          </a:p>
          <a:p>
            <a:pPr lvl="1"/>
            <a:r>
              <a:rPr lang="en-US" altLang="zh-CN" sz="2400" i="1" dirty="0" smtClean="0">
                <a:solidFill>
                  <a:srgbClr val="00B0F0"/>
                </a:solidFill>
                <a:ea typeface="宋体" pitchFamily="2" charset="-122"/>
              </a:rPr>
              <a:t>collisions</a:t>
            </a: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– situations where two file names hash to the same location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fixed size</a:t>
            </a:r>
          </a:p>
        </p:txBody>
      </p:sp>
      <p:pic>
        <p:nvPicPr>
          <p:cNvPr id="548868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071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122396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12.4 Allocation Methods </a:t>
            </a:r>
            <a:r>
              <a:rPr lang="zh-CN" altLang="en-US" sz="3600" dirty="0" smtClean="0">
                <a:solidFill>
                  <a:srgbClr val="008000"/>
                </a:solidFill>
                <a:ea typeface="宋体" pitchFamily="2" charset="-122"/>
              </a:rPr>
              <a:t>分配方法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327025" y="1584325"/>
            <a:ext cx="8623300" cy="48180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An </a:t>
            </a:r>
            <a:r>
              <a:rPr lang="en-US" altLang="zh-CN" sz="2400" b="1" i="1" dirty="0" smtClean="0">
                <a:solidFill>
                  <a:srgbClr val="00B0F0"/>
                </a:solidFill>
                <a:ea typeface="宋体" pitchFamily="2" charset="-122"/>
              </a:rPr>
              <a:t>allocation method</a:t>
            </a: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refers to how disk blocks are allocated for files.   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分配方法是指如何将盘块分配给文件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3366FF"/>
                </a:solidFill>
                <a:ea typeface="宋体" pitchFamily="2" charset="-122"/>
              </a:rPr>
              <a:t>Goal</a:t>
            </a:r>
          </a:p>
          <a:p>
            <a:pPr lvl="1"/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disk space is utilized effectively and file can be accessed quickly.   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磁盘空间的有效利用和文件的快速访问</a:t>
            </a:r>
            <a:endParaRPr lang="en-US" altLang="zh-CN" sz="2400" b="1" dirty="0" smtClean="0">
              <a:solidFill>
                <a:srgbClr val="008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3366FF"/>
                </a:solidFill>
                <a:ea typeface="宋体" pitchFamily="2" charset="-122"/>
              </a:rPr>
              <a:t>Three major methods</a:t>
            </a:r>
            <a:endParaRPr lang="en-US" altLang="zh-CN" sz="2400" dirty="0" smtClean="0">
              <a:solidFill>
                <a:srgbClr val="3366FF"/>
              </a:solidFill>
              <a:ea typeface="宋体" pitchFamily="2" charset="-122"/>
            </a:endParaRPr>
          </a:p>
          <a:p>
            <a:pPr lvl="1"/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  <a:hlinkClick r:id="rId2" action="ppaction://hlinksldjump"/>
              </a:rPr>
              <a:t>Contiguous allocation</a:t>
            </a: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连续分配</a:t>
            </a:r>
          </a:p>
          <a:p>
            <a:pPr lvl="1"/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  <a:hlinkClick r:id="rId3" action="ppaction://hlinksldjump"/>
              </a:rPr>
              <a:t>Linked allocation</a:t>
            </a: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链接分配</a:t>
            </a:r>
          </a:p>
          <a:p>
            <a:pPr lvl="1"/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  <a:hlinkClick r:id="rId4" action="ppaction://hlinksldjump"/>
              </a:rPr>
              <a:t>Indexed allocation</a:t>
            </a: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   </a:t>
            </a:r>
            <a:r>
              <a:rPr lang="zh-CN" altLang="en-US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索引分配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1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2444" y="6220178"/>
            <a:ext cx="5110162" cy="418924"/>
          </a:xfrm>
        </p:spPr>
        <p:txBody>
          <a:bodyPr/>
          <a:lstStyle/>
          <a:p>
            <a:pPr algn="ctr"/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Contiguous Allocation of Disk Space</a:t>
            </a:r>
          </a:p>
        </p:txBody>
      </p:sp>
      <p:sp>
        <p:nvSpPr>
          <p:cNvPr id="550916" name="Rectangle 4"/>
          <p:cNvSpPr>
            <a:spLocks noChangeArrowheads="1"/>
          </p:cNvSpPr>
          <p:nvPr/>
        </p:nvSpPr>
        <p:spPr bwMode="auto">
          <a:xfrm>
            <a:off x="268464" y="530578"/>
            <a:ext cx="7772400" cy="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Arial" charset="0"/>
                <a:ea typeface="宋体" pitchFamily="2" charset="-122"/>
              </a:rPr>
              <a:t>Contiguous </a:t>
            </a:r>
            <a:r>
              <a:rPr lang="en-US" altLang="zh-CN" sz="3600" b="1" dirty="0">
                <a:solidFill>
                  <a:srgbClr val="00B0F0"/>
                </a:solidFill>
                <a:latin typeface="Arial" charset="0"/>
                <a:ea typeface="宋体" pitchFamily="2" charset="-122"/>
              </a:rPr>
              <a:t>Allocation  </a:t>
            </a:r>
            <a:r>
              <a:rPr lang="zh-CN" altLang="en-US" sz="3200" b="1" dirty="0">
                <a:solidFill>
                  <a:srgbClr val="008000"/>
                </a:solidFill>
                <a:latin typeface="Arial" charset="0"/>
                <a:ea typeface="宋体" pitchFamily="2" charset="-122"/>
              </a:rPr>
              <a:t>连续分配</a:t>
            </a:r>
          </a:p>
        </p:txBody>
      </p:sp>
      <p:pic>
        <p:nvPicPr>
          <p:cNvPr id="5509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580" r="12967" b="887"/>
          <a:stretch>
            <a:fillRect/>
          </a:stretch>
        </p:blipFill>
        <p:spPr bwMode="auto">
          <a:xfrm>
            <a:off x="2149653" y="1375128"/>
            <a:ext cx="4953382" cy="495793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32088" y="5886450"/>
            <a:ext cx="5110162" cy="531813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Contiguous Allocation of Disk Space</a:t>
            </a:r>
          </a:p>
        </p:txBody>
      </p:sp>
      <p:sp>
        <p:nvSpPr>
          <p:cNvPr id="550915" name="Rectangle 3"/>
          <p:cNvSpPr>
            <a:spLocks noChangeArrowheads="1"/>
          </p:cNvSpPr>
          <p:nvPr/>
        </p:nvSpPr>
        <p:spPr bwMode="auto">
          <a:xfrm>
            <a:off x="176213" y="1047750"/>
            <a:ext cx="8696854" cy="50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Each file occupies a set of contiguous blocks on the disk</a:t>
            </a:r>
            <a:r>
              <a:rPr kumimoji="1" lang="en-US" altLang="zh-CN" sz="2400" dirty="0" smtClean="0">
                <a:latin typeface="Helvetica" pitchFamily="34" charset="0"/>
                <a:ea typeface="宋体" pitchFamily="2" charset="-122"/>
              </a:rPr>
              <a:t>.  </a:t>
            </a:r>
            <a:r>
              <a:rPr kumimoji="1" lang="zh-CN" altLang="en-US" sz="2400" b="1" dirty="0" smtClean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每个文件占用一组连续的盘块</a:t>
            </a:r>
            <a:endParaRPr kumimoji="1" lang="en-US" altLang="zh-CN" sz="2400" b="1" dirty="0">
              <a:solidFill>
                <a:srgbClr val="008000"/>
              </a:solidFill>
              <a:latin typeface="Helvetica" pitchFamily="34" charset="0"/>
              <a:ea typeface="宋体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CN" sz="2400" dirty="0">
                <a:latin typeface="Helvetica" pitchFamily="34" charset="0"/>
                <a:ea typeface="宋体" pitchFamily="2" charset="-122"/>
              </a:rPr>
              <a:t>The directory entry for each file indicates the address of the starting block (block #)</a:t>
            </a: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Helvetica" pitchFamily="34" charset="0"/>
                <a:ea typeface="宋体" pitchFamily="2" charset="-122"/>
              </a:rPr>
              <a:t>and the length of the area allocated for this file (number of blocks</a:t>
            </a:r>
            <a:r>
              <a:rPr lang="en-US" altLang="zh-CN" sz="2400" dirty="0" smtClean="0">
                <a:latin typeface="Helvetica" pitchFamily="34" charset="0"/>
                <a:ea typeface="宋体" pitchFamily="2" charset="-122"/>
              </a:rPr>
              <a:t>). </a:t>
            </a:r>
            <a:r>
              <a:rPr kumimoji="1" lang="zh-CN" altLang="en-US" sz="2400" b="1" dirty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每个文件的目录项指示文件的起始块地址（块号）及存储区域的长度（块数）</a:t>
            </a:r>
            <a:endParaRPr kumimoji="1" lang="en-US" altLang="zh-CN" sz="2400" b="1" dirty="0">
              <a:solidFill>
                <a:srgbClr val="008000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5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827088"/>
            <a:ext cx="5360987" cy="554037"/>
          </a:xfrm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Advantages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582613" y="1408113"/>
            <a:ext cx="8107362" cy="140335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The least number of disk seek. (for only one access job)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Accessing a file is easy. (for both sequential and direct access)</a:t>
            </a:r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642938" y="3267075"/>
            <a:ext cx="53609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zh-CN" sz="2400" b="1">
                <a:solidFill>
                  <a:srgbClr val="3366FF"/>
                </a:solidFill>
                <a:latin typeface="Arial" charset="0"/>
                <a:ea typeface="宋体" pitchFamily="2" charset="-122"/>
              </a:rPr>
              <a:t>Drawbacks</a:t>
            </a: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568325" y="3781425"/>
            <a:ext cx="81407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Difficulty for finding space for a new file.</a:t>
            </a:r>
          </a:p>
          <a:p>
            <a:pPr marL="342900" indent="-342900" algn="l"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Wasteful of space: external fragmentation. </a:t>
            </a:r>
          </a:p>
          <a:p>
            <a:pPr marL="342900" indent="-342900" algn="l"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              (dynamic storage-allocation problem)</a:t>
            </a:r>
          </a:p>
          <a:p>
            <a:pPr marL="342900" indent="-342900" algn="l"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Size-declaration problem: files cannot grow.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build="p"/>
      <p:bldP spid="5519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idx="1"/>
          </p:nvPr>
        </p:nvSpPr>
        <p:spPr>
          <a:xfrm>
            <a:off x="284163" y="1022350"/>
            <a:ext cx="8678862" cy="44688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smtClean="0">
                <a:solidFill>
                  <a:schemeClr val="tx2"/>
                </a:solidFill>
                <a:ea typeface="宋体" pitchFamily="2" charset="-122"/>
              </a:rPr>
              <a:t>Extent-Based Systems</a:t>
            </a:r>
            <a:r>
              <a:rPr lang="en-US" altLang="zh-CN" sz="2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基于扩展的系统</a:t>
            </a:r>
          </a:p>
          <a:p>
            <a:pPr lvl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Many newer file systems (I.e. Veritas File System) use a modified contiguous allocation scheme.</a:t>
            </a:r>
          </a:p>
          <a:p>
            <a:pPr lvl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Extent-based file systems allocate disk blocks in </a:t>
            </a:r>
            <a:r>
              <a:rPr lang="en-US" altLang="zh-CN" sz="2400" b="1" smtClean="0">
                <a:ea typeface="宋体" pitchFamily="2" charset="-122"/>
              </a:rPr>
              <a:t>extents</a:t>
            </a:r>
            <a:r>
              <a:rPr lang="en-US" altLang="zh-CN" sz="2400" smtClean="0">
                <a:ea typeface="宋体" pitchFamily="2" charset="-122"/>
              </a:rPr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An </a:t>
            </a:r>
            <a:r>
              <a:rPr lang="en-US" altLang="zh-CN" sz="2400" b="1" smtClean="0">
                <a:ea typeface="宋体" pitchFamily="2" charset="-122"/>
              </a:rPr>
              <a:t>extent</a:t>
            </a:r>
            <a:r>
              <a:rPr lang="en-US" altLang="zh-CN" sz="2400" smtClean="0">
                <a:ea typeface="宋体" pitchFamily="2" charset="-122"/>
              </a:rPr>
              <a:t> is a contiguous block of disks. </a:t>
            </a:r>
          </a:p>
          <a:p>
            <a:pPr lvl="2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Extents are allocated for file allocation. </a:t>
            </a:r>
          </a:p>
          <a:p>
            <a:pPr lvl="2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A file consists of one or more extents.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2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2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535336"/>
            <a:ext cx="8229600" cy="576262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Linked Allocation  </a:t>
            </a:r>
            <a:r>
              <a:rPr lang="zh-CN" altLang="en-US" sz="3600" dirty="0" smtClean="0">
                <a:solidFill>
                  <a:srgbClr val="008000"/>
                </a:solidFill>
                <a:ea typeface="宋体" pitchFamily="2" charset="-122"/>
              </a:rPr>
              <a:t>链接分配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139" y="1111598"/>
            <a:ext cx="3433763" cy="2047875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Each file is a linked list of disk blocks: blocks may be scattered anywhere on the disk.</a:t>
            </a:r>
          </a:p>
        </p:txBody>
      </p:sp>
      <p:grpSp>
        <p:nvGrpSpPr>
          <p:cNvPr id="553994" name="Group 10"/>
          <p:cNvGrpSpPr>
            <a:grpSpLocks/>
          </p:cNvGrpSpPr>
          <p:nvPr/>
        </p:nvGrpSpPr>
        <p:grpSpPr bwMode="auto">
          <a:xfrm>
            <a:off x="342900" y="3392488"/>
            <a:ext cx="2725738" cy="1511300"/>
            <a:chOff x="216" y="2137"/>
            <a:chExt cx="1717" cy="952"/>
          </a:xfrm>
        </p:grpSpPr>
        <p:sp>
          <p:nvSpPr>
            <p:cNvPr id="553989" name="Rectangle 5"/>
            <p:cNvSpPr>
              <a:spLocks noChangeArrowheads="1"/>
            </p:cNvSpPr>
            <p:nvPr/>
          </p:nvSpPr>
          <p:spPr bwMode="auto">
            <a:xfrm>
              <a:off x="988" y="2144"/>
              <a:ext cx="945" cy="2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Helvetica" pitchFamily="34" charset="0"/>
                  <a:ea typeface="宋体" pitchFamily="2" charset="-122"/>
                </a:rPr>
                <a:t>pointer</a:t>
              </a:r>
            </a:p>
          </p:txBody>
        </p:sp>
        <p:sp>
          <p:nvSpPr>
            <p:cNvPr id="553990" name="Rectangle 6"/>
            <p:cNvSpPr>
              <a:spLocks noChangeArrowheads="1"/>
            </p:cNvSpPr>
            <p:nvPr/>
          </p:nvSpPr>
          <p:spPr bwMode="auto">
            <a:xfrm>
              <a:off x="988" y="2416"/>
              <a:ext cx="945" cy="6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991" name="Text Box 7"/>
            <p:cNvSpPr txBox="1">
              <a:spLocks noChangeArrowheads="1"/>
            </p:cNvSpPr>
            <p:nvPr/>
          </p:nvSpPr>
          <p:spPr bwMode="auto">
            <a:xfrm>
              <a:off x="216" y="2137"/>
              <a:ext cx="7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block</a:t>
              </a:r>
              <a:r>
                <a:rPr lang="en-US" altLang="zh-CN" sz="2400">
                  <a:latin typeface="Helvetica" pitchFamily="34" charset="0"/>
                  <a:ea typeface="宋体" pitchFamily="2" charset="-122"/>
                </a:rPr>
                <a:t>=</a:t>
              </a:r>
            </a:p>
          </p:txBody>
        </p:sp>
      </p:grp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3756025" y="6208713"/>
            <a:ext cx="39925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000" b="1">
                <a:solidFill>
                  <a:srgbClr val="008000"/>
                </a:solidFill>
                <a:latin typeface="Arial" charset="0"/>
                <a:ea typeface="宋体" pitchFamily="2" charset="-122"/>
              </a:rPr>
              <a:t>Linked Allocation</a:t>
            </a:r>
          </a:p>
        </p:txBody>
      </p:sp>
      <p:pic>
        <p:nvPicPr>
          <p:cNvPr id="55399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638" r="14516" b="975"/>
          <a:stretch>
            <a:fillRect/>
          </a:stretch>
        </p:blipFill>
        <p:spPr bwMode="auto">
          <a:xfrm>
            <a:off x="3911953" y="1111598"/>
            <a:ext cx="4825647" cy="501898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222250"/>
            <a:ext cx="8077200" cy="598488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12.1 File-System Structure</a:t>
            </a:r>
            <a:endParaRPr lang="zh-CN" altLang="en-US" sz="240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230188" y="889000"/>
            <a:ext cx="8662987" cy="553878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ea typeface="宋体" pitchFamily="2" charset="-122"/>
              </a:rPr>
              <a:t>I/O transfers between memory and disk are performed in units of blocks.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zh-CN" altLang="en-US" sz="2400" dirty="0" smtClean="0">
                <a:ea typeface="宋体" pitchFamily="2" charset="-122"/>
              </a:rPr>
              <a:t>     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内存与磁盘间的</a:t>
            </a:r>
            <a:r>
              <a:rPr lang="en-US" altLang="zh-CN" sz="2400" b="1" dirty="0" smtClean="0">
                <a:solidFill>
                  <a:srgbClr val="008000"/>
                </a:solidFill>
                <a:ea typeface="宋体" pitchFamily="2" charset="-122"/>
              </a:rPr>
              <a:t>I/O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传输以块为单位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ea typeface="宋体" pitchFamily="2" charset="-122"/>
              </a:rPr>
              <a:t>Each block is one or more sectors</a:t>
            </a:r>
            <a:r>
              <a:rPr lang="zh-CN" altLang="en-US" sz="2400" dirty="0" smtClean="0">
                <a:ea typeface="宋体" pitchFamily="2" charset="-122"/>
              </a:rPr>
              <a:t>（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扇区</a:t>
            </a:r>
            <a:r>
              <a:rPr lang="zh-CN" altLang="en-US" sz="2400" dirty="0" smtClean="0">
                <a:ea typeface="宋体" pitchFamily="2" charset="-122"/>
              </a:rPr>
              <a:t>）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  <a:endParaRPr lang="zh-CN" altLang="en-US" sz="24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ea typeface="宋体" pitchFamily="2" charset="-122"/>
              </a:rPr>
              <a:t>File structure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ea typeface="宋体" pitchFamily="2" charset="-122"/>
              </a:rPr>
              <a:t>Logical storage unit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ea typeface="宋体" pitchFamily="2" charset="-122"/>
              </a:rPr>
              <a:t>Collection of related information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i="1" dirty="0">
                <a:solidFill>
                  <a:srgbClr val="00B0F0"/>
                </a:solidFill>
                <a:ea typeface="宋体" pitchFamily="2" charset="-122"/>
              </a:rPr>
              <a:t>File control block</a:t>
            </a:r>
            <a:r>
              <a:rPr lang="en-US" altLang="zh-CN" sz="2400" i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（</a:t>
            </a:r>
            <a:r>
              <a:rPr lang="en-US" altLang="zh-CN" sz="2400" i="1" dirty="0">
                <a:solidFill>
                  <a:srgbClr val="00B0F0"/>
                </a:solidFill>
                <a:ea typeface="宋体" pitchFamily="2" charset="-122"/>
              </a:rPr>
              <a:t>FCB</a:t>
            </a:r>
            <a:r>
              <a:rPr lang="zh-CN" altLang="en-US" sz="2400" dirty="0">
                <a:ea typeface="宋体" pitchFamily="2" charset="-122"/>
              </a:rPr>
              <a:t>）</a:t>
            </a:r>
            <a:r>
              <a:rPr lang="zh-CN" altLang="en-US" sz="24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ea typeface="宋体" pitchFamily="2" charset="-122"/>
              </a:rPr>
              <a:t>文件控制块</a:t>
            </a:r>
            <a:r>
              <a:rPr lang="zh-CN" altLang="en-US" sz="2400" dirty="0">
                <a:ea typeface="宋体" pitchFamily="2" charset="-122"/>
              </a:rPr>
              <a:t>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ea typeface="宋体" pitchFamily="2" charset="-122"/>
              </a:rPr>
              <a:t>– storage structure consisting of information about a file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ea typeface="宋体" pitchFamily="2" charset="-122"/>
              </a:rPr>
              <a:t>File system resides on secondary storage (disks).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ea typeface="宋体" pitchFamily="2" charset="-122"/>
              </a:rPr>
              <a:t>File system organized into </a:t>
            </a:r>
            <a:r>
              <a:rPr lang="en-US" altLang="zh-CN" sz="2400" dirty="0" smtClean="0">
                <a:ea typeface="宋体" pitchFamily="2" charset="-122"/>
                <a:hlinkClick r:id="rId2" action="ppaction://hlinksldjump"/>
              </a:rPr>
              <a:t>layers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830263"/>
            <a:ext cx="7342188" cy="527050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3366FF"/>
                </a:solidFill>
                <a:ea typeface="宋体" pitchFamily="2" charset="-122"/>
              </a:rPr>
              <a:t>Advantages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>
          <a:xfrm>
            <a:off x="263525" y="1387475"/>
            <a:ext cx="7867650" cy="1255713"/>
          </a:xfrm>
        </p:spPr>
        <p:txBody>
          <a:bodyPr>
            <a:normAutofit fontScale="92500"/>
          </a:bodyPr>
          <a:lstStyle/>
          <a:p>
            <a:r>
              <a:rPr lang="en-US" altLang="zh-CN" sz="2400" smtClean="0">
                <a:ea typeface="宋体" pitchFamily="2" charset="-122"/>
              </a:rPr>
              <a:t>Simple – need only starting address</a:t>
            </a:r>
          </a:p>
          <a:p>
            <a:r>
              <a:rPr lang="en-US" altLang="zh-CN" sz="2400" smtClean="0">
                <a:ea typeface="宋体" pitchFamily="2" charset="-122"/>
              </a:rPr>
              <a:t>Free-space management system – no waste of space </a:t>
            </a: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260350" y="2476500"/>
            <a:ext cx="7342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zh-CN" sz="2400" b="1">
                <a:solidFill>
                  <a:srgbClr val="3366FF"/>
                </a:solidFill>
                <a:latin typeface="Arial" charset="0"/>
                <a:ea typeface="宋体" pitchFamily="2" charset="-122"/>
              </a:rPr>
              <a:t>Disadvantages</a:t>
            </a:r>
          </a:p>
        </p:txBody>
      </p:sp>
      <p:sp>
        <p:nvSpPr>
          <p:cNvPr id="555013" name="Rectangle 5"/>
          <p:cNvSpPr>
            <a:spLocks noChangeArrowheads="1"/>
          </p:cNvSpPr>
          <p:nvPr/>
        </p:nvSpPr>
        <p:spPr bwMode="auto">
          <a:xfrm>
            <a:off x="303213" y="2960688"/>
            <a:ext cx="8840787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No random access</a:t>
            </a:r>
          </a:p>
          <a:p>
            <a:pPr marL="342900" indent="-342900" algn="l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Wasteful of space: the space required for the pointers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.</a:t>
            </a:r>
            <a:endParaRPr kumimoji="1" lang="en-US" altLang="zh-CN" sz="2400">
              <a:latin typeface="Helvetica" pitchFamily="34" charset="0"/>
              <a:ea typeface="宋体" pitchFamily="2" charset="-122"/>
            </a:endParaRP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Solution: collect blocks into multiples---clusters</a:t>
            </a:r>
          </a:p>
          <a:p>
            <a:pPr marL="342900" indent="-342900" algn="l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Reliability.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Partial solution: use double linked lists or to store the file name and relative block number in each block. (however, these schemes require even more overhead for each file.)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5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5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5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5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5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build="p"/>
      <p:bldP spid="55501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428625"/>
            <a:ext cx="7773987" cy="357188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FAT Allocation   </a:t>
            </a:r>
            <a:r>
              <a:rPr lang="zh-CN" altLang="en-US" sz="2800" dirty="0" smtClean="0">
                <a:solidFill>
                  <a:srgbClr val="008000"/>
                </a:solidFill>
                <a:ea typeface="宋体" pitchFamily="2" charset="-122"/>
              </a:rPr>
              <a:t>文件分配表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>
          <a:xfrm>
            <a:off x="255588" y="889000"/>
            <a:ext cx="8888412" cy="54848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i="1" dirty="0" smtClean="0">
                <a:solidFill>
                  <a:srgbClr val="3366FF"/>
                </a:solidFill>
                <a:ea typeface="宋体" pitchFamily="2" charset="-122"/>
              </a:rPr>
              <a:t>File-allocation table</a:t>
            </a:r>
            <a:r>
              <a:rPr lang="en-US" altLang="zh-CN" sz="2400" dirty="0" smtClean="0">
                <a:ea typeface="宋体" pitchFamily="2" charset="-122"/>
              </a:rPr>
              <a:t> (</a:t>
            </a:r>
            <a:r>
              <a:rPr lang="en-US" altLang="zh-CN" sz="2400" b="1" i="1" dirty="0" smtClean="0">
                <a:solidFill>
                  <a:srgbClr val="3366FF"/>
                </a:solidFill>
                <a:ea typeface="宋体" pitchFamily="2" charset="-122"/>
              </a:rPr>
              <a:t>FAT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ea typeface="宋体" pitchFamily="2" charset="-122"/>
              </a:rPr>
              <a:t> – disk-space allocation used by MS-DOS and OS/2.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ea typeface="宋体" pitchFamily="2" charset="-122"/>
              </a:rPr>
              <a:t>A section of disk at the beginning of each partition is set aside to contain the FAT.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ea typeface="宋体" pitchFamily="2" charset="-122"/>
              </a:rPr>
              <a:t>FAT has one entry for each disk block, and is indexed by block#.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ea typeface="宋体" pitchFamily="2" charset="-122"/>
              </a:rPr>
              <a:t>Each entry contains the block# of the next block in the file.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ea typeface="宋体" pitchFamily="2" charset="-122"/>
              </a:rPr>
              <a:t>Unused blocks are indicated by a 0 table value.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smtClean="0">
                <a:ea typeface="宋体" pitchFamily="2" charset="-122"/>
              </a:rPr>
              <a:t>The directory entry contains the block# of the first block of the file.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build="p" bldLvl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86050" y="5840413"/>
            <a:ext cx="3802063" cy="517525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File-Allocation Table</a:t>
            </a:r>
          </a:p>
        </p:txBody>
      </p:sp>
      <p:pic>
        <p:nvPicPr>
          <p:cNvPr id="557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587" r="7326" b="896"/>
          <a:stretch>
            <a:fillRect/>
          </a:stretch>
        </p:blipFill>
        <p:spPr bwMode="auto">
          <a:xfrm>
            <a:off x="1481138" y="163513"/>
            <a:ext cx="6510337" cy="56356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363538" y="1282700"/>
            <a:ext cx="8486775" cy="4483100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The FAT allocation scheme can result in a significant number of disk head seeks, unless the FAT is cached.</a:t>
            </a:r>
          </a:p>
          <a:p>
            <a:r>
              <a:rPr lang="en-US" altLang="zh-CN" sz="2400" smtClean="0">
                <a:ea typeface="宋体" pitchFamily="2" charset="-122"/>
              </a:rPr>
              <a:t>A benefit is that random access time is improved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362663"/>
            <a:ext cx="8229600" cy="71004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Indexed Allocation  </a:t>
            </a:r>
            <a:r>
              <a:rPr lang="zh-CN" altLang="en-US" dirty="0" smtClean="0">
                <a:solidFill>
                  <a:srgbClr val="008000"/>
                </a:solidFill>
                <a:ea typeface="宋体" pitchFamily="2" charset="-122"/>
              </a:rPr>
              <a:t>索引分配</a:t>
            </a:r>
            <a:endParaRPr lang="en-US" altLang="zh-CN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879475"/>
            <a:ext cx="8196263" cy="9953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smtClean="0">
                <a:ea typeface="宋体" pitchFamily="2" charset="-122"/>
              </a:rPr>
              <a:t>Brings all pointers together into the </a:t>
            </a:r>
            <a:r>
              <a:rPr lang="en-US" altLang="zh-CN" sz="2400" b="1" i="1" smtClean="0">
                <a:solidFill>
                  <a:srgbClr val="3366FF"/>
                </a:solidFill>
                <a:ea typeface="宋体" pitchFamily="2" charset="-122"/>
              </a:rPr>
              <a:t>index block</a:t>
            </a:r>
            <a:r>
              <a:rPr lang="en-US" altLang="zh-CN" sz="2400" i="1" smtClean="0">
                <a:ea typeface="宋体" pitchFamily="2" charset="-122"/>
              </a:rPr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所有指针集中于索引块（索引表）</a:t>
            </a:r>
          </a:p>
        </p:txBody>
      </p:sp>
      <p:sp>
        <p:nvSpPr>
          <p:cNvPr id="559125" name="Rectangle 21"/>
          <p:cNvSpPr>
            <a:spLocks noChangeArrowheads="1"/>
          </p:cNvSpPr>
          <p:nvPr/>
        </p:nvSpPr>
        <p:spPr bwMode="auto">
          <a:xfrm>
            <a:off x="301625" y="3992563"/>
            <a:ext cx="86868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Each file has its own index block.  </a:t>
            </a:r>
          </a:p>
          <a:p>
            <a:pPr marL="1085850" lvl="2" indent="-228600" algn="l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00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The </a:t>
            </a:r>
            <a:r>
              <a:rPr kumimoji="1" lang="en-US" altLang="zh-CN" sz="2000" b="1" i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i</a:t>
            </a:r>
            <a:r>
              <a:rPr kumimoji="1" lang="en-US" altLang="zh-CN" sz="200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th entry in the index block points to the </a:t>
            </a:r>
            <a:r>
              <a:rPr kumimoji="1" lang="en-US" altLang="zh-CN" sz="2000" b="1" i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i</a:t>
            </a:r>
            <a:r>
              <a:rPr kumimoji="1" lang="en-US" altLang="zh-CN" sz="200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th block of the file.</a:t>
            </a:r>
          </a:p>
          <a:p>
            <a:pPr marL="1085850" lvl="2" indent="-228600" algn="l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None/>
            </a:pPr>
            <a:r>
              <a:rPr kumimoji="1" lang="zh-CN" altLang="en-US" sz="20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索引块的第</a:t>
            </a:r>
            <a:r>
              <a:rPr kumimoji="1" lang="en-US" altLang="zh-CN" sz="20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i</a:t>
            </a:r>
            <a:r>
              <a:rPr kumimoji="1" lang="zh-CN" altLang="en-US" sz="20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项指向文件的第</a:t>
            </a:r>
            <a:r>
              <a:rPr kumimoji="1" lang="en-US" altLang="zh-CN" sz="20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i</a:t>
            </a:r>
            <a:r>
              <a:rPr kumimoji="1" lang="zh-CN" altLang="en-US" sz="20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块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The directory contains the address of the index block.</a:t>
            </a:r>
          </a:p>
          <a:p>
            <a:pPr marL="1085850" lvl="2" indent="-228600" algn="l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None/>
            </a:pPr>
            <a:r>
              <a:rPr kumimoji="1" lang="zh-CN" altLang="en-US" sz="20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目录包含索引块的地址</a:t>
            </a:r>
          </a:p>
        </p:txBody>
      </p:sp>
      <p:grpSp>
        <p:nvGrpSpPr>
          <p:cNvPr id="559169" name="Group 65"/>
          <p:cNvGrpSpPr>
            <a:grpSpLocks/>
          </p:cNvGrpSpPr>
          <p:nvPr/>
        </p:nvGrpSpPr>
        <p:grpSpPr bwMode="auto">
          <a:xfrm>
            <a:off x="3067050" y="1854200"/>
            <a:ext cx="1760538" cy="2103438"/>
            <a:chOff x="1932" y="1168"/>
            <a:chExt cx="1109" cy="1325"/>
          </a:xfrm>
        </p:grpSpPr>
        <p:sp>
          <p:nvSpPr>
            <p:cNvPr id="559109" name="Rectangle 5"/>
            <p:cNvSpPr>
              <a:spLocks noChangeArrowheads="1"/>
            </p:cNvSpPr>
            <p:nvPr/>
          </p:nvSpPr>
          <p:spPr bwMode="auto">
            <a:xfrm>
              <a:off x="1932" y="117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10" name="Rectangle 6"/>
            <p:cNvSpPr>
              <a:spLocks noChangeArrowheads="1"/>
            </p:cNvSpPr>
            <p:nvPr/>
          </p:nvSpPr>
          <p:spPr bwMode="auto">
            <a:xfrm>
              <a:off x="1932" y="1380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11" name="Rectangle 7"/>
            <p:cNvSpPr>
              <a:spLocks noChangeArrowheads="1"/>
            </p:cNvSpPr>
            <p:nvPr/>
          </p:nvSpPr>
          <p:spPr bwMode="auto">
            <a:xfrm>
              <a:off x="1932" y="158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12" name="Rectangle 8"/>
            <p:cNvSpPr>
              <a:spLocks noChangeArrowheads="1"/>
            </p:cNvSpPr>
            <p:nvPr/>
          </p:nvSpPr>
          <p:spPr bwMode="auto">
            <a:xfrm>
              <a:off x="1932" y="1790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13" name="Rectangle 9"/>
            <p:cNvSpPr>
              <a:spLocks noChangeArrowheads="1"/>
            </p:cNvSpPr>
            <p:nvPr/>
          </p:nvSpPr>
          <p:spPr bwMode="auto">
            <a:xfrm>
              <a:off x="1932" y="199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14" name="Rectangle 10"/>
            <p:cNvSpPr>
              <a:spLocks noChangeArrowheads="1"/>
            </p:cNvSpPr>
            <p:nvPr/>
          </p:nvSpPr>
          <p:spPr bwMode="auto">
            <a:xfrm>
              <a:off x="2914" y="1184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15" name="Rectangle 11"/>
            <p:cNvSpPr>
              <a:spLocks noChangeArrowheads="1"/>
            </p:cNvSpPr>
            <p:nvPr/>
          </p:nvSpPr>
          <p:spPr bwMode="auto">
            <a:xfrm>
              <a:off x="2914" y="1416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16" name="Rectangle 12"/>
            <p:cNvSpPr>
              <a:spLocks noChangeArrowheads="1"/>
            </p:cNvSpPr>
            <p:nvPr/>
          </p:nvSpPr>
          <p:spPr bwMode="auto">
            <a:xfrm>
              <a:off x="2914" y="1648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17" name="Rectangle 13"/>
            <p:cNvSpPr>
              <a:spLocks noChangeArrowheads="1"/>
            </p:cNvSpPr>
            <p:nvPr/>
          </p:nvSpPr>
          <p:spPr bwMode="auto">
            <a:xfrm>
              <a:off x="2914" y="1880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18" name="Rectangle 14"/>
            <p:cNvSpPr>
              <a:spLocks noChangeArrowheads="1"/>
            </p:cNvSpPr>
            <p:nvPr/>
          </p:nvSpPr>
          <p:spPr bwMode="auto">
            <a:xfrm>
              <a:off x="2914" y="2112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2332" y="1239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20" name="Line 16"/>
            <p:cNvSpPr>
              <a:spLocks noChangeShapeType="1"/>
            </p:cNvSpPr>
            <p:nvPr/>
          </p:nvSpPr>
          <p:spPr bwMode="auto">
            <a:xfrm>
              <a:off x="2310" y="1453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21" name="Line 17"/>
            <p:cNvSpPr>
              <a:spLocks noChangeShapeType="1"/>
            </p:cNvSpPr>
            <p:nvPr/>
          </p:nvSpPr>
          <p:spPr bwMode="auto">
            <a:xfrm>
              <a:off x="2315" y="1712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22" name="Line 18"/>
            <p:cNvSpPr>
              <a:spLocks noChangeShapeType="1"/>
            </p:cNvSpPr>
            <p:nvPr/>
          </p:nvSpPr>
          <p:spPr bwMode="auto">
            <a:xfrm>
              <a:off x="2293" y="1935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23" name="Line 19"/>
            <p:cNvSpPr>
              <a:spLocks noChangeShapeType="1"/>
            </p:cNvSpPr>
            <p:nvPr/>
          </p:nvSpPr>
          <p:spPr bwMode="auto">
            <a:xfrm>
              <a:off x="2307" y="2158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24" name="Text Box 20"/>
            <p:cNvSpPr txBox="1">
              <a:spLocks noChangeArrowheads="1"/>
            </p:cNvSpPr>
            <p:nvPr/>
          </p:nvSpPr>
          <p:spPr bwMode="auto">
            <a:xfrm>
              <a:off x="2010" y="2262"/>
              <a:ext cx="8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8000"/>
                  </a:solidFill>
                  <a:latin typeface="Helvetica" pitchFamily="34" charset="0"/>
                  <a:ea typeface="宋体" pitchFamily="2" charset="-122"/>
                </a:rPr>
                <a:t>index table</a:t>
              </a:r>
            </a:p>
          </p:txBody>
        </p:sp>
        <p:sp>
          <p:nvSpPr>
            <p:cNvPr id="559126" name="Rectangle 22"/>
            <p:cNvSpPr>
              <a:spLocks noChangeArrowheads="1"/>
            </p:cNvSpPr>
            <p:nvPr/>
          </p:nvSpPr>
          <p:spPr bwMode="auto">
            <a:xfrm>
              <a:off x="1932" y="117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27" name="Rectangle 23"/>
            <p:cNvSpPr>
              <a:spLocks noChangeArrowheads="1"/>
            </p:cNvSpPr>
            <p:nvPr/>
          </p:nvSpPr>
          <p:spPr bwMode="auto">
            <a:xfrm>
              <a:off x="1932" y="1380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28" name="Rectangle 24"/>
            <p:cNvSpPr>
              <a:spLocks noChangeArrowheads="1"/>
            </p:cNvSpPr>
            <p:nvPr/>
          </p:nvSpPr>
          <p:spPr bwMode="auto">
            <a:xfrm>
              <a:off x="1932" y="158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29" name="Rectangle 25"/>
            <p:cNvSpPr>
              <a:spLocks noChangeArrowheads="1"/>
            </p:cNvSpPr>
            <p:nvPr/>
          </p:nvSpPr>
          <p:spPr bwMode="auto">
            <a:xfrm>
              <a:off x="1932" y="117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30" name="Rectangle 26"/>
            <p:cNvSpPr>
              <a:spLocks noChangeArrowheads="1"/>
            </p:cNvSpPr>
            <p:nvPr/>
          </p:nvSpPr>
          <p:spPr bwMode="auto">
            <a:xfrm>
              <a:off x="1932" y="1380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31" name="Rectangle 27"/>
            <p:cNvSpPr>
              <a:spLocks noChangeArrowheads="1"/>
            </p:cNvSpPr>
            <p:nvPr/>
          </p:nvSpPr>
          <p:spPr bwMode="auto">
            <a:xfrm>
              <a:off x="1932" y="1790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32" name="Rectangle 28"/>
            <p:cNvSpPr>
              <a:spLocks noChangeArrowheads="1"/>
            </p:cNvSpPr>
            <p:nvPr/>
          </p:nvSpPr>
          <p:spPr bwMode="auto">
            <a:xfrm>
              <a:off x="1932" y="158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33" name="Rectangle 29"/>
            <p:cNvSpPr>
              <a:spLocks noChangeArrowheads="1"/>
            </p:cNvSpPr>
            <p:nvPr/>
          </p:nvSpPr>
          <p:spPr bwMode="auto">
            <a:xfrm>
              <a:off x="1932" y="117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34" name="Rectangle 30"/>
            <p:cNvSpPr>
              <a:spLocks noChangeArrowheads="1"/>
            </p:cNvSpPr>
            <p:nvPr/>
          </p:nvSpPr>
          <p:spPr bwMode="auto">
            <a:xfrm>
              <a:off x="1932" y="1380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35" name="Rectangle 31"/>
            <p:cNvSpPr>
              <a:spLocks noChangeArrowheads="1"/>
            </p:cNvSpPr>
            <p:nvPr/>
          </p:nvSpPr>
          <p:spPr bwMode="auto">
            <a:xfrm>
              <a:off x="1932" y="199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36" name="Rectangle 32"/>
            <p:cNvSpPr>
              <a:spLocks noChangeArrowheads="1"/>
            </p:cNvSpPr>
            <p:nvPr/>
          </p:nvSpPr>
          <p:spPr bwMode="auto">
            <a:xfrm>
              <a:off x="1932" y="1790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37" name="Rectangle 33"/>
            <p:cNvSpPr>
              <a:spLocks noChangeArrowheads="1"/>
            </p:cNvSpPr>
            <p:nvPr/>
          </p:nvSpPr>
          <p:spPr bwMode="auto">
            <a:xfrm>
              <a:off x="1932" y="158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38" name="Rectangle 34"/>
            <p:cNvSpPr>
              <a:spLocks noChangeArrowheads="1"/>
            </p:cNvSpPr>
            <p:nvPr/>
          </p:nvSpPr>
          <p:spPr bwMode="auto">
            <a:xfrm>
              <a:off x="1932" y="117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39" name="Rectangle 35"/>
            <p:cNvSpPr>
              <a:spLocks noChangeArrowheads="1"/>
            </p:cNvSpPr>
            <p:nvPr/>
          </p:nvSpPr>
          <p:spPr bwMode="auto">
            <a:xfrm>
              <a:off x="1932" y="1380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40" name="Rectangle 36"/>
            <p:cNvSpPr>
              <a:spLocks noChangeArrowheads="1"/>
            </p:cNvSpPr>
            <p:nvPr/>
          </p:nvSpPr>
          <p:spPr bwMode="auto">
            <a:xfrm>
              <a:off x="1932" y="117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41" name="Rectangle 37"/>
            <p:cNvSpPr>
              <a:spLocks noChangeArrowheads="1"/>
            </p:cNvSpPr>
            <p:nvPr/>
          </p:nvSpPr>
          <p:spPr bwMode="auto">
            <a:xfrm>
              <a:off x="1932" y="1373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42" name="Rectangle 38"/>
            <p:cNvSpPr>
              <a:spLocks noChangeArrowheads="1"/>
            </p:cNvSpPr>
            <p:nvPr/>
          </p:nvSpPr>
          <p:spPr bwMode="auto">
            <a:xfrm>
              <a:off x="1932" y="1168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43" name="Rectangle 39"/>
            <p:cNvSpPr>
              <a:spLocks noChangeArrowheads="1"/>
            </p:cNvSpPr>
            <p:nvPr/>
          </p:nvSpPr>
          <p:spPr bwMode="auto">
            <a:xfrm>
              <a:off x="1932" y="158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44" name="Rectangle 40"/>
            <p:cNvSpPr>
              <a:spLocks noChangeArrowheads="1"/>
            </p:cNvSpPr>
            <p:nvPr/>
          </p:nvSpPr>
          <p:spPr bwMode="auto">
            <a:xfrm>
              <a:off x="1932" y="1373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45" name="Rectangle 41"/>
            <p:cNvSpPr>
              <a:spLocks noChangeArrowheads="1"/>
            </p:cNvSpPr>
            <p:nvPr/>
          </p:nvSpPr>
          <p:spPr bwMode="auto">
            <a:xfrm>
              <a:off x="1932" y="1168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46" name="Rectangle 42"/>
            <p:cNvSpPr>
              <a:spLocks noChangeArrowheads="1"/>
            </p:cNvSpPr>
            <p:nvPr/>
          </p:nvSpPr>
          <p:spPr bwMode="auto">
            <a:xfrm>
              <a:off x="1932" y="1790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47" name="Rectangle 43"/>
            <p:cNvSpPr>
              <a:spLocks noChangeArrowheads="1"/>
            </p:cNvSpPr>
            <p:nvPr/>
          </p:nvSpPr>
          <p:spPr bwMode="auto">
            <a:xfrm>
              <a:off x="1932" y="158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48" name="Rectangle 44"/>
            <p:cNvSpPr>
              <a:spLocks noChangeArrowheads="1"/>
            </p:cNvSpPr>
            <p:nvPr/>
          </p:nvSpPr>
          <p:spPr bwMode="auto">
            <a:xfrm>
              <a:off x="1932" y="1373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49" name="Rectangle 45"/>
            <p:cNvSpPr>
              <a:spLocks noChangeArrowheads="1"/>
            </p:cNvSpPr>
            <p:nvPr/>
          </p:nvSpPr>
          <p:spPr bwMode="auto">
            <a:xfrm>
              <a:off x="1932" y="1168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50" name="Rectangle 46"/>
            <p:cNvSpPr>
              <a:spLocks noChangeArrowheads="1"/>
            </p:cNvSpPr>
            <p:nvPr/>
          </p:nvSpPr>
          <p:spPr bwMode="auto">
            <a:xfrm>
              <a:off x="1932" y="1995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51" name="Rectangle 47"/>
            <p:cNvSpPr>
              <a:spLocks noChangeArrowheads="1"/>
            </p:cNvSpPr>
            <p:nvPr/>
          </p:nvSpPr>
          <p:spPr bwMode="auto">
            <a:xfrm>
              <a:off x="1932" y="1783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52" name="Rectangle 48"/>
            <p:cNvSpPr>
              <a:spLocks noChangeArrowheads="1"/>
            </p:cNvSpPr>
            <p:nvPr/>
          </p:nvSpPr>
          <p:spPr bwMode="auto">
            <a:xfrm>
              <a:off x="1932" y="1578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53" name="Rectangle 49"/>
            <p:cNvSpPr>
              <a:spLocks noChangeArrowheads="1"/>
            </p:cNvSpPr>
            <p:nvPr/>
          </p:nvSpPr>
          <p:spPr bwMode="auto">
            <a:xfrm>
              <a:off x="1932" y="1373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54" name="Rectangle 50"/>
            <p:cNvSpPr>
              <a:spLocks noChangeArrowheads="1"/>
            </p:cNvSpPr>
            <p:nvPr/>
          </p:nvSpPr>
          <p:spPr bwMode="auto">
            <a:xfrm>
              <a:off x="1932" y="1168"/>
              <a:ext cx="382" cy="209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50000">
                  <a:srgbClr val="FFFF66">
                    <a:gamma/>
                    <a:tint val="47451"/>
                    <a:invGamma/>
                  </a:srgbClr>
                </a:gs>
                <a:gs pos="100000">
                  <a:srgbClr val="FFFF66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55" name="Rectangle 51"/>
            <p:cNvSpPr>
              <a:spLocks noChangeArrowheads="1"/>
            </p:cNvSpPr>
            <p:nvPr/>
          </p:nvSpPr>
          <p:spPr bwMode="auto">
            <a:xfrm>
              <a:off x="2914" y="1184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56" name="Rectangle 52"/>
            <p:cNvSpPr>
              <a:spLocks noChangeArrowheads="1"/>
            </p:cNvSpPr>
            <p:nvPr/>
          </p:nvSpPr>
          <p:spPr bwMode="auto">
            <a:xfrm>
              <a:off x="2914" y="1416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57" name="Rectangle 53"/>
            <p:cNvSpPr>
              <a:spLocks noChangeArrowheads="1"/>
            </p:cNvSpPr>
            <p:nvPr/>
          </p:nvSpPr>
          <p:spPr bwMode="auto">
            <a:xfrm>
              <a:off x="2914" y="1648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58" name="Rectangle 54"/>
            <p:cNvSpPr>
              <a:spLocks noChangeArrowheads="1"/>
            </p:cNvSpPr>
            <p:nvPr/>
          </p:nvSpPr>
          <p:spPr bwMode="auto">
            <a:xfrm>
              <a:off x="2914" y="1184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59" name="Rectangle 55"/>
            <p:cNvSpPr>
              <a:spLocks noChangeArrowheads="1"/>
            </p:cNvSpPr>
            <p:nvPr/>
          </p:nvSpPr>
          <p:spPr bwMode="auto">
            <a:xfrm>
              <a:off x="2914" y="1416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60" name="Rectangle 56"/>
            <p:cNvSpPr>
              <a:spLocks noChangeArrowheads="1"/>
            </p:cNvSpPr>
            <p:nvPr/>
          </p:nvSpPr>
          <p:spPr bwMode="auto">
            <a:xfrm>
              <a:off x="2914" y="1880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61" name="Rectangle 57"/>
            <p:cNvSpPr>
              <a:spLocks noChangeArrowheads="1"/>
            </p:cNvSpPr>
            <p:nvPr/>
          </p:nvSpPr>
          <p:spPr bwMode="auto">
            <a:xfrm>
              <a:off x="2914" y="1648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62" name="Rectangle 58"/>
            <p:cNvSpPr>
              <a:spLocks noChangeArrowheads="1"/>
            </p:cNvSpPr>
            <p:nvPr/>
          </p:nvSpPr>
          <p:spPr bwMode="auto">
            <a:xfrm>
              <a:off x="2914" y="1184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63" name="Rectangle 59"/>
            <p:cNvSpPr>
              <a:spLocks noChangeArrowheads="1"/>
            </p:cNvSpPr>
            <p:nvPr/>
          </p:nvSpPr>
          <p:spPr bwMode="auto">
            <a:xfrm>
              <a:off x="2914" y="1416"/>
              <a:ext cx="127" cy="1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64" name="Rectangle 60"/>
            <p:cNvSpPr>
              <a:spLocks noChangeArrowheads="1"/>
            </p:cNvSpPr>
            <p:nvPr/>
          </p:nvSpPr>
          <p:spPr bwMode="auto">
            <a:xfrm>
              <a:off x="2914" y="2112"/>
              <a:ext cx="127" cy="109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65" name="Rectangle 61"/>
            <p:cNvSpPr>
              <a:spLocks noChangeArrowheads="1"/>
            </p:cNvSpPr>
            <p:nvPr/>
          </p:nvSpPr>
          <p:spPr bwMode="auto">
            <a:xfrm>
              <a:off x="2914" y="1880"/>
              <a:ext cx="127" cy="109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66" name="Rectangle 62"/>
            <p:cNvSpPr>
              <a:spLocks noChangeArrowheads="1"/>
            </p:cNvSpPr>
            <p:nvPr/>
          </p:nvSpPr>
          <p:spPr bwMode="auto">
            <a:xfrm>
              <a:off x="2914" y="1648"/>
              <a:ext cx="127" cy="109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67" name="Rectangle 63"/>
            <p:cNvSpPr>
              <a:spLocks noChangeArrowheads="1"/>
            </p:cNvSpPr>
            <p:nvPr/>
          </p:nvSpPr>
          <p:spPr bwMode="auto">
            <a:xfrm>
              <a:off x="2914" y="1184"/>
              <a:ext cx="127" cy="109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68" name="Rectangle 64"/>
            <p:cNvSpPr>
              <a:spLocks noChangeArrowheads="1"/>
            </p:cNvSpPr>
            <p:nvPr/>
          </p:nvSpPr>
          <p:spPr bwMode="auto">
            <a:xfrm>
              <a:off x="2914" y="1416"/>
              <a:ext cx="127" cy="109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9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9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9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9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  <p:bldP spid="559125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8" y="5664200"/>
            <a:ext cx="5492750" cy="598488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Example of Indexed Allocation</a:t>
            </a:r>
          </a:p>
        </p:txBody>
      </p:sp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682" r="8002" b="1366"/>
          <a:stretch>
            <a:fillRect/>
          </a:stretch>
        </p:blipFill>
        <p:spPr bwMode="auto">
          <a:xfrm>
            <a:off x="1792288" y="750363"/>
            <a:ext cx="5911850" cy="5154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idx="1"/>
          </p:nvPr>
        </p:nvSpPr>
        <p:spPr>
          <a:xfrm>
            <a:off x="338138" y="796925"/>
            <a:ext cx="8596312" cy="55530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b="1" smtClean="0">
                <a:solidFill>
                  <a:srgbClr val="3366FF"/>
                </a:solidFill>
                <a:ea typeface="宋体" pitchFamily="2" charset="-122"/>
              </a:rPr>
              <a:t>Advantages</a:t>
            </a:r>
          </a:p>
          <a:p>
            <a:pPr lvl="1">
              <a:lnSpc>
                <a:spcPct val="125000"/>
              </a:lnSpc>
            </a:pPr>
            <a:r>
              <a:rPr lang="en-US" altLang="zh-CN" sz="2400" smtClean="0">
                <a:ea typeface="宋体" pitchFamily="2" charset="-122"/>
              </a:rPr>
              <a:t>Index allocation supports </a:t>
            </a:r>
            <a:r>
              <a:rPr lang="en-US" altLang="zh-CN" sz="2400" i="1" smtClean="0">
                <a:solidFill>
                  <a:schemeClr val="hlink"/>
                </a:solidFill>
                <a:ea typeface="宋体" pitchFamily="2" charset="-122"/>
              </a:rPr>
              <a:t>random</a:t>
            </a:r>
            <a:r>
              <a:rPr lang="en-US" altLang="zh-CN" sz="2400" i="1" smtClean="0">
                <a:ea typeface="宋体" pitchFamily="2" charset="-122"/>
              </a:rPr>
              <a:t> access  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支持随机访问</a:t>
            </a:r>
          </a:p>
          <a:p>
            <a:pPr lvl="1">
              <a:lnSpc>
                <a:spcPct val="125000"/>
              </a:lnSpc>
            </a:pPr>
            <a:r>
              <a:rPr lang="en-US" altLang="zh-CN" sz="2400" smtClean="0">
                <a:ea typeface="宋体" pitchFamily="2" charset="-122"/>
              </a:rPr>
              <a:t>Dynamic access without external fragmentation  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无外部碎片</a:t>
            </a:r>
          </a:p>
          <a:p>
            <a:pPr>
              <a:lnSpc>
                <a:spcPct val="125000"/>
              </a:lnSpc>
            </a:pPr>
            <a:r>
              <a:rPr lang="en-US" altLang="zh-CN" sz="2400" b="1" smtClean="0">
                <a:solidFill>
                  <a:srgbClr val="3366FF"/>
                </a:solidFill>
                <a:ea typeface="宋体" pitchFamily="2" charset="-122"/>
              </a:rPr>
              <a:t>Disadvantages</a:t>
            </a:r>
          </a:p>
          <a:p>
            <a:pPr lvl="1">
              <a:lnSpc>
                <a:spcPct val="125000"/>
              </a:lnSpc>
            </a:pPr>
            <a:r>
              <a:rPr lang="en-US" altLang="zh-CN" sz="2400" smtClean="0">
                <a:solidFill>
                  <a:srgbClr val="000066"/>
                </a:solidFill>
                <a:ea typeface="宋体" pitchFamily="2" charset="-122"/>
              </a:rPr>
              <a:t>Wasteful of space 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浪费空间</a:t>
            </a:r>
          </a:p>
          <a:p>
            <a:pPr lvl="2">
              <a:lnSpc>
                <a:spcPct val="125000"/>
              </a:lnSpc>
            </a:pPr>
            <a:r>
              <a:rPr lang="en-US" altLang="zh-CN" sz="2400" smtClean="0">
                <a:solidFill>
                  <a:srgbClr val="000066"/>
                </a:solidFill>
                <a:ea typeface="宋体" pitchFamily="2" charset="-122"/>
              </a:rPr>
              <a:t> the pointer overhead of the index block is generally greater than the pointer overhead of linked allocation.</a:t>
            </a:r>
          </a:p>
          <a:p>
            <a:pPr lvl="2">
              <a:lnSpc>
                <a:spcPct val="125000"/>
              </a:lnSpc>
              <a:buFont typeface="Webdings" pitchFamily="18" charset="2"/>
              <a:buNone/>
            </a:pPr>
            <a:r>
              <a:rPr lang="zh-CN" altLang="en-US" sz="2400" smtClean="0">
                <a:solidFill>
                  <a:srgbClr val="000066"/>
                </a:solidFill>
                <a:ea typeface="宋体" pitchFamily="2" charset="-122"/>
              </a:rPr>
              <a:t>   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指针开销通常比链接分配的指针开销更大</a:t>
            </a:r>
          </a:p>
        </p:txBody>
      </p:sp>
      <p:sp>
        <p:nvSpPr>
          <p:cNvPr id="561155" name="Rectangle 3"/>
          <p:cNvSpPr>
            <a:spLocks noChangeArrowheads="1"/>
          </p:cNvSpPr>
          <p:nvPr/>
        </p:nvSpPr>
        <p:spPr bwMode="auto">
          <a:xfrm>
            <a:off x="796925" y="3925888"/>
            <a:ext cx="7226300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1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1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1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1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4" grpId="0" build="p" bldLvl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idx="1"/>
          </p:nvPr>
        </p:nvSpPr>
        <p:spPr>
          <a:xfrm>
            <a:off x="338138" y="982663"/>
            <a:ext cx="8805862" cy="5367337"/>
          </a:xfrm>
        </p:spPr>
        <p:txBody>
          <a:bodyPr/>
          <a:lstStyle/>
          <a:p>
            <a:r>
              <a:rPr lang="en-US" altLang="zh-CN" sz="2400" b="1" smtClean="0">
                <a:solidFill>
                  <a:srgbClr val="3366FF"/>
                </a:solidFill>
                <a:ea typeface="宋体" pitchFamily="2" charset="-122"/>
              </a:rPr>
              <a:t>Problem</a:t>
            </a:r>
            <a:endParaRPr lang="en-US" altLang="zh-CN" sz="2400" b="1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       </a:t>
            </a:r>
            <a:r>
              <a:rPr lang="en-US" altLang="zh-CN" sz="2400" b="1" smtClean="0">
                <a:solidFill>
                  <a:srgbClr val="3366FF"/>
                </a:solidFill>
                <a:ea typeface="宋体" pitchFamily="2" charset="-122"/>
              </a:rPr>
              <a:t>How large the index block should be?</a:t>
            </a:r>
          </a:p>
          <a:p>
            <a:pPr lvl="1"/>
            <a:r>
              <a:rPr lang="en-US" altLang="zh-CN" sz="2400" b="1" i="1" smtClean="0">
                <a:solidFill>
                  <a:srgbClr val="3366FF"/>
                </a:solidFill>
                <a:ea typeface="宋体" pitchFamily="2" charset="-122"/>
              </a:rPr>
              <a:t>Linked scheme</a:t>
            </a:r>
            <a:endParaRPr lang="en-US" altLang="zh-CN" sz="2400" smtClean="0">
              <a:solidFill>
                <a:srgbClr val="3366FF"/>
              </a:solidFill>
              <a:ea typeface="宋体" pitchFamily="2" charset="-122"/>
            </a:endParaRPr>
          </a:p>
          <a:p>
            <a:pPr lvl="2"/>
            <a:r>
              <a:rPr lang="en-US" altLang="zh-CN" sz="2400" smtClean="0">
                <a:ea typeface="宋体" pitchFamily="2" charset="-122"/>
              </a:rPr>
              <a:t>link together several index blocks.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链接方案</a:t>
            </a:r>
          </a:p>
          <a:p>
            <a:pPr lvl="1"/>
            <a:r>
              <a:rPr lang="en-US" altLang="zh-CN" sz="2400" b="1" i="1" smtClean="0">
                <a:solidFill>
                  <a:srgbClr val="3366FF"/>
                </a:solidFill>
                <a:ea typeface="宋体" pitchFamily="2" charset="-122"/>
              </a:rPr>
              <a:t>Multilevel index</a:t>
            </a:r>
            <a:r>
              <a:rPr lang="en-US" altLang="zh-CN" sz="2400" b="1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多级索引</a:t>
            </a:r>
          </a:p>
          <a:p>
            <a:pPr lvl="1"/>
            <a:r>
              <a:rPr lang="en-US" altLang="zh-CN" sz="2400" b="1" i="1" smtClean="0">
                <a:solidFill>
                  <a:srgbClr val="3366FF"/>
                </a:solidFill>
                <a:ea typeface="宋体" pitchFamily="2" charset="-122"/>
              </a:rPr>
              <a:t>Combined scheme</a:t>
            </a:r>
            <a:r>
              <a:rPr lang="en-US" altLang="zh-CN" sz="2400" b="1" i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组合方案</a:t>
            </a:r>
            <a:endParaRPr lang="en-US" altLang="zh-CN" sz="2000" b="1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600067" name="Rectangle 3"/>
          <p:cNvSpPr>
            <a:spLocks noChangeArrowheads="1"/>
          </p:cNvSpPr>
          <p:nvPr/>
        </p:nvSpPr>
        <p:spPr bwMode="auto">
          <a:xfrm>
            <a:off x="796925" y="3925888"/>
            <a:ext cx="7226300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0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0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0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0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0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6" grpId="0" build="p" bldLvl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19088"/>
            <a:ext cx="5995988" cy="512762"/>
          </a:xfrm>
        </p:spPr>
        <p:txBody>
          <a:bodyPr/>
          <a:lstStyle/>
          <a:p>
            <a:r>
              <a:rPr lang="en-US" altLang="zh-CN" sz="2800" smtClean="0">
                <a:ea typeface="宋体" pitchFamily="2" charset="-122"/>
              </a:rPr>
              <a:t>Linked scheme  </a:t>
            </a:r>
            <a:r>
              <a:rPr lang="zh-CN" altLang="en-US" sz="2800" smtClean="0">
                <a:solidFill>
                  <a:srgbClr val="008000"/>
                </a:solidFill>
                <a:ea typeface="宋体" pitchFamily="2" charset="-122"/>
              </a:rPr>
              <a:t>链接方案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998538"/>
            <a:ext cx="8426450" cy="19304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b="1" smtClean="0">
                <a:solidFill>
                  <a:srgbClr val="3366CC"/>
                </a:solidFill>
                <a:ea typeface="宋体" pitchFamily="2" charset="-122"/>
              </a:rPr>
              <a:t>Mapping from logical to physical</a:t>
            </a:r>
            <a:r>
              <a:rPr lang="en-US" altLang="zh-CN" sz="2400" smtClean="0">
                <a:ea typeface="宋体" pitchFamily="2" charset="-122"/>
              </a:rPr>
              <a:t> in a file of maximum size of 256K words and block size of 512 words.  We need only 1 block for index table.</a:t>
            </a:r>
          </a:p>
          <a:p>
            <a:pPr lvl="1">
              <a:lnSpc>
                <a:spcPct val="125000"/>
              </a:lnSpc>
              <a:buFont typeface="Monotype Sorts" pitchFamily="2" charset="2"/>
              <a:buNone/>
            </a:pP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对于最大</a:t>
            </a:r>
            <a:r>
              <a:rPr lang="en-US" altLang="zh-CN" sz="2000" b="1" smtClean="0">
                <a:solidFill>
                  <a:srgbClr val="008000"/>
                </a:solidFill>
                <a:ea typeface="宋体" pitchFamily="2" charset="-122"/>
              </a:rPr>
              <a:t>256K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字、块大小为</a:t>
            </a:r>
            <a:r>
              <a:rPr lang="en-US" altLang="zh-CN" sz="2000" b="1" smtClean="0">
                <a:solidFill>
                  <a:srgbClr val="008000"/>
                </a:solidFill>
                <a:ea typeface="宋体" pitchFamily="2" charset="-122"/>
              </a:rPr>
              <a:t>512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字的文件的地址映射，仅需</a:t>
            </a:r>
            <a:r>
              <a:rPr lang="en-US" altLang="zh-CN" sz="2000" b="1" smtClean="0">
                <a:solidFill>
                  <a:srgbClr val="008000"/>
                </a:solidFill>
                <a:ea typeface="宋体" pitchFamily="2" charset="-122"/>
              </a:rPr>
              <a:t>1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个索引块</a:t>
            </a:r>
          </a:p>
        </p:txBody>
      </p:sp>
      <p:grpSp>
        <p:nvGrpSpPr>
          <p:cNvPr id="562186" name="Group 10"/>
          <p:cNvGrpSpPr>
            <a:grpSpLocks/>
          </p:cNvGrpSpPr>
          <p:nvPr/>
        </p:nvGrpSpPr>
        <p:grpSpPr bwMode="auto">
          <a:xfrm>
            <a:off x="3192463" y="3095625"/>
            <a:ext cx="1387475" cy="982663"/>
            <a:chOff x="2731" y="2512"/>
            <a:chExt cx="874" cy="619"/>
          </a:xfrm>
        </p:grpSpPr>
        <p:sp>
          <p:nvSpPr>
            <p:cNvPr id="562180" name="Text Box 4"/>
            <p:cNvSpPr txBox="1">
              <a:spLocks noChangeArrowheads="1"/>
            </p:cNvSpPr>
            <p:nvPr/>
          </p:nvSpPr>
          <p:spPr bwMode="auto">
            <a:xfrm>
              <a:off x="2731" y="2711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LA/512</a:t>
              </a:r>
            </a:p>
          </p:txBody>
        </p:sp>
        <p:sp>
          <p:nvSpPr>
            <p:cNvPr id="562181" name="Text Box 5"/>
            <p:cNvSpPr txBox="1">
              <a:spLocks noChangeArrowheads="1"/>
            </p:cNvSpPr>
            <p:nvPr/>
          </p:nvSpPr>
          <p:spPr bwMode="auto">
            <a:xfrm>
              <a:off x="3377" y="251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Q</a:t>
              </a:r>
            </a:p>
          </p:txBody>
        </p:sp>
        <p:sp>
          <p:nvSpPr>
            <p:cNvPr id="562182" name="Text Box 6"/>
            <p:cNvSpPr txBox="1">
              <a:spLocks noChangeArrowheads="1"/>
            </p:cNvSpPr>
            <p:nvPr/>
          </p:nvSpPr>
          <p:spPr bwMode="auto">
            <a:xfrm>
              <a:off x="3377" y="290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562183" name="Line 7"/>
            <p:cNvSpPr>
              <a:spLocks noChangeShapeType="1"/>
            </p:cNvSpPr>
            <p:nvPr/>
          </p:nvSpPr>
          <p:spPr bwMode="auto">
            <a:xfrm flipV="1">
              <a:off x="3255" y="2664"/>
              <a:ext cx="163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2184" name="Line 8"/>
            <p:cNvSpPr>
              <a:spLocks noChangeShapeType="1"/>
            </p:cNvSpPr>
            <p:nvPr/>
          </p:nvSpPr>
          <p:spPr bwMode="auto">
            <a:xfrm>
              <a:off x="3260" y="2860"/>
              <a:ext cx="163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2185" name="Rectangle 9"/>
          <p:cNvSpPr>
            <a:spLocks noChangeArrowheads="1"/>
          </p:cNvSpPr>
          <p:nvPr/>
        </p:nvSpPr>
        <p:spPr bwMode="auto">
          <a:xfrm>
            <a:off x="927100" y="4591050"/>
            <a:ext cx="7507288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algn="l">
              <a:lnSpc>
                <a:spcPct val="125000"/>
              </a:lnSpc>
              <a:spcBef>
                <a:spcPct val="35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>
                <a:latin typeface="Helvetica" pitchFamily="34" charset="0"/>
                <a:ea typeface="宋体" pitchFamily="2" charset="-122"/>
              </a:rPr>
              <a:t>Q = displacement into index table  </a:t>
            </a:r>
            <a:r>
              <a:rPr kumimoji="1" lang="zh-CN" altLang="en-US" sz="20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在索引表中的偏移量</a:t>
            </a:r>
          </a:p>
          <a:p>
            <a:pPr marL="228600" indent="-228600" algn="l">
              <a:lnSpc>
                <a:spcPct val="125000"/>
              </a:lnSpc>
              <a:spcBef>
                <a:spcPct val="35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>
                <a:latin typeface="Helvetica" pitchFamily="34" charset="0"/>
                <a:ea typeface="宋体" pitchFamily="2" charset="-122"/>
              </a:rPr>
              <a:t>R = displacement into block  </a:t>
            </a:r>
            <a:r>
              <a:rPr kumimoji="1" lang="zh-CN" altLang="en-US" sz="20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块内偏移量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idx="1"/>
          </p:nvPr>
        </p:nvSpPr>
        <p:spPr>
          <a:xfrm>
            <a:off x="361950" y="793750"/>
            <a:ext cx="8555038" cy="23923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ea typeface="宋体" pitchFamily="2" charset="-122"/>
              </a:rPr>
              <a:t>Mapping from logical to physical in a file of unbounded length (block size of 512 words).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无限长文件的地址映射（每块</a:t>
            </a:r>
            <a:r>
              <a:rPr lang="en-US" altLang="zh-CN" sz="2000" b="1" smtClean="0">
                <a:solidFill>
                  <a:srgbClr val="008000"/>
                </a:solidFill>
                <a:ea typeface="宋体" pitchFamily="2" charset="-122"/>
              </a:rPr>
              <a:t>512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字）</a:t>
            </a:r>
          </a:p>
          <a:p>
            <a:pPr>
              <a:lnSpc>
                <a:spcPct val="110000"/>
              </a:lnSpc>
            </a:pPr>
            <a:r>
              <a:rPr lang="en-US" altLang="zh-CN" sz="2000" smtClean="0">
                <a:ea typeface="宋体" pitchFamily="2" charset="-122"/>
              </a:rPr>
              <a:t>Linked scheme – Link blocks of index table (no limit on size).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链接方案－－链接（无长度限制）索引表块</a:t>
            </a:r>
          </a:p>
        </p:txBody>
      </p:sp>
      <p:grpSp>
        <p:nvGrpSpPr>
          <p:cNvPr id="563215" name="Group 15"/>
          <p:cNvGrpSpPr>
            <a:grpSpLocks/>
          </p:cNvGrpSpPr>
          <p:nvPr/>
        </p:nvGrpSpPr>
        <p:grpSpPr bwMode="auto">
          <a:xfrm>
            <a:off x="1446213" y="2878138"/>
            <a:ext cx="2389187" cy="849312"/>
            <a:chOff x="2022" y="1743"/>
            <a:chExt cx="1505" cy="535"/>
          </a:xfrm>
        </p:grpSpPr>
        <p:sp>
          <p:nvSpPr>
            <p:cNvPr id="563203" name="Text Box 3"/>
            <p:cNvSpPr txBox="1">
              <a:spLocks noChangeArrowheads="1"/>
            </p:cNvSpPr>
            <p:nvPr/>
          </p:nvSpPr>
          <p:spPr bwMode="auto">
            <a:xfrm>
              <a:off x="2022" y="1902"/>
              <a:ext cx="10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LA / (512 x 511)</a:t>
              </a:r>
            </a:p>
          </p:txBody>
        </p:sp>
        <p:sp>
          <p:nvSpPr>
            <p:cNvPr id="563204" name="Text Box 4"/>
            <p:cNvSpPr txBox="1">
              <a:spLocks noChangeArrowheads="1"/>
            </p:cNvSpPr>
            <p:nvPr/>
          </p:nvSpPr>
          <p:spPr bwMode="auto">
            <a:xfrm>
              <a:off x="3262" y="1743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Q</a:t>
              </a:r>
              <a:r>
                <a:rPr lang="en-US" altLang="zh-CN" sz="1600" b="1" baseline="-25000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1</a:t>
              </a:r>
              <a:endParaRPr lang="en-US" altLang="zh-CN" sz="16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endParaRPr>
            </a:p>
          </p:txBody>
        </p:sp>
        <p:sp>
          <p:nvSpPr>
            <p:cNvPr id="563205" name="Text Box 5"/>
            <p:cNvSpPr txBox="1">
              <a:spLocks noChangeArrowheads="1"/>
            </p:cNvSpPr>
            <p:nvPr/>
          </p:nvSpPr>
          <p:spPr bwMode="auto">
            <a:xfrm>
              <a:off x="3262" y="2066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R</a:t>
              </a:r>
              <a:r>
                <a:rPr lang="en-US" altLang="zh-CN" sz="1600" b="1" baseline="-25000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1</a:t>
              </a:r>
              <a:endParaRPr lang="en-US" altLang="zh-CN" sz="16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endParaRPr>
            </a:p>
          </p:txBody>
        </p:sp>
        <p:sp>
          <p:nvSpPr>
            <p:cNvPr id="563206" name="Line 6"/>
            <p:cNvSpPr>
              <a:spLocks noChangeShapeType="1"/>
            </p:cNvSpPr>
            <p:nvPr/>
          </p:nvSpPr>
          <p:spPr bwMode="auto">
            <a:xfrm flipV="1">
              <a:off x="3018" y="1863"/>
              <a:ext cx="26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07" name="Line 7"/>
            <p:cNvSpPr>
              <a:spLocks noChangeShapeType="1"/>
            </p:cNvSpPr>
            <p:nvPr/>
          </p:nvSpPr>
          <p:spPr bwMode="auto">
            <a:xfrm>
              <a:off x="3013" y="2015"/>
              <a:ext cx="26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208" name="Rectangle 8"/>
          <p:cNvSpPr>
            <a:spLocks noChangeArrowheads="1"/>
          </p:cNvSpPr>
          <p:nvPr/>
        </p:nvSpPr>
        <p:spPr bwMode="auto">
          <a:xfrm>
            <a:off x="992188" y="3773488"/>
            <a:ext cx="70294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85750" algn="l">
              <a:lnSpc>
                <a:spcPct val="125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i="1" dirty="0">
                <a:latin typeface="Helvetica" pitchFamily="34" charset="0"/>
                <a:ea typeface="宋体" pitchFamily="2" charset="-122"/>
              </a:rPr>
              <a:t>Q</a:t>
            </a:r>
            <a:r>
              <a:rPr lang="en-US" altLang="zh-CN" sz="2000" i="1" baseline="-25000" dirty="0">
                <a:latin typeface="Helvetica" pitchFamily="34" charset="0"/>
                <a:ea typeface="宋体" pitchFamily="2" charset="-122"/>
              </a:rPr>
              <a:t>1</a:t>
            </a:r>
            <a:r>
              <a:rPr lang="en-US" altLang="zh-CN" sz="2000" i="1" dirty="0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Helvetica" pitchFamily="34" charset="0"/>
                <a:ea typeface="宋体" pitchFamily="2" charset="-122"/>
              </a:rPr>
              <a:t>= block of index table      </a:t>
            </a:r>
            <a:r>
              <a:rPr lang="zh-CN" altLang="en-US" sz="2000" b="1" dirty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索引块</a:t>
            </a:r>
          </a:p>
          <a:p>
            <a:pPr marL="628650" lvl="1" indent="-285750" algn="l">
              <a:lnSpc>
                <a:spcPct val="125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i="1" dirty="0">
                <a:latin typeface="Helvetica" pitchFamily="34" charset="0"/>
                <a:ea typeface="宋体" pitchFamily="2" charset="-122"/>
              </a:rPr>
              <a:t>R</a:t>
            </a:r>
            <a:r>
              <a:rPr lang="en-US" altLang="zh-CN" sz="2000" i="1" baseline="-25000" dirty="0">
                <a:latin typeface="Helvetica" pitchFamily="34" charset="0"/>
                <a:ea typeface="宋体" pitchFamily="2" charset="-122"/>
              </a:rPr>
              <a:t>1</a:t>
            </a:r>
            <a:r>
              <a:rPr lang="en-US" altLang="zh-CN" sz="2000" i="1" dirty="0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Helvetica" pitchFamily="34" charset="0"/>
                <a:ea typeface="宋体" pitchFamily="2" charset="-122"/>
              </a:rPr>
              <a:t>is used as follows: </a:t>
            </a:r>
            <a:r>
              <a:rPr lang="en-US" altLang="zh-CN" sz="2000" dirty="0" smtClean="0">
                <a:latin typeface="Helvetica" pitchFamily="34" charset="0"/>
                <a:ea typeface="宋体" pitchFamily="2" charset="-122"/>
              </a:rPr>
              <a:t>   </a:t>
            </a:r>
            <a:r>
              <a:rPr lang="en-US" altLang="zh-CN" sz="2000" dirty="0" smtClean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R</a:t>
            </a:r>
            <a:r>
              <a:rPr lang="en-US" altLang="zh-CN" sz="2000" baseline="-25000" dirty="0" smtClean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1</a:t>
            </a:r>
            <a:r>
              <a:rPr lang="en-US" altLang="zh-CN" sz="2000" dirty="0" smtClean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采用</a:t>
            </a:r>
            <a:r>
              <a:rPr lang="zh-CN" altLang="en-US" sz="2000" b="1" dirty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如下方式使用：</a:t>
            </a:r>
          </a:p>
        </p:txBody>
      </p:sp>
      <p:grpSp>
        <p:nvGrpSpPr>
          <p:cNvPr id="563216" name="Group 16"/>
          <p:cNvGrpSpPr>
            <a:grpSpLocks/>
          </p:cNvGrpSpPr>
          <p:nvPr/>
        </p:nvGrpSpPr>
        <p:grpSpPr bwMode="auto">
          <a:xfrm>
            <a:off x="2292350" y="4494213"/>
            <a:ext cx="1639888" cy="849312"/>
            <a:chOff x="2308" y="2594"/>
            <a:chExt cx="1033" cy="535"/>
          </a:xfrm>
        </p:grpSpPr>
        <p:sp>
          <p:nvSpPr>
            <p:cNvPr id="563209" name="Text Box 9"/>
            <p:cNvSpPr txBox="1">
              <a:spLocks noChangeArrowheads="1"/>
            </p:cNvSpPr>
            <p:nvPr/>
          </p:nvSpPr>
          <p:spPr bwMode="auto">
            <a:xfrm>
              <a:off x="2308" y="2762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R</a:t>
              </a:r>
              <a:r>
                <a:rPr lang="en-US" altLang="zh-CN" sz="1600" b="1" baseline="-25000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1</a:t>
              </a:r>
              <a:r>
                <a:rPr lang="en-US" altLang="zh-CN" sz="1600" b="1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 / 512</a:t>
              </a:r>
            </a:p>
          </p:txBody>
        </p:sp>
        <p:sp>
          <p:nvSpPr>
            <p:cNvPr id="563210" name="Text Box 10"/>
            <p:cNvSpPr txBox="1">
              <a:spLocks noChangeArrowheads="1"/>
            </p:cNvSpPr>
            <p:nvPr/>
          </p:nvSpPr>
          <p:spPr bwMode="auto">
            <a:xfrm>
              <a:off x="3076" y="2594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Q</a:t>
              </a:r>
              <a:r>
                <a:rPr lang="en-US" altLang="zh-CN" sz="1600" b="1" baseline="-25000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2</a:t>
              </a:r>
              <a:endParaRPr lang="en-US" altLang="zh-CN" sz="16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endParaRPr>
            </a:p>
          </p:txBody>
        </p:sp>
        <p:sp>
          <p:nvSpPr>
            <p:cNvPr id="563211" name="Text Box 11"/>
            <p:cNvSpPr txBox="1">
              <a:spLocks noChangeArrowheads="1"/>
            </p:cNvSpPr>
            <p:nvPr/>
          </p:nvSpPr>
          <p:spPr bwMode="auto">
            <a:xfrm>
              <a:off x="3076" y="2917"/>
              <a:ext cx="2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R</a:t>
              </a:r>
              <a:r>
                <a:rPr lang="en-US" altLang="zh-CN" sz="1600" b="1" baseline="-25000">
                  <a:solidFill>
                    <a:srgbClr val="3366FF"/>
                  </a:solidFill>
                  <a:latin typeface="Helvetica" pitchFamily="34" charset="0"/>
                  <a:ea typeface="宋体" pitchFamily="2" charset="-122"/>
                </a:rPr>
                <a:t>2</a:t>
              </a:r>
              <a:endParaRPr lang="en-US" altLang="zh-CN" sz="16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endParaRPr>
            </a:p>
          </p:txBody>
        </p:sp>
        <p:sp>
          <p:nvSpPr>
            <p:cNvPr id="563212" name="Line 12"/>
            <p:cNvSpPr>
              <a:spLocks noChangeShapeType="1"/>
            </p:cNvSpPr>
            <p:nvPr/>
          </p:nvSpPr>
          <p:spPr bwMode="auto">
            <a:xfrm flipV="1">
              <a:off x="2832" y="2714"/>
              <a:ext cx="26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13" name="Line 13"/>
            <p:cNvSpPr>
              <a:spLocks noChangeShapeType="1"/>
            </p:cNvSpPr>
            <p:nvPr/>
          </p:nvSpPr>
          <p:spPr bwMode="auto">
            <a:xfrm>
              <a:off x="2827" y="2866"/>
              <a:ext cx="26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214" name="Rectangle 14"/>
          <p:cNvSpPr>
            <a:spLocks noChangeArrowheads="1"/>
          </p:cNvSpPr>
          <p:nvPr/>
        </p:nvSpPr>
        <p:spPr bwMode="auto">
          <a:xfrm>
            <a:off x="1319213" y="5364163"/>
            <a:ext cx="7451725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85750" algn="l">
              <a:lnSpc>
                <a:spcPct val="125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i="1">
                <a:latin typeface="Helvetica" pitchFamily="34" charset="0"/>
                <a:ea typeface="宋体" pitchFamily="2" charset="-122"/>
              </a:rPr>
              <a:t>Q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2</a:t>
            </a:r>
            <a:r>
              <a:rPr lang="en-US" altLang="zh-CN" sz="2000">
                <a:latin typeface="Helvetica" pitchFamily="34" charset="0"/>
                <a:ea typeface="宋体" pitchFamily="2" charset="-122"/>
              </a:rPr>
              <a:t> = displacement into block of index table </a:t>
            </a:r>
            <a:r>
              <a:rPr lang="zh-CN" altLang="en-US" sz="20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索引块内索引</a:t>
            </a:r>
          </a:p>
          <a:p>
            <a:pPr marL="628650" lvl="1" indent="-285750" algn="l">
              <a:lnSpc>
                <a:spcPct val="125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i="1">
                <a:latin typeface="Helvetica" pitchFamily="34" charset="0"/>
                <a:ea typeface="宋体" pitchFamily="2" charset="-122"/>
              </a:rPr>
              <a:t>R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2</a:t>
            </a:r>
            <a:r>
              <a:rPr lang="en-US" altLang="zh-CN" sz="2000">
                <a:latin typeface="Helvetica" pitchFamily="34" charset="0"/>
                <a:ea typeface="宋体" pitchFamily="2" charset="-122"/>
              </a:rPr>
              <a:t> displacement into block of file  </a:t>
            </a:r>
            <a:r>
              <a:rPr lang="zh-CN" altLang="en-US" sz="20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文件数据块内索引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t="1004" r="31880" b="1004"/>
          <a:stretch>
            <a:fillRect/>
          </a:stretch>
        </p:blipFill>
        <p:spPr bwMode="auto">
          <a:xfrm>
            <a:off x="179388" y="331788"/>
            <a:ext cx="2797175" cy="56372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4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6034088"/>
            <a:ext cx="3425825" cy="479425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Layered File System</a:t>
            </a:r>
          </a:p>
        </p:txBody>
      </p:sp>
      <p:pic>
        <p:nvPicPr>
          <p:cNvPr id="534532" name="Picture 4" descr="retur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57912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4533" name="Text Box 5"/>
          <p:cNvSpPr txBox="1">
            <a:spLocks noChangeArrowheads="1"/>
          </p:cNvSpPr>
          <p:nvPr/>
        </p:nvSpPr>
        <p:spPr bwMode="auto">
          <a:xfrm>
            <a:off x="0" y="3954463"/>
            <a:ext cx="4656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i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Commands(such as “retrieve block 123”)</a:t>
            </a:r>
          </a:p>
        </p:txBody>
      </p:sp>
      <p:sp>
        <p:nvSpPr>
          <p:cNvPr id="534534" name="Text Box 6"/>
          <p:cNvSpPr txBox="1">
            <a:spLocks noChangeArrowheads="1"/>
          </p:cNvSpPr>
          <p:nvPr/>
        </p:nvSpPr>
        <p:spPr bwMode="auto">
          <a:xfrm>
            <a:off x="309563" y="5037138"/>
            <a:ext cx="3335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hardware-specific instructions</a:t>
            </a: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773113" y="5402263"/>
            <a:ext cx="1506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(controller)</a:t>
            </a:r>
          </a:p>
        </p:txBody>
      </p:sp>
      <p:sp>
        <p:nvSpPr>
          <p:cNvPr id="534536" name="AutoShape 8"/>
          <p:cNvSpPr>
            <a:spLocks noChangeArrowheads="1"/>
          </p:cNvSpPr>
          <p:nvPr/>
        </p:nvSpPr>
        <p:spPr bwMode="auto">
          <a:xfrm>
            <a:off x="3557588" y="4332288"/>
            <a:ext cx="5586412" cy="1019175"/>
          </a:xfrm>
          <a:prstGeom prst="wedgeRectCallout">
            <a:avLst>
              <a:gd name="adj1" fmla="val -76287"/>
              <a:gd name="adj2" fmla="val -7319"/>
            </a:avLst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kumimoji="1" lang="en-US" altLang="zh-CN" sz="20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device</a:t>
            </a:r>
            <a:r>
              <a:rPr kumimoji="1" lang="en-US" altLang="zh-CN" sz="2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0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drivers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 and </a:t>
            </a:r>
            <a:r>
              <a:rPr kumimoji="1" lang="en-US" altLang="zh-CN" sz="20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interrupt</a:t>
            </a:r>
            <a:r>
              <a:rPr kumimoji="1" lang="en-US" altLang="zh-CN" sz="2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0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handlers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 to transfer information between the main memory and the disk system.</a:t>
            </a:r>
            <a:endParaRPr kumimoji="1" lang="zh-CN" altLang="en-US" sz="2000" dirty="0">
              <a:solidFill>
                <a:srgbClr val="000066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34537" name="AutoShape 9"/>
          <p:cNvSpPr>
            <a:spLocks noChangeArrowheads="1"/>
          </p:cNvSpPr>
          <p:nvPr/>
        </p:nvSpPr>
        <p:spPr bwMode="auto">
          <a:xfrm>
            <a:off x="3419475" y="3248025"/>
            <a:ext cx="5443538" cy="704850"/>
          </a:xfrm>
          <a:prstGeom prst="wedgeRectCallout">
            <a:avLst>
              <a:gd name="adj1" fmla="val -66769"/>
              <a:gd name="adj2" fmla="val 16440"/>
            </a:avLst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kumimoji="1" lang="en-US" altLang="zh-CN" sz="20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Issue generic commands to the appropriate device driver</a:t>
            </a:r>
          </a:p>
        </p:txBody>
      </p:sp>
      <p:sp>
        <p:nvSpPr>
          <p:cNvPr id="534538" name="AutoShape 10"/>
          <p:cNvSpPr>
            <a:spLocks noChangeArrowheads="1"/>
          </p:cNvSpPr>
          <p:nvPr/>
        </p:nvSpPr>
        <p:spPr bwMode="auto">
          <a:xfrm>
            <a:off x="3432175" y="2187575"/>
            <a:ext cx="5219700" cy="809625"/>
          </a:xfrm>
          <a:prstGeom prst="wedgeRectCallout">
            <a:avLst>
              <a:gd name="adj1" fmla="val -61708"/>
              <a:gd name="adj2" fmla="val 20194"/>
            </a:avLst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kumimoji="1" lang="en-US" altLang="zh-CN" sz="20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1.Translate logical block address to physical block address; 2.free space manager.</a:t>
            </a:r>
          </a:p>
        </p:txBody>
      </p:sp>
      <p:sp>
        <p:nvSpPr>
          <p:cNvPr id="534539" name="AutoShape 11"/>
          <p:cNvSpPr>
            <a:spLocks noChangeArrowheads="1"/>
          </p:cNvSpPr>
          <p:nvPr/>
        </p:nvSpPr>
        <p:spPr bwMode="auto">
          <a:xfrm>
            <a:off x="3346450" y="719138"/>
            <a:ext cx="5599113" cy="1279525"/>
          </a:xfrm>
          <a:prstGeom prst="wedgeRectCallout">
            <a:avLst>
              <a:gd name="adj1" fmla="val -65653"/>
              <a:gd name="adj2" fmla="val 25185"/>
            </a:avLst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kumimoji="1" lang="en-US" altLang="zh-CN" sz="20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Manages metadata information. 1.manages the directory structure; 2.maintains file structure via </a:t>
            </a:r>
            <a:r>
              <a:rPr kumimoji="1" lang="en-US" altLang="zh-CN" sz="20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file control block(FCB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); 3.protection and security.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3" grpId="0" autoUpdateAnimBg="0"/>
      <p:bldP spid="534534" grpId="0" autoUpdateAnimBg="0"/>
      <p:bldP spid="534536" grpId="0" animBg="1" autoUpdateAnimBg="0"/>
      <p:bldP spid="534537" grpId="0" animBg="1" autoUpdateAnimBg="0"/>
      <p:bldP spid="534538" grpId="0" animBg="1" autoUpdateAnimBg="0"/>
      <p:bldP spid="53453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39" name="Rectangle 15"/>
          <p:cNvSpPr>
            <a:spLocks noGrp="1" noChangeArrowheads="1"/>
          </p:cNvSpPr>
          <p:nvPr>
            <p:ph type="title"/>
          </p:nvPr>
        </p:nvSpPr>
        <p:spPr>
          <a:xfrm>
            <a:off x="2493963" y="346075"/>
            <a:ext cx="5243512" cy="512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smtClean="0">
                <a:ea typeface="宋体" pitchFamily="2" charset="-122"/>
              </a:rPr>
              <a:t>Multilevel index  </a:t>
            </a:r>
            <a:r>
              <a:rPr lang="zh-CN" altLang="en-US" sz="2800" smtClean="0">
                <a:solidFill>
                  <a:srgbClr val="008000"/>
                </a:solidFill>
                <a:ea typeface="宋体" pitchFamily="2" charset="-122"/>
              </a:rPr>
              <a:t>多级索引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8229600" cy="5730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smtClean="0">
                <a:ea typeface="宋体" pitchFamily="2" charset="-122"/>
              </a:rPr>
              <a:t>Two-level index (maximum file size is 512</a:t>
            </a:r>
            <a:r>
              <a:rPr lang="en-US" altLang="zh-CN" sz="2400" baseline="30000" smtClean="0">
                <a:ea typeface="宋体" pitchFamily="2" charset="-122"/>
              </a:rPr>
              <a:t>3</a:t>
            </a:r>
            <a:r>
              <a:rPr lang="en-US" altLang="zh-CN" sz="2400" smtClean="0">
                <a:ea typeface="宋体" pitchFamily="2" charset="-122"/>
              </a:rPr>
              <a:t>)</a:t>
            </a:r>
            <a:r>
              <a:rPr lang="en-US" altLang="zh-CN" sz="2000" smtClean="0">
                <a:ea typeface="宋体" pitchFamily="2" charset="-122"/>
              </a:rPr>
              <a:t>  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二级索引</a:t>
            </a:r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2808288" y="2325688"/>
            <a:ext cx="2030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LA / (512 x 512)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5224463" y="2073275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Q</a:t>
            </a:r>
            <a:r>
              <a:rPr lang="en-US" altLang="zh-CN" sz="2000" b="1" baseline="-2500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1</a:t>
            </a:r>
            <a:endParaRPr lang="en-US" altLang="zh-CN" sz="2000" b="1">
              <a:solidFill>
                <a:srgbClr val="3366FF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5224463" y="258603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R</a:t>
            </a:r>
            <a:r>
              <a:rPr lang="en-US" altLang="zh-CN" sz="2000" b="1" baseline="-2500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1</a:t>
            </a:r>
            <a:endParaRPr lang="en-US" altLang="zh-CN" sz="2000" b="1">
              <a:solidFill>
                <a:srgbClr val="3366FF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64230" name="Line 6"/>
          <p:cNvSpPr>
            <a:spLocks noChangeShapeType="1"/>
          </p:cNvSpPr>
          <p:nvPr/>
        </p:nvSpPr>
        <p:spPr bwMode="auto">
          <a:xfrm flipV="1">
            <a:off x="4862513" y="22939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231" name="Line 7"/>
          <p:cNvSpPr>
            <a:spLocks noChangeShapeType="1"/>
          </p:cNvSpPr>
          <p:nvPr/>
        </p:nvSpPr>
        <p:spPr bwMode="auto">
          <a:xfrm>
            <a:off x="4854575" y="25352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729456" y="3014663"/>
            <a:ext cx="7951787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85750" algn="l">
              <a:lnSpc>
                <a:spcPct val="125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 i="1" dirty="0">
                <a:latin typeface="Helvetica" pitchFamily="34" charset="0"/>
                <a:ea typeface="宋体" pitchFamily="2" charset="-122"/>
              </a:rPr>
              <a:t>Q</a:t>
            </a:r>
            <a:r>
              <a:rPr lang="en-US" altLang="zh-CN" sz="2400" baseline="-25000" dirty="0">
                <a:latin typeface="Helvetica" pitchFamily="34" charset="0"/>
                <a:ea typeface="宋体" pitchFamily="2" charset="-122"/>
              </a:rPr>
              <a:t>1</a:t>
            </a:r>
            <a:r>
              <a:rPr lang="en-US" altLang="zh-CN" sz="2400" dirty="0">
                <a:latin typeface="Helvetica" pitchFamily="34" charset="0"/>
                <a:ea typeface="宋体" pitchFamily="2" charset="-122"/>
              </a:rPr>
              <a:t> = displacement into </a:t>
            </a:r>
            <a:r>
              <a:rPr lang="en-US" altLang="zh-CN" sz="2400" dirty="0" smtClean="0">
                <a:latin typeface="Helvetica" pitchFamily="34" charset="0"/>
                <a:ea typeface="宋体" pitchFamily="2" charset="-122"/>
              </a:rPr>
              <a:t>outer-index  </a:t>
            </a:r>
            <a:r>
              <a:rPr lang="zh-CN" altLang="en-US" sz="2400" b="1" dirty="0" smtClean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外部索引偏移量</a:t>
            </a:r>
            <a:endParaRPr lang="en-US" altLang="zh-CN" sz="2400" b="1" dirty="0">
              <a:solidFill>
                <a:srgbClr val="008000"/>
              </a:solidFill>
              <a:latin typeface="Helvetica" pitchFamily="34" charset="0"/>
              <a:ea typeface="宋体" pitchFamily="2" charset="-122"/>
            </a:endParaRPr>
          </a:p>
          <a:p>
            <a:pPr marL="628650" lvl="1" indent="-285750" algn="l">
              <a:lnSpc>
                <a:spcPct val="125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 i="1" dirty="0">
                <a:latin typeface="Helvetica" pitchFamily="34" charset="0"/>
                <a:ea typeface="宋体" pitchFamily="2" charset="-122"/>
              </a:rPr>
              <a:t>R</a:t>
            </a:r>
            <a:r>
              <a:rPr lang="en-US" altLang="zh-CN" sz="2400" baseline="-25000" dirty="0">
                <a:latin typeface="Helvetica" pitchFamily="34" charset="0"/>
                <a:ea typeface="宋体" pitchFamily="2" charset="-122"/>
              </a:rPr>
              <a:t>1</a:t>
            </a:r>
            <a:r>
              <a:rPr lang="en-US" altLang="zh-CN" sz="2400" dirty="0">
                <a:latin typeface="Helvetica" pitchFamily="34" charset="0"/>
                <a:ea typeface="宋体" pitchFamily="2" charset="-122"/>
              </a:rPr>
              <a:t> is used as follows</a:t>
            </a:r>
            <a:r>
              <a:rPr lang="en-US" altLang="zh-CN" sz="2400" dirty="0" smtClean="0">
                <a:latin typeface="Helvetica" pitchFamily="34" charset="0"/>
                <a:ea typeface="宋体" pitchFamily="2" charset="-122"/>
              </a:rPr>
              <a:t>:    </a:t>
            </a:r>
            <a:r>
              <a:rPr lang="en-US" altLang="zh-CN" sz="2400" b="1" i="1" dirty="0" smtClean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R</a:t>
            </a:r>
            <a:r>
              <a:rPr lang="en-US" altLang="zh-CN" sz="2400" b="1" baseline="-25000" dirty="0" smtClean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采用如下方式使用：</a:t>
            </a:r>
            <a:endParaRPr lang="en-US" altLang="zh-CN" sz="2400" b="1" dirty="0">
              <a:solidFill>
                <a:srgbClr val="008000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3305175" y="4386263"/>
            <a:ext cx="109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R</a:t>
            </a:r>
            <a:r>
              <a:rPr lang="en-US" altLang="zh-CN" sz="2000" b="1" baseline="-2500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1</a:t>
            </a:r>
            <a:r>
              <a:rPr lang="en-US" altLang="zh-CN" sz="20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/ 512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4911725" y="40767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Q</a:t>
            </a:r>
            <a:r>
              <a:rPr lang="en-US" altLang="zh-CN" sz="2000" b="1" baseline="-2500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2</a:t>
            </a:r>
            <a:endParaRPr lang="en-US" altLang="zh-CN" sz="2000" b="1">
              <a:solidFill>
                <a:srgbClr val="3366FF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4911725" y="46116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R</a:t>
            </a:r>
            <a:r>
              <a:rPr lang="en-US" altLang="zh-CN" sz="2000" b="1" baseline="-2500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2</a:t>
            </a:r>
            <a:endParaRPr lang="en-US" altLang="zh-CN" sz="2000" b="1">
              <a:solidFill>
                <a:srgbClr val="3366FF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64236" name="Line 12"/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237" name="Line 13"/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238" name="Rectangle 14"/>
          <p:cNvSpPr>
            <a:spLocks noChangeArrowheads="1"/>
          </p:cNvSpPr>
          <p:nvPr/>
        </p:nvSpPr>
        <p:spPr bwMode="auto">
          <a:xfrm>
            <a:off x="729456" y="5075238"/>
            <a:ext cx="8204993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85750" algn="l">
              <a:lnSpc>
                <a:spcPct val="125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 i="1" dirty="0">
                <a:latin typeface="Helvetica" pitchFamily="34" charset="0"/>
                <a:ea typeface="宋体" pitchFamily="2" charset="-122"/>
              </a:rPr>
              <a:t>Q</a:t>
            </a:r>
            <a:r>
              <a:rPr lang="en-US" altLang="zh-CN" sz="2400" baseline="-25000" dirty="0">
                <a:latin typeface="Helvetica" pitchFamily="34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Helvetica" pitchFamily="34" charset="0"/>
                <a:ea typeface="宋体" pitchFamily="2" charset="-122"/>
              </a:rPr>
              <a:t> = displacement into block of index </a:t>
            </a:r>
            <a:r>
              <a:rPr lang="en-US" altLang="zh-CN" sz="2400" dirty="0" smtClean="0">
                <a:latin typeface="Helvetica" pitchFamily="34" charset="0"/>
                <a:ea typeface="宋体" pitchFamily="2" charset="-122"/>
              </a:rPr>
              <a:t>table </a:t>
            </a:r>
            <a:r>
              <a:rPr lang="zh-CN" altLang="en-US" sz="2000" b="1" dirty="0" smtClean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索引块内偏移量</a:t>
            </a:r>
            <a:endParaRPr lang="en-US" altLang="zh-CN" sz="2000" b="1" dirty="0">
              <a:solidFill>
                <a:srgbClr val="008000"/>
              </a:solidFill>
              <a:latin typeface="Helvetica" pitchFamily="34" charset="0"/>
              <a:ea typeface="宋体" pitchFamily="2" charset="-122"/>
            </a:endParaRPr>
          </a:p>
          <a:p>
            <a:pPr marL="628650" lvl="1" indent="-285750" algn="l">
              <a:lnSpc>
                <a:spcPct val="125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 i="1" dirty="0">
                <a:latin typeface="Helvetica" pitchFamily="34" charset="0"/>
                <a:ea typeface="宋体" pitchFamily="2" charset="-122"/>
              </a:rPr>
              <a:t>R</a:t>
            </a:r>
            <a:r>
              <a:rPr lang="en-US" altLang="zh-CN" sz="2400" baseline="-25000" dirty="0">
                <a:latin typeface="Helvetica" pitchFamily="34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Helvetica" pitchFamily="34" charset="0"/>
                <a:ea typeface="宋体" pitchFamily="2" charset="-122"/>
              </a:rPr>
              <a:t> displacement into block of </a:t>
            </a:r>
            <a:r>
              <a:rPr lang="en-US" altLang="zh-CN" sz="2400" dirty="0" smtClean="0">
                <a:latin typeface="Helvetica" pitchFamily="34" charset="0"/>
                <a:ea typeface="宋体" pitchFamily="2" charset="-122"/>
              </a:rPr>
              <a:t>file  </a:t>
            </a:r>
            <a:r>
              <a:rPr lang="zh-CN" altLang="en-US" sz="2400" b="1" dirty="0" smtClean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文件块内偏移量</a:t>
            </a:r>
            <a:endParaRPr lang="en-US" altLang="zh-CN" sz="2400" b="1" dirty="0">
              <a:solidFill>
                <a:srgbClr val="008000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09825" y="5791200"/>
            <a:ext cx="4362450" cy="512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000" b="0" smtClean="0">
                <a:solidFill>
                  <a:srgbClr val="008000"/>
                </a:solidFill>
                <a:ea typeface="宋体" pitchFamily="2" charset="-122"/>
              </a:rPr>
              <a:t>Multilevel index</a:t>
            </a:r>
          </a:p>
        </p:txBody>
      </p:sp>
      <p:grpSp>
        <p:nvGrpSpPr>
          <p:cNvPr id="565251" name="Group 3"/>
          <p:cNvGrpSpPr>
            <a:grpSpLocks/>
          </p:cNvGrpSpPr>
          <p:nvPr/>
        </p:nvGrpSpPr>
        <p:grpSpPr bwMode="auto">
          <a:xfrm>
            <a:off x="1028700" y="1219200"/>
            <a:ext cx="6896100" cy="4492625"/>
            <a:chOff x="648" y="768"/>
            <a:chExt cx="4344" cy="2830"/>
          </a:xfrm>
        </p:grpSpPr>
        <p:sp>
          <p:nvSpPr>
            <p:cNvPr id="565252" name="Rectangle 4"/>
            <p:cNvSpPr>
              <a:spLocks noChangeArrowheads="1"/>
            </p:cNvSpPr>
            <p:nvPr/>
          </p:nvSpPr>
          <p:spPr bwMode="auto">
            <a:xfrm>
              <a:off x="2745" y="882"/>
              <a:ext cx="1055" cy="2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3" name="Rectangle 5"/>
            <p:cNvSpPr>
              <a:spLocks noChangeArrowheads="1"/>
            </p:cNvSpPr>
            <p:nvPr/>
          </p:nvSpPr>
          <p:spPr bwMode="auto">
            <a:xfrm>
              <a:off x="2927" y="1073"/>
              <a:ext cx="69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4" name="Rectangle 6"/>
            <p:cNvSpPr>
              <a:spLocks noChangeArrowheads="1"/>
            </p:cNvSpPr>
            <p:nvPr/>
          </p:nvSpPr>
          <p:spPr bwMode="auto">
            <a:xfrm>
              <a:off x="2928" y="1248"/>
              <a:ext cx="69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5" name="Rectangle 7"/>
            <p:cNvSpPr>
              <a:spLocks noChangeArrowheads="1"/>
            </p:cNvSpPr>
            <p:nvPr/>
          </p:nvSpPr>
          <p:spPr bwMode="auto">
            <a:xfrm>
              <a:off x="2929" y="1392"/>
              <a:ext cx="69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6" name="Rectangle 8"/>
            <p:cNvSpPr>
              <a:spLocks noChangeArrowheads="1"/>
            </p:cNvSpPr>
            <p:nvPr/>
          </p:nvSpPr>
          <p:spPr bwMode="auto">
            <a:xfrm>
              <a:off x="2927" y="1793"/>
              <a:ext cx="69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7" name="Rectangle 9"/>
            <p:cNvSpPr>
              <a:spLocks noChangeArrowheads="1"/>
            </p:cNvSpPr>
            <p:nvPr/>
          </p:nvSpPr>
          <p:spPr bwMode="auto">
            <a:xfrm>
              <a:off x="2928" y="1968"/>
              <a:ext cx="69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8" name="Rectangle 10"/>
            <p:cNvSpPr>
              <a:spLocks noChangeArrowheads="1"/>
            </p:cNvSpPr>
            <p:nvPr/>
          </p:nvSpPr>
          <p:spPr bwMode="auto">
            <a:xfrm>
              <a:off x="2928" y="2544"/>
              <a:ext cx="672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9" name="Rectangle 11"/>
            <p:cNvSpPr>
              <a:spLocks noChangeArrowheads="1"/>
            </p:cNvSpPr>
            <p:nvPr/>
          </p:nvSpPr>
          <p:spPr bwMode="auto">
            <a:xfrm>
              <a:off x="4320" y="768"/>
              <a:ext cx="672" cy="25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60" name="Rectangle 12"/>
            <p:cNvSpPr>
              <a:spLocks noChangeArrowheads="1"/>
            </p:cNvSpPr>
            <p:nvPr/>
          </p:nvSpPr>
          <p:spPr bwMode="auto">
            <a:xfrm>
              <a:off x="4434" y="912"/>
              <a:ext cx="46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61" name="Rectangle 13"/>
            <p:cNvSpPr>
              <a:spLocks noChangeArrowheads="1"/>
            </p:cNvSpPr>
            <p:nvPr/>
          </p:nvSpPr>
          <p:spPr bwMode="auto">
            <a:xfrm>
              <a:off x="4434" y="1488"/>
              <a:ext cx="46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62" name="Rectangle 14"/>
            <p:cNvSpPr>
              <a:spLocks noChangeArrowheads="1"/>
            </p:cNvSpPr>
            <p:nvPr/>
          </p:nvSpPr>
          <p:spPr bwMode="auto">
            <a:xfrm>
              <a:off x="4434" y="2064"/>
              <a:ext cx="46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63" name="Rectangle 15"/>
            <p:cNvSpPr>
              <a:spLocks noChangeArrowheads="1"/>
            </p:cNvSpPr>
            <p:nvPr/>
          </p:nvSpPr>
          <p:spPr bwMode="auto">
            <a:xfrm>
              <a:off x="1679" y="1217"/>
              <a:ext cx="69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64" name="Rectangle 16"/>
            <p:cNvSpPr>
              <a:spLocks noChangeArrowheads="1"/>
            </p:cNvSpPr>
            <p:nvPr/>
          </p:nvSpPr>
          <p:spPr bwMode="auto">
            <a:xfrm>
              <a:off x="1680" y="1362"/>
              <a:ext cx="69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65" name="Rectangle 17"/>
            <p:cNvSpPr>
              <a:spLocks noChangeArrowheads="1"/>
            </p:cNvSpPr>
            <p:nvPr/>
          </p:nvSpPr>
          <p:spPr bwMode="auto">
            <a:xfrm>
              <a:off x="1680" y="1536"/>
              <a:ext cx="691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66" name="Rectangle 18"/>
            <p:cNvSpPr>
              <a:spLocks noChangeArrowheads="1"/>
            </p:cNvSpPr>
            <p:nvPr/>
          </p:nvSpPr>
          <p:spPr bwMode="auto">
            <a:xfrm>
              <a:off x="1680" y="2640"/>
              <a:ext cx="69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67" name="Rectangle 19"/>
            <p:cNvSpPr>
              <a:spLocks noChangeArrowheads="1"/>
            </p:cNvSpPr>
            <p:nvPr/>
          </p:nvSpPr>
          <p:spPr bwMode="auto">
            <a:xfrm>
              <a:off x="648" y="1200"/>
              <a:ext cx="691" cy="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68" name="Line 20"/>
            <p:cNvSpPr>
              <a:spLocks noChangeShapeType="1"/>
            </p:cNvSpPr>
            <p:nvPr/>
          </p:nvSpPr>
          <p:spPr bwMode="auto">
            <a:xfrm>
              <a:off x="1344" y="127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69" name="Line 21"/>
            <p:cNvSpPr>
              <a:spLocks noChangeShapeType="1"/>
            </p:cNvSpPr>
            <p:nvPr/>
          </p:nvSpPr>
          <p:spPr bwMode="auto">
            <a:xfrm flipV="1">
              <a:off x="2367" y="1152"/>
              <a:ext cx="56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0" name="Line 22"/>
            <p:cNvSpPr>
              <a:spLocks noChangeShapeType="1"/>
            </p:cNvSpPr>
            <p:nvPr/>
          </p:nvSpPr>
          <p:spPr bwMode="auto">
            <a:xfrm>
              <a:off x="2367" y="1437"/>
              <a:ext cx="558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1" name="Line 23"/>
            <p:cNvSpPr>
              <a:spLocks noChangeShapeType="1"/>
            </p:cNvSpPr>
            <p:nvPr/>
          </p:nvSpPr>
          <p:spPr bwMode="auto">
            <a:xfrm>
              <a:off x="2373" y="2709"/>
              <a:ext cx="558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2" name="Text Box 24"/>
            <p:cNvSpPr txBox="1">
              <a:spLocks noChangeArrowheads="1"/>
            </p:cNvSpPr>
            <p:nvPr/>
          </p:nvSpPr>
          <p:spPr bwMode="auto">
            <a:xfrm>
              <a:off x="1949" y="1896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Helvetica" pitchFamily="34" charset="0"/>
                  <a:ea typeface="宋体" pitchFamily="2" charset="-122"/>
                  <a:sym typeface="MT Extra" pitchFamily="18" charset="2"/>
                </a:rPr>
                <a:t></a:t>
              </a:r>
              <a:endParaRPr lang="zh-CN" altLang="en-US">
                <a:latin typeface="Helvetica" pitchFamily="34" charset="0"/>
                <a:ea typeface="宋体" pitchFamily="2" charset="-122"/>
              </a:endParaRPr>
            </a:p>
          </p:txBody>
        </p:sp>
        <p:sp>
          <p:nvSpPr>
            <p:cNvPr id="565273" name="Line 25"/>
            <p:cNvSpPr>
              <a:spLocks noChangeShapeType="1"/>
            </p:cNvSpPr>
            <p:nvPr/>
          </p:nvSpPr>
          <p:spPr bwMode="auto">
            <a:xfrm flipH="1" flipV="1">
              <a:off x="3612" y="1881"/>
              <a:ext cx="825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4" name="Line 26"/>
            <p:cNvSpPr>
              <a:spLocks noChangeShapeType="1"/>
            </p:cNvSpPr>
            <p:nvPr/>
          </p:nvSpPr>
          <p:spPr bwMode="auto">
            <a:xfrm flipH="1" flipV="1">
              <a:off x="3615" y="1296"/>
              <a:ext cx="816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5" name="Line 27"/>
            <p:cNvSpPr>
              <a:spLocks noChangeShapeType="1"/>
            </p:cNvSpPr>
            <p:nvPr/>
          </p:nvSpPr>
          <p:spPr bwMode="auto">
            <a:xfrm flipH="1">
              <a:off x="3609" y="1062"/>
              <a:ext cx="825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6" name="Text Box 28"/>
            <p:cNvSpPr txBox="1">
              <a:spLocks noChangeArrowheads="1"/>
            </p:cNvSpPr>
            <p:nvPr/>
          </p:nvSpPr>
          <p:spPr bwMode="auto">
            <a:xfrm>
              <a:off x="1627" y="2853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outer-index</a:t>
              </a:r>
            </a:p>
          </p:txBody>
        </p:sp>
        <p:sp>
          <p:nvSpPr>
            <p:cNvPr id="565277" name="Text Box 29"/>
            <p:cNvSpPr txBox="1">
              <a:spLocks noChangeArrowheads="1"/>
            </p:cNvSpPr>
            <p:nvPr/>
          </p:nvSpPr>
          <p:spPr bwMode="auto">
            <a:xfrm>
              <a:off x="2853" y="3367"/>
              <a:ext cx="8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index table</a:t>
              </a:r>
            </a:p>
          </p:txBody>
        </p:sp>
        <p:sp>
          <p:nvSpPr>
            <p:cNvPr id="565278" name="Text Box 30"/>
            <p:cNvSpPr txBox="1">
              <a:spLocks noChangeArrowheads="1"/>
            </p:cNvSpPr>
            <p:nvPr/>
          </p:nvSpPr>
          <p:spPr bwMode="auto">
            <a:xfrm>
              <a:off x="4560" y="3354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file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3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altLang="zh-CN" sz="2800" smtClean="0">
                <a:ea typeface="宋体" pitchFamily="2" charset="-122"/>
              </a:rPr>
              <a:t>Combined Scheme:  UNIX (4K bytes per block)</a:t>
            </a:r>
          </a:p>
        </p:txBody>
      </p:sp>
      <p:pic>
        <p:nvPicPr>
          <p:cNvPr id="566275" name="Picture 3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57912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2349500" y="6148388"/>
            <a:ext cx="3840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The UNIX </a:t>
            </a: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i</a:t>
            </a:r>
            <a:r>
              <a:rPr kumimoji="1" lang="en-US" altLang="zh-CN" sz="20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node.</a:t>
            </a:r>
          </a:p>
        </p:txBody>
      </p:sp>
      <p:pic>
        <p:nvPicPr>
          <p:cNvPr id="5662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751013" y="711200"/>
            <a:ext cx="6278562" cy="50879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0"/>
            <a:ext cx="8934450" cy="103857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12.5 Free-Space Management  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闲空间管理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560388" y="923925"/>
            <a:ext cx="8583612" cy="839788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Bit vector</a:t>
            </a:r>
            <a:r>
              <a:rPr lang="en-US" altLang="zh-CN" sz="3200" dirty="0" smtClean="0">
                <a:solidFill>
                  <a:srgbClr val="00B0F0"/>
                </a:solidFill>
                <a:ea typeface="宋体" pitchFamily="2" charset="-122"/>
              </a:rPr>
              <a:t>   (</a:t>
            </a:r>
            <a:r>
              <a:rPr lang="en-US" altLang="zh-CN" sz="3200" i="1" dirty="0" smtClean="0">
                <a:solidFill>
                  <a:srgbClr val="00B0F0"/>
                </a:solidFill>
                <a:ea typeface="宋体" pitchFamily="2" charset="-122"/>
              </a:rPr>
              <a:t>bit map</a:t>
            </a:r>
            <a:r>
              <a:rPr lang="en-US" altLang="zh-CN" sz="3200" dirty="0" smtClean="0">
                <a:solidFill>
                  <a:srgbClr val="00B0F0"/>
                </a:solidFill>
                <a:ea typeface="宋体" pitchFamily="2" charset="-122"/>
              </a:rPr>
              <a:t>)    </a:t>
            </a: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位向量（位映象）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2871788" y="20859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1" name="Rectangle 5"/>
          <p:cNvSpPr>
            <a:spLocks noChangeArrowheads="1"/>
          </p:cNvSpPr>
          <p:nvPr/>
        </p:nvSpPr>
        <p:spPr bwMode="auto">
          <a:xfrm>
            <a:off x="3200400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2" name="Rectangle 6"/>
          <p:cNvSpPr>
            <a:spLocks noChangeArrowheads="1"/>
          </p:cNvSpPr>
          <p:nvPr/>
        </p:nvSpPr>
        <p:spPr bwMode="auto">
          <a:xfrm>
            <a:off x="3529013" y="20859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3857625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4" name="Rectangle 8"/>
          <p:cNvSpPr>
            <a:spLocks noChangeArrowheads="1"/>
          </p:cNvSpPr>
          <p:nvPr/>
        </p:nvSpPr>
        <p:spPr bwMode="auto">
          <a:xfrm>
            <a:off x="4186238" y="20859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5" name="Rectangle 9"/>
          <p:cNvSpPr>
            <a:spLocks noChangeArrowheads="1"/>
          </p:cNvSpPr>
          <p:nvPr/>
        </p:nvSpPr>
        <p:spPr bwMode="auto">
          <a:xfrm>
            <a:off x="4514850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6" name="Rectangle 10"/>
          <p:cNvSpPr>
            <a:spLocks noChangeArrowheads="1"/>
          </p:cNvSpPr>
          <p:nvPr/>
        </p:nvSpPr>
        <p:spPr bwMode="auto">
          <a:xfrm>
            <a:off x="4876800" y="2085975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>
                <a:latin typeface="Helvetica" pitchFamily="34" charset="0"/>
                <a:ea typeface="宋体" pitchFamily="2" charset="-122"/>
              </a:rPr>
              <a:t>…</a:t>
            </a:r>
            <a:endParaRPr lang="zh-CN" altLang="en-US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567307" name="Rectangle 11"/>
          <p:cNvSpPr>
            <a:spLocks noChangeArrowheads="1"/>
          </p:cNvSpPr>
          <p:nvPr/>
        </p:nvSpPr>
        <p:spPr bwMode="auto">
          <a:xfrm>
            <a:off x="6096000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08" name="Text Box 12"/>
          <p:cNvSpPr txBox="1">
            <a:spLocks noChangeArrowheads="1"/>
          </p:cNvSpPr>
          <p:nvPr/>
        </p:nvSpPr>
        <p:spPr bwMode="auto">
          <a:xfrm>
            <a:off x="2895600" y="1676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Helvetic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567309" name="Text Box 13"/>
          <p:cNvSpPr txBox="1">
            <a:spLocks noChangeArrowheads="1"/>
          </p:cNvSpPr>
          <p:nvPr/>
        </p:nvSpPr>
        <p:spPr bwMode="auto">
          <a:xfrm>
            <a:off x="3200400" y="1676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567310" name="Text Box 14"/>
          <p:cNvSpPr txBox="1">
            <a:spLocks noChangeArrowheads="1"/>
          </p:cNvSpPr>
          <p:nvPr/>
        </p:nvSpPr>
        <p:spPr bwMode="auto">
          <a:xfrm>
            <a:off x="3657600" y="1676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Helvetic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567311" name="Text Box 15"/>
          <p:cNvSpPr txBox="1">
            <a:spLocks noChangeArrowheads="1"/>
          </p:cNvSpPr>
          <p:nvPr/>
        </p:nvSpPr>
        <p:spPr bwMode="auto">
          <a:xfrm>
            <a:off x="5994400" y="167640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宋体" pitchFamily="2" charset="-122"/>
              </a:rPr>
              <a:t>n-1</a:t>
            </a:r>
          </a:p>
        </p:txBody>
      </p:sp>
      <p:sp>
        <p:nvSpPr>
          <p:cNvPr id="567312" name="Text Box 16"/>
          <p:cNvSpPr txBox="1">
            <a:spLocks noChangeArrowheads="1"/>
          </p:cNvSpPr>
          <p:nvPr/>
        </p:nvSpPr>
        <p:spPr bwMode="auto">
          <a:xfrm>
            <a:off x="2647950" y="29400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宋体" pitchFamily="2" charset="-122"/>
              </a:rPr>
              <a:t>bit[</a:t>
            </a:r>
            <a:r>
              <a:rPr lang="en-US" altLang="zh-CN" i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>
                <a:latin typeface="Helvetica" pitchFamily="34" charset="0"/>
                <a:ea typeface="宋体" pitchFamily="2" charset="-122"/>
              </a:rPr>
              <a:t>] =</a:t>
            </a:r>
          </a:p>
        </p:txBody>
      </p:sp>
      <p:sp>
        <p:nvSpPr>
          <p:cNvPr id="567313" name="Text Box 17"/>
          <p:cNvSpPr txBox="1">
            <a:spLocks noChangeArrowheads="1"/>
          </p:cNvSpPr>
          <p:nvPr/>
        </p:nvSpPr>
        <p:spPr bwMode="auto">
          <a:xfrm rot="-5400000">
            <a:off x="3169444" y="2963069"/>
            <a:ext cx="7937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latin typeface="Helvetica" pitchFamily="34" charset="0"/>
                <a:ea typeface="宋体" pitchFamily="2" charset="-122"/>
                <a:sym typeface="MT Extra" pitchFamily="18" charset="2"/>
              </a:rPr>
              <a:t>{</a:t>
            </a:r>
            <a:endParaRPr lang="zh-CN" altLang="en-US" sz="4000">
              <a:latin typeface="Helvetica" pitchFamily="34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567314" name="Text Box 18"/>
          <p:cNvSpPr txBox="1">
            <a:spLocks noChangeArrowheads="1"/>
          </p:cNvSpPr>
          <p:nvPr/>
        </p:nvSpPr>
        <p:spPr bwMode="auto">
          <a:xfrm>
            <a:off x="3733800" y="2743200"/>
            <a:ext cx="24161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Helvetica" pitchFamily="34" charset="0"/>
                <a:ea typeface="宋体" pitchFamily="2" charset="-122"/>
              </a:rPr>
              <a:t>1 </a:t>
            </a:r>
            <a:r>
              <a:rPr lang="zh-CN" altLang="en-US">
                <a:latin typeface="Helvetica" pitchFamily="34" charset="0"/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>
                <a:latin typeface="Helvetica" pitchFamily="34" charset="0"/>
                <a:ea typeface="宋体" pitchFamily="2" charset="-122"/>
                <a:sym typeface="Symbol" pitchFamily="18" charset="2"/>
              </a:rPr>
              <a:t>block[</a:t>
            </a:r>
            <a:r>
              <a:rPr lang="en-US" altLang="zh-CN" i="1">
                <a:latin typeface="Helvetica" pitchFamily="34" charset="0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>
                <a:latin typeface="Helvetica" pitchFamily="34" charset="0"/>
                <a:ea typeface="宋体" pitchFamily="2" charset="-122"/>
                <a:sym typeface="Symbol" pitchFamily="18" charset="2"/>
              </a:rPr>
              <a:t>] free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宋体" pitchFamily="2" charset="-122"/>
                <a:sym typeface="Symbol" pitchFamily="18" charset="2"/>
              </a:rPr>
              <a:t>0 </a:t>
            </a:r>
            <a:r>
              <a:rPr lang="en-US" altLang="zh-CN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>
                <a:latin typeface="Helvetica" pitchFamily="34" charset="0"/>
                <a:ea typeface="宋体" pitchFamily="2" charset="-122"/>
                <a:sym typeface="Symbol" pitchFamily="18" charset="2"/>
              </a:rPr>
              <a:t> block[</a:t>
            </a:r>
            <a:r>
              <a:rPr lang="en-US" altLang="zh-CN" i="1">
                <a:latin typeface="Helvetica" pitchFamily="34" charset="0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>
                <a:latin typeface="Helvetica" pitchFamily="34" charset="0"/>
                <a:ea typeface="宋体" pitchFamily="2" charset="-122"/>
                <a:sym typeface="Symbol" pitchFamily="18" charset="2"/>
              </a:rPr>
              <a:t>] occupied</a:t>
            </a:r>
          </a:p>
        </p:txBody>
      </p:sp>
      <p:sp>
        <p:nvSpPr>
          <p:cNvPr id="567315" name="Rectangle 19"/>
          <p:cNvSpPr>
            <a:spLocks noChangeArrowheads="1"/>
          </p:cNvSpPr>
          <p:nvPr/>
        </p:nvSpPr>
        <p:spPr bwMode="auto">
          <a:xfrm>
            <a:off x="242888" y="4025900"/>
            <a:ext cx="7029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kumimoji="1" lang="en-US" altLang="zh-CN" sz="24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Block number calculation</a:t>
            </a:r>
          </a:p>
        </p:txBody>
      </p:sp>
      <p:sp>
        <p:nvSpPr>
          <p:cNvPr id="567316" name="Text Box 20"/>
          <p:cNvSpPr txBox="1">
            <a:spLocks noChangeArrowheads="1"/>
          </p:cNvSpPr>
          <p:nvPr/>
        </p:nvSpPr>
        <p:spPr bwMode="auto">
          <a:xfrm>
            <a:off x="171450" y="4760913"/>
            <a:ext cx="897255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The block# of the first free block=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(</a:t>
            </a:r>
            <a:r>
              <a:rPr lang="en-US" altLang="zh-CN" sz="20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number of bits per word) *(number of 0-value words) +offset of first 1 bit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首个空闲块块号</a:t>
            </a:r>
            <a:r>
              <a:rPr lang="zh-CN" altLang="en-US" sz="200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＝每个字的位数*</a:t>
            </a:r>
            <a:r>
              <a:rPr lang="en-US" altLang="zh-CN" sz="200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0</a:t>
            </a:r>
            <a:r>
              <a:rPr lang="zh-CN" altLang="en-US" sz="200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值字数＋首个“</a:t>
            </a:r>
            <a:r>
              <a:rPr lang="en-US" altLang="zh-CN" sz="200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1”</a:t>
            </a:r>
            <a:r>
              <a:rPr lang="zh-CN" altLang="en-US" sz="200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位的偏移量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idx="1"/>
          </p:nvPr>
        </p:nvSpPr>
        <p:spPr>
          <a:xfrm>
            <a:off x="284163" y="982663"/>
            <a:ext cx="8229600" cy="4530725"/>
          </a:xfrm>
        </p:spPr>
        <p:txBody>
          <a:bodyPr/>
          <a:lstStyle/>
          <a:p>
            <a:pPr>
              <a:spcBef>
                <a:spcPct val="50000"/>
              </a:spcBef>
              <a:tabLst>
                <a:tab pos="1312863" algn="l"/>
              </a:tabLst>
            </a:pPr>
            <a:r>
              <a:rPr lang="en-US" altLang="zh-CN" sz="2400" smtClean="0">
                <a:ea typeface="宋体" pitchFamily="2" charset="-122"/>
              </a:rPr>
              <a:t>Bit map requires extra space. 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位映象需要额外的空间</a:t>
            </a:r>
            <a:r>
              <a:rPr lang="zh-CN" altLang="en-US" sz="2400" smtClean="0">
                <a:ea typeface="宋体" pitchFamily="2" charset="-122"/>
              </a:rPr>
              <a:t> 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2400" smtClean="0">
                <a:ea typeface="宋体" pitchFamily="2" charset="-122"/>
              </a:rPr>
              <a:t>     Example: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2400" smtClean="0">
                <a:ea typeface="宋体" pitchFamily="2" charset="-122"/>
              </a:rPr>
              <a:t>		block size = 2</a:t>
            </a:r>
            <a:r>
              <a:rPr lang="en-US" altLang="zh-CN" sz="2400" baseline="30000" smtClean="0">
                <a:ea typeface="宋体" pitchFamily="2" charset="-122"/>
              </a:rPr>
              <a:t>12</a:t>
            </a:r>
            <a:r>
              <a:rPr lang="en-US" altLang="zh-CN" sz="2400" smtClean="0">
                <a:ea typeface="宋体" pitchFamily="2" charset="-122"/>
              </a:rPr>
              <a:t> bytes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2400" smtClean="0">
                <a:ea typeface="宋体" pitchFamily="2" charset="-122"/>
              </a:rPr>
              <a:t>		disk size = 2</a:t>
            </a:r>
            <a:r>
              <a:rPr lang="en-US" altLang="zh-CN" sz="2400" baseline="30000" smtClean="0">
                <a:ea typeface="宋体" pitchFamily="2" charset="-122"/>
              </a:rPr>
              <a:t>30</a:t>
            </a:r>
            <a:r>
              <a:rPr lang="en-US" altLang="zh-CN" sz="2400" smtClean="0">
                <a:ea typeface="宋体" pitchFamily="2" charset="-122"/>
              </a:rPr>
              <a:t> bytes (1 gigabyte)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2400" smtClean="0">
                <a:ea typeface="宋体" pitchFamily="2" charset="-122"/>
              </a:rPr>
              <a:t>		</a:t>
            </a:r>
            <a:r>
              <a:rPr lang="en-US" altLang="zh-CN" sz="2400" i="1" smtClean="0">
                <a:ea typeface="宋体" pitchFamily="2" charset="-122"/>
              </a:rPr>
              <a:t>n</a:t>
            </a:r>
            <a:r>
              <a:rPr lang="en-US" altLang="zh-CN" sz="2400" smtClean="0">
                <a:ea typeface="宋体" pitchFamily="2" charset="-122"/>
              </a:rPr>
              <a:t> = 2</a:t>
            </a:r>
            <a:r>
              <a:rPr lang="en-US" altLang="zh-CN" sz="2400" baseline="30000" smtClean="0">
                <a:ea typeface="宋体" pitchFamily="2" charset="-122"/>
              </a:rPr>
              <a:t>30</a:t>
            </a:r>
            <a:r>
              <a:rPr lang="en-US" altLang="zh-CN" sz="2400" smtClean="0">
                <a:ea typeface="宋体" pitchFamily="2" charset="-122"/>
              </a:rPr>
              <a:t>/2</a:t>
            </a:r>
            <a:r>
              <a:rPr lang="en-US" altLang="zh-CN" sz="2400" baseline="30000" smtClean="0">
                <a:ea typeface="宋体" pitchFamily="2" charset="-122"/>
              </a:rPr>
              <a:t>12</a:t>
            </a:r>
            <a:r>
              <a:rPr lang="en-US" altLang="zh-CN" sz="2400" smtClean="0">
                <a:ea typeface="宋体" pitchFamily="2" charset="-122"/>
              </a:rPr>
              <a:t> = 2</a:t>
            </a:r>
            <a:r>
              <a:rPr lang="en-US" altLang="zh-CN" sz="2400" baseline="30000" smtClean="0">
                <a:ea typeface="宋体" pitchFamily="2" charset="-122"/>
              </a:rPr>
              <a:t>18</a:t>
            </a:r>
            <a:r>
              <a:rPr lang="en-US" altLang="zh-CN" sz="2400" smtClean="0">
                <a:ea typeface="宋体" pitchFamily="2" charset="-122"/>
              </a:rPr>
              <a:t> bits (or 32K bytes)</a:t>
            </a:r>
          </a:p>
          <a:p>
            <a:pPr>
              <a:spcBef>
                <a:spcPct val="50000"/>
              </a:spcBef>
              <a:tabLst>
                <a:tab pos="1312863" algn="l"/>
              </a:tabLst>
            </a:pPr>
            <a:r>
              <a:rPr lang="en-US" altLang="zh-CN" sz="2400" smtClean="0">
                <a:ea typeface="宋体" pitchFamily="2" charset="-122"/>
              </a:rPr>
              <a:t>Easy to get contiguous files </a:t>
            </a:r>
            <a:r>
              <a:rPr lang="zh-CN" altLang="en-US" sz="2000" b="1" smtClean="0">
                <a:solidFill>
                  <a:srgbClr val="008000"/>
                </a:solidFill>
                <a:ea typeface="宋体" pitchFamily="2" charset="-122"/>
              </a:rPr>
              <a:t>易得到连续的文件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8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8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4511" y="601133"/>
            <a:ext cx="8077200" cy="601663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Linked list (free list) </a:t>
            </a:r>
            <a:r>
              <a:rPr lang="zh-CN" altLang="en-US" sz="2000" dirty="0" smtClean="0">
                <a:solidFill>
                  <a:srgbClr val="008000"/>
                </a:solidFill>
                <a:ea typeface="宋体" pitchFamily="2" charset="-122"/>
              </a:rPr>
              <a:t>链接列表（空闲列表）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76919" y="1174044"/>
            <a:ext cx="8859837" cy="51718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 smtClean="0">
                <a:ea typeface="宋体" pitchFamily="2" charset="-122"/>
                <a:hlinkClick r:id="rId2" action="ppaction://hlinksldjump"/>
              </a:rPr>
              <a:t>Link together all the free disk blocks, keeping a pointer to the first free block in a special location on the disk and caching it in memory.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b="1" dirty="0" smtClean="0">
                <a:solidFill>
                  <a:srgbClr val="008000"/>
                </a:solidFill>
                <a:ea typeface="宋体" pitchFamily="2" charset="-122"/>
              </a:rPr>
              <a:t>     </a:t>
            </a: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所有的空闲盘块链接到一起，将首个空闲块的指针保存在磁盘特定的位置，并把他缓存（</a:t>
            </a:r>
            <a:r>
              <a:rPr lang="en-US" altLang="zh-CN" b="1" dirty="0" smtClean="0">
                <a:solidFill>
                  <a:srgbClr val="008000"/>
                </a:solidFill>
                <a:ea typeface="宋体" pitchFamily="2" charset="-122"/>
              </a:rPr>
              <a:t>cache</a:t>
            </a: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）到内存。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59DE6EB8-52AB-45EA-A660-3E1EBFA72987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51075" y="5924550"/>
            <a:ext cx="5124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Linked Free Space List on Disk</a:t>
            </a:r>
          </a:p>
        </p:txBody>
      </p:sp>
      <p:pic>
        <p:nvPicPr>
          <p:cNvPr id="3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7" t="2734" r="20677" b="1476"/>
          <a:stretch>
            <a:fillRect/>
          </a:stretch>
        </p:blipFill>
        <p:spPr bwMode="auto">
          <a:xfrm>
            <a:off x="2500313" y="204788"/>
            <a:ext cx="4616450" cy="56546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72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185333"/>
            <a:ext cx="8859837" cy="55218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This scheme is not efficient: to traverse the list, we must read each block, which requires substantial I/O time.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该方案效率不高：遍历列表需要读取每个盘块，这需要相当多的</a:t>
            </a:r>
            <a:r>
              <a:rPr lang="en-US" altLang="zh-CN" sz="2000" b="1" dirty="0" smtClean="0">
                <a:solidFill>
                  <a:srgbClr val="008000"/>
                </a:solidFill>
                <a:ea typeface="宋体" pitchFamily="2" charset="-122"/>
              </a:rPr>
              <a:t>I/O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时间。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The FAT method incorporates free-block accounting into the allocation data structure. No separate method is needed.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en-US" altLang="zh-CN" sz="2000" b="1" dirty="0" smtClean="0">
                <a:solidFill>
                  <a:srgbClr val="008000"/>
                </a:solidFill>
                <a:ea typeface="宋体" pitchFamily="2" charset="-122"/>
              </a:rPr>
              <a:t>FAT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方案把空闲块的记帐信息合并到分配数据结构中，不需要单独的方法（管理空闲空间）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68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51052" y="548569"/>
            <a:ext cx="8077200" cy="665163"/>
          </a:xfrm>
        </p:spPr>
        <p:txBody>
          <a:bodyPr/>
          <a:lstStyle/>
          <a:p>
            <a:r>
              <a:rPr lang="en-US" altLang="zh-CN" sz="3600" b="0" dirty="0" smtClean="0">
                <a:solidFill>
                  <a:srgbClr val="00B0F0"/>
                </a:solidFill>
                <a:ea typeface="宋体" pitchFamily="2" charset="-122"/>
              </a:rPr>
              <a:t>Grouping</a:t>
            </a:r>
            <a:r>
              <a:rPr lang="en-US" altLang="zh-CN" b="0" dirty="0" smtClean="0"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分组（成组链接法）</a:t>
            </a:r>
            <a:r>
              <a:rPr lang="zh-CN" altLang="en-US" sz="3600" b="0" dirty="0" smtClean="0">
                <a:ea typeface="宋体" pitchFamily="2" charset="-122"/>
              </a:rPr>
              <a:t> 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idx="1"/>
          </p:nvPr>
        </p:nvSpPr>
        <p:spPr>
          <a:xfrm>
            <a:off x="188913" y="1230489"/>
            <a:ext cx="8808331" cy="500838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tabLst>
                <a:tab pos="1312863" algn="l"/>
              </a:tabLst>
            </a:pPr>
            <a:r>
              <a:rPr lang="en-US" altLang="zh-CN" sz="2400" b="1" dirty="0" smtClean="0">
                <a:ea typeface="宋体" pitchFamily="2" charset="-122"/>
                <a:hlinkClick r:id="rId2" action="ppaction://hlinksldjump"/>
              </a:rPr>
              <a:t>Store the addresses of n free blocks in the first free block. The first n-1 of these blocks are actually free. The last block contains the addresses of another n free blocks, and so on.</a:t>
            </a:r>
            <a:endParaRPr lang="en-US" altLang="zh-CN" sz="2400" b="1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2000" b="1" dirty="0" smtClean="0">
                <a:solidFill>
                  <a:srgbClr val="008000"/>
                </a:solidFill>
                <a:ea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把</a:t>
            </a:r>
            <a:r>
              <a:rPr lang="en-US" altLang="zh-CN" sz="2000" b="1" dirty="0" smtClean="0">
                <a:solidFill>
                  <a:srgbClr val="008000"/>
                </a:solidFill>
                <a:ea typeface="宋体" pitchFamily="2" charset="-122"/>
              </a:rPr>
              <a:t>n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个空闲块的地址存放在第一个空闲块中，其中前</a:t>
            </a:r>
            <a:r>
              <a:rPr lang="en-US" altLang="zh-CN" sz="2000" b="1" dirty="0" smtClean="0">
                <a:solidFill>
                  <a:srgbClr val="008000"/>
                </a:solidFill>
                <a:ea typeface="宋体" pitchFamily="2" charset="-122"/>
              </a:rPr>
              <a:t>n-1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个块是真正空闲的，最后一个块包含另一组</a:t>
            </a:r>
            <a:r>
              <a:rPr lang="en-US" altLang="zh-CN" sz="2000" b="1" dirty="0" smtClean="0">
                <a:solidFill>
                  <a:srgbClr val="008000"/>
                </a:solidFill>
                <a:ea typeface="宋体" pitchFamily="2" charset="-122"/>
              </a:rPr>
              <a:t>n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块的地址，</a:t>
            </a:r>
            <a:r>
              <a:rPr lang="en-US" altLang="zh-CN" sz="2000" b="1" dirty="0" smtClean="0">
                <a:solidFill>
                  <a:srgbClr val="008000"/>
                </a:solidFill>
                <a:ea typeface="宋体" pitchFamily="2" charset="-122"/>
              </a:rPr>
              <a:t>……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1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1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4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ou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3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71450"/>
            <a:ext cx="7772400" cy="1146175"/>
          </a:xfrm>
        </p:spPr>
        <p:txBody>
          <a:bodyPr/>
          <a:lstStyle/>
          <a:p>
            <a:pPr algn="ctr"/>
            <a:r>
              <a:rPr lang="en-US" altLang="zh-CN" sz="3600" dirty="0" smtClean="0">
                <a:ea typeface="宋体" pitchFamily="2" charset="-122"/>
              </a:rPr>
              <a:t>12.2 File-System Implementation</a:t>
            </a:r>
            <a:br>
              <a:rPr lang="en-US" altLang="zh-CN" sz="3600" dirty="0" smtClean="0">
                <a:ea typeface="宋体" pitchFamily="2" charset="-122"/>
              </a:rPr>
            </a:b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文件系统实现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333375" y="1204913"/>
            <a:ext cx="8534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    In this section, we delve into the structures and operations used to implement file-system operations.</a:t>
            </a:r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1093788" y="2582863"/>
            <a:ext cx="7058025" cy="268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1. Overview</a:t>
            </a:r>
          </a:p>
          <a:p>
            <a:pPr marL="342900" indent="-342900" algn="l">
              <a:lnSpc>
                <a:spcPct val="120000"/>
              </a:lnSpc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2. Partitions and Mounting  </a:t>
            </a:r>
            <a:r>
              <a:rPr kumimoji="1"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分区及安装</a:t>
            </a:r>
          </a:p>
          <a:p>
            <a:pPr marL="342900" indent="-342900" algn="l">
              <a:lnSpc>
                <a:spcPct val="120000"/>
              </a:lnSpc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3. Virtual File Systems  </a:t>
            </a:r>
            <a:r>
              <a:rPr kumimoji="1"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虚拟文件系统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idx="1"/>
          </p:nvPr>
        </p:nvSpPr>
        <p:spPr>
          <a:xfrm>
            <a:off x="188913" y="1332089"/>
            <a:ext cx="8955087" cy="490678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tabLst>
                <a:tab pos="1312863" algn="l"/>
              </a:tabLst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Advantage: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tabLst>
                <a:tab pos="1312863" algn="l"/>
              </a:tabLst>
            </a:pPr>
            <a:r>
              <a:rPr lang="en-US" altLang="zh-CN" sz="2400" dirty="0" smtClean="0">
                <a:ea typeface="宋体" pitchFamily="2" charset="-122"/>
              </a:rPr>
              <a:t>the addresses of a large number of free blocks can be found quickly, unlike in the standard linked-list approach.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2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</a:t>
            </a:r>
            <a:r>
              <a:rPr lang="zh-CN" altLang="en-US" sz="2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优点：可以迅速找到大量的空闲盘块，不象标准链接列表方法。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78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1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1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1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4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266700"/>
            <a:ext cx="7772400" cy="57150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宋体" pitchFamily="2" charset="-122"/>
              </a:rPr>
              <a:t>4. Counting   </a:t>
            </a:r>
            <a:r>
              <a:rPr lang="zh-CN" altLang="en-US" sz="2800" smtClean="0">
                <a:solidFill>
                  <a:srgbClr val="008000"/>
                </a:solidFill>
                <a:ea typeface="宋体" pitchFamily="2" charset="-122"/>
              </a:rPr>
              <a:t>计数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236538" y="1160463"/>
            <a:ext cx="8728075" cy="4114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Keep the address of the first free block and the number n of free contiguous blocks that follow the first block. </a:t>
            </a:r>
          </a:p>
          <a:p>
            <a:pPr>
              <a:lnSpc>
                <a:spcPct val="125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</a:t>
            </a:r>
            <a:r>
              <a:rPr lang="zh-CN" altLang="en-US" sz="2000" dirty="0" smtClean="0">
                <a:solidFill>
                  <a:srgbClr val="008000"/>
                </a:solidFill>
                <a:ea typeface="宋体" pitchFamily="2" charset="-122"/>
              </a:rPr>
              <a:t>保存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首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个空闲块的地址以及其后连续空闲块的数量</a:t>
            </a:r>
            <a:r>
              <a:rPr lang="en-US" altLang="zh-CN" sz="2000" b="1" dirty="0" smtClean="0">
                <a:solidFill>
                  <a:srgbClr val="008000"/>
                </a:solidFill>
                <a:ea typeface="宋体" pitchFamily="2" charset="-122"/>
              </a:rPr>
              <a:t>n.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Each entry in the free space list then consists of a disk address and a count.</a:t>
            </a:r>
          </a:p>
          <a:p>
            <a:pPr>
              <a:lnSpc>
                <a:spcPct val="125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  </a:t>
            </a:r>
            <a:r>
              <a:rPr lang="zh-CN" altLang="en-US" sz="2000" b="1" dirty="0" smtClean="0">
                <a:solidFill>
                  <a:srgbClr val="008000"/>
                </a:solidFill>
                <a:ea typeface="宋体" pitchFamily="2" charset="-122"/>
              </a:rPr>
              <a:t>空闲空间列表的每个条目由一个磁盘地址和一个计数组成。</a:t>
            </a:r>
          </a:p>
        </p:txBody>
      </p:sp>
      <p:pic>
        <p:nvPicPr>
          <p:cNvPr id="573444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57912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" y="306219"/>
            <a:ext cx="6304844" cy="71004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Exercises</a:t>
            </a:r>
          </a:p>
        </p:txBody>
      </p:sp>
      <p:pic>
        <p:nvPicPr>
          <p:cNvPr id="601091" name="Picture 3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222" y="6400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1092" name="Rectangle 4"/>
          <p:cNvSpPr>
            <a:spLocks noChangeArrowheads="1"/>
          </p:cNvSpPr>
          <p:nvPr/>
        </p:nvSpPr>
        <p:spPr bwMode="auto">
          <a:xfrm>
            <a:off x="184150" y="842433"/>
            <a:ext cx="8766175" cy="545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 smtClean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12.15 Consider 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a file system on a disk that has both logical and physical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block size of 512 bytes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. Assume that the information about each file is already in memory. For each of the three allocation strategies (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contiguous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,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linked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, and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indexed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), answer these questions:</a:t>
            </a:r>
          </a:p>
          <a:p>
            <a:pPr marL="742950" lvl="1" indent="-285750" algn="l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</a:pPr>
            <a:r>
              <a:rPr kumimoji="1" lang="en-US" altLang="zh-CN" sz="24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a. How is the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logical-to-physical address mapping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 accomplished in this system?  (For the indexed allocation, assume that a file is always less than 512 blocks long.)</a:t>
            </a:r>
          </a:p>
          <a:p>
            <a:pPr marL="742950" lvl="1" indent="-285750" algn="l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Monotype Sorts" pitchFamily="2" charset="2"/>
              <a:buChar char="F"/>
            </a:pPr>
            <a:r>
              <a:rPr kumimoji="1" lang="en-US" altLang="zh-CN" sz="24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b. If we are currently at logical block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10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 (the last block accessed was block 10) and want to access logical block </a:t>
            </a:r>
            <a:r>
              <a:rPr kumimoji="1" lang="en-US" altLang="zh-CN" sz="2400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4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, how many physical blocks must be read from the disk?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>
                <a:ea typeface="ＭＳ Ｐゴシック" pitchFamily="34" charset="-128"/>
              </a:rPr>
              <a:t>End of Chapter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35" y="314325"/>
            <a:ext cx="5530850" cy="5949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Overview</a:t>
            </a:r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0" y="765175"/>
            <a:ext cx="8991600" cy="575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On-disk and in-memory structures used to implement a file system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:  </a:t>
            </a:r>
            <a:r>
              <a:rPr kumimoji="1" lang="zh-CN" altLang="en-US" sz="2400" b="1" dirty="0" smtClean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磁盘及内存中用以实现文件系统的结构</a:t>
            </a:r>
            <a:endParaRPr kumimoji="1" lang="en-US" altLang="zh-CN" sz="2400" b="1" dirty="0">
              <a:solidFill>
                <a:srgbClr val="008000"/>
              </a:solidFill>
              <a:latin typeface="Helvetica" pitchFamily="34" charset="0"/>
              <a:ea typeface="宋体" pitchFamily="2" charset="-122"/>
            </a:endParaRP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 b="1" dirty="0">
                <a:latin typeface="Helvetica" pitchFamily="34" charset="0"/>
                <a:ea typeface="宋体" pitchFamily="2" charset="-122"/>
              </a:rPr>
              <a:t>The on-disk structures:</a:t>
            </a:r>
          </a:p>
          <a:p>
            <a:pPr marL="1085850" lvl="2" indent="-228600" algn="l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A</a:t>
            </a:r>
            <a:r>
              <a:rPr kumimoji="1" lang="en-US" altLang="zh-CN" sz="2400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boot control block</a:t>
            </a:r>
            <a:r>
              <a:rPr kumimoji="1" lang="en-US" altLang="zh-CN" sz="2400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  </a:t>
            </a:r>
            <a:r>
              <a:rPr kumimoji="1" lang="zh-CN" altLang="en-US" sz="2400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引导控制块</a:t>
            </a:r>
          </a:p>
          <a:p>
            <a:pPr marL="1428750" lvl="3" indent="-228600" algn="l">
              <a:spcBef>
                <a:spcPct val="35000"/>
              </a:spcBef>
              <a:buClr>
                <a:schemeClr val="hlink"/>
              </a:buClr>
              <a:buSzPct val="75000"/>
              <a:buFontTx/>
              <a:buChar char="–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 contains information needed by the system to boot an operating system from that partition.</a:t>
            </a:r>
          </a:p>
          <a:p>
            <a:pPr marL="1085850" lvl="2" indent="-228600" algn="l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A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partition</a:t>
            </a:r>
            <a:r>
              <a:rPr kumimoji="1" lang="en-US" altLang="zh-CN" sz="2400" b="1" i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control</a:t>
            </a:r>
            <a:r>
              <a:rPr kumimoji="1" lang="en-US" altLang="zh-CN" sz="2400" b="1" i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block</a:t>
            </a: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  </a:t>
            </a:r>
            <a:r>
              <a:rPr kumimoji="1" lang="zh-CN" altLang="en-US" sz="2400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分区控制块</a:t>
            </a:r>
          </a:p>
          <a:p>
            <a:pPr marL="1428750" lvl="3" indent="-228600" algn="l">
              <a:spcBef>
                <a:spcPct val="35000"/>
              </a:spcBef>
              <a:buClr>
                <a:schemeClr val="hlink"/>
              </a:buClr>
              <a:buSzPct val="75000"/>
              <a:buFontTx/>
              <a:buChar char="–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 contains partition details (such as: the number of blocks in the partition, size of the blocks, free-block count and free-block pointers, and free FCB count and FCB pointers).</a:t>
            </a:r>
          </a:p>
          <a:p>
            <a:pPr marL="1085850" lvl="2" indent="-228600" algn="l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Directory</a:t>
            </a:r>
            <a:r>
              <a:rPr kumimoji="1" lang="en-US" altLang="zh-CN" sz="2400" b="1" i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structure</a:t>
            </a:r>
            <a:r>
              <a:rPr kumimoji="1" lang="en-US" altLang="zh-CN" sz="24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 </a:t>
            </a:r>
            <a:r>
              <a:rPr kumimoji="1" lang="zh-CN" altLang="en-US" sz="2400" b="1" dirty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目录结构</a:t>
            </a:r>
          </a:p>
          <a:p>
            <a:pPr marL="1085850" lvl="2" indent="-228600" algn="l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 b="1" i="1" dirty="0">
                <a:latin typeface="Helvetica" pitchFamily="34" charset="0"/>
                <a:ea typeface="宋体" pitchFamily="2" charset="-122"/>
                <a:hlinkClick r:id="rId2" action="ppaction://hlinksldjump"/>
              </a:rPr>
              <a:t>FCB</a:t>
            </a: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   </a:t>
            </a:r>
            <a:r>
              <a:rPr kumimoji="1" lang="zh-CN" altLang="en-US" sz="2400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文件控制块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ChangeArrowheads="1"/>
          </p:cNvSpPr>
          <p:nvPr/>
        </p:nvSpPr>
        <p:spPr bwMode="auto">
          <a:xfrm>
            <a:off x="0" y="373063"/>
            <a:ext cx="8937625" cy="599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algn="l">
              <a:lnSpc>
                <a:spcPct val="125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 b="1" dirty="0">
                <a:latin typeface="Helvetica" pitchFamily="34" charset="0"/>
                <a:ea typeface="宋体" pitchFamily="2" charset="-122"/>
              </a:rPr>
              <a:t>The in-memory structures :</a:t>
            </a:r>
          </a:p>
          <a:p>
            <a:pPr marL="1085850" lvl="2" indent="-228600" algn="l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An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in-memory</a:t>
            </a:r>
            <a:r>
              <a:rPr kumimoji="1" lang="en-US" altLang="zh-CN" sz="2400" b="1" i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partition</a:t>
            </a:r>
            <a:r>
              <a:rPr kumimoji="1" lang="en-US" altLang="zh-CN" sz="2400" b="1" i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table</a:t>
            </a:r>
            <a:r>
              <a:rPr kumimoji="1" lang="en-US" altLang="zh-CN" sz="24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 </a:t>
            </a:r>
            <a:r>
              <a:rPr kumimoji="1" lang="zh-CN" altLang="en-US" sz="2400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  <a:r>
              <a:rPr kumimoji="1" lang="zh-CN" altLang="en-US" sz="2400" b="1" dirty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  </a:t>
            </a:r>
            <a:r>
              <a:rPr kumimoji="1" lang="zh-CN" altLang="en-US" sz="2400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分区表</a:t>
            </a:r>
          </a:p>
          <a:p>
            <a:pPr marL="1428750" lvl="3" indent="-228600" algn="l">
              <a:spcBef>
                <a:spcPct val="35000"/>
              </a:spcBef>
              <a:buClr>
                <a:schemeClr val="hlink"/>
              </a:buClr>
              <a:buSzPct val="75000"/>
              <a:buFontTx/>
              <a:buChar char="–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 containing information about each mounted partition.</a:t>
            </a:r>
          </a:p>
          <a:p>
            <a:pPr marL="1085850" lvl="2" indent="-228600" algn="l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An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in-memory</a:t>
            </a:r>
            <a:r>
              <a:rPr kumimoji="1" lang="en-US" altLang="zh-CN" sz="2400" b="1" i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directory</a:t>
            </a:r>
            <a:r>
              <a:rPr kumimoji="1" lang="en-US" altLang="zh-CN" sz="2400" b="1" i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structure</a:t>
            </a:r>
            <a:r>
              <a:rPr kumimoji="1" lang="en-US" altLang="zh-CN" sz="24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  </a:t>
            </a:r>
            <a:r>
              <a:rPr kumimoji="1" lang="zh-CN" altLang="en-US" sz="2400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 目录结构</a:t>
            </a:r>
            <a:endParaRPr kumimoji="1" lang="en-US" altLang="zh-CN" sz="2400" b="1" i="1" dirty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428750" lvl="3" indent="-228600" algn="l">
              <a:spcBef>
                <a:spcPct val="35000"/>
              </a:spcBef>
              <a:buClr>
                <a:schemeClr val="hlink"/>
              </a:buClr>
              <a:buSzPct val="75000"/>
              <a:buFontTx/>
              <a:buChar char="–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 that holds the directory information of recently accessed directories.</a:t>
            </a:r>
          </a:p>
          <a:p>
            <a:pPr marL="1085850" lvl="2" indent="-228600" algn="l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The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system-wide</a:t>
            </a:r>
            <a:r>
              <a:rPr kumimoji="1" lang="en-US" altLang="zh-CN" sz="2400" b="1" i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open-file</a:t>
            </a:r>
            <a:r>
              <a:rPr kumimoji="1" lang="en-US" altLang="zh-CN" sz="2400" b="1" i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table</a:t>
            </a:r>
            <a:r>
              <a:rPr kumimoji="1" lang="en-US" altLang="zh-CN" sz="24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 </a:t>
            </a:r>
            <a:r>
              <a:rPr kumimoji="1" lang="zh-CN" altLang="en-US" sz="2400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 打开文件表</a:t>
            </a:r>
          </a:p>
          <a:p>
            <a:pPr marL="1428750" lvl="3" indent="-228600" algn="l">
              <a:spcBef>
                <a:spcPct val="35000"/>
              </a:spcBef>
              <a:buClr>
                <a:schemeClr val="hlink"/>
              </a:buClr>
              <a:buSzPct val="75000"/>
              <a:buFontTx/>
              <a:buChar char="–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 contains a copy of the FCB of each open file, as well as other information.</a:t>
            </a:r>
          </a:p>
          <a:p>
            <a:pPr marL="1085850" lvl="2" indent="-228600" algn="l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The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per-process</a:t>
            </a:r>
            <a:r>
              <a:rPr kumimoji="1" lang="en-US" altLang="zh-CN" sz="2400" b="1" i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open-file</a:t>
            </a:r>
            <a:r>
              <a:rPr kumimoji="1" lang="en-US" altLang="zh-CN" sz="2400" b="1" i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table</a:t>
            </a:r>
            <a:r>
              <a:rPr kumimoji="1" lang="en-US" altLang="zh-CN" sz="24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  </a:t>
            </a:r>
            <a:r>
              <a:rPr kumimoji="1" lang="zh-CN" altLang="en-US" sz="2400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 打开文件表</a:t>
            </a:r>
          </a:p>
          <a:p>
            <a:pPr marL="1428750" lvl="3" indent="-228600" algn="l">
              <a:spcBef>
                <a:spcPct val="35000"/>
              </a:spcBef>
              <a:buClr>
                <a:schemeClr val="hlink"/>
              </a:buClr>
              <a:buSzPct val="75000"/>
              <a:buFontTx/>
              <a:buChar char="–"/>
            </a:pPr>
            <a:r>
              <a:rPr kumimoji="1" lang="en-US" altLang="zh-CN" sz="2400" dirty="0">
                <a:latin typeface="Helvetica" pitchFamily="34" charset="0"/>
                <a:ea typeface="宋体" pitchFamily="2" charset="-122"/>
              </a:rPr>
              <a:t> contains a pointer to the appropriate entry in the system-wide open-file table, as well as other information.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7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7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7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7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7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7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7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7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build="p" bldLvl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5732463"/>
            <a:ext cx="4051300" cy="303212"/>
          </a:xfrm>
        </p:spPr>
        <p:txBody>
          <a:bodyPr>
            <a:normAutofit fontScale="90000"/>
          </a:bodyPr>
          <a:lstStyle/>
          <a:p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A typical file control block</a:t>
            </a:r>
          </a:p>
        </p:txBody>
      </p:sp>
      <p:sp>
        <p:nvSpPr>
          <p:cNvPr id="53862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6563" y="3759200"/>
            <a:ext cx="323850" cy="323850"/>
          </a:xfrm>
          <a:prstGeom prst="actionButtonBackPreviou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2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67738" y="3840163"/>
            <a:ext cx="322262" cy="309562"/>
          </a:xfrm>
          <a:prstGeom prst="actionButtonForwardNex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38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7463" r="706" b="7787"/>
          <a:stretch>
            <a:fillRect/>
          </a:stretch>
        </p:blipFill>
        <p:spPr bwMode="auto">
          <a:xfrm>
            <a:off x="1349375" y="1092200"/>
            <a:ext cx="6430963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ChangeArrowheads="1"/>
          </p:cNvSpPr>
          <p:nvPr/>
        </p:nvSpPr>
        <p:spPr bwMode="auto">
          <a:xfrm>
            <a:off x="476250" y="801688"/>
            <a:ext cx="8493125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5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Create a new file  </a:t>
            </a:r>
            <a:r>
              <a:rPr kumimoji="1" lang="zh-CN" altLang="en-US" sz="2400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创建新文件</a:t>
            </a:r>
          </a:p>
          <a:p>
            <a:pPr marL="742950" lvl="1" indent="-285750" algn="l">
              <a:lnSpc>
                <a:spcPct val="125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The process:</a:t>
            </a:r>
          </a:p>
          <a:p>
            <a:pPr marL="1085850" lvl="2" indent="-228600" algn="l">
              <a:lnSpc>
                <a:spcPct val="125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An </a:t>
            </a: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application program</a:t>
            </a: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 calls the </a:t>
            </a: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logical</a:t>
            </a: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file</a:t>
            </a: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system.</a:t>
            </a:r>
          </a:p>
          <a:p>
            <a:pPr marL="1085850" lvl="2" indent="-228600" algn="l">
              <a:lnSpc>
                <a:spcPct val="125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Logical</a:t>
            </a: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file</a:t>
            </a: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system</a:t>
            </a: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  allocates a new </a:t>
            </a:r>
            <a:r>
              <a:rPr kumimoji="1" lang="en-US" altLang="zh-CN" sz="2400" b="1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FCB</a:t>
            </a:r>
          </a:p>
          <a:p>
            <a:pPr marL="1085850" lvl="2" indent="-228600" algn="l">
              <a:lnSpc>
                <a:spcPct val="125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Read the appropriate directory into memory, updates it with the new file name and </a:t>
            </a:r>
            <a:r>
              <a:rPr kumimoji="1" lang="en-US" altLang="zh-CN" sz="2400">
                <a:latin typeface="Helvetica" pitchFamily="34" charset="0"/>
                <a:ea typeface="宋体" pitchFamily="2" charset="-122"/>
                <a:hlinkClick r:id="rId2" action="ppaction://hlinksldjump"/>
              </a:rPr>
              <a:t>FCB</a:t>
            </a:r>
            <a:r>
              <a:rPr kumimoji="1" lang="en-US" altLang="zh-CN" sz="2400">
                <a:latin typeface="Helvetica" pitchFamily="34" charset="0"/>
                <a:ea typeface="宋体" pitchFamily="2" charset="-122"/>
              </a:rPr>
              <a:t>, and writes it back to the disk.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9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9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9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9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0" grpId="0" build="p" bldLvl="3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s-8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osnew</Template>
  <TotalTime>5017</TotalTime>
  <Words>3166</Words>
  <Application>Microsoft Office PowerPoint</Application>
  <PresentationFormat>全屏显示(4:3)</PresentationFormat>
  <Paragraphs>432</Paragraphs>
  <Slides>53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流畅</vt:lpstr>
      <vt:lpstr>Chapter 12: File-System Implementation</vt:lpstr>
      <vt:lpstr> Chapter 12 File-System Implementation 文件系统实现</vt:lpstr>
      <vt:lpstr>12.1 File-System Structure</vt:lpstr>
      <vt:lpstr>Layered File System</vt:lpstr>
      <vt:lpstr>12.2 File-System Implementation 文件系统实现</vt:lpstr>
      <vt:lpstr>Overview</vt:lpstr>
      <vt:lpstr>PowerPoint 演示文稿</vt:lpstr>
      <vt:lpstr>A typical file control block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In-Memory file-system structures.  (a) File open. (b) File read.</vt:lpstr>
      <vt:lpstr>Partitions and Mounting 分区及安装</vt:lpstr>
      <vt:lpstr>PowerPoint 演示文稿</vt:lpstr>
      <vt:lpstr>PowerPoint 演示文稿</vt:lpstr>
      <vt:lpstr>PowerPoint 演示文稿</vt:lpstr>
      <vt:lpstr>PowerPoint 演示文稿</vt:lpstr>
      <vt:lpstr>Virtual File Systems 虚拟文件系统</vt:lpstr>
      <vt:lpstr>PowerPoint 演示文稿</vt:lpstr>
      <vt:lpstr>Schematic View of Virtual File System</vt:lpstr>
      <vt:lpstr>12.3 Directory Implementation 目录实现</vt:lpstr>
      <vt:lpstr>12.4 Allocation Methods 分配方法</vt:lpstr>
      <vt:lpstr>Contiguous Allocation of Disk Space</vt:lpstr>
      <vt:lpstr>Contiguous Allocation of Disk Space</vt:lpstr>
      <vt:lpstr>Advantages</vt:lpstr>
      <vt:lpstr>PowerPoint 演示文稿</vt:lpstr>
      <vt:lpstr>Linked Allocation  链接分配</vt:lpstr>
      <vt:lpstr>Advantages</vt:lpstr>
      <vt:lpstr>FAT Allocation   文件分配表</vt:lpstr>
      <vt:lpstr>File-Allocation Table</vt:lpstr>
      <vt:lpstr>PowerPoint 演示文稿</vt:lpstr>
      <vt:lpstr>Indexed Allocation  索引分配</vt:lpstr>
      <vt:lpstr>Example of Indexed Allocation</vt:lpstr>
      <vt:lpstr>PowerPoint 演示文稿</vt:lpstr>
      <vt:lpstr>PowerPoint 演示文稿</vt:lpstr>
      <vt:lpstr>Linked scheme  链接方案</vt:lpstr>
      <vt:lpstr>PowerPoint 演示文稿</vt:lpstr>
      <vt:lpstr>Multilevel index  多级索引</vt:lpstr>
      <vt:lpstr>Multilevel index</vt:lpstr>
      <vt:lpstr>Combined Scheme:  UNIX (4K bytes per block)</vt:lpstr>
      <vt:lpstr>12.5 Free-Space Management  闲空间管理</vt:lpstr>
      <vt:lpstr>PowerPoint 演示文稿</vt:lpstr>
      <vt:lpstr>Linked list (free list) 链接列表（空闲列表）</vt:lpstr>
      <vt:lpstr>PowerPoint 演示文稿</vt:lpstr>
      <vt:lpstr>PowerPoint 演示文稿</vt:lpstr>
      <vt:lpstr>Grouping  分组（成组链接法） </vt:lpstr>
      <vt:lpstr>PowerPoint 演示文稿</vt:lpstr>
      <vt:lpstr>PowerPoint 演示文稿</vt:lpstr>
      <vt:lpstr>4. Counting   计数</vt:lpstr>
      <vt:lpstr>Exercises</vt:lpstr>
      <vt:lpstr>End of Chapter 12</vt:lpstr>
    </vt:vector>
  </TitlesOfParts>
  <Company>sdust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XJLee</dc:creator>
  <cp:lastModifiedBy>xjlee</cp:lastModifiedBy>
  <cp:revision>310</cp:revision>
  <dcterms:created xsi:type="dcterms:W3CDTF">2008-07-01T15:14:26Z</dcterms:created>
  <dcterms:modified xsi:type="dcterms:W3CDTF">2015-12-08T10:24:44Z</dcterms:modified>
</cp:coreProperties>
</file>