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9" r:id="rId1"/>
  </p:sldMasterIdLst>
  <p:notesMasterIdLst>
    <p:notesMasterId r:id="rId59"/>
  </p:notesMasterIdLst>
  <p:sldIdLst>
    <p:sldId id="436" r:id="rId2"/>
    <p:sldId id="384" r:id="rId3"/>
    <p:sldId id="386" r:id="rId4"/>
    <p:sldId id="387" r:id="rId5"/>
    <p:sldId id="388" r:id="rId6"/>
    <p:sldId id="438" r:id="rId7"/>
    <p:sldId id="441" r:id="rId8"/>
    <p:sldId id="442" r:id="rId9"/>
    <p:sldId id="437" r:id="rId10"/>
    <p:sldId id="439" r:id="rId11"/>
    <p:sldId id="429" r:id="rId12"/>
    <p:sldId id="389" r:id="rId13"/>
    <p:sldId id="390" r:id="rId14"/>
    <p:sldId id="430" r:id="rId15"/>
    <p:sldId id="431" r:id="rId16"/>
    <p:sldId id="394" r:id="rId17"/>
    <p:sldId id="395" r:id="rId18"/>
    <p:sldId id="396" r:id="rId19"/>
    <p:sldId id="397" r:id="rId20"/>
    <p:sldId id="432" r:id="rId21"/>
    <p:sldId id="398" r:id="rId22"/>
    <p:sldId id="399" r:id="rId23"/>
    <p:sldId id="400" r:id="rId24"/>
    <p:sldId id="401" r:id="rId25"/>
    <p:sldId id="402" r:id="rId26"/>
    <p:sldId id="403" r:id="rId27"/>
    <p:sldId id="404" r:id="rId28"/>
    <p:sldId id="443" r:id="rId29"/>
    <p:sldId id="444" r:id="rId30"/>
    <p:sldId id="405" r:id="rId31"/>
    <p:sldId id="406" r:id="rId32"/>
    <p:sldId id="407" r:id="rId33"/>
    <p:sldId id="408" r:id="rId34"/>
    <p:sldId id="409" r:id="rId35"/>
    <p:sldId id="410" r:id="rId36"/>
    <p:sldId id="433" r:id="rId37"/>
    <p:sldId id="445" r:id="rId38"/>
    <p:sldId id="411" r:id="rId39"/>
    <p:sldId id="412" r:id="rId40"/>
    <p:sldId id="448" r:id="rId41"/>
    <p:sldId id="447" r:id="rId42"/>
    <p:sldId id="446" r:id="rId43"/>
    <p:sldId id="434" r:id="rId44"/>
    <p:sldId id="414" r:id="rId45"/>
    <p:sldId id="435" r:id="rId46"/>
    <p:sldId id="415" r:id="rId47"/>
    <p:sldId id="416" r:id="rId48"/>
    <p:sldId id="417" r:id="rId49"/>
    <p:sldId id="418" r:id="rId50"/>
    <p:sldId id="419" r:id="rId51"/>
    <p:sldId id="420" r:id="rId52"/>
    <p:sldId id="421" r:id="rId53"/>
    <p:sldId id="422" r:id="rId54"/>
    <p:sldId id="423" r:id="rId55"/>
    <p:sldId id="424" r:id="rId56"/>
    <p:sldId id="427" r:id="rId57"/>
    <p:sldId id="296" r:id="rId58"/>
  </p:sldIdLst>
  <p:sldSz cx="9144000" cy="6858000" type="screen4x3"/>
  <p:notesSz cx="6881813" cy="9296400"/>
  <p:defaultTextStyle>
    <a:defPPr>
      <a:defRPr lang="en-US"/>
    </a:defPPr>
    <a:lvl1pPr algn="ctr"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1pPr>
    <a:lvl2pPr marL="457200" algn="ctr"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2pPr>
    <a:lvl3pPr marL="914400" algn="ctr"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3pPr>
    <a:lvl4pPr marL="1371600" algn="ctr"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4pPr>
    <a:lvl5pPr marL="1828800" algn="ctr"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kern="1200">
        <a:solidFill>
          <a:schemeClr val="tx1"/>
        </a:solidFill>
        <a:latin typeface="Verdana"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9933"/>
    <a:srgbClr val="66FFFF"/>
    <a:srgbClr val="000066"/>
    <a:srgbClr val="66FF99"/>
    <a:srgbClr val="00CC00"/>
    <a:srgbClr val="00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9" autoAdjust="0"/>
    <p:restoredTop sz="94660"/>
  </p:normalViewPr>
  <p:slideViewPr>
    <p:cSldViewPr snapToGrid="0">
      <p:cViewPr varScale="1">
        <p:scale>
          <a:sx n="84" d="100"/>
          <a:sy n="84" d="100"/>
        </p:scale>
        <p:origin x="-1230" y="-90"/>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lvl1pPr algn="l" defTabSz="923925" eaLnBrk="1" hangingPunct="1">
              <a:defRPr sz="1200">
                <a:latin typeface="Times New Roman" pitchFamily="18" charset="0"/>
              </a:defRPr>
            </a:lvl1pPr>
          </a:lstStyle>
          <a:p>
            <a:endParaRPr lang="zh-CN" altLang="en-US"/>
          </a:p>
        </p:txBody>
      </p:sp>
      <p:sp>
        <p:nvSpPr>
          <p:cNvPr id="50179" name="Rectangle 3"/>
          <p:cNvSpPr>
            <a:spLocks noGrp="1" noChangeArrowheads="1"/>
          </p:cNvSpPr>
          <p:nvPr>
            <p:ph type="dt" idx="1"/>
          </p:nvPr>
        </p:nvSpPr>
        <p:spPr bwMode="auto">
          <a:xfrm>
            <a:off x="3897313" y="0"/>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lvl1pPr algn="r" defTabSz="923925" eaLnBrk="1" hangingPunct="1">
              <a:defRPr sz="1200">
                <a:latin typeface="Times New Roman" pitchFamily="18" charset="0"/>
              </a:defRPr>
            </a:lvl1pPr>
          </a:lstStyle>
          <a:p>
            <a:endParaRPr lang="zh-CN" altLang="en-US"/>
          </a:p>
        </p:txBody>
      </p:sp>
      <p:sp>
        <p:nvSpPr>
          <p:cNvPr id="13316"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p:cNvSpPr>
            <a:spLocks noGrp="1" noChangeArrowheads="1"/>
          </p:cNvSpPr>
          <p:nvPr>
            <p:ph type="body" sz="quarter" idx="3"/>
          </p:nvPr>
        </p:nvSpPr>
        <p:spPr bwMode="auto">
          <a:xfrm>
            <a:off x="688975" y="4416425"/>
            <a:ext cx="55054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0182" name="Rectangle 6"/>
          <p:cNvSpPr>
            <a:spLocks noGrp="1" noChangeArrowheads="1"/>
          </p:cNvSpPr>
          <p:nvPr>
            <p:ph type="ftr" sz="quarter" idx="4"/>
          </p:nvPr>
        </p:nvSpPr>
        <p:spPr bwMode="auto">
          <a:xfrm>
            <a:off x="0" y="8829675"/>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b" anchorCtr="0" compatLnSpc="1">
            <a:prstTxWarp prst="textNoShape">
              <a:avLst/>
            </a:prstTxWarp>
          </a:bodyPr>
          <a:lstStyle>
            <a:lvl1pPr algn="l" defTabSz="923925" eaLnBrk="1" hangingPunct="1">
              <a:defRPr sz="1200">
                <a:latin typeface="Times New Roman" pitchFamily="18" charset="0"/>
              </a:defRPr>
            </a:lvl1pPr>
          </a:lstStyle>
          <a:p>
            <a:endParaRPr lang="zh-CN" altLang="en-US"/>
          </a:p>
        </p:txBody>
      </p:sp>
      <p:sp>
        <p:nvSpPr>
          <p:cNvPr id="50183" name="Rectangle 7"/>
          <p:cNvSpPr>
            <a:spLocks noGrp="1" noChangeArrowheads="1"/>
          </p:cNvSpPr>
          <p:nvPr>
            <p:ph type="sldNum" sz="quarter" idx="5"/>
          </p:nvPr>
        </p:nvSpPr>
        <p:spPr bwMode="auto">
          <a:xfrm>
            <a:off x="3897313" y="8829675"/>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b" anchorCtr="0" compatLnSpc="1">
            <a:prstTxWarp prst="textNoShape">
              <a:avLst/>
            </a:prstTxWarp>
          </a:bodyPr>
          <a:lstStyle>
            <a:lvl1pPr algn="r" defTabSz="923925" eaLnBrk="1" hangingPunct="1">
              <a:defRPr sz="1200">
                <a:latin typeface="Times New Roman" pitchFamily="18" charset="0"/>
              </a:defRPr>
            </a:lvl1pPr>
          </a:lstStyle>
          <a:p>
            <a:fld id="{D7A438AC-E615-4340-BD9B-415EC3AA8483}" type="slidenum">
              <a:rPr lang="zh-CN" altLang="en-US"/>
              <a:pPr/>
              <a:t>‹#›</a:t>
            </a:fld>
            <a:endParaRPr lang="en-US" altLang="zh-CN"/>
          </a:p>
        </p:txBody>
      </p:sp>
    </p:spTree>
    <p:extLst>
      <p:ext uri="{BB962C8B-B14F-4D97-AF65-F5344CB8AC3E}">
        <p14:creationId xmlns:p14="http://schemas.microsoft.com/office/powerpoint/2010/main" val="1343856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A438AC-E615-4340-BD9B-415EC3AA8483}" type="slidenum">
              <a:rPr lang="zh-CN" altLang="en-US" smtClean="0"/>
              <a:pPr/>
              <a:t>16</a:t>
            </a:fld>
            <a:endParaRPr lang="en-US" altLang="zh-CN"/>
          </a:p>
        </p:txBody>
      </p:sp>
    </p:spTree>
    <p:extLst>
      <p:ext uri="{BB962C8B-B14F-4D97-AF65-F5344CB8AC3E}">
        <p14:creationId xmlns:p14="http://schemas.microsoft.com/office/powerpoint/2010/main" val="118581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r>
              <a:rPr lang="en-US" altLang="zh-CN" smtClean="0"/>
              <a:t>Operating Systems</a:t>
            </a:r>
            <a:endParaRPr lang="en-US"/>
          </a:p>
        </p:txBody>
      </p:sp>
      <p:sp>
        <p:nvSpPr>
          <p:cNvPr id="19" name="Footer Placeholder 18"/>
          <p:cNvSpPr>
            <a:spLocks noGrp="1"/>
          </p:cNvSpPr>
          <p:nvPr>
            <p:ph type="ftr" sz="quarter" idx="11"/>
          </p:nvPr>
        </p:nvSpPr>
        <p:spPr/>
        <p:txBody>
          <a:bodyPr/>
          <a:lstStyle/>
          <a:p>
            <a:r>
              <a:rPr lang="en-US" smtClean="0"/>
              <a:t>X.J.Lee ©2015</a:t>
            </a:r>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r>
              <a:rPr lang="en-US" altLang="zh-CN" smtClean="0"/>
              <a:t>Operating Systems</a:t>
            </a:r>
            <a:endParaRPr lang="en-US"/>
          </a:p>
        </p:txBody>
      </p:sp>
      <p:sp>
        <p:nvSpPr>
          <p:cNvPr id="5" name="Footer Placeholder 4"/>
          <p:cNvSpPr>
            <a:spLocks noGrp="1"/>
          </p:cNvSpPr>
          <p:nvPr>
            <p:ph type="ftr" sz="quarter" idx="11"/>
          </p:nvPr>
        </p:nvSpPr>
        <p:spPr/>
        <p:txBody>
          <a:bodyPr/>
          <a:lstStyle/>
          <a:p>
            <a:r>
              <a:rPr lang="en-US" smtClean="0"/>
              <a:t>X.J.Lee ©2015</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r>
              <a:rPr lang="en-US" altLang="zh-CN" smtClean="0"/>
              <a:t>Operating Systems</a:t>
            </a:r>
            <a:endParaRPr lang="en-US"/>
          </a:p>
        </p:txBody>
      </p:sp>
      <p:sp>
        <p:nvSpPr>
          <p:cNvPr id="5" name="Footer Placeholder 4"/>
          <p:cNvSpPr>
            <a:spLocks noGrp="1"/>
          </p:cNvSpPr>
          <p:nvPr>
            <p:ph type="ftr" sz="quarter" idx="11"/>
          </p:nvPr>
        </p:nvSpPr>
        <p:spPr/>
        <p:txBody>
          <a:bodyPr/>
          <a:lstStyle/>
          <a:p>
            <a:r>
              <a:rPr lang="en-US" smtClean="0"/>
              <a:t>X.J.Lee ©2015</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pic>
        <p:nvPicPr>
          <p:cNvPr id="9" name="Picture 9" descr="dino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43263" y="4006850"/>
            <a:ext cx="2336800" cy="1887538"/>
          </a:xfrm>
          <a:prstGeom prst="rect">
            <a:avLst/>
          </a:prstGeom>
          <a:noFill/>
          <a:ln w="57150" cmpd="thinThick">
            <a:solidFill>
              <a:srgbClr val="66CCFF"/>
            </a:solidFill>
            <a:miter lim="800000"/>
            <a:headEnd/>
            <a:tailEnd/>
          </a:ln>
          <a:effectLst/>
        </p:spPr>
        <p:txBody>
          <a:bodyPr wrap="none" anchor="ctr"/>
          <a:lstStyle/>
          <a:p>
            <a:pPr algn="l"/>
            <a:endParaRPr lang="zh-CN" altLang="en-US" sz="1800"/>
          </a:p>
        </p:txBody>
      </p:sp>
      <p:sp>
        <p:nvSpPr>
          <p:cNvPr id="121858" name="Rectangle 2"/>
          <p:cNvSpPr>
            <a:spLocks noGrp="1" noChangeArrowheads="1"/>
          </p:cNvSpPr>
          <p:nvPr>
            <p:ph type="ctrTitle"/>
          </p:nvPr>
        </p:nvSpPr>
        <p:spPr>
          <a:xfrm>
            <a:off x="685800" y="685800"/>
            <a:ext cx="7772400" cy="2127250"/>
          </a:xfrm>
        </p:spPr>
        <p:txBody>
          <a:bodyPr/>
          <a:lstStyle>
            <a:lvl1pPr>
              <a:defRPr sz="4300"/>
            </a:lvl1pPr>
          </a:lstStyle>
          <a:p>
            <a:r>
              <a:rPr lang="zh-CN" altLang="en-US" smtClean="0"/>
              <a:t>单击此处编辑母版标题样式</a:t>
            </a:r>
            <a:endParaRPr lang="en-US"/>
          </a:p>
        </p:txBody>
      </p:sp>
    </p:spTree>
    <p:extLst>
      <p:ext uri="{BB962C8B-B14F-4D97-AF65-F5344CB8AC3E}">
        <p14:creationId xmlns:p14="http://schemas.microsoft.com/office/powerpoint/2010/main" val="425335982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78465" y="565863"/>
            <a:ext cx="8229600" cy="710043"/>
          </a:xfrm>
        </p:spPr>
        <p:txBody>
          <a:bodyPr>
            <a:normAutofit/>
          </a:bodyPr>
          <a:lstStyle>
            <a:lvl1pPr algn="ctr">
              <a:defRPr sz="4000"/>
            </a:lvl1pPr>
          </a:lstStyle>
          <a:p>
            <a:r>
              <a:rPr kumimoji="0" lang="zh-CN" altLang="en-US" smtClean="0"/>
              <a:t>单击此处编辑母版标题样式</a:t>
            </a:r>
            <a:endParaRPr kumimoji="0" lang="en-US" dirty="0"/>
          </a:p>
        </p:txBody>
      </p:sp>
      <p:sp>
        <p:nvSpPr>
          <p:cNvPr id="3" name="Content Placeholder 2"/>
          <p:cNvSpPr>
            <a:spLocks noGrp="1"/>
          </p:cNvSpPr>
          <p:nvPr>
            <p:ph idx="1"/>
          </p:nvPr>
        </p:nvSpPr>
        <p:spPr>
          <a:xfrm>
            <a:off x="372139" y="1371952"/>
            <a:ext cx="8442251" cy="4805563"/>
          </a:xfrm>
        </p:spPr>
        <p:txBody>
          <a:bodyPr/>
          <a:lstStyle>
            <a:lvl1pPr marL="274320" indent="-274320">
              <a:lnSpc>
                <a:spcPct val="150000"/>
              </a:lnSpc>
              <a:spcBef>
                <a:spcPts val="600"/>
              </a:spcBef>
              <a:buClr>
                <a:srgbClr val="C00000"/>
              </a:buClr>
              <a:buFont typeface="Wingdings" panose="05000000000000000000" pitchFamily="2" charset="2"/>
              <a:buChar char="n"/>
              <a:defRPr b="1">
                <a:solidFill>
                  <a:srgbClr val="0066FF"/>
                </a:solidFill>
                <a:latin typeface="Helvetica" panose="020B0604020202020204" pitchFamily="34" charset="0"/>
                <a:cs typeface="Helvetica" panose="020B0604020202020204" pitchFamily="34" charset="0"/>
              </a:defRPr>
            </a:lvl1pPr>
            <a:lvl2pPr marL="640080" indent="-246888">
              <a:lnSpc>
                <a:spcPct val="150000"/>
              </a:lnSpc>
              <a:spcBef>
                <a:spcPts val="600"/>
              </a:spcBef>
              <a:buFont typeface="Wingdings" panose="05000000000000000000" pitchFamily="2" charset="2"/>
              <a:buChar char="Ø"/>
              <a:defRPr b="0">
                <a:latin typeface="Helvetica" panose="020B0604020202020204" pitchFamily="34" charset="0"/>
                <a:cs typeface="Helvetica" panose="020B0604020202020204" pitchFamily="34" charset="0"/>
              </a:defRPr>
            </a:lvl2pPr>
            <a:lvl3pPr marL="914400" indent="-246888">
              <a:lnSpc>
                <a:spcPct val="150000"/>
              </a:lnSpc>
              <a:spcBef>
                <a:spcPts val="600"/>
              </a:spcBef>
              <a:buFont typeface="Wingdings" panose="05000000000000000000" pitchFamily="2" charset="2"/>
              <a:buChar char="ü"/>
              <a:defRPr>
                <a:solidFill>
                  <a:srgbClr val="0000CC"/>
                </a:solidFill>
                <a:latin typeface="Helvetica" panose="020B0604020202020204" pitchFamily="34" charset="0"/>
                <a:ea typeface="Arial Unicode MS" panose="020B0604020202020204" pitchFamily="34" charset="-122"/>
                <a:cs typeface="Helvetica" panose="020B0604020202020204" pitchFamily="34" charset="0"/>
              </a:defRPr>
            </a:lvl3pPr>
            <a:lvl4pPr>
              <a:lnSpc>
                <a:spcPct val="150000"/>
              </a:lnSpc>
              <a:spcBef>
                <a:spcPts val="600"/>
              </a:spcBef>
              <a:defRPr/>
            </a:lvl4pPr>
            <a:lvl5pPr>
              <a:lnSpc>
                <a:spcPct val="150000"/>
              </a:lnSpc>
              <a:spcBef>
                <a:spcPts val="600"/>
              </a:spcBef>
              <a:buClr>
                <a:srgbClr val="FF0066"/>
              </a:buClr>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5" name="Footer Placeholder 4"/>
          <p:cNvSpPr>
            <a:spLocks noGrp="1"/>
          </p:cNvSpPr>
          <p:nvPr>
            <p:ph type="ftr" sz="quarter" idx="11"/>
          </p:nvPr>
        </p:nvSpPr>
        <p:spPr>
          <a:xfrm>
            <a:off x="7696200" y="6492875"/>
            <a:ext cx="1352107" cy="248167"/>
          </a:xfrm>
        </p:spPr>
        <p:txBody>
          <a:bodyPr/>
          <a:lstStyle>
            <a:lvl1pPr>
              <a:defRPr b="0">
                <a:solidFill>
                  <a:srgbClr val="0066FF"/>
                </a:solidFill>
              </a:defRPr>
            </a:lvl1pPr>
          </a:lstStyle>
          <a:p>
            <a:r>
              <a:rPr lang="en-US" smtClean="0"/>
              <a:t>X.J.Lee ©2015</a:t>
            </a:r>
            <a:endParaRPr lang="en-US" dirty="0" smtClean="0"/>
          </a:p>
        </p:txBody>
      </p:sp>
      <p:sp>
        <p:nvSpPr>
          <p:cNvPr id="6" name="Slide Number Placeholder 5"/>
          <p:cNvSpPr>
            <a:spLocks noGrp="1"/>
          </p:cNvSpPr>
          <p:nvPr>
            <p:ph type="sldNum" sz="quarter" idx="12"/>
          </p:nvPr>
        </p:nvSpPr>
        <p:spPr>
          <a:xfrm>
            <a:off x="4097079" y="6452043"/>
            <a:ext cx="538716" cy="288999"/>
          </a:xfrm>
        </p:spPr>
        <p:txBody>
          <a:bodyPr/>
          <a:lstStyle>
            <a:lvl1pPr algn="ctr">
              <a:defRPr>
                <a:solidFill>
                  <a:srgbClr val="0066FF"/>
                </a:solidFill>
              </a:defRPr>
            </a:lvl1pPr>
          </a:lstStyle>
          <a:p>
            <a:r>
              <a:rPr lang="en-US" dirty="0" smtClean="0"/>
              <a:t>13.</a:t>
            </a:r>
            <a:fld id="{59DE6EB8-52AB-45EA-A660-3E1EBFA72987}" type="slidenum">
              <a:rPr lang="en-US" smtClean="0"/>
              <a:pPr/>
              <a:t>‹#›</a:t>
            </a:fld>
            <a:endParaRPr lang="en-US" dirty="0"/>
          </a:p>
        </p:txBody>
      </p:sp>
      <p:sp>
        <p:nvSpPr>
          <p:cNvPr id="4" name="Date Placeholder 3"/>
          <p:cNvSpPr>
            <a:spLocks noGrp="1"/>
          </p:cNvSpPr>
          <p:nvPr>
            <p:ph type="dt" sz="half" idx="10"/>
          </p:nvPr>
        </p:nvSpPr>
        <p:spPr>
          <a:xfrm>
            <a:off x="212651" y="6388248"/>
            <a:ext cx="1839433" cy="352794"/>
          </a:xfrm>
        </p:spPr>
        <p:txBody>
          <a:bodyPr/>
          <a:lstStyle>
            <a:lvl1pPr>
              <a:defRPr b="0">
                <a:solidFill>
                  <a:srgbClr val="0066FF"/>
                </a:solidFill>
              </a:defRPr>
            </a:lvl1pPr>
          </a:lstStyle>
          <a:p>
            <a:pPr algn="ctr"/>
            <a:r>
              <a:rPr lang="en-US" altLang="zh-CN" smtClean="0"/>
              <a:t>Operating Systems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Operating Systems</a:t>
            </a:r>
            <a:endParaRPr lang="en-US"/>
          </a:p>
        </p:txBody>
      </p:sp>
      <p:sp>
        <p:nvSpPr>
          <p:cNvPr id="5" name="Footer Placeholder 4"/>
          <p:cNvSpPr>
            <a:spLocks noGrp="1"/>
          </p:cNvSpPr>
          <p:nvPr>
            <p:ph type="ftr" sz="quarter" idx="11"/>
          </p:nvPr>
        </p:nvSpPr>
        <p:spPr/>
        <p:txBody>
          <a:bodyPr/>
          <a:lstStyle/>
          <a:p>
            <a:r>
              <a:rPr lang="en-US" smtClean="0"/>
              <a:t>X.J.Lee ©2015</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r>
              <a:rPr lang="en-US" altLang="zh-CN" smtClean="0"/>
              <a:t>Operating Systems</a:t>
            </a:r>
            <a:endParaRPr lang="en-US" dirty="0"/>
          </a:p>
        </p:txBody>
      </p:sp>
      <p:sp>
        <p:nvSpPr>
          <p:cNvPr id="6" name="Footer Placeholder 5"/>
          <p:cNvSpPr>
            <a:spLocks noGrp="1"/>
          </p:cNvSpPr>
          <p:nvPr>
            <p:ph type="ftr" sz="quarter" idx="11"/>
          </p:nvPr>
        </p:nvSpPr>
        <p:spPr/>
        <p:txBody>
          <a:bodyPr/>
          <a:lstStyle/>
          <a:p>
            <a:r>
              <a:rPr lang="en-US" smtClean="0"/>
              <a:t>X.J.Lee ©2015</a:t>
            </a:r>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r>
              <a:rPr lang="en-US" altLang="zh-CN" smtClean="0"/>
              <a:t>Operating Systems</a:t>
            </a:r>
            <a:endParaRPr lang="en-US"/>
          </a:p>
        </p:txBody>
      </p:sp>
      <p:sp>
        <p:nvSpPr>
          <p:cNvPr id="8" name="Footer Placeholder 7"/>
          <p:cNvSpPr>
            <a:spLocks noGrp="1"/>
          </p:cNvSpPr>
          <p:nvPr>
            <p:ph type="ftr" sz="quarter" idx="11"/>
          </p:nvPr>
        </p:nvSpPr>
        <p:spPr/>
        <p:txBody>
          <a:bodyPr/>
          <a:lstStyle/>
          <a:p>
            <a:r>
              <a:rPr lang="en-US" smtClean="0"/>
              <a:t>X.J.Lee ©2015</a:t>
            </a:r>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r>
              <a:rPr lang="en-US" altLang="zh-CN" smtClean="0"/>
              <a:t>Operating Systems</a:t>
            </a:r>
            <a:endParaRPr lang="en-US"/>
          </a:p>
        </p:txBody>
      </p:sp>
      <p:sp>
        <p:nvSpPr>
          <p:cNvPr id="4" name="Footer Placeholder 3"/>
          <p:cNvSpPr>
            <a:spLocks noGrp="1"/>
          </p:cNvSpPr>
          <p:nvPr>
            <p:ph type="ftr" sz="quarter" idx="11"/>
          </p:nvPr>
        </p:nvSpPr>
        <p:spPr/>
        <p:txBody>
          <a:bodyPr/>
          <a:lstStyle/>
          <a:p>
            <a:r>
              <a:rPr lang="en-US" smtClean="0"/>
              <a:t>X.J.Lee ©2015</a:t>
            </a:r>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Operating Systems</a:t>
            </a:r>
            <a:endParaRPr lang="en-US"/>
          </a:p>
        </p:txBody>
      </p:sp>
      <p:sp>
        <p:nvSpPr>
          <p:cNvPr id="3" name="Footer Placeholder 2"/>
          <p:cNvSpPr>
            <a:spLocks noGrp="1"/>
          </p:cNvSpPr>
          <p:nvPr>
            <p:ph type="ftr" sz="quarter" idx="11"/>
          </p:nvPr>
        </p:nvSpPr>
        <p:spPr/>
        <p:txBody>
          <a:bodyPr/>
          <a:lstStyle/>
          <a:p>
            <a:r>
              <a:rPr lang="en-US" smtClean="0"/>
              <a:t>X.J.Lee ©2015</a:t>
            </a:r>
            <a:endParaRPr lang="en-US"/>
          </a:p>
        </p:txBody>
      </p:sp>
      <p:sp>
        <p:nvSpPr>
          <p:cNvPr id="4" name="Slide Number Placeholder 3"/>
          <p:cNvSpPr>
            <a:spLocks noGrp="1"/>
          </p:cNvSpPr>
          <p:nvPr>
            <p:ph type="sldNum" sz="quarter" idx="12"/>
          </p:nvPr>
        </p:nvSpPr>
        <p:spPr/>
        <p:txBody>
          <a:bodyPr/>
          <a:lstStyle/>
          <a:p>
            <a:r>
              <a:rPr lang="en-US" dirty="0" smtClean="0"/>
              <a:t>13.</a:t>
            </a:r>
            <a:fld id="{59DE6EB8-52AB-45EA-A660-3E1EBFA72987}" type="slidenum">
              <a:rPr lang="en-US" smtClean="0"/>
              <a:pPr/>
              <a:t>‹#›</a:t>
            </a:fld>
            <a:endParaRPr lang="en-US"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r>
              <a:rPr lang="en-US" altLang="zh-CN" smtClean="0"/>
              <a:t>Operating Systems</a:t>
            </a:r>
            <a:endParaRPr lang="en-US"/>
          </a:p>
        </p:txBody>
      </p:sp>
      <p:sp>
        <p:nvSpPr>
          <p:cNvPr id="6" name="Footer Placeholder 5"/>
          <p:cNvSpPr>
            <a:spLocks noGrp="1"/>
          </p:cNvSpPr>
          <p:nvPr>
            <p:ph type="ftr" sz="quarter" idx="11"/>
          </p:nvPr>
        </p:nvSpPr>
        <p:spPr/>
        <p:txBody>
          <a:bodyPr/>
          <a:lstStyle/>
          <a:p>
            <a:r>
              <a:rPr lang="en-US" smtClean="0"/>
              <a:t>X.J.Lee ©2015</a:t>
            </a:r>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Operating Systems</a:t>
            </a:r>
            <a:endParaRPr lang="en-US"/>
          </a:p>
        </p:txBody>
      </p:sp>
      <p:sp>
        <p:nvSpPr>
          <p:cNvPr id="6" name="Footer Placeholder 5"/>
          <p:cNvSpPr>
            <a:spLocks noGrp="1"/>
          </p:cNvSpPr>
          <p:nvPr>
            <p:ph type="ftr" sz="quarter" idx="11"/>
          </p:nvPr>
        </p:nvSpPr>
        <p:spPr/>
        <p:txBody>
          <a:bodyPr/>
          <a:lstStyle/>
          <a:p>
            <a:r>
              <a:rPr lang="en-US" smtClean="0"/>
              <a:t>X.J.Lee ©2015</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dirty="0" smtClean="0"/>
              <a:t>单击此处编辑母版标题样式</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2" name="Footer Placeholder 21"/>
          <p:cNvSpPr>
            <a:spLocks noGrp="1"/>
          </p:cNvSpPr>
          <p:nvPr>
            <p:ph type="ftr" sz="quarter" idx="3"/>
          </p:nvPr>
        </p:nvSpPr>
        <p:spPr>
          <a:xfrm>
            <a:off x="7494182" y="6539023"/>
            <a:ext cx="1415902" cy="244549"/>
          </a:xfrm>
          <a:prstGeom prst="rect">
            <a:avLst/>
          </a:prstGeom>
        </p:spPr>
        <p:txBody>
          <a:bodyPr vert="horz" lIns="0" tIns="0" rIns="0" bIns="0" anchor="b"/>
          <a:lstStyle>
            <a:lvl1pPr algn="r" eaLnBrk="1" latinLnBrk="0" hangingPunct="1">
              <a:defRPr kumimoji="0" sz="1200" b="1">
                <a:solidFill>
                  <a:srgbClr val="0066FF"/>
                </a:solidFill>
              </a:defRPr>
            </a:lvl1pPr>
          </a:lstStyle>
          <a:p>
            <a:r>
              <a:rPr lang="en-US" smtClean="0"/>
              <a:t>X.J.Lee ©2015</a:t>
            </a:r>
            <a:endParaRPr lang="en-US" dirty="0" smtClean="0"/>
          </a:p>
        </p:txBody>
      </p:sp>
      <p:sp>
        <p:nvSpPr>
          <p:cNvPr id="18" name="Slide Number Placeholder 17"/>
          <p:cNvSpPr>
            <a:spLocks noGrp="1"/>
          </p:cNvSpPr>
          <p:nvPr>
            <p:ph type="sldNum" sz="quarter" idx="4"/>
          </p:nvPr>
        </p:nvSpPr>
        <p:spPr>
          <a:xfrm>
            <a:off x="4000500" y="6549656"/>
            <a:ext cx="762000" cy="203717"/>
          </a:xfrm>
          <a:prstGeom prst="rect">
            <a:avLst/>
          </a:prstGeom>
        </p:spPr>
        <p:txBody>
          <a:bodyPr vert="horz" lIns="0" tIns="0" rIns="0" bIns="0" anchor="b"/>
          <a:lstStyle>
            <a:lvl1pPr algn="ctr" eaLnBrk="1" latinLnBrk="0" hangingPunct="1">
              <a:defRPr kumimoji="0" sz="1200">
                <a:solidFill>
                  <a:srgbClr val="0066FF"/>
                </a:solidFill>
              </a:defRPr>
            </a:lvl1pPr>
          </a:lstStyle>
          <a:p>
            <a:r>
              <a:rPr lang="en-US" dirty="0" smtClean="0"/>
              <a:t>13.</a:t>
            </a:r>
            <a:fld id="{59DE6EB8-52AB-45EA-A660-3E1EBFA72987}"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0" name="Date Placeholder 9"/>
          <p:cNvSpPr>
            <a:spLocks noGrp="1"/>
          </p:cNvSpPr>
          <p:nvPr>
            <p:ph type="dt" sz="half" idx="2"/>
          </p:nvPr>
        </p:nvSpPr>
        <p:spPr>
          <a:xfrm>
            <a:off x="255181" y="6539023"/>
            <a:ext cx="1690577" cy="224982"/>
          </a:xfrm>
          <a:prstGeom prst="rect">
            <a:avLst/>
          </a:prstGeom>
        </p:spPr>
        <p:txBody>
          <a:bodyPr vert="horz" lIns="0" tIns="0" rIns="0" bIns="0" anchor="b"/>
          <a:lstStyle>
            <a:lvl1pPr algn="l" eaLnBrk="1" latinLnBrk="0" hangingPunct="1">
              <a:defRPr kumimoji="0" sz="1200" b="1">
                <a:solidFill>
                  <a:srgbClr val="0066FF"/>
                </a:solidFill>
              </a:defRPr>
            </a:lvl1pPr>
          </a:lstStyle>
          <a:p>
            <a:r>
              <a:rPr lang="en-US" altLang="zh-CN" smtClean="0"/>
              <a:t>Operating Systems</a:t>
            </a:r>
            <a:endParaRPr lang="en-US" dirty="0"/>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5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44.xml"/><Relationship Id="rId5" Type="http://schemas.openxmlformats.org/officeDocument/2006/relationships/slide" Target="slide26.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FFFF00"/>
                </a:solidFill>
              </a:rPr>
              <a:t>Chapter 13:  I/O Systems</a:t>
            </a:r>
            <a:endParaRPr lang="zh-CN" altLang="en-US" dirty="0">
              <a:solidFill>
                <a:srgbClr val="FFFF00"/>
              </a:solidFill>
            </a:endParaRP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246806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671763" y="5725407"/>
            <a:ext cx="3986212" cy="58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en-US" altLang="zh-CN" sz="2000" b="1" dirty="0">
                <a:solidFill>
                  <a:srgbClr val="008000"/>
                </a:solidFill>
                <a:effectLst>
                  <a:outerShdw blurRad="38100" dist="38100" dir="2700000" algn="tl">
                    <a:srgbClr val="C0C0C0"/>
                  </a:outerShdw>
                </a:effectLst>
                <a:latin typeface="Helvetica" pitchFamily="34" charset="0"/>
                <a:ea typeface="宋体" pitchFamily="2" charset="-122"/>
              </a:rPr>
              <a:t>A Typical PC Bus Structure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1683" t="636" r="1935" b="636"/>
          <a:stretch>
            <a:fillRect/>
          </a:stretch>
        </p:blipFill>
        <p:spPr bwMode="auto">
          <a:xfrm>
            <a:off x="1555750" y="829557"/>
            <a:ext cx="6091238" cy="46799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10</a:t>
            </a:fld>
            <a:endParaRPr lang="en-US"/>
          </a:p>
        </p:txBody>
      </p:sp>
    </p:spTree>
    <p:extLst>
      <p:ext uri="{BB962C8B-B14F-4D97-AF65-F5344CB8AC3E}">
        <p14:creationId xmlns:p14="http://schemas.microsoft.com/office/powerpoint/2010/main" val="228712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p:cNvSpPr>
            <a:spLocks noGrp="1" noChangeArrowheads="1"/>
          </p:cNvSpPr>
          <p:nvPr>
            <p:ph idx="1"/>
          </p:nvPr>
        </p:nvSpPr>
        <p:spPr>
          <a:xfrm>
            <a:off x="217136" y="1175455"/>
            <a:ext cx="8740775" cy="3757613"/>
          </a:xfrm>
        </p:spPr>
        <p:txBody>
          <a:bodyPr/>
          <a:lstStyle/>
          <a:p>
            <a:pPr lvl="1">
              <a:lnSpc>
                <a:spcPct val="125000"/>
              </a:lnSpc>
            </a:pPr>
            <a:r>
              <a:rPr lang="en-US" altLang="zh-CN" sz="2400" b="1" i="1" dirty="0" smtClean="0">
                <a:solidFill>
                  <a:srgbClr val="00B0F0"/>
                </a:solidFill>
                <a:ea typeface="ＭＳ Ｐゴシック" pitchFamily="34" charset="-128"/>
              </a:rPr>
              <a:t>Controller</a:t>
            </a:r>
            <a:r>
              <a:rPr lang="en-US" altLang="zh-CN" sz="2400" b="1" i="1" dirty="0" smtClean="0">
                <a:solidFill>
                  <a:srgbClr val="3366FF"/>
                </a:solidFill>
                <a:ea typeface="ＭＳ Ｐゴシック" pitchFamily="34" charset="-128"/>
              </a:rPr>
              <a:t> </a:t>
            </a:r>
            <a:r>
              <a:rPr lang="zh-CN" altLang="en-US" sz="2000" b="1" dirty="0" smtClean="0">
                <a:solidFill>
                  <a:srgbClr val="008000"/>
                </a:solidFill>
                <a:ea typeface="宋体" pitchFamily="2" charset="-122"/>
              </a:rPr>
              <a:t>控制器</a:t>
            </a:r>
            <a:endParaRPr lang="en-US" altLang="zh-CN" sz="2400" dirty="0" smtClean="0">
              <a:ea typeface="宋体" pitchFamily="2" charset="-122"/>
            </a:endParaRPr>
          </a:p>
          <a:p>
            <a:pPr lvl="2">
              <a:lnSpc>
                <a:spcPct val="125000"/>
              </a:lnSpc>
            </a:pPr>
            <a:r>
              <a:rPr lang="en-US" altLang="zh-CN" sz="2400" dirty="0" smtClean="0">
                <a:ea typeface="宋体" pitchFamily="2" charset="-122"/>
              </a:rPr>
              <a:t>a controller is a collection of electronics that can operate a port, a bus, or a device</a:t>
            </a:r>
          </a:p>
          <a:p>
            <a:pPr lvl="2">
              <a:lnSpc>
                <a:spcPct val="125000"/>
              </a:lnSpc>
              <a:buFont typeface="Webdings" pitchFamily="18" charset="2"/>
              <a:buNone/>
            </a:pPr>
            <a:r>
              <a:rPr lang="en-US" altLang="zh-CN" sz="2000" dirty="0" smtClean="0">
                <a:ea typeface="宋体" pitchFamily="2" charset="-122"/>
              </a:rPr>
              <a:t>    </a:t>
            </a:r>
            <a:r>
              <a:rPr lang="zh-CN" altLang="en-US" sz="2000" b="1" dirty="0" smtClean="0">
                <a:solidFill>
                  <a:srgbClr val="008000"/>
                </a:solidFill>
                <a:ea typeface="宋体" pitchFamily="2" charset="-122"/>
              </a:rPr>
              <a:t>一个控制器是一个电子元件的集合，能够操作一个端口、一组总线或一个设备</a:t>
            </a:r>
            <a:endParaRPr lang="en-US" altLang="zh-CN" sz="2000" dirty="0" smtClean="0">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11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9955">
                                            <p:txEl>
                                              <p:pRg st="0" end="0"/>
                                            </p:txEl>
                                          </p:spTgt>
                                        </p:tgtEl>
                                        <p:attrNameLst>
                                          <p:attrName>style.visibility</p:attrName>
                                        </p:attrNameLst>
                                      </p:cBhvr>
                                      <p:to>
                                        <p:strVal val="visible"/>
                                      </p:to>
                                    </p:set>
                                    <p:anim calcmode="lin" valueType="num">
                                      <p:cBhvr additive="base">
                                        <p:cTn id="7" dur="500" fill="hold"/>
                                        <p:tgtEl>
                                          <p:spTgt spid="5099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099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09955">
                                            <p:txEl>
                                              <p:pRg st="1" end="1"/>
                                            </p:txEl>
                                          </p:spTgt>
                                        </p:tgtEl>
                                        <p:attrNameLst>
                                          <p:attrName>style.visibility</p:attrName>
                                        </p:attrNameLst>
                                      </p:cBhvr>
                                      <p:to>
                                        <p:strVal val="visible"/>
                                      </p:to>
                                    </p:set>
                                    <p:anim calcmode="lin" valueType="num">
                                      <p:cBhvr additive="base">
                                        <p:cTn id="11" dur="500" fill="hold"/>
                                        <p:tgtEl>
                                          <p:spTgt spid="50995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099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09955">
                                            <p:txEl>
                                              <p:pRg st="2" end="2"/>
                                            </p:txEl>
                                          </p:spTgt>
                                        </p:tgtEl>
                                        <p:attrNameLst>
                                          <p:attrName>style.visibility</p:attrName>
                                        </p:attrNameLst>
                                      </p:cBhvr>
                                      <p:to>
                                        <p:strVal val="visible"/>
                                      </p:to>
                                    </p:set>
                                    <p:anim calcmode="lin" valueType="num">
                                      <p:cBhvr additive="base">
                                        <p:cTn id="15" dur="500" fill="hold"/>
                                        <p:tgtEl>
                                          <p:spTgt spid="50995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099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Text Box 2"/>
          <p:cNvSpPr txBox="1">
            <a:spLocks noChangeArrowheads="1"/>
          </p:cNvSpPr>
          <p:nvPr/>
        </p:nvSpPr>
        <p:spPr bwMode="auto">
          <a:xfrm>
            <a:off x="1524000" y="1143000"/>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latin typeface="Times New Roman" pitchFamily="18" charset="0"/>
                <a:ea typeface="宋体" pitchFamily="2" charset="-122"/>
              </a:rPr>
              <a:t>数据寄存器</a:t>
            </a:r>
          </a:p>
        </p:txBody>
      </p:sp>
      <p:sp>
        <p:nvSpPr>
          <p:cNvPr id="461827" name="Rectangle 3"/>
          <p:cNvSpPr>
            <a:spLocks noChangeArrowheads="1"/>
          </p:cNvSpPr>
          <p:nvPr/>
        </p:nvSpPr>
        <p:spPr bwMode="auto">
          <a:xfrm>
            <a:off x="990600" y="609600"/>
            <a:ext cx="7086600" cy="449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28" name="Text Box 4"/>
          <p:cNvSpPr txBox="1">
            <a:spLocks noChangeArrowheads="1"/>
          </p:cNvSpPr>
          <p:nvPr/>
        </p:nvSpPr>
        <p:spPr bwMode="auto">
          <a:xfrm>
            <a:off x="1524000" y="1905000"/>
            <a:ext cx="17526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latin typeface="Times New Roman" pitchFamily="18" charset="0"/>
                <a:ea typeface="宋体" pitchFamily="2" charset="-122"/>
              </a:rPr>
              <a:t>控制</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状态寄存器</a:t>
            </a:r>
          </a:p>
        </p:txBody>
      </p:sp>
      <p:sp>
        <p:nvSpPr>
          <p:cNvPr id="461829" name="Text Box 5"/>
          <p:cNvSpPr txBox="1">
            <a:spLocks noChangeArrowheads="1"/>
          </p:cNvSpPr>
          <p:nvPr/>
        </p:nvSpPr>
        <p:spPr bwMode="auto">
          <a:xfrm>
            <a:off x="4114800" y="3200400"/>
            <a:ext cx="1600200"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r>
              <a:rPr kumimoji="1" lang="en-US" altLang="zh-CN" sz="2400" b="1">
                <a:solidFill>
                  <a:srgbClr val="FF5050"/>
                </a:solidFill>
                <a:latin typeface="Times New Roman" pitchFamily="18" charset="0"/>
                <a:ea typeface="宋体" pitchFamily="2" charset="-122"/>
              </a:rPr>
              <a:t>I/O</a:t>
            </a:r>
            <a:r>
              <a:rPr kumimoji="1" lang="zh-CN" altLang="en-US" sz="2400" b="1">
                <a:solidFill>
                  <a:srgbClr val="FF5050"/>
                </a:solidFill>
                <a:latin typeface="Times New Roman" pitchFamily="18" charset="0"/>
                <a:ea typeface="宋体" pitchFamily="2" charset="-122"/>
              </a:rPr>
              <a:t>逻辑</a:t>
            </a:r>
          </a:p>
          <a:p>
            <a:pPr eaLnBrk="1" hangingPunct="1">
              <a:spcBef>
                <a:spcPct val="50000"/>
              </a:spcBef>
            </a:pPr>
            <a:endParaRPr kumimoji="1" lang="zh-CN" altLang="en-US" sz="2400">
              <a:latin typeface="Times New Roman" pitchFamily="18" charset="0"/>
              <a:ea typeface="宋体" pitchFamily="2" charset="-122"/>
            </a:endParaRPr>
          </a:p>
        </p:txBody>
      </p:sp>
      <p:sp>
        <p:nvSpPr>
          <p:cNvPr id="461830" name="Text Box 6"/>
          <p:cNvSpPr txBox="1">
            <a:spLocks noChangeArrowheads="1"/>
          </p:cNvSpPr>
          <p:nvPr/>
        </p:nvSpPr>
        <p:spPr bwMode="auto">
          <a:xfrm>
            <a:off x="6629400" y="838200"/>
            <a:ext cx="1219200"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latin typeface="Times New Roman" pitchFamily="18" charset="0"/>
                <a:ea typeface="宋体" pitchFamily="2" charset="-122"/>
              </a:rPr>
              <a:t>控制器与设备接口</a:t>
            </a:r>
            <a:r>
              <a:rPr kumimoji="1" lang="en-US" altLang="zh-CN" sz="2400" b="1" i="1">
                <a:latin typeface="Times New Roman" pitchFamily="18" charset="0"/>
                <a:ea typeface="宋体" pitchFamily="2" charset="-122"/>
              </a:rPr>
              <a:t>1</a:t>
            </a:r>
          </a:p>
        </p:txBody>
      </p:sp>
      <p:sp>
        <p:nvSpPr>
          <p:cNvPr id="461831" name="Text Box 7"/>
          <p:cNvSpPr txBox="1">
            <a:spLocks noChangeArrowheads="1"/>
          </p:cNvSpPr>
          <p:nvPr/>
        </p:nvSpPr>
        <p:spPr bwMode="auto">
          <a:xfrm>
            <a:off x="6629400" y="3352800"/>
            <a:ext cx="1219200"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latin typeface="Times New Roman" pitchFamily="18" charset="0"/>
                <a:ea typeface="宋体" pitchFamily="2" charset="-122"/>
              </a:rPr>
              <a:t>控制器与设备接口</a:t>
            </a:r>
            <a:r>
              <a:rPr kumimoji="1" lang="en-US" altLang="zh-CN" sz="2400" b="1" i="1">
                <a:latin typeface="Times New Roman" pitchFamily="18" charset="0"/>
                <a:ea typeface="宋体" pitchFamily="2" charset="-122"/>
              </a:rPr>
              <a:t>i</a:t>
            </a:r>
          </a:p>
        </p:txBody>
      </p:sp>
      <p:sp>
        <p:nvSpPr>
          <p:cNvPr id="461832" name="Rectangle 8"/>
          <p:cNvSpPr>
            <a:spLocks noChangeArrowheads="1"/>
          </p:cNvSpPr>
          <p:nvPr/>
        </p:nvSpPr>
        <p:spPr bwMode="auto">
          <a:xfrm>
            <a:off x="1371600" y="990600"/>
            <a:ext cx="2133600" cy="381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33" name="Line 9"/>
          <p:cNvSpPr>
            <a:spLocks noChangeShapeType="1"/>
          </p:cNvSpPr>
          <p:nvPr/>
        </p:nvSpPr>
        <p:spPr bwMode="auto">
          <a:xfrm>
            <a:off x="0" y="13716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34" name="Line 10"/>
          <p:cNvSpPr>
            <a:spLocks noChangeShapeType="1"/>
          </p:cNvSpPr>
          <p:nvPr/>
        </p:nvSpPr>
        <p:spPr bwMode="auto">
          <a:xfrm>
            <a:off x="0" y="34290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35" name="Line 11"/>
          <p:cNvSpPr>
            <a:spLocks noChangeShapeType="1"/>
          </p:cNvSpPr>
          <p:nvPr/>
        </p:nvSpPr>
        <p:spPr bwMode="auto">
          <a:xfrm>
            <a:off x="0" y="4495800"/>
            <a:ext cx="411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36" name="Line 12"/>
          <p:cNvSpPr>
            <a:spLocks noChangeShapeType="1"/>
          </p:cNvSpPr>
          <p:nvPr/>
        </p:nvSpPr>
        <p:spPr bwMode="auto">
          <a:xfrm>
            <a:off x="3505200" y="3429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37" name="Line 13"/>
          <p:cNvSpPr>
            <a:spLocks noChangeShapeType="1"/>
          </p:cNvSpPr>
          <p:nvPr/>
        </p:nvSpPr>
        <p:spPr bwMode="auto">
          <a:xfrm>
            <a:off x="1371600" y="3429000"/>
            <a:ext cx="2133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38" name="Line 14"/>
          <p:cNvSpPr>
            <a:spLocks noChangeShapeType="1"/>
          </p:cNvSpPr>
          <p:nvPr/>
        </p:nvSpPr>
        <p:spPr bwMode="auto">
          <a:xfrm flipH="1">
            <a:off x="3276600" y="23622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39" name="Line 15"/>
          <p:cNvSpPr>
            <a:spLocks noChangeShapeType="1"/>
          </p:cNvSpPr>
          <p:nvPr/>
        </p:nvSpPr>
        <p:spPr bwMode="auto">
          <a:xfrm flipH="1">
            <a:off x="3276600" y="1371600"/>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40" name="Line 16"/>
          <p:cNvSpPr>
            <a:spLocks noChangeShapeType="1"/>
          </p:cNvSpPr>
          <p:nvPr/>
        </p:nvSpPr>
        <p:spPr bwMode="auto">
          <a:xfrm>
            <a:off x="4343400" y="2362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41" name="Line 17"/>
          <p:cNvSpPr>
            <a:spLocks noChangeShapeType="1"/>
          </p:cNvSpPr>
          <p:nvPr/>
        </p:nvSpPr>
        <p:spPr bwMode="auto">
          <a:xfrm>
            <a:off x="5334000" y="13716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42" name="Line 18"/>
          <p:cNvSpPr>
            <a:spLocks noChangeShapeType="1"/>
          </p:cNvSpPr>
          <p:nvPr/>
        </p:nvSpPr>
        <p:spPr bwMode="auto">
          <a:xfrm flipH="1">
            <a:off x="5715000" y="3505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43" name="Line 19"/>
          <p:cNvSpPr>
            <a:spLocks noChangeShapeType="1"/>
          </p:cNvSpPr>
          <p:nvPr/>
        </p:nvSpPr>
        <p:spPr bwMode="auto">
          <a:xfrm>
            <a:off x="6096000" y="1371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44" name="Line 20"/>
          <p:cNvSpPr>
            <a:spLocks noChangeShapeType="1"/>
          </p:cNvSpPr>
          <p:nvPr/>
        </p:nvSpPr>
        <p:spPr bwMode="auto">
          <a:xfrm>
            <a:off x="6096000" y="13716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45" name="Line 21"/>
          <p:cNvSpPr>
            <a:spLocks noChangeShapeType="1"/>
          </p:cNvSpPr>
          <p:nvPr/>
        </p:nvSpPr>
        <p:spPr bwMode="auto">
          <a:xfrm>
            <a:off x="5715000" y="4343400"/>
            <a:ext cx="914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46" name="Line 22"/>
          <p:cNvSpPr>
            <a:spLocks noChangeShapeType="1"/>
          </p:cNvSpPr>
          <p:nvPr/>
        </p:nvSpPr>
        <p:spPr bwMode="auto">
          <a:xfrm>
            <a:off x="6096000" y="3657600"/>
            <a:ext cx="0" cy="533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47" name="Line 23"/>
          <p:cNvSpPr>
            <a:spLocks noChangeShapeType="1"/>
          </p:cNvSpPr>
          <p:nvPr/>
        </p:nvSpPr>
        <p:spPr bwMode="auto">
          <a:xfrm>
            <a:off x="7162800" y="2438400"/>
            <a:ext cx="0" cy="533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48" name="Line 24"/>
          <p:cNvSpPr>
            <a:spLocks noChangeShapeType="1"/>
          </p:cNvSpPr>
          <p:nvPr/>
        </p:nvSpPr>
        <p:spPr bwMode="auto">
          <a:xfrm flipH="1">
            <a:off x="7848600" y="1066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49" name="Line 25"/>
          <p:cNvSpPr>
            <a:spLocks noChangeShapeType="1"/>
          </p:cNvSpPr>
          <p:nvPr/>
        </p:nvSpPr>
        <p:spPr bwMode="auto">
          <a:xfrm flipH="1">
            <a:off x="7848600" y="1447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50" name="Line 26"/>
          <p:cNvSpPr>
            <a:spLocks noChangeShapeType="1"/>
          </p:cNvSpPr>
          <p:nvPr/>
        </p:nvSpPr>
        <p:spPr bwMode="auto">
          <a:xfrm flipH="1">
            <a:off x="7848600" y="3581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51" name="Line 27"/>
          <p:cNvSpPr>
            <a:spLocks noChangeShapeType="1"/>
          </p:cNvSpPr>
          <p:nvPr/>
        </p:nvSpPr>
        <p:spPr bwMode="auto">
          <a:xfrm flipH="1">
            <a:off x="7848600" y="3962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52" name="Line 28"/>
          <p:cNvSpPr>
            <a:spLocks noChangeShapeType="1"/>
          </p:cNvSpPr>
          <p:nvPr/>
        </p:nvSpPr>
        <p:spPr bwMode="auto">
          <a:xfrm>
            <a:off x="7848600" y="1828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53" name="Line 29"/>
          <p:cNvSpPr>
            <a:spLocks noChangeShapeType="1"/>
          </p:cNvSpPr>
          <p:nvPr/>
        </p:nvSpPr>
        <p:spPr bwMode="auto">
          <a:xfrm>
            <a:off x="7848600" y="4267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854" name="Text Box 30"/>
          <p:cNvSpPr txBox="1">
            <a:spLocks noChangeArrowheads="1"/>
          </p:cNvSpPr>
          <p:nvPr/>
        </p:nvSpPr>
        <p:spPr bwMode="auto">
          <a:xfrm>
            <a:off x="0" y="9906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数据线</a:t>
            </a:r>
          </a:p>
        </p:txBody>
      </p:sp>
      <p:sp>
        <p:nvSpPr>
          <p:cNvPr id="461855" name="Text Box 31"/>
          <p:cNvSpPr txBox="1">
            <a:spLocks noChangeArrowheads="1"/>
          </p:cNvSpPr>
          <p:nvPr/>
        </p:nvSpPr>
        <p:spPr bwMode="auto">
          <a:xfrm>
            <a:off x="0" y="30480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地址线</a:t>
            </a:r>
          </a:p>
        </p:txBody>
      </p:sp>
      <p:sp>
        <p:nvSpPr>
          <p:cNvPr id="461856" name="Text Box 32"/>
          <p:cNvSpPr txBox="1">
            <a:spLocks noChangeArrowheads="1"/>
          </p:cNvSpPr>
          <p:nvPr/>
        </p:nvSpPr>
        <p:spPr bwMode="auto">
          <a:xfrm>
            <a:off x="0" y="40386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控制线</a:t>
            </a:r>
          </a:p>
        </p:txBody>
      </p:sp>
      <p:sp>
        <p:nvSpPr>
          <p:cNvPr id="461857" name="Text Box 33"/>
          <p:cNvSpPr txBox="1">
            <a:spLocks noChangeArrowheads="1"/>
          </p:cNvSpPr>
          <p:nvPr/>
        </p:nvSpPr>
        <p:spPr bwMode="auto">
          <a:xfrm>
            <a:off x="8382000" y="8382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数据</a:t>
            </a:r>
          </a:p>
        </p:txBody>
      </p:sp>
      <p:sp>
        <p:nvSpPr>
          <p:cNvPr id="461858" name="Text Box 34"/>
          <p:cNvSpPr txBox="1">
            <a:spLocks noChangeArrowheads="1"/>
          </p:cNvSpPr>
          <p:nvPr/>
        </p:nvSpPr>
        <p:spPr bwMode="auto">
          <a:xfrm>
            <a:off x="8382000" y="12192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状态</a:t>
            </a:r>
          </a:p>
        </p:txBody>
      </p:sp>
      <p:sp>
        <p:nvSpPr>
          <p:cNvPr id="461859" name="Text Box 35"/>
          <p:cNvSpPr txBox="1">
            <a:spLocks noChangeArrowheads="1"/>
          </p:cNvSpPr>
          <p:nvPr/>
        </p:nvSpPr>
        <p:spPr bwMode="auto">
          <a:xfrm>
            <a:off x="8382000" y="16002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控制</a:t>
            </a:r>
          </a:p>
        </p:txBody>
      </p:sp>
      <p:sp>
        <p:nvSpPr>
          <p:cNvPr id="461860" name="Text Box 36"/>
          <p:cNvSpPr txBox="1">
            <a:spLocks noChangeArrowheads="1"/>
          </p:cNvSpPr>
          <p:nvPr/>
        </p:nvSpPr>
        <p:spPr bwMode="auto">
          <a:xfrm>
            <a:off x="8382000" y="3352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数据</a:t>
            </a:r>
          </a:p>
        </p:txBody>
      </p:sp>
      <p:sp>
        <p:nvSpPr>
          <p:cNvPr id="461861" name="Text Box 37"/>
          <p:cNvSpPr txBox="1">
            <a:spLocks noChangeArrowheads="1"/>
          </p:cNvSpPr>
          <p:nvPr/>
        </p:nvSpPr>
        <p:spPr bwMode="auto">
          <a:xfrm>
            <a:off x="8382000" y="3733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状态</a:t>
            </a:r>
          </a:p>
        </p:txBody>
      </p:sp>
      <p:sp>
        <p:nvSpPr>
          <p:cNvPr id="461862" name="Text Box 38"/>
          <p:cNvSpPr txBox="1">
            <a:spLocks noChangeArrowheads="1"/>
          </p:cNvSpPr>
          <p:nvPr/>
        </p:nvSpPr>
        <p:spPr bwMode="auto">
          <a:xfrm>
            <a:off x="8382000" y="4114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控制</a:t>
            </a:r>
          </a:p>
        </p:txBody>
      </p:sp>
      <p:sp>
        <p:nvSpPr>
          <p:cNvPr id="461863" name="Text Box 39"/>
          <p:cNvSpPr txBox="1">
            <a:spLocks noChangeArrowheads="1"/>
          </p:cNvSpPr>
          <p:nvPr/>
        </p:nvSpPr>
        <p:spPr bwMode="auto">
          <a:xfrm>
            <a:off x="1219200" y="2286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b="1">
                <a:solidFill>
                  <a:srgbClr val="FF5050"/>
                </a:solidFill>
                <a:latin typeface="Times New Roman" pitchFamily="18" charset="0"/>
                <a:ea typeface="宋体" pitchFamily="2" charset="-122"/>
              </a:rPr>
              <a:t>CPU</a:t>
            </a:r>
            <a:r>
              <a:rPr kumimoji="1" lang="zh-CN" altLang="en-US" sz="2000" b="1">
                <a:solidFill>
                  <a:srgbClr val="FF5050"/>
                </a:solidFill>
                <a:latin typeface="Times New Roman" pitchFamily="18" charset="0"/>
                <a:ea typeface="宋体" pitchFamily="2" charset="-122"/>
              </a:rPr>
              <a:t>与控制器接口</a:t>
            </a:r>
          </a:p>
        </p:txBody>
      </p:sp>
      <p:sp>
        <p:nvSpPr>
          <p:cNvPr id="461864" name="Text Box 40"/>
          <p:cNvSpPr txBox="1">
            <a:spLocks noChangeArrowheads="1"/>
          </p:cNvSpPr>
          <p:nvPr/>
        </p:nvSpPr>
        <p:spPr bwMode="auto">
          <a:xfrm>
            <a:off x="5791200" y="2286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b="1">
                <a:solidFill>
                  <a:srgbClr val="FF5050"/>
                </a:solidFill>
                <a:latin typeface="Times New Roman" pitchFamily="18" charset="0"/>
                <a:ea typeface="宋体" pitchFamily="2" charset="-122"/>
              </a:rPr>
              <a:t>控制器与设备接口</a:t>
            </a:r>
          </a:p>
        </p:txBody>
      </p:sp>
      <p:sp>
        <p:nvSpPr>
          <p:cNvPr id="461865" name="Text Box 41"/>
          <p:cNvSpPr txBox="1">
            <a:spLocks noChangeArrowheads="1"/>
          </p:cNvSpPr>
          <p:nvPr/>
        </p:nvSpPr>
        <p:spPr bwMode="auto">
          <a:xfrm>
            <a:off x="2819400" y="5791200"/>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a:solidFill>
                  <a:srgbClr val="008000"/>
                </a:solidFill>
                <a:effectLst>
                  <a:outerShdw blurRad="38100" dist="38100" dir="2700000" algn="tl">
                    <a:srgbClr val="C0C0C0"/>
                  </a:outerShdw>
                </a:effectLst>
                <a:latin typeface="Times New Roman" pitchFamily="18" charset="0"/>
                <a:ea typeface="宋体" pitchFamily="2" charset="-122"/>
              </a:rPr>
              <a:t>设备控制器的组成</a:t>
            </a:r>
          </a:p>
        </p:txBody>
      </p:sp>
      <p:sp>
        <p:nvSpPr>
          <p:cNvPr id="461866" name="AutoShape 42"/>
          <p:cNvSpPr>
            <a:spLocks noChangeArrowheads="1"/>
          </p:cNvSpPr>
          <p:nvPr/>
        </p:nvSpPr>
        <p:spPr bwMode="auto">
          <a:xfrm>
            <a:off x="4246563" y="901700"/>
            <a:ext cx="3287712" cy="1817688"/>
          </a:xfrm>
          <a:prstGeom prst="wedgeRoundRectCallout">
            <a:avLst>
              <a:gd name="adj1" fmla="val -111421"/>
              <a:gd name="adj2" fmla="val -70088"/>
              <a:gd name="adj3" fmla="val 16667"/>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20000"/>
              </a:lnSpc>
              <a:spcBef>
                <a:spcPct val="35000"/>
              </a:spcBef>
              <a:buClr>
                <a:schemeClr val="bg1"/>
              </a:buClr>
              <a:buSzPct val="100000"/>
              <a:buFont typeface="Times New Roman" pitchFamily="18" charset="0"/>
              <a:buChar char="•"/>
            </a:pPr>
            <a:r>
              <a:rPr kumimoji="1" lang="zh-CN" altLang="en-US" sz="2000" b="1">
                <a:solidFill>
                  <a:srgbClr val="0000CC"/>
                </a:solidFill>
                <a:latin typeface="楷体_GB2312" pitchFamily="49" charset="-122"/>
                <a:ea typeface="楷体_GB2312" pitchFamily="49" charset="-122"/>
              </a:rPr>
              <a:t>用于实现</a:t>
            </a:r>
            <a:r>
              <a:rPr kumimoji="1" lang="en-US" altLang="zh-CN" sz="2000" b="1">
                <a:solidFill>
                  <a:srgbClr val="0000CC"/>
                </a:solidFill>
                <a:latin typeface="楷体_GB2312" pitchFamily="49" charset="-122"/>
                <a:ea typeface="楷体_GB2312" pitchFamily="49" charset="-122"/>
              </a:rPr>
              <a:t>CPU</a:t>
            </a:r>
            <a:r>
              <a:rPr kumimoji="1" lang="zh-CN" altLang="en-US" sz="2000" b="1">
                <a:solidFill>
                  <a:srgbClr val="0000CC"/>
                </a:solidFill>
                <a:latin typeface="楷体_GB2312" pitchFamily="49" charset="-122"/>
                <a:ea typeface="楷体_GB2312" pitchFamily="49" charset="-122"/>
              </a:rPr>
              <a:t>与设备控制器之间的通信。共有三类信号线：数据线、地址线和控制线。</a:t>
            </a:r>
            <a:endParaRPr kumimoji="1" lang="en-US" altLang="zh-CN" sz="2000" b="1">
              <a:solidFill>
                <a:srgbClr val="0000CC"/>
              </a:solidFill>
              <a:latin typeface="楷体_GB2312" pitchFamily="49" charset="-122"/>
              <a:ea typeface="楷体_GB2312" pitchFamily="49" charset="-122"/>
            </a:endParaRPr>
          </a:p>
        </p:txBody>
      </p:sp>
      <p:sp>
        <p:nvSpPr>
          <p:cNvPr id="461869" name="AutoShape 45"/>
          <p:cNvSpPr>
            <a:spLocks noChangeArrowheads="1"/>
          </p:cNvSpPr>
          <p:nvPr/>
        </p:nvSpPr>
        <p:spPr bwMode="auto">
          <a:xfrm>
            <a:off x="1550988" y="1733550"/>
            <a:ext cx="3473450" cy="2093913"/>
          </a:xfrm>
          <a:prstGeom prst="wedgeRoundRectCallout">
            <a:avLst>
              <a:gd name="adj1" fmla="val 104477"/>
              <a:gd name="adj2" fmla="val -104968"/>
              <a:gd name="adj3" fmla="val 16667"/>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20000"/>
              </a:lnSpc>
              <a:spcBef>
                <a:spcPct val="35000"/>
              </a:spcBef>
              <a:buClr>
                <a:schemeClr val="bg1"/>
              </a:buClr>
              <a:buSzPct val="100000"/>
              <a:buFont typeface="Times New Roman" pitchFamily="18" charset="0"/>
              <a:buChar char="•"/>
            </a:pPr>
            <a:r>
              <a:rPr kumimoji="1" lang="zh-CN" altLang="en-US" sz="2000" b="1">
                <a:solidFill>
                  <a:srgbClr val="0000CC"/>
                </a:solidFill>
                <a:latin typeface="楷体_GB2312" pitchFamily="49" charset="-122"/>
                <a:ea typeface="楷体_GB2312" pitchFamily="49" charset="-122"/>
              </a:rPr>
              <a:t>在控制器中有一个或多个设备接口，一个接口连接一个设备。每个设备接口中都存在数据、控制和状态三种类型的信号。</a:t>
            </a:r>
            <a:endParaRPr kumimoji="1" lang="en-US" altLang="zh-CN" sz="2000" b="1">
              <a:solidFill>
                <a:srgbClr val="0000CC"/>
              </a:solidFill>
              <a:latin typeface="楷体_GB2312" pitchFamily="49" charset="-122"/>
              <a:ea typeface="楷体_GB2312" pitchFamily="49" charset="-122"/>
            </a:endParaRPr>
          </a:p>
        </p:txBody>
      </p:sp>
      <p:sp>
        <p:nvSpPr>
          <p:cNvPr id="461870" name="AutoShape 46"/>
          <p:cNvSpPr>
            <a:spLocks noChangeArrowheads="1"/>
          </p:cNvSpPr>
          <p:nvPr/>
        </p:nvSpPr>
        <p:spPr bwMode="auto">
          <a:xfrm>
            <a:off x="403225" y="4856163"/>
            <a:ext cx="8577263" cy="1620837"/>
          </a:xfrm>
          <a:prstGeom prst="wedgeRoundRectCallout">
            <a:avLst>
              <a:gd name="adj1" fmla="val -3213"/>
              <a:gd name="adj2" fmla="val -96231"/>
              <a:gd name="adj3" fmla="val 16667"/>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20000"/>
              </a:lnSpc>
              <a:spcBef>
                <a:spcPct val="35000"/>
              </a:spcBef>
              <a:buClr>
                <a:schemeClr val="bg1"/>
              </a:buClr>
              <a:buSzPct val="100000"/>
              <a:buFont typeface="Times New Roman" pitchFamily="18" charset="0"/>
              <a:buChar char="•"/>
            </a:pPr>
            <a:r>
              <a:rPr kumimoji="1" lang="zh-CN" altLang="en-US" sz="2000" b="1">
                <a:solidFill>
                  <a:srgbClr val="0000CC"/>
                </a:solidFill>
                <a:latin typeface="楷体_GB2312" pitchFamily="49" charset="-122"/>
                <a:ea typeface="楷体_GB2312" pitchFamily="49" charset="-122"/>
              </a:rPr>
              <a:t>用于实现对设备的控制。它通过一组控制线与处理机交互，处理机利用该逻辑向控制器发送</a:t>
            </a:r>
            <a:r>
              <a:rPr kumimoji="1" lang="en-US" altLang="zh-CN" sz="2000" b="1">
                <a:solidFill>
                  <a:srgbClr val="0000CC"/>
                </a:solidFill>
                <a:latin typeface="楷体_GB2312" pitchFamily="49" charset="-122"/>
                <a:ea typeface="楷体_GB2312" pitchFamily="49" charset="-122"/>
              </a:rPr>
              <a:t>I/O</a:t>
            </a:r>
            <a:r>
              <a:rPr kumimoji="1" lang="zh-CN" altLang="en-US" sz="2000" b="1">
                <a:solidFill>
                  <a:srgbClr val="0000CC"/>
                </a:solidFill>
                <a:latin typeface="楷体_GB2312" pitchFamily="49" charset="-122"/>
                <a:ea typeface="楷体_GB2312" pitchFamily="49" charset="-122"/>
              </a:rPr>
              <a:t>命令；</a:t>
            </a:r>
            <a:r>
              <a:rPr kumimoji="1" lang="en-US" altLang="zh-CN" sz="2000" b="1">
                <a:solidFill>
                  <a:srgbClr val="0000CC"/>
                </a:solidFill>
                <a:latin typeface="楷体_GB2312" pitchFamily="49" charset="-122"/>
                <a:ea typeface="楷体_GB2312" pitchFamily="49" charset="-122"/>
              </a:rPr>
              <a:t>I/O</a:t>
            </a:r>
            <a:r>
              <a:rPr kumimoji="1" lang="zh-CN" altLang="en-US" sz="2000" b="1">
                <a:solidFill>
                  <a:srgbClr val="0000CC"/>
                </a:solidFill>
                <a:latin typeface="楷体_GB2312" pitchFamily="49" charset="-122"/>
                <a:ea typeface="楷体_GB2312" pitchFamily="49" charset="-122"/>
              </a:rPr>
              <a:t>逻辑对接收到的命令进行译码。</a:t>
            </a:r>
            <a:r>
              <a:rPr kumimoji="1" lang="en-US" altLang="zh-CN" sz="2000" b="1">
                <a:solidFill>
                  <a:srgbClr val="0000CC"/>
                </a:solidFill>
                <a:latin typeface="楷体_GB2312" pitchFamily="49" charset="-122"/>
                <a:ea typeface="楷体_GB2312" pitchFamily="49" charset="-122"/>
              </a:rPr>
              <a:t>CPU</a:t>
            </a:r>
            <a:r>
              <a:rPr kumimoji="1" lang="zh-CN" altLang="en-US" sz="2000" b="1">
                <a:solidFill>
                  <a:srgbClr val="0000CC"/>
                </a:solidFill>
                <a:latin typeface="楷体_GB2312" pitchFamily="49" charset="-122"/>
                <a:ea typeface="楷体_GB2312" pitchFamily="49" charset="-122"/>
              </a:rPr>
              <a:t>同时通过地址线把地址发送给控制器，由控制器的</a:t>
            </a:r>
            <a:r>
              <a:rPr kumimoji="1" lang="en-US" altLang="zh-CN" sz="2000" b="1">
                <a:solidFill>
                  <a:srgbClr val="0000CC"/>
                </a:solidFill>
                <a:latin typeface="楷体_GB2312" pitchFamily="49" charset="-122"/>
                <a:ea typeface="楷体_GB2312" pitchFamily="49" charset="-122"/>
              </a:rPr>
              <a:t>I/O</a:t>
            </a:r>
            <a:r>
              <a:rPr kumimoji="1" lang="zh-CN" altLang="en-US" sz="2000" b="1">
                <a:solidFill>
                  <a:srgbClr val="0000CC"/>
                </a:solidFill>
                <a:latin typeface="楷体_GB2312" pitchFamily="49" charset="-122"/>
                <a:ea typeface="楷体_GB2312" pitchFamily="49" charset="-122"/>
              </a:rPr>
              <a:t>逻辑对接收到的地址进行译码，再根据所译出的命令对所选设备进行控制。 。</a:t>
            </a:r>
            <a:endParaRPr kumimoji="1" lang="en-US" altLang="zh-CN" sz="2000" b="1">
              <a:solidFill>
                <a:srgbClr val="0000CC"/>
              </a:solidFill>
              <a:latin typeface="楷体_GB2312" pitchFamily="49" charset="-122"/>
              <a:ea typeface="楷体_GB2312" pitchFamily="49" charset="-122"/>
            </a:endParaRPr>
          </a:p>
        </p:txBody>
      </p:sp>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12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1866"/>
                                        </p:tgtEl>
                                        <p:attrNameLst>
                                          <p:attrName>style.visibility</p:attrName>
                                        </p:attrNameLst>
                                      </p:cBhvr>
                                      <p:to>
                                        <p:strVal val="visible"/>
                                      </p:to>
                                    </p:set>
                                    <p:animEffect transition="in" filter="box(in)">
                                      <p:cBhvr>
                                        <p:cTn id="7" dur="500"/>
                                        <p:tgtEl>
                                          <p:spTgt spid="461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32" fill="hold" grpId="1" nodeType="clickEffect">
                                  <p:stCondLst>
                                    <p:cond delay="0"/>
                                  </p:stCondLst>
                                  <p:childTnLst>
                                    <p:animEffect transition="out" filter="box(out)">
                                      <p:cBhvr>
                                        <p:cTn id="11" dur="500"/>
                                        <p:tgtEl>
                                          <p:spTgt spid="461866"/>
                                        </p:tgtEl>
                                      </p:cBhvr>
                                    </p:animEffect>
                                    <p:set>
                                      <p:cBhvr>
                                        <p:cTn id="12" dur="1" fill="hold">
                                          <p:stCondLst>
                                            <p:cond delay="499"/>
                                          </p:stCondLst>
                                        </p:cTn>
                                        <p:tgtEl>
                                          <p:spTgt spid="46186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61869"/>
                                        </p:tgtEl>
                                        <p:attrNameLst>
                                          <p:attrName>style.visibility</p:attrName>
                                        </p:attrNameLst>
                                      </p:cBhvr>
                                      <p:to>
                                        <p:strVal val="visible"/>
                                      </p:to>
                                    </p:set>
                                    <p:animEffect transition="in" filter="box(in)">
                                      <p:cBhvr>
                                        <p:cTn id="17" dur="500"/>
                                        <p:tgtEl>
                                          <p:spTgt spid="4618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32" fill="hold" grpId="1" nodeType="clickEffect">
                                  <p:stCondLst>
                                    <p:cond delay="0"/>
                                  </p:stCondLst>
                                  <p:childTnLst>
                                    <p:animEffect transition="out" filter="box(out)">
                                      <p:cBhvr>
                                        <p:cTn id="21" dur="500"/>
                                        <p:tgtEl>
                                          <p:spTgt spid="461869"/>
                                        </p:tgtEl>
                                      </p:cBhvr>
                                    </p:animEffect>
                                    <p:set>
                                      <p:cBhvr>
                                        <p:cTn id="22" dur="1" fill="hold">
                                          <p:stCondLst>
                                            <p:cond delay="499"/>
                                          </p:stCondLst>
                                        </p:cTn>
                                        <p:tgtEl>
                                          <p:spTgt spid="46186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61870"/>
                                        </p:tgtEl>
                                        <p:attrNameLst>
                                          <p:attrName>style.visibility</p:attrName>
                                        </p:attrNameLst>
                                      </p:cBhvr>
                                      <p:to>
                                        <p:strVal val="visible"/>
                                      </p:to>
                                    </p:set>
                                    <p:animEffect transition="in" filter="box(in)">
                                      <p:cBhvr>
                                        <p:cTn id="27" dur="500"/>
                                        <p:tgtEl>
                                          <p:spTgt spid="4618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xit" presetSubtype="32" fill="hold" grpId="1" nodeType="clickEffect">
                                  <p:stCondLst>
                                    <p:cond delay="0"/>
                                  </p:stCondLst>
                                  <p:childTnLst>
                                    <p:animEffect transition="out" filter="box(out)">
                                      <p:cBhvr>
                                        <p:cTn id="31" dur="500"/>
                                        <p:tgtEl>
                                          <p:spTgt spid="461870"/>
                                        </p:tgtEl>
                                      </p:cBhvr>
                                    </p:animEffect>
                                    <p:set>
                                      <p:cBhvr>
                                        <p:cTn id="32" dur="1" fill="hold">
                                          <p:stCondLst>
                                            <p:cond delay="499"/>
                                          </p:stCondLst>
                                        </p:cTn>
                                        <p:tgtEl>
                                          <p:spTgt spid="4618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66" grpId="0" animBg="1"/>
      <p:bldP spid="461866" grpId="1" animBg="1"/>
      <p:bldP spid="461869" grpId="0" animBg="1"/>
      <p:bldP spid="461869" grpId="1" animBg="1"/>
      <p:bldP spid="461870" grpId="0" animBg="1"/>
      <p:bldP spid="46187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idx="1"/>
          </p:nvPr>
        </p:nvSpPr>
        <p:spPr>
          <a:xfrm>
            <a:off x="228600" y="869950"/>
            <a:ext cx="8915400" cy="5106988"/>
          </a:xfrm>
        </p:spPr>
        <p:txBody>
          <a:bodyPr/>
          <a:lstStyle/>
          <a:p>
            <a:r>
              <a:rPr lang="en-US" altLang="zh-CN" b="1" dirty="0" smtClean="0">
                <a:solidFill>
                  <a:srgbClr val="3366FF"/>
                </a:solidFill>
                <a:ea typeface="ＭＳ Ｐゴシック" pitchFamily="34" charset="-128"/>
              </a:rPr>
              <a:t>How can the processor give commands and data to a controller</a:t>
            </a:r>
            <a:r>
              <a:rPr lang="en-US" altLang="zh-CN" b="1" dirty="0" smtClean="0">
                <a:solidFill>
                  <a:schemeClr val="tx2"/>
                </a:solidFill>
                <a:effectLst>
                  <a:outerShdw blurRad="38100" dist="38100" dir="2700000" algn="tl">
                    <a:srgbClr val="C0C0C0"/>
                  </a:outerShdw>
                </a:effectLst>
                <a:ea typeface="宋体" pitchFamily="2" charset="-122"/>
              </a:rPr>
              <a:t> </a:t>
            </a:r>
            <a:r>
              <a:rPr lang="en-US" altLang="zh-CN" b="1" dirty="0" smtClean="0">
                <a:solidFill>
                  <a:srgbClr val="3366FF"/>
                </a:solidFill>
                <a:ea typeface="ＭＳ Ｐゴシック" pitchFamily="34" charset="-128"/>
              </a:rPr>
              <a:t>to accomplish an I/O transfer?</a:t>
            </a:r>
            <a:r>
              <a:rPr lang="zh-CN" altLang="en-US" b="1" dirty="0" smtClean="0">
                <a:effectLst>
                  <a:outerShdw blurRad="38100" dist="38100" dir="2700000" algn="tl">
                    <a:srgbClr val="C0C0C0"/>
                  </a:outerShdw>
                </a:effectLst>
                <a:ea typeface="宋体" pitchFamily="2" charset="-122"/>
              </a:rPr>
              <a:t>  </a:t>
            </a:r>
          </a:p>
          <a:p>
            <a:pPr lvl="1">
              <a:buFont typeface="Monotype Sorts" pitchFamily="2" charset="2"/>
              <a:buNone/>
            </a:pPr>
            <a:r>
              <a:rPr lang="zh-CN" altLang="en-US" sz="2000" b="1" dirty="0" smtClean="0">
                <a:solidFill>
                  <a:srgbClr val="008000"/>
                </a:solidFill>
                <a:ea typeface="宋体" pitchFamily="2" charset="-122"/>
              </a:rPr>
              <a:t>处理器如何传递命令和数据给控制器以完成</a:t>
            </a:r>
            <a:r>
              <a:rPr lang="en-US" altLang="zh-CN" sz="2000" b="1" dirty="0" smtClean="0">
                <a:solidFill>
                  <a:srgbClr val="008000"/>
                </a:solidFill>
                <a:ea typeface="宋体" pitchFamily="2" charset="-122"/>
              </a:rPr>
              <a:t>I/O</a:t>
            </a:r>
            <a:r>
              <a:rPr lang="zh-CN" altLang="en-US" sz="2000" b="1" dirty="0" smtClean="0">
                <a:solidFill>
                  <a:srgbClr val="008000"/>
                </a:solidFill>
                <a:ea typeface="宋体" pitchFamily="2" charset="-122"/>
              </a:rPr>
              <a:t> 传输</a:t>
            </a:r>
          </a:p>
          <a:p>
            <a:pPr lvl="1"/>
            <a:r>
              <a:rPr lang="en-US" altLang="zh-CN" sz="2400" b="1" dirty="0" smtClean="0">
                <a:solidFill>
                  <a:srgbClr val="3366FF"/>
                </a:solidFill>
                <a:ea typeface="ＭＳ Ｐゴシック" pitchFamily="34" charset="-128"/>
              </a:rPr>
              <a:t>Direct I/O instructions</a:t>
            </a:r>
            <a:r>
              <a:rPr lang="zh-CN" altLang="en-US" sz="2400" b="1" dirty="0" smtClean="0">
                <a:solidFill>
                  <a:srgbClr val="3366FF"/>
                </a:solidFill>
                <a:ea typeface="ＭＳ Ｐゴシック" pitchFamily="34" charset="-128"/>
              </a:rPr>
              <a:t> </a:t>
            </a:r>
            <a:r>
              <a:rPr lang="zh-CN" altLang="en-US" sz="2400" b="1" dirty="0" smtClean="0">
                <a:solidFill>
                  <a:srgbClr val="008000"/>
                </a:solidFill>
                <a:ea typeface="宋体" pitchFamily="2" charset="-122"/>
              </a:rPr>
              <a:t>直接</a:t>
            </a:r>
            <a:r>
              <a:rPr lang="en-US" altLang="zh-CN" sz="2400" b="1" dirty="0" smtClean="0">
                <a:solidFill>
                  <a:srgbClr val="008000"/>
                </a:solidFill>
                <a:ea typeface="宋体" pitchFamily="2" charset="-122"/>
              </a:rPr>
              <a:t>I/O</a:t>
            </a:r>
            <a:r>
              <a:rPr lang="zh-CN" altLang="en-US" sz="2400" b="1" dirty="0" smtClean="0">
                <a:solidFill>
                  <a:srgbClr val="008000"/>
                </a:solidFill>
                <a:ea typeface="宋体" pitchFamily="2" charset="-122"/>
              </a:rPr>
              <a:t> 指令</a:t>
            </a:r>
            <a:endParaRPr lang="en-US" altLang="zh-CN" sz="2400" b="1" dirty="0" smtClean="0">
              <a:solidFill>
                <a:srgbClr val="3366FF"/>
              </a:solidFill>
              <a:ea typeface="ＭＳ Ｐゴシック" pitchFamily="34" charset="-128"/>
            </a:endParaRPr>
          </a:p>
          <a:p>
            <a:pPr lvl="2"/>
            <a:r>
              <a:rPr lang="en-US" altLang="zh-CN" sz="2400" dirty="0" smtClean="0">
                <a:ea typeface="宋体" pitchFamily="2" charset="-122"/>
              </a:rPr>
              <a:t>use special I/O instructions that specify the transfer of a byte or word to an I/O port address. </a:t>
            </a:r>
          </a:p>
          <a:p>
            <a:pPr lvl="2"/>
            <a:r>
              <a:rPr lang="en-US" altLang="zh-CN" sz="2400" dirty="0" smtClean="0">
                <a:ea typeface="宋体" pitchFamily="2" charset="-122"/>
              </a:rPr>
              <a:t>The I/O instruction triggers bus lines to select the proper device and to move bits into or out of a device register.</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13</a:t>
            </a:fld>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idx="1"/>
          </p:nvPr>
        </p:nvSpPr>
        <p:spPr>
          <a:xfrm>
            <a:off x="271463" y="892175"/>
            <a:ext cx="8590315" cy="4560888"/>
          </a:xfrm>
        </p:spPr>
        <p:txBody>
          <a:bodyPr/>
          <a:lstStyle/>
          <a:p>
            <a:pPr lvl="1"/>
            <a:r>
              <a:rPr lang="en-US" altLang="zh-CN" sz="2400" b="1" dirty="0" smtClean="0">
                <a:solidFill>
                  <a:srgbClr val="3366FF"/>
                </a:solidFill>
                <a:ea typeface="ＭＳ Ｐゴシック" pitchFamily="34" charset="-128"/>
              </a:rPr>
              <a:t>Memory-mapped I/O</a:t>
            </a:r>
            <a:r>
              <a:rPr lang="zh-CN" altLang="en-US" sz="2400" b="1" dirty="0" smtClean="0">
                <a:solidFill>
                  <a:srgbClr val="3366FF"/>
                </a:solidFill>
                <a:ea typeface="ＭＳ Ｐゴシック" pitchFamily="34" charset="-128"/>
              </a:rPr>
              <a:t> </a:t>
            </a:r>
            <a:r>
              <a:rPr lang="zh-CN" altLang="en-US" sz="2400" b="1" dirty="0" smtClean="0">
                <a:solidFill>
                  <a:srgbClr val="008000"/>
                </a:solidFill>
                <a:ea typeface="宋体" pitchFamily="2" charset="-122"/>
              </a:rPr>
              <a:t>内存映射</a:t>
            </a:r>
            <a:r>
              <a:rPr lang="en-US" altLang="zh-CN" sz="2400" b="1" dirty="0" smtClean="0">
                <a:solidFill>
                  <a:srgbClr val="008000"/>
                </a:solidFill>
                <a:ea typeface="宋体" pitchFamily="2" charset="-122"/>
              </a:rPr>
              <a:t>I/O</a:t>
            </a:r>
            <a:endParaRPr lang="en-US" altLang="zh-CN" sz="2400" b="1" dirty="0" smtClean="0">
              <a:solidFill>
                <a:srgbClr val="3366FF"/>
              </a:solidFill>
              <a:ea typeface="ＭＳ Ｐゴシック" pitchFamily="34" charset="-128"/>
            </a:endParaRPr>
          </a:p>
          <a:p>
            <a:pPr lvl="2"/>
            <a:r>
              <a:rPr lang="en-US" altLang="zh-CN" sz="2400" dirty="0" smtClean="0">
                <a:ea typeface="宋体" pitchFamily="2" charset="-122"/>
              </a:rPr>
              <a:t> the device controller can support memory-mapped I/O. </a:t>
            </a:r>
          </a:p>
          <a:p>
            <a:pPr lvl="3"/>
            <a:r>
              <a:rPr lang="en-US" altLang="zh-CN" sz="2400" dirty="0" smtClean="0">
                <a:ea typeface="宋体" pitchFamily="2" charset="-122"/>
              </a:rPr>
              <a:t>the device-control registers are  mapped into the address space of the processor. </a:t>
            </a:r>
          </a:p>
          <a:p>
            <a:pPr lvl="3"/>
            <a:r>
              <a:rPr lang="en-US" altLang="zh-CN" sz="2400" dirty="0" smtClean="0">
                <a:ea typeface="宋体" pitchFamily="2" charset="-122"/>
              </a:rPr>
              <a:t>The CPU executes I/O requests using the standard data-transfer instructions to read and write the device-control registers.</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idx="1"/>
          </p:nvPr>
        </p:nvSpPr>
        <p:spPr>
          <a:xfrm>
            <a:off x="293511" y="881063"/>
            <a:ext cx="8653639" cy="4822825"/>
          </a:xfrm>
        </p:spPr>
        <p:txBody>
          <a:bodyPr/>
          <a:lstStyle/>
          <a:p>
            <a:pPr lvl="1"/>
            <a:r>
              <a:rPr lang="en-US" altLang="zh-CN" sz="2400" b="1" dirty="0" smtClean="0">
                <a:solidFill>
                  <a:srgbClr val="3366FF"/>
                </a:solidFill>
                <a:ea typeface="ＭＳ Ｐゴシック" pitchFamily="34" charset="-128"/>
              </a:rPr>
              <a:t>Combined</a:t>
            </a:r>
            <a:r>
              <a:rPr lang="zh-CN" altLang="en-US" sz="2400" b="1" dirty="0" smtClean="0">
                <a:solidFill>
                  <a:srgbClr val="3366FF"/>
                </a:solidFill>
                <a:ea typeface="ＭＳ Ｐゴシック" pitchFamily="34" charset="-128"/>
              </a:rPr>
              <a:t> </a:t>
            </a:r>
            <a:r>
              <a:rPr lang="zh-CN" altLang="en-US" sz="2400" b="1" dirty="0" smtClean="0">
                <a:solidFill>
                  <a:srgbClr val="008000"/>
                </a:solidFill>
                <a:ea typeface="宋体" pitchFamily="2" charset="-122"/>
              </a:rPr>
              <a:t>组合</a:t>
            </a:r>
            <a:r>
              <a:rPr lang="en-US" altLang="zh-CN" sz="2400" b="1" dirty="0" smtClean="0">
                <a:solidFill>
                  <a:srgbClr val="3366FF"/>
                </a:solidFill>
                <a:ea typeface="ＭＳ Ｐゴシック" pitchFamily="34" charset="-128"/>
              </a:rPr>
              <a:t> </a:t>
            </a:r>
          </a:p>
          <a:p>
            <a:pPr lvl="2"/>
            <a:r>
              <a:rPr lang="en-US" altLang="zh-CN" sz="2400" dirty="0" smtClean="0">
                <a:ea typeface="宋体" pitchFamily="2" charset="-122"/>
              </a:rPr>
              <a:t>use both techniques.</a:t>
            </a:r>
          </a:p>
          <a:p>
            <a:pPr lvl="3"/>
            <a:r>
              <a:rPr lang="en-US" altLang="zh-CN" sz="2400" dirty="0" smtClean="0">
                <a:ea typeface="宋体" pitchFamily="2" charset="-122"/>
              </a:rPr>
              <a:t>(For example, the graphics controller has I/O ports for basic control operations, but the controller has a large memory-mapped region to hold screen contents.)</a:t>
            </a:r>
          </a:p>
        </p:txBody>
      </p:sp>
      <p:sp>
        <p:nvSpPr>
          <p:cNvPr id="512003" name="Text Box 3"/>
          <p:cNvSpPr txBox="1">
            <a:spLocks noChangeArrowheads="1"/>
          </p:cNvSpPr>
          <p:nvPr/>
        </p:nvSpPr>
        <p:spPr bwMode="auto">
          <a:xfrm>
            <a:off x="6899275" y="6284913"/>
            <a:ext cx="48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20000"/>
              </a:lnSpc>
              <a:spcBef>
                <a:spcPct val="50000"/>
              </a:spcBef>
              <a:buClr>
                <a:schemeClr val="bg1"/>
              </a:buClr>
              <a:buSzPct val="100000"/>
              <a:buFont typeface="Times New Roman" pitchFamily="18" charset="0"/>
              <a:buChar char="•"/>
            </a:pPr>
            <a:r>
              <a:rPr kumimoji="1" lang="en-US" altLang="zh-CN" sz="2000">
                <a:effectLst>
                  <a:outerShdw blurRad="38100" dist="38100" dir="2700000" algn="tl">
                    <a:srgbClr val="C0C0C0"/>
                  </a:outerShdw>
                </a:effectLst>
                <a:latin typeface="Helvetica" pitchFamily="34" charset="0"/>
                <a:ea typeface="宋体" pitchFamily="2" charset="-122"/>
                <a:hlinkClick r:id="rId2" action="ppaction://hlinksldjump"/>
              </a:rPr>
              <a:t>&gt;</a:t>
            </a:r>
            <a:endParaRPr kumimoji="1" lang="en-US" altLang="zh-CN" sz="2000">
              <a:effectLst>
                <a:outerShdw blurRad="38100" dist="38100" dir="2700000" algn="tl">
                  <a:srgbClr val="C0C0C0"/>
                </a:outerShdw>
              </a:effectLst>
              <a:latin typeface="Helvetica" pitchFamily="34" charset="0"/>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331788" y="869950"/>
            <a:ext cx="8461375" cy="844550"/>
          </a:xfrm>
        </p:spPr>
        <p:txBody>
          <a:bodyPr>
            <a:normAutofit fontScale="90000"/>
          </a:bodyPr>
          <a:lstStyle/>
          <a:p>
            <a:r>
              <a:rPr lang="en-US" altLang="zh-CN" dirty="0" smtClean="0">
                <a:solidFill>
                  <a:srgbClr val="00B0F0"/>
                </a:solidFill>
                <a:ea typeface="宋体" pitchFamily="2" charset="-122"/>
              </a:rPr>
              <a:t>Interaction between the host and a controller</a:t>
            </a:r>
            <a:r>
              <a:rPr lang="en-US" altLang="zh-CN" sz="2800" dirty="0" smtClean="0">
                <a:ea typeface="宋体" pitchFamily="2" charset="-122"/>
              </a:rPr>
              <a:t/>
            </a:r>
            <a:br>
              <a:rPr lang="en-US" altLang="zh-CN" sz="2800" dirty="0" smtClean="0">
                <a:ea typeface="宋体" pitchFamily="2" charset="-122"/>
              </a:rPr>
            </a:br>
            <a:r>
              <a:rPr lang="zh-CN" altLang="en-US" sz="2800" dirty="0" smtClean="0">
                <a:solidFill>
                  <a:srgbClr val="008000"/>
                </a:solidFill>
                <a:ea typeface="宋体" pitchFamily="2" charset="-122"/>
              </a:rPr>
              <a:t>主机与控制器之间的交互</a:t>
            </a:r>
          </a:p>
        </p:txBody>
      </p:sp>
      <p:sp>
        <p:nvSpPr>
          <p:cNvPr id="466947" name="Rectangle 3"/>
          <p:cNvSpPr>
            <a:spLocks noGrp="1" noChangeArrowheads="1"/>
          </p:cNvSpPr>
          <p:nvPr>
            <p:ph idx="1"/>
          </p:nvPr>
        </p:nvSpPr>
        <p:spPr>
          <a:xfrm>
            <a:off x="638175" y="2270125"/>
            <a:ext cx="7964488" cy="2403475"/>
          </a:xfrm>
        </p:spPr>
        <p:txBody>
          <a:bodyPr>
            <a:normAutofit/>
          </a:bodyPr>
          <a:lstStyle/>
          <a:p>
            <a:pPr>
              <a:spcBef>
                <a:spcPct val="50000"/>
              </a:spcBef>
            </a:pPr>
            <a:r>
              <a:rPr lang="en-US" altLang="zh-CN" sz="2400" b="1" dirty="0" smtClean="0">
                <a:solidFill>
                  <a:srgbClr val="3366FF"/>
                </a:solidFill>
                <a:ea typeface="ＭＳ Ｐゴシック" pitchFamily="34" charset="-128"/>
              </a:rPr>
              <a:t>Polling </a:t>
            </a:r>
            <a:r>
              <a:rPr lang="zh-CN" altLang="en-US" sz="2000" b="1" dirty="0" smtClean="0">
                <a:solidFill>
                  <a:srgbClr val="008000"/>
                </a:solidFill>
                <a:effectLst>
                  <a:outerShdw blurRad="38100" dist="38100" dir="2700000" algn="tl">
                    <a:srgbClr val="C0C0C0"/>
                  </a:outerShdw>
                </a:effectLst>
                <a:ea typeface="宋体" pitchFamily="2" charset="-122"/>
              </a:rPr>
              <a:t>（轮询）</a:t>
            </a:r>
          </a:p>
          <a:p>
            <a:pPr>
              <a:spcBef>
                <a:spcPct val="50000"/>
              </a:spcBef>
            </a:pPr>
            <a:r>
              <a:rPr lang="en-US" altLang="zh-CN" sz="2400" b="1" dirty="0" smtClean="0">
                <a:solidFill>
                  <a:srgbClr val="3366FF"/>
                </a:solidFill>
                <a:ea typeface="ＭＳ Ｐゴシック" pitchFamily="34" charset="-128"/>
              </a:rPr>
              <a:t>Interrupts </a:t>
            </a:r>
            <a:r>
              <a:rPr lang="zh-CN" altLang="en-US" sz="2000" b="1" dirty="0" smtClean="0">
                <a:solidFill>
                  <a:srgbClr val="008000"/>
                </a:solidFill>
                <a:effectLst>
                  <a:outerShdw blurRad="38100" dist="38100" dir="2700000" algn="tl">
                    <a:srgbClr val="C0C0C0"/>
                  </a:outerShdw>
                </a:effectLst>
                <a:ea typeface="宋体" pitchFamily="2" charset="-122"/>
              </a:rPr>
              <a:t>（中断）</a:t>
            </a:r>
          </a:p>
          <a:p>
            <a:pPr>
              <a:spcBef>
                <a:spcPct val="50000"/>
              </a:spcBef>
            </a:pPr>
            <a:r>
              <a:rPr lang="en-US" altLang="zh-CN" sz="2400" b="1" dirty="0" smtClean="0">
                <a:solidFill>
                  <a:srgbClr val="3366FF"/>
                </a:solidFill>
                <a:ea typeface="ＭＳ Ｐゴシック" pitchFamily="34" charset="-128"/>
              </a:rPr>
              <a:t>Direct Memory Access</a:t>
            </a:r>
            <a:r>
              <a:rPr lang="en-US" altLang="zh-CN" sz="2000" b="1" dirty="0" smtClean="0">
                <a:effectLst>
                  <a:outerShdw blurRad="38100" dist="38100" dir="2700000" algn="tl">
                    <a:srgbClr val="C0C0C0"/>
                  </a:outerShdw>
                </a:effectLst>
                <a:ea typeface="宋体" pitchFamily="2" charset="-122"/>
              </a:rPr>
              <a:t> </a:t>
            </a:r>
            <a:r>
              <a:rPr lang="zh-CN" altLang="en-US" sz="2000" b="1" dirty="0" smtClean="0">
                <a:effectLst>
                  <a:outerShdw blurRad="38100" dist="38100" dir="2700000" algn="tl">
                    <a:srgbClr val="C0C0C0"/>
                  </a:outerShdw>
                </a:effectLst>
                <a:ea typeface="宋体" pitchFamily="2" charset="-122"/>
              </a:rPr>
              <a:t>（</a:t>
            </a:r>
            <a:r>
              <a:rPr lang="en-US" altLang="zh-CN" sz="2400" b="1" dirty="0" smtClean="0">
                <a:solidFill>
                  <a:srgbClr val="3366FF"/>
                </a:solidFill>
                <a:ea typeface="ＭＳ Ｐゴシック" pitchFamily="34" charset="-128"/>
              </a:rPr>
              <a:t>DMA</a:t>
            </a:r>
            <a:r>
              <a:rPr lang="zh-CN" altLang="en-US" sz="2000" b="1" dirty="0" smtClean="0">
                <a:effectLst>
                  <a:outerShdw blurRad="38100" dist="38100" dir="2700000" algn="tl">
                    <a:srgbClr val="C0C0C0"/>
                  </a:outerShdw>
                </a:effectLst>
                <a:ea typeface="宋体" pitchFamily="2" charset="-122"/>
              </a:rPr>
              <a:t>－－</a:t>
            </a:r>
            <a:r>
              <a:rPr lang="zh-CN" altLang="en-US" sz="2000" b="1" dirty="0" smtClean="0">
                <a:solidFill>
                  <a:srgbClr val="008000"/>
                </a:solidFill>
                <a:effectLst>
                  <a:outerShdw blurRad="38100" dist="38100" dir="2700000" algn="tl">
                    <a:srgbClr val="C0C0C0"/>
                  </a:outerShdw>
                </a:effectLst>
                <a:ea typeface="宋体" pitchFamily="2" charset="-122"/>
              </a:rPr>
              <a:t>直接内存访问</a:t>
            </a:r>
            <a:r>
              <a:rPr lang="zh-CN" altLang="en-US" sz="2000" b="1" dirty="0" smtClean="0">
                <a:effectLst>
                  <a:outerShdw blurRad="38100" dist="38100" dir="2700000" algn="tl">
                    <a:srgbClr val="C0C0C0"/>
                  </a:outerShdw>
                </a:effectLst>
                <a:ea typeface="宋体" pitchFamily="2" charset="-122"/>
              </a:rPr>
              <a:t>）</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338667" y="304800"/>
            <a:ext cx="8286044" cy="1196622"/>
          </a:xfrm>
        </p:spPr>
        <p:txBody>
          <a:bodyPr>
            <a:normAutofit/>
          </a:bodyPr>
          <a:lstStyle/>
          <a:p>
            <a:r>
              <a:rPr lang="en-US" altLang="zh-CN" dirty="0" smtClean="0">
                <a:solidFill>
                  <a:srgbClr val="00B0F0"/>
                </a:solidFill>
                <a:ea typeface="宋体" pitchFamily="2" charset="-122"/>
              </a:rPr>
              <a:t>Polling (Handshaking)</a:t>
            </a:r>
            <a:br>
              <a:rPr lang="en-US" altLang="zh-CN" dirty="0" smtClean="0">
                <a:solidFill>
                  <a:srgbClr val="00B0F0"/>
                </a:solidFill>
                <a:ea typeface="宋体" pitchFamily="2" charset="-122"/>
              </a:rPr>
            </a:br>
            <a:r>
              <a:rPr kumimoji="1" lang="zh-CN" altLang="en-US" sz="2800" b="1" dirty="0" smtClean="0">
                <a:solidFill>
                  <a:srgbClr val="008000"/>
                </a:solidFill>
                <a:latin typeface="Helvetica" pitchFamily="34" charset="0"/>
                <a:ea typeface="宋体" pitchFamily="2" charset="-122"/>
              </a:rPr>
              <a:t>轮询（握手）</a:t>
            </a:r>
          </a:p>
        </p:txBody>
      </p:sp>
      <p:sp>
        <p:nvSpPr>
          <p:cNvPr id="467971" name="Rectangle 3"/>
          <p:cNvSpPr>
            <a:spLocks noGrp="1" noChangeArrowheads="1"/>
          </p:cNvSpPr>
          <p:nvPr>
            <p:ph idx="1"/>
          </p:nvPr>
        </p:nvSpPr>
        <p:spPr>
          <a:xfrm>
            <a:off x="258763" y="1456266"/>
            <a:ext cx="8543925" cy="4741334"/>
          </a:xfrm>
        </p:spPr>
        <p:txBody>
          <a:bodyPr>
            <a:normAutofit lnSpcReduction="10000"/>
          </a:bodyPr>
          <a:lstStyle/>
          <a:p>
            <a:r>
              <a:rPr lang="en-US" altLang="zh-CN" sz="2400" dirty="0" smtClean="0">
                <a:ea typeface="宋体" pitchFamily="2" charset="-122"/>
              </a:rPr>
              <a:t>Handshaking between a device driver and a device controller.      </a:t>
            </a:r>
            <a:r>
              <a:rPr lang="zh-CN" altLang="en-US" sz="2000" b="1" dirty="0" smtClean="0">
                <a:solidFill>
                  <a:srgbClr val="008000"/>
                </a:solidFill>
                <a:ea typeface="宋体" pitchFamily="2" charset="-122"/>
              </a:rPr>
              <a:t>设备驱动程序与设备控制器之间握手</a:t>
            </a:r>
          </a:p>
          <a:p>
            <a:r>
              <a:rPr lang="en-US" altLang="zh-CN" sz="2400" dirty="0" smtClean="0">
                <a:ea typeface="宋体" pitchFamily="2" charset="-122"/>
              </a:rPr>
              <a:t>Determines state of device </a:t>
            </a:r>
            <a:r>
              <a:rPr lang="zh-CN" altLang="en-US" sz="2400" dirty="0" smtClean="0">
                <a:ea typeface="宋体" pitchFamily="2" charset="-122"/>
              </a:rPr>
              <a:t> </a:t>
            </a:r>
            <a:r>
              <a:rPr lang="zh-CN" altLang="en-US" sz="2000" b="1" dirty="0" smtClean="0">
                <a:solidFill>
                  <a:srgbClr val="008000"/>
                </a:solidFill>
                <a:ea typeface="宋体" pitchFamily="2" charset="-122"/>
              </a:rPr>
              <a:t>确定设备的状态</a:t>
            </a:r>
            <a:endParaRPr lang="zh-CN" altLang="en-US" sz="2400" dirty="0" smtClean="0">
              <a:ea typeface="宋体" pitchFamily="2" charset="-122"/>
            </a:endParaRPr>
          </a:p>
          <a:p>
            <a:pPr lvl="1"/>
            <a:r>
              <a:rPr lang="en-US" altLang="zh-CN" sz="2400" dirty="0" smtClean="0">
                <a:ea typeface="宋体" pitchFamily="2" charset="-122"/>
              </a:rPr>
              <a:t>command-ready</a:t>
            </a:r>
            <a:r>
              <a:rPr lang="en-US" altLang="zh-CN" sz="2400" dirty="0" smtClean="0">
                <a:latin typeface="Courier New" pitchFamily="49" charset="0"/>
                <a:ea typeface="宋体" pitchFamily="2" charset="-122"/>
              </a:rPr>
              <a:t> </a:t>
            </a:r>
            <a:r>
              <a:rPr lang="zh-CN" altLang="en-US" sz="2000" b="1" dirty="0" smtClean="0">
                <a:solidFill>
                  <a:srgbClr val="008000"/>
                </a:solidFill>
                <a:ea typeface="宋体" pitchFamily="2" charset="-122"/>
              </a:rPr>
              <a:t>命令就绪</a:t>
            </a:r>
            <a:endParaRPr lang="zh-CN" altLang="en-US" sz="2400" dirty="0" smtClean="0">
              <a:latin typeface="Courier New" pitchFamily="49" charset="0"/>
              <a:ea typeface="宋体" pitchFamily="2" charset="-122"/>
            </a:endParaRPr>
          </a:p>
          <a:p>
            <a:pPr lvl="1"/>
            <a:r>
              <a:rPr lang="en-US" altLang="zh-CN" sz="2400" dirty="0" smtClean="0">
                <a:ea typeface="宋体" pitchFamily="2" charset="-122"/>
              </a:rPr>
              <a:t>Busy</a:t>
            </a:r>
          </a:p>
          <a:p>
            <a:pPr lvl="1"/>
            <a:r>
              <a:rPr lang="en-US" altLang="zh-CN" sz="2400" dirty="0" smtClean="0">
                <a:ea typeface="宋体" pitchFamily="2" charset="-122"/>
              </a:rPr>
              <a:t>Error</a:t>
            </a:r>
            <a:endParaRPr lang="en-US" altLang="zh-CN" sz="2400" dirty="0" smtClean="0">
              <a:latin typeface="Courier New" pitchFamily="49" charset="0"/>
              <a:ea typeface="宋体" pitchFamily="2" charset="-122"/>
            </a:endParaRPr>
          </a:p>
          <a:p>
            <a:r>
              <a:rPr lang="en-US" altLang="zh-CN" sz="2400" dirty="0" smtClean="0">
                <a:ea typeface="宋体" pitchFamily="2" charset="-122"/>
              </a:rPr>
              <a:t>Busy-wait cycle to wait for I/O from device</a:t>
            </a:r>
          </a:p>
          <a:p>
            <a:pPr>
              <a:buFont typeface="Monotype Sorts" pitchFamily="2" charset="2"/>
              <a:buNone/>
            </a:pPr>
            <a:r>
              <a:rPr lang="en-US" altLang="zh-CN" sz="2400" dirty="0" smtClean="0">
                <a:ea typeface="宋体" pitchFamily="2" charset="-122"/>
              </a:rPr>
              <a:t>    </a:t>
            </a:r>
            <a:r>
              <a:rPr lang="zh-CN" altLang="en-US" sz="2000" b="1" dirty="0" smtClean="0">
                <a:solidFill>
                  <a:srgbClr val="008000"/>
                </a:solidFill>
                <a:ea typeface="宋体" pitchFamily="2" charset="-122"/>
              </a:rPr>
              <a:t>循环忙等待设备的</a:t>
            </a:r>
            <a:r>
              <a:rPr lang="en-US" altLang="zh-CN" sz="2000" b="1" dirty="0" smtClean="0">
                <a:solidFill>
                  <a:srgbClr val="008000"/>
                </a:solidFill>
                <a:ea typeface="宋体" pitchFamily="2" charset="-122"/>
              </a:rPr>
              <a:t>I/O</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17</a:t>
            </a:fld>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Text Box 2"/>
          <p:cNvSpPr txBox="1">
            <a:spLocks noChangeArrowheads="1"/>
          </p:cNvSpPr>
          <p:nvPr/>
        </p:nvSpPr>
        <p:spPr bwMode="auto">
          <a:xfrm>
            <a:off x="841375" y="1308100"/>
            <a:ext cx="4616450"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000">
                <a:latin typeface="Times New Roman" pitchFamily="18" charset="0"/>
                <a:ea typeface="宋体" pitchFamily="2" charset="-122"/>
              </a:rPr>
              <a:t>Sets the </a:t>
            </a:r>
            <a:r>
              <a:rPr kumimoji="1" lang="en-US" altLang="zh-CN" sz="2000" i="1">
                <a:latin typeface="Times New Roman" pitchFamily="18" charset="0"/>
                <a:ea typeface="宋体" pitchFamily="2" charset="-122"/>
              </a:rPr>
              <a:t>write</a:t>
            </a:r>
            <a:r>
              <a:rPr kumimoji="1" lang="en-US" altLang="zh-CN" sz="2000">
                <a:latin typeface="Times New Roman" pitchFamily="18" charset="0"/>
                <a:ea typeface="宋体" pitchFamily="2" charset="-122"/>
              </a:rPr>
              <a:t> bit in the</a:t>
            </a:r>
            <a:r>
              <a:rPr kumimoji="1" lang="en-US" altLang="zh-CN" sz="2000" i="1">
                <a:latin typeface="Times New Roman" pitchFamily="18" charset="0"/>
                <a:ea typeface="宋体" pitchFamily="2" charset="-122"/>
              </a:rPr>
              <a:t> command</a:t>
            </a:r>
            <a:r>
              <a:rPr kumimoji="1" lang="en-US" altLang="zh-CN" sz="2000">
                <a:latin typeface="Times New Roman" pitchFamily="18" charset="0"/>
                <a:ea typeface="宋体" pitchFamily="2" charset="-122"/>
              </a:rPr>
              <a:t> register and write a byte into the </a:t>
            </a:r>
            <a:r>
              <a:rPr kumimoji="1" lang="en-US" altLang="zh-CN" sz="2000" i="1">
                <a:latin typeface="Times New Roman" pitchFamily="18" charset="0"/>
                <a:ea typeface="宋体" pitchFamily="2" charset="-122"/>
              </a:rPr>
              <a:t>data-out</a:t>
            </a:r>
            <a:r>
              <a:rPr kumimoji="1" lang="en-US" altLang="zh-CN" sz="2000">
                <a:latin typeface="Times New Roman" pitchFamily="18" charset="0"/>
                <a:ea typeface="宋体" pitchFamily="2" charset="-122"/>
              </a:rPr>
              <a:t> register</a:t>
            </a:r>
          </a:p>
        </p:txBody>
      </p:sp>
      <p:sp>
        <p:nvSpPr>
          <p:cNvPr id="468995" name="Line 3"/>
          <p:cNvSpPr>
            <a:spLocks noChangeShapeType="1"/>
          </p:cNvSpPr>
          <p:nvPr/>
        </p:nvSpPr>
        <p:spPr bwMode="auto">
          <a:xfrm>
            <a:off x="3251200" y="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8996" name="Line 4"/>
          <p:cNvSpPr>
            <a:spLocks noChangeShapeType="1"/>
          </p:cNvSpPr>
          <p:nvPr/>
        </p:nvSpPr>
        <p:spPr bwMode="auto">
          <a:xfrm>
            <a:off x="3251200" y="91757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8997" name="Line 5"/>
          <p:cNvSpPr>
            <a:spLocks noChangeShapeType="1"/>
          </p:cNvSpPr>
          <p:nvPr/>
        </p:nvSpPr>
        <p:spPr bwMode="auto">
          <a:xfrm>
            <a:off x="3254375" y="20304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8998" name="Text Box 6"/>
          <p:cNvSpPr txBox="1">
            <a:spLocks noChangeArrowheads="1"/>
          </p:cNvSpPr>
          <p:nvPr/>
        </p:nvSpPr>
        <p:spPr bwMode="auto">
          <a:xfrm>
            <a:off x="4030663" y="311150"/>
            <a:ext cx="338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a:latin typeface="Times New Roman" pitchFamily="18" charset="0"/>
                <a:ea typeface="宋体" pitchFamily="2" charset="-122"/>
              </a:rPr>
              <a:t>y</a:t>
            </a:r>
          </a:p>
        </p:txBody>
      </p:sp>
      <p:sp>
        <p:nvSpPr>
          <p:cNvPr id="468999" name="Text Box 7"/>
          <p:cNvSpPr txBox="1">
            <a:spLocks noChangeArrowheads="1"/>
          </p:cNvSpPr>
          <p:nvPr/>
        </p:nvSpPr>
        <p:spPr bwMode="auto">
          <a:xfrm>
            <a:off x="6100763" y="538163"/>
            <a:ext cx="2001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a:latin typeface="Times New Roman" pitchFamily="18" charset="0"/>
                <a:ea typeface="宋体" pitchFamily="2" charset="-122"/>
              </a:rPr>
              <a:t>controller</a:t>
            </a:r>
            <a:r>
              <a:rPr kumimoji="1" lang="en-US" altLang="zh-CN" sz="2000">
                <a:latin typeface="Times New Roman" pitchFamily="18" charset="0"/>
                <a:ea typeface="宋体" pitchFamily="2" charset="-122"/>
                <a:sym typeface="Wingdings" pitchFamily="2" charset="2"/>
              </a:rPr>
              <a:t>host</a:t>
            </a:r>
            <a:endParaRPr kumimoji="1" lang="en-US" altLang="zh-CN" sz="2000">
              <a:latin typeface="Times New Roman" pitchFamily="18" charset="0"/>
              <a:ea typeface="宋体" pitchFamily="2" charset="-122"/>
            </a:endParaRPr>
          </a:p>
        </p:txBody>
      </p:sp>
      <p:sp>
        <p:nvSpPr>
          <p:cNvPr id="469000" name="Text Box 8"/>
          <p:cNvSpPr txBox="1">
            <a:spLocks noChangeArrowheads="1"/>
          </p:cNvSpPr>
          <p:nvPr/>
        </p:nvSpPr>
        <p:spPr bwMode="auto">
          <a:xfrm>
            <a:off x="2322513" y="6208713"/>
            <a:ext cx="389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b="1">
                <a:solidFill>
                  <a:srgbClr val="008000"/>
                </a:solidFill>
                <a:effectLst>
                  <a:outerShdw blurRad="38100" dist="38100" dir="2700000" algn="tl">
                    <a:srgbClr val="C0C0C0"/>
                  </a:outerShdw>
                </a:effectLst>
                <a:latin typeface="Times New Roman" pitchFamily="18" charset="0"/>
                <a:ea typeface="宋体" pitchFamily="2" charset="-122"/>
              </a:rPr>
              <a:t>Handshaking   ----(for output)</a:t>
            </a:r>
          </a:p>
        </p:txBody>
      </p:sp>
      <p:sp>
        <p:nvSpPr>
          <p:cNvPr id="469001" name="AutoShape 9"/>
          <p:cNvSpPr>
            <a:spLocks noChangeArrowheads="1"/>
          </p:cNvSpPr>
          <p:nvPr/>
        </p:nvSpPr>
        <p:spPr bwMode="auto">
          <a:xfrm>
            <a:off x="2535238" y="401638"/>
            <a:ext cx="1454150" cy="477837"/>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2000" i="1">
                <a:latin typeface="Times New Roman" pitchFamily="18" charset="0"/>
                <a:ea typeface="宋体" pitchFamily="2" charset="-122"/>
              </a:rPr>
              <a:t>busy</a:t>
            </a:r>
            <a:r>
              <a:rPr kumimoji="1" lang="en-US" altLang="zh-CN" sz="2000">
                <a:latin typeface="Times New Roman" pitchFamily="18" charset="0"/>
                <a:ea typeface="宋体" pitchFamily="2" charset="-122"/>
              </a:rPr>
              <a:t>？</a:t>
            </a:r>
          </a:p>
        </p:txBody>
      </p:sp>
      <p:sp>
        <p:nvSpPr>
          <p:cNvPr id="469002" name="Line 10"/>
          <p:cNvSpPr>
            <a:spLocks noChangeShapeType="1"/>
          </p:cNvSpPr>
          <p:nvPr/>
        </p:nvSpPr>
        <p:spPr bwMode="auto">
          <a:xfrm>
            <a:off x="4017963" y="644525"/>
            <a:ext cx="4191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3" name="Line 11"/>
          <p:cNvSpPr>
            <a:spLocks noChangeShapeType="1"/>
          </p:cNvSpPr>
          <p:nvPr/>
        </p:nvSpPr>
        <p:spPr bwMode="auto">
          <a:xfrm flipV="1">
            <a:off x="4437063" y="209550"/>
            <a:ext cx="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4" name="Line 12"/>
          <p:cNvSpPr>
            <a:spLocks noChangeShapeType="1"/>
          </p:cNvSpPr>
          <p:nvPr/>
        </p:nvSpPr>
        <p:spPr bwMode="auto">
          <a:xfrm flipH="1">
            <a:off x="3267075" y="195263"/>
            <a:ext cx="11699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5" name="Text Box 13"/>
          <p:cNvSpPr txBox="1">
            <a:spLocks noChangeArrowheads="1"/>
          </p:cNvSpPr>
          <p:nvPr/>
        </p:nvSpPr>
        <p:spPr bwMode="auto">
          <a:xfrm>
            <a:off x="3298825" y="822325"/>
            <a:ext cx="338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a:latin typeface="Times New Roman" pitchFamily="18" charset="0"/>
                <a:ea typeface="宋体" pitchFamily="2" charset="-122"/>
              </a:rPr>
              <a:t>n</a:t>
            </a:r>
          </a:p>
        </p:txBody>
      </p:sp>
      <p:sp>
        <p:nvSpPr>
          <p:cNvPr id="469006" name="Text Box 14"/>
          <p:cNvSpPr txBox="1">
            <a:spLocks noChangeArrowheads="1"/>
          </p:cNvSpPr>
          <p:nvPr/>
        </p:nvSpPr>
        <p:spPr bwMode="auto">
          <a:xfrm>
            <a:off x="6119813" y="1560513"/>
            <a:ext cx="2001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a:latin typeface="Times New Roman" pitchFamily="18" charset="0"/>
                <a:ea typeface="宋体" pitchFamily="2" charset="-122"/>
              </a:rPr>
              <a:t>host</a:t>
            </a:r>
            <a:r>
              <a:rPr kumimoji="1" lang="en-US" altLang="zh-CN" sz="2000">
                <a:latin typeface="Times New Roman" pitchFamily="18" charset="0"/>
                <a:ea typeface="宋体" pitchFamily="2" charset="-122"/>
                <a:sym typeface="Wingdings" pitchFamily="2" charset="2"/>
              </a:rPr>
              <a:t></a:t>
            </a:r>
            <a:r>
              <a:rPr kumimoji="1" lang="en-US" altLang="zh-CN" sz="2000">
                <a:latin typeface="Times New Roman" pitchFamily="18" charset="0"/>
                <a:ea typeface="宋体" pitchFamily="2" charset="-122"/>
              </a:rPr>
              <a:t>controller</a:t>
            </a:r>
          </a:p>
        </p:txBody>
      </p:sp>
      <p:sp>
        <p:nvSpPr>
          <p:cNvPr id="469007" name="Text Box 15"/>
          <p:cNvSpPr txBox="1">
            <a:spLocks noChangeArrowheads="1"/>
          </p:cNvSpPr>
          <p:nvPr/>
        </p:nvSpPr>
        <p:spPr bwMode="auto">
          <a:xfrm>
            <a:off x="979488" y="2314575"/>
            <a:ext cx="461645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000">
                <a:latin typeface="Times New Roman" pitchFamily="18" charset="0"/>
                <a:ea typeface="宋体" pitchFamily="2" charset="-122"/>
              </a:rPr>
              <a:t>The host sets the </a:t>
            </a:r>
            <a:r>
              <a:rPr kumimoji="1" lang="en-US" altLang="zh-CN" sz="2000" i="1">
                <a:latin typeface="Times New Roman" pitchFamily="18" charset="0"/>
                <a:ea typeface="宋体" pitchFamily="2" charset="-122"/>
              </a:rPr>
              <a:t>command-ready</a:t>
            </a:r>
            <a:r>
              <a:rPr kumimoji="1" lang="en-US" altLang="zh-CN" sz="2000">
                <a:latin typeface="Times New Roman" pitchFamily="18" charset="0"/>
                <a:ea typeface="宋体" pitchFamily="2" charset="-122"/>
              </a:rPr>
              <a:t> bit.</a:t>
            </a:r>
          </a:p>
        </p:txBody>
      </p:sp>
      <p:sp>
        <p:nvSpPr>
          <p:cNvPr id="469008" name="Text Box 16"/>
          <p:cNvSpPr txBox="1">
            <a:spLocks noChangeArrowheads="1"/>
          </p:cNvSpPr>
          <p:nvPr/>
        </p:nvSpPr>
        <p:spPr bwMode="auto">
          <a:xfrm>
            <a:off x="995363" y="3021013"/>
            <a:ext cx="461645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000">
                <a:latin typeface="Times New Roman" pitchFamily="18" charset="0"/>
                <a:ea typeface="宋体" pitchFamily="2" charset="-122"/>
              </a:rPr>
              <a:t>The controller sets the </a:t>
            </a:r>
            <a:r>
              <a:rPr kumimoji="1" lang="en-US" altLang="zh-CN" sz="2000" i="1">
                <a:latin typeface="Times New Roman" pitchFamily="18" charset="0"/>
                <a:ea typeface="宋体" pitchFamily="2" charset="-122"/>
              </a:rPr>
              <a:t>busy</a:t>
            </a:r>
            <a:r>
              <a:rPr kumimoji="1" lang="en-US" altLang="zh-CN" sz="2000">
                <a:latin typeface="Times New Roman" pitchFamily="18" charset="0"/>
                <a:ea typeface="宋体" pitchFamily="2" charset="-122"/>
              </a:rPr>
              <a:t> bit.</a:t>
            </a:r>
          </a:p>
        </p:txBody>
      </p:sp>
      <p:sp>
        <p:nvSpPr>
          <p:cNvPr id="469009" name="Text Box 17"/>
          <p:cNvSpPr txBox="1">
            <a:spLocks noChangeArrowheads="1"/>
          </p:cNvSpPr>
          <p:nvPr/>
        </p:nvSpPr>
        <p:spPr bwMode="auto">
          <a:xfrm>
            <a:off x="984250" y="3697288"/>
            <a:ext cx="461645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000">
                <a:latin typeface="Times New Roman" pitchFamily="18" charset="0"/>
                <a:ea typeface="宋体" pitchFamily="2" charset="-122"/>
              </a:rPr>
              <a:t>The controller reads the command register.</a:t>
            </a:r>
          </a:p>
          <a:p>
            <a:pPr eaLnBrk="1" hangingPunct="1">
              <a:spcBef>
                <a:spcPct val="50000"/>
              </a:spcBef>
            </a:pPr>
            <a:r>
              <a:rPr kumimoji="1" lang="en-US" altLang="zh-CN" sz="2000">
                <a:latin typeface="Times New Roman" pitchFamily="18" charset="0"/>
                <a:ea typeface="宋体" pitchFamily="2" charset="-122"/>
              </a:rPr>
              <a:t>It reads the </a:t>
            </a:r>
            <a:r>
              <a:rPr kumimoji="1" lang="en-US" altLang="zh-CN" sz="2000" i="1">
                <a:latin typeface="Times New Roman" pitchFamily="18" charset="0"/>
                <a:ea typeface="宋体" pitchFamily="2" charset="-122"/>
              </a:rPr>
              <a:t>data-out</a:t>
            </a:r>
            <a:r>
              <a:rPr kumimoji="1" lang="en-US" altLang="zh-CN" sz="2000">
                <a:latin typeface="Times New Roman" pitchFamily="18" charset="0"/>
                <a:ea typeface="宋体" pitchFamily="2" charset="-122"/>
              </a:rPr>
              <a:t> register to get the byte and does the I/O to the device.</a:t>
            </a:r>
          </a:p>
        </p:txBody>
      </p:sp>
      <p:sp>
        <p:nvSpPr>
          <p:cNvPr id="469010" name="Text Box 18"/>
          <p:cNvSpPr txBox="1">
            <a:spLocks noChangeArrowheads="1"/>
          </p:cNvSpPr>
          <p:nvPr/>
        </p:nvSpPr>
        <p:spPr bwMode="auto">
          <a:xfrm>
            <a:off x="477838" y="5138738"/>
            <a:ext cx="6580187"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000">
                <a:latin typeface="Times New Roman" pitchFamily="18" charset="0"/>
                <a:ea typeface="宋体" pitchFamily="2" charset="-122"/>
              </a:rPr>
              <a:t>The controller clears the </a:t>
            </a:r>
            <a:r>
              <a:rPr kumimoji="1" lang="en-US" altLang="zh-CN" sz="2000" i="1">
                <a:latin typeface="Times New Roman" pitchFamily="18" charset="0"/>
                <a:ea typeface="宋体" pitchFamily="2" charset="-122"/>
              </a:rPr>
              <a:t>command-ready</a:t>
            </a:r>
            <a:r>
              <a:rPr kumimoji="1" lang="en-US" altLang="zh-CN" sz="2000">
                <a:latin typeface="Times New Roman" pitchFamily="18" charset="0"/>
                <a:ea typeface="宋体" pitchFamily="2" charset="-122"/>
              </a:rPr>
              <a:t> bit,clears the </a:t>
            </a:r>
            <a:r>
              <a:rPr kumimoji="1" lang="en-US" altLang="zh-CN" sz="2000" i="1">
                <a:latin typeface="Times New Roman" pitchFamily="18" charset="0"/>
                <a:ea typeface="宋体" pitchFamily="2" charset="-122"/>
              </a:rPr>
              <a:t>error </a:t>
            </a:r>
            <a:r>
              <a:rPr kumimoji="1" lang="en-US" altLang="zh-CN" sz="2000">
                <a:latin typeface="Times New Roman" pitchFamily="18" charset="0"/>
                <a:ea typeface="宋体" pitchFamily="2" charset="-122"/>
              </a:rPr>
              <a:t>bit in the status register to indicate that the device I/O succeeded,and clears the </a:t>
            </a:r>
            <a:r>
              <a:rPr kumimoji="1" lang="en-US" altLang="zh-CN" sz="2000" i="1">
                <a:latin typeface="Times New Roman" pitchFamily="18" charset="0"/>
                <a:ea typeface="宋体" pitchFamily="2" charset="-122"/>
              </a:rPr>
              <a:t>busy</a:t>
            </a:r>
            <a:r>
              <a:rPr kumimoji="1" lang="en-US" altLang="zh-CN" sz="2000">
                <a:latin typeface="Times New Roman" pitchFamily="18" charset="0"/>
                <a:ea typeface="宋体" pitchFamily="2" charset="-122"/>
              </a:rPr>
              <a:t> bit to indicate that it is finished.</a:t>
            </a:r>
          </a:p>
        </p:txBody>
      </p:sp>
      <p:sp>
        <p:nvSpPr>
          <p:cNvPr id="469011" name="Line 19"/>
          <p:cNvSpPr>
            <a:spLocks noChangeShapeType="1"/>
          </p:cNvSpPr>
          <p:nvPr/>
        </p:nvSpPr>
        <p:spPr bwMode="auto">
          <a:xfrm>
            <a:off x="3241675" y="27511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9012" name="Line 20"/>
          <p:cNvSpPr>
            <a:spLocks noChangeShapeType="1"/>
          </p:cNvSpPr>
          <p:nvPr/>
        </p:nvSpPr>
        <p:spPr bwMode="auto">
          <a:xfrm>
            <a:off x="3228975" y="34591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9013" name="Line 21"/>
          <p:cNvSpPr>
            <a:spLocks noChangeShapeType="1"/>
          </p:cNvSpPr>
          <p:nvPr/>
        </p:nvSpPr>
        <p:spPr bwMode="auto">
          <a:xfrm>
            <a:off x="3244850" y="48720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9014" name="Text Box 22"/>
          <p:cNvSpPr txBox="1">
            <a:spLocks noChangeArrowheads="1"/>
          </p:cNvSpPr>
          <p:nvPr/>
        </p:nvSpPr>
        <p:spPr bwMode="auto">
          <a:xfrm>
            <a:off x="4410075" y="184150"/>
            <a:ext cx="451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solidFill>
                  <a:srgbClr val="FF0000"/>
                </a:solidFill>
                <a:effectLst>
                  <a:outerShdw blurRad="38100" dist="38100" dir="2700000" algn="tl">
                    <a:srgbClr val="C0C0C0"/>
                  </a:outerShdw>
                </a:effectLst>
                <a:latin typeface="Helvetica" pitchFamily="34" charset="0"/>
                <a:ea typeface="宋体" pitchFamily="2" charset="-122"/>
              </a:rPr>
              <a:t>busy-waiting</a:t>
            </a:r>
            <a:r>
              <a:rPr lang="en-US" altLang="zh-CN" sz="2800">
                <a:latin typeface="Helvetica" pitchFamily="34" charset="0"/>
                <a:ea typeface="宋体" pitchFamily="2" charset="-122"/>
              </a:rPr>
              <a:t> or </a:t>
            </a:r>
            <a:r>
              <a:rPr lang="en-US" altLang="zh-CN" sz="2800" b="1" i="1">
                <a:solidFill>
                  <a:srgbClr val="FF0000"/>
                </a:solidFill>
                <a:effectLst>
                  <a:outerShdw blurRad="38100" dist="38100" dir="2700000" algn="tl">
                    <a:srgbClr val="C0C0C0"/>
                  </a:outerShdw>
                </a:effectLst>
                <a:latin typeface="Helvetica" pitchFamily="34" charset="0"/>
                <a:ea typeface="宋体" pitchFamily="2" charset="-122"/>
              </a:rPr>
              <a:t>polling</a:t>
            </a:r>
          </a:p>
        </p:txBody>
      </p:sp>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18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9014"/>
                                        </p:tgtEl>
                                        <p:attrNameLst>
                                          <p:attrName>style.visibility</p:attrName>
                                        </p:attrNameLst>
                                      </p:cBhvr>
                                      <p:to>
                                        <p:strVal val="visible"/>
                                      </p:to>
                                    </p:set>
                                    <p:animEffect transition="in" filter="dissolve">
                                      <p:cBhvr>
                                        <p:cTn id="7" dur="500"/>
                                        <p:tgtEl>
                                          <p:spTgt spid="469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01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412045" y="616480"/>
            <a:ext cx="8229600" cy="591431"/>
          </a:xfrm>
        </p:spPr>
        <p:txBody>
          <a:bodyPr>
            <a:normAutofit fontScale="90000"/>
          </a:bodyPr>
          <a:lstStyle/>
          <a:p>
            <a:r>
              <a:rPr lang="en-US" altLang="zh-CN" dirty="0" smtClean="0">
                <a:solidFill>
                  <a:srgbClr val="00B0F0"/>
                </a:solidFill>
                <a:ea typeface="宋体" pitchFamily="2" charset="-122"/>
              </a:rPr>
              <a:t>Interrupts  </a:t>
            </a:r>
            <a:r>
              <a:rPr lang="en-US" altLang="zh-CN" sz="2800" dirty="0" smtClean="0">
                <a:ea typeface="宋体" pitchFamily="2" charset="-122"/>
              </a:rPr>
              <a:t>  </a:t>
            </a:r>
            <a:r>
              <a:rPr lang="zh-CN" altLang="en-US" sz="3100" b="1" dirty="0" smtClean="0">
                <a:solidFill>
                  <a:srgbClr val="008000"/>
                </a:solidFill>
                <a:ea typeface="宋体" pitchFamily="2" charset="-122"/>
              </a:rPr>
              <a:t>中断</a:t>
            </a:r>
          </a:p>
        </p:txBody>
      </p:sp>
      <p:sp>
        <p:nvSpPr>
          <p:cNvPr id="470019" name="Rectangle 3"/>
          <p:cNvSpPr>
            <a:spLocks noGrp="1" noChangeArrowheads="1"/>
          </p:cNvSpPr>
          <p:nvPr>
            <p:ph idx="1"/>
          </p:nvPr>
        </p:nvSpPr>
        <p:spPr>
          <a:xfrm>
            <a:off x="196850" y="1230489"/>
            <a:ext cx="8947150" cy="5275086"/>
          </a:xfrm>
        </p:spPr>
        <p:txBody>
          <a:bodyPr/>
          <a:lstStyle/>
          <a:p>
            <a:r>
              <a:rPr lang="en-US" altLang="zh-CN" sz="2400" dirty="0" smtClean="0">
                <a:ea typeface="宋体" pitchFamily="2" charset="-122"/>
              </a:rPr>
              <a:t>The CPU hardware has a wire called the </a:t>
            </a:r>
            <a:r>
              <a:rPr lang="en-US" altLang="zh-CN" sz="2400" b="1" i="1" dirty="0" smtClean="0">
                <a:solidFill>
                  <a:srgbClr val="00B0F0"/>
                </a:solidFill>
                <a:ea typeface="ＭＳ Ｐゴシック" pitchFamily="34" charset="-128"/>
              </a:rPr>
              <a:t>interrupt-request line</a:t>
            </a:r>
            <a:r>
              <a:rPr lang="en-US" altLang="zh-CN" sz="2400" dirty="0" smtClean="0">
                <a:ea typeface="宋体" pitchFamily="2" charset="-122"/>
              </a:rPr>
              <a:t> that the CPU senses after executing every instruction.</a:t>
            </a:r>
          </a:p>
          <a:p>
            <a:pPr>
              <a:buFont typeface="Monotype Sorts" pitchFamily="2" charset="2"/>
              <a:buNone/>
            </a:pPr>
            <a:r>
              <a:rPr lang="en-US" altLang="zh-CN" sz="2000" b="1" dirty="0" smtClean="0">
                <a:solidFill>
                  <a:srgbClr val="008000"/>
                </a:solidFill>
                <a:ea typeface="宋体" pitchFamily="2" charset="-122"/>
              </a:rPr>
              <a:t>     CPU</a:t>
            </a:r>
            <a:r>
              <a:rPr lang="zh-CN" altLang="en-US" sz="2000" b="1" dirty="0" smtClean="0">
                <a:solidFill>
                  <a:srgbClr val="008000"/>
                </a:solidFill>
                <a:ea typeface="宋体" pitchFamily="2" charset="-122"/>
              </a:rPr>
              <a:t>硬件有一个叫做</a:t>
            </a:r>
            <a:r>
              <a:rPr lang="zh-CN" altLang="en-US" sz="2000" b="1" i="1" dirty="0" smtClean="0">
                <a:solidFill>
                  <a:srgbClr val="00B0F0"/>
                </a:solidFill>
                <a:effectLst>
                  <a:outerShdw blurRad="38100" dist="38100" dir="2700000" algn="tl">
                    <a:srgbClr val="C0C0C0"/>
                  </a:outerShdw>
                </a:effectLst>
                <a:ea typeface="宋体" pitchFamily="2" charset="-122"/>
              </a:rPr>
              <a:t>中断请求线</a:t>
            </a:r>
            <a:r>
              <a:rPr lang="zh-CN" altLang="en-US" sz="2000" b="1" dirty="0" smtClean="0">
                <a:solidFill>
                  <a:srgbClr val="008000"/>
                </a:solidFill>
                <a:ea typeface="宋体" pitchFamily="2" charset="-122"/>
              </a:rPr>
              <a:t>的电缆，用于</a:t>
            </a:r>
            <a:r>
              <a:rPr lang="en-US" altLang="zh-CN" sz="2000" b="1" dirty="0" smtClean="0">
                <a:solidFill>
                  <a:srgbClr val="008000"/>
                </a:solidFill>
                <a:ea typeface="宋体" pitchFamily="2" charset="-122"/>
              </a:rPr>
              <a:t>CPU</a:t>
            </a:r>
            <a:r>
              <a:rPr lang="zh-CN" altLang="en-US" sz="2000" b="1" dirty="0" smtClean="0">
                <a:solidFill>
                  <a:srgbClr val="008000"/>
                </a:solidFill>
                <a:ea typeface="宋体" pitchFamily="2" charset="-122"/>
              </a:rPr>
              <a:t>在每执行完一条指令后感知（中断）</a:t>
            </a:r>
          </a:p>
          <a:p>
            <a:r>
              <a:rPr lang="en-US" altLang="zh-CN" sz="2400" dirty="0" smtClean="0">
                <a:ea typeface="宋体" pitchFamily="2" charset="-122"/>
              </a:rPr>
              <a:t>CPU </a:t>
            </a:r>
            <a:r>
              <a:rPr lang="en-US" altLang="zh-CN" sz="2400" b="1" i="1" dirty="0" smtClean="0">
                <a:solidFill>
                  <a:srgbClr val="00B0F0"/>
                </a:solidFill>
                <a:ea typeface="ＭＳ Ｐゴシック" pitchFamily="34" charset="-128"/>
              </a:rPr>
              <a:t>Interrupt-request</a:t>
            </a:r>
            <a:r>
              <a:rPr lang="en-US" altLang="zh-CN" sz="2400" b="1" i="1" dirty="0" smtClean="0">
                <a:solidFill>
                  <a:srgbClr val="00B0F0"/>
                </a:solidFill>
                <a:ea typeface="宋体" pitchFamily="2" charset="-122"/>
              </a:rPr>
              <a:t> line</a:t>
            </a:r>
            <a:r>
              <a:rPr lang="en-US" altLang="zh-CN" sz="2400" dirty="0" smtClean="0">
                <a:solidFill>
                  <a:srgbClr val="00B0F0"/>
                </a:solidFill>
                <a:ea typeface="宋体" pitchFamily="2" charset="-122"/>
              </a:rPr>
              <a:t> </a:t>
            </a:r>
            <a:r>
              <a:rPr lang="en-US" altLang="zh-CN" sz="2400" dirty="0" smtClean="0">
                <a:ea typeface="宋体" pitchFamily="2" charset="-122"/>
              </a:rPr>
              <a:t>triggered by controller</a:t>
            </a:r>
            <a:br>
              <a:rPr lang="en-US" altLang="zh-CN" sz="2400" dirty="0" smtClean="0">
                <a:ea typeface="宋体" pitchFamily="2" charset="-122"/>
              </a:rPr>
            </a:br>
            <a:r>
              <a:rPr lang="en-US" altLang="zh-CN" sz="2000" b="1" i="1" dirty="0" smtClean="0">
                <a:solidFill>
                  <a:srgbClr val="00B0F0"/>
                </a:solidFill>
                <a:effectLst>
                  <a:outerShdw blurRad="38100" dist="38100" dir="2700000" algn="tl">
                    <a:srgbClr val="C0C0C0"/>
                  </a:outerShdw>
                </a:effectLst>
                <a:ea typeface="宋体" pitchFamily="2" charset="-122"/>
              </a:rPr>
              <a:t>CPU</a:t>
            </a:r>
            <a:r>
              <a:rPr lang="zh-CN" altLang="en-US" sz="2000" b="1" i="1" dirty="0" smtClean="0">
                <a:solidFill>
                  <a:srgbClr val="00B0F0"/>
                </a:solidFill>
                <a:effectLst>
                  <a:outerShdw blurRad="38100" dist="38100" dir="2700000" algn="tl">
                    <a:srgbClr val="C0C0C0"/>
                  </a:outerShdw>
                </a:effectLst>
                <a:ea typeface="宋体" pitchFamily="2" charset="-122"/>
              </a:rPr>
              <a:t>中断请求线</a:t>
            </a:r>
            <a:r>
              <a:rPr lang="zh-CN" altLang="en-US" sz="2000" b="1" dirty="0" smtClean="0">
                <a:solidFill>
                  <a:srgbClr val="008000"/>
                </a:solidFill>
                <a:ea typeface="宋体" pitchFamily="2" charset="-122"/>
              </a:rPr>
              <a:t>由控制器触发</a:t>
            </a:r>
          </a:p>
          <a:p>
            <a:r>
              <a:rPr lang="en-US" altLang="zh-CN" sz="2400" dirty="0" smtClean="0">
                <a:ea typeface="宋体" pitchFamily="2" charset="-122"/>
              </a:rPr>
              <a:t>Interrupt vector to dispatch interrupt to correct handler</a:t>
            </a:r>
          </a:p>
          <a:p>
            <a:pPr>
              <a:buFont typeface="Monotype Sorts" pitchFamily="2" charset="2"/>
              <a:buNone/>
            </a:pPr>
            <a:r>
              <a:rPr lang="en-US" altLang="zh-CN" sz="2000" b="1" dirty="0" smtClean="0">
                <a:solidFill>
                  <a:srgbClr val="008000"/>
                </a:solidFill>
                <a:ea typeface="宋体" pitchFamily="2" charset="-122"/>
              </a:rPr>
              <a:t>      </a:t>
            </a:r>
            <a:r>
              <a:rPr lang="zh-CN" altLang="en-US" sz="2000" b="1" dirty="0" smtClean="0">
                <a:solidFill>
                  <a:srgbClr val="008000"/>
                </a:solidFill>
                <a:ea typeface="宋体" pitchFamily="2" charset="-122"/>
              </a:rPr>
              <a:t>中断向量分派中断给正确的中断处理程序</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19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wipe(left)">
                                      <p:cBhvr>
                                        <p:cTn id="7" dur="500"/>
                                        <p:tgtEl>
                                          <p:spTgt spid="470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0019">
                                            <p:txEl>
                                              <p:pRg st="1" end="1"/>
                                            </p:txEl>
                                          </p:spTgt>
                                        </p:tgtEl>
                                        <p:attrNameLst>
                                          <p:attrName>style.visibility</p:attrName>
                                        </p:attrNameLst>
                                      </p:cBhvr>
                                      <p:to>
                                        <p:strVal val="visible"/>
                                      </p:to>
                                    </p:set>
                                    <p:animEffect transition="in" filter="wipe(left)">
                                      <p:cBhvr>
                                        <p:cTn id="12" dur="500"/>
                                        <p:tgtEl>
                                          <p:spTgt spid="470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0019">
                                            <p:txEl>
                                              <p:pRg st="2" end="2"/>
                                            </p:txEl>
                                          </p:spTgt>
                                        </p:tgtEl>
                                        <p:attrNameLst>
                                          <p:attrName>style.visibility</p:attrName>
                                        </p:attrNameLst>
                                      </p:cBhvr>
                                      <p:to>
                                        <p:strVal val="visible"/>
                                      </p:to>
                                    </p:set>
                                    <p:animEffect transition="in" filter="wipe(left)">
                                      <p:cBhvr>
                                        <p:cTn id="17" dur="500"/>
                                        <p:tgtEl>
                                          <p:spTgt spid="470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0019">
                                            <p:txEl>
                                              <p:pRg st="3" end="3"/>
                                            </p:txEl>
                                          </p:spTgt>
                                        </p:tgtEl>
                                        <p:attrNameLst>
                                          <p:attrName>style.visibility</p:attrName>
                                        </p:attrNameLst>
                                      </p:cBhvr>
                                      <p:to>
                                        <p:strVal val="visible"/>
                                      </p:to>
                                    </p:set>
                                    <p:animEffect transition="in" filter="wipe(left)">
                                      <p:cBhvr>
                                        <p:cTn id="22" dur="500"/>
                                        <p:tgtEl>
                                          <p:spTgt spid="4700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0019">
                                            <p:txEl>
                                              <p:pRg st="4" end="4"/>
                                            </p:txEl>
                                          </p:spTgt>
                                        </p:tgtEl>
                                        <p:attrNameLst>
                                          <p:attrName>style.visibility</p:attrName>
                                        </p:attrNameLst>
                                      </p:cBhvr>
                                      <p:to>
                                        <p:strVal val="visible"/>
                                      </p:to>
                                    </p:set>
                                    <p:animEffect transition="in" filter="wipe(left)">
                                      <p:cBhvr>
                                        <p:cTn id="27" dur="500"/>
                                        <p:tgtEl>
                                          <p:spTgt spid="470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idx="1"/>
          </p:nvPr>
        </p:nvSpPr>
        <p:spPr>
          <a:xfrm>
            <a:off x="396875" y="933450"/>
            <a:ext cx="8382000" cy="5248275"/>
          </a:xfrm>
        </p:spPr>
        <p:txBody>
          <a:bodyPr/>
          <a:lstStyle/>
          <a:p>
            <a:r>
              <a:rPr lang="en-US" altLang="zh-CN" b="1" dirty="0" smtClean="0">
                <a:solidFill>
                  <a:srgbClr val="3366FF"/>
                </a:solidFill>
                <a:ea typeface="ＭＳ Ｐゴシック" pitchFamily="34" charset="-128"/>
              </a:rPr>
              <a:t>Key goals of an operating system’s I/O subsystem:</a:t>
            </a:r>
          </a:p>
          <a:p>
            <a:pPr lvl="1"/>
            <a:r>
              <a:rPr lang="en-US" altLang="zh-CN" sz="2400" b="1" dirty="0" smtClean="0">
                <a:solidFill>
                  <a:srgbClr val="00B0F0"/>
                </a:solidFill>
                <a:ea typeface="宋体" pitchFamily="2" charset="-122"/>
              </a:rPr>
              <a:t>provide  the simplest interface possible</a:t>
            </a:r>
            <a:r>
              <a:rPr lang="en-US" altLang="zh-CN" sz="2400" dirty="0" smtClean="0">
                <a:solidFill>
                  <a:srgbClr val="00B0F0"/>
                </a:solidFill>
                <a:ea typeface="宋体" pitchFamily="2" charset="-122"/>
              </a:rPr>
              <a:t> </a:t>
            </a:r>
            <a:r>
              <a:rPr lang="en-US" altLang="zh-CN" sz="2400" dirty="0" smtClean="0">
                <a:solidFill>
                  <a:srgbClr val="000000"/>
                </a:solidFill>
                <a:ea typeface="宋体" pitchFamily="2" charset="-122"/>
              </a:rPr>
              <a:t>to the rest of the system.</a:t>
            </a:r>
          </a:p>
          <a:p>
            <a:pPr lvl="1">
              <a:buFont typeface="Monotype Sorts" pitchFamily="2" charset="2"/>
              <a:buNone/>
            </a:pPr>
            <a:r>
              <a:rPr lang="en-US" altLang="zh-CN" sz="2400" b="1" dirty="0" smtClean="0">
                <a:solidFill>
                  <a:srgbClr val="008000"/>
                </a:solidFill>
                <a:ea typeface="宋体" pitchFamily="2" charset="-122"/>
              </a:rPr>
              <a:t>    </a:t>
            </a:r>
            <a:r>
              <a:rPr lang="zh-CN" altLang="en-US" sz="2400" b="1" dirty="0" smtClean="0">
                <a:solidFill>
                  <a:srgbClr val="008000"/>
                </a:solidFill>
                <a:ea typeface="宋体" pitchFamily="2" charset="-122"/>
              </a:rPr>
              <a:t>给系统的其他部分提供尽可能简单的接口。</a:t>
            </a:r>
          </a:p>
          <a:p>
            <a:pPr lvl="1"/>
            <a:r>
              <a:rPr lang="en-US" altLang="zh-CN" sz="2400" dirty="0" smtClean="0">
                <a:solidFill>
                  <a:srgbClr val="000000"/>
                </a:solidFill>
                <a:ea typeface="宋体" pitchFamily="2" charset="-122"/>
              </a:rPr>
              <a:t>optimize I/O for </a:t>
            </a:r>
            <a:r>
              <a:rPr lang="en-US" altLang="zh-CN" b="1" dirty="0">
                <a:solidFill>
                  <a:srgbClr val="00B0F0"/>
                </a:solidFill>
                <a:ea typeface="宋体" pitchFamily="2" charset="-122"/>
              </a:rPr>
              <a:t>maximum concurrency</a:t>
            </a:r>
            <a:r>
              <a:rPr lang="en-US" altLang="zh-CN" sz="2400" dirty="0" smtClean="0">
                <a:solidFill>
                  <a:srgbClr val="000000"/>
                </a:solidFill>
                <a:ea typeface="宋体" pitchFamily="2" charset="-122"/>
              </a:rPr>
              <a:t>.</a:t>
            </a:r>
          </a:p>
          <a:p>
            <a:pPr lvl="1">
              <a:buFont typeface="Monotype Sorts" pitchFamily="2" charset="2"/>
              <a:buNone/>
            </a:pPr>
            <a:r>
              <a:rPr lang="en-US" altLang="zh-CN" sz="2400" b="1" dirty="0" smtClean="0">
                <a:solidFill>
                  <a:srgbClr val="008000"/>
                </a:solidFill>
                <a:ea typeface="宋体" pitchFamily="2" charset="-122"/>
              </a:rPr>
              <a:t>    </a:t>
            </a:r>
            <a:r>
              <a:rPr lang="zh-CN" altLang="en-US" sz="2400" b="1" dirty="0" smtClean="0">
                <a:solidFill>
                  <a:srgbClr val="008000"/>
                </a:solidFill>
                <a:ea typeface="宋体" pitchFamily="2" charset="-122"/>
              </a:rPr>
              <a:t>优化</a:t>
            </a:r>
            <a:r>
              <a:rPr lang="en-US" altLang="zh-CN" sz="2400" b="1" dirty="0" smtClean="0">
                <a:solidFill>
                  <a:srgbClr val="008000"/>
                </a:solidFill>
                <a:ea typeface="宋体" pitchFamily="2" charset="-122"/>
              </a:rPr>
              <a:t>I/O</a:t>
            </a:r>
            <a:r>
              <a:rPr lang="zh-CN" altLang="en-US" sz="2400" b="1" dirty="0" smtClean="0">
                <a:solidFill>
                  <a:srgbClr val="008000"/>
                </a:solidFill>
                <a:ea typeface="宋体" pitchFamily="2" charset="-122"/>
              </a:rPr>
              <a:t>以获得最大的并发性。</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6706">
                                            <p:txEl>
                                              <p:pRg st="0" end="0"/>
                                            </p:txEl>
                                          </p:spTgt>
                                        </p:tgtEl>
                                        <p:attrNameLst>
                                          <p:attrName>style.visibility</p:attrName>
                                        </p:attrNameLst>
                                      </p:cBhvr>
                                      <p:to>
                                        <p:strVal val="visible"/>
                                      </p:to>
                                    </p:set>
                                    <p:animEffect transition="in" filter="wipe(left)">
                                      <p:cBhvr>
                                        <p:cTn id="7" dur="500"/>
                                        <p:tgtEl>
                                          <p:spTgt spid="4567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6706">
                                            <p:txEl>
                                              <p:pRg st="1" end="1"/>
                                            </p:txEl>
                                          </p:spTgt>
                                        </p:tgtEl>
                                        <p:attrNameLst>
                                          <p:attrName>style.visibility</p:attrName>
                                        </p:attrNameLst>
                                      </p:cBhvr>
                                      <p:to>
                                        <p:strVal val="visible"/>
                                      </p:to>
                                    </p:set>
                                    <p:animEffect transition="in" filter="wipe(left)">
                                      <p:cBhvr>
                                        <p:cTn id="12" dur="500"/>
                                        <p:tgtEl>
                                          <p:spTgt spid="4567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6706">
                                            <p:txEl>
                                              <p:pRg st="2" end="2"/>
                                            </p:txEl>
                                          </p:spTgt>
                                        </p:tgtEl>
                                        <p:attrNameLst>
                                          <p:attrName>style.visibility</p:attrName>
                                        </p:attrNameLst>
                                      </p:cBhvr>
                                      <p:to>
                                        <p:strVal val="visible"/>
                                      </p:to>
                                    </p:set>
                                    <p:animEffect transition="in" filter="wipe(left)">
                                      <p:cBhvr>
                                        <p:cTn id="17" dur="500"/>
                                        <p:tgtEl>
                                          <p:spTgt spid="4567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6706">
                                            <p:txEl>
                                              <p:pRg st="3" end="3"/>
                                            </p:txEl>
                                          </p:spTgt>
                                        </p:tgtEl>
                                        <p:attrNameLst>
                                          <p:attrName>style.visibility</p:attrName>
                                        </p:attrNameLst>
                                      </p:cBhvr>
                                      <p:to>
                                        <p:strVal val="visible"/>
                                      </p:to>
                                    </p:set>
                                    <p:animEffect transition="in" filter="wipe(left)">
                                      <p:cBhvr>
                                        <p:cTn id="22" dur="500"/>
                                        <p:tgtEl>
                                          <p:spTgt spid="4567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6706">
                                            <p:txEl>
                                              <p:pRg st="4" end="4"/>
                                            </p:txEl>
                                          </p:spTgt>
                                        </p:tgtEl>
                                        <p:attrNameLst>
                                          <p:attrName>style.visibility</p:attrName>
                                        </p:attrNameLst>
                                      </p:cBhvr>
                                      <p:to>
                                        <p:strVal val="visible"/>
                                      </p:to>
                                    </p:set>
                                    <p:animEffect transition="in" filter="wipe(left)">
                                      <p:cBhvr>
                                        <p:cTn id="27" dur="500"/>
                                        <p:tgtEl>
                                          <p:spTgt spid="4567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idx="1"/>
          </p:nvPr>
        </p:nvSpPr>
        <p:spPr>
          <a:xfrm>
            <a:off x="306388" y="884238"/>
            <a:ext cx="8651875" cy="4641850"/>
          </a:xfrm>
        </p:spPr>
        <p:txBody>
          <a:bodyPr/>
          <a:lstStyle/>
          <a:p>
            <a:r>
              <a:rPr lang="en-US" altLang="zh-CN" sz="2400" b="1" i="1" dirty="0" smtClean="0">
                <a:solidFill>
                  <a:srgbClr val="3366FF"/>
                </a:solidFill>
                <a:ea typeface="ＭＳ Ｐゴシック" pitchFamily="34" charset="-128"/>
              </a:rPr>
              <a:t>Interrupt-handler</a:t>
            </a:r>
            <a:r>
              <a:rPr lang="en-US" altLang="zh-CN" sz="2400" dirty="0" smtClean="0">
                <a:ea typeface="宋体" pitchFamily="2" charset="-122"/>
              </a:rPr>
              <a:t> receives interrupts</a:t>
            </a:r>
          </a:p>
          <a:p>
            <a:pPr>
              <a:buFont typeface="Monotype Sorts" pitchFamily="2" charset="2"/>
              <a:buNone/>
            </a:pPr>
            <a:r>
              <a:rPr lang="en-US" altLang="zh-CN" sz="2000" b="1" dirty="0" smtClean="0">
                <a:solidFill>
                  <a:srgbClr val="008000"/>
                </a:solidFill>
                <a:ea typeface="宋体" pitchFamily="2" charset="-122"/>
              </a:rPr>
              <a:t>     </a:t>
            </a:r>
            <a:r>
              <a:rPr lang="zh-CN" altLang="en-US" sz="2000" b="1" dirty="0" smtClean="0">
                <a:solidFill>
                  <a:srgbClr val="008000"/>
                </a:solidFill>
                <a:ea typeface="宋体" pitchFamily="2" charset="-122"/>
              </a:rPr>
              <a:t>中断处理程序收到中断信号</a:t>
            </a:r>
          </a:p>
          <a:p>
            <a:pPr lvl="2"/>
            <a:r>
              <a:rPr lang="en-US" altLang="zh-CN" sz="2400" dirty="0" smtClean="0">
                <a:ea typeface="宋体" pitchFamily="2" charset="-122"/>
              </a:rPr>
              <a:t>Determines the cause of the interrupt</a:t>
            </a:r>
          </a:p>
          <a:p>
            <a:pPr lvl="2"/>
            <a:r>
              <a:rPr lang="en-US" altLang="zh-CN" sz="2400" dirty="0" smtClean="0">
                <a:ea typeface="宋体" pitchFamily="2" charset="-122"/>
              </a:rPr>
              <a:t>Performs the necessary processing</a:t>
            </a:r>
          </a:p>
          <a:p>
            <a:pPr lvl="2"/>
            <a:r>
              <a:rPr lang="en-US" altLang="zh-CN" sz="2400" dirty="0" smtClean="0">
                <a:ea typeface="宋体" pitchFamily="2" charset="-122"/>
              </a:rPr>
              <a:t>Performs a state restore</a:t>
            </a:r>
          </a:p>
          <a:p>
            <a:pPr lvl="2"/>
            <a:r>
              <a:rPr lang="en-US" altLang="zh-CN" sz="2400" dirty="0" smtClean="0">
                <a:ea typeface="宋体" pitchFamily="2" charset="-122"/>
              </a:rPr>
              <a:t>Executes a </a:t>
            </a:r>
            <a:r>
              <a:rPr lang="en-US" altLang="zh-CN" sz="2400" i="1" dirty="0" smtClean="0">
                <a:solidFill>
                  <a:srgbClr val="00B0F0"/>
                </a:solidFill>
                <a:ea typeface="宋体" pitchFamily="2" charset="-122"/>
              </a:rPr>
              <a:t>return from interrupt</a:t>
            </a:r>
            <a:r>
              <a:rPr lang="en-US" altLang="zh-CN" sz="2400" dirty="0" smtClean="0">
                <a:solidFill>
                  <a:srgbClr val="00B0F0"/>
                </a:solidFill>
                <a:ea typeface="宋体" pitchFamily="2" charset="-122"/>
              </a:rPr>
              <a:t> </a:t>
            </a:r>
            <a:r>
              <a:rPr lang="en-US" altLang="zh-CN" sz="2400" dirty="0" smtClean="0">
                <a:ea typeface="宋体" pitchFamily="2" charset="-122"/>
              </a:rPr>
              <a:t>instruction to return the CPU to the execution state priori to the interrupt</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20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left)">
                                      <p:cBhvr>
                                        <p:cTn id="7" dur="500"/>
                                        <p:tgtEl>
                                          <p:spTgt spid="513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left)">
                                      <p:cBhvr>
                                        <p:cTn id="12" dur="500"/>
                                        <p:tgtEl>
                                          <p:spTgt spid="513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left)">
                                      <p:cBhvr>
                                        <p:cTn id="17" dur="500"/>
                                        <p:tgtEl>
                                          <p:spTgt spid="513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3027">
                                            <p:txEl>
                                              <p:pRg st="3" end="3"/>
                                            </p:txEl>
                                          </p:spTgt>
                                        </p:tgtEl>
                                        <p:attrNameLst>
                                          <p:attrName>style.visibility</p:attrName>
                                        </p:attrNameLst>
                                      </p:cBhvr>
                                      <p:to>
                                        <p:strVal val="visible"/>
                                      </p:to>
                                    </p:set>
                                    <p:animEffect transition="in" filter="wipe(left)">
                                      <p:cBhvr>
                                        <p:cTn id="22" dur="500"/>
                                        <p:tgtEl>
                                          <p:spTgt spid="513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3027">
                                            <p:txEl>
                                              <p:pRg st="4" end="4"/>
                                            </p:txEl>
                                          </p:spTgt>
                                        </p:tgtEl>
                                        <p:attrNameLst>
                                          <p:attrName>style.visibility</p:attrName>
                                        </p:attrNameLst>
                                      </p:cBhvr>
                                      <p:to>
                                        <p:strVal val="visible"/>
                                      </p:to>
                                    </p:set>
                                    <p:animEffect transition="in" filter="wipe(left)">
                                      <p:cBhvr>
                                        <p:cTn id="27" dur="500"/>
                                        <p:tgtEl>
                                          <p:spTgt spid="513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3027">
                                            <p:txEl>
                                              <p:pRg st="5" end="5"/>
                                            </p:txEl>
                                          </p:spTgt>
                                        </p:tgtEl>
                                        <p:attrNameLst>
                                          <p:attrName>style.visibility</p:attrName>
                                        </p:attrNameLst>
                                      </p:cBhvr>
                                      <p:to>
                                        <p:strVal val="visible"/>
                                      </p:to>
                                    </p:set>
                                    <p:animEffect transition="in" filter="wipe(left)">
                                      <p:cBhvr>
                                        <p:cTn id="32" dur="500"/>
                                        <p:tgtEl>
                                          <p:spTgt spid="513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3071813" y="5929313"/>
            <a:ext cx="3414712" cy="573087"/>
          </a:xfrm>
        </p:spPr>
        <p:txBody>
          <a:bodyPr/>
          <a:lstStyle/>
          <a:p>
            <a:r>
              <a:rPr lang="en-US" altLang="zh-CN" sz="2000" dirty="0" smtClean="0">
                <a:solidFill>
                  <a:srgbClr val="008000"/>
                </a:solidFill>
                <a:ea typeface="宋体" pitchFamily="2" charset="-122"/>
              </a:rPr>
              <a:t>Interrupt-Driven I/O Cycle</a:t>
            </a:r>
          </a:p>
        </p:txBody>
      </p:sp>
      <p:pic>
        <p:nvPicPr>
          <p:cNvPr id="471043" name="Picture 3"/>
          <p:cNvPicPr>
            <a:picLocks noChangeAspect="1" noChangeArrowheads="1"/>
          </p:cNvPicPr>
          <p:nvPr/>
        </p:nvPicPr>
        <p:blipFill>
          <a:blip r:embed="rId2">
            <a:extLst>
              <a:ext uri="{28A0092B-C50C-407E-A947-70E740481C1C}">
                <a14:useLocalDpi xmlns:a14="http://schemas.microsoft.com/office/drawing/2010/main" val="0"/>
              </a:ext>
            </a:extLst>
          </a:blip>
          <a:srcRect l="12607" t="861" r="12607" b="891"/>
          <a:stretch>
            <a:fillRect/>
          </a:stretch>
        </p:blipFill>
        <p:spPr bwMode="auto">
          <a:xfrm>
            <a:off x="1819275" y="319088"/>
            <a:ext cx="5784850" cy="570071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1047750" y="5380038"/>
            <a:ext cx="7772400" cy="844550"/>
          </a:xfrm>
        </p:spPr>
        <p:txBody>
          <a:bodyPr/>
          <a:lstStyle/>
          <a:p>
            <a:pPr algn="ctr"/>
            <a:r>
              <a:rPr lang="en-US" altLang="zh-CN" sz="2000" dirty="0" smtClean="0">
                <a:solidFill>
                  <a:srgbClr val="008000"/>
                </a:solidFill>
                <a:ea typeface="宋体" pitchFamily="2" charset="-122"/>
              </a:rPr>
              <a:t>Intel Pentium Processor Event-Vector Table</a:t>
            </a:r>
          </a:p>
        </p:txBody>
      </p:sp>
      <p:pic>
        <p:nvPicPr>
          <p:cNvPr id="472067" name="Picture 3"/>
          <p:cNvPicPr>
            <a:picLocks noChangeAspect="1" noChangeArrowheads="1"/>
          </p:cNvPicPr>
          <p:nvPr/>
        </p:nvPicPr>
        <p:blipFill>
          <a:blip r:embed="rId2">
            <a:extLst>
              <a:ext uri="{28A0092B-C50C-407E-A947-70E740481C1C}">
                <a14:useLocalDpi xmlns:a14="http://schemas.microsoft.com/office/drawing/2010/main" val="0"/>
              </a:ext>
            </a:extLst>
          </a:blip>
          <a:srcRect l="6888" t="626" r="7109" b="626"/>
          <a:stretch>
            <a:fillRect/>
          </a:stretch>
        </p:blipFill>
        <p:spPr bwMode="auto">
          <a:xfrm>
            <a:off x="1912938" y="593725"/>
            <a:ext cx="5845175" cy="503396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451556" y="207963"/>
            <a:ext cx="8335257" cy="979487"/>
          </a:xfrm>
        </p:spPr>
        <p:txBody>
          <a:bodyPr>
            <a:normAutofit/>
          </a:bodyPr>
          <a:lstStyle/>
          <a:p>
            <a:r>
              <a:rPr lang="en-US" altLang="zh-CN" dirty="0" smtClean="0">
                <a:solidFill>
                  <a:srgbClr val="00B0F0"/>
                </a:solidFill>
                <a:ea typeface="宋体" pitchFamily="2" charset="-122"/>
              </a:rPr>
              <a:t>Direct Memory Access  </a:t>
            </a:r>
            <a:r>
              <a:rPr lang="zh-CN" altLang="en-US" sz="3100" b="1" dirty="0" smtClean="0">
                <a:solidFill>
                  <a:srgbClr val="008000"/>
                </a:solidFill>
                <a:ea typeface="宋体" pitchFamily="2" charset="-122"/>
              </a:rPr>
              <a:t>直接内存访问</a:t>
            </a:r>
          </a:p>
        </p:txBody>
      </p:sp>
      <p:sp>
        <p:nvSpPr>
          <p:cNvPr id="473091" name="Rectangle 3"/>
          <p:cNvSpPr>
            <a:spLocks noGrp="1" noChangeArrowheads="1"/>
          </p:cNvSpPr>
          <p:nvPr>
            <p:ph idx="1"/>
          </p:nvPr>
        </p:nvSpPr>
        <p:spPr>
          <a:xfrm>
            <a:off x="338138" y="1279525"/>
            <a:ext cx="8601075" cy="4114800"/>
          </a:xfrm>
        </p:spPr>
        <p:txBody>
          <a:bodyPr>
            <a:normAutofit lnSpcReduction="10000"/>
          </a:bodyPr>
          <a:lstStyle/>
          <a:p>
            <a:pPr>
              <a:spcBef>
                <a:spcPct val="50000"/>
              </a:spcBef>
            </a:pPr>
            <a:r>
              <a:rPr lang="en-US" altLang="zh-CN" sz="2400" dirty="0" smtClean="0">
                <a:ea typeface="宋体" pitchFamily="2" charset="-122"/>
              </a:rPr>
              <a:t>Used to avoid programmed I/O for large data movement</a:t>
            </a:r>
            <a:r>
              <a:rPr lang="en-US" altLang="zh-CN" sz="2000" dirty="0" smtClean="0">
                <a:ea typeface="宋体" pitchFamily="2" charset="-122"/>
              </a:rPr>
              <a:t> </a:t>
            </a:r>
            <a:br>
              <a:rPr lang="en-US" altLang="zh-CN" sz="2000" dirty="0" smtClean="0">
                <a:ea typeface="宋体" pitchFamily="2" charset="-122"/>
              </a:rPr>
            </a:br>
            <a:r>
              <a:rPr lang="zh-CN" altLang="en-US" sz="2000" b="1" dirty="0" smtClean="0">
                <a:solidFill>
                  <a:srgbClr val="008000"/>
                </a:solidFill>
                <a:ea typeface="宋体" pitchFamily="2" charset="-122"/>
              </a:rPr>
              <a:t>用于进行大量数据移动时避免用编程的</a:t>
            </a:r>
            <a:r>
              <a:rPr lang="en-US" altLang="zh-CN" sz="2000" b="1" dirty="0" smtClean="0">
                <a:solidFill>
                  <a:srgbClr val="008000"/>
                </a:solidFill>
                <a:ea typeface="宋体" pitchFamily="2" charset="-122"/>
              </a:rPr>
              <a:t>I/O</a:t>
            </a:r>
          </a:p>
          <a:p>
            <a:pPr>
              <a:spcBef>
                <a:spcPct val="50000"/>
              </a:spcBef>
            </a:pPr>
            <a:r>
              <a:rPr lang="en-US" altLang="zh-CN" sz="2400" dirty="0" smtClean="0">
                <a:ea typeface="宋体" pitchFamily="2" charset="-122"/>
              </a:rPr>
              <a:t>Requires DMA controller</a:t>
            </a:r>
            <a:br>
              <a:rPr lang="en-US" altLang="zh-CN" sz="2400" dirty="0" smtClean="0">
                <a:ea typeface="宋体" pitchFamily="2" charset="-122"/>
              </a:rPr>
            </a:br>
            <a:r>
              <a:rPr lang="zh-CN" altLang="en-US" sz="2000" b="1" dirty="0" smtClean="0">
                <a:solidFill>
                  <a:srgbClr val="008000"/>
                </a:solidFill>
                <a:ea typeface="宋体" pitchFamily="2" charset="-122"/>
              </a:rPr>
              <a:t>需要</a:t>
            </a:r>
            <a:r>
              <a:rPr lang="en-US" altLang="zh-CN" sz="2000" b="1" dirty="0" smtClean="0">
                <a:solidFill>
                  <a:srgbClr val="008000"/>
                </a:solidFill>
                <a:ea typeface="宋体" pitchFamily="2" charset="-122"/>
              </a:rPr>
              <a:t>DMA</a:t>
            </a:r>
            <a:r>
              <a:rPr lang="zh-CN" altLang="en-US" sz="2000" b="1" dirty="0" smtClean="0">
                <a:solidFill>
                  <a:srgbClr val="008000"/>
                </a:solidFill>
                <a:ea typeface="宋体" pitchFamily="2" charset="-122"/>
              </a:rPr>
              <a:t>控制器</a:t>
            </a:r>
          </a:p>
          <a:p>
            <a:pPr>
              <a:spcBef>
                <a:spcPct val="50000"/>
              </a:spcBef>
            </a:pPr>
            <a:r>
              <a:rPr lang="en-US" altLang="zh-CN" sz="2400" dirty="0" smtClean="0">
                <a:ea typeface="宋体" pitchFamily="2" charset="-122"/>
              </a:rPr>
              <a:t>Bypasses CPU to transfer data directly between I/O device and memory </a:t>
            </a:r>
          </a:p>
          <a:p>
            <a:pPr>
              <a:spcBef>
                <a:spcPct val="50000"/>
              </a:spcBef>
              <a:buFont typeface="Monotype Sorts" pitchFamily="2" charset="2"/>
              <a:buNone/>
            </a:pPr>
            <a:r>
              <a:rPr lang="en-US" altLang="zh-CN" sz="2000" b="1" dirty="0" smtClean="0">
                <a:solidFill>
                  <a:srgbClr val="008000"/>
                </a:solidFill>
                <a:ea typeface="宋体" pitchFamily="2" charset="-122"/>
              </a:rPr>
              <a:t>    </a:t>
            </a:r>
            <a:r>
              <a:rPr lang="zh-CN" altLang="en-US" sz="2000" b="1" dirty="0" smtClean="0">
                <a:solidFill>
                  <a:srgbClr val="008000"/>
                </a:solidFill>
                <a:ea typeface="宋体" pitchFamily="2" charset="-122"/>
              </a:rPr>
              <a:t>绕开</a:t>
            </a:r>
            <a:r>
              <a:rPr lang="en-US" altLang="zh-CN" sz="2000" b="1" dirty="0" smtClean="0">
                <a:solidFill>
                  <a:srgbClr val="008000"/>
                </a:solidFill>
                <a:ea typeface="宋体" pitchFamily="2" charset="-122"/>
              </a:rPr>
              <a:t>CPU</a:t>
            </a:r>
            <a:r>
              <a:rPr lang="zh-CN" altLang="en-US" sz="2000" b="1" dirty="0" smtClean="0">
                <a:solidFill>
                  <a:srgbClr val="008000"/>
                </a:solidFill>
                <a:ea typeface="宋体" pitchFamily="2" charset="-122"/>
              </a:rPr>
              <a:t>，直接在</a:t>
            </a:r>
            <a:r>
              <a:rPr lang="en-US" altLang="zh-CN" sz="2000" b="1" dirty="0" smtClean="0">
                <a:solidFill>
                  <a:srgbClr val="008000"/>
                </a:solidFill>
                <a:ea typeface="宋体" pitchFamily="2" charset="-122"/>
              </a:rPr>
              <a:t>I/O</a:t>
            </a:r>
            <a:r>
              <a:rPr lang="zh-CN" altLang="en-US" sz="2000" b="1" dirty="0" smtClean="0">
                <a:solidFill>
                  <a:srgbClr val="008000"/>
                </a:solidFill>
                <a:ea typeface="宋体" pitchFamily="2" charset="-122"/>
              </a:rPr>
              <a:t>设备和内存之间传输数据</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4114" name="Group 2"/>
          <p:cNvGrpSpPr>
            <a:grpSpLocks/>
          </p:cNvGrpSpPr>
          <p:nvPr/>
        </p:nvGrpSpPr>
        <p:grpSpPr bwMode="auto">
          <a:xfrm>
            <a:off x="457200" y="1143000"/>
            <a:ext cx="8915400" cy="4419600"/>
            <a:chOff x="288" y="720"/>
            <a:chExt cx="5616" cy="2784"/>
          </a:xfrm>
        </p:grpSpPr>
        <p:sp>
          <p:nvSpPr>
            <p:cNvPr id="474115" name="Text Box 3"/>
            <p:cNvSpPr txBox="1">
              <a:spLocks noChangeArrowheads="1"/>
            </p:cNvSpPr>
            <p:nvPr/>
          </p:nvSpPr>
          <p:spPr bwMode="auto">
            <a:xfrm>
              <a:off x="2880" y="1584"/>
              <a:ext cx="57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a:latin typeface="Times New Roman" pitchFamily="18" charset="0"/>
                  <a:ea typeface="宋体" pitchFamily="2" charset="-122"/>
                </a:rPr>
                <a:t>MAR</a:t>
              </a:r>
            </a:p>
          </p:txBody>
        </p:sp>
        <p:sp>
          <p:nvSpPr>
            <p:cNvPr id="474116" name="Text Box 4"/>
            <p:cNvSpPr txBox="1">
              <a:spLocks noChangeArrowheads="1"/>
            </p:cNvSpPr>
            <p:nvPr/>
          </p:nvSpPr>
          <p:spPr bwMode="auto">
            <a:xfrm>
              <a:off x="2880" y="2064"/>
              <a:ext cx="57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a:latin typeface="Times New Roman" pitchFamily="18" charset="0"/>
                  <a:ea typeface="宋体" pitchFamily="2" charset="-122"/>
                </a:rPr>
                <a:t>DC</a:t>
              </a:r>
            </a:p>
          </p:txBody>
        </p:sp>
        <p:sp>
          <p:nvSpPr>
            <p:cNvPr id="474117" name="Text Box 5"/>
            <p:cNvSpPr txBox="1">
              <a:spLocks noChangeArrowheads="1"/>
            </p:cNvSpPr>
            <p:nvPr/>
          </p:nvSpPr>
          <p:spPr bwMode="auto">
            <a:xfrm>
              <a:off x="2880" y="2544"/>
              <a:ext cx="57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a:latin typeface="Times New Roman" pitchFamily="18" charset="0"/>
                  <a:ea typeface="宋体" pitchFamily="2" charset="-122"/>
                </a:rPr>
                <a:t>CR</a:t>
              </a:r>
            </a:p>
          </p:txBody>
        </p:sp>
        <p:sp>
          <p:nvSpPr>
            <p:cNvPr id="474118" name="Text Box 6"/>
            <p:cNvSpPr txBox="1">
              <a:spLocks noChangeArrowheads="1"/>
            </p:cNvSpPr>
            <p:nvPr/>
          </p:nvSpPr>
          <p:spPr bwMode="auto">
            <a:xfrm>
              <a:off x="2880" y="1104"/>
              <a:ext cx="57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a:latin typeface="Times New Roman" pitchFamily="18" charset="0"/>
                  <a:ea typeface="宋体" pitchFamily="2" charset="-122"/>
                </a:rPr>
                <a:t>DR</a:t>
              </a:r>
            </a:p>
          </p:txBody>
        </p:sp>
        <p:sp>
          <p:nvSpPr>
            <p:cNvPr id="474119" name="Text Box 7"/>
            <p:cNvSpPr txBox="1">
              <a:spLocks noChangeArrowheads="1"/>
            </p:cNvSpPr>
            <p:nvPr/>
          </p:nvSpPr>
          <p:spPr bwMode="auto">
            <a:xfrm>
              <a:off x="3834" y="1104"/>
              <a:ext cx="352"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spcBef>
                  <a:spcPct val="50000"/>
                </a:spcBef>
              </a:pPr>
              <a:r>
                <a:rPr kumimoji="1" lang="en-US" altLang="zh-CN" sz="2400" b="1">
                  <a:solidFill>
                    <a:srgbClr val="FF5050"/>
                  </a:solidFill>
                  <a:latin typeface="Times New Roman" pitchFamily="18" charset="0"/>
                  <a:ea typeface="宋体" pitchFamily="2" charset="-122"/>
                </a:rPr>
                <a:t>I/O</a:t>
              </a:r>
              <a:r>
                <a:rPr kumimoji="1" lang="zh-CN" altLang="en-US" sz="2400" b="1">
                  <a:solidFill>
                    <a:srgbClr val="FF5050"/>
                  </a:solidFill>
                  <a:latin typeface="Times New Roman" pitchFamily="18" charset="0"/>
                  <a:ea typeface="宋体" pitchFamily="2" charset="-122"/>
                </a:rPr>
                <a:t>控制逻辑</a:t>
              </a:r>
            </a:p>
          </p:txBody>
        </p:sp>
        <p:sp>
          <p:nvSpPr>
            <p:cNvPr id="474120" name="Rectangle 8"/>
            <p:cNvSpPr>
              <a:spLocks noChangeArrowheads="1"/>
            </p:cNvSpPr>
            <p:nvPr/>
          </p:nvSpPr>
          <p:spPr bwMode="auto">
            <a:xfrm>
              <a:off x="4560" y="1104"/>
              <a:ext cx="57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21" name="Rectangle 9"/>
            <p:cNvSpPr>
              <a:spLocks noChangeArrowheads="1"/>
            </p:cNvSpPr>
            <p:nvPr/>
          </p:nvSpPr>
          <p:spPr bwMode="auto">
            <a:xfrm>
              <a:off x="4560" y="2448"/>
              <a:ext cx="57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22" name="Rectangle 10"/>
            <p:cNvSpPr>
              <a:spLocks noChangeArrowheads="1"/>
            </p:cNvSpPr>
            <p:nvPr/>
          </p:nvSpPr>
          <p:spPr bwMode="auto">
            <a:xfrm>
              <a:off x="2736" y="960"/>
              <a:ext cx="2592" cy="20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23" name="Rectangle 11"/>
            <p:cNvSpPr>
              <a:spLocks noChangeArrowheads="1"/>
            </p:cNvSpPr>
            <p:nvPr/>
          </p:nvSpPr>
          <p:spPr bwMode="auto">
            <a:xfrm>
              <a:off x="1392" y="1104"/>
              <a:ext cx="864" cy="12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24" name="Rectangle 12"/>
            <p:cNvSpPr>
              <a:spLocks noChangeArrowheads="1"/>
            </p:cNvSpPr>
            <p:nvPr/>
          </p:nvSpPr>
          <p:spPr bwMode="auto">
            <a:xfrm>
              <a:off x="288" y="1104"/>
              <a:ext cx="864" cy="12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25" name="Line 13"/>
            <p:cNvSpPr>
              <a:spLocks noChangeShapeType="1"/>
            </p:cNvSpPr>
            <p:nvPr/>
          </p:nvSpPr>
          <p:spPr bwMode="auto">
            <a:xfrm>
              <a:off x="720" y="2400"/>
              <a:ext cx="0"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26" name="Line 14"/>
            <p:cNvSpPr>
              <a:spLocks noChangeShapeType="1"/>
            </p:cNvSpPr>
            <p:nvPr/>
          </p:nvSpPr>
          <p:spPr bwMode="auto">
            <a:xfrm>
              <a:off x="720" y="3456"/>
              <a:ext cx="3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27" name="Line 15"/>
            <p:cNvSpPr>
              <a:spLocks noChangeShapeType="1"/>
            </p:cNvSpPr>
            <p:nvPr/>
          </p:nvSpPr>
          <p:spPr bwMode="auto">
            <a:xfrm flipV="1">
              <a:off x="4032" y="297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28" name="Line 16"/>
            <p:cNvSpPr>
              <a:spLocks noChangeShapeType="1"/>
            </p:cNvSpPr>
            <p:nvPr/>
          </p:nvSpPr>
          <p:spPr bwMode="auto">
            <a:xfrm>
              <a:off x="1776" y="2400"/>
              <a:ext cx="0" cy="1056"/>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29" name="Line 17"/>
            <p:cNvSpPr>
              <a:spLocks noChangeShapeType="1"/>
            </p:cNvSpPr>
            <p:nvPr/>
          </p:nvSpPr>
          <p:spPr bwMode="auto">
            <a:xfrm>
              <a:off x="960" y="3360"/>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30" name="Rectangle 18"/>
            <p:cNvSpPr>
              <a:spLocks noChangeArrowheads="1"/>
            </p:cNvSpPr>
            <p:nvPr/>
          </p:nvSpPr>
          <p:spPr bwMode="auto">
            <a:xfrm>
              <a:off x="1872" y="1488"/>
              <a:ext cx="240"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31" name="Line 19"/>
            <p:cNvSpPr>
              <a:spLocks noChangeShapeType="1"/>
            </p:cNvSpPr>
            <p:nvPr/>
          </p:nvSpPr>
          <p:spPr bwMode="auto">
            <a:xfrm flipH="1">
              <a:off x="1680" y="148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32" name="Line 20"/>
            <p:cNvSpPr>
              <a:spLocks noChangeShapeType="1"/>
            </p:cNvSpPr>
            <p:nvPr/>
          </p:nvSpPr>
          <p:spPr bwMode="auto">
            <a:xfrm flipH="1">
              <a:off x="1680" y="220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33" name="Line 21"/>
            <p:cNvSpPr>
              <a:spLocks noChangeShapeType="1"/>
            </p:cNvSpPr>
            <p:nvPr/>
          </p:nvSpPr>
          <p:spPr bwMode="auto">
            <a:xfrm>
              <a:off x="1728" y="192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34" name="Line 22"/>
            <p:cNvSpPr>
              <a:spLocks noChangeShapeType="1"/>
            </p:cNvSpPr>
            <p:nvPr/>
          </p:nvSpPr>
          <p:spPr bwMode="auto">
            <a:xfrm flipV="1">
              <a:off x="1728" y="148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35" name="Text Box 23"/>
            <p:cNvSpPr txBox="1">
              <a:spLocks noChangeArrowheads="1"/>
            </p:cNvSpPr>
            <p:nvPr/>
          </p:nvSpPr>
          <p:spPr bwMode="auto">
            <a:xfrm>
              <a:off x="1440" y="163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400">
                  <a:latin typeface="Times New Roman" pitchFamily="18" charset="0"/>
                  <a:ea typeface="宋体" pitchFamily="2" charset="-122"/>
                </a:rPr>
                <a:t>cout</a:t>
              </a:r>
            </a:p>
          </p:txBody>
        </p:sp>
        <p:sp>
          <p:nvSpPr>
            <p:cNvPr id="474136" name="Line 24"/>
            <p:cNvSpPr>
              <a:spLocks noChangeShapeType="1"/>
            </p:cNvSpPr>
            <p:nvPr/>
          </p:nvSpPr>
          <p:spPr bwMode="auto">
            <a:xfrm flipH="1" flipV="1">
              <a:off x="2112" y="1488"/>
              <a:ext cx="76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37" name="Line 25"/>
            <p:cNvSpPr>
              <a:spLocks noChangeShapeType="1"/>
            </p:cNvSpPr>
            <p:nvPr/>
          </p:nvSpPr>
          <p:spPr bwMode="auto">
            <a:xfrm flipH="1" flipV="1">
              <a:off x="1824" y="1776"/>
              <a:ext cx="105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38" name="Text Box 26"/>
            <p:cNvSpPr txBox="1">
              <a:spLocks noChangeArrowheads="1"/>
            </p:cNvSpPr>
            <p:nvPr/>
          </p:nvSpPr>
          <p:spPr bwMode="auto">
            <a:xfrm>
              <a:off x="912" y="312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命令</a:t>
              </a:r>
            </a:p>
          </p:txBody>
        </p:sp>
        <p:sp>
          <p:nvSpPr>
            <p:cNvPr id="474139" name="Text Box 27"/>
            <p:cNvSpPr txBox="1">
              <a:spLocks noChangeArrowheads="1"/>
            </p:cNvSpPr>
            <p:nvPr/>
          </p:nvSpPr>
          <p:spPr bwMode="auto">
            <a:xfrm>
              <a:off x="480"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400">
                  <a:latin typeface="Times New Roman" pitchFamily="18" charset="0"/>
                  <a:ea typeface="宋体" pitchFamily="2" charset="-122"/>
                </a:rPr>
                <a:t>CPU</a:t>
              </a:r>
            </a:p>
          </p:txBody>
        </p:sp>
        <p:sp>
          <p:nvSpPr>
            <p:cNvPr id="474140" name="Text Box 28"/>
            <p:cNvSpPr txBox="1">
              <a:spLocks noChangeArrowheads="1"/>
            </p:cNvSpPr>
            <p:nvPr/>
          </p:nvSpPr>
          <p:spPr bwMode="auto">
            <a:xfrm>
              <a:off x="1584" y="81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内存</a:t>
              </a:r>
            </a:p>
          </p:txBody>
        </p:sp>
        <p:sp>
          <p:nvSpPr>
            <p:cNvPr id="474141" name="Text Box 29"/>
            <p:cNvSpPr txBox="1">
              <a:spLocks noChangeArrowheads="1"/>
            </p:cNvSpPr>
            <p:nvPr/>
          </p:nvSpPr>
          <p:spPr bwMode="auto">
            <a:xfrm>
              <a:off x="2448" y="720"/>
              <a:ext cx="16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a:solidFill>
                    <a:srgbClr val="FF5050"/>
                  </a:solidFill>
                  <a:latin typeface="Times New Roman" pitchFamily="18" charset="0"/>
                  <a:ea typeface="宋体" pitchFamily="2" charset="-122"/>
                </a:rPr>
                <a:t>主机</a:t>
              </a:r>
              <a:r>
                <a:rPr kumimoji="1" lang="en-US" altLang="zh-CN" sz="2000" b="1">
                  <a:solidFill>
                    <a:srgbClr val="FF5050"/>
                  </a:solidFill>
                  <a:latin typeface="Times New Roman" pitchFamily="18" charset="0"/>
                  <a:ea typeface="宋体" pitchFamily="2" charset="-122"/>
                </a:rPr>
                <a:t>—</a:t>
              </a:r>
              <a:r>
                <a:rPr kumimoji="1" lang="zh-CN" altLang="en-US" sz="2000" b="1">
                  <a:solidFill>
                    <a:srgbClr val="FF5050"/>
                  </a:solidFill>
                  <a:latin typeface="Times New Roman" pitchFamily="18" charset="0"/>
                  <a:ea typeface="宋体" pitchFamily="2" charset="-122"/>
                </a:rPr>
                <a:t>控制器接口</a:t>
              </a:r>
            </a:p>
          </p:txBody>
        </p:sp>
        <p:sp>
          <p:nvSpPr>
            <p:cNvPr id="474142" name="Text Box 30"/>
            <p:cNvSpPr txBox="1">
              <a:spLocks noChangeArrowheads="1"/>
            </p:cNvSpPr>
            <p:nvPr/>
          </p:nvSpPr>
          <p:spPr bwMode="auto">
            <a:xfrm>
              <a:off x="4080" y="720"/>
              <a:ext cx="16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a:solidFill>
                    <a:srgbClr val="FF5050"/>
                  </a:solidFill>
                  <a:latin typeface="Times New Roman" pitchFamily="18" charset="0"/>
                  <a:ea typeface="宋体" pitchFamily="2" charset="-122"/>
                </a:rPr>
                <a:t>控制器</a:t>
              </a:r>
              <a:r>
                <a:rPr kumimoji="1" lang="en-US" altLang="zh-CN" sz="2000" b="1">
                  <a:solidFill>
                    <a:srgbClr val="FF5050"/>
                  </a:solidFill>
                  <a:latin typeface="Times New Roman" pitchFamily="18" charset="0"/>
                  <a:ea typeface="宋体" pitchFamily="2" charset="-122"/>
                </a:rPr>
                <a:t>—</a:t>
              </a:r>
              <a:r>
                <a:rPr kumimoji="1" lang="zh-CN" altLang="en-US" sz="2000" b="1">
                  <a:solidFill>
                    <a:srgbClr val="FF5050"/>
                  </a:solidFill>
                  <a:latin typeface="Times New Roman" pitchFamily="18" charset="0"/>
                  <a:ea typeface="宋体" pitchFamily="2" charset="-122"/>
                </a:rPr>
                <a:t>块设备接口</a:t>
              </a:r>
            </a:p>
          </p:txBody>
        </p:sp>
        <p:sp>
          <p:nvSpPr>
            <p:cNvPr id="474143" name="Text Box 31"/>
            <p:cNvSpPr txBox="1">
              <a:spLocks noChangeArrowheads="1"/>
            </p:cNvSpPr>
            <p:nvPr/>
          </p:nvSpPr>
          <p:spPr bwMode="auto">
            <a:xfrm>
              <a:off x="2736" y="3216"/>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系统总线</a:t>
              </a:r>
            </a:p>
          </p:txBody>
        </p:sp>
        <p:sp>
          <p:nvSpPr>
            <p:cNvPr id="474144" name="Text Box 32"/>
            <p:cNvSpPr txBox="1">
              <a:spLocks noChangeArrowheads="1"/>
            </p:cNvSpPr>
            <p:nvPr/>
          </p:nvSpPr>
          <p:spPr bwMode="auto">
            <a:xfrm>
              <a:off x="4608" y="3120"/>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400" b="1">
                  <a:latin typeface="Times New Roman" pitchFamily="18" charset="0"/>
                  <a:ea typeface="宋体" pitchFamily="2" charset="-122"/>
                </a:rPr>
                <a:t>DMA</a:t>
              </a:r>
              <a:r>
                <a:rPr kumimoji="1" lang="zh-CN" altLang="en-US" sz="2400" b="1">
                  <a:latin typeface="Times New Roman" pitchFamily="18" charset="0"/>
                  <a:ea typeface="宋体" pitchFamily="2" charset="-122"/>
                </a:rPr>
                <a:t>控制器</a:t>
              </a:r>
            </a:p>
          </p:txBody>
        </p:sp>
      </p:grpSp>
      <p:sp>
        <p:nvSpPr>
          <p:cNvPr id="474145" name="AutoShape 33"/>
          <p:cNvSpPr>
            <a:spLocks noChangeArrowheads="1"/>
          </p:cNvSpPr>
          <p:nvPr/>
        </p:nvSpPr>
        <p:spPr bwMode="auto">
          <a:xfrm>
            <a:off x="612775" y="4722813"/>
            <a:ext cx="3867150" cy="1447800"/>
          </a:xfrm>
          <a:prstGeom prst="wedgeRoundRectCallout">
            <a:avLst>
              <a:gd name="adj1" fmla="val 52134"/>
              <a:gd name="adj2" fmla="val -75000"/>
              <a:gd name="adj3" fmla="val 16667"/>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20000"/>
              </a:lnSpc>
              <a:spcBef>
                <a:spcPct val="35000"/>
              </a:spcBef>
              <a:buClr>
                <a:schemeClr val="bg1"/>
              </a:buClr>
              <a:buSzPct val="100000"/>
              <a:buFont typeface="Times New Roman" pitchFamily="18" charset="0"/>
              <a:buChar char="•"/>
            </a:pPr>
            <a:r>
              <a:rPr kumimoji="1" lang="zh-CN" altLang="en-US" sz="2000" b="1">
                <a:solidFill>
                  <a:srgbClr val="0000CC"/>
                </a:solidFill>
                <a:latin typeface="楷体_GB2312" pitchFamily="49" charset="-122"/>
                <a:ea typeface="楷体_GB2312" pitchFamily="49" charset="-122"/>
                <a:sym typeface="Wingdings" pitchFamily="2" charset="2"/>
              </a:rPr>
              <a:t>命令</a:t>
            </a:r>
            <a:r>
              <a:rPr kumimoji="1" lang="en-US" altLang="zh-CN" sz="2000" b="1">
                <a:solidFill>
                  <a:srgbClr val="0000CC"/>
                </a:solidFill>
                <a:latin typeface="楷体_GB2312" pitchFamily="49" charset="-122"/>
                <a:ea typeface="楷体_GB2312" pitchFamily="49" charset="-122"/>
                <a:sym typeface="Wingdings" pitchFamily="2" charset="2"/>
              </a:rPr>
              <a:t>/</a:t>
            </a:r>
            <a:r>
              <a:rPr kumimoji="1" lang="zh-CN" altLang="en-US" sz="2000" b="1">
                <a:solidFill>
                  <a:srgbClr val="0000CC"/>
                </a:solidFill>
                <a:latin typeface="楷体_GB2312" pitchFamily="49" charset="-122"/>
                <a:ea typeface="楷体_GB2312" pitchFamily="49" charset="-122"/>
                <a:sym typeface="Wingdings" pitchFamily="2" charset="2"/>
              </a:rPr>
              <a:t>状态寄存器</a:t>
            </a:r>
            <a:r>
              <a:rPr kumimoji="1" lang="en-US" altLang="zh-CN" sz="2000" b="1">
                <a:solidFill>
                  <a:srgbClr val="0000CC"/>
                </a:solidFill>
                <a:latin typeface="楷体_GB2312" pitchFamily="49" charset="-122"/>
                <a:ea typeface="楷体_GB2312" pitchFamily="49" charset="-122"/>
                <a:sym typeface="Wingdings" pitchFamily="2" charset="2"/>
              </a:rPr>
              <a:t>CR</a:t>
            </a:r>
            <a:r>
              <a:rPr kumimoji="1" lang="zh-CN" altLang="en-US" sz="2000" b="1">
                <a:solidFill>
                  <a:srgbClr val="0000CC"/>
                </a:solidFill>
                <a:latin typeface="楷体_GB2312" pitchFamily="49" charset="-122"/>
                <a:ea typeface="楷体_GB2312" pitchFamily="49" charset="-122"/>
                <a:sym typeface="Wingdings" pitchFamily="2" charset="2"/>
              </a:rPr>
              <a:t>。用于接收从</a:t>
            </a:r>
            <a:r>
              <a:rPr kumimoji="1" lang="en-US" altLang="zh-CN" sz="2000" b="1">
                <a:solidFill>
                  <a:srgbClr val="0000CC"/>
                </a:solidFill>
                <a:latin typeface="楷体_GB2312" pitchFamily="49" charset="-122"/>
                <a:ea typeface="楷体_GB2312" pitchFamily="49" charset="-122"/>
                <a:sym typeface="Wingdings" pitchFamily="2" charset="2"/>
              </a:rPr>
              <a:t>CPU</a:t>
            </a:r>
            <a:r>
              <a:rPr kumimoji="1" lang="zh-CN" altLang="en-US" sz="2000" b="1">
                <a:solidFill>
                  <a:srgbClr val="0000CC"/>
                </a:solidFill>
                <a:latin typeface="楷体_GB2312" pitchFamily="49" charset="-122"/>
                <a:ea typeface="楷体_GB2312" pitchFamily="49" charset="-122"/>
                <a:sym typeface="Wingdings" pitchFamily="2" charset="2"/>
              </a:rPr>
              <a:t>发来的</a:t>
            </a:r>
            <a:r>
              <a:rPr kumimoji="1" lang="en-US" altLang="zh-CN" sz="2000" b="1">
                <a:solidFill>
                  <a:srgbClr val="0000CC"/>
                </a:solidFill>
                <a:latin typeface="楷体_GB2312" pitchFamily="49" charset="-122"/>
                <a:ea typeface="楷体_GB2312" pitchFamily="49" charset="-122"/>
                <a:sym typeface="Wingdings" pitchFamily="2" charset="2"/>
              </a:rPr>
              <a:t>I/O</a:t>
            </a:r>
            <a:r>
              <a:rPr kumimoji="1" lang="zh-CN" altLang="en-US" sz="2000" b="1">
                <a:solidFill>
                  <a:srgbClr val="0000CC"/>
                </a:solidFill>
                <a:latin typeface="楷体_GB2312" pitchFamily="49" charset="-122"/>
                <a:ea typeface="楷体_GB2312" pitchFamily="49" charset="-122"/>
                <a:sym typeface="Wingdings" pitchFamily="2" charset="2"/>
              </a:rPr>
              <a:t>命令或有关控制信息，或设备的状态；</a:t>
            </a:r>
          </a:p>
        </p:txBody>
      </p:sp>
      <p:sp>
        <p:nvSpPr>
          <p:cNvPr id="474146" name="AutoShape 34"/>
          <p:cNvSpPr>
            <a:spLocks noChangeArrowheads="1"/>
          </p:cNvSpPr>
          <p:nvPr/>
        </p:nvSpPr>
        <p:spPr bwMode="auto">
          <a:xfrm>
            <a:off x="2778125" y="5048250"/>
            <a:ext cx="3867150" cy="1008063"/>
          </a:xfrm>
          <a:prstGeom prst="wedgeRoundRectCallout">
            <a:avLst>
              <a:gd name="adj1" fmla="val 9690"/>
              <a:gd name="adj2" fmla="val -252361"/>
              <a:gd name="adj3" fmla="val 16667"/>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20000"/>
              </a:lnSpc>
              <a:spcBef>
                <a:spcPct val="35000"/>
              </a:spcBef>
              <a:buClr>
                <a:schemeClr val="bg1"/>
              </a:buClr>
              <a:buSzPct val="100000"/>
              <a:buFont typeface="Times New Roman" pitchFamily="18" charset="0"/>
              <a:buChar char="•"/>
            </a:pPr>
            <a:r>
              <a:rPr kumimoji="1" lang="zh-CN" altLang="en-US" sz="2000" b="1">
                <a:solidFill>
                  <a:srgbClr val="0000CC"/>
                </a:solidFill>
                <a:latin typeface="楷体_GB2312" pitchFamily="49" charset="-122"/>
                <a:ea typeface="楷体_GB2312" pitchFamily="49" charset="-122"/>
                <a:sym typeface="Wingdings" pitchFamily="2" charset="2"/>
              </a:rPr>
              <a:t>内存地址寄存器</a:t>
            </a:r>
            <a:r>
              <a:rPr kumimoji="1" lang="en-US" altLang="zh-CN" sz="2000" b="1">
                <a:solidFill>
                  <a:srgbClr val="0000CC"/>
                </a:solidFill>
                <a:latin typeface="楷体_GB2312" pitchFamily="49" charset="-122"/>
                <a:ea typeface="楷体_GB2312" pitchFamily="49" charset="-122"/>
                <a:sym typeface="Wingdings" pitchFamily="2" charset="2"/>
              </a:rPr>
              <a:t>MAR</a:t>
            </a:r>
            <a:r>
              <a:rPr kumimoji="1" lang="zh-CN" altLang="en-US" sz="2000" b="1">
                <a:solidFill>
                  <a:srgbClr val="0000CC"/>
                </a:solidFill>
                <a:latin typeface="楷体_GB2312" pitchFamily="49" charset="-122"/>
                <a:ea typeface="楷体_GB2312" pitchFamily="49" charset="-122"/>
                <a:sym typeface="Wingdings" pitchFamily="2" charset="2"/>
              </a:rPr>
              <a:t>。用于存放数据的目标（源）地址；</a:t>
            </a:r>
          </a:p>
        </p:txBody>
      </p:sp>
      <p:sp>
        <p:nvSpPr>
          <p:cNvPr id="474147" name="AutoShape 35"/>
          <p:cNvSpPr>
            <a:spLocks noChangeArrowheads="1"/>
          </p:cNvSpPr>
          <p:nvPr/>
        </p:nvSpPr>
        <p:spPr bwMode="auto">
          <a:xfrm>
            <a:off x="339725" y="4183063"/>
            <a:ext cx="4238625" cy="1008062"/>
          </a:xfrm>
          <a:prstGeom prst="wedgeRoundRectCallout">
            <a:avLst>
              <a:gd name="adj1" fmla="val 52995"/>
              <a:gd name="adj2" fmla="val -251259"/>
              <a:gd name="adj3" fmla="val 16667"/>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20000"/>
              </a:lnSpc>
              <a:spcBef>
                <a:spcPct val="35000"/>
              </a:spcBef>
              <a:buClr>
                <a:schemeClr val="bg1"/>
              </a:buClr>
              <a:buSzPct val="100000"/>
              <a:buFont typeface="Times New Roman" pitchFamily="18" charset="0"/>
              <a:buChar char="•"/>
            </a:pPr>
            <a:r>
              <a:rPr kumimoji="1" lang="zh-CN" altLang="en-US" sz="2000" b="1">
                <a:solidFill>
                  <a:srgbClr val="0000CC"/>
                </a:solidFill>
                <a:latin typeface="楷体_GB2312" pitchFamily="49" charset="-122"/>
                <a:ea typeface="楷体_GB2312" pitchFamily="49" charset="-122"/>
                <a:sym typeface="Wingdings" pitchFamily="2" charset="2"/>
              </a:rPr>
              <a:t>数据寄存器</a:t>
            </a:r>
            <a:r>
              <a:rPr kumimoji="1" lang="en-US" altLang="zh-CN" sz="2000" b="1">
                <a:solidFill>
                  <a:srgbClr val="0000CC"/>
                </a:solidFill>
                <a:latin typeface="楷体_GB2312" pitchFamily="49" charset="-122"/>
                <a:ea typeface="楷体_GB2312" pitchFamily="49" charset="-122"/>
                <a:sym typeface="Wingdings" pitchFamily="2" charset="2"/>
              </a:rPr>
              <a:t>DR</a:t>
            </a:r>
            <a:r>
              <a:rPr kumimoji="1" lang="zh-CN" altLang="en-US" sz="2000" b="1">
                <a:solidFill>
                  <a:srgbClr val="0000CC"/>
                </a:solidFill>
                <a:latin typeface="楷体_GB2312" pitchFamily="49" charset="-122"/>
                <a:ea typeface="楷体_GB2312" pitchFamily="49" charset="-122"/>
                <a:sym typeface="Wingdings" pitchFamily="2" charset="2"/>
              </a:rPr>
              <a:t>。用于暂存从设备到内存或从内存到设备的数据；</a:t>
            </a:r>
          </a:p>
        </p:txBody>
      </p:sp>
      <p:sp>
        <p:nvSpPr>
          <p:cNvPr id="474148" name="AutoShape 36"/>
          <p:cNvSpPr>
            <a:spLocks noChangeArrowheads="1"/>
          </p:cNvSpPr>
          <p:nvPr/>
        </p:nvSpPr>
        <p:spPr bwMode="auto">
          <a:xfrm>
            <a:off x="4706938" y="5494338"/>
            <a:ext cx="4238625" cy="1008062"/>
          </a:xfrm>
          <a:prstGeom prst="wedgeRoundRectCallout">
            <a:avLst>
              <a:gd name="adj1" fmla="val -32995"/>
              <a:gd name="adj2" fmla="val -230472"/>
              <a:gd name="adj3" fmla="val 16667"/>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20000"/>
              </a:lnSpc>
              <a:spcBef>
                <a:spcPct val="35000"/>
              </a:spcBef>
              <a:buClr>
                <a:schemeClr val="bg1"/>
              </a:buClr>
              <a:buSzPct val="100000"/>
              <a:buFont typeface="Times New Roman" pitchFamily="18" charset="0"/>
              <a:buChar char="•"/>
            </a:pPr>
            <a:r>
              <a:rPr kumimoji="1" lang="zh-CN" altLang="en-US" sz="2000" b="1">
                <a:solidFill>
                  <a:srgbClr val="0000CC"/>
                </a:solidFill>
                <a:latin typeface="楷体_GB2312" pitchFamily="49" charset="-122"/>
                <a:ea typeface="楷体_GB2312" pitchFamily="49" charset="-122"/>
                <a:sym typeface="Wingdings" pitchFamily="2" charset="2"/>
              </a:rPr>
              <a:t>数据计数器</a:t>
            </a:r>
            <a:r>
              <a:rPr kumimoji="1" lang="en-US" altLang="zh-CN" sz="2000" b="1">
                <a:solidFill>
                  <a:srgbClr val="0000CC"/>
                </a:solidFill>
                <a:latin typeface="楷体_GB2312" pitchFamily="49" charset="-122"/>
                <a:ea typeface="楷体_GB2312" pitchFamily="49" charset="-122"/>
                <a:sym typeface="Wingdings" pitchFamily="2" charset="2"/>
              </a:rPr>
              <a:t>DC</a:t>
            </a:r>
            <a:r>
              <a:rPr kumimoji="1" lang="zh-CN" altLang="en-US" sz="2000" b="1">
                <a:solidFill>
                  <a:srgbClr val="0000CC"/>
                </a:solidFill>
                <a:latin typeface="楷体_GB2312" pitchFamily="49" charset="-122"/>
                <a:ea typeface="楷体_GB2312" pitchFamily="49" charset="-122"/>
                <a:sym typeface="Wingdings" pitchFamily="2" charset="2"/>
              </a:rPr>
              <a:t>。存放本次</a:t>
            </a:r>
            <a:r>
              <a:rPr kumimoji="1" lang="en-US" altLang="zh-CN" sz="2000" b="1">
                <a:solidFill>
                  <a:srgbClr val="0000CC"/>
                </a:solidFill>
                <a:latin typeface="楷体_GB2312" pitchFamily="49" charset="-122"/>
                <a:ea typeface="楷体_GB2312" pitchFamily="49" charset="-122"/>
                <a:sym typeface="Wingdings" pitchFamily="2" charset="2"/>
              </a:rPr>
              <a:t>CPU</a:t>
            </a:r>
            <a:r>
              <a:rPr kumimoji="1" lang="zh-CN" altLang="en-US" sz="2000" b="1">
                <a:solidFill>
                  <a:srgbClr val="0000CC"/>
                </a:solidFill>
                <a:latin typeface="楷体_GB2312" pitchFamily="49" charset="-122"/>
                <a:ea typeface="楷体_GB2312" pitchFamily="49" charset="-122"/>
                <a:sym typeface="Wingdings" pitchFamily="2" charset="2"/>
              </a:rPr>
              <a:t>要读或写的字（节）数。</a:t>
            </a:r>
          </a:p>
        </p:txBody>
      </p:sp>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24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4145"/>
                                        </p:tgtEl>
                                        <p:attrNameLst>
                                          <p:attrName>style.visibility</p:attrName>
                                        </p:attrNameLst>
                                      </p:cBhvr>
                                      <p:to>
                                        <p:strVal val="visible"/>
                                      </p:to>
                                    </p:set>
                                    <p:animEffect transition="in" filter="box(out)">
                                      <p:cBhvr>
                                        <p:cTn id="7" dur="500"/>
                                        <p:tgtEl>
                                          <p:spTgt spid="4741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1" nodeType="clickEffect">
                                  <p:stCondLst>
                                    <p:cond delay="0"/>
                                  </p:stCondLst>
                                  <p:childTnLst>
                                    <p:animEffect transition="out" filter="box(in)">
                                      <p:cBhvr>
                                        <p:cTn id="11" dur="500"/>
                                        <p:tgtEl>
                                          <p:spTgt spid="474145"/>
                                        </p:tgtEl>
                                      </p:cBhvr>
                                    </p:animEffect>
                                    <p:set>
                                      <p:cBhvr>
                                        <p:cTn id="12" dur="1" fill="hold">
                                          <p:stCondLst>
                                            <p:cond delay="499"/>
                                          </p:stCondLst>
                                        </p:cTn>
                                        <p:tgtEl>
                                          <p:spTgt spid="47414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4146"/>
                                        </p:tgtEl>
                                        <p:attrNameLst>
                                          <p:attrName>style.visibility</p:attrName>
                                        </p:attrNameLst>
                                      </p:cBhvr>
                                      <p:to>
                                        <p:strVal val="visible"/>
                                      </p:to>
                                    </p:set>
                                    <p:animEffect transition="in" filter="box(out)">
                                      <p:cBhvr>
                                        <p:cTn id="17" dur="500"/>
                                        <p:tgtEl>
                                          <p:spTgt spid="4741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grpId="1" nodeType="clickEffect">
                                  <p:stCondLst>
                                    <p:cond delay="0"/>
                                  </p:stCondLst>
                                  <p:childTnLst>
                                    <p:animEffect transition="out" filter="box(in)">
                                      <p:cBhvr>
                                        <p:cTn id="21" dur="500"/>
                                        <p:tgtEl>
                                          <p:spTgt spid="474146"/>
                                        </p:tgtEl>
                                      </p:cBhvr>
                                    </p:animEffect>
                                    <p:set>
                                      <p:cBhvr>
                                        <p:cTn id="22" dur="1" fill="hold">
                                          <p:stCondLst>
                                            <p:cond delay="499"/>
                                          </p:stCondLst>
                                        </p:cTn>
                                        <p:tgtEl>
                                          <p:spTgt spid="47414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74147"/>
                                        </p:tgtEl>
                                        <p:attrNameLst>
                                          <p:attrName>style.visibility</p:attrName>
                                        </p:attrNameLst>
                                      </p:cBhvr>
                                      <p:to>
                                        <p:strVal val="visible"/>
                                      </p:to>
                                    </p:set>
                                    <p:animEffect transition="in" filter="box(out)">
                                      <p:cBhvr>
                                        <p:cTn id="27" dur="500"/>
                                        <p:tgtEl>
                                          <p:spTgt spid="4741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xit" presetSubtype="16" fill="hold" grpId="1" nodeType="clickEffect">
                                  <p:stCondLst>
                                    <p:cond delay="0"/>
                                  </p:stCondLst>
                                  <p:childTnLst>
                                    <p:animEffect transition="out" filter="box(in)">
                                      <p:cBhvr>
                                        <p:cTn id="31" dur="500"/>
                                        <p:tgtEl>
                                          <p:spTgt spid="474147"/>
                                        </p:tgtEl>
                                      </p:cBhvr>
                                    </p:animEffect>
                                    <p:set>
                                      <p:cBhvr>
                                        <p:cTn id="32" dur="1" fill="hold">
                                          <p:stCondLst>
                                            <p:cond delay="499"/>
                                          </p:stCondLst>
                                        </p:cTn>
                                        <p:tgtEl>
                                          <p:spTgt spid="47414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74148"/>
                                        </p:tgtEl>
                                        <p:attrNameLst>
                                          <p:attrName>style.visibility</p:attrName>
                                        </p:attrNameLst>
                                      </p:cBhvr>
                                      <p:to>
                                        <p:strVal val="visible"/>
                                      </p:to>
                                    </p:set>
                                    <p:animEffect transition="in" filter="box(out)">
                                      <p:cBhvr>
                                        <p:cTn id="37" dur="500"/>
                                        <p:tgtEl>
                                          <p:spTgt spid="4741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xit" presetSubtype="16" fill="hold" grpId="1" nodeType="clickEffect">
                                  <p:stCondLst>
                                    <p:cond delay="0"/>
                                  </p:stCondLst>
                                  <p:childTnLst>
                                    <p:animEffect transition="out" filter="box(in)">
                                      <p:cBhvr>
                                        <p:cTn id="41" dur="500"/>
                                        <p:tgtEl>
                                          <p:spTgt spid="474148"/>
                                        </p:tgtEl>
                                      </p:cBhvr>
                                    </p:animEffect>
                                    <p:set>
                                      <p:cBhvr>
                                        <p:cTn id="42" dur="1" fill="hold">
                                          <p:stCondLst>
                                            <p:cond delay="499"/>
                                          </p:stCondLst>
                                        </p:cTn>
                                        <p:tgtEl>
                                          <p:spTgt spid="4741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45" grpId="0" animBg="1"/>
      <p:bldP spid="474145" grpId="1" animBg="1"/>
      <p:bldP spid="474146" grpId="0" animBg="1"/>
      <p:bldP spid="474146" grpId="1" animBg="1"/>
      <p:bldP spid="474147" grpId="0" animBg="1"/>
      <p:bldP spid="474147" grpId="1" animBg="1"/>
      <p:bldP spid="474148" grpId="0" animBg="1"/>
      <p:bldP spid="47414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1912938" y="5700713"/>
            <a:ext cx="5549900" cy="314325"/>
          </a:xfrm>
        </p:spPr>
        <p:txBody>
          <a:bodyPr>
            <a:normAutofit fontScale="90000"/>
          </a:bodyPr>
          <a:lstStyle/>
          <a:p>
            <a:r>
              <a:rPr lang="en-US" altLang="zh-CN" sz="2000" smtClean="0">
                <a:solidFill>
                  <a:srgbClr val="008000"/>
                </a:solidFill>
                <a:ea typeface="宋体" pitchFamily="2" charset="-122"/>
              </a:rPr>
              <a:t>Six Step Process to Perform DMA Transfer</a:t>
            </a:r>
          </a:p>
        </p:txBody>
      </p:sp>
      <p:pic>
        <p:nvPicPr>
          <p:cNvPr id="475139" name="Picture 3"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38" y="645795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75140" name="Picture 4"/>
          <p:cNvPicPr>
            <a:picLocks noChangeAspect="1" noChangeArrowheads="1"/>
          </p:cNvPicPr>
          <p:nvPr/>
        </p:nvPicPr>
        <p:blipFill>
          <a:blip r:embed="rId4">
            <a:extLst>
              <a:ext uri="{28A0092B-C50C-407E-A947-70E740481C1C}">
                <a14:useLocalDpi xmlns:a14="http://schemas.microsoft.com/office/drawing/2010/main" val="0"/>
              </a:ext>
            </a:extLst>
          </a:blip>
          <a:srcRect l="464" t="5923" r="464" b="5925"/>
          <a:stretch>
            <a:fillRect/>
          </a:stretch>
        </p:blipFill>
        <p:spPr bwMode="auto">
          <a:xfrm>
            <a:off x="1087438" y="560388"/>
            <a:ext cx="7081837" cy="472598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640644" y="688622"/>
            <a:ext cx="8077200" cy="1174045"/>
          </a:xfrm>
        </p:spPr>
        <p:txBody>
          <a:bodyPr>
            <a:normAutofit/>
          </a:bodyPr>
          <a:lstStyle/>
          <a:p>
            <a:r>
              <a:rPr lang="en-US" altLang="zh-CN" dirty="0" smtClean="0">
                <a:ea typeface="宋体" pitchFamily="2" charset="-122"/>
              </a:rPr>
              <a:t>13.3  Application I/O Interface</a:t>
            </a:r>
            <a:r>
              <a:rPr lang="en-US" altLang="zh-CN" sz="3600" dirty="0" smtClean="0">
                <a:ea typeface="宋体" pitchFamily="2" charset="-122"/>
              </a:rPr>
              <a:t/>
            </a:r>
            <a:br>
              <a:rPr lang="en-US" altLang="zh-CN" sz="3600" dirty="0" smtClean="0">
                <a:ea typeface="宋体" pitchFamily="2" charset="-122"/>
              </a:rPr>
            </a:br>
            <a:r>
              <a:rPr lang="zh-CN" altLang="en-US" sz="2800" b="1" dirty="0" smtClean="0">
                <a:solidFill>
                  <a:srgbClr val="008000"/>
                </a:solidFill>
                <a:ea typeface="宋体" pitchFamily="2" charset="-122"/>
              </a:rPr>
              <a:t>应用程序</a:t>
            </a:r>
            <a:r>
              <a:rPr lang="en-US" altLang="zh-CN" sz="2800" b="1" dirty="0" smtClean="0">
                <a:solidFill>
                  <a:srgbClr val="008000"/>
                </a:solidFill>
                <a:ea typeface="宋体" pitchFamily="2" charset="-122"/>
              </a:rPr>
              <a:t>I/O</a:t>
            </a:r>
            <a:r>
              <a:rPr lang="zh-CN" altLang="en-US" sz="2800" b="1" dirty="0" smtClean="0">
                <a:solidFill>
                  <a:srgbClr val="008000"/>
                </a:solidFill>
                <a:ea typeface="宋体" pitchFamily="2" charset="-122"/>
              </a:rPr>
              <a:t>接口</a:t>
            </a:r>
          </a:p>
        </p:txBody>
      </p:sp>
      <p:sp>
        <p:nvSpPr>
          <p:cNvPr id="476163" name="Rectangle 3"/>
          <p:cNvSpPr>
            <a:spLocks noGrp="1" noChangeArrowheads="1"/>
          </p:cNvSpPr>
          <p:nvPr>
            <p:ph idx="1"/>
          </p:nvPr>
        </p:nvSpPr>
        <p:spPr>
          <a:xfrm>
            <a:off x="347663" y="2191280"/>
            <a:ext cx="8547981" cy="2967742"/>
          </a:xfrm>
        </p:spPr>
        <p:txBody>
          <a:bodyPr>
            <a:normAutofit/>
          </a:bodyPr>
          <a:lstStyle/>
          <a:p>
            <a:r>
              <a:rPr lang="en-US" altLang="zh-CN" sz="2400" dirty="0" smtClean="0">
                <a:ea typeface="宋体" pitchFamily="2" charset="-122"/>
              </a:rPr>
              <a:t>structuring techniques and interfaces for the operating system that enable I/O devices to be treated in a standard, uniform way. </a:t>
            </a:r>
          </a:p>
          <a:p>
            <a:pPr lvl="1">
              <a:buFont typeface="Monotype Sorts" pitchFamily="2" charset="2"/>
              <a:buNone/>
            </a:pPr>
            <a:r>
              <a:rPr lang="en-US" altLang="zh-CN" sz="2000" b="1" dirty="0" smtClean="0">
                <a:solidFill>
                  <a:srgbClr val="008000"/>
                </a:solidFill>
                <a:ea typeface="宋体" pitchFamily="2" charset="-122"/>
              </a:rPr>
              <a:t>(</a:t>
            </a:r>
            <a:r>
              <a:rPr lang="zh-CN" altLang="en-US" sz="2000" b="1" dirty="0" smtClean="0">
                <a:solidFill>
                  <a:srgbClr val="008000"/>
                </a:solidFill>
                <a:ea typeface="宋体" pitchFamily="2" charset="-122"/>
              </a:rPr>
              <a:t>操作系统的</a:t>
            </a:r>
            <a:r>
              <a:rPr lang="en-US" altLang="zh-CN" sz="2000" b="1" dirty="0" smtClean="0">
                <a:solidFill>
                  <a:srgbClr val="008000"/>
                </a:solidFill>
                <a:ea typeface="宋体" pitchFamily="2" charset="-122"/>
              </a:rPr>
              <a:t>)</a:t>
            </a:r>
            <a:r>
              <a:rPr lang="zh-CN" altLang="en-US" sz="2000" b="1" dirty="0" smtClean="0">
                <a:solidFill>
                  <a:srgbClr val="008000"/>
                </a:solidFill>
                <a:ea typeface="宋体" pitchFamily="2" charset="-122"/>
              </a:rPr>
              <a:t>组织技术和接口，用以</a:t>
            </a:r>
            <a:r>
              <a:rPr lang="en-US" altLang="zh-CN" sz="2000" b="1" dirty="0" smtClean="0">
                <a:solidFill>
                  <a:srgbClr val="008000"/>
                </a:solidFill>
                <a:ea typeface="宋体" pitchFamily="2" charset="-122"/>
              </a:rPr>
              <a:t>I/O</a:t>
            </a:r>
            <a:r>
              <a:rPr lang="zh-CN" altLang="en-US" sz="2000" b="1" dirty="0" smtClean="0">
                <a:solidFill>
                  <a:srgbClr val="008000"/>
                </a:solidFill>
                <a:ea typeface="宋体" pitchFamily="2" charset="-122"/>
              </a:rPr>
              <a:t>设备可以采用标准的、统一的方式进行处理</a:t>
            </a:r>
            <a:endParaRPr lang="en-US" altLang="zh-CN" sz="2000" b="1" dirty="0" smtClean="0">
              <a:solidFill>
                <a:srgbClr val="008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idx="1"/>
          </p:nvPr>
        </p:nvSpPr>
        <p:spPr>
          <a:xfrm>
            <a:off x="176214" y="741010"/>
            <a:ext cx="8730720" cy="5422724"/>
          </a:xfrm>
        </p:spPr>
        <p:txBody>
          <a:bodyPr>
            <a:normAutofit/>
          </a:bodyPr>
          <a:lstStyle/>
          <a:p>
            <a:r>
              <a:rPr lang="en-US" altLang="zh-CN" sz="2400" b="1" dirty="0" smtClean="0">
                <a:solidFill>
                  <a:srgbClr val="3366FF"/>
                </a:solidFill>
                <a:ea typeface="ＭＳ Ｐゴシック" pitchFamily="34" charset="-128"/>
              </a:rPr>
              <a:t>Abstraction</a:t>
            </a:r>
            <a:r>
              <a:rPr lang="en-US" altLang="zh-CN" sz="2000" b="1" dirty="0" smtClean="0">
                <a:solidFill>
                  <a:srgbClr val="3366FF"/>
                </a:solidFill>
                <a:ea typeface="ＭＳ Ｐゴシック" pitchFamily="34" charset="-128"/>
              </a:rPr>
              <a:t>, </a:t>
            </a:r>
            <a:r>
              <a:rPr lang="en-US" altLang="zh-CN" sz="2400" b="1" dirty="0" smtClean="0">
                <a:solidFill>
                  <a:srgbClr val="3366FF"/>
                </a:solidFill>
                <a:ea typeface="ＭＳ Ｐゴシック" pitchFamily="34" charset="-128"/>
              </a:rPr>
              <a:t>encapsulating</a:t>
            </a:r>
            <a:r>
              <a:rPr lang="en-US" altLang="zh-CN" sz="2000" b="1" dirty="0" smtClean="0">
                <a:solidFill>
                  <a:srgbClr val="3366FF"/>
                </a:solidFill>
                <a:ea typeface="ＭＳ Ｐゴシック" pitchFamily="34" charset="-128"/>
              </a:rPr>
              <a:t>, </a:t>
            </a:r>
            <a:r>
              <a:rPr lang="en-US" altLang="zh-CN" sz="2400" b="1" dirty="0" smtClean="0">
                <a:solidFill>
                  <a:srgbClr val="3366FF"/>
                </a:solidFill>
                <a:ea typeface="ＭＳ Ｐゴシック" pitchFamily="34" charset="-128"/>
              </a:rPr>
              <a:t>and</a:t>
            </a:r>
            <a:r>
              <a:rPr lang="en-US" altLang="zh-CN" sz="2000" b="1" dirty="0" smtClean="0">
                <a:solidFill>
                  <a:srgbClr val="3366FF"/>
                </a:solidFill>
                <a:ea typeface="ＭＳ Ｐゴシック" pitchFamily="34" charset="-128"/>
              </a:rPr>
              <a:t> </a:t>
            </a:r>
            <a:r>
              <a:rPr lang="en-US" altLang="zh-CN" sz="2400" b="1" dirty="0" smtClean="0">
                <a:solidFill>
                  <a:srgbClr val="3366FF"/>
                </a:solidFill>
                <a:ea typeface="ＭＳ Ｐゴシック" pitchFamily="34" charset="-128"/>
              </a:rPr>
              <a:t>software</a:t>
            </a:r>
            <a:r>
              <a:rPr lang="en-US" altLang="zh-CN" sz="2000" b="1" dirty="0" smtClean="0">
                <a:solidFill>
                  <a:srgbClr val="3366FF"/>
                </a:solidFill>
                <a:ea typeface="ＭＳ Ｐゴシック" pitchFamily="34" charset="-128"/>
              </a:rPr>
              <a:t> </a:t>
            </a:r>
            <a:r>
              <a:rPr lang="en-US" altLang="zh-CN" sz="2400" b="1" dirty="0" smtClean="0">
                <a:solidFill>
                  <a:srgbClr val="3366FF"/>
                </a:solidFill>
                <a:ea typeface="ＭＳ Ｐゴシック" pitchFamily="34" charset="-128"/>
              </a:rPr>
              <a:t>layering</a:t>
            </a:r>
            <a:r>
              <a:rPr lang="en-US" altLang="zh-CN" sz="2000" b="1" dirty="0" smtClean="0">
                <a:solidFill>
                  <a:srgbClr val="3366FF"/>
                </a:solidFill>
                <a:ea typeface="ＭＳ Ｐゴシック" pitchFamily="34" charset="-128"/>
              </a:rPr>
              <a:t>.</a:t>
            </a:r>
          </a:p>
          <a:p>
            <a:pPr>
              <a:buFont typeface="Monotype Sorts" pitchFamily="2" charset="2"/>
              <a:buNone/>
            </a:pPr>
            <a:r>
              <a:rPr lang="en-US" altLang="zh-CN" sz="1600" b="1" dirty="0" smtClean="0">
                <a:solidFill>
                  <a:schemeClr val="hlink"/>
                </a:solidFill>
                <a:effectLst>
                  <a:outerShdw blurRad="38100" dist="38100" dir="2700000" algn="tl">
                    <a:srgbClr val="C0C0C0"/>
                  </a:outerShdw>
                </a:effectLst>
                <a:ea typeface="宋体" pitchFamily="2" charset="-122"/>
              </a:rPr>
              <a:t>     </a:t>
            </a:r>
            <a:r>
              <a:rPr lang="zh-CN" altLang="en-US" sz="2000" b="1" dirty="0" smtClean="0">
                <a:solidFill>
                  <a:srgbClr val="339933"/>
                </a:solidFill>
                <a:ea typeface="宋体" pitchFamily="2" charset="-122"/>
              </a:rPr>
              <a:t>抽象、封装以及软件分层</a:t>
            </a:r>
          </a:p>
          <a:p>
            <a:pPr lvl="1"/>
            <a:r>
              <a:rPr lang="en-US" altLang="zh-CN" sz="2400" b="1" dirty="0" smtClean="0">
                <a:solidFill>
                  <a:srgbClr val="00B0F0"/>
                </a:solidFill>
                <a:ea typeface="ＭＳ Ｐゴシック" pitchFamily="34" charset="-128"/>
              </a:rPr>
              <a:t>Abstract </a:t>
            </a:r>
            <a:r>
              <a:rPr lang="zh-CN" altLang="en-US" sz="2400" b="1" dirty="0" smtClean="0">
                <a:solidFill>
                  <a:srgbClr val="339933"/>
                </a:solidFill>
                <a:latin typeface="+mn-ea"/>
              </a:rPr>
              <a:t>抽象</a:t>
            </a:r>
            <a:endParaRPr lang="en-US" altLang="zh-CN" sz="2400" b="1" dirty="0" smtClean="0">
              <a:solidFill>
                <a:srgbClr val="339933"/>
              </a:solidFill>
              <a:latin typeface="+mn-ea"/>
            </a:endParaRPr>
          </a:p>
          <a:p>
            <a:pPr lvl="2"/>
            <a:r>
              <a:rPr lang="en-US" altLang="zh-CN" sz="2400" dirty="0" smtClean="0">
                <a:ea typeface="宋体" pitchFamily="2" charset="-122"/>
              </a:rPr>
              <a:t>Abstract away the detailed differences in I/O devices by identifying a few general kinds. Each general kind is accessed through a standardized set of functions—an </a:t>
            </a:r>
            <a:r>
              <a:rPr lang="en-US" altLang="zh-CN" sz="2400" b="1" i="1" dirty="0" smtClean="0">
                <a:solidFill>
                  <a:srgbClr val="00B0F0"/>
                </a:solidFill>
                <a:ea typeface="宋体" pitchFamily="2" charset="-122"/>
              </a:rPr>
              <a:t>interface</a:t>
            </a:r>
            <a:r>
              <a:rPr lang="en-US" altLang="zh-CN" sz="2400" dirty="0" smtClean="0">
                <a:ea typeface="宋体" pitchFamily="2" charset="-122"/>
              </a:rPr>
              <a:t>.</a:t>
            </a:r>
          </a:p>
          <a:p>
            <a:pPr marL="941832" lvl="3" indent="0">
              <a:buNone/>
            </a:pPr>
            <a:r>
              <a:rPr lang="zh-CN" altLang="en-US" sz="2400" dirty="0" smtClean="0">
                <a:solidFill>
                  <a:srgbClr val="008000"/>
                </a:solidFill>
                <a:ea typeface="宋体" pitchFamily="2" charset="-122"/>
              </a:rPr>
              <a:t>将</a:t>
            </a:r>
            <a:r>
              <a:rPr lang="en-US" altLang="zh-CN" sz="2400" dirty="0" smtClean="0">
                <a:solidFill>
                  <a:srgbClr val="008000"/>
                </a:solidFill>
                <a:ea typeface="宋体" pitchFamily="2" charset="-122"/>
              </a:rPr>
              <a:t>I/O</a:t>
            </a:r>
            <a:r>
              <a:rPr lang="zh-CN" altLang="en-US" sz="2400" dirty="0" smtClean="0">
                <a:solidFill>
                  <a:srgbClr val="008000"/>
                </a:solidFill>
                <a:ea typeface="宋体" pitchFamily="2" charset="-122"/>
              </a:rPr>
              <a:t>设备细节上的差异抽象出来，分成几个一般种类。每类通过一个标准函数集合（接口）进行访问</a:t>
            </a:r>
            <a:endParaRPr lang="en-US" altLang="zh-CN" sz="2400" dirty="0" smtClean="0">
              <a:solidFill>
                <a:srgbClr val="008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27</a:t>
            </a:fld>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idx="1"/>
          </p:nvPr>
        </p:nvSpPr>
        <p:spPr>
          <a:xfrm>
            <a:off x="176213" y="741009"/>
            <a:ext cx="8685565" cy="4497035"/>
          </a:xfrm>
        </p:spPr>
        <p:txBody>
          <a:bodyPr>
            <a:normAutofit/>
          </a:bodyPr>
          <a:lstStyle/>
          <a:p>
            <a:pPr lvl="1"/>
            <a:r>
              <a:rPr lang="en-US" altLang="zh-CN" b="1" dirty="0" smtClean="0">
                <a:solidFill>
                  <a:srgbClr val="00B0F0"/>
                </a:solidFill>
                <a:ea typeface="ＭＳ Ｐゴシック" pitchFamily="34" charset="-128"/>
              </a:rPr>
              <a:t>Encapsulating</a:t>
            </a:r>
            <a:r>
              <a:rPr lang="en-US" altLang="zh-CN" b="1" dirty="0" smtClean="0">
                <a:solidFill>
                  <a:srgbClr val="3366FF"/>
                </a:solidFill>
                <a:ea typeface="ＭＳ Ｐゴシック" pitchFamily="34" charset="-128"/>
              </a:rPr>
              <a:t> </a:t>
            </a:r>
            <a:r>
              <a:rPr lang="zh-CN" altLang="en-US" b="1" dirty="0">
                <a:solidFill>
                  <a:srgbClr val="339933"/>
                </a:solidFill>
                <a:latin typeface="+mn-ea"/>
              </a:rPr>
              <a:t>封装</a:t>
            </a:r>
            <a:endParaRPr lang="en-US" altLang="zh-CN" b="1" dirty="0">
              <a:solidFill>
                <a:srgbClr val="339933"/>
              </a:solidFill>
              <a:latin typeface="+mn-ea"/>
            </a:endParaRPr>
          </a:p>
          <a:p>
            <a:pPr lvl="2"/>
            <a:r>
              <a:rPr lang="en-US" altLang="zh-CN" sz="2400" dirty="0" smtClean="0">
                <a:ea typeface="宋体" pitchFamily="2" charset="-122"/>
              </a:rPr>
              <a:t>The differences are encapsulated in kernel modules called device drivers that internally are custom tailored to each device, but that export one of the standard interfaces</a:t>
            </a:r>
            <a:r>
              <a:rPr lang="en-US" altLang="zh-CN" sz="2400" dirty="0" smtClean="0">
                <a:ea typeface="宋体" pitchFamily="2" charset="-122"/>
              </a:rPr>
              <a:t>.</a:t>
            </a:r>
          </a:p>
          <a:p>
            <a:pPr marL="941832" lvl="3" indent="0">
              <a:buNone/>
            </a:pPr>
            <a:r>
              <a:rPr lang="zh-CN" altLang="en-US" sz="2300" dirty="0" smtClean="0">
                <a:solidFill>
                  <a:srgbClr val="008000"/>
                </a:solidFill>
                <a:ea typeface="宋体" pitchFamily="2" charset="-122"/>
              </a:rPr>
              <a:t>将设备差别封装在称为设备驱动的内核模块中。这些驱动是针对每种设备定制的，但具有标准的接口</a:t>
            </a:r>
            <a:endParaRPr lang="en-US" altLang="zh-CN" sz="2300" dirty="0" smtClean="0">
              <a:solidFill>
                <a:srgbClr val="008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28</a:t>
            </a:fld>
            <a:endParaRPr lang="en-US" dirty="0"/>
          </a:p>
        </p:txBody>
      </p:sp>
    </p:spTree>
    <p:extLst>
      <p:ext uri="{BB962C8B-B14F-4D97-AF65-F5344CB8AC3E}">
        <p14:creationId xmlns:p14="http://schemas.microsoft.com/office/powerpoint/2010/main" val="11504249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idx="1"/>
          </p:nvPr>
        </p:nvSpPr>
        <p:spPr>
          <a:xfrm>
            <a:off x="237066" y="741009"/>
            <a:ext cx="8636001" cy="6116991"/>
          </a:xfrm>
        </p:spPr>
        <p:txBody>
          <a:bodyPr>
            <a:normAutofit/>
          </a:bodyPr>
          <a:lstStyle/>
          <a:p>
            <a:pPr lvl="1"/>
            <a:r>
              <a:rPr lang="en-US" altLang="zh-CN" b="1" dirty="0" smtClean="0">
                <a:solidFill>
                  <a:srgbClr val="00B0F0"/>
                </a:solidFill>
                <a:ea typeface="ＭＳ Ｐゴシック" pitchFamily="34" charset="-128"/>
              </a:rPr>
              <a:t>software</a:t>
            </a:r>
            <a:r>
              <a:rPr lang="en-US" altLang="zh-CN" b="1" i="1" dirty="0" smtClean="0">
                <a:solidFill>
                  <a:srgbClr val="00B0F0"/>
                </a:solidFill>
                <a:effectLst>
                  <a:outerShdw blurRad="38100" dist="38100" dir="2700000" algn="tl">
                    <a:srgbClr val="C0C0C0"/>
                  </a:outerShdw>
                </a:effectLst>
                <a:ea typeface="宋体" pitchFamily="2" charset="-122"/>
              </a:rPr>
              <a:t> </a:t>
            </a:r>
            <a:r>
              <a:rPr lang="en-US" altLang="zh-CN" b="1" dirty="0" smtClean="0">
                <a:solidFill>
                  <a:srgbClr val="00B0F0"/>
                </a:solidFill>
                <a:ea typeface="ＭＳ Ｐゴシック" pitchFamily="34" charset="-128"/>
              </a:rPr>
              <a:t>layering  </a:t>
            </a:r>
            <a:r>
              <a:rPr lang="zh-CN" altLang="en-US" b="1" dirty="0">
                <a:solidFill>
                  <a:srgbClr val="339933"/>
                </a:solidFill>
                <a:latin typeface="+mn-ea"/>
              </a:rPr>
              <a:t>软件分层</a:t>
            </a:r>
            <a:endParaRPr lang="en-US" altLang="zh-CN" b="1" dirty="0">
              <a:solidFill>
                <a:srgbClr val="339933"/>
              </a:solidFill>
              <a:latin typeface="+mn-ea"/>
            </a:endParaRPr>
          </a:p>
          <a:p>
            <a:pPr lvl="2"/>
            <a:r>
              <a:rPr lang="en-US" altLang="zh-CN" sz="2400" dirty="0" smtClean="0">
                <a:ea typeface="宋体" pitchFamily="2" charset="-122"/>
              </a:rPr>
              <a:t>Next figure illustrates how the I/O-related portions of the kernel are structured in software layers</a:t>
            </a:r>
            <a:r>
              <a:rPr lang="en-US" altLang="zh-CN" sz="2400" dirty="0" smtClean="0">
                <a:ea typeface="宋体" pitchFamily="2" charset="-122"/>
              </a:rPr>
              <a:t>.</a:t>
            </a:r>
          </a:p>
          <a:p>
            <a:pPr marL="941832" lvl="3" indent="0">
              <a:buNone/>
            </a:pPr>
            <a:r>
              <a:rPr lang="zh-CN" altLang="en-US" sz="2400" dirty="0">
                <a:solidFill>
                  <a:srgbClr val="008000"/>
                </a:solidFill>
                <a:ea typeface="宋体" pitchFamily="2" charset="-122"/>
              </a:rPr>
              <a:t>下</a:t>
            </a:r>
            <a:r>
              <a:rPr lang="zh-CN" altLang="en-US" sz="2400" dirty="0" smtClean="0">
                <a:solidFill>
                  <a:srgbClr val="008000"/>
                </a:solidFill>
                <a:ea typeface="宋体" pitchFamily="2" charset="-122"/>
              </a:rPr>
              <a:t>图说明了内核的</a:t>
            </a:r>
            <a:r>
              <a:rPr lang="en-US" altLang="zh-CN" sz="2400" dirty="0" smtClean="0">
                <a:solidFill>
                  <a:srgbClr val="008000"/>
                </a:solidFill>
                <a:ea typeface="宋体" pitchFamily="2" charset="-122"/>
              </a:rPr>
              <a:t>I/O</a:t>
            </a:r>
            <a:r>
              <a:rPr lang="zh-CN" altLang="en-US" sz="2400" dirty="0" smtClean="0">
                <a:solidFill>
                  <a:srgbClr val="008000"/>
                </a:solidFill>
                <a:ea typeface="宋体" pitchFamily="2" charset="-122"/>
              </a:rPr>
              <a:t>相关部分是如何被组织成软件层次的</a:t>
            </a:r>
            <a:endParaRPr lang="en-US" altLang="zh-CN" sz="2400" dirty="0" smtClean="0">
              <a:solidFill>
                <a:srgbClr val="008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29</a:t>
            </a:fld>
            <a:endParaRPr lang="en-US" dirty="0"/>
          </a:p>
        </p:txBody>
      </p:sp>
    </p:spTree>
    <p:extLst>
      <p:ext uri="{BB962C8B-B14F-4D97-AF65-F5344CB8AC3E}">
        <p14:creationId xmlns:p14="http://schemas.microsoft.com/office/powerpoint/2010/main" val="168765401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669572" y="654756"/>
            <a:ext cx="7918450" cy="756708"/>
          </a:xfrm>
        </p:spPr>
        <p:txBody>
          <a:bodyPr>
            <a:normAutofit/>
          </a:bodyPr>
          <a:lstStyle/>
          <a:p>
            <a:r>
              <a:rPr lang="en-US" altLang="zh-CN" sz="4400" dirty="0" smtClean="0">
                <a:ea typeface="宋体" pitchFamily="2" charset="-122"/>
              </a:rPr>
              <a:t>Chapter 13:  I/O Systems</a:t>
            </a:r>
          </a:p>
        </p:txBody>
      </p:sp>
      <p:sp>
        <p:nvSpPr>
          <p:cNvPr id="458755" name="Rectangle 3"/>
          <p:cNvSpPr>
            <a:spLocks noGrp="1" noChangeArrowheads="1"/>
          </p:cNvSpPr>
          <p:nvPr>
            <p:ph idx="1"/>
          </p:nvPr>
        </p:nvSpPr>
        <p:spPr>
          <a:xfrm>
            <a:off x="271463" y="1448152"/>
            <a:ext cx="8682037" cy="4715581"/>
          </a:xfrm>
        </p:spPr>
        <p:txBody>
          <a:bodyPr>
            <a:normAutofit/>
          </a:bodyPr>
          <a:lstStyle/>
          <a:p>
            <a:r>
              <a:rPr lang="en-US" altLang="zh-CN" sz="2800" b="1" dirty="0" smtClean="0">
                <a:ea typeface="宋体" pitchFamily="2" charset="-122"/>
              </a:rPr>
              <a:t>13.1</a:t>
            </a:r>
            <a:r>
              <a:rPr lang="en-US" altLang="zh-CN" sz="2800" b="1" dirty="0" smtClean="0">
                <a:solidFill>
                  <a:srgbClr val="FF0000"/>
                </a:solidFill>
                <a:ea typeface="宋体" pitchFamily="2" charset="-122"/>
              </a:rPr>
              <a:t> </a:t>
            </a:r>
            <a:r>
              <a:rPr lang="en-US" altLang="zh-CN" sz="2800" b="1" dirty="0" smtClean="0">
                <a:solidFill>
                  <a:srgbClr val="FF0000"/>
                </a:solidFill>
                <a:effectLst>
                  <a:outerShdw blurRad="38100" dist="38100" dir="2700000" algn="tl">
                    <a:srgbClr val="C0C0C0"/>
                  </a:outerShdw>
                </a:effectLst>
                <a:ea typeface="宋体" pitchFamily="2" charset="-122"/>
                <a:hlinkClick r:id="rId3" action="ppaction://hlinksldjump"/>
              </a:rPr>
              <a:t>Overview</a:t>
            </a:r>
            <a:r>
              <a:rPr lang="en-US" altLang="zh-CN" sz="2800" b="1" dirty="0" smtClean="0">
                <a:solidFill>
                  <a:srgbClr val="FF0000"/>
                </a:solidFill>
                <a:ea typeface="宋体" pitchFamily="2" charset="-122"/>
              </a:rPr>
              <a:t> </a:t>
            </a:r>
            <a:r>
              <a:rPr lang="zh-CN" altLang="en-US" sz="2800" b="1" dirty="0" smtClean="0">
                <a:solidFill>
                  <a:srgbClr val="008000"/>
                </a:solidFill>
                <a:ea typeface="宋体" pitchFamily="2" charset="-122"/>
              </a:rPr>
              <a:t>（概述）</a:t>
            </a:r>
          </a:p>
          <a:p>
            <a:r>
              <a:rPr lang="en-US" altLang="zh-CN" sz="2800" b="1" dirty="0" smtClean="0">
                <a:ea typeface="宋体" pitchFamily="2" charset="-122"/>
              </a:rPr>
              <a:t>13.2 </a:t>
            </a:r>
            <a:r>
              <a:rPr lang="en-US" altLang="zh-CN" sz="2800" b="1" dirty="0" smtClean="0">
                <a:effectLst>
                  <a:outerShdw blurRad="38100" dist="38100" dir="2700000" algn="tl">
                    <a:srgbClr val="C0C0C0"/>
                  </a:outerShdw>
                </a:effectLst>
                <a:ea typeface="宋体" pitchFamily="2" charset="-122"/>
                <a:hlinkClick r:id="rId4" action="ppaction://hlinksldjump"/>
              </a:rPr>
              <a:t>I/O Hardware</a:t>
            </a:r>
            <a:r>
              <a:rPr lang="en-US" altLang="zh-CN" sz="2800" b="1" dirty="0" smtClean="0">
                <a:ea typeface="宋体" pitchFamily="2" charset="-122"/>
              </a:rPr>
              <a:t> </a:t>
            </a:r>
            <a:r>
              <a:rPr lang="zh-CN" altLang="en-US" sz="2800" b="1" dirty="0" smtClean="0">
                <a:solidFill>
                  <a:srgbClr val="008000"/>
                </a:solidFill>
                <a:ea typeface="宋体" pitchFamily="2" charset="-122"/>
              </a:rPr>
              <a:t>（ </a:t>
            </a:r>
            <a:r>
              <a:rPr lang="en-US" altLang="zh-CN" sz="2800" b="1" dirty="0" smtClean="0">
                <a:solidFill>
                  <a:srgbClr val="008000"/>
                </a:solidFill>
                <a:ea typeface="宋体" pitchFamily="2" charset="-122"/>
              </a:rPr>
              <a:t>I/O</a:t>
            </a:r>
            <a:r>
              <a:rPr lang="zh-CN" altLang="en-US" sz="2800" b="1" dirty="0" smtClean="0">
                <a:solidFill>
                  <a:srgbClr val="008000"/>
                </a:solidFill>
                <a:ea typeface="宋体" pitchFamily="2" charset="-122"/>
              </a:rPr>
              <a:t> 硬件）</a:t>
            </a:r>
          </a:p>
          <a:p>
            <a:r>
              <a:rPr lang="en-US" altLang="zh-CN" sz="2800" b="1" dirty="0" smtClean="0">
                <a:ea typeface="宋体" pitchFamily="2" charset="-122"/>
              </a:rPr>
              <a:t>13.3 </a:t>
            </a:r>
            <a:r>
              <a:rPr lang="en-US" altLang="zh-CN" sz="2800" b="1" dirty="0" smtClean="0">
                <a:effectLst>
                  <a:outerShdw blurRad="38100" dist="38100" dir="2700000" algn="tl">
                    <a:srgbClr val="C0C0C0"/>
                  </a:outerShdw>
                </a:effectLst>
                <a:ea typeface="宋体" pitchFamily="2" charset="-122"/>
                <a:hlinkClick r:id="rId5" action="ppaction://hlinksldjump"/>
              </a:rPr>
              <a:t>Application I/O Interface</a:t>
            </a:r>
            <a:r>
              <a:rPr lang="en-US" altLang="zh-CN" sz="2800" b="1" dirty="0" smtClean="0">
                <a:ea typeface="宋体" pitchFamily="2" charset="-122"/>
              </a:rPr>
              <a:t> </a:t>
            </a:r>
            <a:r>
              <a:rPr lang="zh-CN" altLang="en-US" sz="2800" b="1" dirty="0" smtClean="0">
                <a:solidFill>
                  <a:srgbClr val="008000"/>
                </a:solidFill>
                <a:ea typeface="宋体" pitchFamily="2" charset="-122"/>
              </a:rPr>
              <a:t>（应用程序</a:t>
            </a:r>
            <a:r>
              <a:rPr lang="en-US" altLang="zh-CN" sz="2800" b="1" dirty="0" smtClean="0">
                <a:solidFill>
                  <a:srgbClr val="008000"/>
                </a:solidFill>
                <a:ea typeface="宋体" pitchFamily="2" charset="-122"/>
              </a:rPr>
              <a:t>I/O</a:t>
            </a:r>
            <a:r>
              <a:rPr lang="zh-CN" altLang="en-US" sz="2800" b="1" dirty="0" smtClean="0">
                <a:solidFill>
                  <a:srgbClr val="008000"/>
                </a:solidFill>
                <a:ea typeface="宋体" pitchFamily="2" charset="-122"/>
              </a:rPr>
              <a:t> 接口）</a:t>
            </a:r>
          </a:p>
          <a:p>
            <a:r>
              <a:rPr lang="en-US" altLang="zh-CN" sz="2800" b="1" dirty="0" smtClean="0">
                <a:ea typeface="宋体" pitchFamily="2" charset="-122"/>
              </a:rPr>
              <a:t>13.4 </a:t>
            </a:r>
            <a:r>
              <a:rPr lang="en-US" altLang="zh-CN" sz="2800" b="1" dirty="0" smtClean="0">
                <a:effectLst>
                  <a:outerShdw blurRad="38100" dist="38100" dir="2700000" algn="tl">
                    <a:srgbClr val="C0C0C0"/>
                  </a:outerShdw>
                </a:effectLst>
                <a:ea typeface="宋体" pitchFamily="2" charset="-122"/>
                <a:hlinkClick r:id="rId6" action="ppaction://hlinksldjump"/>
              </a:rPr>
              <a:t>Kernel I/O Subsystem</a:t>
            </a:r>
            <a:r>
              <a:rPr lang="en-US" altLang="zh-CN" sz="2800" b="1" dirty="0" smtClean="0">
                <a:ea typeface="宋体" pitchFamily="2" charset="-122"/>
              </a:rPr>
              <a:t> </a:t>
            </a:r>
            <a:r>
              <a:rPr lang="zh-CN" altLang="en-US" sz="2800" b="1" dirty="0" smtClean="0">
                <a:solidFill>
                  <a:srgbClr val="008000"/>
                </a:solidFill>
                <a:ea typeface="宋体" pitchFamily="2" charset="-122"/>
              </a:rPr>
              <a:t>（内核</a:t>
            </a:r>
            <a:r>
              <a:rPr lang="en-US" altLang="zh-CN" sz="2800" b="1" dirty="0" smtClean="0">
                <a:solidFill>
                  <a:srgbClr val="008000"/>
                </a:solidFill>
                <a:ea typeface="宋体" pitchFamily="2" charset="-122"/>
              </a:rPr>
              <a:t>I/O</a:t>
            </a:r>
            <a:r>
              <a:rPr lang="zh-CN" altLang="en-US" sz="2800" b="1" dirty="0" smtClean="0">
                <a:solidFill>
                  <a:srgbClr val="008000"/>
                </a:solidFill>
                <a:ea typeface="宋体" pitchFamily="2" charset="-122"/>
              </a:rPr>
              <a:t> 子系统）</a:t>
            </a:r>
          </a:p>
          <a:p>
            <a:r>
              <a:rPr lang="en-US" altLang="zh-CN" sz="2800" b="1" dirty="0" smtClean="0">
                <a:ea typeface="宋体" pitchFamily="2" charset="-122"/>
              </a:rPr>
              <a:t>13.5 </a:t>
            </a:r>
            <a:r>
              <a:rPr lang="en-US" altLang="zh-CN" sz="2800" b="1" dirty="0" smtClean="0">
                <a:effectLst>
                  <a:outerShdw blurRad="38100" dist="38100" dir="2700000" algn="tl">
                    <a:srgbClr val="C0C0C0"/>
                  </a:outerShdw>
                </a:effectLst>
                <a:ea typeface="宋体" pitchFamily="2" charset="-122"/>
                <a:hlinkClick r:id="rId7" action="ppaction://hlinksldjump"/>
              </a:rPr>
              <a:t>Transforming I/O Requests to Hardware Operations</a:t>
            </a:r>
            <a:r>
              <a:rPr lang="en-US" altLang="zh-CN" sz="2800" b="1" dirty="0" smtClean="0">
                <a:ea typeface="宋体" pitchFamily="2" charset="-122"/>
              </a:rPr>
              <a:t> </a:t>
            </a:r>
            <a:r>
              <a:rPr lang="zh-CN" altLang="en-US" sz="2800" b="1" dirty="0" smtClean="0">
                <a:solidFill>
                  <a:srgbClr val="008000"/>
                </a:solidFill>
                <a:ea typeface="宋体" pitchFamily="2" charset="-122"/>
              </a:rPr>
              <a:t>（ </a:t>
            </a:r>
            <a:r>
              <a:rPr lang="en-US" altLang="zh-CN" sz="2800" b="1" dirty="0" smtClean="0">
                <a:solidFill>
                  <a:srgbClr val="008000"/>
                </a:solidFill>
                <a:ea typeface="宋体" pitchFamily="2" charset="-122"/>
              </a:rPr>
              <a:t>I/O</a:t>
            </a:r>
            <a:r>
              <a:rPr lang="zh-CN" altLang="en-US" sz="2800" b="1" dirty="0" smtClean="0">
                <a:solidFill>
                  <a:srgbClr val="008000"/>
                </a:solidFill>
                <a:ea typeface="宋体" pitchFamily="2" charset="-122"/>
              </a:rPr>
              <a:t> 请求转换为硬件操作）</a:t>
            </a:r>
            <a:endParaRPr lang="en-US" altLang="zh-CN" sz="2800" b="1" dirty="0" smtClean="0">
              <a:solidFill>
                <a:srgbClr val="008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3</a:t>
            </a:fld>
            <a:endParaRPr lang="en-US" dirty="0"/>
          </a:p>
        </p:txBody>
      </p:sp>
    </p:spTree>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ChangeArrowheads="1"/>
          </p:cNvSpPr>
          <p:nvPr/>
        </p:nvSpPr>
        <p:spPr bwMode="auto">
          <a:xfrm>
            <a:off x="3000375" y="5972175"/>
            <a:ext cx="3614738" cy="47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en-US" altLang="zh-CN" sz="2000" b="1">
                <a:solidFill>
                  <a:srgbClr val="008000"/>
                </a:solidFill>
                <a:effectLst>
                  <a:outerShdw blurRad="38100" dist="38100" dir="2700000" algn="tl">
                    <a:srgbClr val="C0C0C0"/>
                  </a:outerShdw>
                </a:effectLst>
                <a:latin typeface="Helvetica" pitchFamily="34" charset="0"/>
                <a:ea typeface="宋体" pitchFamily="2" charset="-122"/>
              </a:rPr>
              <a:t>A Kernel I/O Structure</a:t>
            </a:r>
          </a:p>
        </p:txBody>
      </p:sp>
      <p:pic>
        <p:nvPicPr>
          <p:cNvPr id="478211" name="Picture 3"/>
          <p:cNvPicPr>
            <a:picLocks noChangeAspect="1" noChangeArrowheads="1"/>
          </p:cNvPicPr>
          <p:nvPr/>
        </p:nvPicPr>
        <p:blipFill>
          <a:blip r:embed="rId2">
            <a:extLst>
              <a:ext uri="{28A0092B-C50C-407E-A947-70E740481C1C}">
                <a14:useLocalDpi xmlns:a14="http://schemas.microsoft.com/office/drawing/2010/main" val="0"/>
              </a:ext>
            </a:extLst>
          </a:blip>
          <a:srcRect l="967" t="1918" r="719" b="2216"/>
          <a:stretch>
            <a:fillRect/>
          </a:stretch>
        </p:blipFill>
        <p:spPr bwMode="auto">
          <a:xfrm>
            <a:off x="1228725" y="733425"/>
            <a:ext cx="6872288" cy="50260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idx="1"/>
          </p:nvPr>
        </p:nvSpPr>
        <p:spPr>
          <a:xfrm>
            <a:off x="277813" y="887413"/>
            <a:ext cx="8715375" cy="5373687"/>
          </a:xfrm>
        </p:spPr>
        <p:txBody>
          <a:bodyPr>
            <a:normAutofit fontScale="85000" lnSpcReduction="10000"/>
          </a:bodyPr>
          <a:lstStyle/>
          <a:p>
            <a:pPr>
              <a:lnSpc>
                <a:spcPct val="120000"/>
              </a:lnSpc>
              <a:spcBef>
                <a:spcPct val="50000"/>
              </a:spcBef>
            </a:pPr>
            <a:r>
              <a:rPr lang="en-US" altLang="zh-CN" sz="3300" b="1" dirty="0" smtClean="0">
                <a:solidFill>
                  <a:srgbClr val="3366FF"/>
                </a:solidFill>
                <a:ea typeface="ＭＳ Ｐゴシック" pitchFamily="34" charset="-128"/>
              </a:rPr>
              <a:t>Device-driver</a:t>
            </a:r>
            <a:r>
              <a:rPr lang="en-US" altLang="zh-CN" sz="3300" b="1" dirty="0" smtClean="0">
                <a:solidFill>
                  <a:schemeClr val="tx2"/>
                </a:solidFill>
                <a:effectLst>
                  <a:outerShdw blurRad="38100" dist="38100" dir="2700000" algn="tl">
                    <a:srgbClr val="C0C0C0"/>
                  </a:outerShdw>
                </a:effectLst>
                <a:ea typeface="宋体" pitchFamily="2" charset="-122"/>
              </a:rPr>
              <a:t> </a:t>
            </a:r>
            <a:r>
              <a:rPr lang="en-US" altLang="zh-CN" sz="3300" b="1" dirty="0" smtClean="0">
                <a:solidFill>
                  <a:srgbClr val="3366FF"/>
                </a:solidFill>
                <a:ea typeface="ＭＳ Ｐゴシック" pitchFamily="34" charset="-128"/>
              </a:rPr>
              <a:t>layer </a:t>
            </a:r>
            <a:r>
              <a:rPr lang="zh-CN" altLang="en-US" sz="3300" b="1" dirty="0" smtClean="0">
                <a:solidFill>
                  <a:srgbClr val="008000"/>
                </a:solidFill>
                <a:ea typeface="ＭＳ Ｐゴシック" pitchFamily="34" charset="-128"/>
              </a:rPr>
              <a:t>设备驱动层</a:t>
            </a:r>
            <a:endParaRPr lang="en-US" altLang="zh-CN" sz="3300" b="1" dirty="0" smtClean="0">
              <a:solidFill>
                <a:srgbClr val="008000"/>
              </a:solidFill>
              <a:ea typeface="ＭＳ Ｐゴシック" pitchFamily="34" charset="-128"/>
            </a:endParaRPr>
          </a:p>
          <a:p>
            <a:pPr lvl="1">
              <a:lnSpc>
                <a:spcPct val="120000"/>
              </a:lnSpc>
              <a:spcBef>
                <a:spcPct val="50000"/>
              </a:spcBef>
            </a:pPr>
            <a:r>
              <a:rPr lang="en-US" altLang="zh-CN" dirty="0" smtClean="0">
                <a:ea typeface="宋体" pitchFamily="2" charset="-122"/>
              </a:rPr>
              <a:t>The purpose of the device-driver layer is to hide the differences among device controllers from the I/O subsystem of the kernel, much as the I/O system calls encapsulate the  device behaviors in a few generic classes that hide hardware differences from applications.</a:t>
            </a:r>
          </a:p>
          <a:p>
            <a:pPr lvl="1">
              <a:lnSpc>
                <a:spcPct val="120000"/>
              </a:lnSpc>
              <a:spcBef>
                <a:spcPct val="50000"/>
              </a:spcBef>
              <a:buFont typeface="Monotype Sorts" pitchFamily="2" charset="2"/>
              <a:buNone/>
            </a:pPr>
            <a:r>
              <a:rPr lang="en-US" altLang="zh-CN" b="1" dirty="0" smtClean="0">
                <a:solidFill>
                  <a:srgbClr val="008000"/>
                </a:solidFill>
                <a:ea typeface="宋体" pitchFamily="2" charset="-122"/>
              </a:rPr>
              <a:t>    </a:t>
            </a:r>
            <a:r>
              <a:rPr lang="zh-CN" altLang="en-US" b="1" dirty="0" smtClean="0">
                <a:solidFill>
                  <a:srgbClr val="008000"/>
                </a:solidFill>
                <a:ea typeface="宋体" pitchFamily="2" charset="-122"/>
              </a:rPr>
              <a:t>设备驱动层的目的是对内核的</a:t>
            </a:r>
            <a:r>
              <a:rPr lang="en-US" altLang="zh-CN" b="1" dirty="0" smtClean="0">
                <a:solidFill>
                  <a:srgbClr val="008000"/>
                </a:solidFill>
                <a:ea typeface="宋体" pitchFamily="2" charset="-122"/>
              </a:rPr>
              <a:t>I/O</a:t>
            </a:r>
            <a:r>
              <a:rPr lang="zh-CN" altLang="en-US" b="1" dirty="0" smtClean="0">
                <a:solidFill>
                  <a:srgbClr val="008000"/>
                </a:solidFill>
                <a:ea typeface="宋体" pitchFamily="2" charset="-122"/>
              </a:rPr>
              <a:t>子系统隐藏设备控制器间的差别，正如</a:t>
            </a:r>
            <a:r>
              <a:rPr lang="en-US" altLang="zh-CN" b="1" dirty="0" smtClean="0">
                <a:solidFill>
                  <a:srgbClr val="008000"/>
                </a:solidFill>
                <a:ea typeface="宋体" pitchFamily="2" charset="-122"/>
              </a:rPr>
              <a:t>I/O</a:t>
            </a:r>
            <a:r>
              <a:rPr lang="zh-CN" altLang="en-US" b="1" dirty="0" smtClean="0">
                <a:solidFill>
                  <a:srgbClr val="008000"/>
                </a:solidFill>
                <a:ea typeface="宋体" pitchFamily="2" charset="-122"/>
              </a:rPr>
              <a:t>系统调用封装设备操作为有限的几类，从而对应用程序隐藏硬件差别。</a:t>
            </a:r>
          </a:p>
          <a:p>
            <a:pPr lvl="1">
              <a:lnSpc>
                <a:spcPct val="120000"/>
              </a:lnSpc>
              <a:spcBef>
                <a:spcPct val="50000"/>
              </a:spcBef>
            </a:pPr>
            <a:r>
              <a:rPr lang="en-US" altLang="zh-CN" dirty="0" smtClean="0">
                <a:ea typeface="宋体" pitchFamily="2" charset="-122"/>
              </a:rPr>
              <a:t>Making the I/O subsystem independent of the hardware simplifies the job of the operating-system developer. It also benefits the hardware manufacturers.</a:t>
            </a:r>
          </a:p>
          <a:p>
            <a:pPr lvl="1">
              <a:lnSpc>
                <a:spcPct val="120000"/>
              </a:lnSpc>
              <a:spcBef>
                <a:spcPct val="50000"/>
              </a:spcBef>
              <a:buFont typeface="Monotype Sorts" pitchFamily="2" charset="2"/>
              <a:buNone/>
            </a:pPr>
            <a:r>
              <a:rPr lang="en-US" altLang="zh-CN" b="1" dirty="0" smtClean="0">
                <a:solidFill>
                  <a:srgbClr val="008000"/>
                </a:solidFill>
                <a:ea typeface="宋体" pitchFamily="2" charset="-122"/>
              </a:rPr>
              <a:t>     </a:t>
            </a:r>
            <a:r>
              <a:rPr lang="zh-CN" altLang="en-US" b="1" dirty="0" smtClean="0">
                <a:solidFill>
                  <a:srgbClr val="008000"/>
                </a:solidFill>
                <a:ea typeface="宋体" pitchFamily="2" charset="-122"/>
              </a:rPr>
              <a:t>使得</a:t>
            </a:r>
            <a:r>
              <a:rPr lang="en-US" altLang="zh-CN" b="1" dirty="0" smtClean="0">
                <a:solidFill>
                  <a:srgbClr val="008000"/>
                </a:solidFill>
                <a:ea typeface="宋体" pitchFamily="2" charset="-122"/>
              </a:rPr>
              <a:t>I/O</a:t>
            </a:r>
            <a:r>
              <a:rPr lang="zh-CN" altLang="en-US" b="1" dirty="0" smtClean="0">
                <a:solidFill>
                  <a:srgbClr val="008000"/>
                </a:solidFill>
                <a:ea typeface="宋体" pitchFamily="2" charset="-122"/>
              </a:rPr>
              <a:t>子系统独立于硬件，简化了操作系统开发者的任务，同时有益于硬件厂商。</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31</a:t>
            </a:fld>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idx="1"/>
          </p:nvPr>
        </p:nvSpPr>
        <p:spPr>
          <a:xfrm>
            <a:off x="346075" y="976313"/>
            <a:ext cx="8529638" cy="5094287"/>
          </a:xfrm>
        </p:spPr>
        <p:txBody>
          <a:bodyPr/>
          <a:lstStyle/>
          <a:p>
            <a:pPr lvl="1">
              <a:lnSpc>
                <a:spcPct val="120000"/>
              </a:lnSpc>
              <a:spcBef>
                <a:spcPct val="50000"/>
              </a:spcBef>
            </a:pPr>
            <a:r>
              <a:rPr lang="en-US" altLang="zh-CN" sz="2400" dirty="0" smtClean="0">
                <a:ea typeface="宋体" pitchFamily="2" charset="-122"/>
              </a:rPr>
              <a:t>Unfortunately for  device-hardware manufacturers, each type of operating system has its own standards for the device-driver interface.</a:t>
            </a:r>
            <a:r>
              <a:rPr lang="en-US" altLang="zh-CN" sz="2400" b="1" dirty="0" smtClean="0">
                <a:ea typeface="宋体" pitchFamily="2" charset="-122"/>
              </a:rPr>
              <a:t> Devices vary in many dimensions </a:t>
            </a:r>
            <a:r>
              <a:rPr lang="en-US" altLang="zh-CN" sz="2400" dirty="0" smtClean="0">
                <a:ea typeface="宋体" pitchFamily="2" charset="-122"/>
              </a:rPr>
              <a:t>(</a:t>
            </a:r>
            <a:r>
              <a:rPr lang="en-US" altLang="zh-CN" sz="2400" dirty="0" smtClean="0">
                <a:ea typeface="宋体" pitchFamily="2" charset="-122"/>
                <a:hlinkClick r:id="rId2" action="ppaction://hlinksldjump"/>
              </a:rPr>
              <a:t>figure</a:t>
            </a:r>
            <a:r>
              <a:rPr lang="en-US" altLang="zh-CN" sz="2400" dirty="0" smtClean="0">
                <a:ea typeface="宋体" pitchFamily="2" charset="-122"/>
              </a:rPr>
              <a:t>)</a:t>
            </a:r>
          </a:p>
          <a:p>
            <a:pPr lvl="2">
              <a:lnSpc>
                <a:spcPct val="120000"/>
              </a:lnSpc>
              <a:spcBef>
                <a:spcPct val="50000"/>
              </a:spcBef>
            </a:pPr>
            <a:r>
              <a:rPr lang="en-US" altLang="zh-CN" sz="2400" dirty="0" smtClean="0">
                <a:ea typeface="宋体" pitchFamily="2" charset="-122"/>
              </a:rPr>
              <a:t>Character-stream or </a:t>
            </a:r>
            <a:r>
              <a:rPr lang="en-US" altLang="zh-CN" sz="2400" dirty="0" smtClean="0">
                <a:ea typeface="宋体" pitchFamily="2" charset="-122"/>
              </a:rPr>
              <a:t>block  </a:t>
            </a:r>
            <a:r>
              <a:rPr lang="zh-CN" altLang="en-US" sz="2400" dirty="0">
                <a:solidFill>
                  <a:srgbClr val="008000"/>
                </a:solidFill>
                <a:ea typeface="宋体" pitchFamily="2" charset="-122"/>
              </a:rPr>
              <a:t>字符</a:t>
            </a:r>
            <a:r>
              <a:rPr lang="en-US" altLang="zh-CN" sz="2400" dirty="0">
                <a:solidFill>
                  <a:srgbClr val="008000"/>
                </a:solidFill>
                <a:ea typeface="宋体" pitchFamily="2" charset="-122"/>
              </a:rPr>
              <a:t>/</a:t>
            </a:r>
            <a:r>
              <a:rPr lang="zh-CN" altLang="en-US" sz="2400" dirty="0">
                <a:solidFill>
                  <a:srgbClr val="008000"/>
                </a:solidFill>
                <a:ea typeface="宋体" pitchFamily="2" charset="-122"/>
              </a:rPr>
              <a:t>块设备</a:t>
            </a:r>
            <a:endParaRPr lang="en-US" altLang="zh-CN" sz="2400" dirty="0">
              <a:solidFill>
                <a:srgbClr val="008000"/>
              </a:solidFill>
              <a:ea typeface="宋体" pitchFamily="2" charset="-122"/>
            </a:endParaRPr>
          </a:p>
          <a:p>
            <a:pPr lvl="2">
              <a:lnSpc>
                <a:spcPct val="120000"/>
              </a:lnSpc>
              <a:spcBef>
                <a:spcPct val="50000"/>
              </a:spcBef>
            </a:pPr>
            <a:r>
              <a:rPr lang="en-US" altLang="zh-CN" sz="2400" dirty="0" smtClean="0">
                <a:ea typeface="宋体" pitchFamily="2" charset="-122"/>
              </a:rPr>
              <a:t>Sequential or </a:t>
            </a:r>
            <a:r>
              <a:rPr lang="en-US" altLang="zh-CN" sz="2400" dirty="0" smtClean="0">
                <a:ea typeface="宋体" pitchFamily="2" charset="-122"/>
              </a:rPr>
              <a:t>random-access  </a:t>
            </a:r>
            <a:r>
              <a:rPr lang="zh-CN" altLang="en-US" sz="2400" dirty="0">
                <a:solidFill>
                  <a:srgbClr val="008000"/>
                </a:solidFill>
                <a:ea typeface="宋体" pitchFamily="2" charset="-122"/>
              </a:rPr>
              <a:t>顺序</a:t>
            </a:r>
            <a:r>
              <a:rPr lang="en-US" altLang="zh-CN" sz="2400" dirty="0">
                <a:solidFill>
                  <a:srgbClr val="008000"/>
                </a:solidFill>
                <a:ea typeface="宋体" pitchFamily="2" charset="-122"/>
              </a:rPr>
              <a:t>/</a:t>
            </a:r>
            <a:r>
              <a:rPr lang="zh-CN" altLang="en-US" sz="2400" dirty="0">
                <a:solidFill>
                  <a:srgbClr val="008000"/>
                </a:solidFill>
                <a:ea typeface="宋体" pitchFamily="2" charset="-122"/>
              </a:rPr>
              <a:t>随机访问</a:t>
            </a:r>
            <a:endParaRPr lang="en-US" altLang="zh-CN" sz="2400" dirty="0">
              <a:solidFill>
                <a:srgbClr val="008000"/>
              </a:solidFill>
              <a:ea typeface="宋体" pitchFamily="2" charset="-122"/>
            </a:endParaRPr>
          </a:p>
          <a:p>
            <a:pPr lvl="2">
              <a:lnSpc>
                <a:spcPct val="120000"/>
              </a:lnSpc>
              <a:spcBef>
                <a:spcPct val="50000"/>
              </a:spcBef>
            </a:pPr>
            <a:r>
              <a:rPr lang="en-US" altLang="zh-CN" sz="2400" dirty="0" smtClean="0">
                <a:ea typeface="宋体" pitchFamily="2" charset="-122"/>
              </a:rPr>
              <a:t>Sharable or </a:t>
            </a:r>
            <a:r>
              <a:rPr lang="en-US" altLang="zh-CN" sz="2400" dirty="0" smtClean="0">
                <a:ea typeface="宋体" pitchFamily="2" charset="-122"/>
              </a:rPr>
              <a:t>dedicated  </a:t>
            </a:r>
            <a:r>
              <a:rPr lang="zh-CN" altLang="en-US" sz="2400" dirty="0">
                <a:solidFill>
                  <a:srgbClr val="008000"/>
                </a:solidFill>
                <a:ea typeface="宋体" pitchFamily="2" charset="-122"/>
              </a:rPr>
              <a:t>共享</a:t>
            </a:r>
            <a:r>
              <a:rPr lang="en-US" altLang="zh-CN" sz="2400" dirty="0">
                <a:solidFill>
                  <a:srgbClr val="008000"/>
                </a:solidFill>
                <a:ea typeface="宋体" pitchFamily="2" charset="-122"/>
              </a:rPr>
              <a:t>/</a:t>
            </a:r>
            <a:r>
              <a:rPr lang="zh-CN" altLang="en-US" sz="2400" dirty="0">
                <a:solidFill>
                  <a:srgbClr val="008000"/>
                </a:solidFill>
                <a:ea typeface="宋体" pitchFamily="2" charset="-122"/>
              </a:rPr>
              <a:t>专用</a:t>
            </a:r>
            <a:endParaRPr lang="en-US" altLang="zh-CN" sz="2400" dirty="0">
              <a:solidFill>
                <a:srgbClr val="008000"/>
              </a:solidFill>
              <a:ea typeface="宋体" pitchFamily="2" charset="-122"/>
            </a:endParaRPr>
          </a:p>
          <a:p>
            <a:pPr lvl="2">
              <a:lnSpc>
                <a:spcPct val="120000"/>
              </a:lnSpc>
              <a:spcBef>
                <a:spcPct val="50000"/>
              </a:spcBef>
            </a:pPr>
            <a:r>
              <a:rPr lang="en-US" altLang="zh-CN" sz="2400" dirty="0" smtClean="0">
                <a:ea typeface="宋体" pitchFamily="2" charset="-122"/>
              </a:rPr>
              <a:t>Speed of </a:t>
            </a:r>
            <a:r>
              <a:rPr lang="en-US" altLang="zh-CN" sz="2400" dirty="0" smtClean="0">
                <a:ea typeface="宋体" pitchFamily="2" charset="-122"/>
              </a:rPr>
              <a:t>operation  </a:t>
            </a:r>
            <a:r>
              <a:rPr lang="zh-CN" altLang="en-US" sz="2400" dirty="0">
                <a:solidFill>
                  <a:srgbClr val="008000"/>
                </a:solidFill>
                <a:ea typeface="宋体" pitchFamily="2" charset="-122"/>
              </a:rPr>
              <a:t>操作速度</a:t>
            </a:r>
            <a:endParaRPr lang="en-US" altLang="zh-CN" sz="2400" dirty="0">
              <a:solidFill>
                <a:srgbClr val="008000"/>
              </a:solidFill>
              <a:ea typeface="宋体" pitchFamily="2" charset="-122"/>
            </a:endParaRPr>
          </a:p>
          <a:p>
            <a:pPr lvl="2">
              <a:lnSpc>
                <a:spcPct val="120000"/>
              </a:lnSpc>
              <a:spcBef>
                <a:spcPct val="50000"/>
              </a:spcBef>
            </a:pPr>
            <a:r>
              <a:rPr lang="en-US" altLang="zh-CN" sz="2400" dirty="0" smtClean="0">
                <a:ea typeface="宋体" pitchFamily="2" charset="-122"/>
              </a:rPr>
              <a:t>read-write, read only, or write </a:t>
            </a:r>
            <a:r>
              <a:rPr lang="en-US" altLang="zh-CN" sz="2400" dirty="0" smtClean="0">
                <a:ea typeface="宋体" pitchFamily="2" charset="-122"/>
              </a:rPr>
              <a:t>only  </a:t>
            </a:r>
            <a:r>
              <a:rPr lang="zh-CN" altLang="en-US" sz="2400" dirty="0" smtClean="0">
                <a:solidFill>
                  <a:srgbClr val="008000"/>
                </a:solidFill>
                <a:ea typeface="宋体" pitchFamily="2" charset="-122"/>
              </a:rPr>
              <a:t>读写</a:t>
            </a:r>
            <a:r>
              <a:rPr lang="en-US" altLang="zh-CN" sz="2400" dirty="0" smtClean="0">
                <a:solidFill>
                  <a:srgbClr val="008000"/>
                </a:solidFill>
                <a:ea typeface="宋体" pitchFamily="2" charset="-122"/>
              </a:rPr>
              <a:t>/</a:t>
            </a:r>
            <a:r>
              <a:rPr lang="zh-CN" altLang="en-US" sz="2400" dirty="0" smtClean="0">
                <a:solidFill>
                  <a:srgbClr val="008000"/>
                </a:solidFill>
                <a:ea typeface="宋体" pitchFamily="2" charset="-122"/>
              </a:rPr>
              <a:t>只读</a:t>
            </a:r>
            <a:r>
              <a:rPr lang="en-US" altLang="zh-CN" sz="2400" dirty="0" smtClean="0">
                <a:solidFill>
                  <a:srgbClr val="008000"/>
                </a:solidFill>
                <a:ea typeface="宋体" pitchFamily="2" charset="-122"/>
              </a:rPr>
              <a:t>/</a:t>
            </a:r>
            <a:r>
              <a:rPr lang="zh-CN" altLang="en-US" sz="2400" dirty="0" smtClean="0">
                <a:solidFill>
                  <a:srgbClr val="008000"/>
                </a:solidFill>
                <a:ea typeface="宋体" pitchFamily="2" charset="-122"/>
              </a:rPr>
              <a:t>只写</a:t>
            </a:r>
            <a:endParaRPr lang="en-US" altLang="zh-CN" sz="2400" dirty="0" smtClean="0">
              <a:solidFill>
                <a:srgbClr val="008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32</a:t>
            </a:fld>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947738" y="5807075"/>
            <a:ext cx="7772400" cy="509588"/>
          </a:xfrm>
        </p:spPr>
        <p:txBody>
          <a:bodyPr/>
          <a:lstStyle/>
          <a:p>
            <a:pPr algn="ctr"/>
            <a:r>
              <a:rPr lang="en-US" altLang="zh-CN" sz="2000" dirty="0" smtClean="0">
                <a:solidFill>
                  <a:srgbClr val="008000"/>
                </a:solidFill>
                <a:ea typeface="宋体" pitchFamily="2" charset="-122"/>
              </a:rPr>
              <a:t>Characteristics of I/O Devices</a:t>
            </a:r>
          </a:p>
        </p:txBody>
      </p:sp>
      <p:pic>
        <p:nvPicPr>
          <p:cNvPr id="481283" name="Picture 3"/>
          <p:cNvPicPr>
            <a:picLocks noChangeAspect="1" noChangeArrowheads="1"/>
          </p:cNvPicPr>
          <p:nvPr/>
        </p:nvPicPr>
        <p:blipFill>
          <a:blip r:embed="rId2">
            <a:extLst>
              <a:ext uri="{28A0092B-C50C-407E-A947-70E740481C1C}">
                <a14:useLocalDpi xmlns:a14="http://schemas.microsoft.com/office/drawing/2010/main" val="0"/>
              </a:ext>
            </a:extLst>
          </a:blip>
          <a:srcRect l="1311" t="8743" r="1311" b="9436"/>
          <a:stretch>
            <a:fillRect/>
          </a:stretch>
        </p:blipFill>
        <p:spPr bwMode="auto">
          <a:xfrm>
            <a:off x="1138238" y="871538"/>
            <a:ext cx="7239000" cy="45624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idx="1"/>
          </p:nvPr>
        </p:nvSpPr>
        <p:spPr>
          <a:xfrm>
            <a:off x="363538" y="887413"/>
            <a:ext cx="8780462" cy="5084762"/>
          </a:xfrm>
        </p:spPr>
        <p:txBody>
          <a:bodyPr/>
          <a:lstStyle/>
          <a:p>
            <a:pPr>
              <a:lnSpc>
                <a:spcPct val="120000"/>
              </a:lnSpc>
              <a:spcBef>
                <a:spcPct val="50000"/>
              </a:spcBef>
            </a:pPr>
            <a:r>
              <a:rPr lang="en-US" altLang="zh-CN" sz="2400" dirty="0" smtClean="0">
                <a:ea typeface="宋体" pitchFamily="2" charset="-122"/>
              </a:rPr>
              <a:t>For the purpose of application access, many of these differences are hidden by the operating system, and the device are grouped into a few conventional types. The major access conventions include block I/O, character-stream I/O, memory-mapped file access, and network sockets.</a:t>
            </a:r>
          </a:p>
          <a:p>
            <a:pPr>
              <a:lnSpc>
                <a:spcPct val="120000"/>
              </a:lnSpc>
              <a:spcBef>
                <a:spcPct val="50000"/>
              </a:spcBef>
              <a:buFont typeface="Monotype Sorts" pitchFamily="2" charset="2"/>
              <a:buNone/>
            </a:pPr>
            <a:r>
              <a:rPr lang="en-US" altLang="zh-CN" b="1" dirty="0" smtClean="0">
                <a:solidFill>
                  <a:srgbClr val="008000"/>
                </a:solidFill>
                <a:ea typeface="宋体" pitchFamily="2" charset="-122"/>
              </a:rPr>
              <a:t>     </a:t>
            </a:r>
            <a:r>
              <a:rPr lang="zh-CN" altLang="en-US" b="1" dirty="0" smtClean="0">
                <a:solidFill>
                  <a:srgbClr val="008000"/>
                </a:solidFill>
                <a:ea typeface="宋体" pitchFamily="2" charset="-122"/>
              </a:rPr>
              <a:t>为了便于应用程序访问，这些不同被操作系统隐藏起来，同时设备被分成典型的几种类型。主要的访问方式包括：块</a:t>
            </a:r>
            <a:r>
              <a:rPr lang="en-US" altLang="zh-CN" b="1" dirty="0" smtClean="0">
                <a:solidFill>
                  <a:srgbClr val="008000"/>
                </a:solidFill>
                <a:ea typeface="宋体" pitchFamily="2" charset="-122"/>
              </a:rPr>
              <a:t>I/O</a:t>
            </a:r>
            <a:r>
              <a:rPr lang="zh-CN" altLang="en-US" b="1" dirty="0" smtClean="0">
                <a:solidFill>
                  <a:srgbClr val="008000"/>
                </a:solidFill>
                <a:ea typeface="宋体" pitchFamily="2" charset="-122"/>
              </a:rPr>
              <a:t>、字符流</a:t>
            </a:r>
            <a:r>
              <a:rPr lang="en-US" altLang="zh-CN" b="1" dirty="0" smtClean="0">
                <a:solidFill>
                  <a:srgbClr val="008000"/>
                </a:solidFill>
                <a:ea typeface="宋体" pitchFamily="2" charset="-122"/>
              </a:rPr>
              <a:t>I/O</a:t>
            </a:r>
            <a:r>
              <a:rPr lang="zh-CN" altLang="en-US" b="1" dirty="0" smtClean="0">
                <a:solidFill>
                  <a:srgbClr val="008000"/>
                </a:solidFill>
                <a:ea typeface="宋体" pitchFamily="2" charset="-122"/>
              </a:rPr>
              <a:t>、内存映射文件访问以及</a:t>
            </a:r>
            <a:r>
              <a:rPr lang="zh-CN" altLang="en-US" b="1" dirty="0" smtClean="0">
                <a:solidFill>
                  <a:srgbClr val="008000"/>
                </a:solidFill>
                <a:ea typeface="宋体" pitchFamily="2" charset="-122"/>
              </a:rPr>
              <a:t>网络套接字。</a:t>
            </a:r>
            <a:endParaRPr lang="zh-CN" altLang="en-US" b="1" dirty="0" smtClean="0">
              <a:solidFill>
                <a:srgbClr val="008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34</a:t>
            </a:fld>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normAutofit/>
          </a:bodyPr>
          <a:lstStyle/>
          <a:p>
            <a:r>
              <a:rPr lang="en-US" altLang="zh-CN" sz="3600" dirty="0" smtClean="0">
                <a:solidFill>
                  <a:srgbClr val="00B0F0"/>
                </a:solidFill>
                <a:ea typeface="宋体" pitchFamily="2" charset="-122"/>
              </a:rPr>
              <a:t>Block and Character Devices  </a:t>
            </a:r>
            <a:r>
              <a:rPr kumimoji="1" lang="zh-CN" altLang="en-US" sz="2400" b="1" dirty="0" smtClean="0">
                <a:solidFill>
                  <a:srgbClr val="008000"/>
                </a:solidFill>
                <a:latin typeface="Helvetica" pitchFamily="34" charset="0"/>
                <a:ea typeface="宋体" pitchFamily="2" charset="-122"/>
              </a:rPr>
              <a:t>块设备和字符设备</a:t>
            </a:r>
          </a:p>
        </p:txBody>
      </p:sp>
      <p:sp>
        <p:nvSpPr>
          <p:cNvPr id="483331" name="Rectangle 3"/>
          <p:cNvSpPr>
            <a:spLocks noGrp="1" noChangeArrowheads="1"/>
          </p:cNvSpPr>
          <p:nvPr>
            <p:ph idx="1"/>
          </p:nvPr>
        </p:nvSpPr>
        <p:spPr>
          <a:xfrm>
            <a:off x="315913" y="1377244"/>
            <a:ext cx="8528050" cy="4963230"/>
          </a:xfrm>
        </p:spPr>
        <p:txBody>
          <a:bodyPr/>
          <a:lstStyle/>
          <a:p>
            <a:pPr>
              <a:lnSpc>
                <a:spcPct val="125000"/>
              </a:lnSpc>
            </a:pPr>
            <a:r>
              <a:rPr lang="en-US" altLang="zh-CN" sz="2400" b="1" dirty="0" smtClean="0">
                <a:solidFill>
                  <a:srgbClr val="3366FF"/>
                </a:solidFill>
                <a:ea typeface="ＭＳ Ｐゴシック" pitchFamily="34" charset="-128"/>
              </a:rPr>
              <a:t>Block</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rgbClr val="3366FF"/>
                </a:solidFill>
                <a:ea typeface="ＭＳ Ｐゴシック" pitchFamily="34" charset="-128"/>
              </a:rPr>
              <a:t>devices</a:t>
            </a:r>
            <a:r>
              <a:rPr lang="en-US" altLang="zh-CN" sz="2400" dirty="0" smtClean="0">
                <a:ea typeface="宋体" pitchFamily="2" charset="-122"/>
              </a:rPr>
              <a:t> include disk drives</a:t>
            </a:r>
          </a:p>
          <a:p>
            <a:pPr lvl="1">
              <a:lnSpc>
                <a:spcPct val="125000"/>
              </a:lnSpc>
            </a:pPr>
            <a:r>
              <a:rPr lang="en-US" altLang="zh-CN" sz="2400" dirty="0" smtClean="0">
                <a:ea typeface="宋体" pitchFamily="2" charset="-122"/>
              </a:rPr>
              <a:t>Commands include read, write, seek </a:t>
            </a:r>
          </a:p>
          <a:p>
            <a:pPr lvl="1">
              <a:lnSpc>
                <a:spcPct val="125000"/>
              </a:lnSpc>
            </a:pPr>
            <a:r>
              <a:rPr lang="en-US" altLang="zh-CN" sz="2400" b="1" dirty="0" smtClean="0">
                <a:solidFill>
                  <a:srgbClr val="00B0F0"/>
                </a:solidFill>
                <a:ea typeface="ＭＳ Ｐゴシック" pitchFamily="34" charset="-128"/>
              </a:rPr>
              <a:t>file-system</a:t>
            </a:r>
            <a:r>
              <a:rPr lang="en-US" altLang="zh-CN" sz="2400" b="1" i="1" dirty="0" smtClean="0">
                <a:solidFill>
                  <a:srgbClr val="00B0F0"/>
                </a:solidFill>
                <a:effectLst>
                  <a:outerShdw blurRad="38100" dist="38100" dir="2700000" algn="tl">
                    <a:srgbClr val="C0C0C0"/>
                  </a:outerShdw>
                </a:effectLst>
                <a:ea typeface="宋体" pitchFamily="2" charset="-122"/>
              </a:rPr>
              <a:t> </a:t>
            </a:r>
            <a:r>
              <a:rPr lang="en-US" altLang="zh-CN" sz="2400" b="1" dirty="0" smtClean="0">
                <a:solidFill>
                  <a:srgbClr val="00B0F0"/>
                </a:solidFill>
                <a:ea typeface="ＭＳ Ｐゴシック" pitchFamily="34" charset="-128"/>
              </a:rPr>
              <a:t>access</a:t>
            </a:r>
            <a:r>
              <a:rPr lang="en-US" altLang="zh-CN" b="1" i="1" dirty="0">
                <a:solidFill>
                  <a:srgbClr val="00B0F0"/>
                </a:solidFill>
                <a:effectLst>
                  <a:outerShdw blurRad="38100" dist="38100" dir="2700000" algn="tl">
                    <a:srgbClr val="C0C0C0"/>
                  </a:outerShdw>
                </a:effectLst>
                <a:ea typeface="宋体" pitchFamily="2" charset="-122"/>
              </a:rPr>
              <a:t> </a:t>
            </a:r>
            <a:r>
              <a:rPr lang="en-US" altLang="zh-CN" b="1" i="1" dirty="0" smtClean="0">
                <a:solidFill>
                  <a:srgbClr val="00B0F0"/>
                </a:solidFill>
                <a:effectLst>
                  <a:outerShdw blurRad="38100" dist="38100" dir="2700000" algn="tl">
                    <a:srgbClr val="C0C0C0"/>
                  </a:outerShdw>
                </a:effectLst>
                <a:ea typeface="宋体" pitchFamily="2" charset="-122"/>
              </a:rPr>
              <a:t> </a:t>
            </a:r>
            <a:r>
              <a:rPr lang="zh-CN" altLang="en-US" b="1" dirty="0" smtClean="0">
                <a:solidFill>
                  <a:srgbClr val="008000"/>
                </a:solidFill>
                <a:ea typeface="宋体" pitchFamily="2" charset="-122"/>
              </a:rPr>
              <a:t>文件系统访问</a:t>
            </a:r>
            <a:endParaRPr lang="en-US" altLang="zh-CN" sz="2400" dirty="0" smtClean="0">
              <a:solidFill>
                <a:srgbClr val="008000"/>
              </a:solidFill>
              <a:ea typeface="宋体" pitchFamily="2" charset="-122"/>
            </a:endParaRPr>
          </a:p>
          <a:p>
            <a:pPr lvl="2">
              <a:lnSpc>
                <a:spcPct val="125000"/>
              </a:lnSpc>
            </a:pPr>
            <a:r>
              <a:rPr lang="en-US" altLang="zh-CN" sz="2400" dirty="0" smtClean="0">
                <a:ea typeface="宋体" pitchFamily="2" charset="-122"/>
              </a:rPr>
              <a:t>Applications normally access block devices through a file-system interface.</a:t>
            </a:r>
          </a:p>
          <a:p>
            <a:pPr lvl="1">
              <a:lnSpc>
                <a:spcPct val="125000"/>
              </a:lnSpc>
            </a:pPr>
            <a:r>
              <a:rPr lang="en-US" altLang="zh-CN" sz="2400" b="1" dirty="0" smtClean="0">
                <a:solidFill>
                  <a:srgbClr val="00B0F0"/>
                </a:solidFill>
                <a:ea typeface="ＭＳ Ｐゴシック" pitchFamily="34" charset="-128"/>
              </a:rPr>
              <a:t>Raw</a:t>
            </a:r>
            <a:r>
              <a:rPr lang="en-US" altLang="zh-CN" sz="2400" b="1" i="1" dirty="0" smtClean="0">
                <a:solidFill>
                  <a:srgbClr val="00B0F0"/>
                </a:solidFill>
                <a:effectLst>
                  <a:outerShdw blurRad="38100" dist="38100" dir="2700000" algn="tl">
                    <a:srgbClr val="C0C0C0"/>
                  </a:outerShdw>
                </a:effectLst>
                <a:ea typeface="宋体" pitchFamily="2" charset="-122"/>
              </a:rPr>
              <a:t> </a:t>
            </a:r>
            <a:r>
              <a:rPr lang="en-US" altLang="zh-CN" sz="2400" b="1" dirty="0" smtClean="0">
                <a:solidFill>
                  <a:srgbClr val="00B0F0"/>
                </a:solidFill>
                <a:ea typeface="ＭＳ Ｐゴシック" pitchFamily="34" charset="-128"/>
              </a:rPr>
              <a:t>I/O  </a:t>
            </a:r>
            <a:r>
              <a:rPr lang="zh-CN" altLang="en-US" sz="2400" b="1" dirty="0" smtClean="0">
                <a:solidFill>
                  <a:srgbClr val="008000"/>
                </a:solidFill>
                <a:latin typeface="+mn-ea"/>
              </a:rPr>
              <a:t>原始</a:t>
            </a:r>
            <a:r>
              <a:rPr lang="en-US" altLang="zh-CN" b="1" dirty="0">
                <a:solidFill>
                  <a:srgbClr val="008000"/>
                </a:solidFill>
                <a:ea typeface="ＭＳ Ｐゴシック" pitchFamily="34" charset="-128"/>
              </a:rPr>
              <a:t>I/O</a:t>
            </a:r>
          </a:p>
          <a:p>
            <a:pPr lvl="2">
              <a:lnSpc>
                <a:spcPct val="125000"/>
              </a:lnSpc>
            </a:pPr>
            <a:r>
              <a:rPr lang="en-US" altLang="zh-CN" sz="2400" dirty="0" smtClean="0">
                <a:ea typeface="宋体" pitchFamily="2" charset="-122"/>
              </a:rPr>
              <a:t>The OS itself, and special applications such as database-management systems, may prefer to access a block device as a simple linear array of blocks.</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35</a:t>
            </a:fld>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idx="1"/>
          </p:nvPr>
        </p:nvSpPr>
        <p:spPr>
          <a:xfrm>
            <a:off x="315913" y="841375"/>
            <a:ext cx="8726487" cy="5465763"/>
          </a:xfrm>
        </p:spPr>
        <p:txBody>
          <a:bodyPr>
            <a:normAutofit/>
          </a:bodyPr>
          <a:lstStyle/>
          <a:p>
            <a:pPr lvl="1"/>
            <a:r>
              <a:rPr lang="en-US" altLang="zh-CN" sz="2400" b="1" dirty="0" smtClean="0">
                <a:solidFill>
                  <a:srgbClr val="00B0F0"/>
                </a:solidFill>
                <a:ea typeface="ＭＳ Ｐゴシック" pitchFamily="34" charset="-128"/>
              </a:rPr>
              <a:t>Memory-mapped</a:t>
            </a:r>
            <a:r>
              <a:rPr lang="en-US" altLang="zh-CN" sz="2400" b="1" i="1" dirty="0" smtClean="0">
                <a:solidFill>
                  <a:srgbClr val="00B0F0"/>
                </a:solidFill>
                <a:effectLst>
                  <a:outerShdw blurRad="38100" dist="38100" dir="2700000" algn="tl">
                    <a:srgbClr val="C0C0C0"/>
                  </a:outerShdw>
                </a:effectLst>
                <a:ea typeface="宋体" pitchFamily="2" charset="-122"/>
              </a:rPr>
              <a:t> </a:t>
            </a:r>
            <a:r>
              <a:rPr lang="en-US" altLang="zh-CN" sz="2400" b="1" dirty="0" smtClean="0">
                <a:solidFill>
                  <a:srgbClr val="00B0F0"/>
                </a:solidFill>
                <a:ea typeface="ＭＳ Ｐゴシック" pitchFamily="34" charset="-128"/>
              </a:rPr>
              <a:t>file</a:t>
            </a:r>
            <a:r>
              <a:rPr lang="en-US" altLang="zh-CN" sz="2400" b="1" i="1" dirty="0" smtClean="0">
                <a:solidFill>
                  <a:srgbClr val="00B0F0"/>
                </a:solidFill>
                <a:effectLst>
                  <a:outerShdw blurRad="38100" dist="38100" dir="2700000" algn="tl">
                    <a:srgbClr val="C0C0C0"/>
                  </a:outerShdw>
                </a:effectLst>
                <a:ea typeface="宋体" pitchFamily="2" charset="-122"/>
              </a:rPr>
              <a:t> </a:t>
            </a:r>
            <a:r>
              <a:rPr lang="en-US" altLang="zh-CN" sz="2400" b="1" dirty="0" smtClean="0">
                <a:solidFill>
                  <a:srgbClr val="00B0F0"/>
                </a:solidFill>
                <a:ea typeface="ＭＳ Ｐゴシック" pitchFamily="34" charset="-128"/>
              </a:rPr>
              <a:t>access</a:t>
            </a:r>
            <a:r>
              <a:rPr lang="en-US" altLang="zh-CN" b="1" i="1" dirty="0">
                <a:solidFill>
                  <a:srgbClr val="00B0F0"/>
                </a:solidFill>
                <a:effectLst>
                  <a:outerShdw blurRad="38100" dist="38100" dir="2700000" algn="tl">
                    <a:srgbClr val="C0C0C0"/>
                  </a:outerShdw>
                </a:effectLst>
                <a:ea typeface="宋体" pitchFamily="2" charset="-122"/>
              </a:rPr>
              <a:t> </a:t>
            </a:r>
            <a:r>
              <a:rPr lang="en-US" altLang="zh-CN" b="1" i="1" dirty="0" smtClean="0">
                <a:solidFill>
                  <a:srgbClr val="00B0F0"/>
                </a:solidFill>
                <a:effectLst>
                  <a:outerShdw blurRad="38100" dist="38100" dir="2700000" algn="tl">
                    <a:srgbClr val="C0C0C0"/>
                  </a:outerShdw>
                </a:effectLst>
                <a:ea typeface="宋体" pitchFamily="2" charset="-122"/>
              </a:rPr>
              <a:t> </a:t>
            </a:r>
            <a:r>
              <a:rPr lang="zh-CN" altLang="en-US" b="1" dirty="0" smtClean="0">
                <a:solidFill>
                  <a:srgbClr val="008000"/>
                </a:solidFill>
                <a:ea typeface="宋体" pitchFamily="2" charset="-122"/>
              </a:rPr>
              <a:t>内存映射文件访问</a:t>
            </a:r>
            <a:endParaRPr lang="en-US" altLang="zh-CN" sz="2400" dirty="0" smtClean="0">
              <a:solidFill>
                <a:srgbClr val="008000"/>
              </a:solidFill>
              <a:ea typeface="宋体" pitchFamily="2" charset="-122"/>
            </a:endParaRPr>
          </a:p>
          <a:p>
            <a:pPr lvl="2"/>
            <a:r>
              <a:rPr lang="en-US" altLang="zh-CN" sz="2400" dirty="0" smtClean="0">
                <a:ea typeface="宋体" pitchFamily="2" charset="-122"/>
              </a:rPr>
              <a:t>can be layered on top of block-device drivers. Rather than offering read and write operations, a memory-mapped interface provides access to disk storage via an array of bytes in memory</a:t>
            </a:r>
            <a:r>
              <a:rPr lang="en-US" altLang="zh-CN" sz="2400" dirty="0" smtClean="0">
                <a:ea typeface="宋体" pitchFamily="2" charset="-122"/>
              </a:rPr>
              <a:t>.</a:t>
            </a:r>
          </a:p>
          <a:p>
            <a:pPr marL="941832" lvl="3" indent="0">
              <a:buNone/>
            </a:pPr>
            <a:r>
              <a:rPr lang="zh-CN" altLang="en-US" sz="2400" b="1" dirty="0">
                <a:solidFill>
                  <a:srgbClr val="008000"/>
                </a:solidFill>
                <a:ea typeface="宋体" pitchFamily="2" charset="-122"/>
              </a:rPr>
              <a:t>在块设备驱动之上，内存映射文件接口通过内存字节阵列提供对磁盘的访问，而不是通过读写操作</a:t>
            </a:r>
            <a:r>
              <a:rPr lang="zh-CN" altLang="en-US" sz="2400" b="1" dirty="0" smtClean="0">
                <a:solidFill>
                  <a:srgbClr val="008000"/>
                </a:solidFill>
                <a:ea typeface="宋体" pitchFamily="2" charset="-122"/>
              </a:rPr>
              <a:t>。</a:t>
            </a:r>
            <a:endParaRPr lang="en-US" altLang="zh-CN" sz="2400" b="1" dirty="0" smtClean="0">
              <a:solidFill>
                <a:srgbClr val="008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idx="1"/>
          </p:nvPr>
        </p:nvSpPr>
        <p:spPr>
          <a:xfrm>
            <a:off x="315913" y="841375"/>
            <a:ext cx="8726487" cy="5465763"/>
          </a:xfrm>
        </p:spPr>
        <p:txBody>
          <a:bodyPr>
            <a:normAutofit/>
          </a:bodyPr>
          <a:lstStyle/>
          <a:p>
            <a:pPr lvl="2"/>
            <a:r>
              <a:rPr lang="en-US" altLang="zh-CN" sz="2400" dirty="0">
                <a:ea typeface="宋体" pitchFamily="2" charset="-122"/>
              </a:rPr>
              <a:t>The system call that maps a file into memory returns the virtual-memory address of an array of characters that contains a copy of the file. </a:t>
            </a:r>
            <a:endParaRPr lang="en-US" altLang="zh-CN" sz="2400" dirty="0" smtClean="0">
              <a:ea typeface="宋体" pitchFamily="2" charset="-122"/>
            </a:endParaRPr>
          </a:p>
          <a:p>
            <a:pPr marL="941832" lvl="3" indent="0">
              <a:buNone/>
            </a:pPr>
            <a:r>
              <a:rPr lang="zh-CN" altLang="en-US" sz="2300" b="1" dirty="0" smtClean="0">
                <a:solidFill>
                  <a:srgbClr val="008000"/>
                </a:solidFill>
                <a:ea typeface="宋体" pitchFamily="2" charset="-122"/>
              </a:rPr>
              <a:t>用于映射文件到内存的系统调用返回包含文件备份的字符阵列的虚拟内存地址</a:t>
            </a:r>
            <a:endParaRPr lang="en-US" altLang="zh-CN" sz="2300" b="1" dirty="0">
              <a:solidFill>
                <a:srgbClr val="008000"/>
              </a:solidFill>
              <a:ea typeface="宋体" pitchFamily="2" charset="-122"/>
            </a:endParaRPr>
          </a:p>
          <a:p>
            <a:pPr lvl="2"/>
            <a:r>
              <a:rPr lang="en-US" altLang="zh-CN" sz="2400" dirty="0">
                <a:ea typeface="宋体" pitchFamily="2" charset="-122"/>
              </a:rPr>
              <a:t>The actual data transfers are performed only when needed to satisfy access to the memory image</a:t>
            </a:r>
            <a:r>
              <a:rPr lang="en-US" altLang="zh-CN" sz="2400" dirty="0" smtClean="0">
                <a:ea typeface="宋体" pitchFamily="2" charset="-122"/>
              </a:rPr>
              <a:t>.</a:t>
            </a:r>
          </a:p>
          <a:p>
            <a:pPr marL="941832" lvl="3" indent="0">
              <a:buNone/>
            </a:pPr>
            <a:r>
              <a:rPr lang="zh-CN" altLang="en-US" sz="2300" b="1" dirty="0">
                <a:solidFill>
                  <a:srgbClr val="008000"/>
                </a:solidFill>
                <a:ea typeface="宋体" pitchFamily="2" charset="-122"/>
              </a:rPr>
              <a:t>仅</a:t>
            </a:r>
            <a:r>
              <a:rPr lang="zh-CN" altLang="en-US" sz="2300" b="1" dirty="0">
                <a:solidFill>
                  <a:srgbClr val="008000"/>
                </a:solidFill>
                <a:ea typeface="宋体" pitchFamily="2" charset="-122"/>
              </a:rPr>
              <a:t>当需要满足内存映像访问时才进行实际数据传输</a:t>
            </a:r>
            <a:endParaRPr lang="en-US" altLang="zh-CN" sz="2300" b="1" dirty="0">
              <a:solidFill>
                <a:srgbClr val="008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37</a:t>
            </a:fld>
            <a:endParaRPr lang="en-US" dirty="0"/>
          </a:p>
        </p:txBody>
      </p:sp>
    </p:spTree>
    <p:extLst>
      <p:ext uri="{BB962C8B-B14F-4D97-AF65-F5344CB8AC3E}">
        <p14:creationId xmlns:p14="http://schemas.microsoft.com/office/powerpoint/2010/main" val="193806038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idx="1"/>
          </p:nvPr>
        </p:nvSpPr>
        <p:spPr>
          <a:xfrm>
            <a:off x="327025" y="968375"/>
            <a:ext cx="8528050" cy="5210175"/>
          </a:xfrm>
        </p:spPr>
        <p:txBody>
          <a:bodyPr/>
          <a:lstStyle/>
          <a:p>
            <a:pPr>
              <a:spcBef>
                <a:spcPct val="50000"/>
              </a:spcBef>
            </a:pPr>
            <a:r>
              <a:rPr lang="en-US" altLang="zh-CN" sz="2400" b="1" dirty="0" smtClean="0">
                <a:solidFill>
                  <a:srgbClr val="3366FF"/>
                </a:solidFill>
                <a:ea typeface="ＭＳ Ｐゴシック" pitchFamily="34" charset="-128"/>
              </a:rPr>
              <a:t>Character</a:t>
            </a:r>
            <a:r>
              <a:rPr lang="en-US" altLang="zh-CN" sz="2400" b="1" dirty="0" smtClean="0">
                <a:ea typeface="宋体" pitchFamily="2" charset="-122"/>
              </a:rPr>
              <a:t> </a:t>
            </a:r>
            <a:r>
              <a:rPr lang="en-US" altLang="zh-CN" sz="2400" b="1" dirty="0" smtClean="0">
                <a:solidFill>
                  <a:srgbClr val="3366FF"/>
                </a:solidFill>
                <a:ea typeface="ＭＳ Ｐゴシック" pitchFamily="34" charset="-128"/>
              </a:rPr>
              <a:t>devices</a:t>
            </a:r>
            <a:r>
              <a:rPr lang="en-US" altLang="zh-CN" sz="2400" dirty="0" smtClean="0">
                <a:ea typeface="宋体" pitchFamily="2" charset="-122"/>
              </a:rPr>
              <a:t> include keyboards, mice, serial ports</a:t>
            </a:r>
          </a:p>
          <a:p>
            <a:pPr lvl="1">
              <a:spcBef>
                <a:spcPct val="50000"/>
              </a:spcBef>
            </a:pPr>
            <a:r>
              <a:rPr lang="en-US" altLang="zh-CN" sz="2400" dirty="0" smtClean="0">
                <a:ea typeface="宋体" pitchFamily="2" charset="-122"/>
              </a:rPr>
              <a:t>Commands include </a:t>
            </a:r>
            <a:r>
              <a:rPr lang="en-US" altLang="zh-CN" sz="2400" dirty="0" smtClean="0">
                <a:latin typeface="Courier New" pitchFamily="49" charset="0"/>
                <a:ea typeface="宋体" pitchFamily="2" charset="-122"/>
              </a:rPr>
              <a:t>get, put</a:t>
            </a:r>
            <a:endParaRPr lang="en-US" altLang="zh-CN" sz="2400" dirty="0" smtClean="0">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553155" y="643819"/>
            <a:ext cx="7648046" cy="1151114"/>
          </a:xfrm>
        </p:spPr>
        <p:txBody>
          <a:bodyPr/>
          <a:lstStyle/>
          <a:p>
            <a:r>
              <a:rPr lang="en-US" altLang="zh-CN" sz="3600" dirty="0" smtClean="0">
                <a:solidFill>
                  <a:srgbClr val="00B0F0"/>
                </a:solidFill>
                <a:ea typeface="宋体" pitchFamily="2" charset="-122"/>
              </a:rPr>
              <a:t>Blocking and Nonblocking I/O</a:t>
            </a:r>
            <a:r>
              <a:rPr lang="en-US" altLang="zh-CN" sz="2800" dirty="0" smtClean="0">
                <a:ea typeface="宋体" pitchFamily="2" charset="-122"/>
              </a:rPr>
              <a:t/>
            </a:r>
            <a:br>
              <a:rPr lang="en-US" altLang="zh-CN" sz="2800" dirty="0" smtClean="0">
                <a:ea typeface="宋体" pitchFamily="2" charset="-122"/>
              </a:rPr>
            </a:br>
            <a:r>
              <a:rPr kumimoji="1" lang="zh-CN" altLang="en-US" sz="3600" b="1" dirty="0" smtClean="0">
                <a:solidFill>
                  <a:srgbClr val="008000"/>
                </a:solidFill>
                <a:latin typeface="Helvetica" pitchFamily="34" charset="0"/>
                <a:ea typeface="宋体" pitchFamily="2" charset="-122"/>
              </a:rPr>
              <a:t>阻塞和非阻塞的</a:t>
            </a:r>
            <a:r>
              <a:rPr kumimoji="1" lang="en-US" altLang="zh-CN" sz="3600" b="1" dirty="0" smtClean="0">
                <a:solidFill>
                  <a:srgbClr val="008000"/>
                </a:solidFill>
                <a:latin typeface="Helvetica" pitchFamily="34" charset="0"/>
                <a:ea typeface="宋体" pitchFamily="2" charset="-122"/>
              </a:rPr>
              <a:t>I/O</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39</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l="815" t="21974" r="623" b="21974"/>
          <a:stretch>
            <a:fillRect/>
          </a:stretch>
        </p:blipFill>
        <p:spPr bwMode="auto">
          <a:xfrm>
            <a:off x="731838" y="2130962"/>
            <a:ext cx="8113712" cy="34607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ChangeArrowheads="1"/>
          </p:cNvSpPr>
          <p:nvPr/>
        </p:nvSpPr>
        <p:spPr bwMode="auto">
          <a:xfrm>
            <a:off x="720725" y="5845712"/>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r>
              <a:rPr lang="en-US" altLang="zh-CN" sz="2000" b="1">
                <a:solidFill>
                  <a:srgbClr val="008000"/>
                </a:solidFill>
                <a:latin typeface="Arial" charset="0"/>
                <a:ea typeface="宋体" pitchFamily="2" charset="-122"/>
              </a:rPr>
              <a:t>Two I/O Methods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566738" y="519289"/>
            <a:ext cx="7772400" cy="844550"/>
          </a:xfrm>
        </p:spPr>
        <p:txBody>
          <a:bodyPr/>
          <a:lstStyle/>
          <a:p>
            <a:r>
              <a:rPr lang="zh-CN" altLang="en-US" dirty="0" smtClean="0">
                <a:ea typeface="宋体" pitchFamily="2" charset="-122"/>
              </a:rPr>
              <a:t>1</a:t>
            </a:r>
            <a:r>
              <a:rPr lang="en-US" altLang="zh-CN" dirty="0" smtClean="0">
                <a:ea typeface="宋体" pitchFamily="2" charset="-122"/>
              </a:rPr>
              <a:t>3.1 Overview   </a:t>
            </a:r>
            <a:r>
              <a:rPr lang="zh-CN" altLang="en-US" sz="2400" dirty="0" smtClean="0">
                <a:solidFill>
                  <a:srgbClr val="008000"/>
                </a:solidFill>
                <a:ea typeface="宋体" pitchFamily="2" charset="-122"/>
              </a:rPr>
              <a:t>概述</a:t>
            </a:r>
          </a:p>
        </p:txBody>
      </p:sp>
      <p:sp>
        <p:nvSpPr>
          <p:cNvPr id="459780" name="Rectangle 4"/>
          <p:cNvSpPr>
            <a:spLocks noGrp="1" noChangeArrowheads="1"/>
          </p:cNvSpPr>
          <p:nvPr>
            <p:ph idx="1"/>
          </p:nvPr>
        </p:nvSpPr>
        <p:spPr>
          <a:xfrm>
            <a:off x="134938" y="1474611"/>
            <a:ext cx="8907462" cy="4677833"/>
          </a:xfrm>
        </p:spPr>
        <p:txBody>
          <a:bodyPr>
            <a:normAutofit/>
          </a:bodyPr>
          <a:lstStyle/>
          <a:p>
            <a:r>
              <a:rPr lang="en-US" altLang="zh-CN" b="1" dirty="0" smtClean="0">
                <a:solidFill>
                  <a:srgbClr val="3366FF"/>
                </a:solidFill>
                <a:ea typeface="ＭＳ Ｐゴシック" pitchFamily="34" charset="-128"/>
              </a:rPr>
              <a:t>I/O-device technology exhibits two conflicting trends</a:t>
            </a:r>
          </a:p>
          <a:p>
            <a:pPr>
              <a:buFont typeface="Monotype Sorts" pitchFamily="2" charset="2"/>
              <a:buNone/>
            </a:pPr>
            <a:r>
              <a:rPr lang="en-US" altLang="zh-CN" sz="2000" b="1" dirty="0" smtClean="0">
                <a:solidFill>
                  <a:srgbClr val="000000"/>
                </a:solidFill>
                <a:effectLst>
                  <a:outerShdw blurRad="38100" dist="38100" dir="2700000" algn="tl">
                    <a:srgbClr val="C0C0C0"/>
                  </a:outerShdw>
                </a:effectLst>
                <a:ea typeface="宋体" pitchFamily="2" charset="-122"/>
              </a:rPr>
              <a:t>      </a:t>
            </a:r>
            <a:r>
              <a:rPr lang="en-US" altLang="zh-CN" sz="2000" b="1" dirty="0" smtClean="0">
                <a:solidFill>
                  <a:srgbClr val="008000"/>
                </a:solidFill>
                <a:ea typeface="宋体" pitchFamily="2" charset="-122"/>
              </a:rPr>
              <a:t>I/O</a:t>
            </a:r>
            <a:r>
              <a:rPr lang="zh-CN" altLang="en-US" sz="2000" b="1" dirty="0" smtClean="0">
                <a:solidFill>
                  <a:srgbClr val="008000"/>
                </a:solidFill>
                <a:ea typeface="宋体" pitchFamily="2" charset="-122"/>
              </a:rPr>
              <a:t>设备技术呈现出两个矛盾的趋势</a:t>
            </a:r>
          </a:p>
          <a:p>
            <a:pPr lvl="1"/>
            <a:r>
              <a:rPr lang="en-US" altLang="zh-CN" sz="2400" dirty="0" smtClean="0">
                <a:solidFill>
                  <a:srgbClr val="000000"/>
                </a:solidFill>
                <a:ea typeface="宋体" pitchFamily="2" charset="-122"/>
              </a:rPr>
              <a:t>Increasing standardization of software and hardware interfaces.    </a:t>
            </a:r>
            <a:r>
              <a:rPr lang="zh-CN" altLang="en-US" sz="2000" b="1" dirty="0" smtClean="0">
                <a:solidFill>
                  <a:srgbClr val="008000"/>
                </a:solidFill>
                <a:ea typeface="宋体" pitchFamily="2" charset="-122"/>
              </a:rPr>
              <a:t>软硬件接口的日益标准化</a:t>
            </a:r>
          </a:p>
          <a:p>
            <a:pPr lvl="1"/>
            <a:r>
              <a:rPr lang="en-US" altLang="zh-CN" sz="2400" dirty="0" smtClean="0">
                <a:solidFill>
                  <a:srgbClr val="000000"/>
                </a:solidFill>
                <a:ea typeface="宋体" pitchFamily="2" charset="-122"/>
              </a:rPr>
              <a:t>Increasingly broad variety of I/O devices. </a:t>
            </a:r>
            <a:r>
              <a:rPr lang="en-US" altLang="zh-CN" sz="2000" b="1" dirty="0" smtClean="0">
                <a:solidFill>
                  <a:srgbClr val="008000"/>
                </a:solidFill>
                <a:ea typeface="宋体" pitchFamily="2" charset="-122"/>
              </a:rPr>
              <a:t>I/O</a:t>
            </a:r>
            <a:r>
              <a:rPr lang="zh-CN" altLang="en-US" sz="2000" b="1" dirty="0" smtClean="0">
                <a:solidFill>
                  <a:srgbClr val="008000"/>
                </a:solidFill>
                <a:ea typeface="宋体" pitchFamily="2" charset="-122"/>
              </a:rPr>
              <a:t>设备的日益多样化</a:t>
            </a:r>
          </a:p>
          <a:p>
            <a:pPr lvl="2"/>
            <a:r>
              <a:rPr lang="en-US" altLang="zh-CN" dirty="0" smtClean="0">
                <a:solidFill>
                  <a:srgbClr val="000000"/>
                </a:solidFill>
                <a:ea typeface="宋体" pitchFamily="2" charset="-122"/>
              </a:rPr>
              <a:t>The </a:t>
            </a:r>
            <a:r>
              <a:rPr lang="en-US" altLang="zh-CN" b="1" dirty="0" smtClean="0">
                <a:solidFill>
                  <a:srgbClr val="00B0F0"/>
                </a:solidFill>
                <a:ea typeface="ＭＳ Ｐゴシック" pitchFamily="34" charset="-128"/>
              </a:rPr>
              <a:t>device</a:t>
            </a:r>
            <a:r>
              <a:rPr lang="en-US" altLang="zh-CN" b="1" dirty="0" smtClean="0">
                <a:solidFill>
                  <a:srgbClr val="3366FF"/>
                </a:solidFill>
                <a:ea typeface="ＭＳ Ｐゴシック" pitchFamily="34" charset="-128"/>
              </a:rPr>
              <a:t> </a:t>
            </a:r>
            <a:r>
              <a:rPr lang="en-US" altLang="zh-CN" b="1" dirty="0">
                <a:solidFill>
                  <a:srgbClr val="00B0F0"/>
                </a:solidFill>
                <a:ea typeface="ＭＳ Ｐゴシック" pitchFamily="34" charset="-128"/>
              </a:rPr>
              <a:t>drivers</a:t>
            </a:r>
            <a:r>
              <a:rPr lang="en-US" altLang="zh-CN" dirty="0" smtClean="0">
                <a:solidFill>
                  <a:srgbClr val="000000"/>
                </a:solidFill>
                <a:ea typeface="宋体" pitchFamily="2" charset="-122"/>
              </a:rPr>
              <a:t> present a uniform device-access interface to the I/O subsystem, much as system calls provide a standard interface between the application and the operating system.</a:t>
            </a:r>
            <a:endParaRPr lang="zh-CN" altLang="en-US" dirty="0" smtClean="0">
              <a:solidFill>
                <a:srgbClr val="000000"/>
              </a:solidFill>
              <a:ea typeface="宋体" pitchFamily="2" charset="-122"/>
            </a:endParaRPr>
          </a:p>
        </p:txBody>
      </p:sp>
      <p:pic>
        <p:nvPicPr>
          <p:cNvPr id="459779" name="Picture 3"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38" y="6321778"/>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9780">
                                            <p:txEl>
                                              <p:pRg st="0" end="0"/>
                                            </p:txEl>
                                          </p:spTgt>
                                        </p:tgtEl>
                                        <p:attrNameLst>
                                          <p:attrName>style.visibility</p:attrName>
                                        </p:attrNameLst>
                                      </p:cBhvr>
                                      <p:to>
                                        <p:strVal val="visible"/>
                                      </p:to>
                                    </p:set>
                                    <p:animEffect transition="in" filter="wipe(left)">
                                      <p:cBhvr>
                                        <p:cTn id="7" dur="500"/>
                                        <p:tgtEl>
                                          <p:spTgt spid="4597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9780">
                                            <p:txEl>
                                              <p:pRg st="1" end="1"/>
                                            </p:txEl>
                                          </p:spTgt>
                                        </p:tgtEl>
                                        <p:attrNameLst>
                                          <p:attrName>style.visibility</p:attrName>
                                        </p:attrNameLst>
                                      </p:cBhvr>
                                      <p:to>
                                        <p:strVal val="visible"/>
                                      </p:to>
                                    </p:set>
                                    <p:animEffect transition="in" filter="wipe(left)">
                                      <p:cBhvr>
                                        <p:cTn id="12" dur="500"/>
                                        <p:tgtEl>
                                          <p:spTgt spid="4597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9780">
                                            <p:txEl>
                                              <p:pRg st="2" end="2"/>
                                            </p:txEl>
                                          </p:spTgt>
                                        </p:tgtEl>
                                        <p:attrNameLst>
                                          <p:attrName>style.visibility</p:attrName>
                                        </p:attrNameLst>
                                      </p:cBhvr>
                                      <p:to>
                                        <p:strVal val="visible"/>
                                      </p:to>
                                    </p:set>
                                    <p:animEffect transition="in" filter="wipe(left)">
                                      <p:cBhvr>
                                        <p:cTn id="17" dur="500"/>
                                        <p:tgtEl>
                                          <p:spTgt spid="4597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9780">
                                            <p:txEl>
                                              <p:pRg st="3" end="3"/>
                                            </p:txEl>
                                          </p:spTgt>
                                        </p:tgtEl>
                                        <p:attrNameLst>
                                          <p:attrName>style.visibility</p:attrName>
                                        </p:attrNameLst>
                                      </p:cBhvr>
                                      <p:to>
                                        <p:strVal val="visible"/>
                                      </p:to>
                                    </p:set>
                                    <p:animEffect transition="in" filter="wipe(left)">
                                      <p:cBhvr>
                                        <p:cTn id="22" dur="500"/>
                                        <p:tgtEl>
                                          <p:spTgt spid="459780">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59780">
                                            <p:txEl>
                                              <p:pRg st="4" end="4"/>
                                            </p:txEl>
                                          </p:spTgt>
                                        </p:tgtEl>
                                        <p:attrNameLst>
                                          <p:attrName>style.visibility</p:attrName>
                                        </p:attrNameLst>
                                      </p:cBhvr>
                                      <p:to>
                                        <p:strVal val="visible"/>
                                      </p:to>
                                    </p:set>
                                    <p:animEffect transition="in" filter="wipe(left)">
                                      <p:cBhvr>
                                        <p:cTn id="25" dur="500"/>
                                        <p:tgtEl>
                                          <p:spTgt spid="4597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Rectangle 3"/>
          <p:cNvSpPr>
            <a:spLocks noGrp="1" noChangeArrowheads="1"/>
          </p:cNvSpPr>
          <p:nvPr>
            <p:ph idx="1"/>
          </p:nvPr>
        </p:nvSpPr>
        <p:spPr>
          <a:xfrm>
            <a:off x="223838" y="1794933"/>
            <a:ext cx="8920162" cy="4594578"/>
          </a:xfrm>
        </p:spPr>
        <p:txBody>
          <a:bodyPr>
            <a:normAutofit/>
          </a:bodyPr>
          <a:lstStyle/>
          <a:p>
            <a:r>
              <a:rPr lang="en-US" altLang="zh-CN" sz="2400" b="1" dirty="0" smtClean="0">
                <a:solidFill>
                  <a:srgbClr val="3366FF"/>
                </a:solidFill>
                <a:ea typeface="ＭＳ Ｐゴシック" pitchFamily="34" charset="-128"/>
              </a:rPr>
              <a:t>Blocking  </a:t>
            </a:r>
            <a:r>
              <a:rPr lang="zh-CN" altLang="en-US" sz="2400" b="1" dirty="0" smtClean="0">
                <a:solidFill>
                  <a:srgbClr val="008000"/>
                </a:solidFill>
                <a:latin typeface="+mn-ea"/>
              </a:rPr>
              <a:t>阻塞</a:t>
            </a:r>
            <a:endParaRPr lang="en-US" altLang="zh-CN" sz="2400" b="1" dirty="0" smtClean="0">
              <a:solidFill>
                <a:srgbClr val="008000"/>
              </a:solidFill>
              <a:latin typeface="+mn-ea"/>
            </a:endParaRPr>
          </a:p>
          <a:p>
            <a:pPr lvl="1"/>
            <a:r>
              <a:rPr lang="en-US" altLang="zh-CN" dirty="0" smtClean="0">
                <a:ea typeface="宋体" pitchFamily="2" charset="-122"/>
              </a:rPr>
              <a:t> </a:t>
            </a:r>
            <a:r>
              <a:rPr lang="en-US" altLang="zh-CN" dirty="0" smtClean="0">
                <a:ea typeface="宋体" pitchFamily="2" charset="-122"/>
              </a:rPr>
              <a:t>- process suspended until I/O </a:t>
            </a:r>
            <a:r>
              <a:rPr lang="en-US" altLang="zh-CN" dirty="0" smtClean="0">
                <a:ea typeface="宋体" pitchFamily="2" charset="-122"/>
              </a:rPr>
              <a:t>completed</a:t>
            </a:r>
          </a:p>
          <a:p>
            <a:pPr marL="667512" lvl="2" indent="0">
              <a:buNone/>
            </a:pPr>
            <a:r>
              <a:rPr lang="zh-CN" altLang="en-US" sz="2400" dirty="0" smtClean="0">
                <a:solidFill>
                  <a:srgbClr val="008000"/>
                </a:solidFill>
                <a:ea typeface="宋体" pitchFamily="2" charset="-122"/>
              </a:rPr>
              <a:t>进程挂起直到</a:t>
            </a:r>
            <a:r>
              <a:rPr lang="en-US" altLang="zh-CN" sz="2400" dirty="0" smtClean="0">
                <a:solidFill>
                  <a:srgbClr val="008000"/>
                </a:solidFill>
                <a:ea typeface="宋体" pitchFamily="2" charset="-122"/>
              </a:rPr>
              <a:t>I/O</a:t>
            </a:r>
            <a:r>
              <a:rPr lang="zh-CN" altLang="en-US" sz="2400" dirty="0" smtClean="0">
                <a:solidFill>
                  <a:srgbClr val="008000"/>
                </a:solidFill>
                <a:ea typeface="宋体" pitchFamily="2" charset="-122"/>
              </a:rPr>
              <a:t>完成</a:t>
            </a:r>
            <a:endParaRPr lang="en-US" altLang="zh-CN" sz="2400" dirty="0" smtClean="0">
              <a:solidFill>
                <a:srgbClr val="008000"/>
              </a:solidFill>
              <a:ea typeface="宋体" pitchFamily="2" charset="-122"/>
            </a:endParaRPr>
          </a:p>
          <a:p>
            <a:pPr lvl="2"/>
            <a:r>
              <a:rPr lang="en-US" altLang="zh-CN" sz="2400" dirty="0" smtClean="0">
                <a:ea typeface="宋体" pitchFamily="2" charset="-122"/>
              </a:rPr>
              <a:t>(Application code) Easy to use and understand</a:t>
            </a:r>
          </a:p>
          <a:p>
            <a:pPr lvl="2"/>
            <a:r>
              <a:rPr lang="en-US" altLang="zh-CN" sz="2400" dirty="0" smtClean="0">
                <a:ea typeface="宋体" pitchFamily="2" charset="-122"/>
              </a:rPr>
              <a:t>Insufficient for some </a:t>
            </a:r>
            <a:r>
              <a:rPr lang="en-US" altLang="zh-CN" sz="2400" dirty="0" smtClean="0">
                <a:ea typeface="宋体" pitchFamily="2" charset="-122"/>
              </a:rPr>
              <a:t>needs</a:t>
            </a:r>
            <a:endParaRPr lang="en-US" altLang="zh-CN" sz="2400" dirty="0" smtClean="0">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40</a:t>
            </a:fld>
            <a:endParaRPr lang="en-US"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9978795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Rectangle 3"/>
          <p:cNvSpPr>
            <a:spLocks noGrp="1" noChangeArrowheads="1"/>
          </p:cNvSpPr>
          <p:nvPr>
            <p:ph idx="1"/>
          </p:nvPr>
        </p:nvSpPr>
        <p:spPr>
          <a:xfrm>
            <a:off x="223838" y="1456266"/>
            <a:ext cx="8920162" cy="4594578"/>
          </a:xfrm>
        </p:spPr>
        <p:txBody>
          <a:bodyPr>
            <a:normAutofit/>
          </a:bodyPr>
          <a:lstStyle/>
          <a:p>
            <a:r>
              <a:rPr lang="en-US" altLang="zh-CN" sz="2400" b="1" dirty="0" smtClean="0">
                <a:solidFill>
                  <a:srgbClr val="3366FF"/>
                </a:solidFill>
                <a:ea typeface="ＭＳ Ｐゴシック" pitchFamily="34" charset="-128"/>
              </a:rPr>
              <a:t>Nonblocking</a:t>
            </a:r>
            <a:r>
              <a:rPr lang="en-US" altLang="zh-CN" sz="2400" dirty="0" smtClean="0">
                <a:ea typeface="宋体" pitchFamily="2" charset="-122"/>
              </a:rPr>
              <a:t>  </a:t>
            </a:r>
            <a:r>
              <a:rPr lang="zh-CN" altLang="en-US" sz="2400" dirty="0" smtClean="0">
                <a:solidFill>
                  <a:srgbClr val="008000"/>
                </a:solidFill>
                <a:ea typeface="宋体" pitchFamily="2" charset="-122"/>
              </a:rPr>
              <a:t>非阻塞</a:t>
            </a:r>
            <a:endParaRPr lang="en-US" altLang="zh-CN" sz="2400" dirty="0" smtClean="0">
              <a:solidFill>
                <a:srgbClr val="008000"/>
              </a:solidFill>
              <a:ea typeface="宋体" pitchFamily="2" charset="-122"/>
            </a:endParaRPr>
          </a:p>
          <a:p>
            <a:pPr lvl="1"/>
            <a:r>
              <a:rPr lang="en-US" altLang="zh-CN" dirty="0" smtClean="0">
                <a:ea typeface="宋体" pitchFamily="2" charset="-122"/>
              </a:rPr>
              <a:t>- </a:t>
            </a:r>
            <a:r>
              <a:rPr lang="en-US" altLang="zh-CN" dirty="0" smtClean="0">
                <a:ea typeface="宋体" pitchFamily="2" charset="-122"/>
              </a:rPr>
              <a:t>I/O call returns as much as </a:t>
            </a:r>
            <a:r>
              <a:rPr lang="en-US" altLang="zh-CN" dirty="0" smtClean="0">
                <a:ea typeface="宋体" pitchFamily="2" charset="-122"/>
              </a:rPr>
              <a:t>available  </a:t>
            </a:r>
            <a:r>
              <a:rPr lang="zh-CN" altLang="en-US" dirty="0" smtClean="0">
                <a:solidFill>
                  <a:srgbClr val="008000"/>
                </a:solidFill>
                <a:ea typeface="宋体" pitchFamily="2" charset="-122"/>
              </a:rPr>
              <a:t>可用即返回</a:t>
            </a:r>
            <a:endParaRPr lang="en-US" altLang="zh-CN" dirty="0" smtClean="0">
              <a:solidFill>
                <a:srgbClr val="008000"/>
              </a:solidFill>
              <a:ea typeface="宋体" pitchFamily="2" charset="-122"/>
            </a:endParaRPr>
          </a:p>
          <a:p>
            <a:pPr lvl="2"/>
            <a:r>
              <a:rPr lang="en-US" altLang="zh-CN" sz="2400" dirty="0" smtClean="0">
                <a:ea typeface="宋体" pitchFamily="2" charset="-122"/>
              </a:rPr>
              <a:t>Examples: User interface, data copy (buffered I/O)</a:t>
            </a:r>
          </a:p>
          <a:p>
            <a:pPr lvl="2"/>
            <a:r>
              <a:rPr lang="en-US" altLang="zh-CN" sz="2400" dirty="0" smtClean="0">
                <a:ea typeface="宋体" pitchFamily="2" charset="-122"/>
              </a:rPr>
              <a:t>Implemented via multi-threading</a:t>
            </a:r>
          </a:p>
          <a:p>
            <a:pPr lvl="2"/>
            <a:r>
              <a:rPr lang="en-US" altLang="zh-CN" sz="2400" dirty="0" smtClean="0">
                <a:solidFill>
                  <a:srgbClr val="FF0000"/>
                </a:solidFill>
                <a:ea typeface="宋体" pitchFamily="2" charset="-122"/>
              </a:rPr>
              <a:t>Returns quickly</a:t>
            </a:r>
            <a:r>
              <a:rPr lang="en-US" altLang="zh-CN" sz="2400" dirty="0" smtClean="0">
                <a:ea typeface="宋体" pitchFamily="2" charset="-122"/>
              </a:rPr>
              <a:t> with count of bytes read or </a:t>
            </a:r>
            <a:r>
              <a:rPr lang="en-US" altLang="zh-CN" sz="2400" dirty="0" smtClean="0">
                <a:ea typeface="宋体" pitchFamily="2" charset="-122"/>
              </a:rPr>
              <a:t>written</a:t>
            </a:r>
          </a:p>
          <a:p>
            <a:pPr marL="941832" lvl="3" indent="0">
              <a:buNone/>
            </a:pPr>
            <a:r>
              <a:rPr lang="zh-CN" altLang="en-US" sz="2300" dirty="0" smtClean="0">
                <a:solidFill>
                  <a:srgbClr val="008000"/>
                </a:solidFill>
                <a:ea typeface="宋体" pitchFamily="2" charset="-122"/>
              </a:rPr>
              <a:t>迅速返回（包括读</a:t>
            </a:r>
            <a:r>
              <a:rPr lang="en-US" altLang="zh-CN" sz="2300" dirty="0" smtClean="0">
                <a:solidFill>
                  <a:srgbClr val="008000"/>
                </a:solidFill>
                <a:ea typeface="宋体" pitchFamily="2" charset="-122"/>
              </a:rPr>
              <a:t>/</a:t>
            </a:r>
            <a:r>
              <a:rPr lang="zh-CN" altLang="en-US" sz="2300" dirty="0" smtClean="0">
                <a:solidFill>
                  <a:srgbClr val="008000"/>
                </a:solidFill>
                <a:ea typeface="宋体" pitchFamily="2" charset="-122"/>
              </a:rPr>
              <a:t>写的字节数）</a:t>
            </a:r>
            <a:endParaRPr lang="en-US" altLang="zh-CN" sz="2300" dirty="0" smtClean="0">
              <a:solidFill>
                <a:srgbClr val="008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41</a:t>
            </a:fld>
            <a:endParaRPr lang="en-US" dirty="0"/>
          </a:p>
        </p:txBody>
      </p:sp>
      <p:sp>
        <p:nvSpPr>
          <p:cNvPr id="5" name="标题 4"/>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411317302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Rectangle 3"/>
          <p:cNvSpPr>
            <a:spLocks noGrp="1" noChangeArrowheads="1"/>
          </p:cNvSpPr>
          <p:nvPr>
            <p:ph idx="1"/>
          </p:nvPr>
        </p:nvSpPr>
        <p:spPr>
          <a:xfrm>
            <a:off x="223838" y="1106311"/>
            <a:ext cx="8920162" cy="5310364"/>
          </a:xfrm>
        </p:spPr>
        <p:txBody>
          <a:bodyPr/>
          <a:lstStyle/>
          <a:p>
            <a:r>
              <a:rPr lang="en-US" altLang="zh-CN" sz="2400" b="1" dirty="0" smtClean="0">
                <a:solidFill>
                  <a:srgbClr val="3366FF"/>
                </a:solidFill>
                <a:ea typeface="ＭＳ Ｐゴシック" pitchFamily="34" charset="-128"/>
              </a:rPr>
              <a:t>Asynchronous</a:t>
            </a:r>
            <a:r>
              <a:rPr lang="en-US" altLang="zh-CN" sz="2400" dirty="0" smtClean="0">
                <a:ea typeface="宋体" pitchFamily="2" charset="-122"/>
              </a:rPr>
              <a:t>  </a:t>
            </a:r>
            <a:r>
              <a:rPr lang="zh-CN" altLang="en-US" sz="2400" dirty="0" smtClean="0">
                <a:solidFill>
                  <a:srgbClr val="008000"/>
                </a:solidFill>
                <a:ea typeface="宋体" pitchFamily="2" charset="-122"/>
              </a:rPr>
              <a:t>异步</a:t>
            </a:r>
            <a:endParaRPr lang="en-US" altLang="zh-CN" sz="2400" dirty="0" smtClean="0">
              <a:solidFill>
                <a:srgbClr val="008000"/>
              </a:solidFill>
              <a:ea typeface="宋体" pitchFamily="2" charset="-122"/>
            </a:endParaRPr>
          </a:p>
          <a:p>
            <a:pPr lvl="1"/>
            <a:r>
              <a:rPr lang="en-US" altLang="zh-CN" sz="2200" dirty="0" smtClean="0">
                <a:ea typeface="宋体" pitchFamily="2" charset="-122"/>
              </a:rPr>
              <a:t>- </a:t>
            </a:r>
            <a:r>
              <a:rPr lang="en-US" altLang="zh-CN" dirty="0" smtClean="0">
                <a:ea typeface="宋体" pitchFamily="2" charset="-122"/>
              </a:rPr>
              <a:t>process runs while I/O </a:t>
            </a:r>
            <a:r>
              <a:rPr lang="en-US" altLang="zh-CN" dirty="0" smtClean="0">
                <a:ea typeface="宋体" pitchFamily="2" charset="-122"/>
              </a:rPr>
              <a:t>executes  </a:t>
            </a:r>
            <a:r>
              <a:rPr lang="en-US" altLang="zh-CN" dirty="0" smtClean="0">
                <a:solidFill>
                  <a:srgbClr val="008000"/>
                </a:solidFill>
                <a:ea typeface="宋体" pitchFamily="2" charset="-122"/>
              </a:rPr>
              <a:t>I/O</a:t>
            </a:r>
            <a:r>
              <a:rPr lang="zh-CN" altLang="en-US" dirty="0" smtClean="0">
                <a:solidFill>
                  <a:srgbClr val="008000"/>
                </a:solidFill>
                <a:ea typeface="宋体" pitchFamily="2" charset="-122"/>
              </a:rPr>
              <a:t>时进程运行</a:t>
            </a:r>
            <a:endParaRPr lang="en-US" altLang="zh-CN" dirty="0" smtClean="0">
              <a:solidFill>
                <a:srgbClr val="008000"/>
              </a:solidFill>
              <a:ea typeface="宋体" pitchFamily="2" charset="-122"/>
            </a:endParaRPr>
          </a:p>
          <a:p>
            <a:pPr lvl="2"/>
            <a:r>
              <a:rPr lang="en-US" altLang="zh-CN" sz="2400" dirty="0" smtClean="0">
                <a:ea typeface="宋体" pitchFamily="2" charset="-122"/>
              </a:rPr>
              <a:t>Example: the select() system call for network sockets.</a:t>
            </a:r>
          </a:p>
          <a:p>
            <a:pPr lvl="2"/>
            <a:r>
              <a:rPr lang="en-US" altLang="zh-CN" sz="2400" dirty="0" smtClean="0">
                <a:ea typeface="宋体" pitchFamily="2" charset="-122"/>
              </a:rPr>
              <a:t>Difficult to use</a:t>
            </a:r>
          </a:p>
          <a:p>
            <a:pPr lvl="2"/>
            <a:r>
              <a:rPr lang="en-US" altLang="zh-CN" sz="2400" dirty="0" smtClean="0">
                <a:ea typeface="宋体" pitchFamily="2" charset="-122"/>
              </a:rPr>
              <a:t>I/O subsystem signals process when I/O </a:t>
            </a:r>
            <a:r>
              <a:rPr lang="en-US" altLang="zh-CN" sz="2400" dirty="0" smtClean="0">
                <a:solidFill>
                  <a:srgbClr val="FF0000"/>
                </a:solidFill>
                <a:ea typeface="宋体" pitchFamily="2" charset="-122"/>
              </a:rPr>
              <a:t>completed</a:t>
            </a:r>
          </a:p>
          <a:p>
            <a:pPr marL="941832" lvl="3" indent="0">
              <a:buNone/>
            </a:pPr>
            <a:r>
              <a:rPr lang="en-US" altLang="zh-CN" sz="2300" dirty="0" smtClean="0">
                <a:solidFill>
                  <a:srgbClr val="008000"/>
                </a:solidFill>
                <a:ea typeface="宋体" pitchFamily="2" charset="-122"/>
              </a:rPr>
              <a:t>I/O</a:t>
            </a:r>
            <a:r>
              <a:rPr lang="zh-CN" altLang="en-US" sz="2300" dirty="0" smtClean="0">
                <a:solidFill>
                  <a:srgbClr val="008000"/>
                </a:solidFill>
                <a:ea typeface="宋体" pitchFamily="2" charset="-122"/>
              </a:rPr>
              <a:t>完成时</a:t>
            </a:r>
            <a:r>
              <a:rPr lang="en-US" altLang="zh-CN" sz="2300" dirty="0" smtClean="0">
                <a:solidFill>
                  <a:srgbClr val="008000"/>
                </a:solidFill>
                <a:ea typeface="宋体" pitchFamily="2" charset="-122"/>
              </a:rPr>
              <a:t>I/O</a:t>
            </a:r>
            <a:r>
              <a:rPr lang="zh-CN" altLang="en-US" sz="2300" dirty="0" smtClean="0">
                <a:solidFill>
                  <a:srgbClr val="008000"/>
                </a:solidFill>
                <a:ea typeface="宋体" pitchFamily="2" charset="-122"/>
              </a:rPr>
              <a:t>子系统通知进程</a:t>
            </a:r>
            <a:endParaRPr lang="en-US" altLang="zh-CN" sz="2300" dirty="0" smtClean="0">
              <a:solidFill>
                <a:srgbClr val="008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42</a:t>
            </a:fld>
            <a:endParaRPr lang="en-US" dirty="0"/>
          </a:p>
        </p:txBody>
      </p:sp>
    </p:spTree>
    <p:extLst>
      <p:ext uri="{BB962C8B-B14F-4D97-AF65-F5344CB8AC3E}">
        <p14:creationId xmlns:p14="http://schemas.microsoft.com/office/powerpoint/2010/main" val="6407321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a:xfrm>
            <a:off x="223838" y="842963"/>
            <a:ext cx="8669337" cy="5494337"/>
          </a:xfrm>
        </p:spPr>
        <p:txBody>
          <a:bodyPr>
            <a:normAutofit/>
          </a:bodyPr>
          <a:lstStyle/>
          <a:p>
            <a:r>
              <a:rPr lang="en-US" altLang="zh-CN" sz="2400" b="1" dirty="0" smtClean="0">
                <a:solidFill>
                  <a:srgbClr val="3366FF"/>
                </a:solidFill>
                <a:ea typeface="ＭＳ Ｐゴシック" pitchFamily="34" charset="-128"/>
              </a:rPr>
              <a:t>The difference between </a:t>
            </a:r>
            <a:r>
              <a:rPr lang="en-US" altLang="zh-CN" sz="2400" b="1" i="1" dirty="0" smtClean="0">
                <a:solidFill>
                  <a:srgbClr val="00B0F0"/>
                </a:solidFill>
                <a:ea typeface="ＭＳ Ｐゴシック" pitchFamily="34" charset="-128"/>
              </a:rPr>
              <a:t>nonblocking</a:t>
            </a:r>
            <a:r>
              <a:rPr lang="en-US" altLang="zh-CN" sz="2400" b="1" dirty="0" smtClean="0">
                <a:solidFill>
                  <a:srgbClr val="3366FF"/>
                </a:solidFill>
                <a:ea typeface="ＭＳ Ｐゴシック" pitchFamily="34" charset="-128"/>
              </a:rPr>
              <a:t> and </a:t>
            </a:r>
            <a:r>
              <a:rPr lang="en-US" altLang="zh-CN" sz="2400" i="1" dirty="0">
                <a:solidFill>
                  <a:srgbClr val="00B0F0"/>
                </a:solidFill>
                <a:ea typeface="ＭＳ Ｐゴシック" pitchFamily="34" charset="-128"/>
              </a:rPr>
              <a:t>asynchronous</a:t>
            </a:r>
            <a:r>
              <a:rPr lang="en-US" altLang="zh-CN" sz="2400" b="1" dirty="0" smtClean="0">
                <a:solidFill>
                  <a:srgbClr val="3366FF"/>
                </a:solidFill>
                <a:ea typeface="ＭＳ Ｐゴシック" pitchFamily="34" charset="-128"/>
              </a:rPr>
              <a:t> system </a:t>
            </a:r>
            <a:r>
              <a:rPr lang="en-US" altLang="zh-CN" sz="2400" b="1" dirty="0" smtClean="0">
                <a:solidFill>
                  <a:srgbClr val="3366FF"/>
                </a:solidFill>
                <a:ea typeface="ＭＳ Ｐゴシック" pitchFamily="34" charset="-128"/>
              </a:rPr>
              <a:t>calls  </a:t>
            </a:r>
            <a:r>
              <a:rPr lang="zh-CN" altLang="en-US" sz="2400" b="1" dirty="0" smtClean="0">
                <a:solidFill>
                  <a:srgbClr val="008000"/>
                </a:solidFill>
                <a:latin typeface="+mn-ea"/>
              </a:rPr>
              <a:t>非阻塞与异步系统调用的区别</a:t>
            </a:r>
            <a:endParaRPr lang="en-US" altLang="zh-CN" sz="2400" dirty="0" smtClean="0">
              <a:solidFill>
                <a:srgbClr val="008000"/>
              </a:solidFill>
              <a:latin typeface="+mn-ea"/>
            </a:endParaRPr>
          </a:p>
          <a:p>
            <a:pPr lvl="1"/>
            <a:r>
              <a:rPr lang="en-US" altLang="zh-CN" sz="2400" dirty="0" smtClean="0">
                <a:ea typeface="宋体" pitchFamily="2" charset="-122"/>
              </a:rPr>
              <a:t>A nonblocking read() returns immediately with whatever data are available---the full number of bytes requested, fewer, or none at all</a:t>
            </a:r>
            <a:r>
              <a:rPr lang="en-US" altLang="zh-CN" sz="2400" dirty="0" smtClean="0">
                <a:ea typeface="宋体" pitchFamily="2" charset="-122"/>
              </a:rPr>
              <a:t>.  </a:t>
            </a:r>
            <a:r>
              <a:rPr lang="zh-CN" altLang="en-US" sz="2400" dirty="0" smtClean="0">
                <a:solidFill>
                  <a:srgbClr val="008000"/>
                </a:solidFill>
                <a:ea typeface="宋体" pitchFamily="2" charset="-122"/>
              </a:rPr>
              <a:t>非阻塞的</a:t>
            </a:r>
            <a:r>
              <a:rPr lang="en-US" altLang="zh-CN" dirty="0">
                <a:solidFill>
                  <a:srgbClr val="008000"/>
                </a:solidFill>
                <a:ea typeface="宋体" pitchFamily="2" charset="-122"/>
              </a:rPr>
              <a:t>read() </a:t>
            </a:r>
            <a:r>
              <a:rPr lang="zh-CN" altLang="en-US" dirty="0" smtClean="0">
                <a:solidFill>
                  <a:srgbClr val="008000"/>
                </a:solidFill>
                <a:ea typeface="宋体" pitchFamily="2" charset="-122"/>
              </a:rPr>
              <a:t>立即返回，无论有多少数据可用</a:t>
            </a:r>
            <a:r>
              <a:rPr lang="en-US" altLang="zh-CN" dirty="0" smtClean="0">
                <a:solidFill>
                  <a:srgbClr val="008000"/>
                </a:solidFill>
                <a:ea typeface="宋体" pitchFamily="2" charset="-122"/>
              </a:rPr>
              <a:t>——</a:t>
            </a:r>
            <a:r>
              <a:rPr lang="zh-CN" altLang="en-US" dirty="0" smtClean="0">
                <a:solidFill>
                  <a:srgbClr val="008000"/>
                </a:solidFill>
                <a:ea typeface="宋体" pitchFamily="2" charset="-122"/>
              </a:rPr>
              <a:t>全部、少量或一点也没有</a:t>
            </a:r>
            <a:endParaRPr lang="en-US" altLang="zh-CN" sz="2400" dirty="0" smtClean="0">
              <a:solidFill>
                <a:srgbClr val="008000"/>
              </a:solidFill>
              <a:ea typeface="宋体" pitchFamily="2" charset="-122"/>
            </a:endParaRPr>
          </a:p>
          <a:p>
            <a:pPr lvl="1"/>
            <a:r>
              <a:rPr lang="en-US" altLang="zh-CN" sz="2400" dirty="0" smtClean="0">
                <a:ea typeface="宋体" pitchFamily="2" charset="-122"/>
              </a:rPr>
              <a:t>An asynchronous read() call requests a transfer that will be performed in its entirety, but that will complete at some future time</a:t>
            </a:r>
            <a:r>
              <a:rPr lang="en-US" altLang="zh-CN" sz="2400" dirty="0" smtClean="0">
                <a:ea typeface="宋体" pitchFamily="2" charset="-122"/>
              </a:rPr>
              <a:t>.  </a:t>
            </a:r>
            <a:r>
              <a:rPr lang="zh-CN" altLang="en-US" sz="2400" dirty="0" smtClean="0">
                <a:solidFill>
                  <a:srgbClr val="008000"/>
                </a:solidFill>
                <a:ea typeface="宋体" pitchFamily="2" charset="-122"/>
              </a:rPr>
              <a:t>异步的</a:t>
            </a:r>
            <a:r>
              <a:rPr lang="en-US" altLang="zh-CN" dirty="0">
                <a:solidFill>
                  <a:srgbClr val="008000"/>
                </a:solidFill>
                <a:ea typeface="宋体" pitchFamily="2" charset="-122"/>
              </a:rPr>
              <a:t>read() </a:t>
            </a:r>
            <a:r>
              <a:rPr lang="zh-CN" altLang="en-US" dirty="0" smtClean="0">
                <a:solidFill>
                  <a:srgbClr val="008000"/>
                </a:solidFill>
                <a:ea typeface="宋体" pitchFamily="2" charset="-122"/>
              </a:rPr>
              <a:t>要求整体地执行</a:t>
            </a:r>
            <a:endParaRPr lang="en-US" altLang="zh-CN" sz="2400" dirty="0" smtClean="0">
              <a:solidFill>
                <a:srgbClr val="FF0000"/>
              </a:solidFill>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43</a:t>
            </a:fld>
            <a:endParaRPr lang="en-US" dirty="0"/>
          </a:p>
        </p:txBody>
      </p:sp>
      <p:pic>
        <p:nvPicPr>
          <p:cNvPr id="6" name="Picture 4"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830" y="6151033"/>
            <a:ext cx="228600" cy="22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618419" y="458082"/>
            <a:ext cx="7772400" cy="1065918"/>
          </a:xfrm>
        </p:spPr>
        <p:txBody>
          <a:bodyPr>
            <a:normAutofit fontScale="90000"/>
          </a:bodyPr>
          <a:lstStyle/>
          <a:p>
            <a:r>
              <a:rPr lang="en-US" altLang="zh-CN" sz="4400" dirty="0" smtClean="0">
                <a:ea typeface="宋体" pitchFamily="2" charset="-122"/>
              </a:rPr>
              <a:t>13.4 Kernel I/O Subsystem</a:t>
            </a:r>
            <a:r>
              <a:rPr lang="en-US" altLang="zh-CN" sz="3600" dirty="0" smtClean="0">
                <a:solidFill>
                  <a:srgbClr val="FF0000"/>
                </a:solidFill>
                <a:ea typeface="宋体" pitchFamily="2" charset="-122"/>
              </a:rPr>
              <a:t/>
            </a:r>
            <a:br>
              <a:rPr lang="en-US" altLang="zh-CN" sz="3600" dirty="0" smtClean="0">
                <a:solidFill>
                  <a:srgbClr val="FF0000"/>
                </a:solidFill>
                <a:ea typeface="宋体" pitchFamily="2" charset="-122"/>
              </a:rPr>
            </a:br>
            <a:r>
              <a:rPr kumimoji="1" lang="zh-CN" altLang="en-US" b="1" dirty="0" smtClean="0">
                <a:solidFill>
                  <a:srgbClr val="008000"/>
                </a:solidFill>
                <a:latin typeface="Helvetica" pitchFamily="34" charset="0"/>
                <a:ea typeface="宋体" pitchFamily="2" charset="-122"/>
              </a:rPr>
              <a:t>内核</a:t>
            </a:r>
            <a:r>
              <a:rPr kumimoji="1" lang="en-US" altLang="zh-CN" b="1" dirty="0" smtClean="0">
                <a:solidFill>
                  <a:srgbClr val="008000"/>
                </a:solidFill>
                <a:latin typeface="Helvetica" pitchFamily="34" charset="0"/>
                <a:ea typeface="宋体" pitchFamily="2" charset="-122"/>
              </a:rPr>
              <a:t>I/O</a:t>
            </a:r>
            <a:r>
              <a:rPr kumimoji="1" lang="zh-CN" altLang="en-US" b="1" dirty="0" smtClean="0">
                <a:solidFill>
                  <a:srgbClr val="008000"/>
                </a:solidFill>
                <a:latin typeface="Helvetica" pitchFamily="34" charset="0"/>
                <a:ea typeface="宋体" pitchFamily="2" charset="-122"/>
              </a:rPr>
              <a:t>子系统</a:t>
            </a:r>
          </a:p>
        </p:txBody>
      </p:sp>
      <p:sp>
        <p:nvSpPr>
          <p:cNvPr id="487427" name="Rectangle 3"/>
          <p:cNvSpPr>
            <a:spLocks noGrp="1" noChangeArrowheads="1"/>
          </p:cNvSpPr>
          <p:nvPr>
            <p:ph idx="1"/>
          </p:nvPr>
        </p:nvSpPr>
        <p:spPr>
          <a:xfrm>
            <a:off x="149402" y="1557866"/>
            <a:ext cx="8597900" cy="4978401"/>
          </a:xfrm>
        </p:spPr>
        <p:txBody>
          <a:bodyPr>
            <a:normAutofit/>
          </a:bodyPr>
          <a:lstStyle/>
          <a:p>
            <a:r>
              <a:rPr lang="en-US" altLang="zh-CN" sz="2400" b="1" dirty="0" smtClean="0">
                <a:solidFill>
                  <a:srgbClr val="3366FF"/>
                </a:solidFill>
                <a:ea typeface="ＭＳ Ｐゴシック" pitchFamily="34" charset="-128"/>
              </a:rPr>
              <a:t>1</a:t>
            </a:r>
            <a:r>
              <a:rPr lang="en-US" altLang="zh-CN" sz="2800" b="1" dirty="0" smtClean="0">
                <a:solidFill>
                  <a:srgbClr val="3366FF"/>
                </a:solidFill>
                <a:ea typeface="ＭＳ Ｐゴシック" pitchFamily="34" charset="-128"/>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rgbClr val="00B0F0"/>
                </a:solidFill>
                <a:ea typeface="ＭＳ Ｐゴシック" pitchFamily="34" charset="-128"/>
              </a:rPr>
              <a:t>I/O</a:t>
            </a:r>
            <a:r>
              <a:rPr lang="en-US" altLang="zh-CN" sz="2800" b="1" dirty="0" smtClean="0">
                <a:solidFill>
                  <a:srgbClr val="00B0F0"/>
                </a:solidFill>
                <a:effectLst>
                  <a:outerShdw blurRad="38100" dist="38100" dir="2700000" algn="tl">
                    <a:srgbClr val="C0C0C0"/>
                  </a:outerShdw>
                </a:effectLst>
                <a:ea typeface="宋体" pitchFamily="2" charset="-122"/>
              </a:rPr>
              <a:t> </a:t>
            </a:r>
            <a:r>
              <a:rPr lang="en-US" altLang="zh-CN" sz="2800" b="1" dirty="0" smtClean="0">
                <a:solidFill>
                  <a:srgbClr val="00B0F0"/>
                </a:solidFill>
                <a:ea typeface="ＭＳ Ｐゴシック" pitchFamily="34" charset="-128"/>
              </a:rPr>
              <a:t>Scheduling</a:t>
            </a:r>
            <a:r>
              <a:rPr lang="en-US" altLang="zh-CN" sz="2800" b="1" dirty="0" smtClean="0">
                <a:solidFill>
                  <a:srgbClr val="00B0F0"/>
                </a:solidFill>
                <a:effectLst>
                  <a:outerShdw blurRad="38100" dist="38100" dir="2700000" algn="tl">
                    <a:srgbClr val="C0C0C0"/>
                  </a:outerShdw>
                </a:effectLst>
                <a:ea typeface="宋体" pitchFamily="2" charset="-122"/>
              </a:rPr>
              <a:t>  </a:t>
            </a:r>
            <a:r>
              <a:rPr lang="en-US" altLang="zh-CN" sz="2800" b="1" dirty="0" smtClean="0">
                <a:solidFill>
                  <a:srgbClr val="008000"/>
                </a:solidFill>
                <a:ea typeface="宋体" pitchFamily="2" charset="-122"/>
              </a:rPr>
              <a:t>I/O</a:t>
            </a:r>
            <a:r>
              <a:rPr lang="zh-CN" altLang="en-US" sz="2800" b="1" dirty="0" smtClean="0">
                <a:solidFill>
                  <a:srgbClr val="008000"/>
                </a:solidFill>
                <a:ea typeface="宋体" pitchFamily="2" charset="-122"/>
              </a:rPr>
              <a:t>调度</a:t>
            </a:r>
            <a:endParaRPr lang="zh-CN" altLang="en-US" sz="2800" b="1" dirty="0" smtClean="0">
              <a:effectLst>
                <a:outerShdw blurRad="38100" dist="38100" dir="2700000" algn="tl">
                  <a:srgbClr val="C0C0C0"/>
                </a:outerShdw>
              </a:effectLst>
              <a:ea typeface="宋体" pitchFamily="2" charset="-122"/>
            </a:endParaRPr>
          </a:p>
          <a:p>
            <a:pPr lvl="1"/>
            <a:r>
              <a:rPr lang="en-US" altLang="zh-CN" sz="2400" b="1" dirty="0" smtClean="0">
                <a:ea typeface="宋体" pitchFamily="2" charset="-122"/>
              </a:rPr>
              <a:t>Scheduling</a:t>
            </a:r>
            <a:r>
              <a:rPr lang="en-US" altLang="zh-CN" sz="2400" dirty="0" smtClean="0">
                <a:ea typeface="宋体" pitchFamily="2" charset="-122"/>
              </a:rPr>
              <a:t> can improve overall </a:t>
            </a:r>
            <a:r>
              <a:rPr lang="en-US" altLang="zh-CN" sz="2400" u="sng" dirty="0" smtClean="0">
                <a:ea typeface="宋体" pitchFamily="2" charset="-122"/>
              </a:rPr>
              <a:t>system performance</a:t>
            </a:r>
            <a:r>
              <a:rPr lang="en-US" altLang="zh-CN" sz="2400" dirty="0" smtClean="0">
                <a:ea typeface="宋体" pitchFamily="2" charset="-122"/>
              </a:rPr>
              <a:t>, can share device access </a:t>
            </a:r>
            <a:r>
              <a:rPr lang="en-US" altLang="zh-CN" sz="2400" u="sng" dirty="0" smtClean="0">
                <a:ea typeface="宋体" pitchFamily="2" charset="-122"/>
              </a:rPr>
              <a:t>fairly among processes</a:t>
            </a:r>
            <a:r>
              <a:rPr lang="en-US" altLang="zh-CN" sz="2400" dirty="0" smtClean="0">
                <a:ea typeface="宋体" pitchFamily="2" charset="-122"/>
              </a:rPr>
              <a:t>, and can </a:t>
            </a:r>
            <a:r>
              <a:rPr lang="en-US" altLang="zh-CN" sz="2400" u="sng" dirty="0" smtClean="0">
                <a:ea typeface="宋体" pitchFamily="2" charset="-122"/>
              </a:rPr>
              <a:t>reduce the average waiting time</a:t>
            </a:r>
            <a:r>
              <a:rPr lang="en-US" altLang="zh-CN" sz="2400" dirty="0" smtClean="0">
                <a:ea typeface="宋体" pitchFamily="2" charset="-122"/>
              </a:rPr>
              <a:t> for I/O to complete</a:t>
            </a:r>
            <a:r>
              <a:rPr lang="en-US" altLang="zh-CN" sz="2400" dirty="0" smtClean="0">
                <a:ea typeface="宋体" pitchFamily="2" charset="-122"/>
              </a:rPr>
              <a:t>.</a:t>
            </a:r>
          </a:p>
          <a:p>
            <a:pPr marL="667512" lvl="2" indent="0">
              <a:buNone/>
            </a:pPr>
            <a:r>
              <a:rPr lang="zh-CN" altLang="en-US" dirty="0" smtClean="0">
                <a:solidFill>
                  <a:srgbClr val="008000"/>
                </a:solidFill>
                <a:ea typeface="宋体" pitchFamily="2" charset="-122"/>
              </a:rPr>
              <a:t>调度能够改善整体系统性能，使进程公平地共享设备，减少</a:t>
            </a:r>
            <a:r>
              <a:rPr lang="en-US" altLang="zh-CN" dirty="0" smtClean="0">
                <a:solidFill>
                  <a:srgbClr val="008000"/>
                </a:solidFill>
                <a:ea typeface="宋体" pitchFamily="2" charset="-122"/>
              </a:rPr>
              <a:t>I/O</a:t>
            </a:r>
            <a:r>
              <a:rPr lang="zh-CN" altLang="en-US" dirty="0" smtClean="0">
                <a:solidFill>
                  <a:srgbClr val="008000"/>
                </a:solidFill>
                <a:ea typeface="宋体" pitchFamily="2" charset="-122"/>
              </a:rPr>
              <a:t>的平均等待时间</a:t>
            </a:r>
            <a:endParaRPr lang="en-US" altLang="zh-CN" sz="2100" dirty="0" smtClean="0">
              <a:solidFill>
                <a:srgbClr val="008000"/>
              </a:solidFill>
              <a:ea typeface="宋体" pitchFamily="2" charset="-122"/>
            </a:endParaRPr>
          </a:p>
          <a:p>
            <a:pPr lvl="1"/>
            <a:r>
              <a:rPr lang="en-US" altLang="zh-CN" sz="2400" dirty="0" smtClean="0">
                <a:ea typeface="宋体" pitchFamily="2" charset="-122"/>
              </a:rPr>
              <a:t>OS developers implement scheduling by </a:t>
            </a:r>
            <a:r>
              <a:rPr lang="en-US" altLang="zh-CN" sz="2400" u="sng" dirty="0" smtClean="0">
                <a:ea typeface="宋体" pitchFamily="2" charset="-122"/>
              </a:rPr>
              <a:t>maintaining a queue of requests for each device</a:t>
            </a:r>
            <a:r>
              <a:rPr lang="en-US" altLang="zh-CN" sz="2400" dirty="0" smtClean="0">
                <a:ea typeface="宋体" pitchFamily="2" charset="-122"/>
              </a:rPr>
              <a:t>.</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44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7427">
                                            <p:txEl>
                                              <p:pRg st="0" end="0"/>
                                            </p:txEl>
                                          </p:spTgt>
                                        </p:tgtEl>
                                        <p:attrNameLst>
                                          <p:attrName>style.visibility</p:attrName>
                                        </p:attrNameLst>
                                      </p:cBhvr>
                                      <p:to>
                                        <p:strVal val="visible"/>
                                      </p:to>
                                    </p:set>
                                    <p:animEffect transition="in" filter="wipe(left)">
                                      <p:cBhvr>
                                        <p:cTn id="7" dur="500"/>
                                        <p:tgtEl>
                                          <p:spTgt spid="487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7427">
                                            <p:txEl>
                                              <p:pRg st="1" end="1"/>
                                            </p:txEl>
                                          </p:spTgt>
                                        </p:tgtEl>
                                        <p:attrNameLst>
                                          <p:attrName>style.visibility</p:attrName>
                                        </p:attrNameLst>
                                      </p:cBhvr>
                                      <p:to>
                                        <p:strVal val="visible"/>
                                      </p:to>
                                    </p:set>
                                    <p:animEffect transition="in" filter="wipe(left)">
                                      <p:cBhvr>
                                        <p:cTn id="12" dur="500"/>
                                        <p:tgtEl>
                                          <p:spTgt spid="487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7427">
                                            <p:txEl>
                                              <p:pRg st="2" end="2"/>
                                            </p:txEl>
                                          </p:spTgt>
                                        </p:tgtEl>
                                        <p:attrNameLst>
                                          <p:attrName>style.visibility</p:attrName>
                                        </p:attrNameLst>
                                      </p:cBhvr>
                                      <p:to>
                                        <p:strVal val="visible"/>
                                      </p:to>
                                    </p:set>
                                    <p:animEffect transition="in" filter="wipe(left)">
                                      <p:cBhvr>
                                        <p:cTn id="17" dur="500"/>
                                        <p:tgtEl>
                                          <p:spTgt spid="4874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7427">
                                            <p:txEl>
                                              <p:pRg st="3" end="3"/>
                                            </p:txEl>
                                          </p:spTgt>
                                        </p:tgtEl>
                                        <p:attrNameLst>
                                          <p:attrName>style.visibility</p:attrName>
                                        </p:attrNameLst>
                                      </p:cBhvr>
                                      <p:to>
                                        <p:strVal val="visible"/>
                                      </p:to>
                                    </p:set>
                                    <p:animEffect transition="in" filter="wipe(left)">
                                      <p:cBhvr>
                                        <p:cTn id="22" dur="500"/>
                                        <p:tgtEl>
                                          <p:spTgt spid="487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build="p" bldLvl="3"/>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Rectangle 3"/>
          <p:cNvSpPr>
            <a:spLocks noGrp="1" noChangeArrowheads="1"/>
          </p:cNvSpPr>
          <p:nvPr>
            <p:ph idx="1"/>
          </p:nvPr>
        </p:nvSpPr>
        <p:spPr>
          <a:xfrm>
            <a:off x="271463" y="1071563"/>
            <a:ext cx="8610600" cy="4959350"/>
          </a:xfrm>
        </p:spPr>
        <p:txBody>
          <a:bodyPr>
            <a:normAutofit/>
          </a:bodyPr>
          <a:lstStyle/>
          <a:p>
            <a:pPr lvl="1"/>
            <a:r>
              <a:rPr lang="en-US" altLang="zh-CN" dirty="0" smtClean="0">
                <a:ea typeface="宋体" pitchFamily="2" charset="-122"/>
              </a:rPr>
              <a:t>Ways that the </a:t>
            </a:r>
            <a:r>
              <a:rPr lang="en-US" altLang="zh-CN" b="1" dirty="0" smtClean="0">
                <a:solidFill>
                  <a:srgbClr val="3366FF"/>
                </a:solidFill>
                <a:ea typeface="ＭＳ Ｐゴシック" pitchFamily="34" charset="-128"/>
              </a:rPr>
              <a:t>I/O subsystem improves the efficiency of the </a:t>
            </a:r>
            <a:r>
              <a:rPr lang="en-US" altLang="zh-CN" b="1" dirty="0" smtClean="0">
                <a:solidFill>
                  <a:srgbClr val="3366FF"/>
                </a:solidFill>
                <a:ea typeface="ＭＳ Ｐゴシック" pitchFamily="34" charset="-128"/>
              </a:rPr>
              <a:t>computer  </a:t>
            </a:r>
            <a:r>
              <a:rPr lang="en-US" altLang="zh-CN" b="1" dirty="0" smtClean="0">
                <a:solidFill>
                  <a:srgbClr val="008000"/>
                </a:solidFill>
                <a:latin typeface="+mn-ea"/>
              </a:rPr>
              <a:t>I/O</a:t>
            </a:r>
            <a:r>
              <a:rPr lang="zh-CN" altLang="en-US" b="1" dirty="0" smtClean="0">
                <a:solidFill>
                  <a:srgbClr val="008000"/>
                </a:solidFill>
                <a:latin typeface="+mn-ea"/>
              </a:rPr>
              <a:t>子系统改善计算机效率的途径</a:t>
            </a:r>
            <a:endParaRPr lang="en-US" altLang="zh-CN" b="1" dirty="0" smtClean="0">
              <a:solidFill>
                <a:srgbClr val="008000"/>
              </a:solidFill>
              <a:latin typeface="+mn-ea"/>
            </a:endParaRPr>
          </a:p>
          <a:p>
            <a:pPr lvl="2"/>
            <a:r>
              <a:rPr lang="en-US" altLang="zh-CN" sz="2400" dirty="0" smtClean="0">
                <a:ea typeface="宋体" pitchFamily="2" charset="-122"/>
              </a:rPr>
              <a:t>by </a:t>
            </a:r>
            <a:r>
              <a:rPr lang="en-US" altLang="zh-CN" sz="2400" u="sng" dirty="0" smtClean="0">
                <a:ea typeface="宋体" pitchFamily="2" charset="-122"/>
              </a:rPr>
              <a:t>scheduling I/O operations</a:t>
            </a:r>
            <a:r>
              <a:rPr lang="en-US" altLang="zh-CN" sz="2400" dirty="0" smtClean="0">
                <a:ea typeface="宋体" pitchFamily="2" charset="-122"/>
              </a:rPr>
              <a:t>. </a:t>
            </a:r>
            <a:r>
              <a:rPr lang="en-US" altLang="zh-CN" sz="2400" dirty="0" smtClean="0">
                <a:ea typeface="宋体" pitchFamily="2" charset="-122"/>
              </a:rPr>
              <a:t> </a:t>
            </a:r>
            <a:r>
              <a:rPr lang="zh-CN" altLang="en-US" sz="2400" dirty="0" smtClean="0">
                <a:solidFill>
                  <a:srgbClr val="008000"/>
                </a:solidFill>
                <a:ea typeface="宋体" pitchFamily="2" charset="-122"/>
              </a:rPr>
              <a:t>调度</a:t>
            </a:r>
            <a:r>
              <a:rPr lang="en-US" altLang="zh-CN" sz="2400" dirty="0" smtClean="0">
                <a:solidFill>
                  <a:srgbClr val="008000"/>
                </a:solidFill>
                <a:ea typeface="宋体" pitchFamily="2" charset="-122"/>
              </a:rPr>
              <a:t>I/O</a:t>
            </a:r>
            <a:r>
              <a:rPr lang="zh-CN" altLang="en-US" sz="2400" dirty="0" smtClean="0">
                <a:solidFill>
                  <a:srgbClr val="008000"/>
                </a:solidFill>
                <a:ea typeface="宋体" pitchFamily="2" charset="-122"/>
              </a:rPr>
              <a:t>操作</a:t>
            </a:r>
            <a:endParaRPr lang="en-US" altLang="zh-CN" sz="2400" dirty="0" smtClean="0">
              <a:solidFill>
                <a:srgbClr val="008000"/>
              </a:solidFill>
              <a:ea typeface="宋体" pitchFamily="2" charset="-122"/>
            </a:endParaRPr>
          </a:p>
          <a:p>
            <a:pPr lvl="2"/>
            <a:r>
              <a:rPr lang="en-US" altLang="zh-CN" sz="2400" dirty="0" smtClean="0">
                <a:ea typeface="宋体" pitchFamily="2" charset="-122"/>
              </a:rPr>
              <a:t>by </a:t>
            </a:r>
            <a:r>
              <a:rPr lang="en-US" altLang="zh-CN" sz="2400" u="sng" dirty="0" smtClean="0">
                <a:ea typeface="宋体" pitchFamily="2" charset="-122"/>
              </a:rPr>
              <a:t>using storage space in main memory or on disk</a:t>
            </a:r>
            <a:r>
              <a:rPr lang="en-US" altLang="zh-CN" sz="2400" dirty="0" smtClean="0">
                <a:ea typeface="宋体" pitchFamily="2" charset="-122"/>
              </a:rPr>
              <a:t>, via techniques called </a:t>
            </a:r>
            <a:r>
              <a:rPr lang="en-US" altLang="zh-CN" sz="2400" b="1" i="1" dirty="0" smtClean="0">
                <a:solidFill>
                  <a:srgbClr val="00B0F0"/>
                </a:solidFill>
                <a:ea typeface="ＭＳ Ｐゴシック" pitchFamily="34" charset="-128"/>
              </a:rPr>
              <a:t>buffering</a:t>
            </a:r>
            <a:r>
              <a:rPr lang="en-US" altLang="zh-CN" sz="2400" dirty="0" smtClean="0">
                <a:ea typeface="宋体" pitchFamily="2" charset="-122"/>
              </a:rPr>
              <a:t>, </a:t>
            </a:r>
            <a:r>
              <a:rPr lang="en-US" altLang="zh-CN" sz="2400" b="1" i="1" dirty="0" smtClean="0">
                <a:solidFill>
                  <a:srgbClr val="00B0F0"/>
                </a:solidFill>
                <a:ea typeface="ＭＳ Ｐゴシック" pitchFamily="34" charset="-128"/>
              </a:rPr>
              <a:t>caching</a:t>
            </a:r>
            <a:r>
              <a:rPr lang="en-US" altLang="zh-CN" sz="2400" dirty="0" smtClean="0">
                <a:ea typeface="宋体" pitchFamily="2" charset="-122"/>
              </a:rPr>
              <a:t>, and </a:t>
            </a:r>
            <a:r>
              <a:rPr lang="en-US" altLang="zh-CN" sz="2400" b="1" i="1" dirty="0" smtClean="0">
                <a:solidFill>
                  <a:srgbClr val="00B0F0"/>
                </a:solidFill>
                <a:ea typeface="ＭＳ Ｐゴシック" pitchFamily="34" charset="-128"/>
              </a:rPr>
              <a:t>spooling</a:t>
            </a:r>
            <a:r>
              <a:rPr lang="en-US" altLang="zh-CN" sz="2400" dirty="0" smtClean="0">
                <a:ea typeface="宋体" pitchFamily="2" charset="-122"/>
              </a:rPr>
              <a:t>.</a:t>
            </a:r>
          </a:p>
          <a:p>
            <a:pPr marL="941832" lvl="3" indent="0">
              <a:buNone/>
            </a:pPr>
            <a:r>
              <a:rPr lang="zh-CN" altLang="en-US" sz="2400" dirty="0" smtClean="0">
                <a:solidFill>
                  <a:srgbClr val="008000"/>
                </a:solidFill>
                <a:ea typeface="宋体" pitchFamily="2" charset="-122"/>
              </a:rPr>
              <a:t>利用主存或磁盘存储空间</a:t>
            </a:r>
            <a:r>
              <a:rPr lang="en-US" altLang="zh-CN" sz="2400" dirty="0" smtClean="0">
                <a:solidFill>
                  <a:srgbClr val="008000"/>
                </a:solidFill>
                <a:ea typeface="宋体" pitchFamily="2" charset="-122"/>
              </a:rPr>
              <a:t>——</a:t>
            </a:r>
            <a:r>
              <a:rPr lang="zh-CN" altLang="en-US" sz="2400" b="1" i="1" dirty="0" smtClean="0">
                <a:solidFill>
                  <a:srgbClr val="00B0F0"/>
                </a:solidFill>
                <a:latin typeface="楷体" panose="02010609060101010101" pitchFamily="49" charset="-122"/>
                <a:ea typeface="楷体" panose="02010609060101010101" pitchFamily="49" charset="-122"/>
              </a:rPr>
              <a:t>缓冲技术</a:t>
            </a:r>
            <a:r>
              <a:rPr lang="zh-CN" altLang="en-US" sz="2400" dirty="0" smtClean="0">
                <a:solidFill>
                  <a:srgbClr val="008000"/>
                </a:solidFill>
                <a:ea typeface="宋体" pitchFamily="2" charset="-122"/>
              </a:rPr>
              <a:t>、</a:t>
            </a:r>
            <a:r>
              <a:rPr lang="zh-CN" altLang="en-US" sz="2400" b="1" i="1" dirty="0">
                <a:solidFill>
                  <a:srgbClr val="00B0F0"/>
                </a:solidFill>
                <a:latin typeface="楷体" panose="02010609060101010101" pitchFamily="49" charset="-122"/>
                <a:ea typeface="楷体" panose="02010609060101010101" pitchFamily="49" charset="-122"/>
              </a:rPr>
              <a:t>高速缓存技术</a:t>
            </a:r>
            <a:r>
              <a:rPr lang="zh-CN" altLang="en-US" sz="2400" dirty="0" smtClean="0">
                <a:solidFill>
                  <a:srgbClr val="008000"/>
                </a:solidFill>
                <a:ea typeface="宋体" pitchFamily="2" charset="-122"/>
              </a:rPr>
              <a:t>和</a:t>
            </a:r>
            <a:r>
              <a:rPr lang="zh-CN" altLang="en-US" sz="2400" b="1" i="1" dirty="0">
                <a:solidFill>
                  <a:srgbClr val="00B0F0"/>
                </a:solidFill>
                <a:latin typeface="楷体" panose="02010609060101010101" pitchFamily="49" charset="-122"/>
                <a:ea typeface="楷体" panose="02010609060101010101" pitchFamily="49" charset="-122"/>
              </a:rPr>
              <a:t>假脱机技术</a:t>
            </a:r>
            <a:endParaRPr lang="en-US" altLang="zh-CN" sz="2400" b="1" i="1" dirty="0">
              <a:solidFill>
                <a:srgbClr val="00B0F0"/>
              </a:solidFill>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45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animEffect transition="in" filter="wipe(left)">
                                      <p:cBhvr>
                                        <p:cTn id="7" dur="500"/>
                                        <p:tgtEl>
                                          <p:spTgt spid="516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6099">
                                            <p:txEl>
                                              <p:pRg st="1" end="1"/>
                                            </p:txEl>
                                          </p:spTgt>
                                        </p:tgtEl>
                                        <p:attrNameLst>
                                          <p:attrName>style.visibility</p:attrName>
                                        </p:attrNameLst>
                                      </p:cBhvr>
                                      <p:to>
                                        <p:strVal val="visible"/>
                                      </p:to>
                                    </p:set>
                                    <p:animEffect transition="in" filter="wipe(left)">
                                      <p:cBhvr>
                                        <p:cTn id="12" dur="500"/>
                                        <p:tgtEl>
                                          <p:spTgt spid="516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6099">
                                            <p:txEl>
                                              <p:pRg st="2" end="2"/>
                                            </p:txEl>
                                          </p:spTgt>
                                        </p:tgtEl>
                                        <p:attrNameLst>
                                          <p:attrName>style.visibility</p:attrName>
                                        </p:attrNameLst>
                                      </p:cBhvr>
                                      <p:to>
                                        <p:strVal val="visible"/>
                                      </p:to>
                                    </p:set>
                                    <p:animEffect transition="in" filter="wipe(left)">
                                      <p:cBhvr>
                                        <p:cTn id="17" dur="500"/>
                                        <p:tgtEl>
                                          <p:spTgt spid="51609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16099">
                                            <p:txEl>
                                              <p:pRg st="3" end="3"/>
                                            </p:txEl>
                                          </p:spTgt>
                                        </p:tgtEl>
                                        <p:attrNameLst>
                                          <p:attrName>style.visibility</p:attrName>
                                        </p:attrNameLst>
                                      </p:cBhvr>
                                      <p:to>
                                        <p:strVal val="visible"/>
                                      </p:to>
                                    </p:set>
                                    <p:animEffect transition="in" filter="wipe(left)">
                                      <p:cBhvr>
                                        <p:cTn id="20" dur="500"/>
                                        <p:tgtEl>
                                          <p:spTgt spid="516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bldLvl="3"/>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idx="1"/>
          </p:nvPr>
        </p:nvSpPr>
        <p:spPr>
          <a:xfrm>
            <a:off x="332494" y="920750"/>
            <a:ext cx="8653462" cy="4114800"/>
          </a:xfrm>
        </p:spPr>
        <p:txBody>
          <a:bodyPr/>
          <a:lstStyle/>
          <a:p>
            <a:pPr>
              <a:lnSpc>
                <a:spcPct val="120000"/>
              </a:lnSpc>
              <a:spcBef>
                <a:spcPct val="50000"/>
              </a:spcBef>
            </a:pPr>
            <a:r>
              <a:rPr lang="en-US" altLang="zh-CN" sz="2800" b="1" dirty="0" smtClean="0">
                <a:solidFill>
                  <a:srgbClr val="3366FF"/>
                </a:solidFill>
                <a:ea typeface="ＭＳ Ｐゴシック" pitchFamily="34" charset="-128"/>
              </a:rPr>
              <a:t>2. </a:t>
            </a:r>
            <a:r>
              <a:rPr lang="en-US" altLang="zh-CN" sz="2800" b="1" dirty="0" smtClean="0">
                <a:solidFill>
                  <a:srgbClr val="00B0F0"/>
                </a:solidFill>
                <a:ea typeface="ＭＳ Ｐゴシック" pitchFamily="34" charset="-128"/>
              </a:rPr>
              <a:t>Buffering</a:t>
            </a:r>
            <a:r>
              <a:rPr lang="en-US" altLang="zh-CN" sz="2800" dirty="0" smtClean="0">
                <a:solidFill>
                  <a:srgbClr val="00B0F0"/>
                </a:solidFill>
                <a:ea typeface="宋体" pitchFamily="2" charset="-122"/>
              </a:rPr>
              <a:t> </a:t>
            </a:r>
            <a:r>
              <a:rPr lang="zh-CN" altLang="en-US" sz="2800" dirty="0" smtClean="0">
                <a:solidFill>
                  <a:srgbClr val="00B0F0"/>
                </a:solidFill>
                <a:ea typeface="宋体" pitchFamily="2" charset="-122"/>
              </a:rPr>
              <a:t> </a:t>
            </a:r>
            <a:r>
              <a:rPr lang="zh-CN" altLang="en-US" sz="2800" b="1" dirty="0" smtClean="0">
                <a:solidFill>
                  <a:srgbClr val="008000"/>
                </a:solidFill>
                <a:ea typeface="宋体" pitchFamily="2" charset="-122"/>
              </a:rPr>
              <a:t>缓冲</a:t>
            </a:r>
            <a:endParaRPr lang="zh-CN" altLang="en-US" sz="2800" dirty="0" smtClean="0">
              <a:ea typeface="宋体" pitchFamily="2" charset="-122"/>
            </a:endParaRPr>
          </a:p>
          <a:p>
            <a:pPr lvl="1">
              <a:lnSpc>
                <a:spcPct val="120000"/>
              </a:lnSpc>
              <a:spcBef>
                <a:spcPct val="50000"/>
              </a:spcBef>
            </a:pPr>
            <a:r>
              <a:rPr lang="en-US" altLang="zh-CN" sz="2400" dirty="0" smtClean="0">
                <a:ea typeface="宋体" pitchFamily="2" charset="-122"/>
              </a:rPr>
              <a:t>a memory area that stores data while they are transferred between devices or between a device and an application.</a:t>
            </a:r>
          </a:p>
          <a:p>
            <a:pPr lvl="2">
              <a:lnSpc>
                <a:spcPct val="120000"/>
              </a:lnSpc>
              <a:spcBef>
                <a:spcPct val="50000"/>
              </a:spcBef>
            </a:pPr>
            <a:r>
              <a:rPr lang="en-US" altLang="zh-CN" sz="2400" dirty="0" smtClean="0">
                <a:ea typeface="宋体" pitchFamily="2" charset="-122"/>
              </a:rPr>
              <a:t>To cope with </a:t>
            </a:r>
            <a:r>
              <a:rPr lang="en-US" altLang="zh-CN" sz="2400" b="1" dirty="0" smtClean="0">
                <a:solidFill>
                  <a:srgbClr val="00B0F0"/>
                </a:solidFill>
                <a:ea typeface="ＭＳ Ｐゴシック" pitchFamily="34" charset="-128"/>
              </a:rPr>
              <a:t>device speed </a:t>
            </a:r>
            <a:r>
              <a:rPr lang="en-US" altLang="zh-CN" sz="2400" b="1" dirty="0" smtClean="0">
                <a:solidFill>
                  <a:srgbClr val="00B0F0"/>
                </a:solidFill>
                <a:ea typeface="ＭＳ Ｐゴシック" pitchFamily="34" charset="-128"/>
              </a:rPr>
              <a:t>mismatch  </a:t>
            </a:r>
            <a:r>
              <a:rPr lang="zh-CN" altLang="en-US" sz="2400" b="1" dirty="0" smtClean="0">
                <a:solidFill>
                  <a:srgbClr val="008000"/>
                </a:solidFill>
                <a:latin typeface="+mn-ea"/>
                <a:ea typeface="+mn-ea"/>
              </a:rPr>
              <a:t>设备速度失配</a:t>
            </a:r>
            <a:endParaRPr lang="en-US" altLang="zh-CN" sz="2400" b="1" dirty="0" smtClean="0">
              <a:solidFill>
                <a:srgbClr val="008000"/>
              </a:solidFill>
              <a:latin typeface="+mn-ea"/>
              <a:ea typeface="+mn-ea"/>
            </a:endParaRPr>
          </a:p>
          <a:p>
            <a:pPr lvl="2">
              <a:lnSpc>
                <a:spcPct val="120000"/>
              </a:lnSpc>
              <a:spcBef>
                <a:spcPct val="50000"/>
              </a:spcBef>
            </a:pPr>
            <a:r>
              <a:rPr lang="en-US" altLang="zh-CN" sz="2400" dirty="0" smtClean="0">
                <a:ea typeface="宋体" pitchFamily="2" charset="-122"/>
              </a:rPr>
              <a:t>To cope with </a:t>
            </a:r>
            <a:r>
              <a:rPr lang="en-US" altLang="zh-CN" sz="2400" b="1" dirty="0" smtClean="0">
                <a:solidFill>
                  <a:srgbClr val="00B0F0"/>
                </a:solidFill>
                <a:ea typeface="ＭＳ Ｐゴシック" pitchFamily="34" charset="-128"/>
              </a:rPr>
              <a:t>device transfer size </a:t>
            </a:r>
            <a:r>
              <a:rPr lang="en-US" altLang="zh-CN" sz="2400" b="1" dirty="0" smtClean="0">
                <a:solidFill>
                  <a:srgbClr val="00B0F0"/>
                </a:solidFill>
                <a:ea typeface="ＭＳ Ｐゴシック" pitchFamily="34" charset="-128"/>
              </a:rPr>
              <a:t>mismatch  </a:t>
            </a:r>
            <a:r>
              <a:rPr lang="zh-CN" altLang="en-US" sz="2400" b="1" dirty="0">
                <a:solidFill>
                  <a:srgbClr val="008000"/>
                </a:solidFill>
                <a:latin typeface="+mn-ea"/>
                <a:ea typeface="+mn-ea"/>
              </a:rPr>
              <a:t>设备传输大小失配</a:t>
            </a:r>
            <a:endParaRPr lang="en-US" altLang="zh-CN" sz="2400" b="1" dirty="0">
              <a:solidFill>
                <a:srgbClr val="008000"/>
              </a:solidFill>
              <a:latin typeface="+mn-ea"/>
              <a:ea typeface="+mn-ea"/>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46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8450">
                                            <p:txEl>
                                              <p:pRg st="0" end="0"/>
                                            </p:txEl>
                                          </p:spTgt>
                                        </p:tgtEl>
                                        <p:attrNameLst>
                                          <p:attrName>style.visibility</p:attrName>
                                        </p:attrNameLst>
                                      </p:cBhvr>
                                      <p:to>
                                        <p:strVal val="visible"/>
                                      </p:to>
                                    </p:set>
                                    <p:animEffect transition="in" filter="wipe(left)">
                                      <p:cBhvr>
                                        <p:cTn id="7" dur="500"/>
                                        <p:tgtEl>
                                          <p:spTgt spid="4884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8450">
                                            <p:txEl>
                                              <p:pRg st="1" end="1"/>
                                            </p:txEl>
                                          </p:spTgt>
                                        </p:tgtEl>
                                        <p:attrNameLst>
                                          <p:attrName>style.visibility</p:attrName>
                                        </p:attrNameLst>
                                      </p:cBhvr>
                                      <p:to>
                                        <p:strVal val="visible"/>
                                      </p:to>
                                    </p:set>
                                    <p:animEffect transition="in" filter="wipe(left)">
                                      <p:cBhvr>
                                        <p:cTn id="12" dur="500"/>
                                        <p:tgtEl>
                                          <p:spTgt spid="4884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8450">
                                            <p:txEl>
                                              <p:pRg st="2" end="2"/>
                                            </p:txEl>
                                          </p:spTgt>
                                        </p:tgtEl>
                                        <p:attrNameLst>
                                          <p:attrName>style.visibility</p:attrName>
                                        </p:attrNameLst>
                                      </p:cBhvr>
                                      <p:to>
                                        <p:strVal val="visible"/>
                                      </p:to>
                                    </p:set>
                                    <p:animEffect transition="in" filter="wipe(left)">
                                      <p:cBhvr>
                                        <p:cTn id="17" dur="500"/>
                                        <p:tgtEl>
                                          <p:spTgt spid="4884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8450">
                                            <p:txEl>
                                              <p:pRg st="3" end="3"/>
                                            </p:txEl>
                                          </p:spTgt>
                                        </p:tgtEl>
                                        <p:attrNameLst>
                                          <p:attrName>style.visibility</p:attrName>
                                        </p:attrNameLst>
                                      </p:cBhvr>
                                      <p:to>
                                        <p:strVal val="visible"/>
                                      </p:to>
                                    </p:set>
                                    <p:animEffect transition="in" filter="wipe(left)">
                                      <p:cBhvr>
                                        <p:cTn id="22" dur="500"/>
                                        <p:tgtEl>
                                          <p:spTgt spid="4884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build="p" bldLvl="3"/>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9474" name="Group 2"/>
          <p:cNvGrpSpPr>
            <a:grpSpLocks/>
          </p:cNvGrpSpPr>
          <p:nvPr/>
        </p:nvGrpSpPr>
        <p:grpSpPr bwMode="auto">
          <a:xfrm>
            <a:off x="846138" y="2587625"/>
            <a:ext cx="7851775" cy="1600200"/>
            <a:chOff x="816" y="1594"/>
            <a:chExt cx="4946" cy="1008"/>
          </a:xfrm>
        </p:grpSpPr>
        <p:sp>
          <p:nvSpPr>
            <p:cNvPr id="489475" name="Rectangle 3"/>
            <p:cNvSpPr>
              <a:spLocks noChangeArrowheads="1"/>
            </p:cNvSpPr>
            <p:nvPr/>
          </p:nvSpPr>
          <p:spPr bwMode="auto">
            <a:xfrm>
              <a:off x="2880" y="1882"/>
              <a:ext cx="1104" cy="5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76" name="Rectangle 4"/>
            <p:cNvSpPr>
              <a:spLocks noChangeArrowheads="1"/>
            </p:cNvSpPr>
            <p:nvPr/>
          </p:nvSpPr>
          <p:spPr bwMode="auto">
            <a:xfrm>
              <a:off x="816" y="1882"/>
              <a:ext cx="1104" cy="5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77" name="Rectangle 5"/>
            <p:cNvSpPr>
              <a:spLocks noChangeArrowheads="1"/>
            </p:cNvSpPr>
            <p:nvPr/>
          </p:nvSpPr>
          <p:spPr bwMode="auto">
            <a:xfrm>
              <a:off x="3072" y="2218"/>
              <a:ext cx="67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78" name="Rectangle 6"/>
            <p:cNvSpPr>
              <a:spLocks noChangeArrowheads="1"/>
            </p:cNvSpPr>
            <p:nvPr/>
          </p:nvSpPr>
          <p:spPr bwMode="auto">
            <a:xfrm>
              <a:off x="3072" y="1930"/>
              <a:ext cx="67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79" name="Rectangle 7"/>
            <p:cNvSpPr>
              <a:spLocks noChangeArrowheads="1"/>
            </p:cNvSpPr>
            <p:nvPr/>
          </p:nvSpPr>
          <p:spPr bwMode="auto">
            <a:xfrm>
              <a:off x="1008" y="2122"/>
              <a:ext cx="67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80" name="Text Box 8"/>
            <p:cNvSpPr txBox="1">
              <a:spLocks noChangeArrowheads="1"/>
            </p:cNvSpPr>
            <p:nvPr/>
          </p:nvSpPr>
          <p:spPr bwMode="auto">
            <a:xfrm>
              <a:off x="1008" y="1594"/>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用户进程</a:t>
              </a:r>
            </a:p>
          </p:txBody>
        </p:sp>
        <p:sp>
          <p:nvSpPr>
            <p:cNvPr id="489481" name="Text Box 9"/>
            <p:cNvSpPr txBox="1">
              <a:spLocks noChangeArrowheads="1"/>
            </p:cNvSpPr>
            <p:nvPr/>
          </p:nvSpPr>
          <p:spPr bwMode="auto">
            <a:xfrm>
              <a:off x="3072" y="1632"/>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操作系统</a:t>
              </a:r>
            </a:p>
          </p:txBody>
        </p:sp>
        <p:sp>
          <p:nvSpPr>
            <p:cNvPr id="489482" name="Line 10"/>
            <p:cNvSpPr>
              <a:spLocks noChangeShapeType="1"/>
            </p:cNvSpPr>
            <p:nvPr/>
          </p:nvSpPr>
          <p:spPr bwMode="auto">
            <a:xfrm flipH="1">
              <a:off x="1680" y="2218"/>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83" name="Arc 11"/>
            <p:cNvSpPr>
              <a:spLocks/>
            </p:cNvSpPr>
            <p:nvPr/>
          </p:nvSpPr>
          <p:spPr bwMode="auto">
            <a:xfrm>
              <a:off x="2640" y="1930"/>
              <a:ext cx="336" cy="3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9525">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84" name="Line 12"/>
            <p:cNvSpPr>
              <a:spLocks noChangeShapeType="1"/>
            </p:cNvSpPr>
            <p:nvPr/>
          </p:nvSpPr>
          <p:spPr bwMode="auto">
            <a:xfrm flipV="1">
              <a:off x="2640" y="2026"/>
              <a:ext cx="43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85" name="Line 13"/>
            <p:cNvSpPr>
              <a:spLocks noChangeShapeType="1"/>
            </p:cNvSpPr>
            <p:nvPr/>
          </p:nvSpPr>
          <p:spPr bwMode="auto">
            <a:xfrm>
              <a:off x="4274" y="216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86" name="Text Box 14"/>
            <p:cNvSpPr txBox="1">
              <a:spLocks noChangeArrowheads="1"/>
            </p:cNvSpPr>
            <p:nvPr/>
          </p:nvSpPr>
          <p:spPr bwMode="auto">
            <a:xfrm>
              <a:off x="4514" y="187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输入</a:t>
              </a:r>
            </a:p>
          </p:txBody>
        </p:sp>
        <p:sp>
          <p:nvSpPr>
            <p:cNvPr id="489487" name="Text Box 15"/>
            <p:cNvSpPr txBox="1">
              <a:spLocks noChangeArrowheads="1"/>
            </p:cNvSpPr>
            <p:nvPr/>
          </p:nvSpPr>
          <p:spPr bwMode="auto">
            <a:xfrm>
              <a:off x="5042" y="2016"/>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a:latin typeface="Times New Roman" pitchFamily="18" charset="0"/>
                  <a:ea typeface="宋体" pitchFamily="2" charset="-122"/>
                </a:rPr>
                <a:t>I/O</a:t>
              </a:r>
              <a:r>
                <a:rPr kumimoji="1" lang="zh-CN" altLang="en-US" sz="2000">
                  <a:latin typeface="Times New Roman" pitchFamily="18" charset="0"/>
                  <a:ea typeface="宋体" pitchFamily="2" charset="-122"/>
                </a:rPr>
                <a:t>设备</a:t>
              </a:r>
            </a:p>
          </p:txBody>
        </p:sp>
        <p:sp>
          <p:nvSpPr>
            <p:cNvPr id="489488" name="Line 16"/>
            <p:cNvSpPr>
              <a:spLocks noChangeShapeType="1"/>
            </p:cNvSpPr>
            <p:nvPr/>
          </p:nvSpPr>
          <p:spPr bwMode="auto">
            <a:xfrm flipH="1">
              <a:off x="3744" y="2170"/>
              <a:ext cx="52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89" name="Arc 17"/>
            <p:cNvSpPr>
              <a:spLocks/>
            </p:cNvSpPr>
            <p:nvPr/>
          </p:nvSpPr>
          <p:spPr bwMode="auto">
            <a:xfrm flipH="1" flipV="1">
              <a:off x="3888" y="2122"/>
              <a:ext cx="480"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90" name="Text Box 18"/>
            <p:cNvSpPr txBox="1">
              <a:spLocks noChangeArrowheads="1"/>
            </p:cNvSpPr>
            <p:nvPr/>
          </p:nvSpPr>
          <p:spPr bwMode="auto">
            <a:xfrm>
              <a:off x="2256" y="193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传送</a:t>
              </a:r>
            </a:p>
          </p:txBody>
        </p:sp>
      </p:grpSp>
      <p:grpSp>
        <p:nvGrpSpPr>
          <p:cNvPr id="489491" name="Group 19"/>
          <p:cNvGrpSpPr>
            <a:grpSpLocks/>
          </p:cNvGrpSpPr>
          <p:nvPr/>
        </p:nvGrpSpPr>
        <p:grpSpPr bwMode="auto">
          <a:xfrm>
            <a:off x="827088" y="782638"/>
            <a:ext cx="7851775" cy="1479550"/>
            <a:chOff x="720" y="950"/>
            <a:chExt cx="4946" cy="932"/>
          </a:xfrm>
        </p:grpSpPr>
        <p:sp>
          <p:nvSpPr>
            <p:cNvPr id="489492" name="Rectangle 20"/>
            <p:cNvSpPr>
              <a:spLocks noChangeArrowheads="1"/>
            </p:cNvSpPr>
            <p:nvPr/>
          </p:nvSpPr>
          <p:spPr bwMode="auto">
            <a:xfrm>
              <a:off x="720" y="1248"/>
              <a:ext cx="1104" cy="5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93" name="Rectangle 21"/>
            <p:cNvSpPr>
              <a:spLocks noChangeArrowheads="1"/>
            </p:cNvSpPr>
            <p:nvPr/>
          </p:nvSpPr>
          <p:spPr bwMode="auto">
            <a:xfrm>
              <a:off x="2784" y="1248"/>
              <a:ext cx="1104" cy="5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94" name="Rectangle 22"/>
            <p:cNvSpPr>
              <a:spLocks noChangeArrowheads="1"/>
            </p:cNvSpPr>
            <p:nvPr/>
          </p:nvSpPr>
          <p:spPr bwMode="auto">
            <a:xfrm>
              <a:off x="2976" y="1440"/>
              <a:ext cx="67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95" name="Rectangle 23"/>
            <p:cNvSpPr>
              <a:spLocks noChangeArrowheads="1"/>
            </p:cNvSpPr>
            <p:nvPr/>
          </p:nvSpPr>
          <p:spPr bwMode="auto">
            <a:xfrm>
              <a:off x="912" y="1440"/>
              <a:ext cx="67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96" name="Text Box 24"/>
            <p:cNvSpPr txBox="1">
              <a:spLocks noChangeArrowheads="1"/>
            </p:cNvSpPr>
            <p:nvPr/>
          </p:nvSpPr>
          <p:spPr bwMode="auto">
            <a:xfrm>
              <a:off x="912" y="950"/>
              <a:ext cx="11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用户进程</a:t>
              </a:r>
            </a:p>
          </p:txBody>
        </p:sp>
        <p:sp>
          <p:nvSpPr>
            <p:cNvPr id="489497" name="Text Box 25"/>
            <p:cNvSpPr txBox="1">
              <a:spLocks noChangeArrowheads="1"/>
            </p:cNvSpPr>
            <p:nvPr/>
          </p:nvSpPr>
          <p:spPr bwMode="auto">
            <a:xfrm>
              <a:off x="2976" y="998"/>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操作系统</a:t>
              </a:r>
            </a:p>
          </p:txBody>
        </p:sp>
        <p:sp>
          <p:nvSpPr>
            <p:cNvPr id="489498" name="Line 26"/>
            <p:cNvSpPr>
              <a:spLocks noChangeShapeType="1"/>
            </p:cNvSpPr>
            <p:nvPr/>
          </p:nvSpPr>
          <p:spPr bwMode="auto">
            <a:xfrm flipH="1">
              <a:off x="1584" y="153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99" name="Line 27"/>
            <p:cNvSpPr>
              <a:spLocks noChangeShapeType="1"/>
            </p:cNvSpPr>
            <p:nvPr/>
          </p:nvSpPr>
          <p:spPr bwMode="auto">
            <a:xfrm>
              <a:off x="4178" y="152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00" name="Text Box 28"/>
            <p:cNvSpPr txBox="1">
              <a:spLocks noChangeArrowheads="1"/>
            </p:cNvSpPr>
            <p:nvPr/>
          </p:nvSpPr>
          <p:spPr bwMode="auto">
            <a:xfrm>
              <a:off x="4418" y="1238"/>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输入</a:t>
              </a:r>
            </a:p>
          </p:txBody>
        </p:sp>
        <p:sp>
          <p:nvSpPr>
            <p:cNvPr id="489501" name="Text Box 29"/>
            <p:cNvSpPr txBox="1">
              <a:spLocks noChangeArrowheads="1"/>
            </p:cNvSpPr>
            <p:nvPr/>
          </p:nvSpPr>
          <p:spPr bwMode="auto">
            <a:xfrm>
              <a:off x="4946" y="138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a:latin typeface="Times New Roman" pitchFamily="18" charset="0"/>
                  <a:ea typeface="宋体" pitchFamily="2" charset="-122"/>
                </a:rPr>
                <a:t>I/O</a:t>
              </a:r>
              <a:r>
                <a:rPr kumimoji="1" lang="zh-CN" altLang="en-US" sz="2000">
                  <a:latin typeface="Times New Roman" pitchFamily="18" charset="0"/>
                  <a:ea typeface="宋体" pitchFamily="2" charset="-122"/>
                </a:rPr>
                <a:t>设备</a:t>
              </a:r>
            </a:p>
          </p:txBody>
        </p:sp>
        <p:sp>
          <p:nvSpPr>
            <p:cNvPr id="489502" name="Line 30"/>
            <p:cNvSpPr>
              <a:spLocks noChangeShapeType="1"/>
            </p:cNvSpPr>
            <p:nvPr/>
          </p:nvSpPr>
          <p:spPr bwMode="auto">
            <a:xfrm flipH="1">
              <a:off x="3648" y="153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03" name="Text Box 31"/>
            <p:cNvSpPr txBox="1">
              <a:spLocks noChangeArrowheads="1"/>
            </p:cNvSpPr>
            <p:nvPr/>
          </p:nvSpPr>
          <p:spPr bwMode="auto">
            <a:xfrm>
              <a:off x="2112" y="1248"/>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传送</a:t>
              </a:r>
            </a:p>
          </p:txBody>
        </p:sp>
        <p:sp>
          <p:nvSpPr>
            <p:cNvPr id="489504" name="Text Box 32"/>
            <p:cNvSpPr txBox="1">
              <a:spLocks noChangeArrowheads="1"/>
            </p:cNvSpPr>
            <p:nvPr/>
          </p:nvSpPr>
          <p:spPr bwMode="auto">
            <a:xfrm>
              <a:off x="4272" y="163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a:latin typeface="Times New Roman" pitchFamily="18" charset="0"/>
                  <a:ea typeface="宋体" pitchFamily="2" charset="-122"/>
                </a:rPr>
                <a:t>T</a:t>
              </a:r>
            </a:p>
          </p:txBody>
        </p:sp>
        <p:sp>
          <p:nvSpPr>
            <p:cNvPr id="489505" name="Text Box 33"/>
            <p:cNvSpPr txBox="1">
              <a:spLocks noChangeArrowheads="1"/>
            </p:cNvSpPr>
            <p:nvPr/>
          </p:nvSpPr>
          <p:spPr bwMode="auto">
            <a:xfrm>
              <a:off x="2112" y="163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a:latin typeface="Times New Roman" pitchFamily="18" charset="0"/>
                  <a:ea typeface="宋体" pitchFamily="2" charset="-122"/>
                </a:rPr>
                <a:t>M</a:t>
              </a:r>
            </a:p>
          </p:txBody>
        </p:sp>
      </p:grpSp>
      <p:grpSp>
        <p:nvGrpSpPr>
          <p:cNvPr id="489506" name="Group 34"/>
          <p:cNvGrpSpPr>
            <a:grpSpLocks/>
          </p:cNvGrpSpPr>
          <p:nvPr/>
        </p:nvGrpSpPr>
        <p:grpSpPr bwMode="auto">
          <a:xfrm>
            <a:off x="990600" y="4572000"/>
            <a:ext cx="7848600" cy="1387475"/>
            <a:chOff x="816" y="2736"/>
            <a:chExt cx="4944" cy="874"/>
          </a:xfrm>
        </p:grpSpPr>
        <p:sp>
          <p:nvSpPr>
            <p:cNvPr id="489507" name="Rectangle 35"/>
            <p:cNvSpPr>
              <a:spLocks noChangeArrowheads="1"/>
            </p:cNvSpPr>
            <p:nvPr/>
          </p:nvSpPr>
          <p:spPr bwMode="auto">
            <a:xfrm>
              <a:off x="2880" y="3034"/>
              <a:ext cx="1104" cy="5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08" name="Rectangle 36"/>
            <p:cNvSpPr>
              <a:spLocks noChangeArrowheads="1"/>
            </p:cNvSpPr>
            <p:nvPr/>
          </p:nvSpPr>
          <p:spPr bwMode="auto">
            <a:xfrm>
              <a:off x="816" y="3034"/>
              <a:ext cx="1104" cy="5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09" name="Rectangle 37"/>
            <p:cNvSpPr>
              <a:spLocks noChangeArrowheads="1"/>
            </p:cNvSpPr>
            <p:nvPr/>
          </p:nvSpPr>
          <p:spPr bwMode="auto">
            <a:xfrm>
              <a:off x="1008" y="3226"/>
              <a:ext cx="67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10" name="Rectangle 38"/>
            <p:cNvSpPr>
              <a:spLocks noChangeArrowheads="1"/>
            </p:cNvSpPr>
            <p:nvPr/>
          </p:nvSpPr>
          <p:spPr bwMode="auto">
            <a:xfrm>
              <a:off x="3072" y="3418"/>
              <a:ext cx="672"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11" name="Rectangle 39"/>
            <p:cNvSpPr>
              <a:spLocks noChangeArrowheads="1"/>
            </p:cNvSpPr>
            <p:nvPr/>
          </p:nvSpPr>
          <p:spPr bwMode="auto">
            <a:xfrm>
              <a:off x="3072" y="3274"/>
              <a:ext cx="672"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12" name="Rectangle 40"/>
            <p:cNvSpPr>
              <a:spLocks noChangeArrowheads="1"/>
            </p:cNvSpPr>
            <p:nvPr/>
          </p:nvSpPr>
          <p:spPr bwMode="auto">
            <a:xfrm>
              <a:off x="3072" y="3082"/>
              <a:ext cx="672"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13" name="Text Box 41"/>
            <p:cNvSpPr txBox="1">
              <a:spLocks noChangeArrowheads="1"/>
            </p:cNvSpPr>
            <p:nvPr/>
          </p:nvSpPr>
          <p:spPr bwMode="auto">
            <a:xfrm>
              <a:off x="1008" y="2736"/>
              <a:ext cx="1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用户进程</a:t>
              </a:r>
            </a:p>
          </p:txBody>
        </p:sp>
        <p:sp>
          <p:nvSpPr>
            <p:cNvPr id="489514" name="Text Box 42"/>
            <p:cNvSpPr txBox="1">
              <a:spLocks noChangeArrowheads="1"/>
            </p:cNvSpPr>
            <p:nvPr/>
          </p:nvSpPr>
          <p:spPr bwMode="auto">
            <a:xfrm>
              <a:off x="3072" y="2784"/>
              <a:ext cx="1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操作系统</a:t>
              </a:r>
            </a:p>
          </p:txBody>
        </p:sp>
        <p:sp>
          <p:nvSpPr>
            <p:cNvPr id="489515" name="Line 43"/>
            <p:cNvSpPr>
              <a:spLocks noChangeShapeType="1"/>
            </p:cNvSpPr>
            <p:nvPr/>
          </p:nvSpPr>
          <p:spPr bwMode="auto">
            <a:xfrm flipH="1">
              <a:off x="1680" y="3322"/>
              <a:ext cx="9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16" name="Arc 44"/>
            <p:cNvSpPr>
              <a:spLocks/>
            </p:cNvSpPr>
            <p:nvPr/>
          </p:nvSpPr>
          <p:spPr bwMode="auto">
            <a:xfrm>
              <a:off x="2874" y="3082"/>
              <a:ext cx="198" cy="480"/>
            </a:xfrm>
            <a:custGeom>
              <a:avLst/>
              <a:gdLst>
                <a:gd name="G0" fmla="+- 730 0 0"/>
                <a:gd name="G1" fmla="+- 21600 0 0"/>
                <a:gd name="G2" fmla="+- 21600 0 0"/>
                <a:gd name="T0" fmla="*/ 730 w 22330"/>
                <a:gd name="T1" fmla="*/ 0 h 43200"/>
                <a:gd name="T2" fmla="*/ 0 w 22330"/>
                <a:gd name="T3" fmla="*/ 43188 h 43200"/>
                <a:gd name="T4" fmla="*/ 730 w 22330"/>
                <a:gd name="T5" fmla="*/ 21600 h 43200"/>
              </a:gdLst>
              <a:ahLst/>
              <a:cxnLst>
                <a:cxn ang="0">
                  <a:pos x="T0" y="T1"/>
                </a:cxn>
                <a:cxn ang="0">
                  <a:pos x="T2" y="T3"/>
                </a:cxn>
                <a:cxn ang="0">
                  <a:pos x="T4" y="T5"/>
                </a:cxn>
              </a:cxnLst>
              <a:rect l="0" t="0" r="r" b="b"/>
              <a:pathLst>
                <a:path w="22330" h="43200" fill="none" extrusionOk="0">
                  <a:moveTo>
                    <a:pt x="729" y="0"/>
                  </a:moveTo>
                  <a:cubicBezTo>
                    <a:pt x="12659" y="0"/>
                    <a:pt x="22330" y="9670"/>
                    <a:pt x="22330" y="21600"/>
                  </a:cubicBezTo>
                  <a:cubicBezTo>
                    <a:pt x="22330" y="33529"/>
                    <a:pt x="12659" y="43200"/>
                    <a:pt x="730" y="43200"/>
                  </a:cubicBezTo>
                  <a:cubicBezTo>
                    <a:pt x="486" y="43200"/>
                    <a:pt x="243" y="43195"/>
                    <a:pt x="0" y="43187"/>
                  </a:cubicBezTo>
                </a:path>
                <a:path w="22330" h="43200" stroke="0" extrusionOk="0">
                  <a:moveTo>
                    <a:pt x="729" y="0"/>
                  </a:moveTo>
                  <a:cubicBezTo>
                    <a:pt x="12659" y="0"/>
                    <a:pt x="22330" y="9670"/>
                    <a:pt x="22330" y="21600"/>
                  </a:cubicBezTo>
                  <a:cubicBezTo>
                    <a:pt x="22330" y="33529"/>
                    <a:pt x="12659" y="43200"/>
                    <a:pt x="730" y="43200"/>
                  </a:cubicBezTo>
                  <a:cubicBezTo>
                    <a:pt x="486" y="43200"/>
                    <a:pt x="243" y="43195"/>
                    <a:pt x="0" y="43187"/>
                  </a:cubicBezTo>
                  <a:lnTo>
                    <a:pt x="730" y="2160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17" name="Arc 45"/>
            <p:cNvSpPr>
              <a:spLocks/>
            </p:cNvSpPr>
            <p:nvPr/>
          </p:nvSpPr>
          <p:spPr bwMode="auto">
            <a:xfrm rot="10846567">
              <a:off x="2640" y="3082"/>
              <a:ext cx="198" cy="480"/>
            </a:xfrm>
            <a:custGeom>
              <a:avLst/>
              <a:gdLst>
                <a:gd name="G0" fmla="+- 730 0 0"/>
                <a:gd name="G1" fmla="+- 21600 0 0"/>
                <a:gd name="G2" fmla="+- 21600 0 0"/>
                <a:gd name="T0" fmla="*/ 730 w 22330"/>
                <a:gd name="T1" fmla="*/ 0 h 43200"/>
                <a:gd name="T2" fmla="*/ 0 w 22330"/>
                <a:gd name="T3" fmla="*/ 43188 h 43200"/>
                <a:gd name="T4" fmla="*/ 730 w 22330"/>
                <a:gd name="T5" fmla="*/ 21600 h 43200"/>
              </a:gdLst>
              <a:ahLst/>
              <a:cxnLst>
                <a:cxn ang="0">
                  <a:pos x="T0" y="T1"/>
                </a:cxn>
                <a:cxn ang="0">
                  <a:pos x="T2" y="T3"/>
                </a:cxn>
                <a:cxn ang="0">
                  <a:pos x="T4" y="T5"/>
                </a:cxn>
              </a:cxnLst>
              <a:rect l="0" t="0" r="r" b="b"/>
              <a:pathLst>
                <a:path w="22330" h="43200" fill="none" extrusionOk="0">
                  <a:moveTo>
                    <a:pt x="729" y="0"/>
                  </a:moveTo>
                  <a:cubicBezTo>
                    <a:pt x="12659" y="0"/>
                    <a:pt x="22330" y="9670"/>
                    <a:pt x="22330" y="21600"/>
                  </a:cubicBezTo>
                  <a:cubicBezTo>
                    <a:pt x="22330" y="33529"/>
                    <a:pt x="12659" y="43200"/>
                    <a:pt x="730" y="43200"/>
                  </a:cubicBezTo>
                  <a:cubicBezTo>
                    <a:pt x="486" y="43200"/>
                    <a:pt x="243" y="43195"/>
                    <a:pt x="0" y="43187"/>
                  </a:cubicBezTo>
                </a:path>
                <a:path w="22330" h="43200" stroke="0" extrusionOk="0">
                  <a:moveTo>
                    <a:pt x="729" y="0"/>
                  </a:moveTo>
                  <a:cubicBezTo>
                    <a:pt x="12659" y="0"/>
                    <a:pt x="22330" y="9670"/>
                    <a:pt x="22330" y="21600"/>
                  </a:cubicBezTo>
                  <a:cubicBezTo>
                    <a:pt x="22330" y="33529"/>
                    <a:pt x="12659" y="43200"/>
                    <a:pt x="730" y="43200"/>
                  </a:cubicBezTo>
                  <a:cubicBezTo>
                    <a:pt x="486" y="43200"/>
                    <a:pt x="243" y="43195"/>
                    <a:pt x="0" y="43187"/>
                  </a:cubicBezTo>
                  <a:lnTo>
                    <a:pt x="730" y="2160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18" name="Arc 46"/>
            <p:cNvSpPr>
              <a:spLocks/>
            </p:cNvSpPr>
            <p:nvPr/>
          </p:nvSpPr>
          <p:spPr bwMode="auto">
            <a:xfrm>
              <a:off x="4074" y="3082"/>
              <a:ext cx="198" cy="480"/>
            </a:xfrm>
            <a:custGeom>
              <a:avLst/>
              <a:gdLst>
                <a:gd name="G0" fmla="+- 730 0 0"/>
                <a:gd name="G1" fmla="+- 21600 0 0"/>
                <a:gd name="G2" fmla="+- 21600 0 0"/>
                <a:gd name="T0" fmla="*/ 730 w 22330"/>
                <a:gd name="T1" fmla="*/ 0 h 43200"/>
                <a:gd name="T2" fmla="*/ 0 w 22330"/>
                <a:gd name="T3" fmla="*/ 43188 h 43200"/>
                <a:gd name="T4" fmla="*/ 730 w 22330"/>
                <a:gd name="T5" fmla="*/ 21600 h 43200"/>
              </a:gdLst>
              <a:ahLst/>
              <a:cxnLst>
                <a:cxn ang="0">
                  <a:pos x="T0" y="T1"/>
                </a:cxn>
                <a:cxn ang="0">
                  <a:pos x="T2" y="T3"/>
                </a:cxn>
                <a:cxn ang="0">
                  <a:pos x="T4" y="T5"/>
                </a:cxn>
              </a:cxnLst>
              <a:rect l="0" t="0" r="r" b="b"/>
              <a:pathLst>
                <a:path w="22330" h="43200" fill="none" extrusionOk="0">
                  <a:moveTo>
                    <a:pt x="729" y="0"/>
                  </a:moveTo>
                  <a:cubicBezTo>
                    <a:pt x="12659" y="0"/>
                    <a:pt x="22330" y="9670"/>
                    <a:pt x="22330" y="21600"/>
                  </a:cubicBezTo>
                  <a:cubicBezTo>
                    <a:pt x="22330" y="33529"/>
                    <a:pt x="12659" y="43200"/>
                    <a:pt x="730" y="43200"/>
                  </a:cubicBezTo>
                  <a:cubicBezTo>
                    <a:pt x="486" y="43200"/>
                    <a:pt x="243" y="43195"/>
                    <a:pt x="0" y="43187"/>
                  </a:cubicBezTo>
                </a:path>
                <a:path w="22330" h="43200" stroke="0" extrusionOk="0">
                  <a:moveTo>
                    <a:pt x="729" y="0"/>
                  </a:moveTo>
                  <a:cubicBezTo>
                    <a:pt x="12659" y="0"/>
                    <a:pt x="22330" y="9670"/>
                    <a:pt x="22330" y="21600"/>
                  </a:cubicBezTo>
                  <a:cubicBezTo>
                    <a:pt x="22330" y="33529"/>
                    <a:pt x="12659" y="43200"/>
                    <a:pt x="730" y="43200"/>
                  </a:cubicBezTo>
                  <a:cubicBezTo>
                    <a:pt x="486" y="43200"/>
                    <a:pt x="243" y="43195"/>
                    <a:pt x="0" y="43187"/>
                  </a:cubicBezTo>
                  <a:lnTo>
                    <a:pt x="730" y="2160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19" name="Arc 47"/>
            <p:cNvSpPr>
              <a:spLocks/>
            </p:cNvSpPr>
            <p:nvPr/>
          </p:nvSpPr>
          <p:spPr bwMode="auto">
            <a:xfrm rot="10846567">
              <a:off x="3840" y="3082"/>
              <a:ext cx="198" cy="480"/>
            </a:xfrm>
            <a:custGeom>
              <a:avLst/>
              <a:gdLst>
                <a:gd name="G0" fmla="+- 730 0 0"/>
                <a:gd name="G1" fmla="+- 21600 0 0"/>
                <a:gd name="G2" fmla="+- 21600 0 0"/>
                <a:gd name="T0" fmla="*/ 730 w 22330"/>
                <a:gd name="T1" fmla="*/ 0 h 43200"/>
                <a:gd name="T2" fmla="*/ 0 w 22330"/>
                <a:gd name="T3" fmla="*/ 43188 h 43200"/>
                <a:gd name="T4" fmla="*/ 730 w 22330"/>
                <a:gd name="T5" fmla="*/ 21600 h 43200"/>
              </a:gdLst>
              <a:ahLst/>
              <a:cxnLst>
                <a:cxn ang="0">
                  <a:pos x="T0" y="T1"/>
                </a:cxn>
                <a:cxn ang="0">
                  <a:pos x="T2" y="T3"/>
                </a:cxn>
                <a:cxn ang="0">
                  <a:pos x="T4" y="T5"/>
                </a:cxn>
              </a:cxnLst>
              <a:rect l="0" t="0" r="r" b="b"/>
              <a:pathLst>
                <a:path w="22330" h="43200" fill="none" extrusionOk="0">
                  <a:moveTo>
                    <a:pt x="729" y="0"/>
                  </a:moveTo>
                  <a:cubicBezTo>
                    <a:pt x="12659" y="0"/>
                    <a:pt x="22330" y="9670"/>
                    <a:pt x="22330" y="21600"/>
                  </a:cubicBezTo>
                  <a:cubicBezTo>
                    <a:pt x="22330" y="33529"/>
                    <a:pt x="12659" y="43200"/>
                    <a:pt x="730" y="43200"/>
                  </a:cubicBezTo>
                  <a:cubicBezTo>
                    <a:pt x="486" y="43200"/>
                    <a:pt x="243" y="43195"/>
                    <a:pt x="0" y="43187"/>
                  </a:cubicBezTo>
                </a:path>
                <a:path w="22330" h="43200" stroke="0" extrusionOk="0">
                  <a:moveTo>
                    <a:pt x="729" y="0"/>
                  </a:moveTo>
                  <a:cubicBezTo>
                    <a:pt x="12659" y="0"/>
                    <a:pt x="22330" y="9670"/>
                    <a:pt x="22330" y="21600"/>
                  </a:cubicBezTo>
                  <a:cubicBezTo>
                    <a:pt x="22330" y="33529"/>
                    <a:pt x="12659" y="43200"/>
                    <a:pt x="730" y="43200"/>
                  </a:cubicBezTo>
                  <a:cubicBezTo>
                    <a:pt x="486" y="43200"/>
                    <a:pt x="243" y="43195"/>
                    <a:pt x="0" y="43187"/>
                  </a:cubicBezTo>
                  <a:lnTo>
                    <a:pt x="730" y="2160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20" name="Line 48"/>
            <p:cNvSpPr>
              <a:spLocks noChangeShapeType="1"/>
            </p:cNvSpPr>
            <p:nvPr/>
          </p:nvSpPr>
          <p:spPr bwMode="auto">
            <a:xfrm>
              <a:off x="4272" y="3322"/>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521" name="Text Box 49"/>
            <p:cNvSpPr txBox="1">
              <a:spLocks noChangeArrowheads="1"/>
            </p:cNvSpPr>
            <p:nvPr/>
          </p:nvSpPr>
          <p:spPr bwMode="auto">
            <a:xfrm>
              <a:off x="4512" y="3034"/>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输入</a:t>
              </a:r>
            </a:p>
          </p:txBody>
        </p:sp>
        <p:sp>
          <p:nvSpPr>
            <p:cNvPr id="489522" name="Text Box 50"/>
            <p:cNvSpPr txBox="1">
              <a:spLocks noChangeArrowheads="1"/>
            </p:cNvSpPr>
            <p:nvPr/>
          </p:nvSpPr>
          <p:spPr bwMode="auto">
            <a:xfrm>
              <a:off x="5040" y="3178"/>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a:latin typeface="Times New Roman" pitchFamily="18" charset="0"/>
                  <a:ea typeface="宋体" pitchFamily="2" charset="-122"/>
                </a:rPr>
                <a:t>I/O</a:t>
              </a:r>
              <a:r>
                <a:rPr kumimoji="1" lang="zh-CN" altLang="en-US" sz="2000">
                  <a:latin typeface="Times New Roman" pitchFamily="18" charset="0"/>
                  <a:ea typeface="宋体" pitchFamily="2" charset="-122"/>
                </a:rPr>
                <a:t>设备</a:t>
              </a:r>
            </a:p>
          </p:txBody>
        </p:sp>
        <p:sp>
          <p:nvSpPr>
            <p:cNvPr id="489523" name="Text Box 51"/>
            <p:cNvSpPr txBox="1">
              <a:spLocks noChangeArrowheads="1"/>
            </p:cNvSpPr>
            <p:nvPr/>
          </p:nvSpPr>
          <p:spPr bwMode="auto">
            <a:xfrm>
              <a:off x="2256" y="302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a:latin typeface="Times New Roman" pitchFamily="18" charset="0"/>
                  <a:ea typeface="宋体" pitchFamily="2" charset="-122"/>
                </a:rPr>
                <a:t>传送</a:t>
              </a:r>
            </a:p>
          </p:txBody>
        </p:sp>
      </p:grpSp>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47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9491"/>
                                        </p:tgtEl>
                                        <p:attrNameLst>
                                          <p:attrName>style.visibility</p:attrName>
                                        </p:attrNameLst>
                                      </p:cBhvr>
                                      <p:to>
                                        <p:strVal val="visible"/>
                                      </p:to>
                                    </p:set>
                                    <p:anim calcmode="lin" valueType="num">
                                      <p:cBhvr additive="base">
                                        <p:cTn id="7" dur="500" fill="hold"/>
                                        <p:tgtEl>
                                          <p:spTgt spid="489491"/>
                                        </p:tgtEl>
                                        <p:attrNameLst>
                                          <p:attrName>ppt_x</p:attrName>
                                        </p:attrNameLst>
                                      </p:cBhvr>
                                      <p:tavLst>
                                        <p:tav tm="0">
                                          <p:val>
                                            <p:strVal val="0-#ppt_w/2"/>
                                          </p:val>
                                        </p:tav>
                                        <p:tav tm="100000">
                                          <p:val>
                                            <p:strVal val="#ppt_x"/>
                                          </p:val>
                                        </p:tav>
                                      </p:tavLst>
                                    </p:anim>
                                    <p:anim calcmode="lin" valueType="num">
                                      <p:cBhvr additive="base">
                                        <p:cTn id="8" dur="500" fill="hold"/>
                                        <p:tgtEl>
                                          <p:spTgt spid="4894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89474"/>
                                        </p:tgtEl>
                                        <p:attrNameLst>
                                          <p:attrName>style.visibility</p:attrName>
                                        </p:attrNameLst>
                                      </p:cBhvr>
                                      <p:to>
                                        <p:strVal val="visible"/>
                                      </p:to>
                                    </p:set>
                                    <p:anim calcmode="lin" valueType="num">
                                      <p:cBhvr additive="base">
                                        <p:cTn id="13" dur="500" fill="hold"/>
                                        <p:tgtEl>
                                          <p:spTgt spid="489474"/>
                                        </p:tgtEl>
                                        <p:attrNameLst>
                                          <p:attrName>ppt_x</p:attrName>
                                        </p:attrNameLst>
                                      </p:cBhvr>
                                      <p:tavLst>
                                        <p:tav tm="0">
                                          <p:val>
                                            <p:strVal val="0-#ppt_w/2"/>
                                          </p:val>
                                        </p:tav>
                                        <p:tav tm="100000">
                                          <p:val>
                                            <p:strVal val="#ppt_x"/>
                                          </p:val>
                                        </p:tav>
                                      </p:tavLst>
                                    </p:anim>
                                    <p:anim calcmode="lin" valueType="num">
                                      <p:cBhvr additive="base">
                                        <p:cTn id="14" dur="500" fill="hold"/>
                                        <p:tgtEl>
                                          <p:spTgt spid="48947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89506"/>
                                        </p:tgtEl>
                                        <p:attrNameLst>
                                          <p:attrName>style.visibility</p:attrName>
                                        </p:attrNameLst>
                                      </p:cBhvr>
                                      <p:to>
                                        <p:strVal val="visible"/>
                                      </p:to>
                                    </p:set>
                                    <p:anim calcmode="lin" valueType="num">
                                      <p:cBhvr additive="base">
                                        <p:cTn id="19" dur="500" fill="hold"/>
                                        <p:tgtEl>
                                          <p:spTgt spid="489506"/>
                                        </p:tgtEl>
                                        <p:attrNameLst>
                                          <p:attrName>ppt_x</p:attrName>
                                        </p:attrNameLst>
                                      </p:cBhvr>
                                      <p:tavLst>
                                        <p:tav tm="0">
                                          <p:val>
                                            <p:strVal val="0-#ppt_w/2"/>
                                          </p:val>
                                        </p:tav>
                                        <p:tav tm="100000">
                                          <p:val>
                                            <p:strVal val="#ppt_x"/>
                                          </p:val>
                                        </p:tav>
                                      </p:tavLst>
                                    </p:anim>
                                    <p:anim calcmode="lin" valueType="num">
                                      <p:cBhvr additive="base">
                                        <p:cTn id="20" dur="500" fill="hold"/>
                                        <p:tgtEl>
                                          <p:spTgt spid="4895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idx="1"/>
          </p:nvPr>
        </p:nvSpPr>
        <p:spPr>
          <a:xfrm>
            <a:off x="246063" y="677863"/>
            <a:ext cx="8728075" cy="5907087"/>
          </a:xfrm>
        </p:spPr>
        <p:txBody>
          <a:bodyPr/>
          <a:lstStyle/>
          <a:p>
            <a:pPr>
              <a:lnSpc>
                <a:spcPct val="125000"/>
              </a:lnSpc>
            </a:pPr>
            <a:r>
              <a:rPr lang="en-US" altLang="zh-CN" sz="2800" b="1" dirty="0" smtClean="0">
                <a:solidFill>
                  <a:srgbClr val="3366FF"/>
                </a:solidFill>
                <a:ea typeface="ＭＳ Ｐゴシック" pitchFamily="34" charset="-128"/>
              </a:rPr>
              <a:t>3.</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rgbClr val="00B0F0"/>
                </a:solidFill>
                <a:ea typeface="ＭＳ Ｐゴシック" pitchFamily="34" charset="-128"/>
              </a:rPr>
              <a:t>Caching</a:t>
            </a:r>
            <a:r>
              <a:rPr lang="en-US" altLang="zh-CN" sz="2800" dirty="0" smtClean="0">
                <a:solidFill>
                  <a:srgbClr val="00B0F0"/>
                </a:solidFill>
                <a:ea typeface="宋体" pitchFamily="2" charset="-122"/>
              </a:rPr>
              <a:t> </a:t>
            </a:r>
            <a:r>
              <a:rPr lang="zh-CN" altLang="en-US" sz="2800" dirty="0" smtClean="0">
                <a:solidFill>
                  <a:srgbClr val="00B0F0"/>
                </a:solidFill>
                <a:ea typeface="宋体" pitchFamily="2" charset="-122"/>
              </a:rPr>
              <a:t> </a:t>
            </a:r>
            <a:r>
              <a:rPr lang="zh-CN" altLang="en-US" sz="2800" b="1" dirty="0" smtClean="0">
                <a:solidFill>
                  <a:srgbClr val="008000"/>
                </a:solidFill>
                <a:ea typeface="宋体" pitchFamily="2" charset="-122"/>
              </a:rPr>
              <a:t>高速缓存</a:t>
            </a:r>
            <a:endParaRPr lang="zh-CN" altLang="en-US" sz="2800" dirty="0" smtClean="0">
              <a:ea typeface="宋体" pitchFamily="2" charset="-122"/>
            </a:endParaRPr>
          </a:p>
          <a:p>
            <a:pPr lvl="1">
              <a:lnSpc>
                <a:spcPct val="125000"/>
              </a:lnSpc>
            </a:pPr>
            <a:r>
              <a:rPr lang="en-US" altLang="zh-CN" sz="2400" dirty="0" smtClean="0">
                <a:ea typeface="宋体" pitchFamily="2" charset="-122"/>
              </a:rPr>
              <a:t>a region of fast memory that holds copies of data</a:t>
            </a:r>
          </a:p>
          <a:p>
            <a:pPr lvl="1">
              <a:lnSpc>
                <a:spcPct val="125000"/>
              </a:lnSpc>
            </a:pPr>
            <a:r>
              <a:rPr lang="en-US" altLang="zh-CN" sz="2400" b="1" dirty="0" smtClean="0">
                <a:solidFill>
                  <a:srgbClr val="3366FF"/>
                </a:solidFill>
                <a:ea typeface="ＭＳ Ｐゴシック" pitchFamily="34" charset="-128"/>
              </a:rPr>
              <a:t>The difference between a buffer and a cache</a:t>
            </a:r>
          </a:p>
          <a:p>
            <a:pPr lvl="2">
              <a:lnSpc>
                <a:spcPct val="125000"/>
              </a:lnSpc>
            </a:pPr>
            <a:r>
              <a:rPr lang="en-US" altLang="zh-CN" sz="2400" dirty="0" smtClean="0">
                <a:ea typeface="宋体" pitchFamily="2" charset="-122"/>
              </a:rPr>
              <a:t>Buffer: may hold the only existing copy of a data item</a:t>
            </a:r>
          </a:p>
          <a:p>
            <a:pPr lvl="2">
              <a:lnSpc>
                <a:spcPct val="125000"/>
              </a:lnSpc>
            </a:pPr>
            <a:r>
              <a:rPr lang="en-US" altLang="zh-CN" sz="2400" dirty="0" smtClean="0">
                <a:ea typeface="宋体" pitchFamily="2" charset="-122"/>
              </a:rPr>
              <a:t>Cache: by definition, just holds a copy on faster storage of an item that reside elsewhere.</a:t>
            </a:r>
          </a:p>
          <a:p>
            <a:pPr lvl="1">
              <a:lnSpc>
                <a:spcPct val="125000"/>
              </a:lnSpc>
            </a:pPr>
            <a:r>
              <a:rPr lang="en-US" altLang="zh-CN" sz="2400" u="sng" dirty="0" smtClean="0">
                <a:ea typeface="宋体" pitchFamily="2" charset="-122"/>
              </a:rPr>
              <a:t>Always just a copy</a:t>
            </a:r>
          </a:p>
          <a:p>
            <a:pPr lvl="1">
              <a:lnSpc>
                <a:spcPct val="125000"/>
              </a:lnSpc>
            </a:pPr>
            <a:r>
              <a:rPr lang="en-US" altLang="zh-CN" sz="2400" dirty="0" smtClean="0">
                <a:ea typeface="宋体" pitchFamily="2" charset="-122"/>
              </a:rPr>
              <a:t>Caching and buffering are distinct functions, but sometimes a region of memory can be used for both purposes.</a:t>
            </a:r>
          </a:p>
          <a:p>
            <a:pPr lvl="1">
              <a:lnSpc>
                <a:spcPct val="125000"/>
              </a:lnSpc>
            </a:pPr>
            <a:r>
              <a:rPr lang="en-US" altLang="zh-CN" sz="2400" dirty="0" smtClean="0">
                <a:ea typeface="宋体" pitchFamily="2" charset="-122"/>
              </a:rPr>
              <a:t>Key to performance</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48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animEffect transition="in" filter="wipe(left)">
                                      <p:cBhvr>
                                        <p:cTn id="7" dur="500"/>
                                        <p:tgtEl>
                                          <p:spTgt spid="490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0499">
                                            <p:txEl>
                                              <p:pRg st="1" end="1"/>
                                            </p:txEl>
                                          </p:spTgt>
                                        </p:tgtEl>
                                        <p:attrNameLst>
                                          <p:attrName>style.visibility</p:attrName>
                                        </p:attrNameLst>
                                      </p:cBhvr>
                                      <p:to>
                                        <p:strVal val="visible"/>
                                      </p:to>
                                    </p:set>
                                    <p:animEffect transition="in" filter="wipe(left)">
                                      <p:cBhvr>
                                        <p:cTn id="12" dur="500"/>
                                        <p:tgtEl>
                                          <p:spTgt spid="490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0499">
                                            <p:txEl>
                                              <p:pRg st="2" end="2"/>
                                            </p:txEl>
                                          </p:spTgt>
                                        </p:tgtEl>
                                        <p:attrNameLst>
                                          <p:attrName>style.visibility</p:attrName>
                                        </p:attrNameLst>
                                      </p:cBhvr>
                                      <p:to>
                                        <p:strVal val="visible"/>
                                      </p:to>
                                    </p:set>
                                    <p:animEffect transition="in" filter="wipe(left)">
                                      <p:cBhvr>
                                        <p:cTn id="17" dur="500"/>
                                        <p:tgtEl>
                                          <p:spTgt spid="4904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0499">
                                            <p:txEl>
                                              <p:pRg st="3" end="3"/>
                                            </p:txEl>
                                          </p:spTgt>
                                        </p:tgtEl>
                                        <p:attrNameLst>
                                          <p:attrName>style.visibility</p:attrName>
                                        </p:attrNameLst>
                                      </p:cBhvr>
                                      <p:to>
                                        <p:strVal val="visible"/>
                                      </p:to>
                                    </p:set>
                                    <p:animEffect transition="in" filter="wipe(left)">
                                      <p:cBhvr>
                                        <p:cTn id="22" dur="500"/>
                                        <p:tgtEl>
                                          <p:spTgt spid="4904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0499">
                                            <p:txEl>
                                              <p:pRg st="4" end="4"/>
                                            </p:txEl>
                                          </p:spTgt>
                                        </p:tgtEl>
                                        <p:attrNameLst>
                                          <p:attrName>style.visibility</p:attrName>
                                        </p:attrNameLst>
                                      </p:cBhvr>
                                      <p:to>
                                        <p:strVal val="visible"/>
                                      </p:to>
                                    </p:set>
                                    <p:animEffect transition="in" filter="wipe(left)">
                                      <p:cBhvr>
                                        <p:cTn id="27" dur="500"/>
                                        <p:tgtEl>
                                          <p:spTgt spid="4904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0499">
                                            <p:txEl>
                                              <p:pRg st="5" end="5"/>
                                            </p:txEl>
                                          </p:spTgt>
                                        </p:tgtEl>
                                        <p:attrNameLst>
                                          <p:attrName>style.visibility</p:attrName>
                                        </p:attrNameLst>
                                      </p:cBhvr>
                                      <p:to>
                                        <p:strVal val="visible"/>
                                      </p:to>
                                    </p:set>
                                    <p:animEffect transition="in" filter="wipe(left)">
                                      <p:cBhvr>
                                        <p:cTn id="32" dur="500"/>
                                        <p:tgtEl>
                                          <p:spTgt spid="4904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0499">
                                            <p:txEl>
                                              <p:pRg st="6" end="6"/>
                                            </p:txEl>
                                          </p:spTgt>
                                        </p:tgtEl>
                                        <p:attrNameLst>
                                          <p:attrName>style.visibility</p:attrName>
                                        </p:attrNameLst>
                                      </p:cBhvr>
                                      <p:to>
                                        <p:strVal val="visible"/>
                                      </p:to>
                                    </p:set>
                                    <p:animEffect transition="in" filter="wipe(left)">
                                      <p:cBhvr>
                                        <p:cTn id="37" dur="500"/>
                                        <p:tgtEl>
                                          <p:spTgt spid="4904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0499">
                                            <p:txEl>
                                              <p:pRg st="7" end="7"/>
                                            </p:txEl>
                                          </p:spTgt>
                                        </p:tgtEl>
                                        <p:attrNameLst>
                                          <p:attrName>style.visibility</p:attrName>
                                        </p:attrNameLst>
                                      </p:cBhvr>
                                      <p:to>
                                        <p:strVal val="visible"/>
                                      </p:to>
                                    </p:set>
                                    <p:animEffect transition="in" filter="wipe(left)">
                                      <p:cBhvr>
                                        <p:cTn id="42" dur="500"/>
                                        <p:tgtEl>
                                          <p:spTgt spid="4904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3" name="Rectangle 3"/>
          <p:cNvSpPr>
            <a:spLocks noGrp="1" noChangeArrowheads="1"/>
          </p:cNvSpPr>
          <p:nvPr>
            <p:ph idx="1"/>
          </p:nvPr>
        </p:nvSpPr>
        <p:spPr>
          <a:xfrm>
            <a:off x="617538" y="912813"/>
            <a:ext cx="8139112" cy="4992687"/>
          </a:xfrm>
        </p:spPr>
        <p:txBody>
          <a:bodyPr/>
          <a:lstStyle/>
          <a:p>
            <a:r>
              <a:rPr lang="en-US" altLang="zh-CN" sz="2800" b="1" dirty="0" smtClean="0">
                <a:solidFill>
                  <a:srgbClr val="3366FF"/>
                </a:solidFill>
                <a:ea typeface="ＭＳ Ｐゴシック" pitchFamily="34" charset="-128"/>
              </a:rPr>
              <a:t>4. </a:t>
            </a:r>
            <a:r>
              <a:rPr lang="en-US" altLang="zh-CN" sz="2800" b="1" dirty="0" smtClean="0">
                <a:solidFill>
                  <a:srgbClr val="00B0F0"/>
                </a:solidFill>
                <a:ea typeface="ＭＳ Ｐゴシック" pitchFamily="34" charset="-128"/>
              </a:rPr>
              <a:t>Spooling</a:t>
            </a:r>
            <a:r>
              <a:rPr lang="en-US" altLang="zh-CN" sz="2800" b="1" dirty="0" smtClean="0">
                <a:solidFill>
                  <a:srgbClr val="00B0F0"/>
                </a:solidFill>
                <a:effectLst>
                  <a:outerShdw blurRad="38100" dist="38100" dir="2700000" algn="tl">
                    <a:srgbClr val="C0C0C0"/>
                  </a:outerShdw>
                </a:effectLst>
                <a:ea typeface="宋体" pitchFamily="2" charset="-122"/>
              </a:rPr>
              <a:t> </a:t>
            </a:r>
            <a:r>
              <a:rPr lang="zh-CN" altLang="en-US" sz="2800" b="1" dirty="0" smtClean="0">
                <a:solidFill>
                  <a:srgbClr val="00B0F0"/>
                </a:solidFill>
                <a:effectLst>
                  <a:outerShdw blurRad="38100" dist="38100" dir="2700000" algn="tl">
                    <a:srgbClr val="C0C0C0"/>
                  </a:outerShdw>
                </a:effectLst>
                <a:ea typeface="宋体" pitchFamily="2" charset="-122"/>
              </a:rPr>
              <a:t> </a:t>
            </a:r>
            <a:r>
              <a:rPr lang="zh-CN" altLang="en-US" sz="2800" b="1" dirty="0" smtClean="0">
                <a:solidFill>
                  <a:srgbClr val="008000"/>
                </a:solidFill>
                <a:ea typeface="宋体" pitchFamily="2" charset="-122"/>
              </a:rPr>
              <a:t>假脱机，斯普林</a:t>
            </a:r>
            <a:endParaRPr lang="zh-CN" altLang="en-US" sz="2800" b="1" dirty="0" smtClean="0">
              <a:effectLst>
                <a:outerShdw blurRad="38100" dist="38100" dir="2700000" algn="tl">
                  <a:srgbClr val="C0C0C0"/>
                </a:outerShdw>
              </a:effectLst>
              <a:ea typeface="宋体" pitchFamily="2" charset="-122"/>
            </a:endParaRPr>
          </a:p>
          <a:p>
            <a:pPr lvl="1"/>
            <a:r>
              <a:rPr lang="en-US" altLang="zh-CN" sz="2400" dirty="0" smtClean="0">
                <a:ea typeface="宋体" pitchFamily="2" charset="-122"/>
              </a:rPr>
              <a:t>Spooling - hold output for a device</a:t>
            </a:r>
          </a:p>
          <a:p>
            <a:pPr lvl="1"/>
            <a:r>
              <a:rPr lang="en-US" altLang="zh-CN" sz="2400" dirty="0" smtClean="0">
                <a:ea typeface="宋体" pitchFamily="2" charset="-122"/>
              </a:rPr>
              <a:t>If device can serve only one request at a time </a:t>
            </a:r>
          </a:p>
          <a:p>
            <a:pPr lvl="1"/>
            <a:r>
              <a:rPr lang="en-US" altLang="zh-CN" sz="2400" dirty="0" smtClean="0">
                <a:ea typeface="宋体" pitchFamily="2" charset="-122"/>
              </a:rPr>
              <a:t>i.e., Printing</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49</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1317977" y="666045"/>
            <a:ext cx="6019800" cy="688799"/>
          </a:xfrm>
        </p:spPr>
        <p:txBody>
          <a:bodyPr>
            <a:normAutofit fontScale="90000"/>
          </a:bodyPr>
          <a:lstStyle/>
          <a:p>
            <a:r>
              <a:rPr lang="en-US" altLang="zh-CN" sz="4400" dirty="0" smtClean="0">
                <a:ea typeface="宋体" pitchFamily="2" charset="-122"/>
              </a:rPr>
              <a:t>13.2 I/O Hardware  </a:t>
            </a:r>
            <a:r>
              <a:rPr kumimoji="1" lang="en-US" altLang="zh-CN" sz="2700" dirty="0" smtClean="0">
                <a:solidFill>
                  <a:srgbClr val="008000"/>
                </a:solidFill>
                <a:latin typeface="Helvetica" pitchFamily="34" charset="0"/>
                <a:ea typeface="宋体" pitchFamily="2" charset="-122"/>
              </a:rPr>
              <a:t>I/O</a:t>
            </a:r>
            <a:r>
              <a:rPr kumimoji="1" lang="zh-CN" altLang="en-US" sz="2700" dirty="0" smtClean="0">
                <a:solidFill>
                  <a:srgbClr val="008000"/>
                </a:solidFill>
                <a:latin typeface="Helvetica" pitchFamily="34" charset="0"/>
                <a:ea typeface="宋体" pitchFamily="2" charset="-122"/>
              </a:rPr>
              <a:t>硬件</a:t>
            </a:r>
          </a:p>
        </p:txBody>
      </p:sp>
      <p:sp>
        <p:nvSpPr>
          <p:cNvPr id="460803" name="Rectangle 3"/>
          <p:cNvSpPr>
            <a:spLocks noGrp="1" noChangeArrowheads="1"/>
          </p:cNvSpPr>
          <p:nvPr>
            <p:ph idx="1"/>
          </p:nvPr>
        </p:nvSpPr>
        <p:spPr>
          <a:xfrm>
            <a:off x="131763" y="1467556"/>
            <a:ext cx="9012237" cy="3883377"/>
          </a:xfrm>
        </p:spPr>
        <p:txBody>
          <a:bodyPr/>
          <a:lstStyle/>
          <a:p>
            <a:r>
              <a:rPr lang="en-US" altLang="zh-CN" b="1" dirty="0" smtClean="0">
                <a:solidFill>
                  <a:srgbClr val="3366FF"/>
                </a:solidFill>
                <a:ea typeface="ＭＳ Ｐゴシック" pitchFamily="34" charset="-128"/>
              </a:rPr>
              <a:t>Common concepts </a:t>
            </a:r>
            <a:r>
              <a:rPr lang="zh-CN" altLang="en-US" sz="2000" b="1" dirty="0" smtClean="0">
                <a:solidFill>
                  <a:srgbClr val="008000"/>
                </a:solidFill>
                <a:ea typeface="宋体" pitchFamily="2" charset="-122"/>
              </a:rPr>
              <a:t>基本概念</a:t>
            </a:r>
          </a:p>
          <a:p>
            <a:pPr lvl="1"/>
            <a:r>
              <a:rPr lang="en-US" altLang="zh-CN" sz="2400" b="1" i="1" dirty="0" smtClean="0">
                <a:solidFill>
                  <a:srgbClr val="00B0F0"/>
                </a:solidFill>
                <a:ea typeface="宋体" pitchFamily="2" charset="-122"/>
              </a:rPr>
              <a:t>Port</a:t>
            </a:r>
            <a:r>
              <a:rPr lang="en-US" altLang="zh-CN" sz="2400" b="1" i="1" dirty="0" smtClean="0">
                <a:ea typeface="宋体" pitchFamily="2" charset="-122"/>
              </a:rPr>
              <a:t> </a:t>
            </a:r>
            <a:r>
              <a:rPr lang="zh-CN" altLang="en-US" sz="2000" b="1" dirty="0" smtClean="0">
                <a:solidFill>
                  <a:srgbClr val="008000"/>
                </a:solidFill>
                <a:ea typeface="宋体" pitchFamily="2" charset="-122"/>
              </a:rPr>
              <a:t>端口</a:t>
            </a:r>
            <a:endParaRPr lang="zh-CN" altLang="en-US" sz="2400" dirty="0" smtClean="0">
              <a:ea typeface="宋体" pitchFamily="2" charset="-122"/>
            </a:endParaRPr>
          </a:p>
          <a:p>
            <a:pPr lvl="2"/>
            <a:r>
              <a:rPr lang="en-US" altLang="zh-CN" sz="2400" dirty="0" smtClean="0">
                <a:ea typeface="宋体" pitchFamily="2" charset="-122"/>
              </a:rPr>
              <a:t>a connection point which the device communicates with the machine via.  </a:t>
            </a:r>
            <a:r>
              <a:rPr lang="zh-CN" altLang="en-US" sz="2000" b="1" dirty="0" smtClean="0">
                <a:solidFill>
                  <a:srgbClr val="008000"/>
                </a:solidFill>
                <a:ea typeface="宋体" pitchFamily="2" charset="-122"/>
              </a:rPr>
              <a:t>设备与机器进行通信的连接点</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anim calcmode="lin" valueType="num">
                                      <p:cBhvr additive="base">
                                        <p:cTn id="7" dur="500" fill="hold"/>
                                        <p:tgtEl>
                                          <p:spTgt spid="460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0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0803">
                                            <p:txEl>
                                              <p:pRg st="1" end="1"/>
                                            </p:txEl>
                                          </p:spTgt>
                                        </p:tgtEl>
                                        <p:attrNameLst>
                                          <p:attrName>style.visibility</p:attrName>
                                        </p:attrNameLst>
                                      </p:cBhvr>
                                      <p:to>
                                        <p:strVal val="visible"/>
                                      </p:to>
                                    </p:set>
                                    <p:anim calcmode="lin" valueType="num">
                                      <p:cBhvr additive="base">
                                        <p:cTn id="13" dur="500" fill="hold"/>
                                        <p:tgtEl>
                                          <p:spTgt spid="4608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080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60803">
                                            <p:txEl>
                                              <p:pRg st="2" end="2"/>
                                            </p:txEl>
                                          </p:spTgt>
                                        </p:tgtEl>
                                        <p:attrNameLst>
                                          <p:attrName>style.visibility</p:attrName>
                                        </p:attrNameLst>
                                      </p:cBhvr>
                                      <p:to>
                                        <p:strVal val="visible"/>
                                      </p:to>
                                    </p:set>
                                    <p:anim calcmode="lin" valueType="num">
                                      <p:cBhvr additive="base">
                                        <p:cTn id="17" dur="500" fill="hold"/>
                                        <p:tgtEl>
                                          <p:spTgt spid="46080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608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2546" name="Group 2"/>
          <p:cNvGrpSpPr>
            <a:grpSpLocks/>
          </p:cNvGrpSpPr>
          <p:nvPr/>
        </p:nvGrpSpPr>
        <p:grpSpPr bwMode="auto">
          <a:xfrm>
            <a:off x="1192213" y="1471613"/>
            <a:ext cx="6705600" cy="4130675"/>
            <a:chOff x="816" y="1392"/>
            <a:chExt cx="4224" cy="2602"/>
          </a:xfrm>
        </p:grpSpPr>
        <p:sp>
          <p:nvSpPr>
            <p:cNvPr id="492547" name="AutoShape 3"/>
            <p:cNvSpPr>
              <a:spLocks noChangeArrowheads="1"/>
            </p:cNvSpPr>
            <p:nvPr/>
          </p:nvSpPr>
          <p:spPr bwMode="auto">
            <a:xfrm>
              <a:off x="816" y="1536"/>
              <a:ext cx="1008" cy="432"/>
            </a:xfrm>
            <a:prstGeom prst="flowChartPunchedCard">
              <a:avLst/>
            </a:prstGeom>
            <a:solidFill>
              <a:schemeClr val="bg1"/>
            </a:solidFill>
            <a:ln w="9525">
              <a:solidFill>
                <a:schemeClr val="tx1"/>
              </a:solidFill>
              <a:miter lim="800000"/>
              <a:headEnd/>
              <a:tailEnd/>
            </a:ln>
          </p:spPr>
          <p:txBody>
            <a:bodyPr wrap="none" anchor="ctr"/>
            <a:lstStyle/>
            <a:p>
              <a:pPr eaLnBrk="1" hangingPunct="1"/>
              <a:r>
                <a:rPr kumimoji="1" lang="en-US" altLang="zh-CN" sz="2400">
                  <a:latin typeface="Times New Roman" pitchFamily="18" charset="0"/>
                  <a:ea typeface="宋体" pitchFamily="2" charset="-122"/>
                </a:rPr>
                <a:t>Input Device</a:t>
              </a:r>
              <a:endParaRPr kumimoji="1" lang="en-US" altLang="zh-CN" sz="2000">
                <a:latin typeface="Times New Roman" pitchFamily="18" charset="0"/>
                <a:ea typeface="宋体" pitchFamily="2" charset="-122"/>
              </a:endParaRPr>
            </a:p>
          </p:txBody>
        </p:sp>
        <p:sp>
          <p:nvSpPr>
            <p:cNvPr id="492548" name="Rectangle 4"/>
            <p:cNvSpPr>
              <a:spLocks noChangeArrowheads="1"/>
            </p:cNvSpPr>
            <p:nvPr/>
          </p:nvSpPr>
          <p:spPr bwMode="auto">
            <a:xfrm>
              <a:off x="2448" y="1536"/>
              <a:ext cx="768" cy="384"/>
            </a:xfrm>
            <a:prstGeom prst="rect">
              <a:avLst/>
            </a:prstGeom>
            <a:solidFill>
              <a:schemeClr val="bg1"/>
            </a:solidFill>
            <a:ln w="9525">
              <a:solidFill>
                <a:schemeClr val="tx1"/>
              </a:solidFill>
              <a:miter lim="800000"/>
              <a:headEnd/>
              <a:tailEnd/>
            </a:ln>
          </p:spPr>
          <p:txBody>
            <a:bodyPr wrap="none" anchor="ctr"/>
            <a:lstStyle/>
            <a:p>
              <a:pPr eaLnBrk="1" hangingPunct="1"/>
              <a:r>
                <a:rPr kumimoji="1" lang="en-US" altLang="zh-CN" sz="2400">
                  <a:latin typeface="Times New Roman" pitchFamily="18" charset="0"/>
                  <a:ea typeface="宋体" pitchFamily="2" charset="-122"/>
                </a:rPr>
                <a:t>Peripheral</a:t>
              </a:r>
            </a:p>
          </p:txBody>
        </p:sp>
        <p:sp>
          <p:nvSpPr>
            <p:cNvPr id="492549" name="AutoShape 5"/>
            <p:cNvSpPr>
              <a:spLocks noChangeArrowheads="1"/>
            </p:cNvSpPr>
            <p:nvPr/>
          </p:nvSpPr>
          <p:spPr bwMode="auto">
            <a:xfrm>
              <a:off x="3936" y="1392"/>
              <a:ext cx="576" cy="624"/>
            </a:xfrm>
            <a:prstGeom prst="can">
              <a:avLst>
                <a:gd name="adj" fmla="val 27083"/>
              </a:avLst>
            </a:prstGeom>
            <a:solidFill>
              <a:schemeClr val="bg1"/>
            </a:solidFill>
            <a:ln w="9525">
              <a:solidFill>
                <a:schemeClr val="tx1"/>
              </a:solidFill>
              <a:round/>
              <a:headEnd/>
              <a:tailEnd/>
            </a:ln>
          </p:spPr>
          <p:txBody>
            <a:bodyPr wrap="none" anchor="ctr"/>
            <a:lstStyle/>
            <a:p>
              <a:pPr eaLnBrk="1" hangingPunct="1"/>
              <a:r>
                <a:rPr kumimoji="1" lang="en-US" altLang="zh-CN" sz="2400">
                  <a:latin typeface="Times New Roman" pitchFamily="18" charset="0"/>
                  <a:ea typeface="宋体" pitchFamily="2" charset="-122"/>
                </a:rPr>
                <a:t>Disk</a:t>
              </a:r>
              <a:endParaRPr kumimoji="1" lang="en-US" altLang="zh-CN" sz="2000">
                <a:latin typeface="Times New Roman" pitchFamily="18" charset="0"/>
                <a:ea typeface="宋体" pitchFamily="2" charset="-122"/>
              </a:endParaRPr>
            </a:p>
          </p:txBody>
        </p:sp>
        <p:sp>
          <p:nvSpPr>
            <p:cNvPr id="492550" name="Line 6"/>
            <p:cNvSpPr>
              <a:spLocks noChangeShapeType="1"/>
            </p:cNvSpPr>
            <p:nvPr/>
          </p:nvSpPr>
          <p:spPr bwMode="auto">
            <a:xfrm>
              <a:off x="1824" y="1728"/>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51" name="Line 7"/>
            <p:cNvSpPr>
              <a:spLocks noChangeShapeType="1"/>
            </p:cNvSpPr>
            <p:nvPr/>
          </p:nvSpPr>
          <p:spPr bwMode="auto">
            <a:xfrm>
              <a:off x="3216" y="172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52" name="AutoShape 8"/>
            <p:cNvSpPr>
              <a:spLocks noChangeArrowheads="1"/>
            </p:cNvSpPr>
            <p:nvPr/>
          </p:nvSpPr>
          <p:spPr bwMode="auto">
            <a:xfrm>
              <a:off x="1008" y="2160"/>
              <a:ext cx="528" cy="624"/>
            </a:xfrm>
            <a:prstGeom prst="can">
              <a:avLst>
                <a:gd name="adj" fmla="val 29545"/>
              </a:avLst>
            </a:prstGeom>
            <a:solidFill>
              <a:schemeClr val="bg1"/>
            </a:solidFill>
            <a:ln w="9525">
              <a:solidFill>
                <a:schemeClr val="tx1"/>
              </a:solidFill>
              <a:round/>
              <a:headEnd/>
              <a:tailEnd/>
            </a:ln>
          </p:spPr>
          <p:txBody>
            <a:bodyPr wrap="none" anchor="ctr"/>
            <a:lstStyle/>
            <a:p>
              <a:endParaRPr lang="zh-CN" altLang="en-US"/>
            </a:p>
          </p:txBody>
        </p:sp>
        <p:sp>
          <p:nvSpPr>
            <p:cNvPr id="492553" name="AutoShape 9"/>
            <p:cNvSpPr>
              <a:spLocks noChangeArrowheads="1"/>
            </p:cNvSpPr>
            <p:nvPr/>
          </p:nvSpPr>
          <p:spPr bwMode="auto">
            <a:xfrm>
              <a:off x="1056" y="2928"/>
              <a:ext cx="480" cy="624"/>
            </a:xfrm>
            <a:prstGeom prst="can">
              <a:avLst>
                <a:gd name="adj" fmla="val 32500"/>
              </a:avLst>
            </a:prstGeom>
            <a:solidFill>
              <a:schemeClr val="bg1"/>
            </a:solidFill>
            <a:ln w="9525">
              <a:solidFill>
                <a:schemeClr val="tx1"/>
              </a:solidFill>
              <a:round/>
              <a:headEnd/>
              <a:tailEnd/>
            </a:ln>
          </p:spPr>
          <p:txBody>
            <a:bodyPr wrap="none" anchor="ctr"/>
            <a:lstStyle/>
            <a:p>
              <a:endParaRPr lang="zh-CN" altLang="en-US"/>
            </a:p>
          </p:txBody>
        </p:sp>
        <p:sp>
          <p:nvSpPr>
            <p:cNvPr id="492554" name="Rectangle 10"/>
            <p:cNvSpPr>
              <a:spLocks noChangeArrowheads="1"/>
            </p:cNvSpPr>
            <p:nvPr/>
          </p:nvSpPr>
          <p:spPr bwMode="auto">
            <a:xfrm>
              <a:off x="2448" y="2304"/>
              <a:ext cx="864" cy="336"/>
            </a:xfrm>
            <a:prstGeom prst="rect">
              <a:avLst/>
            </a:prstGeom>
            <a:solidFill>
              <a:schemeClr val="bg1"/>
            </a:solidFill>
            <a:ln w="9525">
              <a:solidFill>
                <a:schemeClr val="tx1"/>
              </a:solidFill>
              <a:miter lim="800000"/>
              <a:headEnd/>
              <a:tailEnd/>
            </a:ln>
          </p:spPr>
          <p:txBody>
            <a:bodyPr wrap="none" anchor="ctr"/>
            <a:lstStyle/>
            <a:p>
              <a:pPr eaLnBrk="1" hangingPunct="1"/>
              <a:r>
                <a:rPr kumimoji="1" lang="en-US" altLang="zh-CN" sz="2400">
                  <a:latin typeface="Times New Roman" pitchFamily="18" charset="0"/>
                  <a:ea typeface="宋体" pitchFamily="2" charset="-122"/>
                </a:rPr>
                <a:t>Mainframe</a:t>
              </a:r>
            </a:p>
          </p:txBody>
        </p:sp>
        <p:sp>
          <p:nvSpPr>
            <p:cNvPr id="492555" name="AutoShape 11"/>
            <p:cNvSpPr>
              <a:spLocks noChangeArrowheads="1"/>
            </p:cNvSpPr>
            <p:nvPr/>
          </p:nvSpPr>
          <p:spPr bwMode="auto">
            <a:xfrm>
              <a:off x="3984" y="2160"/>
              <a:ext cx="528" cy="624"/>
            </a:xfrm>
            <a:prstGeom prst="can">
              <a:avLst>
                <a:gd name="adj" fmla="val 29545"/>
              </a:avLst>
            </a:prstGeom>
            <a:solidFill>
              <a:schemeClr val="bg1"/>
            </a:solidFill>
            <a:ln w="9525">
              <a:solidFill>
                <a:schemeClr val="tx1"/>
              </a:solidFill>
              <a:round/>
              <a:headEnd/>
              <a:tailEnd/>
            </a:ln>
          </p:spPr>
          <p:txBody>
            <a:bodyPr wrap="none" anchor="ctr"/>
            <a:lstStyle/>
            <a:p>
              <a:endParaRPr lang="zh-CN" altLang="en-US"/>
            </a:p>
          </p:txBody>
        </p:sp>
        <p:sp>
          <p:nvSpPr>
            <p:cNvPr id="492556" name="Line 12"/>
            <p:cNvSpPr>
              <a:spLocks noChangeShapeType="1"/>
            </p:cNvSpPr>
            <p:nvPr/>
          </p:nvSpPr>
          <p:spPr bwMode="auto">
            <a:xfrm>
              <a:off x="1536" y="2496"/>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57" name="Line 13"/>
            <p:cNvSpPr>
              <a:spLocks noChangeShapeType="1"/>
            </p:cNvSpPr>
            <p:nvPr/>
          </p:nvSpPr>
          <p:spPr bwMode="auto">
            <a:xfrm>
              <a:off x="3312" y="2496"/>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58" name="Rectangle 14"/>
            <p:cNvSpPr>
              <a:spLocks noChangeArrowheads="1"/>
            </p:cNvSpPr>
            <p:nvPr/>
          </p:nvSpPr>
          <p:spPr bwMode="auto">
            <a:xfrm>
              <a:off x="2496" y="3072"/>
              <a:ext cx="768" cy="288"/>
            </a:xfrm>
            <a:prstGeom prst="rect">
              <a:avLst/>
            </a:prstGeom>
            <a:solidFill>
              <a:schemeClr val="bg1"/>
            </a:solidFill>
            <a:ln w="9525">
              <a:solidFill>
                <a:schemeClr val="tx1"/>
              </a:solidFill>
              <a:miter lim="800000"/>
              <a:headEnd/>
              <a:tailEnd/>
            </a:ln>
          </p:spPr>
          <p:txBody>
            <a:bodyPr wrap="none" anchor="ctr"/>
            <a:lstStyle/>
            <a:p>
              <a:pPr eaLnBrk="1" hangingPunct="1"/>
              <a:r>
                <a:rPr kumimoji="1" lang="en-US" altLang="zh-CN" sz="2400">
                  <a:latin typeface="Times New Roman" pitchFamily="18" charset="0"/>
                  <a:ea typeface="宋体" pitchFamily="2" charset="-122"/>
                </a:rPr>
                <a:t>Peripheral</a:t>
              </a:r>
            </a:p>
          </p:txBody>
        </p:sp>
        <p:sp>
          <p:nvSpPr>
            <p:cNvPr id="492559" name="AutoShape 15"/>
            <p:cNvSpPr>
              <a:spLocks noChangeArrowheads="1"/>
            </p:cNvSpPr>
            <p:nvPr/>
          </p:nvSpPr>
          <p:spPr bwMode="auto">
            <a:xfrm>
              <a:off x="3936" y="3024"/>
              <a:ext cx="1104" cy="528"/>
            </a:xfrm>
            <a:prstGeom prst="flowChartDocument">
              <a:avLst/>
            </a:prstGeom>
            <a:solidFill>
              <a:schemeClr val="bg1"/>
            </a:solidFill>
            <a:ln w="9525">
              <a:solidFill>
                <a:schemeClr val="tx1"/>
              </a:solidFill>
              <a:miter lim="800000"/>
              <a:headEnd/>
              <a:tailEnd/>
            </a:ln>
          </p:spPr>
          <p:txBody>
            <a:bodyPr wrap="none" anchor="ctr"/>
            <a:lstStyle/>
            <a:p>
              <a:pPr eaLnBrk="1" hangingPunct="1"/>
              <a:r>
                <a:rPr kumimoji="1" lang="en-US" altLang="zh-CN" sz="2400">
                  <a:latin typeface="Times New Roman" pitchFamily="18" charset="0"/>
                  <a:ea typeface="宋体" pitchFamily="2" charset="-122"/>
                </a:rPr>
                <a:t>Output Device</a:t>
              </a:r>
            </a:p>
          </p:txBody>
        </p:sp>
        <p:sp>
          <p:nvSpPr>
            <p:cNvPr id="492560" name="Line 16"/>
            <p:cNvSpPr>
              <a:spLocks noChangeShapeType="1"/>
            </p:cNvSpPr>
            <p:nvPr/>
          </p:nvSpPr>
          <p:spPr bwMode="auto">
            <a:xfrm>
              <a:off x="1536" y="32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61" name="Line 17"/>
            <p:cNvSpPr>
              <a:spLocks noChangeShapeType="1"/>
            </p:cNvSpPr>
            <p:nvPr/>
          </p:nvSpPr>
          <p:spPr bwMode="auto">
            <a:xfrm>
              <a:off x="3264" y="3216"/>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62" name="Text Box 18"/>
            <p:cNvSpPr txBox="1">
              <a:spLocks noChangeArrowheads="1"/>
            </p:cNvSpPr>
            <p:nvPr/>
          </p:nvSpPr>
          <p:spPr bwMode="auto">
            <a:xfrm>
              <a:off x="1632" y="3744"/>
              <a:ext cx="27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000" b="1">
                  <a:solidFill>
                    <a:srgbClr val="008000"/>
                  </a:solidFill>
                  <a:effectLst>
                    <a:outerShdw blurRad="38100" dist="38100" dir="2700000" algn="tl">
                      <a:srgbClr val="C0C0C0"/>
                    </a:outerShdw>
                  </a:effectLst>
                  <a:latin typeface="Times New Roman" pitchFamily="18" charset="0"/>
                  <a:ea typeface="宋体" pitchFamily="2" charset="-122"/>
                </a:rPr>
                <a:t>Fig     Off-Line I/O</a:t>
              </a:r>
            </a:p>
          </p:txBody>
        </p:sp>
      </p:grpSp>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50</a:t>
            </a:fld>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57200" y="277813"/>
            <a:ext cx="7918450" cy="576262"/>
          </a:xfrm>
        </p:spPr>
        <p:txBody>
          <a:bodyPr/>
          <a:lstStyle/>
          <a:p>
            <a:r>
              <a:rPr lang="zh-CN" altLang="en-US" sz="2400" smtClean="0">
                <a:solidFill>
                  <a:srgbClr val="008000"/>
                </a:solidFill>
                <a:ea typeface="宋体" pitchFamily="2" charset="-122"/>
              </a:rPr>
              <a:t>一、什么是</a:t>
            </a:r>
            <a:r>
              <a:rPr lang="en-US" altLang="zh-CN" sz="2400" smtClean="0">
                <a:solidFill>
                  <a:srgbClr val="008000"/>
                </a:solidFill>
                <a:ea typeface="宋体" pitchFamily="2" charset="-122"/>
              </a:rPr>
              <a:t>SPOOLing</a:t>
            </a:r>
          </a:p>
        </p:txBody>
      </p:sp>
      <p:sp>
        <p:nvSpPr>
          <p:cNvPr id="493571" name="Rectangle 3"/>
          <p:cNvSpPr>
            <a:spLocks noGrp="1" noChangeArrowheads="1"/>
          </p:cNvSpPr>
          <p:nvPr>
            <p:ph idx="1"/>
          </p:nvPr>
        </p:nvSpPr>
        <p:spPr>
          <a:xfrm>
            <a:off x="385763" y="792163"/>
            <a:ext cx="8578850" cy="5808662"/>
          </a:xfrm>
        </p:spPr>
        <p:txBody>
          <a:bodyPr/>
          <a:lstStyle/>
          <a:p>
            <a:pPr>
              <a:lnSpc>
                <a:spcPct val="120000"/>
              </a:lnSpc>
              <a:spcBef>
                <a:spcPct val="25000"/>
              </a:spcBef>
            </a:pPr>
            <a:r>
              <a:rPr lang="zh-CN" altLang="en-US" sz="2400" b="1" i="1" dirty="0" smtClean="0">
                <a:solidFill>
                  <a:srgbClr val="00B0F0"/>
                </a:solidFill>
                <a:latin typeface="楷体_GB2312" pitchFamily="49" charset="-122"/>
                <a:ea typeface="楷体_GB2312" pitchFamily="49" charset="-122"/>
              </a:rPr>
              <a:t>脱机</a:t>
            </a:r>
            <a:r>
              <a:rPr lang="en-US" altLang="zh-CN" sz="2400" b="1" i="1" dirty="0" smtClean="0">
                <a:solidFill>
                  <a:srgbClr val="00B0F0"/>
                </a:solidFill>
                <a:latin typeface="楷体_GB2312" pitchFamily="49" charset="-122"/>
                <a:ea typeface="楷体_GB2312" pitchFamily="49" charset="-122"/>
              </a:rPr>
              <a:t>I/O</a:t>
            </a:r>
            <a:r>
              <a:rPr lang="zh-CN" altLang="en-US" sz="2400" b="1" i="1" dirty="0" smtClean="0">
                <a:solidFill>
                  <a:srgbClr val="00B0F0"/>
                </a:solidFill>
                <a:latin typeface="楷体_GB2312" pitchFamily="49" charset="-122"/>
                <a:ea typeface="楷体_GB2312" pitchFamily="49" charset="-122"/>
              </a:rPr>
              <a:t>技术</a:t>
            </a:r>
            <a:endParaRPr lang="zh-CN" altLang="en-US" sz="2400" dirty="0" smtClean="0">
              <a:solidFill>
                <a:srgbClr val="00B0F0"/>
              </a:solidFill>
              <a:ea typeface="宋体" pitchFamily="2" charset="-122"/>
            </a:endParaRPr>
          </a:p>
          <a:p>
            <a:pPr lvl="1">
              <a:lnSpc>
                <a:spcPct val="120000"/>
              </a:lnSpc>
              <a:spcBef>
                <a:spcPct val="25000"/>
              </a:spcBef>
            </a:pPr>
            <a:r>
              <a:rPr lang="zh-CN" altLang="en-US" sz="2000" dirty="0" smtClean="0">
                <a:ea typeface="宋体" pitchFamily="2" charset="-122"/>
              </a:rPr>
              <a:t>缓和</a:t>
            </a:r>
            <a:r>
              <a:rPr lang="en-US" altLang="zh-CN" sz="2000" dirty="0" smtClean="0">
                <a:ea typeface="宋体" pitchFamily="2" charset="-122"/>
              </a:rPr>
              <a:t>CPU</a:t>
            </a:r>
            <a:r>
              <a:rPr lang="zh-CN" altLang="en-US" sz="2000" dirty="0" smtClean="0">
                <a:ea typeface="宋体" pitchFamily="2" charset="-122"/>
              </a:rPr>
              <a:t>的高速性与</a:t>
            </a:r>
            <a:r>
              <a:rPr lang="en-US" altLang="zh-CN" sz="2000" dirty="0" smtClean="0">
                <a:ea typeface="宋体" pitchFamily="2" charset="-122"/>
              </a:rPr>
              <a:t>I/O</a:t>
            </a:r>
            <a:r>
              <a:rPr lang="zh-CN" altLang="en-US" sz="2000" dirty="0" smtClean="0">
                <a:ea typeface="宋体" pitchFamily="2" charset="-122"/>
              </a:rPr>
              <a:t>设备的低速性间的矛盾。</a:t>
            </a:r>
          </a:p>
          <a:p>
            <a:pPr lvl="2">
              <a:lnSpc>
                <a:spcPct val="120000"/>
              </a:lnSpc>
              <a:spcBef>
                <a:spcPct val="25000"/>
              </a:spcBef>
            </a:pPr>
            <a:r>
              <a:rPr lang="zh-CN" altLang="en-US" sz="2000" dirty="0" smtClean="0">
                <a:ea typeface="宋体" pitchFamily="2" charset="-122"/>
              </a:rPr>
              <a:t>该技术利用了专门的外围控制机将低速</a:t>
            </a:r>
            <a:r>
              <a:rPr lang="en-US" altLang="zh-CN" sz="2000" dirty="0" smtClean="0">
                <a:ea typeface="宋体" pitchFamily="2" charset="-122"/>
              </a:rPr>
              <a:t>I/O</a:t>
            </a:r>
            <a:r>
              <a:rPr lang="zh-CN" altLang="en-US" sz="2000" dirty="0" smtClean="0">
                <a:ea typeface="宋体" pitchFamily="2" charset="-122"/>
              </a:rPr>
              <a:t>设备上的数据传送到高速磁盘上；或者相反。</a:t>
            </a:r>
          </a:p>
          <a:p>
            <a:pPr>
              <a:lnSpc>
                <a:spcPct val="120000"/>
              </a:lnSpc>
              <a:spcBef>
                <a:spcPct val="25000"/>
              </a:spcBef>
            </a:pPr>
            <a:r>
              <a:rPr lang="zh-CN" altLang="en-US" sz="2400" b="1" i="1" dirty="0" smtClean="0">
                <a:solidFill>
                  <a:srgbClr val="00B0F0"/>
                </a:solidFill>
                <a:latin typeface="楷体_GB2312" pitchFamily="49" charset="-122"/>
                <a:ea typeface="楷体_GB2312" pitchFamily="49" charset="-122"/>
              </a:rPr>
              <a:t>假脱机技术</a:t>
            </a:r>
          </a:p>
          <a:p>
            <a:pPr lvl="1">
              <a:lnSpc>
                <a:spcPct val="120000"/>
              </a:lnSpc>
              <a:spcBef>
                <a:spcPct val="25000"/>
              </a:spcBef>
            </a:pPr>
            <a:r>
              <a:rPr lang="zh-CN" altLang="en-US" sz="2000" dirty="0" smtClean="0">
                <a:ea typeface="宋体" pitchFamily="2" charset="-122"/>
              </a:rPr>
              <a:t>利用一道程序，来模拟脱机输入时的外围控制机的功能，把低速</a:t>
            </a:r>
            <a:r>
              <a:rPr lang="en-US" altLang="zh-CN" sz="2000" dirty="0" smtClean="0">
                <a:ea typeface="宋体" pitchFamily="2" charset="-122"/>
              </a:rPr>
              <a:t>I/O</a:t>
            </a:r>
            <a:r>
              <a:rPr lang="zh-CN" altLang="en-US" sz="2000" dirty="0" smtClean="0">
                <a:ea typeface="宋体" pitchFamily="2" charset="-122"/>
              </a:rPr>
              <a:t>设备上的数据传送到高速磁盘上；</a:t>
            </a:r>
          </a:p>
          <a:p>
            <a:pPr lvl="1">
              <a:lnSpc>
                <a:spcPct val="120000"/>
              </a:lnSpc>
              <a:spcBef>
                <a:spcPct val="25000"/>
              </a:spcBef>
            </a:pPr>
            <a:r>
              <a:rPr lang="zh-CN" altLang="en-US" sz="2000" dirty="0" smtClean="0">
                <a:ea typeface="宋体" pitchFamily="2" charset="-122"/>
              </a:rPr>
              <a:t>利用另一道程序来模拟脱机输出时外围控制机的功能，把数据从磁盘传到低速输出设备上。</a:t>
            </a:r>
          </a:p>
          <a:p>
            <a:pPr lvl="1">
              <a:lnSpc>
                <a:spcPct val="120000"/>
              </a:lnSpc>
              <a:spcBef>
                <a:spcPct val="25000"/>
              </a:spcBef>
            </a:pPr>
            <a:r>
              <a:rPr lang="zh-CN" altLang="en-US" sz="2000" dirty="0" smtClean="0">
                <a:ea typeface="宋体" pitchFamily="2" charset="-122"/>
              </a:rPr>
              <a:t>在主机的直接控制下，实现脱机输入、输出功能，此时的外围操作与</a:t>
            </a:r>
            <a:r>
              <a:rPr lang="en-US" altLang="zh-CN" sz="2000" dirty="0" smtClean="0">
                <a:ea typeface="宋体" pitchFamily="2" charset="-122"/>
              </a:rPr>
              <a:t>CPU</a:t>
            </a:r>
            <a:r>
              <a:rPr lang="zh-CN" altLang="en-US" sz="2000" dirty="0" smtClean="0">
                <a:ea typeface="宋体" pitchFamily="2" charset="-122"/>
              </a:rPr>
              <a:t>对数据的处理同时进行</a:t>
            </a:r>
          </a:p>
          <a:p>
            <a:pPr lvl="2">
              <a:lnSpc>
                <a:spcPct val="120000"/>
              </a:lnSpc>
              <a:spcBef>
                <a:spcPct val="25000"/>
              </a:spcBef>
            </a:pPr>
            <a:r>
              <a:rPr lang="zh-CN" altLang="en-US" sz="2000" dirty="0" smtClean="0">
                <a:ea typeface="宋体" pitchFamily="2" charset="-122"/>
              </a:rPr>
              <a:t>－－ </a:t>
            </a:r>
            <a:r>
              <a:rPr lang="en-US" altLang="zh-CN" sz="2000" b="1" i="1" dirty="0" smtClean="0">
                <a:solidFill>
                  <a:srgbClr val="00B0F0"/>
                </a:solidFill>
                <a:effectLst>
                  <a:outerShdw blurRad="38100" dist="38100" dir="2700000" algn="tl">
                    <a:srgbClr val="C0C0C0"/>
                  </a:outerShdw>
                </a:effectLst>
                <a:ea typeface="宋体" pitchFamily="2" charset="-122"/>
              </a:rPr>
              <a:t>SPOOLing</a:t>
            </a:r>
            <a:r>
              <a:rPr lang="en-US" altLang="zh-CN" sz="2000" i="1" dirty="0" smtClean="0">
                <a:solidFill>
                  <a:srgbClr val="00B0F0"/>
                </a:solidFill>
                <a:effectLst>
                  <a:outerShdw blurRad="38100" dist="38100" dir="2700000" algn="tl">
                    <a:srgbClr val="C0C0C0"/>
                  </a:outerShdw>
                </a:effectLst>
                <a:ea typeface="宋体" pitchFamily="2" charset="-122"/>
              </a:rPr>
              <a:t>(Simultaneous Peripheral Operations On-Line)</a:t>
            </a:r>
            <a:endParaRPr lang="zh-CN" altLang="en-US" sz="2000" i="1" dirty="0" smtClean="0">
              <a:solidFill>
                <a:srgbClr val="00B0F0"/>
              </a:solidFill>
              <a:effectLst>
                <a:outerShdw blurRad="38100" dist="38100" dir="2700000" algn="tl">
                  <a:srgbClr val="C0C0C0"/>
                </a:outerShdw>
              </a:effectLst>
              <a:ea typeface="宋体" pitchFamily="2" charset="-122"/>
            </a:endParaRPr>
          </a:p>
          <a:p>
            <a:pPr lvl="4">
              <a:lnSpc>
                <a:spcPct val="120000"/>
              </a:lnSpc>
              <a:spcBef>
                <a:spcPct val="25000"/>
              </a:spcBef>
              <a:buFontTx/>
              <a:buNone/>
            </a:pPr>
            <a:r>
              <a:rPr lang="zh-CN" altLang="en-US" sz="2000" dirty="0" smtClean="0">
                <a:ea typeface="宋体" pitchFamily="2" charset="-122"/>
              </a:rPr>
              <a:t>联机情况下实现的同时外围操作称为。</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51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3571">
                                            <p:txEl>
                                              <p:pRg st="0" end="0"/>
                                            </p:txEl>
                                          </p:spTgt>
                                        </p:tgtEl>
                                        <p:attrNameLst>
                                          <p:attrName>style.visibility</p:attrName>
                                        </p:attrNameLst>
                                      </p:cBhvr>
                                      <p:to>
                                        <p:strVal val="visible"/>
                                      </p:to>
                                    </p:set>
                                    <p:animEffect transition="in" filter="wipe(left)">
                                      <p:cBhvr>
                                        <p:cTn id="7" dur="500"/>
                                        <p:tgtEl>
                                          <p:spTgt spid="493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3571">
                                            <p:txEl>
                                              <p:pRg st="1" end="1"/>
                                            </p:txEl>
                                          </p:spTgt>
                                        </p:tgtEl>
                                        <p:attrNameLst>
                                          <p:attrName>style.visibility</p:attrName>
                                        </p:attrNameLst>
                                      </p:cBhvr>
                                      <p:to>
                                        <p:strVal val="visible"/>
                                      </p:to>
                                    </p:set>
                                    <p:animEffect transition="in" filter="wipe(left)">
                                      <p:cBhvr>
                                        <p:cTn id="12" dur="500"/>
                                        <p:tgtEl>
                                          <p:spTgt spid="493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3571">
                                            <p:txEl>
                                              <p:pRg st="2" end="2"/>
                                            </p:txEl>
                                          </p:spTgt>
                                        </p:tgtEl>
                                        <p:attrNameLst>
                                          <p:attrName>style.visibility</p:attrName>
                                        </p:attrNameLst>
                                      </p:cBhvr>
                                      <p:to>
                                        <p:strVal val="visible"/>
                                      </p:to>
                                    </p:set>
                                    <p:animEffect transition="in" filter="wipe(left)">
                                      <p:cBhvr>
                                        <p:cTn id="17" dur="500"/>
                                        <p:tgtEl>
                                          <p:spTgt spid="4935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3571">
                                            <p:txEl>
                                              <p:pRg st="3" end="3"/>
                                            </p:txEl>
                                          </p:spTgt>
                                        </p:tgtEl>
                                        <p:attrNameLst>
                                          <p:attrName>style.visibility</p:attrName>
                                        </p:attrNameLst>
                                      </p:cBhvr>
                                      <p:to>
                                        <p:strVal val="visible"/>
                                      </p:to>
                                    </p:set>
                                    <p:animEffect transition="in" filter="wipe(left)">
                                      <p:cBhvr>
                                        <p:cTn id="22" dur="500"/>
                                        <p:tgtEl>
                                          <p:spTgt spid="4935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3571">
                                            <p:txEl>
                                              <p:pRg st="4" end="4"/>
                                            </p:txEl>
                                          </p:spTgt>
                                        </p:tgtEl>
                                        <p:attrNameLst>
                                          <p:attrName>style.visibility</p:attrName>
                                        </p:attrNameLst>
                                      </p:cBhvr>
                                      <p:to>
                                        <p:strVal val="visible"/>
                                      </p:to>
                                    </p:set>
                                    <p:animEffect transition="in" filter="wipe(left)">
                                      <p:cBhvr>
                                        <p:cTn id="27" dur="500"/>
                                        <p:tgtEl>
                                          <p:spTgt spid="4935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3571">
                                            <p:txEl>
                                              <p:pRg st="5" end="5"/>
                                            </p:txEl>
                                          </p:spTgt>
                                        </p:tgtEl>
                                        <p:attrNameLst>
                                          <p:attrName>style.visibility</p:attrName>
                                        </p:attrNameLst>
                                      </p:cBhvr>
                                      <p:to>
                                        <p:strVal val="visible"/>
                                      </p:to>
                                    </p:set>
                                    <p:animEffect transition="in" filter="wipe(left)">
                                      <p:cBhvr>
                                        <p:cTn id="32" dur="500"/>
                                        <p:tgtEl>
                                          <p:spTgt spid="4935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3571">
                                            <p:txEl>
                                              <p:pRg st="6" end="6"/>
                                            </p:txEl>
                                          </p:spTgt>
                                        </p:tgtEl>
                                        <p:attrNameLst>
                                          <p:attrName>style.visibility</p:attrName>
                                        </p:attrNameLst>
                                      </p:cBhvr>
                                      <p:to>
                                        <p:strVal val="visible"/>
                                      </p:to>
                                    </p:set>
                                    <p:animEffect transition="in" filter="wipe(left)">
                                      <p:cBhvr>
                                        <p:cTn id="37" dur="500"/>
                                        <p:tgtEl>
                                          <p:spTgt spid="4935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3571">
                                            <p:txEl>
                                              <p:pRg st="7" end="7"/>
                                            </p:txEl>
                                          </p:spTgt>
                                        </p:tgtEl>
                                        <p:attrNameLst>
                                          <p:attrName>style.visibility</p:attrName>
                                        </p:attrNameLst>
                                      </p:cBhvr>
                                      <p:to>
                                        <p:strVal val="visible"/>
                                      </p:to>
                                    </p:set>
                                    <p:animEffect transition="in" filter="wipe(left)">
                                      <p:cBhvr>
                                        <p:cTn id="42" dur="500"/>
                                        <p:tgtEl>
                                          <p:spTgt spid="493571">
                                            <p:txEl>
                                              <p:pRg st="7" end="7"/>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93571">
                                            <p:txEl>
                                              <p:pRg st="8" end="8"/>
                                            </p:txEl>
                                          </p:spTgt>
                                        </p:tgtEl>
                                        <p:attrNameLst>
                                          <p:attrName>style.visibility</p:attrName>
                                        </p:attrNameLst>
                                      </p:cBhvr>
                                      <p:to>
                                        <p:strVal val="visible"/>
                                      </p:to>
                                    </p:set>
                                    <p:animEffect transition="in" filter="wipe(left)">
                                      <p:cBhvr>
                                        <p:cTn id="45" dur="500"/>
                                        <p:tgtEl>
                                          <p:spTgt spid="4935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bldLvl="3"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685800" y="-76200"/>
            <a:ext cx="7772400" cy="841375"/>
          </a:xfrm>
        </p:spPr>
        <p:txBody>
          <a:bodyPr/>
          <a:lstStyle/>
          <a:p>
            <a:r>
              <a:rPr lang="zh-CN" altLang="en-US" sz="2400" smtClean="0">
                <a:solidFill>
                  <a:srgbClr val="008000"/>
                </a:solidFill>
                <a:ea typeface="宋体" pitchFamily="2" charset="-122"/>
              </a:rPr>
              <a:t>二、</a:t>
            </a:r>
            <a:r>
              <a:rPr lang="en-US" altLang="zh-CN" sz="2400" smtClean="0">
                <a:solidFill>
                  <a:srgbClr val="008000"/>
                </a:solidFill>
                <a:ea typeface="宋体" pitchFamily="2" charset="-122"/>
              </a:rPr>
              <a:t>SPOOLing</a:t>
            </a:r>
            <a:r>
              <a:rPr lang="zh-CN" altLang="zh-CN" sz="2400" smtClean="0">
                <a:solidFill>
                  <a:srgbClr val="008000"/>
                </a:solidFill>
                <a:ea typeface="宋体" pitchFamily="2" charset="-122"/>
              </a:rPr>
              <a:t>系统的组成</a:t>
            </a:r>
            <a:br>
              <a:rPr lang="zh-CN" altLang="zh-CN" sz="2400" smtClean="0">
                <a:solidFill>
                  <a:srgbClr val="008000"/>
                </a:solidFill>
                <a:ea typeface="宋体" pitchFamily="2" charset="-122"/>
              </a:rPr>
            </a:br>
            <a:r>
              <a:rPr lang="en-US" altLang="zh-CN" sz="2400" smtClean="0">
                <a:solidFill>
                  <a:srgbClr val="008000"/>
                </a:solidFill>
                <a:ea typeface="宋体" pitchFamily="2" charset="-122"/>
              </a:rPr>
              <a:t>The Composition of SPOOLing System</a:t>
            </a:r>
          </a:p>
        </p:txBody>
      </p:sp>
      <p:grpSp>
        <p:nvGrpSpPr>
          <p:cNvPr id="494595" name="Group 3"/>
          <p:cNvGrpSpPr>
            <a:grpSpLocks/>
          </p:cNvGrpSpPr>
          <p:nvPr/>
        </p:nvGrpSpPr>
        <p:grpSpPr bwMode="auto">
          <a:xfrm>
            <a:off x="752475" y="842963"/>
            <a:ext cx="7772400" cy="3749675"/>
            <a:chOff x="576" y="1488"/>
            <a:chExt cx="4896" cy="2362"/>
          </a:xfrm>
        </p:grpSpPr>
        <p:grpSp>
          <p:nvGrpSpPr>
            <p:cNvPr id="494596" name="Group 4"/>
            <p:cNvGrpSpPr>
              <a:grpSpLocks/>
            </p:cNvGrpSpPr>
            <p:nvPr/>
          </p:nvGrpSpPr>
          <p:grpSpPr bwMode="auto">
            <a:xfrm>
              <a:off x="1680" y="1536"/>
              <a:ext cx="2304" cy="1728"/>
              <a:chOff x="1680" y="1056"/>
              <a:chExt cx="2304" cy="1728"/>
            </a:xfrm>
          </p:grpSpPr>
          <p:sp>
            <p:nvSpPr>
              <p:cNvPr id="494597" name="Rectangle 5"/>
              <p:cNvSpPr>
                <a:spLocks noChangeArrowheads="1"/>
              </p:cNvSpPr>
              <p:nvPr/>
            </p:nvSpPr>
            <p:spPr bwMode="auto">
              <a:xfrm>
                <a:off x="1680" y="1056"/>
                <a:ext cx="1152"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输入进程</a:t>
                </a:r>
                <a:r>
                  <a:rPr kumimoji="1" lang="en-US" altLang="zh-CN" sz="2400">
                    <a:latin typeface="Times New Roman" pitchFamily="18" charset="0"/>
                    <a:ea typeface="宋体" pitchFamily="2" charset="-122"/>
                  </a:rPr>
                  <a:t>SPi</a:t>
                </a:r>
                <a:endParaRPr kumimoji="1" lang="en-US" altLang="zh-CN" sz="2000">
                  <a:latin typeface="Times New Roman" pitchFamily="18" charset="0"/>
                  <a:ea typeface="宋体" pitchFamily="2" charset="-122"/>
                </a:endParaRPr>
              </a:p>
            </p:txBody>
          </p:sp>
          <p:sp>
            <p:nvSpPr>
              <p:cNvPr id="494598" name="Rectangle 6"/>
              <p:cNvSpPr>
                <a:spLocks noChangeArrowheads="1"/>
              </p:cNvSpPr>
              <p:nvPr/>
            </p:nvSpPr>
            <p:spPr bwMode="auto">
              <a:xfrm>
                <a:off x="2832" y="1056"/>
                <a:ext cx="1152"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输入进程</a:t>
                </a:r>
                <a:r>
                  <a:rPr kumimoji="1" lang="en-US" altLang="zh-CN" sz="2400">
                    <a:latin typeface="Times New Roman" pitchFamily="18" charset="0"/>
                    <a:ea typeface="宋体" pitchFamily="2" charset="-122"/>
                  </a:rPr>
                  <a:t>SPo</a:t>
                </a:r>
                <a:endParaRPr kumimoji="1" lang="en-US" altLang="zh-CN" sz="2000">
                  <a:latin typeface="Times New Roman" pitchFamily="18" charset="0"/>
                  <a:ea typeface="宋体" pitchFamily="2" charset="-122"/>
                </a:endParaRPr>
              </a:p>
            </p:txBody>
          </p:sp>
          <p:sp>
            <p:nvSpPr>
              <p:cNvPr id="494599" name="Rectangle 7"/>
              <p:cNvSpPr>
                <a:spLocks noChangeArrowheads="1"/>
              </p:cNvSpPr>
              <p:nvPr/>
            </p:nvSpPr>
            <p:spPr bwMode="auto">
              <a:xfrm>
                <a:off x="1680" y="1392"/>
                <a:ext cx="2304" cy="13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0" name="Rectangle 8"/>
              <p:cNvSpPr>
                <a:spLocks noChangeArrowheads="1"/>
              </p:cNvSpPr>
              <p:nvPr/>
            </p:nvSpPr>
            <p:spPr bwMode="auto">
              <a:xfrm>
                <a:off x="2208" y="1632"/>
                <a:ext cx="144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输入缓冲区</a:t>
                </a:r>
                <a:r>
                  <a:rPr kumimoji="1" lang="en-US" altLang="zh-CN" sz="2400">
                    <a:latin typeface="Times New Roman" pitchFamily="18" charset="0"/>
                    <a:ea typeface="宋体" pitchFamily="2" charset="-122"/>
                  </a:rPr>
                  <a:t>Bi</a:t>
                </a:r>
                <a:endParaRPr kumimoji="1" lang="en-US" altLang="zh-CN" sz="2000">
                  <a:latin typeface="Times New Roman" pitchFamily="18" charset="0"/>
                  <a:ea typeface="宋体" pitchFamily="2" charset="-122"/>
                </a:endParaRPr>
              </a:p>
            </p:txBody>
          </p:sp>
          <p:sp>
            <p:nvSpPr>
              <p:cNvPr id="494601" name="Rectangle 9"/>
              <p:cNvSpPr>
                <a:spLocks noChangeArrowheads="1"/>
              </p:cNvSpPr>
              <p:nvPr/>
            </p:nvSpPr>
            <p:spPr bwMode="auto">
              <a:xfrm>
                <a:off x="2208" y="2208"/>
                <a:ext cx="144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输出缓冲区</a:t>
                </a:r>
                <a:r>
                  <a:rPr kumimoji="1" lang="en-US" altLang="zh-CN" sz="2400">
                    <a:latin typeface="Times New Roman" pitchFamily="18" charset="0"/>
                    <a:ea typeface="宋体" pitchFamily="2" charset="-122"/>
                  </a:rPr>
                  <a:t>Bo</a:t>
                </a:r>
                <a:endParaRPr kumimoji="1" lang="en-US" altLang="zh-CN" sz="2000">
                  <a:latin typeface="Times New Roman" pitchFamily="18" charset="0"/>
                  <a:ea typeface="宋体" pitchFamily="2" charset="-122"/>
                </a:endParaRPr>
              </a:p>
            </p:txBody>
          </p:sp>
        </p:grpSp>
        <p:sp>
          <p:nvSpPr>
            <p:cNvPr id="494602" name="Rectangle 10"/>
            <p:cNvSpPr>
              <a:spLocks noChangeArrowheads="1"/>
            </p:cNvSpPr>
            <p:nvPr/>
          </p:nvSpPr>
          <p:spPr bwMode="auto">
            <a:xfrm>
              <a:off x="4368" y="1872"/>
              <a:ext cx="1008" cy="13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3" name="Rectangle 11"/>
            <p:cNvSpPr>
              <a:spLocks noChangeArrowheads="1"/>
            </p:cNvSpPr>
            <p:nvPr/>
          </p:nvSpPr>
          <p:spPr bwMode="auto">
            <a:xfrm>
              <a:off x="4512" y="2112"/>
              <a:ext cx="720"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输入井</a:t>
              </a:r>
              <a:endParaRPr kumimoji="1" lang="zh-CN" altLang="en-US" sz="2000">
                <a:latin typeface="Times New Roman" pitchFamily="18" charset="0"/>
                <a:ea typeface="宋体" pitchFamily="2" charset="-122"/>
              </a:endParaRPr>
            </a:p>
          </p:txBody>
        </p:sp>
        <p:sp>
          <p:nvSpPr>
            <p:cNvPr id="494604" name="Rectangle 12"/>
            <p:cNvSpPr>
              <a:spLocks noChangeArrowheads="1"/>
            </p:cNvSpPr>
            <p:nvPr/>
          </p:nvSpPr>
          <p:spPr bwMode="auto">
            <a:xfrm>
              <a:off x="4512" y="2688"/>
              <a:ext cx="720"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输出井</a:t>
              </a:r>
              <a:endParaRPr kumimoji="1" lang="zh-CN" altLang="en-US" sz="2000">
                <a:latin typeface="Times New Roman" pitchFamily="18" charset="0"/>
                <a:ea typeface="宋体" pitchFamily="2" charset="-122"/>
              </a:endParaRPr>
            </a:p>
          </p:txBody>
        </p:sp>
        <p:sp>
          <p:nvSpPr>
            <p:cNvPr id="494605" name="Line 13"/>
            <p:cNvSpPr>
              <a:spLocks noChangeShapeType="1"/>
            </p:cNvSpPr>
            <p:nvPr/>
          </p:nvSpPr>
          <p:spPr bwMode="auto">
            <a:xfrm flipH="1">
              <a:off x="3648" y="230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6" name="Line 14"/>
            <p:cNvSpPr>
              <a:spLocks noChangeShapeType="1"/>
            </p:cNvSpPr>
            <p:nvPr/>
          </p:nvSpPr>
          <p:spPr bwMode="auto">
            <a:xfrm flipH="1">
              <a:off x="3648" y="2880"/>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7" name="Text Box 15"/>
            <p:cNvSpPr txBox="1">
              <a:spLocks noChangeArrowheads="1"/>
            </p:cNvSpPr>
            <p:nvPr/>
          </p:nvSpPr>
          <p:spPr bwMode="auto">
            <a:xfrm>
              <a:off x="4608" y="1488"/>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磁盘</a:t>
              </a:r>
              <a:endParaRPr kumimoji="1" lang="zh-CN" altLang="en-US" sz="2000">
                <a:latin typeface="Times New Roman" pitchFamily="18" charset="0"/>
                <a:ea typeface="宋体" pitchFamily="2" charset="-122"/>
              </a:endParaRPr>
            </a:p>
          </p:txBody>
        </p:sp>
        <p:sp>
          <p:nvSpPr>
            <p:cNvPr id="494608" name="AutoShape 16"/>
            <p:cNvSpPr>
              <a:spLocks noChangeArrowheads="1"/>
            </p:cNvSpPr>
            <p:nvPr/>
          </p:nvSpPr>
          <p:spPr bwMode="auto">
            <a:xfrm>
              <a:off x="960" y="2640"/>
              <a:ext cx="336" cy="480"/>
            </a:xfrm>
            <a:prstGeom prst="flowChart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9" name="AutoShape 17"/>
            <p:cNvSpPr>
              <a:spLocks noChangeArrowheads="1"/>
            </p:cNvSpPr>
            <p:nvPr/>
          </p:nvSpPr>
          <p:spPr bwMode="auto">
            <a:xfrm>
              <a:off x="816" y="2160"/>
              <a:ext cx="480" cy="336"/>
            </a:xfrm>
            <a:prstGeom prst="flowChartManualInpu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10" name="Text Box 18"/>
            <p:cNvSpPr txBox="1">
              <a:spLocks noChangeArrowheads="1"/>
            </p:cNvSpPr>
            <p:nvPr/>
          </p:nvSpPr>
          <p:spPr bwMode="auto">
            <a:xfrm>
              <a:off x="576" y="3216"/>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输出设备</a:t>
              </a:r>
              <a:endParaRPr kumimoji="1" lang="zh-CN" altLang="en-US">
                <a:latin typeface="Times New Roman" pitchFamily="18" charset="0"/>
                <a:ea typeface="宋体" pitchFamily="2" charset="-122"/>
              </a:endParaRPr>
            </a:p>
          </p:txBody>
        </p:sp>
        <p:sp>
          <p:nvSpPr>
            <p:cNvPr id="494611" name="Text Box 19"/>
            <p:cNvSpPr txBox="1">
              <a:spLocks noChangeArrowheads="1"/>
            </p:cNvSpPr>
            <p:nvPr/>
          </p:nvSpPr>
          <p:spPr bwMode="auto">
            <a:xfrm>
              <a:off x="576"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输入设备</a:t>
              </a:r>
              <a:endParaRPr kumimoji="1" lang="zh-CN" altLang="en-US">
                <a:latin typeface="Times New Roman" pitchFamily="18" charset="0"/>
                <a:ea typeface="宋体" pitchFamily="2" charset="-122"/>
              </a:endParaRPr>
            </a:p>
          </p:txBody>
        </p:sp>
        <p:sp>
          <p:nvSpPr>
            <p:cNvPr id="494612" name="Line 20"/>
            <p:cNvSpPr>
              <a:spLocks noChangeShapeType="1"/>
            </p:cNvSpPr>
            <p:nvPr/>
          </p:nvSpPr>
          <p:spPr bwMode="auto">
            <a:xfrm>
              <a:off x="1296" y="230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13" name="Line 21"/>
            <p:cNvSpPr>
              <a:spLocks noChangeShapeType="1"/>
            </p:cNvSpPr>
            <p:nvPr/>
          </p:nvSpPr>
          <p:spPr bwMode="auto">
            <a:xfrm>
              <a:off x="1296" y="2880"/>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14" name="Text Box 22"/>
            <p:cNvSpPr txBox="1">
              <a:spLocks noChangeArrowheads="1"/>
            </p:cNvSpPr>
            <p:nvPr/>
          </p:nvSpPr>
          <p:spPr bwMode="auto">
            <a:xfrm>
              <a:off x="1440" y="3600"/>
              <a:ext cx="34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000" b="1">
                  <a:solidFill>
                    <a:srgbClr val="008000"/>
                  </a:solidFill>
                  <a:effectLst>
                    <a:outerShdw blurRad="38100" dist="38100" dir="2700000" algn="tl">
                      <a:srgbClr val="C0C0C0"/>
                    </a:outerShdw>
                  </a:effectLst>
                  <a:latin typeface="Times New Roman" pitchFamily="18" charset="0"/>
                  <a:ea typeface="宋体" pitchFamily="2" charset="-122"/>
                </a:rPr>
                <a:t>SPOOLing </a:t>
              </a:r>
              <a:r>
                <a:rPr kumimoji="1" lang="zh-CN" altLang="en-US" sz="2000" b="1">
                  <a:solidFill>
                    <a:srgbClr val="008000"/>
                  </a:solidFill>
                  <a:effectLst>
                    <a:outerShdw blurRad="38100" dist="38100" dir="2700000" algn="tl">
                      <a:srgbClr val="C0C0C0"/>
                    </a:outerShdw>
                  </a:effectLst>
                  <a:latin typeface="Times New Roman" pitchFamily="18" charset="0"/>
                  <a:ea typeface="宋体" pitchFamily="2" charset="-122"/>
                </a:rPr>
                <a:t>系统的组成</a:t>
              </a:r>
              <a:endParaRPr kumimoji="1" lang="zh-CN" altLang="en-US" sz="2000">
                <a:solidFill>
                  <a:srgbClr val="008000"/>
                </a:solidFill>
                <a:effectLst>
                  <a:outerShdw blurRad="38100" dist="38100" dir="2700000" algn="tl">
                    <a:srgbClr val="C0C0C0"/>
                  </a:outerShdw>
                </a:effectLst>
                <a:latin typeface="Times New Roman" pitchFamily="18" charset="0"/>
                <a:ea typeface="宋体" pitchFamily="2" charset="-122"/>
              </a:endParaRPr>
            </a:p>
          </p:txBody>
        </p:sp>
      </p:grpSp>
      <p:sp>
        <p:nvSpPr>
          <p:cNvPr id="494615" name="AutoShape 23"/>
          <p:cNvSpPr>
            <a:spLocks noChangeArrowheads="1"/>
          </p:cNvSpPr>
          <p:nvPr/>
        </p:nvSpPr>
        <p:spPr bwMode="auto">
          <a:xfrm>
            <a:off x="3125788" y="4364038"/>
            <a:ext cx="3644900" cy="1677987"/>
          </a:xfrm>
          <a:prstGeom prst="wedgeRoundRectCallout">
            <a:avLst>
              <a:gd name="adj1" fmla="val -43750"/>
              <a:gd name="adj2" fmla="val 70000"/>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20000"/>
              </a:lnSpc>
              <a:spcBef>
                <a:spcPct val="35000"/>
              </a:spcBef>
              <a:buClr>
                <a:schemeClr val="bg1"/>
              </a:buClr>
              <a:buSzPct val="100000"/>
              <a:buFont typeface="Times New Roman" pitchFamily="18" charset="0"/>
              <a:buChar char="•"/>
            </a:pPr>
            <a:endParaRPr kumimoji="1" lang="zh-CN" altLang="en-US" sz="2000">
              <a:effectLst>
                <a:outerShdw blurRad="38100" dist="38100" dir="2700000" algn="tl">
                  <a:srgbClr val="C0C0C0"/>
                </a:outerShdw>
              </a:effectLst>
              <a:latin typeface="Helvetica" pitchFamily="34" charset="0"/>
              <a:ea typeface="宋体" pitchFamily="2" charset="-122"/>
            </a:endParaRPr>
          </a:p>
        </p:txBody>
      </p:sp>
      <p:sp>
        <p:nvSpPr>
          <p:cNvPr id="494616" name="AutoShape 24"/>
          <p:cNvSpPr>
            <a:spLocks noChangeArrowheads="1"/>
          </p:cNvSpPr>
          <p:nvPr/>
        </p:nvSpPr>
        <p:spPr bwMode="auto">
          <a:xfrm>
            <a:off x="0" y="3243263"/>
            <a:ext cx="7661275" cy="3413125"/>
          </a:xfrm>
          <a:prstGeom prst="cloudCallout">
            <a:avLst>
              <a:gd name="adj1" fmla="val 47431"/>
              <a:gd name="adj2" fmla="val -66514"/>
            </a:avLst>
          </a:prstGeom>
          <a:solidFill>
            <a:srgbClr val="CCFFCC">
              <a:alpha val="80000"/>
            </a:srgbClr>
          </a:solidFill>
          <a:ln w="3175">
            <a:solidFill>
              <a:schemeClr val="hlink"/>
            </a:solidFill>
            <a:prstDash val="lgDash"/>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lvl="1" algn="l">
              <a:spcBef>
                <a:spcPct val="20000"/>
              </a:spcBef>
              <a:buClr>
                <a:schemeClr val="bg1"/>
              </a:buClr>
              <a:buSzPct val="100000"/>
              <a:buFont typeface="Times New Roman" pitchFamily="18" charset="0"/>
              <a:buChar char="•"/>
            </a:pPr>
            <a:r>
              <a:rPr kumimoji="1" lang="en-US" altLang="zh-CN" b="1">
                <a:solidFill>
                  <a:srgbClr val="FF0000"/>
                </a:solidFill>
                <a:latin typeface="Helvetica" pitchFamily="34" charset="0"/>
                <a:ea typeface="宋体" pitchFamily="2" charset="-122"/>
              </a:rPr>
              <a:t>1. </a:t>
            </a:r>
            <a:r>
              <a:rPr kumimoji="1" lang="zh-CN" altLang="en-US" b="1">
                <a:solidFill>
                  <a:srgbClr val="FF0000"/>
                </a:solidFill>
                <a:latin typeface="Helvetica" pitchFamily="34" charset="0"/>
                <a:ea typeface="宋体" pitchFamily="2" charset="-122"/>
              </a:rPr>
              <a:t>输入</a:t>
            </a:r>
            <a:r>
              <a:rPr kumimoji="1" lang="en-US" altLang="zh-CN" b="1">
                <a:solidFill>
                  <a:srgbClr val="FF0000"/>
                </a:solidFill>
                <a:latin typeface="Helvetica" pitchFamily="34" charset="0"/>
                <a:ea typeface="宋体" pitchFamily="2" charset="-122"/>
              </a:rPr>
              <a:t>/</a:t>
            </a:r>
            <a:r>
              <a:rPr kumimoji="1" lang="zh-CN" altLang="en-US" b="1">
                <a:solidFill>
                  <a:srgbClr val="FF0000"/>
                </a:solidFill>
                <a:latin typeface="Helvetica" pitchFamily="34" charset="0"/>
                <a:ea typeface="宋体" pitchFamily="2" charset="-122"/>
              </a:rPr>
              <a:t>输出井 </a:t>
            </a:r>
            <a:r>
              <a:rPr kumimoji="1" lang="en-US" altLang="zh-CN" b="1">
                <a:solidFill>
                  <a:srgbClr val="FF0000"/>
                </a:solidFill>
                <a:latin typeface="Helvetica" pitchFamily="34" charset="0"/>
                <a:ea typeface="宋体" pitchFamily="2" charset="-122"/>
              </a:rPr>
              <a:t>(Input/Output Well)</a:t>
            </a:r>
          </a:p>
          <a:p>
            <a:pPr lvl="1" algn="l">
              <a:spcBef>
                <a:spcPct val="20000"/>
              </a:spcBef>
              <a:buClr>
                <a:schemeClr val="bg1"/>
              </a:buClr>
              <a:buSzPct val="100000"/>
              <a:buFont typeface="Times New Roman" pitchFamily="18" charset="0"/>
              <a:buChar char="•"/>
            </a:pPr>
            <a:r>
              <a:rPr kumimoji="1" lang="zh-CN" altLang="en-US" sz="1600" b="1">
                <a:latin typeface="Helvetica" pitchFamily="34" charset="0"/>
                <a:ea typeface="宋体" pitchFamily="2" charset="-122"/>
              </a:rPr>
              <a:t>磁盘上开辟的两个大存储空间。</a:t>
            </a:r>
          </a:p>
          <a:p>
            <a:pPr lvl="4" algn="l">
              <a:spcBef>
                <a:spcPct val="20000"/>
              </a:spcBef>
              <a:buClr>
                <a:schemeClr val="bg1"/>
              </a:buClr>
              <a:buSzPct val="100000"/>
              <a:buFont typeface="Times New Roman" pitchFamily="18" charset="0"/>
              <a:buBlip>
                <a:blip r:embed="rId2"/>
              </a:buBlip>
            </a:pPr>
            <a:r>
              <a:rPr kumimoji="1" lang="zh-CN" altLang="en-US" sz="1600" b="1">
                <a:solidFill>
                  <a:schemeClr val="hlink"/>
                </a:solidFill>
                <a:effectLst>
                  <a:outerShdw blurRad="38100" dist="38100" dir="2700000" algn="tl">
                    <a:srgbClr val="000000"/>
                  </a:outerShdw>
                </a:effectLst>
                <a:latin typeface="Helvetica" pitchFamily="34" charset="0"/>
                <a:ea typeface="宋体" pitchFamily="2" charset="-122"/>
              </a:rPr>
              <a:t>输入井</a:t>
            </a:r>
          </a:p>
          <a:p>
            <a:pPr lvl="4" algn="l">
              <a:spcBef>
                <a:spcPct val="20000"/>
              </a:spcBef>
              <a:buClr>
                <a:schemeClr val="bg1"/>
              </a:buClr>
              <a:buSzPct val="100000"/>
              <a:buFont typeface="Times New Roman" pitchFamily="18" charset="0"/>
              <a:buNone/>
            </a:pPr>
            <a:r>
              <a:rPr kumimoji="1" lang="zh-CN" altLang="en-US" sz="1600" b="1">
                <a:latin typeface="Helvetica" pitchFamily="34" charset="0"/>
                <a:ea typeface="宋体" pitchFamily="2" charset="-122"/>
              </a:rPr>
              <a:t>模拟输入时的磁盘，用于收容</a:t>
            </a:r>
            <a:r>
              <a:rPr kumimoji="1" lang="en-US" altLang="zh-CN" sz="1600" b="1">
                <a:latin typeface="Helvetica" pitchFamily="34" charset="0"/>
                <a:ea typeface="宋体" pitchFamily="2" charset="-122"/>
              </a:rPr>
              <a:t>I/O</a:t>
            </a:r>
            <a:r>
              <a:rPr kumimoji="1" lang="zh-CN" altLang="en-US" sz="1600" b="1">
                <a:latin typeface="Helvetica" pitchFamily="34" charset="0"/>
                <a:ea typeface="宋体" pitchFamily="2" charset="-122"/>
              </a:rPr>
              <a:t>设备输入的数据</a:t>
            </a:r>
          </a:p>
          <a:p>
            <a:pPr lvl="4" algn="l">
              <a:spcBef>
                <a:spcPct val="20000"/>
              </a:spcBef>
              <a:buClr>
                <a:schemeClr val="bg1"/>
              </a:buClr>
              <a:buSzPct val="100000"/>
              <a:buFont typeface="Times New Roman" pitchFamily="18" charset="0"/>
              <a:buBlip>
                <a:blip r:embed="rId2"/>
              </a:buBlip>
            </a:pPr>
            <a:r>
              <a:rPr kumimoji="1" lang="zh-CN" altLang="en-US" sz="1600" b="1">
                <a:solidFill>
                  <a:schemeClr val="hlink"/>
                </a:solidFill>
                <a:effectLst>
                  <a:outerShdw blurRad="38100" dist="38100" dir="2700000" algn="tl">
                    <a:srgbClr val="000000"/>
                  </a:outerShdw>
                </a:effectLst>
                <a:latin typeface="Helvetica" pitchFamily="34" charset="0"/>
                <a:ea typeface="宋体" pitchFamily="2" charset="-122"/>
              </a:rPr>
              <a:t>输出井</a:t>
            </a:r>
          </a:p>
          <a:p>
            <a:pPr lvl="4" algn="l">
              <a:spcBef>
                <a:spcPct val="20000"/>
              </a:spcBef>
              <a:buClr>
                <a:schemeClr val="bg1"/>
              </a:buClr>
              <a:buSzPct val="100000"/>
              <a:buFont typeface="Times New Roman" pitchFamily="18" charset="0"/>
              <a:buNone/>
            </a:pPr>
            <a:r>
              <a:rPr kumimoji="1" lang="zh-CN" altLang="en-US" sz="1600" b="1">
                <a:latin typeface="Helvetica" pitchFamily="34" charset="0"/>
                <a:ea typeface="宋体" pitchFamily="2" charset="-122"/>
              </a:rPr>
              <a:t>模拟脱机输出时的磁盘，用于收容用户程序的输出数据</a:t>
            </a:r>
            <a:endParaRPr kumimoji="1" lang="zh-CN" altLang="en-US" sz="1600" b="1">
              <a:effectLst>
                <a:outerShdw blurRad="38100" dist="38100" dir="2700000" algn="tl">
                  <a:srgbClr val="FFFFFF"/>
                </a:outerShdw>
              </a:effectLst>
              <a:latin typeface="Helvetica" pitchFamily="34" charset="0"/>
              <a:ea typeface="宋体" pitchFamily="2" charset="-122"/>
            </a:endParaRPr>
          </a:p>
        </p:txBody>
      </p:sp>
      <p:sp>
        <p:nvSpPr>
          <p:cNvPr id="494617" name="AutoShape 25"/>
          <p:cNvSpPr>
            <a:spLocks noChangeArrowheads="1"/>
          </p:cNvSpPr>
          <p:nvPr/>
        </p:nvSpPr>
        <p:spPr bwMode="auto">
          <a:xfrm>
            <a:off x="2119313" y="4625975"/>
            <a:ext cx="7024687" cy="2232025"/>
          </a:xfrm>
          <a:prstGeom prst="cloudCallout">
            <a:avLst>
              <a:gd name="adj1" fmla="val -21301"/>
              <a:gd name="adj2" fmla="val -138690"/>
            </a:avLst>
          </a:prstGeom>
          <a:solidFill>
            <a:srgbClr val="CCFFCC">
              <a:alpha val="80000"/>
            </a:srgbClr>
          </a:solidFill>
          <a:ln w="3175">
            <a:solidFill>
              <a:schemeClr val="hlink"/>
            </a:solidFill>
            <a:prstDash val="lgDash"/>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lvl="1" algn="l">
              <a:spcBef>
                <a:spcPct val="20000"/>
              </a:spcBef>
              <a:buClr>
                <a:schemeClr val="bg1"/>
              </a:buClr>
              <a:buSzPct val="100000"/>
              <a:buFont typeface="Times New Roman" pitchFamily="18" charset="0"/>
              <a:buChar char="•"/>
            </a:pPr>
            <a:r>
              <a:rPr kumimoji="1" lang="en-US" altLang="zh-CN" b="1">
                <a:solidFill>
                  <a:srgbClr val="FF0000"/>
                </a:solidFill>
                <a:latin typeface="Helvetica" pitchFamily="34" charset="0"/>
                <a:ea typeface="宋体" pitchFamily="2" charset="-122"/>
              </a:rPr>
              <a:t>2. </a:t>
            </a:r>
            <a:r>
              <a:rPr kumimoji="1" lang="zh-CN" altLang="en-US" b="1">
                <a:solidFill>
                  <a:srgbClr val="FF0000"/>
                </a:solidFill>
                <a:latin typeface="Helvetica" pitchFamily="34" charset="0"/>
                <a:ea typeface="宋体" pitchFamily="2" charset="-122"/>
              </a:rPr>
              <a:t>输入</a:t>
            </a:r>
            <a:r>
              <a:rPr kumimoji="1" lang="en-US" altLang="zh-CN" b="1">
                <a:solidFill>
                  <a:srgbClr val="FF0000"/>
                </a:solidFill>
                <a:latin typeface="Helvetica" pitchFamily="34" charset="0"/>
                <a:ea typeface="宋体" pitchFamily="2" charset="-122"/>
              </a:rPr>
              <a:t>/</a:t>
            </a:r>
            <a:r>
              <a:rPr kumimoji="1" lang="zh-CN" altLang="en-US" b="1">
                <a:solidFill>
                  <a:srgbClr val="FF0000"/>
                </a:solidFill>
                <a:latin typeface="Helvetica" pitchFamily="34" charset="0"/>
                <a:ea typeface="宋体" pitchFamily="2" charset="-122"/>
              </a:rPr>
              <a:t>输出缓冲区</a:t>
            </a:r>
            <a:r>
              <a:rPr kumimoji="1" lang="en-US" altLang="zh-CN" b="1">
                <a:solidFill>
                  <a:srgbClr val="FF0000"/>
                </a:solidFill>
                <a:latin typeface="Helvetica" pitchFamily="34" charset="0"/>
                <a:ea typeface="宋体" pitchFamily="2" charset="-122"/>
              </a:rPr>
              <a:t>(Input/Out Buffer)</a:t>
            </a:r>
            <a:endParaRPr kumimoji="1" lang="zh-CN" altLang="en-US" sz="1600" b="1">
              <a:latin typeface="Helvetica" pitchFamily="34" charset="0"/>
              <a:ea typeface="宋体" pitchFamily="2" charset="-122"/>
            </a:endParaRPr>
          </a:p>
          <a:p>
            <a:pPr lvl="4" algn="l">
              <a:spcBef>
                <a:spcPct val="20000"/>
              </a:spcBef>
              <a:buClr>
                <a:schemeClr val="bg1"/>
              </a:buClr>
              <a:buSzPct val="100000"/>
              <a:buFont typeface="Times New Roman" pitchFamily="18" charset="0"/>
              <a:buBlip>
                <a:blip r:embed="rId2"/>
              </a:buBlip>
            </a:pPr>
            <a:r>
              <a:rPr kumimoji="1" lang="zh-CN" altLang="en-US" sz="1600" b="1">
                <a:solidFill>
                  <a:schemeClr val="hlink"/>
                </a:solidFill>
                <a:effectLst>
                  <a:outerShdw blurRad="38100" dist="38100" dir="2700000" algn="tl">
                    <a:srgbClr val="000000"/>
                  </a:outerShdw>
                </a:effectLst>
                <a:latin typeface="Helvetica" pitchFamily="34" charset="0"/>
                <a:ea typeface="宋体" pitchFamily="2" charset="-122"/>
              </a:rPr>
              <a:t>输入缓冲区</a:t>
            </a:r>
          </a:p>
          <a:p>
            <a:pPr lvl="4" algn="l">
              <a:spcBef>
                <a:spcPct val="20000"/>
              </a:spcBef>
              <a:buClr>
                <a:schemeClr val="bg1"/>
              </a:buClr>
              <a:buSzPct val="100000"/>
              <a:buFont typeface="Times New Roman" pitchFamily="18" charset="0"/>
              <a:buNone/>
            </a:pPr>
            <a:r>
              <a:rPr kumimoji="1" lang="zh-CN" altLang="en-US" sz="1600" b="1">
                <a:latin typeface="Helvetica" pitchFamily="34" charset="0"/>
                <a:ea typeface="宋体" pitchFamily="2" charset="-122"/>
              </a:rPr>
              <a:t>暂存由输入设备送来的数据，以后再传送到输入井</a:t>
            </a:r>
          </a:p>
          <a:p>
            <a:pPr lvl="4" algn="l">
              <a:spcBef>
                <a:spcPct val="20000"/>
              </a:spcBef>
              <a:buClr>
                <a:schemeClr val="bg1"/>
              </a:buClr>
              <a:buSzPct val="100000"/>
              <a:buFont typeface="Times New Roman" pitchFamily="18" charset="0"/>
              <a:buChar char="•"/>
            </a:pPr>
            <a:r>
              <a:rPr kumimoji="1" lang="zh-CN" altLang="en-US" sz="1600" b="1">
                <a:solidFill>
                  <a:schemeClr val="hlink"/>
                </a:solidFill>
                <a:effectLst>
                  <a:outerShdw blurRad="38100" dist="38100" dir="2700000" algn="tl">
                    <a:srgbClr val="000000"/>
                  </a:outerShdw>
                </a:effectLst>
                <a:latin typeface="Helvetica" pitchFamily="34" charset="0"/>
                <a:ea typeface="宋体" pitchFamily="2" charset="-122"/>
              </a:rPr>
              <a:t>输出缓冲区</a:t>
            </a:r>
          </a:p>
          <a:p>
            <a:pPr lvl="4" algn="l">
              <a:spcBef>
                <a:spcPct val="20000"/>
              </a:spcBef>
              <a:buClr>
                <a:schemeClr val="bg1"/>
              </a:buClr>
              <a:buSzPct val="100000"/>
              <a:buFont typeface="Times New Roman" pitchFamily="18" charset="0"/>
              <a:buNone/>
            </a:pPr>
            <a:r>
              <a:rPr kumimoji="1" lang="zh-CN" altLang="en-US" sz="1600" b="1">
                <a:latin typeface="Helvetica" pitchFamily="34" charset="0"/>
                <a:ea typeface="宋体" pitchFamily="2" charset="-122"/>
              </a:rPr>
              <a:t>暂存从输出井送来的数据，以后再送给输出设备</a:t>
            </a:r>
          </a:p>
        </p:txBody>
      </p:sp>
      <p:sp>
        <p:nvSpPr>
          <p:cNvPr id="494618" name="AutoShape 26"/>
          <p:cNvSpPr>
            <a:spLocks noChangeArrowheads="1"/>
          </p:cNvSpPr>
          <p:nvPr/>
        </p:nvSpPr>
        <p:spPr bwMode="auto">
          <a:xfrm>
            <a:off x="995363" y="3460750"/>
            <a:ext cx="6748462" cy="2697163"/>
          </a:xfrm>
          <a:prstGeom prst="wedgeRectCallout">
            <a:avLst>
              <a:gd name="adj1" fmla="val -4810"/>
              <a:gd name="adj2" fmla="val -121338"/>
            </a:avLst>
          </a:prstGeom>
          <a:solidFill>
            <a:srgbClr val="CCFFCC">
              <a:alpha val="80000"/>
            </a:srgbClr>
          </a:solidFill>
          <a:ln w="3175" algn="ctr">
            <a:solidFill>
              <a:schemeClr val="hlink"/>
            </a:solidFill>
            <a:prstDash val="lg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1" algn="l">
              <a:lnSpc>
                <a:spcPct val="120000"/>
              </a:lnSpc>
              <a:spcBef>
                <a:spcPct val="35000"/>
              </a:spcBef>
              <a:buClr>
                <a:schemeClr val="bg1"/>
              </a:buClr>
              <a:buSzPct val="100000"/>
              <a:buFont typeface="Times New Roman" pitchFamily="18" charset="0"/>
              <a:buChar char="•"/>
            </a:pPr>
            <a:r>
              <a:rPr kumimoji="1" lang="en-US" altLang="zh-CN" sz="2000" b="1">
                <a:solidFill>
                  <a:srgbClr val="FF0000"/>
                </a:solidFill>
                <a:latin typeface="Helvetica" pitchFamily="34" charset="0"/>
                <a:ea typeface="宋体" pitchFamily="2" charset="-122"/>
              </a:rPr>
              <a:t>3. </a:t>
            </a:r>
            <a:r>
              <a:rPr kumimoji="1" lang="zh-CN" altLang="en-US" sz="2000" b="1">
                <a:solidFill>
                  <a:srgbClr val="FF0000"/>
                </a:solidFill>
                <a:latin typeface="Helvetica" pitchFamily="34" charset="0"/>
                <a:ea typeface="宋体" pitchFamily="2" charset="-122"/>
              </a:rPr>
              <a:t>输入进程</a:t>
            </a:r>
            <a:r>
              <a:rPr kumimoji="1" lang="en-US" altLang="zh-CN" sz="2000" b="1">
                <a:solidFill>
                  <a:srgbClr val="FF0000"/>
                </a:solidFill>
                <a:latin typeface="Helvetica" pitchFamily="34" charset="0"/>
                <a:ea typeface="宋体" pitchFamily="2" charset="-122"/>
              </a:rPr>
              <a:t>SPi </a:t>
            </a:r>
            <a:r>
              <a:rPr kumimoji="1" lang="zh-CN" altLang="en-US" sz="2000" b="1">
                <a:solidFill>
                  <a:srgbClr val="FF0000"/>
                </a:solidFill>
                <a:latin typeface="Helvetica" pitchFamily="34" charset="0"/>
                <a:ea typeface="宋体" pitchFamily="2" charset="-122"/>
              </a:rPr>
              <a:t>和输出进程</a:t>
            </a:r>
            <a:r>
              <a:rPr kumimoji="1" lang="en-US" altLang="zh-CN" sz="2000" b="1">
                <a:solidFill>
                  <a:srgbClr val="FF0000"/>
                </a:solidFill>
                <a:latin typeface="Helvetica" pitchFamily="34" charset="0"/>
                <a:ea typeface="宋体" pitchFamily="2" charset="-122"/>
              </a:rPr>
              <a:t>SPo (Input/Output Process)</a:t>
            </a:r>
            <a:endParaRPr kumimoji="1" lang="en-US" altLang="zh-CN" sz="2000">
              <a:solidFill>
                <a:srgbClr val="FF0000"/>
              </a:solidFill>
              <a:latin typeface="Helvetica" pitchFamily="34" charset="0"/>
              <a:ea typeface="宋体" pitchFamily="2" charset="-122"/>
            </a:endParaRPr>
          </a:p>
          <a:p>
            <a:pPr lvl="1" algn="l">
              <a:lnSpc>
                <a:spcPct val="120000"/>
              </a:lnSpc>
              <a:spcBef>
                <a:spcPct val="35000"/>
              </a:spcBef>
              <a:buClr>
                <a:schemeClr val="bg1"/>
              </a:buClr>
              <a:buSzPct val="100000"/>
              <a:buFont typeface="Times New Roman" pitchFamily="18" charset="0"/>
              <a:buBlip>
                <a:blip r:embed="rId2"/>
              </a:buBlip>
            </a:pPr>
            <a:r>
              <a:rPr kumimoji="1" lang="en-US" altLang="zh-CN" b="1">
                <a:solidFill>
                  <a:schemeClr val="hlink"/>
                </a:solidFill>
                <a:latin typeface="Helvetica" pitchFamily="34" charset="0"/>
                <a:ea typeface="宋体" pitchFamily="2" charset="-122"/>
              </a:rPr>
              <a:t>SPi</a:t>
            </a:r>
            <a:r>
              <a:rPr kumimoji="1" lang="zh-CN" altLang="en-US" b="1">
                <a:solidFill>
                  <a:schemeClr val="hlink"/>
                </a:solidFill>
                <a:latin typeface="Helvetica" pitchFamily="34" charset="0"/>
                <a:ea typeface="宋体" pitchFamily="2" charset="-122"/>
              </a:rPr>
              <a:t>进程</a:t>
            </a:r>
          </a:p>
          <a:p>
            <a:pPr lvl="1" algn="l">
              <a:lnSpc>
                <a:spcPct val="120000"/>
              </a:lnSpc>
              <a:spcBef>
                <a:spcPct val="35000"/>
              </a:spcBef>
              <a:buClr>
                <a:schemeClr val="bg1"/>
              </a:buClr>
              <a:buSzPct val="100000"/>
              <a:buFont typeface="Times New Roman" pitchFamily="18" charset="0"/>
              <a:buNone/>
            </a:pPr>
            <a:r>
              <a:rPr kumimoji="1" lang="zh-CN" altLang="en-US">
                <a:latin typeface="Helvetica" pitchFamily="34" charset="0"/>
                <a:ea typeface="宋体" pitchFamily="2" charset="-122"/>
              </a:rPr>
              <a:t>模拟脱机输入时的外围控制机，将用户要求的数据从输入机，通过输入缓冲区送到输入井。当</a:t>
            </a:r>
            <a:r>
              <a:rPr kumimoji="1" lang="en-US" altLang="zh-CN">
                <a:latin typeface="Helvetica" pitchFamily="34" charset="0"/>
                <a:ea typeface="宋体" pitchFamily="2" charset="-122"/>
              </a:rPr>
              <a:t>CPU</a:t>
            </a:r>
            <a:r>
              <a:rPr kumimoji="1" lang="zh-CN" altLang="en-US">
                <a:latin typeface="Helvetica" pitchFamily="34" charset="0"/>
                <a:ea typeface="宋体" pitchFamily="2" charset="-122"/>
              </a:rPr>
              <a:t>需要输入数据时，直接从输入井读入内存。</a:t>
            </a:r>
          </a:p>
          <a:p>
            <a:pPr lvl="1" algn="l">
              <a:lnSpc>
                <a:spcPct val="120000"/>
              </a:lnSpc>
              <a:spcBef>
                <a:spcPct val="35000"/>
              </a:spcBef>
              <a:buClr>
                <a:schemeClr val="bg1"/>
              </a:buClr>
              <a:buSzPct val="100000"/>
              <a:buFont typeface="Times New Roman" pitchFamily="18" charset="0"/>
              <a:buBlip>
                <a:blip r:embed="rId2"/>
              </a:buBlip>
            </a:pPr>
            <a:r>
              <a:rPr kumimoji="1" lang="en-US" altLang="zh-CN" b="1">
                <a:solidFill>
                  <a:schemeClr val="hlink"/>
                </a:solidFill>
                <a:latin typeface="Helvetica" pitchFamily="34" charset="0"/>
                <a:ea typeface="宋体" pitchFamily="2" charset="-122"/>
              </a:rPr>
              <a:t>SPo</a:t>
            </a:r>
            <a:r>
              <a:rPr kumimoji="1" lang="zh-CN" altLang="en-US" b="1">
                <a:solidFill>
                  <a:schemeClr val="hlink"/>
                </a:solidFill>
                <a:latin typeface="Helvetica" pitchFamily="34" charset="0"/>
                <a:ea typeface="宋体" pitchFamily="2" charset="-122"/>
              </a:rPr>
              <a:t>进程</a:t>
            </a:r>
          </a:p>
          <a:p>
            <a:pPr lvl="1" algn="l">
              <a:lnSpc>
                <a:spcPct val="120000"/>
              </a:lnSpc>
              <a:spcBef>
                <a:spcPct val="35000"/>
              </a:spcBef>
              <a:buClr>
                <a:schemeClr val="bg1"/>
              </a:buClr>
              <a:buSzPct val="100000"/>
              <a:buFont typeface="Times New Roman" pitchFamily="18" charset="0"/>
              <a:buNone/>
            </a:pPr>
            <a:r>
              <a:rPr kumimoji="1" lang="zh-CN" altLang="en-US">
                <a:latin typeface="Helvetica" pitchFamily="34" charset="0"/>
                <a:ea typeface="宋体" pitchFamily="2" charset="-122"/>
              </a:rPr>
              <a:t>类似</a:t>
            </a:r>
            <a:endParaRPr kumimoji="1" lang="zh-CN" altLang="en-US">
              <a:effectLst>
                <a:outerShdw blurRad="38100" dist="38100" dir="2700000" algn="tl">
                  <a:srgbClr val="FFFFFF"/>
                </a:outerShdw>
              </a:effectLst>
              <a:latin typeface="Helvetica" pitchFamily="34" charset="0"/>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52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94616"/>
                                        </p:tgtEl>
                                        <p:attrNameLst>
                                          <p:attrName>style.visibility</p:attrName>
                                        </p:attrNameLst>
                                      </p:cBhvr>
                                      <p:to>
                                        <p:strVal val="visible"/>
                                      </p:to>
                                    </p:set>
                                    <p:anim calcmode="lin" valueType="num">
                                      <p:cBhvr>
                                        <p:cTn id="7" dur="500" fill="hold"/>
                                        <p:tgtEl>
                                          <p:spTgt spid="494616"/>
                                        </p:tgtEl>
                                        <p:attrNameLst>
                                          <p:attrName>ppt_w</p:attrName>
                                        </p:attrNameLst>
                                      </p:cBhvr>
                                      <p:tavLst>
                                        <p:tav tm="0">
                                          <p:val>
                                            <p:fltVal val="0"/>
                                          </p:val>
                                        </p:tav>
                                        <p:tav tm="100000">
                                          <p:val>
                                            <p:strVal val="#ppt_w"/>
                                          </p:val>
                                        </p:tav>
                                      </p:tavLst>
                                    </p:anim>
                                    <p:anim calcmode="lin" valueType="num">
                                      <p:cBhvr>
                                        <p:cTn id="8" dur="500" fill="hold"/>
                                        <p:tgtEl>
                                          <p:spTgt spid="494616"/>
                                        </p:tgtEl>
                                        <p:attrNameLst>
                                          <p:attrName>ppt_h</p:attrName>
                                        </p:attrNameLst>
                                      </p:cBhvr>
                                      <p:tavLst>
                                        <p:tav tm="0">
                                          <p:val>
                                            <p:fltVal val="0"/>
                                          </p:val>
                                        </p:tav>
                                        <p:tav tm="100000">
                                          <p:val>
                                            <p:strVal val="#ppt_h"/>
                                          </p:val>
                                        </p:tav>
                                      </p:tavLst>
                                    </p:anim>
                                    <p:animEffect transition="in" filter="fade">
                                      <p:cBhvr>
                                        <p:cTn id="9" dur="500"/>
                                        <p:tgtEl>
                                          <p:spTgt spid="49461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xit" presetSubtype="16" fill="hold" grpId="1" nodeType="clickEffect">
                                  <p:stCondLst>
                                    <p:cond delay="0"/>
                                  </p:stCondLst>
                                  <p:childTnLst>
                                    <p:animEffect transition="out" filter="box(in)">
                                      <p:cBhvr>
                                        <p:cTn id="13" dur="500"/>
                                        <p:tgtEl>
                                          <p:spTgt spid="494616"/>
                                        </p:tgtEl>
                                      </p:cBhvr>
                                    </p:animEffect>
                                    <p:set>
                                      <p:cBhvr>
                                        <p:cTn id="14" dur="1" fill="hold">
                                          <p:stCondLst>
                                            <p:cond delay="499"/>
                                          </p:stCondLst>
                                        </p:cTn>
                                        <p:tgtEl>
                                          <p:spTgt spid="49461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494617"/>
                                        </p:tgtEl>
                                        <p:attrNameLst>
                                          <p:attrName>style.visibility</p:attrName>
                                        </p:attrNameLst>
                                      </p:cBhvr>
                                      <p:to>
                                        <p:strVal val="visible"/>
                                      </p:to>
                                    </p:set>
                                    <p:anim calcmode="lin" valueType="num">
                                      <p:cBhvr>
                                        <p:cTn id="19" dur="500" fill="hold"/>
                                        <p:tgtEl>
                                          <p:spTgt spid="494617"/>
                                        </p:tgtEl>
                                        <p:attrNameLst>
                                          <p:attrName>ppt_w</p:attrName>
                                        </p:attrNameLst>
                                      </p:cBhvr>
                                      <p:tavLst>
                                        <p:tav tm="0">
                                          <p:val>
                                            <p:fltVal val="0"/>
                                          </p:val>
                                        </p:tav>
                                        <p:tav tm="100000">
                                          <p:val>
                                            <p:strVal val="#ppt_w"/>
                                          </p:val>
                                        </p:tav>
                                      </p:tavLst>
                                    </p:anim>
                                    <p:anim calcmode="lin" valueType="num">
                                      <p:cBhvr>
                                        <p:cTn id="20" dur="500" fill="hold"/>
                                        <p:tgtEl>
                                          <p:spTgt spid="494617"/>
                                        </p:tgtEl>
                                        <p:attrNameLst>
                                          <p:attrName>ppt_h</p:attrName>
                                        </p:attrNameLst>
                                      </p:cBhvr>
                                      <p:tavLst>
                                        <p:tav tm="0">
                                          <p:val>
                                            <p:fltVal val="0"/>
                                          </p:val>
                                        </p:tav>
                                        <p:tav tm="100000">
                                          <p:val>
                                            <p:strVal val="#ppt_h"/>
                                          </p:val>
                                        </p:tav>
                                      </p:tavLst>
                                    </p:anim>
                                    <p:animEffect transition="in" filter="fade">
                                      <p:cBhvr>
                                        <p:cTn id="21" dur="500"/>
                                        <p:tgtEl>
                                          <p:spTgt spid="4946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xit" presetSubtype="16" fill="hold" grpId="1" nodeType="clickEffect">
                                  <p:stCondLst>
                                    <p:cond delay="0"/>
                                  </p:stCondLst>
                                  <p:childTnLst>
                                    <p:animEffect transition="out" filter="box(in)">
                                      <p:cBhvr>
                                        <p:cTn id="25" dur="500"/>
                                        <p:tgtEl>
                                          <p:spTgt spid="494617"/>
                                        </p:tgtEl>
                                      </p:cBhvr>
                                    </p:animEffect>
                                    <p:set>
                                      <p:cBhvr>
                                        <p:cTn id="26" dur="1" fill="hold">
                                          <p:stCondLst>
                                            <p:cond delay="499"/>
                                          </p:stCondLst>
                                        </p:cTn>
                                        <p:tgtEl>
                                          <p:spTgt spid="49461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494618"/>
                                        </p:tgtEl>
                                        <p:attrNameLst>
                                          <p:attrName>style.visibility</p:attrName>
                                        </p:attrNameLst>
                                      </p:cBhvr>
                                      <p:to>
                                        <p:strVal val="visible"/>
                                      </p:to>
                                    </p:set>
                                    <p:animEffect transition="in" filter="box(out)">
                                      <p:cBhvr>
                                        <p:cTn id="31" dur="1000"/>
                                        <p:tgtEl>
                                          <p:spTgt spid="4946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xit" presetSubtype="16" fill="hold" grpId="1" nodeType="clickEffect">
                                  <p:stCondLst>
                                    <p:cond delay="0"/>
                                  </p:stCondLst>
                                  <p:childTnLst>
                                    <p:animEffect transition="out" filter="box(in)">
                                      <p:cBhvr>
                                        <p:cTn id="35" dur="1000"/>
                                        <p:tgtEl>
                                          <p:spTgt spid="494618"/>
                                        </p:tgtEl>
                                      </p:cBhvr>
                                    </p:animEffect>
                                    <p:set>
                                      <p:cBhvr>
                                        <p:cTn id="36" dur="1" fill="hold">
                                          <p:stCondLst>
                                            <p:cond delay="999"/>
                                          </p:stCondLst>
                                        </p:cTn>
                                        <p:tgtEl>
                                          <p:spTgt spid="4946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16" grpId="0" animBg="1"/>
      <p:bldP spid="494616" grpId="1" animBg="1"/>
      <p:bldP spid="494617" grpId="0" animBg="1"/>
      <p:bldP spid="494617" grpId="1" animBg="1"/>
      <p:bldP spid="494618" grpId="0" animBg="1"/>
      <p:bldP spid="494618" grpId="1"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457200" y="349250"/>
            <a:ext cx="7918450" cy="360363"/>
          </a:xfrm>
        </p:spPr>
        <p:txBody>
          <a:bodyPr>
            <a:normAutofit fontScale="90000"/>
          </a:bodyPr>
          <a:lstStyle/>
          <a:p>
            <a:r>
              <a:rPr lang="zh-CN" altLang="en-US" sz="2400" smtClean="0">
                <a:solidFill>
                  <a:srgbClr val="008000"/>
                </a:solidFill>
                <a:ea typeface="宋体" pitchFamily="2" charset="-122"/>
              </a:rPr>
              <a:t>三、共享打印机   </a:t>
            </a:r>
            <a:r>
              <a:rPr lang="en-US" altLang="zh-CN" sz="2400" smtClean="0">
                <a:solidFill>
                  <a:srgbClr val="008000"/>
                </a:solidFill>
                <a:ea typeface="宋体" pitchFamily="2" charset="-122"/>
              </a:rPr>
              <a:t>Printer Sharing</a:t>
            </a:r>
          </a:p>
        </p:txBody>
      </p:sp>
      <p:sp>
        <p:nvSpPr>
          <p:cNvPr id="495619" name="Rectangle 3"/>
          <p:cNvSpPr>
            <a:spLocks noGrp="1" noChangeArrowheads="1"/>
          </p:cNvSpPr>
          <p:nvPr>
            <p:ph idx="1"/>
          </p:nvPr>
        </p:nvSpPr>
        <p:spPr>
          <a:xfrm>
            <a:off x="228600" y="914400"/>
            <a:ext cx="8610600" cy="5257800"/>
          </a:xfrm>
        </p:spPr>
        <p:txBody>
          <a:bodyPr/>
          <a:lstStyle/>
          <a:p>
            <a:pPr>
              <a:lnSpc>
                <a:spcPct val="120000"/>
              </a:lnSpc>
            </a:pPr>
            <a:r>
              <a:rPr lang="zh-CN" altLang="zh-CN" sz="2000" smtClean="0">
                <a:ea typeface="宋体" pitchFamily="2" charset="-122"/>
              </a:rPr>
              <a:t>广泛用于多用户系统和局域网络中。</a:t>
            </a:r>
          </a:p>
          <a:p>
            <a:pPr lvl="1">
              <a:lnSpc>
                <a:spcPct val="120000"/>
              </a:lnSpc>
            </a:pPr>
            <a:r>
              <a:rPr lang="zh-CN" altLang="zh-CN" sz="2000" smtClean="0">
                <a:ea typeface="宋体" pitchFamily="2" charset="-122"/>
              </a:rPr>
              <a:t>当用户进程请求打印输出时，</a:t>
            </a:r>
            <a:r>
              <a:rPr lang="en-US" altLang="zh-CN" sz="2000" smtClean="0">
                <a:ea typeface="宋体" pitchFamily="2" charset="-122"/>
              </a:rPr>
              <a:t>SPOOLing</a:t>
            </a:r>
            <a:r>
              <a:rPr lang="zh-CN" altLang="zh-CN" sz="2000" smtClean="0">
                <a:ea typeface="宋体" pitchFamily="2" charset="-122"/>
              </a:rPr>
              <a:t>系统同意为它打印输出，但并不真正把打印机分配给该用户进程，而只为它做两件事：</a:t>
            </a:r>
            <a:endParaRPr lang="zh-CN" altLang="en-US" sz="2000" smtClean="0">
              <a:ea typeface="宋体" pitchFamily="2" charset="-122"/>
            </a:endParaRPr>
          </a:p>
          <a:p>
            <a:pPr lvl="2">
              <a:lnSpc>
                <a:spcPct val="120000"/>
              </a:lnSpc>
            </a:pPr>
            <a:r>
              <a:rPr lang="zh-CN" altLang="zh-CN" sz="2000" smtClean="0">
                <a:ea typeface="宋体" pitchFamily="2" charset="-122"/>
              </a:rPr>
              <a:t>（1）由输出进程在输出井中为之申请一空闲盘块区，并将要打印的数据送入其中；</a:t>
            </a:r>
            <a:endParaRPr lang="zh-CN" altLang="en-US" sz="2000" smtClean="0">
              <a:ea typeface="宋体" pitchFamily="2" charset="-122"/>
            </a:endParaRPr>
          </a:p>
          <a:p>
            <a:pPr lvl="2">
              <a:lnSpc>
                <a:spcPct val="120000"/>
              </a:lnSpc>
            </a:pPr>
            <a:r>
              <a:rPr lang="zh-CN" altLang="zh-CN" sz="2000" smtClean="0">
                <a:ea typeface="宋体" pitchFamily="2" charset="-122"/>
              </a:rPr>
              <a:t>（2）输出进程再为用户进程申请一张空白的用户请求打印表，并将用户的打印要求填入其中，再将该表挂到请求打印队列上。</a:t>
            </a:r>
            <a:endParaRPr lang="zh-CN" altLang="en-US" sz="2000" smtClean="0">
              <a:ea typeface="宋体" pitchFamily="2" charset="-122"/>
            </a:endParaRPr>
          </a:p>
          <a:p>
            <a:pPr lvl="1">
              <a:lnSpc>
                <a:spcPct val="120000"/>
              </a:lnSpc>
            </a:pPr>
            <a:r>
              <a:rPr lang="zh-CN" altLang="zh-CN" sz="2000" smtClean="0">
                <a:ea typeface="宋体" pitchFamily="2" charset="-122"/>
              </a:rPr>
              <a:t>如果还有进程要求打印输出，系统仍可接受该请求，也同样为该进程做上述两件事。</a:t>
            </a:r>
            <a:endParaRPr lang="zh-CN" altLang="en-US" sz="2000" smtClean="0">
              <a:ea typeface="宋体" pitchFamily="2" charset="-122"/>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53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Effect transition="in" filter="wipe(left)">
                                      <p:cBhvr>
                                        <p:cTn id="7" dur="500"/>
                                        <p:tgtEl>
                                          <p:spTgt spid="495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5619">
                                            <p:txEl>
                                              <p:pRg st="1" end="1"/>
                                            </p:txEl>
                                          </p:spTgt>
                                        </p:tgtEl>
                                        <p:attrNameLst>
                                          <p:attrName>style.visibility</p:attrName>
                                        </p:attrNameLst>
                                      </p:cBhvr>
                                      <p:to>
                                        <p:strVal val="visible"/>
                                      </p:to>
                                    </p:set>
                                    <p:animEffect transition="in" filter="wipe(left)">
                                      <p:cBhvr>
                                        <p:cTn id="12" dur="500"/>
                                        <p:tgtEl>
                                          <p:spTgt spid="495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5619">
                                            <p:txEl>
                                              <p:pRg st="2" end="2"/>
                                            </p:txEl>
                                          </p:spTgt>
                                        </p:tgtEl>
                                        <p:attrNameLst>
                                          <p:attrName>style.visibility</p:attrName>
                                        </p:attrNameLst>
                                      </p:cBhvr>
                                      <p:to>
                                        <p:strVal val="visible"/>
                                      </p:to>
                                    </p:set>
                                    <p:animEffect transition="in" filter="wipe(left)">
                                      <p:cBhvr>
                                        <p:cTn id="17" dur="500"/>
                                        <p:tgtEl>
                                          <p:spTgt spid="495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5619">
                                            <p:txEl>
                                              <p:pRg st="3" end="3"/>
                                            </p:txEl>
                                          </p:spTgt>
                                        </p:tgtEl>
                                        <p:attrNameLst>
                                          <p:attrName>style.visibility</p:attrName>
                                        </p:attrNameLst>
                                      </p:cBhvr>
                                      <p:to>
                                        <p:strVal val="visible"/>
                                      </p:to>
                                    </p:set>
                                    <p:animEffect transition="in" filter="wipe(left)">
                                      <p:cBhvr>
                                        <p:cTn id="22" dur="500"/>
                                        <p:tgtEl>
                                          <p:spTgt spid="495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5619">
                                            <p:txEl>
                                              <p:pRg st="4" end="4"/>
                                            </p:txEl>
                                          </p:spTgt>
                                        </p:tgtEl>
                                        <p:attrNameLst>
                                          <p:attrName>style.visibility</p:attrName>
                                        </p:attrNameLst>
                                      </p:cBhvr>
                                      <p:to>
                                        <p:strVal val="visible"/>
                                      </p:to>
                                    </p:set>
                                    <p:animEffect transition="in" filter="wipe(left)">
                                      <p:cBhvr>
                                        <p:cTn id="27" dur="500"/>
                                        <p:tgtEl>
                                          <p:spTgt spid="495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bldLvl="3"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661988" y="406400"/>
            <a:ext cx="7772400" cy="609600"/>
          </a:xfrm>
        </p:spPr>
        <p:txBody>
          <a:bodyPr>
            <a:normAutofit fontScale="90000"/>
          </a:bodyPr>
          <a:lstStyle/>
          <a:p>
            <a:r>
              <a:rPr lang="zh-CN" altLang="en-US" sz="2400" smtClean="0">
                <a:solidFill>
                  <a:srgbClr val="008000"/>
                </a:solidFill>
                <a:ea typeface="宋体" pitchFamily="2" charset="-122"/>
              </a:rPr>
              <a:t>四、 </a:t>
            </a:r>
            <a:r>
              <a:rPr lang="en-US" altLang="zh-CN" sz="2400" smtClean="0">
                <a:solidFill>
                  <a:srgbClr val="008000"/>
                </a:solidFill>
                <a:ea typeface="宋体" pitchFamily="2" charset="-122"/>
              </a:rPr>
              <a:t>SPOOLing</a:t>
            </a:r>
            <a:r>
              <a:rPr lang="zh-CN" altLang="zh-CN" sz="2400" smtClean="0">
                <a:solidFill>
                  <a:srgbClr val="008000"/>
                </a:solidFill>
                <a:ea typeface="宋体" pitchFamily="2" charset="-122"/>
              </a:rPr>
              <a:t>系统的特点</a:t>
            </a:r>
            <a:br>
              <a:rPr lang="zh-CN" altLang="zh-CN" sz="2400" smtClean="0">
                <a:solidFill>
                  <a:srgbClr val="008000"/>
                </a:solidFill>
                <a:ea typeface="宋体" pitchFamily="2" charset="-122"/>
              </a:rPr>
            </a:br>
            <a:r>
              <a:rPr lang="en-US" altLang="zh-CN" sz="2400" smtClean="0">
                <a:solidFill>
                  <a:srgbClr val="008000"/>
                </a:solidFill>
                <a:ea typeface="宋体" pitchFamily="2" charset="-122"/>
              </a:rPr>
              <a:t>The Characteristics  of SPOOLing System</a:t>
            </a:r>
          </a:p>
        </p:txBody>
      </p:sp>
      <p:sp>
        <p:nvSpPr>
          <p:cNvPr id="496643" name="Rectangle 3"/>
          <p:cNvSpPr>
            <a:spLocks noGrp="1" noChangeArrowheads="1"/>
          </p:cNvSpPr>
          <p:nvPr>
            <p:ph idx="1"/>
          </p:nvPr>
        </p:nvSpPr>
        <p:spPr>
          <a:xfrm>
            <a:off x="244475" y="1604963"/>
            <a:ext cx="8718550" cy="3140075"/>
          </a:xfrm>
        </p:spPr>
        <p:txBody>
          <a:bodyPr lIns="0" rIns="0"/>
          <a:lstStyle/>
          <a:p>
            <a:r>
              <a:rPr lang="en-US" altLang="zh-CN" sz="2400" b="1" dirty="0" smtClean="0">
                <a:ea typeface="宋体" pitchFamily="2" charset="-122"/>
              </a:rPr>
              <a:t>1. </a:t>
            </a:r>
            <a:r>
              <a:rPr lang="zh-CN" altLang="en-US" sz="2400" b="1" dirty="0" smtClean="0">
                <a:ea typeface="宋体" pitchFamily="2" charset="-122"/>
              </a:rPr>
              <a:t>提高了</a:t>
            </a:r>
            <a:r>
              <a:rPr lang="en-US" altLang="zh-CN" sz="2400" b="1" dirty="0" smtClean="0">
                <a:ea typeface="宋体" pitchFamily="2" charset="-122"/>
              </a:rPr>
              <a:t>I/O</a:t>
            </a:r>
            <a:r>
              <a:rPr lang="zh-CN" altLang="en-US" sz="2400" b="1" dirty="0" smtClean="0">
                <a:ea typeface="宋体" pitchFamily="2" charset="-122"/>
              </a:rPr>
              <a:t>速度</a:t>
            </a:r>
          </a:p>
          <a:p>
            <a:pPr lvl="1"/>
            <a:r>
              <a:rPr lang="zh-CN" altLang="en-US" sz="2000" dirty="0" smtClean="0">
                <a:ea typeface="宋体" pitchFamily="2" charset="-122"/>
              </a:rPr>
              <a:t>缓和了</a:t>
            </a:r>
            <a:r>
              <a:rPr lang="en-US" altLang="zh-CN" sz="2000" dirty="0" smtClean="0">
                <a:ea typeface="宋体" pitchFamily="2" charset="-122"/>
              </a:rPr>
              <a:t>CPU</a:t>
            </a:r>
            <a:r>
              <a:rPr lang="zh-CN" altLang="en-US" sz="2000" dirty="0" smtClean="0">
                <a:ea typeface="宋体" pitchFamily="2" charset="-122"/>
              </a:rPr>
              <a:t>与低速</a:t>
            </a:r>
            <a:r>
              <a:rPr lang="en-US" altLang="zh-CN" sz="2000" dirty="0" smtClean="0">
                <a:ea typeface="宋体" pitchFamily="2" charset="-122"/>
              </a:rPr>
              <a:t>I/O</a:t>
            </a:r>
            <a:r>
              <a:rPr lang="zh-CN" altLang="en-US" sz="2000" dirty="0" smtClean="0">
                <a:ea typeface="宋体" pitchFamily="2" charset="-122"/>
              </a:rPr>
              <a:t>设备之间速度不匹配的矛盾。</a:t>
            </a:r>
          </a:p>
          <a:p>
            <a:r>
              <a:rPr lang="en-US" altLang="zh-CN" sz="2400" b="1" dirty="0" smtClean="0">
                <a:ea typeface="宋体" pitchFamily="2" charset="-122"/>
              </a:rPr>
              <a:t>2. </a:t>
            </a:r>
            <a:r>
              <a:rPr lang="zh-CN" altLang="en-US" sz="2400" b="1" dirty="0" smtClean="0">
                <a:ea typeface="宋体" pitchFamily="2" charset="-122"/>
              </a:rPr>
              <a:t>将独占设备改造为共享设备</a:t>
            </a:r>
            <a:endParaRPr lang="zh-CN" altLang="en-US" sz="2000" dirty="0" smtClean="0">
              <a:ea typeface="宋体" pitchFamily="2" charset="-122"/>
            </a:endParaRPr>
          </a:p>
          <a:p>
            <a:r>
              <a:rPr lang="en-US" altLang="zh-CN" sz="2400" b="1" dirty="0" smtClean="0">
                <a:ea typeface="宋体" pitchFamily="2" charset="-122"/>
              </a:rPr>
              <a:t>3. </a:t>
            </a:r>
            <a:r>
              <a:rPr lang="zh-CN" altLang="en-US" sz="2400" b="1" dirty="0" smtClean="0">
                <a:ea typeface="宋体" pitchFamily="2" charset="-122"/>
              </a:rPr>
              <a:t>实现了虚拟设备功能</a:t>
            </a:r>
          </a:p>
          <a:p>
            <a:pPr lvl="1"/>
            <a:r>
              <a:rPr lang="en-US" altLang="zh-CN" sz="2000" b="1" dirty="0" smtClean="0">
                <a:solidFill>
                  <a:srgbClr val="00B0F0"/>
                </a:solidFill>
                <a:ea typeface="宋体" pitchFamily="2" charset="-122"/>
              </a:rPr>
              <a:t>SPOOLing</a:t>
            </a:r>
            <a:r>
              <a:rPr lang="zh-CN" altLang="zh-CN" sz="2000" b="1" dirty="0" smtClean="0">
                <a:solidFill>
                  <a:srgbClr val="00B0F0"/>
                </a:solidFill>
                <a:ea typeface="宋体" pitchFamily="2" charset="-122"/>
              </a:rPr>
              <a:t>系统实现了将独占设备变换为若干台对应的逻辑设备的功能</a:t>
            </a:r>
            <a:endParaRPr lang="zh-CN" altLang="en-US" sz="2000" b="1" dirty="0" smtClean="0">
              <a:solidFill>
                <a:srgbClr val="00B0F0"/>
              </a:solidFill>
              <a:ea typeface="宋体" pitchFamily="2" charset="-122"/>
            </a:endParaRPr>
          </a:p>
        </p:txBody>
      </p:sp>
      <p:pic>
        <p:nvPicPr>
          <p:cNvPr id="496644" name="Picture 4"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3838" y="6434138"/>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54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accel="50000"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 calcmode="lin" valueType="num">
                                      <p:cBhvr additive="base">
                                        <p:cTn id="7" dur="500" fill="hold"/>
                                        <p:tgtEl>
                                          <p:spTgt spid="496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6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accel="50000" fill="hold" grpId="0" nodeType="clickEffect">
                                  <p:stCondLst>
                                    <p:cond delay="0"/>
                                  </p:stCondLst>
                                  <p:childTnLst>
                                    <p:set>
                                      <p:cBhvr>
                                        <p:cTn id="12" dur="1" fill="hold">
                                          <p:stCondLst>
                                            <p:cond delay="0"/>
                                          </p:stCondLst>
                                        </p:cTn>
                                        <p:tgtEl>
                                          <p:spTgt spid="496643">
                                            <p:txEl>
                                              <p:pRg st="1" end="1"/>
                                            </p:txEl>
                                          </p:spTgt>
                                        </p:tgtEl>
                                        <p:attrNameLst>
                                          <p:attrName>style.visibility</p:attrName>
                                        </p:attrNameLst>
                                      </p:cBhvr>
                                      <p:to>
                                        <p:strVal val="visible"/>
                                      </p:to>
                                    </p:set>
                                    <p:anim calcmode="lin" valueType="num">
                                      <p:cBhvr additive="base">
                                        <p:cTn id="13" dur="500" fill="hold"/>
                                        <p:tgtEl>
                                          <p:spTgt spid="4966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96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accel="50000" fill="hold" grpId="0" nodeType="clickEffect">
                                  <p:stCondLst>
                                    <p:cond delay="0"/>
                                  </p:stCondLst>
                                  <p:childTnLst>
                                    <p:set>
                                      <p:cBhvr>
                                        <p:cTn id="18" dur="1" fill="hold">
                                          <p:stCondLst>
                                            <p:cond delay="0"/>
                                          </p:stCondLst>
                                        </p:cTn>
                                        <p:tgtEl>
                                          <p:spTgt spid="496643">
                                            <p:txEl>
                                              <p:pRg st="2" end="2"/>
                                            </p:txEl>
                                          </p:spTgt>
                                        </p:tgtEl>
                                        <p:attrNameLst>
                                          <p:attrName>style.visibility</p:attrName>
                                        </p:attrNameLst>
                                      </p:cBhvr>
                                      <p:to>
                                        <p:strVal val="visible"/>
                                      </p:to>
                                    </p:set>
                                    <p:anim calcmode="lin" valueType="num">
                                      <p:cBhvr additive="base">
                                        <p:cTn id="19" dur="500" fill="hold"/>
                                        <p:tgtEl>
                                          <p:spTgt spid="4966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96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accel="50000" fill="hold" grpId="0" nodeType="clickEffect">
                                  <p:stCondLst>
                                    <p:cond delay="0"/>
                                  </p:stCondLst>
                                  <p:childTnLst>
                                    <p:set>
                                      <p:cBhvr>
                                        <p:cTn id="24" dur="1" fill="hold">
                                          <p:stCondLst>
                                            <p:cond delay="0"/>
                                          </p:stCondLst>
                                        </p:cTn>
                                        <p:tgtEl>
                                          <p:spTgt spid="496643">
                                            <p:txEl>
                                              <p:pRg st="3" end="3"/>
                                            </p:txEl>
                                          </p:spTgt>
                                        </p:tgtEl>
                                        <p:attrNameLst>
                                          <p:attrName>style.visibility</p:attrName>
                                        </p:attrNameLst>
                                      </p:cBhvr>
                                      <p:to>
                                        <p:strVal val="visible"/>
                                      </p:to>
                                    </p:set>
                                    <p:anim calcmode="lin" valueType="num">
                                      <p:cBhvr additive="base">
                                        <p:cTn id="25" dur="500" fill="hold"/>
                                        <p:tgtEl>
                                          <p:spTgt spid="4966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96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accel="50000" fill="hold" grpId="0" nodeType="clickEffect">
                                  <p:stCondLst>
                                    <p:cond delay="0"/>
                                  </p:stCondLst>
                                  <p:childTnLst>
                                    <p:set>
                                      <p:cBhvr>
                                        <p:cTn id="30" dur="1" fill="hold">
                                          <p:stCondLst>
                                            <p:cond delay="0"/>
                                          </p:stCondLst>
                                        </p:cTn>
                                        <p:tgtEl>
                                          <p:spTgt spid="496643">
                                            <p:txEl>
                                              <p:pRg st="4" end="4"/>
                                            </p:txEl>
                                          </p:spTgt>
                                        </p:tgtEl>
                                        <p:attrNameLst>
                                          <p:attrName>style.visibility</p:attrName>
                                        </p:attrNameLst>
                                      </p:cBhvr>
                                      <p:to>
                                        <p:strVal val="visible"/>
                                      </p:to>
                                    </p:set>
                                    <p:anim calcmode="lin" valueType="num">
                                      <p:cBhvr additive="base">
                                        <p:cTn id="31" dur="500" fill="hold"/>
                                        <p:tgtEl>
                                          <p:spTgt spid="49664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966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bldLvl="2"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628650" y="0"/>
            <a:ext cx="8515350" cy="844550"/>
          </a:xfrm>
        </p:spPr>
        <p:txBody>
          <a:bodyPr/>
          <a:lstStyle/>
          <a:p>
            <a:r>
              <a:rPr lang="en-US" altLang="zh-CN" sz="2800" dirty="0" smtClean="0">
                <a:ea typeface="宋体" pitchFamily="2" charset="-122"/>
              </a:rPr>
              <a:t>13.5 I/O Requests to Hardware Operations</a:t>
            </a:r>
            <a:br>
              <a:rPr lang="en-US" altLang="zh-CN" sz="2800" dirty="0" smtClean="0">
                <a:ea typeface="宋体" pitchFamily="2" charset="-122"/>
              </a:rPr>
            </a:br>
            <a:r>
              <a:rPr kumimoji="1" lang="zh-CN" altLang="en-US" sz="1800" dirty="0" smtClean="0">
                <a:solidFill>
                  <a:srgbClr val="008000"/>
                </a:solidFill>
                <a:latin typeface="Helvetica" pitchFamily="34" charset="0"/>
                <a:ea typeface="宋体" pitchFamily="2" charset="-122"/>
              </a:rPr>
              <a:t>从</a:t>
            </a:r>
            <a:r>
              <a:rPr kumimoji="1" lang="en-US" altLang="zh-CN" sz="1800" dirty="0" smtClean="0">
                <a:solidFill>
                  <a:srgbClr val="008000"/>
                </a:solidFill>
                <a:latin typeface="Helvetica" pitchFamily="34" charset="0"/>
                <a:ea typeface="宋体" pitchFamily="2" charset="-122"/>
              </a:rPr>
              <a:t>I/O</a:t>
            </a:r>
            <a:r>
              <a:rPr kumimoji="1" lang="zh-CN" altLang="en-US" sz="1800" dirty="0" smtClean="0">
                <a:solidFill>
                  <a:srgbClr val="008000"/>
                </a:solidFill>
                <a:latin typeface="Helvetica" pitchFamily="34" charset="0"/>
                <a:ea typeface="宋体" pitchFamily="2" charset="-122"/>
              </a:rPr>
              <a:t>请求到硬件操作</a:t>
            </a:r>
          </a:p>
        </p:txBody>
      </p:sp>
      <p:sp>
        <p:nvSpPr>
          <p:cNvPr id="497667" name="Rectangle 3"/>
          <p:cNvSpPr>
            <a:spLocks noGrp="1" noChangeArrowheads="1"/>
          </p:cNvSpPr>
          <p:nvPr>
            <p:ph idx="1"/>
          </p:nvPr>
        </p:nvSpPr>
        <p:spPr>
          <a:xfrm>
            <a:off x="0" y="882650"/>
            <a:ext cx="9144000" cy="5364163"/>
          </a:xfrm>
        </p:spPr>
        <p:txBody>
          <a:bodyPr>
            <a:normAutofit fontScale="92500"/>
          </a:bodyPr>
          <a:lstStyle/>
          <a:p>
            <a:r>
              <a:rPr lang="en-US" altLang="zh-CN" sz="2400" dirty="0" smtClean="0">
                <a:ea typeface="宋体" pitchFamily="2" charset="-122"/>
              </a:rPr>
              <a:t>How the operating system connects an application request to a set of network wires or to a specific disk sector.</a:t>
            </a:r>
          </a:p>
          <a:p>
            <a:pPr lvl="1">
              <a:buFont typeface="Monotype Sorts" pitchFamily="2" charset="2"/>
              <a:buNone/>
            </a:pPr>
            <a:r>
              <a:rPr lang="zh-CN" altLang="en-US" sz="2000" b="1" dirty="0" smtClean="0">
                <a:solidFill>
                  <a:srgbClr val="008000"/>
                </a:solidFill>
                <a:ea typeface="宋体" pitchFamily="2" charset="-122"/>
              </a:rPr>
              <a:t>操作系统如何将应用程序请求与网络线路或特定扇区连接起来。</a:t>
            </a:r>
          </a:p>
          <a:p>
            <a:pPr lvl="1"/>
            <a:r>
              <a:rPr lang="en-US" altLang="zh-CN" sz="2000" dirty="0" smtClean="0">
                <a:ea typeface="宋体" pitchFamily="2" charset="-122"/>
              </a:rPr>
              <a:t>Consider reading a file from disk for a process:</a:t>
            </a:r>
          </a:p>
          <a:p>
            <a:pPr lvl="2">
              <a:buFont typeface="Webdings" pitchFamily="18" charset="2"/>
              <a:buNone/>
            </a:pPr>
            <a:r>
              <a:rPr lang="zh-CN" altLang="en-US" sz="2000" b="1" dirty="0" smtClean="0">
                <a:solidFill>
                  <a:srgbClr val="008000"/>
                </a:solidFill>
                <a:ea typeface="宋体" pitchFamily="2" charset="-122"/>
              </a:rPr>
              <a:t>以某个进程从磁盘读文件为例</a:t>
            </a:r>
            <a:r>
              <a:rPr lang="zh-CN" altLang="en-US" sz="2000" dirty="0" smtClean="0">
                <a:ea typeface="宋体" pitchFamily="2" charset="-122"/>
              </a:rPr>
              <a:t>：</a:t>
            </a:r>
          </a:p>
          <a:p>
            <a:pPr lvl="2"/>
            <a:r>
              <a:rPr lang="en-US" altLang="zh-CN" sz="2000" dirty="0" smtClean="0">
                <a:ea typeface="宋体" pitchFamily="2" charset="-122"/>
              </a:rPr>
              <a:t>Determine device holding file </a:t>
            </a:r>
            <a:r>
              <a:rPr lang="zh-CN" altLang="en-US" sz="2000" b="1" dirty="0" smtClean="0">
                <a:solidFill>
                  <a:srgbClr val="008000"/>
                </a:solidFill>
                <a:ea typeface="宋体" pitchFamily="2" charset="-122"/>
              </a:rPr>
              <a:t>确定存放文件的设备</a:t>
            </a:r>
          </a:p>
          <a:p>
            <a:pPr lvl="2"/>
            <a:r>
              <a:rPr lang="en-US" altLang="zh-CN" sz="2000" dirty="0" smtClean="0">
                <a:ea typeface="宋体" pitchFamily="2" charset="-122"/>
              </a:rPr>
              <a:t>Translate name to device representation </a:t>
            </a:r>
            <a:r>
              <a:rPr lang="zh-CN" altLang="en-US" sz="2000" b="1" dirty="0" smtClean="0">
                <a:solidFill>
                  <a:srgbClr val="008000"/>
                </a:solidFill>
                <a:ea typeface="宋体" pitchFamily="2" charset="-122"/>
              </a:rPr>
              <a:t>将文件名转换为设备表示</a:t>
            </a:r>
          </a:p>
          <a:p>
            <a:pPr lvl="2"/>
            <a:r>
              <a:rPr lang="en-US" altLang="zh-CN" sz="2000" dirty="0" smtClean="0">
                <a:ea typeface="宋体" pitchFamily="2" charset="-122"/>
              </a:rPr>
              <a:t>Physically read data from disk into buffer </a:t>
            </a:r>
            <a:r>
              <a:rPr lang="zh-CN" altLang="en-US" b="1" dirty="0" smtClean="0">
                <a:solidFill>
                  <a:srgbClr val="008000"/>
                </a:solidFill>
                <a:ea typeface="宋体" pitchFamily="2" charset="-122"/>
              </a:rPr>
              <a:t>物理地从磁盘读取数据到缓冲区</a:t>
            </a:r>
          </a:p>
          <a:p>
            <a:pPr lvl="2"/>
            <a:r>
              <a:rPr lang="en-US" altLang="zh-CN" sz="2000" dirty="0" smtClean="0">
                <a:ea typeface="宋体" pitchFamily="2" charset="-122"/>
              </a:rPr>
              <a:t>Make data available to requesting process</a:t>
            </a:r>
            <a:r>
              <a:rPr lang="zh-CN" altLang="en-US" b="1" dirty="0" smtClean="0">
                <a:solidFill>
                  <a:srgbClr val="008000"/>
                </a:solidFill>
                <a:ea typeface="宋体" pitchFamily="2" charset="-122"/>
              </a:rPr>
              <a:t>使数据对请求进程成为可用的</a:t>
            </a:r>
          </a:p>
          <a:p>
            <a:pPr lvl="2"/>
            <a:r>
              <a:rPr lang="en-US" altLang="zh-CN" sz="2000" dirty="0" smtClean="0">
                <a:ea typeface="宋体" pitchFamily="2" charset="-122"/>
              </a:rPr>
              <a:t>Return control to process  </a:t>
            </a:r>
            <a:r>
              <a:rPr lang="zh-CN" altLang="en-US" sz="2000" b="1" dirty="0" smtClean="0">
                <a:solidFill>
                  <a:srgbClr val="008000"/>
                </a:solidFill>
                <a:ea typeface="宋体" pitchFamily="2" charset="-122"/>
              </a:rPr>
              <a:t>将控制返回给进程</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5871" name="Group 15"/>
          <p:cNvGrpSpPr>
            <a:grpSpLocks/>
          </p:cNvGrpSpPr>
          <p:nvPr/>
        </p:nvGrpSpPr>
        <p:grpSpPr bwMode="auto">
          <a:xfrm>
            <a:off x="979488" y="411163"/>
            <a:ext cx="8164512" cy="6303962"/>
            <a:chOff x="392" y="67"/>
            <a:chExt cx="5143" cy="3971"/>
          </a:xfrm>
        </p:grpSpPr>
        <p:sp>
          <p:nvSpPr>
            <p:cNvPr id="505872" name="AutoShape 16"/>
            <p:cNvSpPr>
              <a:spLocks noChangeArrowheads="1"/>
            </p:cNvSpPr>
            <p:nvPr/>
          </p:nvSpPr>
          <p:spPr bwMode="auto">
            <a:xfrm>
              <a:off x="865" y="134"/>
              <a:ext cx="1015" cy="240"/>
            </a:xfrm>
            <a:prstGeom prst="flowChartProcess">
              <a:avLst/>
            </a:prstGeom>
            <a:solidFill>
              <a:srgbClr val="CCFFFF"/>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zh-CN" altLang="en-US" b="1">
                  <a:solidFill>
                    <a:srgbClr val="0000CC"/>
                  </a:solidFill>
                </a:rPr>
                <a:t>请求</a:t>
              </a:r>
              <a:r>
                <a:rPr lang="en-US" altLang="zh-CN" b="1">
                  <a:solidFill>
                    <a:srgbClr val="0000CC"/>
                  </a:solidFill>
                </a:rPr>
                <a:t>I/O</a:t>
              </a:r>
            </a:p>
          </p:txBody>
        </p:sp>
        <p:sp>
          <p:nvSpPr>
            <p:cNvPr id="505873" name="AutoShape 17"/>
            <p:cNvSpPr>
              <a:spLocks noChangeArrowheads="1"/>
            </p:cNvSpPr>
            <p:nvPr/>
          </p:nvSpPr>
          <p:spPr bwMode="auto">
            <a:xfrm>
              <a:off x="673" y="1293"/>
              <a:ext cx="1406" cy="378"/>
            </a:xfrm>
            <a:prstGeom prst="flowChartProcess">
              <a:avLst/>
            </a:prstGeom>
            <a:solidFill>
              <a:srgbClr val="CCFFFF"/>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zh-CN" altLang="en-US" b="1">
                  <a:solidFill>
                    <a:srgbClr val="0000CC"/>
                  </a:solidFill>
                </a:rPr>
                <a:t>向设备驱动发送请求，</a:t>
              </a:r>
            </a:p>
            <a:p>
              <a:r>
                <a:rPr lang="zh-CN" altLang="en-US" b="1">
                  <a:solidFill>
                    <a:srgbClr val="0000CC"/>
                  </a:solidFill>
                </a:rPr>
                <a:t>如果合适则阻塞进程</a:t>
              </a:r>
              <a:endParaRPr lang="en-US" altLang="zh-CN" b="1">
                <a:solidFill>
                  <a:srgbClr val="0000CC"/>
                </a:solidFill>
              </a:endParaRPr>
            </a:p>
          </p:txBody>
        </p:sp>
        <p:sp>
          <p:nvSpPr>
            <p:cNvPr id="505874" name="AutoShape 18"/>
            <p:cNvSpPr>
              <a:spLocks noChangeArrowheads="1"/>
            </p:cNvSpPr>
            <p:nvPr/>
          </p:nvSpPr>
          <p:spPr bwMode="auto">
            <a:xfrm>
              <a:off x="393" y="1889"/>
              <a:ext cx="1982" cy="397"/>
            </a:xfrm>
            <a:prstGeom prst="flowChartProcess">
              <a:avLst/>
            </a:prstGeom>
            <a:solidFill>
              <a:srgbClr val="CCFFFF"/>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zh-CN" altLang="en-US" b="1">
                  <a:solidFill>
                    <a:srgbClr val="0000CC"/>
                  </a:solidFill>
                </a:rPr>
                <a:t>处理请求，向控制器发送命令，</a:t>
              </a:r>
            </a:p>
            <a:p>
              <a:r>
                <a:rPr lang="zh-CN" altLang="en-US" b="1">
                  <a:solidFill>
                    <a:srgbClr val="0000CC"/>
                  </a:solidFill>
                </a:rPr>
                <a:t>设置控制器阻塞直到被中断</a:t>
              </a:r>
              <a:endParaRPr lang="en-US" altLang="zh-CN" b="1">
                <a:solidFill>
                  <a:srgbClr val="0000CC"/>
                </a:solidFill>
              </a:endParaRPr>
            </a:p>
          </p:txBody>
        </p:sp>
        <p:sp>
          <p:nvSpPr>
            <p:cNvPr id="505875" name="AutoShape 19"/>
            <p:cNvSpPr>
              <a:spLocks noChangeArrowheads="1"/>
            </p:cNvSpPr>
            <p:nvPr/>
          </p:nvSpPr>
          <p:spPr bwMode="auto">
            <a:xfrm>
              <a:off x="433" y="3158"/>
              <a:ext cx="1942" cy="371"/>
            </a:xfrm>
            <a:prstGeom prst="flowChartProcess">
              <a:avLst/>
            </a:prstGeom>
            <a:solidFill>
              <a:srgbClr val="CCFFFF"/>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zh-CN" altLang="en-US" b="1">
                  <a:solidFill>
                    <a:srgbClr val="0000CC"/>
                  </a:solidFill>
                </a:rPr>
                <a:t>监视设备，当</a:t>
              </a:r>
              <a:r>
                <a:rPr lang="en-US" altLang="zh-CN" b="1">
                  <a:solidFill>
                    <a:srgbClr val="0000CC"/>
                  </a:solidFill>
                </a:rPr>
                <a:t>I/O</a:t>
              </a:r>
              <a:r>
                <a:rPr lang="zh-CN" altLang="en-US" b="1">
                  <a:solidFill>
                    <a:srgbClr val="0000CC"/>
                  </a:solidFill>
                </a:rPr>
                <a:t>完成时中断</a:t>
              </a:r>
            </a:p>
          </p:txBody>
        </p:sp>
        <p:sp>
          <p:nvSpPr>
            <p:cNvPr id="505876" name="AutoShape 20"/>
            <p:cNvSpPr>
              <a:spLocks noChangeArrowheads="1"/>
            </p:cNvSpPr>
            <p:nvPr/>
          </p:nvSpPr>
          <p:spPr bwMode="auto">
            <a:xfrm>
              <a:off x="3374" y="67"/>
              <a:ext cx="1687" cy="397"/>
            </a:xfrm>
            <a:prstGeom prst="flowChartProcess">
              <a:avLst/>
            </a:prstGeom>
            <a:solidFill>
              <a:srgbClr val="CCFFFF"/>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b="1">
                  <a:solidFill>
                    <a:srgbClr val="0000CC"/>
                  </a:solidFill>
                </a:rPr>
                <a:t>I/O</a:t>
              </a:r>
              <a:r>
                <a:rPr lang="zh-CN" altLang="en-US" b="1">
                  <a:solidFill>
                    <a:srgbClr val="0000CC"/>
                  </a:solidFill>
                </a:rPr>
                <a:t>完成，输入数据可用，</a:t>
              </a:r>
            </a:p>
            <a:p>
              <a:r>
                <a:rPr lang="zh-CN" altLang="en-US" b="1">
                  <a:solidFill>
                    <a:srgbClr val="0000CC"/>
                  </a:solidFill>
                </a:rPr>
                <a:t>或输出完毕</a:t>
              </a:r>
            </a:p>
          </p:txBody>
        </p:sp>
        <p:sp>
          <p:nvSpPr>
            <p:cNvPr id="505877" name="AutoShape 21"/>
            <p:cNvSpPr>
              <a:spLocks noChangeArrowheads="1"/>
            </p:cNvSpPr>
            <p:nvPr/>
          </p:nvSpPr>
          <p:spPr bwMode="auto">
            <a:xfrm>
              <a:off x="3228" y="669"/>
              <a:ext cx="2010" cy="412"/>
            </a:xfrm>
            <a:prstGeom prst="flowChartProcess">
              <a:avLst/>
            </a:prstGeom>
            <a:solidFill>
              <a:srgbClr val="CCFFFF"/>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zh-CN" altLang="en-US" b="1">
                  <a:solidFill>
                    <a:srgbClr val="0000CC"/>
                  </a:solidFill>
                </a:rPr>
                <a:t>传输数据（如果合适）到进程，</a:t>
              </a:r>
            </a:p>
            <a:p>
              <a:r>
                <a:rPr lang="zh-CN" altLang="en-US" b="1">
                  <a:solidFill>
                    <a:srgbClr val="0000CC"/>
                  </a:solidFill>
                </a:rPr>
                <a:t>返回完成或错误代码</a:t>
              </a:r>
              <a:endParaRPr lang="en-US" altLang="zh-CN" b="1">
                <a:solidFill>
                  <a:srgbClr val="0000CC"/>
                </a:solidFill>
              </a:endParaRPr>
            </a:p>
          </p:txBody>
        </p:sp>
        <p:sp>
          <p:nvSpPr>
            <p:cNvPr id="505878" name="AutoShape 22"/>
            <p:cNvSpPr>
              <a:spLocks noChangeArrowheads="1"/>
            </p:cNvSpPr>
            <p:nvPr/>
          </p:nvSpPr>
          <p:spPr bwMode="auto">
            <a:xfrm>
              <a:off x="3215" y="1870"/>
              <a:ext cx="2043" cy="377"/>
            </a:xfrm>
            <a:prstGeom prst="flowChartProcess">
              <a:avLst/>
            </a:prstGeom>
            <a:solidFill>
              <a:srgbClr val="CCFFFF"/>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zh-CN" altLang="en-US" b="1">
                  <a:solidFill>
                    <a:srgbClr val="0000CC"/>
                  </a:solidFill>
                </a:rPr>
                <a:t>确定哪个</a:t>
              </a:r>
              <a:r>
                <a:rPr lang="en-US" altLang="zh-CN" b="1">
                  <a:solidFill>
                    <a:srgbClr val="0000CC"/>
                  </a:solidFill>
                </a:rPr>
                <a:t>I/O</a:t>
              </a:r>
              <a:r>
                <a:rPr lang="zh-CN" altLang="en-US" b="1">
                  <a:solidFill>
                    <a:srgbClr val="0000CC"/>
                  </a:solidFill>
                </a:rPr>
                <a:t>完成，</a:t>
              </a:r>
            </a:p>
            <a:p>
              <a:r>
                <a:rPr lang="zh-CN" altLang="en-US" b="1">
                  <a:solidFill>
                    <a:srgbClr val="0000CC"/>
                  </a:solidFill>
                </a:rPr>
                <a:t>向</a:t>
              </a:r>
              <a:r>
                <a:rPr lang="en-US" altLang="zh-CN" b="1">
                  <a:solidFill>
                    <a:srgbClr val="0000CC"/>
                  </a:solidFill>
                </a:rPr>
                <a:t>I/O</a:t>
              </a:r>
              <a:r>
                <a:rPr lang="zh-CN" altLang="en-US" b="1">
                  <a:solidFill>
                    <a:srgbClr val="0000CC"/>
                  </a:solidFill>
                </a:rPr>
                <a:t>子系统指示状态转换</a:t>
              </a:r>
            </a:p>
          </p:txBody>
        </p:sp>
        <p:sp>
          <p:nvSpPr>
            <p:cNvPr id="505879" name="AutoShape 23"/>
            <p:cNvSpPr>
              <a:spLocks noChangeArrowheads="1"/>
            </p:cNvSpPr>
            <p:nvPr/>
          </p:nvSpPr>
          <p:spPr bwMode="auto">
            <a:xfrm>
              <a:off x="2995" y="2458"/>
              <a:ext cx="2503" cy="514"/>
            </a:xfrm>
            <a:prstGeom prst="flowChartProcess">
              <a:avLst/>
            </a:prstGeom>
            <a:solidFill>
              <a:srgbClr val="CCFFFF"/>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zh-CN" altLang="en-US" sz="1600" b="1">
                  <a:solidFill>
                    <a:srgbClr val="0000CC"/>
                  </a:solidFill>
                </a:rPr>
                <a:t>接收中断，如果输入则存储数据到</a:t>
              </a:r>
            </a:p>
            <a:p>
              <a:r>
                <a:rPr lang="zh-CN" altLang="en-US" sz="1600" b="1">
                  <a:solidFill>
                    <a:srgbClr val="0000CC"/>
                  </a:solidFill>
                </a:rPr>
                <a:t>设备驱动缓冲区，发送信号以阻塞设备驱动</a:t>
              </a:r>
              <a:endParaRPr lang="en-US" altLang="zh-CN" sz="1600" b="1">
                <a:solidFill>
                  <a:srgbClr val="0000CC"/>
                </a:solidFill>
              </a:endParaRPr>
            </a:p>
          </p:txBody>
        </p:sp>
        <p:sp>
          <p:nvSpPr>
            <p:cNvPr id="505880" name="AutoShape 24"/>
            <p:cNvSpPr>
              <a:spLocks noChangeArrowheads="1"/>
            </p:cNvSpPr>
            <p:nvPr/>
          </p:nvSpPr>
          <p:spPr bwMode="auto">
            <a:xfrm>
              <a:off x="3386" y="3192"/>
              <a:ext cx="1700" cy="295"/>
            </a:xfrm>
            <a:prstGeom prst="flowChartProcess">
              <a:avLst/>
            </a:prstGeom>
            <a:solidFill>
              <a:srgbClr val="CCFFFF"/>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b="1">
                  <a:solidFill>
                    <a:srgbClr val="0000CC"/>
                  </a:solidFill>
                </a:rPr>
                <a:t>I/O</a:t>
              </a:r>
              <a:r>
                <a:rPr lang="zh-CN" altLang="en-US" b="1">
                  <a:solidFill>
                    <a:srgbClr val="0000CC"/>
                  </a:solidFill>
                </a:rPr>
                <a:t>完成，产生中断</a:t>
              </a:r>
            </a:p>
          </p:txBody>
        </p:sp>
        <p:sp>
          <p:nvSpPr>
            <p:cNvPr id="505881" name="AutoShape 25"/>
            <p:cNvSpPr>
              <a:spLocks noChangeArrowheads="1"/>
            </p:cNvSpPr>
            <p:nvPr/>
          </p:nvSpPr>
          <p:spPr bwMode="auto">
            <a:xfrm>
              <a:off x="783" y="654"/>
              <a:ext cx="1193" cy="453"/>
            </a:xfrm>
            <a:prstGeom prst="flowChartDecision">
              <a:avLst/>
            </a:prstGeom>
            <a:solidFill>
              <a:srgbClr val="CCFFFF"/>
            </a:solidFill>
            <a:ln>
              <a:noFill/>
            </a:ln>
            <a:effectLst>
              <a:outerShdw dist="35921"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zh-CN" altLang="en-US" b="1">
                  <a:solidFill>
                    <a:srgbClr val="0000CC"/>
                  </a:solidFill>
                </a:rPr>
                <a:t>可以满足请求？</a:t>
              </a:r>
            </a:p>
          </p:txBody>
        </p:sp>
        <p:sp>
          <p:nvSpPr>
            <p:cNvPr id="505882" name="AutoShape 26"/>
            <p:cNvSpPr>
              <a:spLocks noChangeArrowheads="1"/>
            </p:cNvSpPr>
            <p:nvPr/>
          </p:nvSpPr>
          <p:spPr bwMode="auto">
            <a:xfrm>
              <a:off x="2105" y="3536"/>
              <a:ext cx="1852" cy="266"/>
            </a:xfrm>
            <a:prstGeom prst="rightArrow">
              <a:avLst>
                <a:gd name="adj1" fmla="val 50000"/>
                <a:gd name="adj2" fmla="val 174060"/>
              </a:avLst>
            </a:prstGeom>
            <a:gradFill rotWithShape="1">
              <a:gsLst>
                <a:gs pos="0">
                  <a:srgbClr val="66FFFF"/>
                </a:gs>
                <a:gs pos="100000">
                  <a:srgbClr val="0000CC"/>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FF00"/>
                  </a:solidFill>
                </a:rPr>
                <a:t>时间</a:t>
              </a:r>
            </a:p>
          </p:txBody>
        </p:sp>
        <p:cxnSp>
          <p:nvCxnSpPr>
            <p:cNvPr id="505883" name="AutoShape 27"/>
            <p:cNvCxnSpPr>
              <a:cxnSpLocks noChangeShapeType="1"/>
              <a:stCxn id="505872" idx="2"/>
              <a:endCxn id="505881" idx="0"/>
            </p:cNvCxnSpPr>
            <p:nvPr/>
          </p:nvCxnSpPr>
          <p:spPr bwMode="auto">
            <a:xfrm>
              <a:off x="1373" y="374"/>
              <a:ext cx="7" cy="2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4" name="AutoShape 28"/>
            <p:cNvCxnSpPr>
              <a:cxnSpLocks noChangeShapeType="1"/>
              <a:stCxn id="505881" idx="2"/>
              <a:endCxn id="505873" idx="0"/>
            </p:cNvCxnSpPr>
            <p:nvPr/>
          </p:nvCxnSpPr>
          <p:spPr bwMode="auto">
            <a:xfrm flipH="1">
              <a:off x="1376" y="1107"/>
              <a:ext cx="4" cy="1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5" name="AutoShape 29"/>
            <p:cNvCxnSpPr>
              <a:cxnSpLocks noChangeShapeType="1"/>
              <a:stCxn id="505873" idx="2"/>
              <a:endCxn id="505874" idx="0"/>
            </p:cNvCxnSpPr>
            <p:nvPr/>
          </p:nvCxnSpPr>
          <p:spPr bwMode="auto">
            <a:xfrm>
              <a:off x="1376" y="1671"/>
              <a:ext cx="8" cy="21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6" name="AutoShape 30"/>
            <p:cNvCxnSpPr>
              <a:cxnSpLocks noChangeShapeType="1"/>
              <a:stCxn id="505874" idx="2"/>
              <a:endCxn id="505875" idx="0"/>
            </p:cNvCxnSpPr>
            <p:nvPr/>
          </p:nvCxnSpPr>
          <p:spPr bwMode="auto">
            <a:xfrm>
              <a:off x="1384" y="2286"/>
              <a:ext cx="20" cy="87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7" name="AutoShape 31"/>
            <p:cNvCxnSpPr>
              <a:cxnSpLocks noChangeShapeType="1"/>
              <a:stCxn id="505881" idx="3"/>
              <a:endCxn id="505877" idx="1"/>
            </p:cNvCxnSpPr>
            <p:nvPr/>
          </p:nvCxnSpPr>
          <p:spPr bwMode="auto">
            <a:xfrm flipV="1">
              <a:off x="1976" y="875"/>
              <a:ext cx="1252" cy="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8" name="AutoShape 32"/>
            <p:cNvCxnSpPr>
              <a:cxnSpLocks noChangeShapeType="1"/>
              <a:stCxn id="505877" idx="0"/>
              <a:endCxn id="505876" idx="2"/>
            </p:cNvCxnSpPr>
            <p:nvPr/>
          </p:nvCxnSpPr>
          <p:spPr bwMode="auto">
            <a:xfrm flipH="1" flipV="1">
              <a:off x="4218" y="464"/>
              <a:ext cx="15" cy="20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9" name="AutoShape 33"/>
            <p:cNvCxnSpPr>
              <a:cxnSpLocks noChangeShapeType="1"/>
              <a:stCxn id="505880" idx="0"/>
              <a:endCxn id="505879" idx="2"/>
            </p:cNvCxnSpPr>
            <p:nvPr/>
          </p:nvCxnSpPr>
          <p:spPr bwMode="auto">
            <a:xfrm flipV="1">
              <a:off x="4236" y="2972"/>
              <a:ext cx="11" cy="2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90" name="AutoShape 34"/>
            <p:cNvCxnSpPr>
              <a:cxnSpLocks noChangeShapeType="1"/>
              <a:stCxn id="505879" idx="0"/>
              <a:endCxn id="505878" idx="2"/>
            </p:cNvCxnSpPr>
            <p:nvPr/>
          </p:nvCxnSpPr>
          <p:spPr bwMode="auto">
            <a:xfrm flipH="1" flipV="1">
              <a:off x="4237" y="2247"/>
              <a:ext cx="10" cy="21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91" name="AutoShape 35"/>
            <p:cNvCxnSpPr>
              <a:cxnSpLocks noChangeShapeType="1"/>
              <a:stCxn id="505878" idx="0"/>
              <a:endCxn id="505877" idx="2"/>
            </p:cNvCxnSpPr>
            <p:nvPr/>
          </p:nvCxnSpPr>
          <p:spPr bwMode="auto">
            <a:xfrm flipH="1" flipV="1">
              <a:off x="4233" y="1081"/>
              <a:ext cx="4" cy="7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92" name="AutoShape 36"/>
            <p:cNvCxnSpPr>
              <a:cxnSpLocks noChangeShapeType="1"/>
              <a:stCxn id="505875" idx="3"/>
              <a:endCxn id="505880" idx="1"/>
            </p:cNvCxnSpPr>
            <p:nvPr/>
          </p:nvCxnSpPr>
          <p:spPr bwMode="auto">
            <a:xfrm flipV="1">
              <a:off x="2375" y="3340"/>
              <a:ext cx="1011" cy="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5893" name="Rectangle 37"/>
            <p:cNvSpPr>
              <a:spLocks noChangeArrowheads="1"/>
            </p:cNvSpPr>
            <p:nvPr/>
          </p:nvSpPr>
          <p:spPr bwMode="auto">
            <a:xfrm>
              <a:off x="776" y="464"/>
              <a:ext cx="528"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339933"/>
                  </a:solidFill>
                </a:rPr>
                <a:t>系统调用</a:t>
              </a:r>
            </a:p>
          </p:txBody>
        </p:sp>
        <p:sp>
          <p:nvSpPr>
            <p:cNvPr id="505894" name="Rectangle 38"/>
            <p:cNvSpPr>
              <a:spLocks noChangeArrowheads="1"/>
            </p:cNvSpPr>
            <p:nvPr/>
          </p:nvSpPr>
          <p:spPr bwMode="auto">
            <a:xfrm>
              <a:off x="968" y="1067"/>
              <a:ext cx="528"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339933"/>
                  </a:solidFill>
                </a:rPr>
                <a:t>否</a:t>
              </a:r>
            </a:p>
          </p:txBody>
        </p:sp>
        <p:sp>
          <p:nvSpPr>
            <p:cNvPr id="505895" name="Rectangle 39"/>
            <p:cNvSpPr>
              <a:spLocks noChangeArrowheads="1"/>
            </p:cNvSpPr>
            <p:nvPr/>
          </p:nvSpPr>
          <p:spPr bwMode="auto">
            <a:xfrm>
              <a:off x="392" y="2495"/>
              <a:ext cx="1022"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339933"/>
                  </a:solidFill>
                </a:rPr>
                <a:t>设备控制器命令</a:t>
              </a:r>
            </a:p>
          </p:txBody>
        </p:sp>
        <p:sp>
          <p:nvSpPr>
            <p:cNvPr id="505896" name="Rectangle 40"/>
            <p:cNvSpPr>
              <a:spLocks noChangeArrowheads="1"/>
            </p:cNvSpPr>
            <p:nvPr/>
          </p:nvSpPr>
          <p:spPr bwMode="auto">
            <a:xfrm>
              <a:off x="4397" y="491"/>
              <a:ext cx="1138"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339933"/>
                  </a:solidFill>
                </a:rPr>
                <a:t>从系统调用返回</a:t>
              </a:r>
            </a:p>
          </p:txBody>
        </p:sp>
        <p:sp>
          <p:nvSpPr>
            <p:cNvPr id="505897" name="Rectangle 41"/>
            <p:cNvSpPr>
              <a:spLocks noChangeArrowheads="1"/>
            </p:cNvSpPr>
            <p:nvPr/>
          </p:nvSpPr>
          <p:spPr bwMode="auto">
            <a:xfrm>
              <a:off x="3704" y="3043"/>
              <a:ext cx="528"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339933"/>
                  </a:solidFill>
                </a:rPr>
                <a:t>中断</a:t>
              </a:r>
            </a:p>
          </p:txBody>
        </p:sp>
        <p:sp>
          <p:nvSpPr>
            <p:cNvPr id="505898" name="Rectangle 42"/>
            <p:cNvSpPr>
              <a:spLocks noChangeArrowheads="1"/>
            </p:cNvSpPr>
            <p:nvPr/>
          </p:nvSpPr>
          <p:spPr bwMode="auto">
            <a:xfrm>
              <a:off x="2531" y="3179"/>
              <a:ext cx="63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3300"/>
                  </a:solidFill>
                </a:rPr>
                <a:t>设备控制器</a:t>
              </a:r>
            </a:p>
          </p:txBody>
        </p:sp>
        <p:sp>
          <p:nvSpPr>
            <p:cNvPr id="505899" name="Rectangle 43"/>
            <p:cNvSpPr>
              <a:spLocks noChangeArrowheads="1"/>
            </p:cNvSpPr>
            <p:nvPr/>
          </p:nvSpPr>
          <p:spPr bwMode="auto">
            <a:xfrm>
              <a:off x="2312" y="2815"/>
              <a:ext cx="63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3300"/>
                  </a:solidFill>
                </a:rPr>
                <a:t>中断处理程序</a:t>
              </a:r>
            </a:p>
          </p:txBody>
        </p:sp>
        <p:sp>
          <p:nvSpPr>
            <p:cNvPr id="505900" name="Rectangle 44"/>
            <p:cNvSpPr>
              <a:spLocks noChangeArrowheads="1"/>
            </p:cNvSpPr>
            <p:nvPr/>
          </p:nvSpPr>
          <p:spPr bwMode="auto">
            <a:xfrm>
              <a:off x="2470" y="2046"/>
              <a:ext cx="63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3300"/>
                  </a:solidFill>
                </a:rPr>
                <a:t>设备驱动程序</a:t>
              </a:r>
            </a:p>
          </p:txBody>
        </p:sp>
        <p:sp>
          <p:nvSpPr>
            <p:cNvPr id="505901" name="Rectangle 45"/>
            <p:cNvSpPr>
              <a:spLocks noChangeArrowheads="1"/>
            </p:cNvSpPr>
            <p:nvPr/>
          </p:nvSpPr>
          <p:spPr bwMode="auto">
            <a:xfrm>
              <a:off x="2353" y="1396"/>
              <a:ext cx="63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3300"/>
                  </a:solidFill>
                </a:rPr>
                <a:t>内核</a:t>
              </a:r>
              <a:r>
                <a:rPr lang="en-US" altLang="zh-CN" b="1">
                  <a:solidFill>
                    <a:srgbClr val="FF3300"/>
                  </a:solidFill>
                </a:rPr>
                <a:t>I/O</a:t>
              </a:r>
              <a:r>
                <a:rPr lang="zh-CN" altLang="en-US" b="1">
                  <a:solidFill>
                    <a:srgbClr val="FF3300"/>
                  </a:solidFill>
                </a:rPr>
                <a:t>子系统</a:t>
              </a:r>
            </a:p>
          </p:txBody>
        </p:sp>
        <p:sp>
          <p:nvSpPr>
            <p:cNvPr id="505902" name="Rectangle 46"/>
            <p:cNvSpPr>
              <a:spLocks noChangeArrowheads="1"/>
            </p:cNvSpPr>
            <p:nvPr/>
          </p:nvSpPr>
          <p:spPr bwMode="auto">
            <a:xfrm>
              <a:off x="2318" y="711"/>
              <a:ext cx="63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3300"/>
                  </a:solidFill>
                </a:rPr>
                <a:t>内核</a:t>
              </a:r>
              <a:r>
                <a:rPr lang="en-US" altLang="zh-CN" b="1">
                  <a:solidFill>
                    <a:srgbClr val="FF3300"/>
                  </a:solidFill>
                </a:rPr>
                <a:t>I/O</a:t>
              </a:r>
              <a:r>
                <a:rPr lang="zh-CN" altLang="en-US" b="1">
                  <a:solidFill>
                    <a:srgbClr val="FF3300"/>
                  </a:solidFill>
                </a:rPr>
                <a:t>子系统</a:t>
              </a:r>
            </a:p>
          </p:txBody>
        </p:sp>
        <p:sp>
          <p:nvSpPr>
            <p:cNvPr id="505903" name="Rectangle 47"/>
            <p:cNvSpPr>
              <a:spLocks noChangeArrowheads="1"/>
            </p:cNvSpPr>
            <p:nvPr/>
          </p:nvSpPr>
          <p:spPr bwMode="auto">
            <a:xfrm>
              <a:off x="2353" y="149"/>
              <a:ext cx="63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3300"/>
                  </a:solidFill>
                </a:rPr>
                <a:t>用户进程</a:t>
              </a:r>
            </a:p>
          </p:txBody>
        </p:sp>
        <p:sp>
          <p:nvSpPr>
            <p:cNvPr id="505904" name="Rectangle 48"/>
            <p:cNvSpPr>
              <a:spLocks noChangeArrowheads="1"/>
            </p:cNvSpPr>
            <p:nvPr/>
          </p:nvSpPr>
          <p:spPr bwMode="auto">
            <a:xfrm>
              <a:off x="1791" y="909"/>
              <a:ext cx="528"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339933"/>
                  </a:solidFill>
                </a:rPr>
                <a:t>是</a:t>
              </a:r>
            </a:p>
          </p:txBody>
        </p:sp>
        <p:sp>
          <p:nvSpPr>
            <p:cNvPr id="505905" name="Rectangle 49"/>
            <p:cNvSpPr>
              <a:spLocks noChangeArrowheads="1"/>
            </p:cNvSpPr>
            <p:nvPr/>
          </p:nvSpPr>
          <p:spPr bwMode="auto">
            <a:xfrm>
              <a:off x="2078" y="3881"/>
              <a:ext cx="1680"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339933"/>
                  </a:solidFill>
                </a:rPr>
                <a:t>图  </a:t>
              </a:r>
              <a:r>
                <a:rPr lang="en-US" altLang="zh-CN" b="1">
                  <a:solidFill>
                    <a:srgbClr val="339933"/>
                  </a:solidFill>
                </a:rPr>
                <a:t>I/O</a:t>
              </a:r>
              <a:r>
                <a:rPr lang="zh-CN" altLang="en-US" b="1">
                  <a:solidFill>
                    <a:srgbClr val="339933"/>
                  </a:solidFill>
                </a:rPr>
                <a:t>请求生命周期</a:t>
              </a:r>
            </a:p>
          </p:txBody>
        </p:sp>
      </p:grpSp>
      <p:sp>
        <p:nvSpPr>
          <p:cNvPr id="505870" name="AutoShape 14"/>
          <p:cNvSpPr>
            <a:spLocks noChangeArrowheads="1"/>
          </p:cNvSpPr>
          <p:nvPr/>
        </p:nvSpPr>
        <p:spPr bwMode="auto">
          <a:xfrm>
            <a:off x="644525" y="884238"/>
            <a:ext cx="7867650" cy="4781550"/>
          </a:xfrm>
          <a:prstGeom prst="cloudCallout">
            <a:avLst>
              <a:gd name="adj1" fmla="val -3389"/>
              <a:gd name="adj2" fmla="val -9662"/>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50000"/>
              </a:spcBef>
            </a:pPr>
            <a:r>
              <a:rPr lang="en-US" altLang="zh-CN" sz="2400" b="1">
                <a:latin typeface="Helvetica" pitchFamily="34" charset="0"/>
                <a:ea typeface="宋体" pitchFamily="2" charset="-122"/>
              </a:rPr>
              <a:t>Moving the process to the ready queue unblocks the process. When the scheduler assigns the process to the CPU, the process resumes execution at the completion of the system call.</a:t>
            </a:r>
            <a:endParaRPr lang="zh-CN" altLang="en-US" sz="2400">
              <a:latin typeface="Helvetica" pitchFamily="34" charset="0"/>
              <a:ea typeface="宋体" pitchFamily="2" charset="-122"/>
            </a:endParaRPr>
          </a:p>
        </p:txBody>
      </p:sp>
      <p:pic>
        <p:nvPicPr>
          <p:cNvPr id="505860" name="Picture 4" descr="return">
            <a:hlinkClick r:id="rId2" action="ppaction://hlinksldjump"/>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4763" y="6240463"/>
            <a:ext cx="228600" cy="228600"/>
          </a:xfrm>
          <a:prstGeom prst="rect">
            <a:avLst/>
          </a:prstGeom>
          <a:solidFill>
            <a:srgbClr val="FFFF99"/>
          </a:solidFill>
        </p:spPr>
      </p:pic>
      <p:sp>
        <p:nvSpPr>
          <p:cNvPr id="505861" name="AutoShape 5"/>
          <p:cNvSpPr>
            <a:spLocks noChangeArrowheads="1"/>
          </p:cNvSpPr>
          <p:nvPr/>
        </p:nvSpPr>
        <p:spPr bwMode="auto">
          <a:xfrm>
            <a:off x="3252788" y="0"/>
            <a:ext cx="5622925" cy="1093788"/>
          </a:xfrm>
          <a:prstGeom prst="wedgeRoundRectCallout">
            <a:avLst>
              <a:gd name="adj1" fmla="val -56125"/>
              <a:gd name="adj2" fmla="val 6458"/>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50000"/>
              </a:spcBef>
            </a:pPr>
            <a:r>
              <a:rPr lang="zh-CN" altLang="en-US" b="1">
                <a:latin typeface="Helvetica" pitchFamily="34" charset="0"/>
                <a:ea typeface="宋体" pitchFamily="2" charset="-122"/>
              </a:rPr>
              <a:t>1. </a:t>
            </a:r>
            <a:r>
              <a:rPr lang="en-US" altLang="zh-CN" b="1">
                <a:latin typeface="Helvetica" pitchFamily="34" charset="0"/>
                <a:ea typeface="宋体" pitchFamily="2" charset="-122"/>
              </a:rPr>
              <a:t>A process issues a blocking </a:t>
            </a:r>
            <a:r>
              <a:rPr lang="en-US" altLang="zh-CN" b="1" i="1">
                <a:latin typeface="Helvetica" pitchFamily="34" charset="0"/>
                <a:ea typeface="宋体" pitchFamily="2" charset="-122"/>
              </a:rPr>
              <a:t>read()</a:t>
            </a:r>
            <a:r>
              <a:rPr lang="en-US" altLang="zh-CN" b="1">
                <a:latin typeface="Helvetica" pitchFamily="34" charset="0"/>
                <a:ea typeface="宋体" pitchFamily="2" charset="-122"/>
              </a:rPr>
              <a:t> system call to a file descriptor of a file that has been </a:t>
            </a:r>
            <a:r>
              <a:rPr lang="en-US" altLang="zh-CN" b="1" i="1">
                <a:latin typeface="Helvetica" pitchFamily="34" charset="0"/>
                <a:ea typeface="宋体" pitchFamily="2" charset="-122"/>
              </a:rPr>
              <a:t>open</a:t>
            </a:r>
            <a:r>
              <a:rPr lang="en-US" altLang="zh-CN" b="1">
                <a:latin typeface="Helvetica" pitchFamily="34" charset="0"/>
                <a:ea typeface="宋体" pitchFamily="2" charset="-122"/>
              </a:rPr>
              <a:t>ed previously.</a:t>
            </a:r>
            <a:endParaRPr lang="en-US" altLang="zh-CN">
              <a:latin typeface="Helvetica" pitchFamily="34" charset="0"/>
              <a:ea typeface="宋体" pitchFamily="2" charset="-122"/>
            </a:endParaRPr>
          </a:p>
        </p:txBody>
      </p:sp>
      <p:sp>
        <p:nvSpPr>
          <p:cNvPr id="505862" name="AutoShape 6"/>
          <p:cNvSpPr>
            <a:spLocks noChangeArrowheads="1"/>
          </p:cNvSpPr>
          <p:nvPr/>
        </p:nvSpPr>
        <p:spPr bwMode="auto">
          <a:xfrm>
            <a:off x="0" y="2849563"/>
            <a:ext cx="8032750" cy="1843087"/>
          </a:xfrm>
          <a:prstGeom prst="wedgeRoundRectCallout">
            <a:avLst>
              <a:gd name="adj1" fmla="val -1662"/>
              <a:gd name="adj2" fmla="val -113565"/>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50000"/>
              </a:spcBef>
            </a:pPr>
            <a:r>
              <a:rPr lang="zh-CN" altLang="en-US" b="1">
                <a:latin typeface="Helvetica" pitchFamily="34" charset="0"/>
                <a:ea typeface="宋体" pitchFamily="2" charset="-122"/>
              </a:rPr>
              <a:t>2. </a:t>
            </a:r>
            <a:r>
              <a:rPr lang="en-US" altLang="zh-CN" b="1">
                <a:latin typeface="Helvetica" pitchFamily="34" charset="0"/>
                <a:ea typeface="宋体" pitchFamily="2" charset="-122"/>
              </a:rPr>
              <a:t>The system-call code in the kernel checks the parameters for correctness. In the case of input, if the data are already available in the buffer cache, the data are returned to the process and the I/O request is completed.</a:t>
            </a:r>
            <a:endParaRPr lang="en-US" altLang="zh-CN">
              <a:latin typeface="Helvetica" pitchFamily="34" charset="0"/>
              <a:ea typeface="宋体" pitchFamily="2" charset="-122"/>
            </a:endParaRPr>
          </a:p>
        </p:txBody>
      </p:sp>
      <p:sp>
        <p:nvSpPr>
          <p:cNvPr id="505863" name="AutoShape 7"/>
          <p:cNvSpPr>
            <a:spLocks noChangeArrowheads="1"/>
          </p:cNvSpPr>
          <p:nvPr/>
        </p:nvSpPr>
        <p:spPr bwMode="auto">
          <a:xfrm>
            <a:off x="3690938" y="3298825"/>
            <a:ext cx="5222875" cy="2571750"/>
          </a:xfrm>
          <a:prstGeom prst="wedgeRoundRectCallout">
            <a:avLst>
              <a:gd name="adj1" fmla="val -58023"/>
              <a:gd name="adj2" fmla="val -75060"/>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50000"/>
              </a:spcBef>
            </a:pPr>
            <a:r>
              <a:rPr lang="zh-CN" altLang="en-US" b="1">
                <a:latin typeface="Helvetica" pitchFamily="34" charset="0"/>
                <a:ea typeface="宋体" pitchFamily="2" charset="-122"/>
              </a:rPr>
              <a:t>3. </a:t>
            </a:r>
            <a:r>
              <a:rPr lang="en-US" altLang="zh-CN" b="1">
                <a:latin typeface="Helvetica" pitchFamily="34" charset="0"/>
                <a:ea typeface="宋体" pitchFamily="2" charset="-122"/>
              </a:rPr>
              <a:t>Otherwise, a physical I/O needs to be performed, so the process is removed from the run queue and is placed on the wait queue for the device, and the I/O request is scheduled. Eventually, the I/O subsystem sends the request to the device driver. Depending on the OS, the request is sent via a subroutine call or via an in-kernel message.</a:t>
            </a:r>
          </a:p>
        </p:txBody>
      </p:sp>
      <p:sp>
        <p:nvSpPr>
          <p:cNvPr id="505864" name="AutoShape 8"/>
          <p:cNvSpPr>
            <a:spLocks noChangeArrowheads="1"/>
          </p:cNvSpPr>
          <p:nvPr/>
        </p:nvSpPr>
        <p:spPr bwMode="auto">
          <a:xfrm>
            <a:off x="3359150" y="541338"/>
            <a:ext cx="5784850" cy="1633537"/>
          </a:xfrm>
          <a:prstGeom prst="wedgeRoundRectCallout">
            <a:avLst>
              <a:gd name="adj1" fmla="val -53458"/>
              <a:gd name="adj2" fmla="val 122690"/>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50000"/>
              </a:spcBef>
            </a:pPr>
            <a:r>
              <a:rPr lang="zh-CN" altLang="en-US" b="1">
                <a:latin typeface="Helvetica" pitchFamily="34" charset="0"/>
                <a:ea typeface="宋体" pitchFamily="2" charset="-122"/>
              </a:rPr>
              <a:t>4. </a:t>
            </a:r>
            <a:r>
              <a:rPr lang="en-US" altLang="zh-CN" b="1">
                <a:latin typeface="Helvetica" pitchFamily="34" charset="0"/>
                <a:ea typeface="宋体" pitchFamily="2" charset="-122"/>
              </a:rPr>
              <a:t>The device driver allocates kernel buffer space to receive the data, and schedules the I/O. eventually, the driver sends commands to the device controller by writing into the device control register.</a:t>
            </a:r>
            <a:endParaRPr lang="en-US" altLang="zh-CN">
              <a:latin typeface="Helvetica" pitchFamily="34" charset="0"/>
              <a:ea typeface="宋体" pitchFamily="2" charset="-122"/>
            </a:endParaRPr>
          </a:p>
        </p:txBody>
      </p:sp>
      <p:sp>
        <p:nvSpPr>
          <p:cNvPr id="505865" name="AutoShape 9"/>
          <p:cNvSpPr>
            <a:spLocks noChangeArrowheads="1"/>
          </p:cNvSpPr>
          <p:nvPr/>
        </p:nvSpPr>
        <p:spPr bwMode="auto">
          <a:xfrm>
            <a:off x="3541713" y="2306638"/>
            <a:ext cx="5289550" cy="852487"/>
          </a:xfrm>
          <a:prstGeom prst="wedgeRoundRectCallout">
            <a:avLst>
              <a:gd name="adj1" fmla="val -58556"/>
              <a:gd name="adj2" fmla="val 254097"/>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50000"/>
              </a:spcBef>
            </a:pPr>
            <a:r>
              <a:rPr lang="zh-CN" altLang="en-US" b="1">
                <a:latin typeface="Helvetica" pitchFamily="34" charset="0"/>
                <a:ea typeface="宋体" pitchFamily="2" charset="-122"/>
              </a:rPr>
              <a:t>5. </a:t>
            </a:r>
            <a:r>
              <a:rPr lang="en-US" altLang="zh-CN" b="1">
                <a:latin typeface="Helvetica" pitchFamily="34" charset="0"/>
                <a:ea typeface="宋体" pitchFamily="2" charset="-122"/>
              </a:rPr>
              <a:t>The device controller operates the device hardware to perform the data transfer.</a:t>
            </a:r>
            <a:endParaRPr lang="en-US" altLang="zh-CN">
              <a:latin typeface="Helvetica" pitchFamily="34" charset="0"/>
              <a:ea typeface="宋体" pitchFamily="2" charset="-122"/>
            </a:endParaRPr>
          </a:p>
        </p:txBody>
      </p:sp>
      <p:sp>
        <p:nvSpPr>
          <p:cNvPr id="505866" name="AutoShape 10"/>
          <p:cNvSpPr>
            <a:spLocks noChangeArrowheads="1"/>
          </p:cNvSpPr>
          <p:nvPr/>
        </p:nvSpPr>
        <p:spPr bwMode="auto">
          <a:xfrm>
            <a:off x="139700" y="2370138"/>
            <a:ext cx="5659438" cy="1917700"/>
          </a:xfrm>
          <a:prstGeom prst="wedgeRoundRectCallout">
            <a:avLst>
              <a:gd name="adj1" fmla="val 50394"/>
              <a:gd name="adj2" fmla="val 107616"/>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50000"/>
              </a:spcBef>
            </a:pPr>
            <a:r>
              <a:rPr lang="zh-CN" altLang="en-US" b="1">
                <a:latin typeface="Helvetica" pitchFamily="34" charset="0"/>
                <a:ea typeface="宋体" pitchFamily="2" charset="-122"/>
              </a:rPr>
              <a:t>6. </a:t>
            </a:r>
            <a:r>
              <a:rPr lang="en-US" altLang="zh-CN" b="1">
                <a:latin typeface="Helvetica" pitchFamily="34" charset="0"/>
                <a:ea typeface="宋体" pitchFamily="2" charset="-122"/>
              </a:rPr>
              <a:t>The driver may poll for status and data, or it may have set up a DMA transfer into kernel memory. We assume that the transfer is managed by a DMA controller, which generates an interrupt when the transfer completes.</a:t>
            </a:r>
            <a:endParaRPr lang="en-US" altLang="zh-CN">
              <a:latin typeface="Helvetica" pitchFamily="34" charset="0"/>
              <a:ea typeface="宋体" pitchFamily="2" charset="-122"/>
            </a:endParaRPr>
          </a:p>
        </p:txBody>
      </p:sp>
      <p:sp>
        <p:nvSpPr>
          <p:cNvPr id="505867" name="AutoShape 11"/>
          <p:cNvSpPr>
            <a:spLocks noChangeArrowheads="1"/>
          </p:cNvSpPr>
          <p:nvPr/>
        </p:nvSpPr>
        <p:spPr bwMode="auto">
          <a:xfrm>
            <a:off x="5340350" y="1778000"/>
            <a:ext cx="3581400" cy="2273300"/>
          </a:xfrm>
          <a:prstGeom prst="wedgeRoundRectCallout">
            <a:avLst>
              <a:gd name="adj1" fmla="val -37634"/>
              <a:gd name="adj2" fmla="val 57611"/>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50000"/>
              </a:spcBef>
            </a:pPr>
            <a:r>
              <a:rPr lang="zh-CN" altLang="en-US" b="1">
                <a:latin typeface="Helvetica" pitchFamily="34" charset="0"/>
                <a:ea typeface="宋体" pitchFamily="2" charset="-122"/>
              </a:rPr>
              <a:t>7. </a:t>
            </a:r>
            <a:r>
              <a:rPr lang="en-US" altLang="zh-CN" b="1">
                <a:latin typeface="Helvetica" pitchFamily="34" charset="0"/>
                <a:ea typeface="宋体" pitchFamily="2" charset="-122"/>
              </a:rPr>
              <a:t>The correct interrupt handler receives the interrupt via the interrupt-vector table, stores any necessary data, signals the device driver , and returns from the interrupt.</a:t>
            </a:r>
            <a:endParaRPr lang="en-US" altLang="zh-CN">
              <a:latin typeface="Helvetica" pitchFamily="34" charset="0"/>
              <a:ea typeface="宋体" pitchFamily="2" charset="-122"/>
            </a:endParaRPr>
          </a:p>
        </p:txBody>
      </p:sp>
      <p:sp>
        <p:nvSpPr>
          <p:cNvPr id="505868" name="AutoShape 12"/>
          <p:cNvSpPr>
            <a:spLocks noChangeArrowheads="1"/>
          </p:cNvSpPr>
          <p:nvPr/>
        </p:nvSpPr>
        <p:spPr bwMode="auto">
          <a:xfrm>
            <a:off x="292100" y="4191000"/>
            <a:ext cx="4689475" cy="2100263"/>
          </a:xfrm>
          <a:prstGeom prst="wedgeRoundRectCallout">
            <a:avLst>
              <a:gd name="adj1" fmla="val 60324"/>
              <a:gd name="adj2" fmla="val -81292"/>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50000"/>
              </a:spcBef>
            </a:pPr>
            <a:r>
              <a:rPr lang="zh-CN" altLang="en-US" b="1">
                <a:latin typeface="Helvetica" pitchFamily="34" charset="0"/>
                <a:ea typeface="宋体" pitchFamily="2" charset="-122"/>
              </a:rPr>
              <a:t>8. </a:t>
            </a:r>
            <a:r>
              <a:rPr lang="en-US" altLang="zh-CN" b="1">
                <a:latin typeface="Helvetica" pitchFamily="34" charset="0"/>
                <a:ea typeface="宋体" pitchFamily="2" charset="-122"/>
              </a:rPr>
              <a:t>The device driver receives the signal, determines which I/O request completed, determines the request’s status, and signals the kernel I/O subsystem that the request has been completed.</a:t>
            </a:r>
            <a:endParaRPr lang="en-US" altLang="zh-CN">
              <a:latin typeface="Helvetica" pitchFamily="34" charset="0"/>
              <a:ea typeface="宋体" pitchFamily="2" charset="-122"/>
            </a:endParaRPr>
          </a:p>
        </p:txBody>
      </p:sp>
      <p:sp>
        <p:nvSpPr>
          <p:cNvPr id="505869" name="AutoShape 13"/>
          <p:cNvSpPr>
            <a:spLocks noChangeArrowheads="1"/>
          </p:cNvSpPr>
          <p:nvPr/>
        </p:nvSpPr>
        <p:spPr bwMode="auto">
          <a:xfrm>
            <a:off x="373063" y="2325688"/>
            <a:ext cx="5499100" cy="1108075"/>
          </a:xfrm>
          <a:prstGeom prst="wedgeRoundRectCallout">
            <a:avLst>
              <a:gd name="adj1" fmla="val 44806"/>
              <a:gd name="adj2" fmla="val -75787"/>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50000"/>
              </a:spcBef>
            </a:pPr>
            <a:r>
              <a:rPr lang="zh-CN" altLang="en-US" b="1">
                <a:latin typeface="Helvetica" pitchFamily="34" charset="0"/>
                <a:ea typeface="宋体" pitchFamily="2" charset="-122"/>
              </a:rPr>
              <a:t>9. </a:t>
            </a:r>
            <a:r>
              <a:rPr lang="en-US" altLang="zh-CN" b="1">
                <a:latin typeface="Helvetica" pitchFamily="34" charset="0"/>
                <a:ea typeface="宋体" pitchFamily="2" charset="-122"/>
              </a:rPr>
              <a:t>The kernel transfers data or return codes to the address space of the requesting process, and moves the process from the wait queue back to the ready queue.</a:t>
            </a:r>
            <a:endParaRPr lang="en-US" altLang="zh-CN">
              <a:latin typeface="Helvetica" pitchFamily="34" charset="0"/>
              <a:ea typeface="宋体" pitchFamily="2" charset="-122"/>
            </a:endParaRPr>
          </a:p>
        </p:txBody>
      </p:sp>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56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5861"/>
                                        </p:tgtEl>
                                        <p:attrNameLst>
                                          <p:attrName>style.visibility</p:attrName>
                                        </p:attrNameLst>
                                      </p:cBhvr>
                                      <p:to>
                                        <p:strVal val="visible"/>
                                      </p:to>
                                    </p:set>
                                    <p:animEffect transition="in" filter="dissolve">
                                      <p:cBhvr>
                                        <p:cTn id="7" dur="500"/>
                                        <p:tgtEl>
                                          <p:spTgt spid="505861"/>
                                        </p:tgtEl>
                                      </p:cBhvr>
                                    </p:animEffect>
                                  </p:childTnLst>
                                  <p:subTnLst>
                                    <p:set>
                                      <p:cBhvr override="childStyle">
                                        <p:cTn dur="1" fill="hold" display="0" masterRel="nextClick" afterEffect="1"/>
                                        <p:tgtEl>
                                          <p:spTgt spid="50586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5862"/>
                                        </p:tgtEl>
                                        <p:attrNameLst>
                                          <p:attrName>style.visibility</p:attrName>
                                        </p:attrNameLst>
                                      </p:cBhvr>
                                      <p:to>
                                        <p:strVal val="visible"/>
                                      </p:to>
                                    </p:set>
                                    <p:animEffect transition="in" filter="dissolve">
                                      <p:cBhvr>
                                        <p:cTn id="12" dur="500"/>
                                        <p:tgtEl>
                                          <p:spTgt spid="505862"/>
                                        </p:tgtEl>
                                      </p:cBhvr>
                                    </p:animEffect>
                                  </p:childTnLst>
                                  <p:subTnLst>
                                    <p:set>
                                      <p:cBhvr override="childStyle">
                                        <p:cTn dur="1" fill="hold" display="0" masterRel="nextClick" afterEffect="1"/>
                                        <p:tgtEl>
                                          <p:spTgt spid="50586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5863"/>
                                        </p:tgtEl>
                                        <p:attrNameLst>
                                          <p:attrName>style.visibility</p:attrName>
                                        </p:attrNameLst>
                                      </p:cBhvr>
                                      <p:to>
                                        <p:strVal val="visible"/>
                                      </p:to>
                                    </p:set>
                                    <p:animEffect transition="in" filter="dissolve">
                                      <p:cBhvr>
                                        <p:cTn id="17" dur="500"/>
                                        <p:tgtEl>
                                          <p:spTgt spid="505863"/>
                                        </p:tgtEl>
                                      </p:cBhvr>
                                    </p:animEffect>
                                  </p:childTnLst>
                                  <p:subTnLst>
                                    <p:set>
                                      <p:cBhvr override="childStyle">
                                        <p:cTn dur="1" fill="hold" display="0" masterRel="nextClick" afterEffect="1"/>
                                        <p:tgtEl>
                                          <p:spTgt spid="50586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5864"/>
                                        </p:tgtEl>
                                        <p:attrNameLst>
                                          <p:attrName>style.visibility</p:attrName>
                                        </p:attrNameLst>
                                      </p:cBhvr>
                                      <p:to>
                                        <p:strVal val="visible"/>
                                      </p:to>
                                    </p:set>
                                    <p:animEffect transition="in" filter="dissolve">
                                      <p:cBhvr>
                                        <p:cTn id="22" dur="500"/>
                                        <p:tgtEl>
                                          <p:spTgt spid="505864"/>
                                        </p:tgtEl>
                                      </p:cBhvr>
                                    </p:animEffect>
                                  </p:childTnLst>
                                  <p:subTnLst>
                                    <p:set>
                                      <p:cBhvr override="childStyle">
                                        <p:cTn dur="1" fill="hold" display="0" masterRel="nextClick" afterEffect="1"/>
                                        <p:tgtEl>
                                          <p:spTgt spid="50586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5865"/>
                                        </p:tgtEl>
                                        <p:attrNameLst>
                                          <p:attrName>style.visibility</p:attrName>
                                        </p:attrNameLst>
                                      </p:cBhvr>
                                      <p:to>
                                        <p:strVal val="visible"/>
                                      </p:to>
                                    </p:set>
                                    <p:animEffect transition="in" filter="dissolve">
                                      <p:cBhvr>
                                        <p:cTn id="27" dur="500"/>
                                        <p:tgtEl>
                                          <p:spTgt spid="505865"/>
                                        </p:tgtEl>
                                      </p:cBhvr>
                                    </p:animEffect>
                                  </p:childTnLst>
                                  <p:subTnLst>
                                    <p:set>
                                      <p:cBhvr override="childStyle">
                                        <p:cTn dur="1" fill="hold" display="0" masterRel="nextClick" afterEffect="1"/>
                                        <p:tgtEl>
                                          <p:spTgt spid="505865"/>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5866"/>
                                        </p:tgtEl>
                                        <p:attrNameLst>
                                          <p:attrName>style.visibility</p:attrName>
                                        </p:attrNameLst>
                                      </p:cBhvr>
                                      <p:to>
                                        <p:strVal val="visible"/>
                                      </p:to>
                                    </p:set>
                                    <p:animEffect transition="in" filter="dissolve">
                                      <p:cBhvr>
                                        <p:cTn id="32" dur="500"/>
                                        <p:tgtEl>
                                          <p:spTgt spid="505866"/>
                                        </p:tgtEl>
                                      </p:cBhvr>
                                    </p:animEffect>
                                  </p:childTnLst>
                                  <p:subTnLst>
                                    <p:set>
                                      <p:cBhvr override="childStyle">
                                        <p:cTn dur="1" fill="hold" display="0" masterRel="nextClick" afterEffect="1"/>
                                        <p:tgtEl>
                                          <p:spTgt spid="50586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05867"/>
                                        </p:tgtEl>
                                        <p:attrNameLst>
                                          <p:attrName>style.visibility</p:attrName>
                                        </p:attrNameLst>
                                      </p:cBhvr>
                                      <p:to>
                                        <p:strVal val="visible"/>
                                      </p:to>
                                    </p:set>
                                    <p:animEffect transition="in" filter="dissolve">
                                      <p:cBhvr>
                                        <p:cTn id="37" dur="500"/>
                                        <p:tgtEl>
                                          <p:spTgt spid="505867"/>
                                        </p:tgtEl>
                                      </p:cBhvr>
                                    </p:animEffect>
                                  </p:childTnLst>
                                  <p:subTnLst>
                                    <p:set>
                                      <p:cBhvr override="childStyle">
                                        <p:cTn dur="1" fill="hold" display="0" masterRel="nextClick" afterEffect="1"/>
                                        <p:tgtEl>
                                          <p:spTgt spid="505867"/>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05868"/>
                                        </p:tgtEl>
                                        <p:attrNameLst>
                                          <p:attrName>style.visibility</p:attrName>
                                        </p:attrNameLst>
                                      </p:cBhvr>
                                      <p:to>
                                        <p:strVal val="visible"/>
                                      </p:to>
                                    </p:set>
                                    <p:animEffect transition="in" filter="dissolve">
                                      <p:cBhvr>
                                        <p:cTn id="42" dur="500"/>
                                        <p:tgtEl>
                                          <p:spTgt spid="505868"/>
                                        </p:tgtEl>
                                      </p:cBhvr>
                                    </p:animEffect>
                                  </p:childTnLst>
                                  <p:subTnLst>
                                    <p:set>
                                      <p:cBhvr override="childStyle">
                                        <p:cTn dur="1" fill="hold" display="0" masterRel="nextClick" afterEffect="1"/>
                                        <p:tgtEl>
                                          <p:spTgt spid="505868"/>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05869"/>
                                        </p:tgtEl>
                                        <p:attrNameLst>
                                          <p:attrName>style.visibility</p:attrName>
                                        </p:attrNameLst>
                                      </p:cBhvr>
                                      <p:to>
                                        <p:strVal val="visible"/>
                                      </p:to>
                                    </p:set>
                                    <p:animEffect transition="in" filter="dissolve">
                                      <p:cBhvr>
                                        <p:cTn id="47" dur="500"/>
                                        <p:tgtEl>
                                          <p:spTgt spid="505869"/>
                                        </p:tgtEl>
                                      </p:cBhvr>
                                    </p:animEffect>
                                  </p:childTnLst>
                                  <p:subTnLst>
                                    <p:set>
                                      <p:cBhvr override="childStyle">
                                        <p:cTn dur="1" fill="hold" display="0" masterRel="nextClick" afterEffect="1"/>
                                        <p:tgtEl>
                                          <p:spTgt spid="505869"/>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05870"/>
                                        </p:tgtEl>
                                        <p:attrNameLst>
                                          <p:attrName>style.visibility</p:attrName>
                                        </p:attrNameLst>
                                      </p:cBhvr>
                                      <p:to>
                                        <p:strVal val="visible"/>
                                      </p:to>
                                    </p:set>
                                    <p:animEffect transition="in" filter="dissolve">
                                      <p:cBhvr>
                                        <p:cTn id="52" dur="500"/>
                                        <p:tgtEl>
                                          <p:spTgt spid="505870"/>
                                        </p:tgtEl>
                                      </p:cBhvr>
                                    </p:animEffect>
                                  </p:childTnLst>
                                  <p:subTnLst>
                                    <p:set>
                                      <p:cBhvr override="childStyle">
                                        <p:cTn dur="1" fill="hold" display="0" masterRel="nextClick" afterEffect="1"/>
                                        <p:tgtEl>
                                          <p:spTgt spid="5058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70" grpId="0" animBg="1" autoUpdateAnimBg="0"/>
      <p:bldP spid="505861" grpId="0" animBg="1" autoUpdateAnimBg="0"/>
      <p:bldP spid="505862" grpId="0" animBg="1" autoUpdateAnimBg="0"/>
      <p:bldP spid="505863" grpId="0" animBg="1" autoUpdateAnimBg="0"/>
      <p:bldP spid="505864" grpId="0" animBg="1" autoUpdateAnimBg="0"/>
      <p:bldP spid="505865" grpId="0" animBg="1" autoUpdateAnimBg="0"/>
      <p:bldP spid="505866" grpId="0" animBg="1" autoUpdateAnimBg="0"/>
      <p:bldP spid="505867" grpId="0" animBg="1" autoUpdateAnimBg="0"/>
      <p:bldP spid="505868" grpId="0" animBg="1" autoUpdateAnimBg="0"/>
      <p:bldP spid="505869"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p:txBody>
          <a:bodyPr/>
          <a:lstStyle/>
          <a:p>
            <a:pPr algn="ctr" eaLnBrk="1" hangingPunct="1"/>
            <a:r>
              <a:rPr lang="en-US" altLang="zh-CN" dirty="0" smtClean="0">
                <a:ea typeface="ＭＳ Ｐゴシック" pitchFamily="34" charset="-128"/>
              </a:rPr>
              <a:t>End of Chapter 13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871662" y="5220316"/>
            <a:ext cx="5921375" cy="515937"/>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altLang="zh-CN" sz="2000" dirty="0" smtClean="0">
                <a:solidFill>
                  <a:srgbClr val="008000"/>
                </a:solidFill>
                <a:ea typeface="宋体" pitchFamily="2" charset="-122"/>
              </a:rPr>
              <a:t>Device I/O Port Locations on PCs (partial)</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883" t="12469" r="656" b="12469"/>
          <a:stretch>
            <a:fillRect/>
          </a:stretch>
        </p:blipFill>
        <p:spPr bwMode="auto">
          <a:xfrm>
            <a:off x="1268413" y="1051806"/>
            <a:ext cx="6902450" cy="39465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6</a:t>
            </a:fld>
            <a:endParaRPr lang="en-US"/>
          </a:p>
        </p:txBody>
      </p:sp>
    </p:spTree>
    <p:extLst>
      <p:ext uri="{BB962C8B-B14F-4D97-AF65-F5344CB8AC3E}">
        <p14:creationId xmlns:p14="http://schemas.microsoft.com/office/powerpoint/2010/main" val="2613563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8045" y="677333"/>
            <a:ext cx="8748888" cy="5791199"/>
          </a:xfrm>
        </p:spPr>
        <p:txBody>
          <a:bodyPr>
            <a:normAutofit/>
          </a:bodyPr>
          <a:lstStyle/>
          <a:p>
            <a:pPr lvl="2">
              <a:lnSpc>
                <a:spcPct val="160000"/>
              </a:lnSpc>
            </a:pPr>
            <a:r>
              <a:rPr lang="en-US" altLang="zh-CN" sz="2400" dirty="0"/>
              <a:t>An </a:t>
            </a:r>
            <a:r>
              <a:rPr lang="en-US" altLang="zh-CN" sz="2400" b="1" dirty="0">
                <a:solidFill>
                  <a:srgbClr val="00B0F0"/>
                </a:solidFill>
              </a:rPr>
              <a:t>I/O port </a:t>
            </a:r>
            <a:r>
              <a:rPr lang="en-US" altLang="zh-CN" sz="2400" dirty="0"/>
              <a:t>typically consists of </a:t>
            </a:r>
            <a:r>
              <a:rPr lang="en-US" altLang="zh-CN" sz="2400" b="1" dirty="0">
                <a:solidFill>
                  <a:srgbClr val="00B0F0"/>
                </a:solidFill>
              </a:rPr>
              <a:t>four </a:t>
            </a:r>
            <a:r>
              <a:rPr lang="en-US" altLang="zh-CN" sz="2400" b="1" dirty="0" smtClean="0">
                <a:solidFill>
                  <a:srgbClr val="00B0F0"/>
                </a:solidFill>
              </a:rPr>
              <a:t>registers   </a:t>
            </a:r>
          </a:p>
          <a:p>
            <a:pPr marL="941832" lvl="3" indent="0">
              <a:lnSpc>
                <a:spcPct val="160000"/>
              </a:lnSpc>
              <a:buNone/>
            </a:pPr>
            <a:r>
              <a:rPr lang="zh-CN" altLang="en-US" b="1" dirty="0" smtClean="0">
                <a:solidFill>
                  <a:srgbClr val="008000"/>
                </a:solidFill>
              </a:rPr>
              <a:t>典型</a:t>
            </a:r>
            <a:r>
              <a:rPr lang="zh-CN" altLang="en-US" b="1" dirty="0">
                <a:solidFill>
                  <a:srgbClr val="008000"/>
                </a:solidFill>
              </a:rPr>
              <a:t>的</a:t>
            </a:r>
            <a:r>
              <a:rPr lang="en-US" altLang="zh-CN" b="1" dirty="0">
                <a:solidFill>
                  <a:srgbClr val="008000"/>
                </a:solidFill>
              </a:rPr>
              <a:t>I/O</a:t>
            </a:r>
            <a:r>
              <a:rPr lang="zh-CN" altLang="en-US" b="1" dirty="0">
                <a:solidFill>
                  <a:srgbClr val="008000"/>
                </a:solidFill>
              </a:rPr>
              <a:t>端口包含</a:t>
            </a:r>
            <a:r>
              <a:rPr lang="en-US" altLang="zh-CN" b="1" dirty="0">
                <a:solidFill>
                  <a:srgbClr val="008000"/>
                </a:solidFill>
              </a:rPr>
              <a:t>4</a:t>
            </a:r>
            <a:r>
              <a:rPr lang="zh-CN" altLang="en-US" b="1" dirty="0">
                <a:solidFill>
                  <a:srgbClr val="008000"/>
                </a:solidFill>
              </a:rPr>
              <a:t>个寄存器</a:t>
            </a:r>
          </a:p>
          <a:p>
            <a:pPr lvl="3">
              <a:lnSpc>
                <a:spcPct val="160000"/>
              </a:lnSpc>
            </a:pPr>
            <a:r>
              <a:rPr lang="en-US" altLang="zh-CN" sz="2200" b="1" dirty="0">
                <a:solidFill>
                  <a:srgbClr val="00B0F0"/>
                </a:solidFill>
              </a:rPr>
              <a:t>Status register </a:t>
            </a:r>
            <a:r>
              <a:rPr lang="zh-CN" altLang="en-US" sz="2200" dirty="0">
                <a:solidFill>
                  <a:srgbClr val="008000"/>
                </a:solidFill>
              </a:rPr>
              <a:t>状态寄存器</a:t>
            </a:r>
          </a:p>
          <a:p>
            <a:pPr lvl="4">
              <a:lnSpc>
                <a:spcPct val="160000"/>
              </a:lnSpc>
            </a:pPr>
            <a:r>
              <a:rPr lang="en-US" altLang="zh-CN" sz="2200" dirty="0"/>
              <a:t>contains bits that </a:t>
            </a:r>
            <a:r>
              <a:rPr lang="en-US" altLang="zh-CN" sz="2200" dirty="0">
                <a:solidFill>
                  <a:srgbClr val="00B0F0"/>
                </a:solidFill>
              </a:rPr>
              <a:t>can be read by the host </a:t>
            </a:r>
            <a:r>
              <a:rPr lang="en-US" altLang="zh-CN" sz="2200" dirty="0"/>
              <a:t>and </a:t>
            </a:r>
            <a:r>
              <a:rPr lang="en-US" altLang="zh-CN" sz="2200" dirty="0">
                <a:solidFill>
                  <a:srgbClr val="00B0F0"/>
                </a:solidFill>
              </a:rPr>
              <a:t>indicate states</a:t>
            </a:r>
            <a:r>
              <a:rPr lang="en-US" altLang="zh-CN" sz="2200" dirty="0"/>
              <a:t> such as whether the current command has completed, whether a byte is available to be read from the data-in </a:t>
            </a:r>
            <a:r>
              <a:rPr lang="en-US" altLang="zh-CN" sz="2200" dirty="0" smtClean="0"/>
              <a:t>register.</a:t>
            </a:r>
          </a:p>
          <a:p>
            <a:pPr marL="1252728" lvl="4" indent="0">
              <a:lnSpc>
                <a:spcPct val="160000"/>
              </a:lnSpc>
              <a:buNone/>
            </a:pPr>
            <a:r>
              <a:rPr lang="zh-CN" altLang="en-US" sz="2200" dirty="0" smtClean="0">
                <a:solidFill>
                  <a:srgbClr val="008000"/>
                </a:solidFill>
              </a:rPr>
              <a:t>包含一些可以被主机读取的二进制位，以指示</a:t>
            </a:r>
            <a:r>
              <a:rPr lang="en-US" altLang="zh-CN" sz="2200" dirty="0" smtClean="0">
                <a:solidFill>
                  <a:srgbClr val="008000"/>
                </a:solidFill>
              </a:rPr>
              <a:t>I/O</a:t>
            </a:r>
            <a:r>
              <a:rPr lang="zh-CN" altLang="en-US" sz="2200" dirty="0" smtClean="0">
                <a:solidFill>
                  <a:srgbClr val="008000"/>
                </a:solidFill>
              </a:rPr>
              <a:t>状态，比如，当前命令是否完成，</a:t>
            </a:r>
            <a:r>
              <a:rPr lang="en-US" altLang="zh-CN" sz="2200" dirty="0" smtClean="0">
                <a:solidFill>
                  <a:srgbClr val="008000"/>
                </a:solidFill>
              </a:rPr>
              <a:t>data-in</a:t>
            </a:r>
            <a:r>
              <a:rPr lang="zh-CN" altLang="en-US" sz="2200" dirty="0" smtClean="0">
                <a:solidFill>
                  <a:srgbClr val="008000"/>
                </a:solidFill>
              </a:rPr>
              <a:t>寄存器中是否有可供读取的字节</a:t>
            </a:r>
            <a:endParaRPr lang="en-US" altLang="zh-CN" sz="2200" dirty="0">
              <a:solidFill>
                <a:srgbClr val="008000"/>
              </a:solidFill>
            </a:endParaRP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4" name="页脚占位符 3"/>
          <p:cNvSpPr>
            <a:spLocks noGrp="1"/>
          </p:cNvSpPr>
          <p:nvPr>
            <p:ph type="ftr" sz="quarter" idx="11"/>
          </p:nvPr>
        </p:nvSpPr>
        <p:spPr/>
        <p:txBody>
          <a:bodyPr/>
          <a:lstStyle/>
          <a:p>
            <a:r>
              <a:rPr lang="en-US" smtClean="0"/>
              <a:t>X.J.Lee ©2015</a:t>
            </a:r>
            <a:endParaRPr lang="en-US" dirty="0" smtClean="0"/>
          </a:p>
        </p:txBody>
      </p:sp>
      <p:sp>
        <p:nvSpPr>
          <p:cNvPr id="5" name="灯片编号占位符 4"/>
          <p:cNvSpPr>
            <a:spLocks noGrp="1"/>
          </p:cNvSpPr>
          <p:nvPr>
            <p:ph type="sldNum" sz="quarter" idx="12"/>
          </p:nvPr>
        </p:nvSpPr>
        <p:spPr/>
        <p:txBody>
          <a:bodyPr/>
          <a:lstStyle/>
          <a:p>
            <a:r>
              <a:rPr lang="en-US" smtClean="0"/>
              <a:t>13.</a:t>
            </a:r>
            <a:fld id="{59DE6EB8-52AB-45EA-A660-3E1EBFA72987}" type="slidenum">
              <a:rPr lang="en-US" smtClean="0"/>
              <a:pPr/>
              <a:t>7</a:t>
            </a:fld>
            <a:endParaRPr lang="en-US" dirty="0"/>
          </a:p>
        </p:txBody>
      </p:sp>
    </p:spTree>
    <p:extLst>
      <p:ext uri="{BB962C8B-B14F-4D97-AF65-F5344CB8AC3E}">
        <p14:creationId xmlns:p14="http://schemas.microsoft.com/office/powerpoint/2010/main" val="2053625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8045" y="677333"/>
            <a:ext cx="8656346" cy="5034845"/>
          </a:xfrm>
        </p:spPr>
        <p:txBody>
          <a:bodyPr>
            <a:normAutofit/>
          </a:bodyPr>
          <a:lstStyle/>
          <a:p>
            <a:pPr lvl="3">
              <a:lnSpc>
                <a:spcPct val="170000"/>
              </a:lnSpc>
            </a:pPr>
            <a:r>
              <a:rPr lang="en-US" altLang="zh-CN" sz="2200" b="1" dirty="0">
                <a:solidFill>
                  <a:srgbClr val="00B0F0"/>
                </a:solidFill>
              </a:rPr>
              <a:t>Control</a:t>
            </a:r>
            <a:r>
              <a:rPr lang="en-US" altLang="zh-CN" sz="2200" dirty="0"/>
              <a:t> </a:t>
            </a:r>
            <a:r>
              <a:rPr lang="en-US" altLang="zh-CN" sz="2200" b="1" dirty="0">
                <a:solidFill>
                  <a:srgbClr val="00B0F0"/>
                </a:solidFill>
              </a:rPr>
              <a:t>register</a:t>
            </a:r>
            <a:r>
              <a:rPr lang="en-US" altLang="zh-CN" sz="2200" dirty="0"/>
              <a:t> </a:t>
            </a:r>
            <a:r>
              <a:rPr lang="zh-CN" altLang="en-US" sz="2200" dirty="0">
                <a:solidFill>
                  <a:srgbClr val="008000"/>
                </a:solidFill>
              </a:rPr>
              <a:t>控制寄存器</a:t>
            </a:r>
          </a:p>
          <a:p>
            <a:pPr lvl="4">
              <a:lnSpc>
                <a:spcPct val="160000"/>
              </a:lnSpc>
            </a:pPr>
            <a:r>
              <a:rPr lang="en-US" altLang="zh-CN" sz="2200" dirty="0">
                <a:solidFill>
                  <a:srgbClr val="00B0F0"/>
                </a:solidFill>
              </a:rPr>
              <a:t>can be written by the host </a:t>
            </a:r>
            <a:r>
              <a:rPr lang="en-US" altLang="zh-CN" sz="2200" dirty="0"/>
              <a:t>to start a command or to change the mode of a device</a:t>
            </a:r>
            <a:r>
              <a:rPr lang="en-US" altLang="zh-CN" sz="2200" dirty="0" smtClean="0"/>
              <a:t>.</a:t>
            </a:r>
            <a:endParaRPr lang="en-US" altLang="zh-CN" sz="2200" b="1" dirty="0" smtClean="0">
              <a:solidFill>
                <a:srgbClr val="00B0F0"/>
              </a:solidFill>
            </a:endParaRPr>
          </a:p>
          <a:p>
            <a:pPr lvl="3">
              <a:lnSpc>
                <a:spcPct val="160000"/>
              </a:lnSpc>
            </a:pPr>
            <a:r>
              <a:rPr lang="en-US" altLang="zh-CN" sz="2200" b="1" dirty="0" smtClean="0">
                <a:solidFill>
                  <a:srgbClr val="00B0F0"/>
                </a:solidFill>
              </a:rPr>
              <a:t>Data-in</a:t>
            </a:r>
            <a:r>
              <a:rPr lang="en-US" altLang="zh-CN" sz="2200" dirty="0" smtClean="0"/>
              <a:t> </a:t>
            </a:r>
            <a:r>
              <a:rPr lang="en-US" altLang="zh-CN" sz="2200" b="1" dirty="0">
                <a:solidFill>
                  <a:srgbClr val="00B0F0"/>
                </a:solidFill>
              </a:rPr>
              <a:t>register</a:t>
            </a:r>
            <a:r>
              <a:rPr lang="en-US" altLang="zh-CN" sz="2200" dirty="0"/>
              <a:t> </a:t>
            </a:r>
            <a:r>
              <a:rPr lang="zh-CN" altLang="en-US" sz="2200" dirty="0">
                <a:solidFill>
                  <a:srgbClr val="008000"/>
                </a:solidFill>
              </a:rPr>
              <a:t>输入数据寄存器</a:t>
            </a:r>
          </a:p>
          <a:p>
            <a:pPr lvl="4">
              <a:lnSpc>
                <a:spcPct val="160000"/>
              </a:lnSpc>
            </a:pPr>
            <a:r>
              <a:rPr lang="en-US" altLang="zh-CN" sz="2200" dirty="0">
                <a:solidFill>
                  <a:srgbClr val="00B0F0"/>
                </a:solidFill>
              </a:rPr>
              <a:t>is read by the host </a:t>
            </a:r>
            <a:r>
              <a:rPr lang="en-US" altLang="zh-CN" sz="2200" dirty="0"/>
              <a:t>to get input.</a:t>
            </a:r>
          </a:p>
          <a:p>
            <a:pPr lvl="3">
              <a:lnSpc>
                <a:spcPct val="160000"/>
              </a:lnSpc>
            </a:pPr>
            <a:r>
              <a:rPr lang="en-US" altLang="zh-CN" sz="2200" b="1" dirty="0">
                <a:solidFill>
                  <a:srgbClr val="00B0F0"/>
                </a:solidFill>
              </a:rPr>
              <a:t>Data-out</a:t>
            </a:r>
            <a:r>
              <a:rPr lang="en-US" altLang="zh-CN" sz="2200" dirty="0"/>
              <a:t> </a:t>
            </a:r>
            <a:r>
              <a:rPr lang="en-US" altLang="zh-CN" sz="2200" b="1" dirty="0">
                <a:solidFill>
                  <a:srgbClr val="00B0F0"/>
                </a:solidFill>
              </a:rPr>
              <a:t>register</a:t>
            </a:r>
            <a:r>
              <a:rPr lang="en-US" altLang="zh-CN" sz="2200" dirty="0"/>
              <a:t> </a:t>
            </a:r>
            <a:r>
              <a:rPr lang="zh-CN" altLang="en-US" sz="2200" dirty="0">
                <a:solidFill>
                  <a:srgbClr val="008000"/>
                </a:solidFill>
              </a:rPr>
              <a:t>输出数据寄存器</a:t>
            </a:r>
          </a:p>
          <a:p>
            <a:pPr lvl="4">
              <a:lnSpc>
                <a:spcPct val="160000"/>
              </a:lnSpc>
            </a:pPr>
            <a:r>
              <a:rPr lang="zh-CN" altLang="en-US" sz="2200" dirty="0">
                <a:solidFill>
                  <a:srgbClr val="00B0F0"/>
                </a:solidFill>
              </a:rPr>
              <a:t> </a:t>
            </a:r>
            <a:r>
              <a:rPr lang="en-US" altLang="zh-CN" sz="2200" dirty="0">
                <a:solidFill>
                  <a:srgbClr val="00B0F0"/>
                </a:solidFill>
              </a:rPr>
              <a:t>is written  by the host </a:t>
            </a:r>
            <a:r>
              <a:rPr lang="en-US" altLang="zh-CN" sz="2200" dirty="0"/>
              <a:t>to sent output</a:t>
            </a:r>
            <a:r>
              <a:rPr lang="en-US" altLang="zh-CN" sz="2200" dirty="0" smtClean="0"/>
              <a:t>.</a:t>
            </a:r>
            <a:endParaRPr lang="en-US" altLang="zh-CN" sz="2200" dirty="0"/>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4" name="页脚占位符 3"/>
          <p:cNvSpPr>
            <a:spLocks noGrp="1"/>
          </p:cNvSpPr>
          <p:nvPr>
            <p:ph type="ftr" sz="quarter" idx="11"/>
          </p:nvPr>
        </p:nvSpPr>
        <p:spPr/>
        <p:txBody>
          <a:bodyPr/>
          <a:lstStyle/>
          <a:p>
            <a:r>
              <a:rPr lang="en-US" smtClean="0"/>
              <a:t>X.J.Lee ©2015</a:t>
            </a:r>
            <a:endParaRPr lang="en-US" dirty="0" smtClean="0"/>
          </a:p>
        </p:txBody>
      </p:sp>
      <p:sp>
        <p:nvSpPr>
          <p:cNvPr id="5" name="灯片编号占位符 4"/>
          <p:cNvSpPr>
            <a:spLocks noGrp="1"/>
          </p:cNvSpPr>
          <p:nvPr>
            <p:ph type="sldNum" sz="quarter" idx="12"/>
          </p:nvPr>
        </p:nvSpPr>
        <p:spPr/>
        <p:txBody>
          <a:bodyPr/>
          <a:lstStyle/>
          <a:p>
            <a:r>
              <a:rPr lang="en-US" smtClean="0"/>
              <a:t>13.</a:t>
            </a:r>
            <a:fld id="{59DE6EB8-52AB-45EA-A660-3E1EBFA72987}" type="slidenum">
              <a:rPr lang="en-US" smtClean="0"/>
              <a:pPr/>
              <a:t>8</a:t>
            </a:fld>
            <a:endParaRPr lang="en-US" dirty="0"/>
          </a:p>
        </p:txBody>
      </p:sp>
    </p:spTree>
    <p:extLst>
      <p:ext uri="{BB962C8B-B14F-4D97-AF65-F5344CB8AC3E}">
        <p14:creationId xmlns:p14="http://schemas.microsoft.com/office/powerpoint/2010/main" val="1722368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Rectangle 3"/>
          <p:cNvSpPr>
            <a:spLocks noGrp="1" noChangeArrowheads="1"/>
          </p:cNvSpPr>
          <p:nvPr>
            <p:ph idx="1"/>
          </p:nvPr>
        </p:nvSpPr>
        <p:spPr>
          <a:xfrm>
            <a:off x="131763" y="1299632"/>
            <a:ext cx="9012237" cy="5021263"/>
          </a:xfrm>
        </p:spPr>
        <p:txBody>
          <a:bodyPr/>
          <a:lstStyle/>
          <a:p>
            <a:pPr lvl="1"/>
            <a:r>
              <a:rPr lang="en-US" altLang="zh-CN" sz="2400" b="1" i="1" dirty="0" smtClean="0">
                <a:solidFill>
                  <a:srgbClr val="00B0F0"/>
                </a:solidFill>
                <a:ea typeface="宋体" pitchFamily="2" charset="-122"/>
              </a:rPr>
              <a:t>Bus</a:t>
            </a:r>
            <a:r>
              <a:rPr lang="en-US" altLang="zh-CN" sz="2400" b="1" i="1" dirty="0" smtClean="0">
                <a:solidFill>
                  <a:srgbClr val="00B0F0"/>
                </a:solidFill>
                <a:effectLst>
                  <a:outerShdw blurRad="38100" dist="38100" dir="2700000" algn="tl">
                    <a:srgbClr val="C0C0C0"/>
                  </a:outerShdw>
                </a:effectLst>
                <a:ea typeface="宋体" pitchFamily="2" charset="-122"/>
              </a:rPr>
              <a:t> </a:t>
            </a:r>
            <a:r>
              <a:rPr lang="zh-CN" altLang="en-US" sz="2000" b="1" dirty="0" smtClean="0">
                <a:solidFill>
                  <a:srgbClr val="008000"/>
                </a:solidFill>
                <a:ea typeface="宋体" pitchFamily="2" charset="-122"/>
              </a:rPr>
              <a:t>总线</a:t>
            </a:r>
            <a:endParaRPr lang="en-US" altLang="zh-CN" sz="2400" dirty="0" smtClean="0">
              <a:ea typeface="宋体" pitchFamily="2" charset="-122"/>
            </a:endParaRPr>
          </a:p>
          <a:p>
            <a:pPr lvl="2"/>
            <a:r>
              <a:rPr lang="en-US" altLang="zh-CN" sz="2400" dirty="0" smtClean="0">
                <a:ea typeface="宋体" pitchFamily="2" charset="-122"/>
              </a:rPr>
              <a:t>a set of wires and a rigidly defined protocol that specifies a set of messages that can be sent on the wires</a:t>
            </a:r>
          </a:p>
          <a:p>
            <a:pPr lvl="1">
              <a:buFont typeface="Monotype Sorts" pitchFamily="2" charset="2"/>
              <a:buNone/>
            </a:pPr>
            <a:r>
              <a:rPr lang="en-US" altLang="zh-CN" sz="2400" b="1" dirty="0" smtClean="0">
                <a:solidFill>
                  <a:srgbClr val="008000"/>
                </a:solidFill>
                <a:ea typeface="宋体" pitchFamily="2" charset="-122"/>
              </a:rPr>
              <a:t>    </a:t>
            </a:r>
            <a:r>
              <a:rPr lang="zh-CN" altLang="en-US" sz="2000" b="1" dirty="0" smtClean="0">
                <a:solidFill>
                  <a:srgbClr val="008000"/>
                </a:solidFill>
                <a:ea typeface="宋体" pitchFamily="2" charset="-122"/>
              </a:rPr>
              <a:t>一组电缆以及严格定义的协议（指定可以在该电缆发送的信息集合）</a:t>
            </a:r>
          </a:p>
        </p:txBody>
      </p:sp>
      <p:sp>
        <p:nvSpPr>
          <p:cNvPr id="2" name="日期占位符 1"/>
          <p:cNvSpPr>
            <a:spLocks noGrp="1"/>
          </p:cNvSpPr>
          <p:nvPr>
            <p:ph type="dt" sz="half" idx="10"/>
          </p:nvPr>
        </p:nvSpPr>
        <p:spPr/>
        <p:txBody>
          <a:bodyPr/>
          <a:lstStyle/>
          <a:p>
            <a:pPr algn="ctr"/>
            <a:r>
              <a:rPr lang="en-US" altLang="zh-CN" smtClean="0"/>
              <a:t>Operating Systems</a:t>
            </a:r>
            <a:endParaRPr lang="en-US" dirty="0"/>
          </a:p>
        </p:txBody>
      </p:sp>
      <p:sp>
        <p:nvSpPr>
          <p:cNvPr id="3" name="页脚占位符 2"/>
          <p:cNvSpPr>
            <a:spLocks noGrp="1"/>
          </p:cNvSpPr>
          <p:nvPr>
            <p:ph type="ftr" sz="quarter" idx="11"/>
          </p:nvPr>
        </p:nvSpPr>
        <p:spPr/>
        <p:txBody>
          <a:bodyPr/>
          <a:lstStyle/>
          <a:p>
            <a:r>
              <a:rPr lang="en-US" smtClean="0"/>
              <a:t>X.J.Lee ©2015</a:t>
            </a:r>
            <a:endParaRPr lang="en-US" dirty="0" smtClean="0"/>
          </a:p>
        </p:txBody>
      </p:sp>
      <p:sp>
        <p:nvSpPr>
          <p:cNvPr id="4" name="灯片编号占位符 3"/>
          <p:cNvSpPr>
            <a:spLocks noGrp="1"/>
          </p:cNvSpPr>
          <p:nvPr>
            <p:ph type="sldNum" sz="quarter" idx="12"/>
          </p:nvPr>
        </p:nvSpPr>
        <p:spPr/>
        <p:txBody>
          <a:bodyPr/>
          <a:lstStyle/>
          <a:p>
            <a:r>
              <a:rPr lang="en-US" smtClean="0"/>
              <a:t>13.</a:t>
            </a:r>
            <a:fld id="{59DE6EB8-52AB-45EA-A660-3E1EBFA72987}" type="slidenum">
              <a:rPr lang="en-US" smtClean="0"/>
              <a:pPr/>
              <a:t>9</a:t>
            </a:fld>
            <a:endParaRPr lang="en-US" dirty="0"/>
          </a:p>
        </p:txBody>
      </p:sp>
    </p:spTree>
    <p:extLst>
      <p:ext uri="{BB962C8B-B14F-4D97-AF65-F5344CB8AC3E}">
        <p14:creationId xmlns:p14="http://schemas.microsoft.com/office/powerpoint/2010/main" val="31292169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anim calcmode="lin" valueType="num">
                                      <p:cBhvr additive="base">
                                        <p:cTn id="7" dur="500" fill="hold"/>
                                        <p:tgtEl>
                                          <p:spTgt spid="460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08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60803">
                                            <p:txEl>
                                              <p:pRg st="1" end="1"/>
                                            </p:txEl>
                                          </p:spTgt>
                                        </p:tgtEl>
                                        <p:attrNameLst>
                                          <p:attrName>style.visibility</p:attrName>
                                        </p:attrNameLst>
                                      </p:cBhvr>
                                      <p:to>
                                        <p:strVal val="visible"/>
                                      </p:to>
                                    </p:set>
                                    <p:anim calcmode="lin" valueType="num">
                                      <p:cBhvr additive="base">
                                        <p:cTn id="11" dur="500" fill="hold"/>
                                        <p:tgtEl>
                                          <p:spTgt spid="46080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0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60803">
                                            <p:txEl>
                                              <p:pRg st="2" end="2"/>
                                            </p:txEl>
                                          </p:spTgt>
                                        </p:tgtEl>
                                        <p:attrNameLst>
                                          <p:attrName>style.visibility</p:attrName>
                                        </p:attrNameLst>
                                      </p:cBhvr>
                                      <p:to>
                                        <p:strVal val="visible"/>
                                      </p:to>
                                    </p:set>
                                    <p:anim calcmode="lin" valueType="num">
                                      <p:cBhvr additive="base">
                                        <p:cTn id="17" dur="500" fill="hold"/>
                                        <p:tgtEl>
                                          <p:spTgt spid="46080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608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docProps/app.xml><?xml version="1.0" encoding="utf-8"?>
<Properties xmlns="http://schemas.openxmlformats.org/officeDocument/2006/extended-properties" xmlns:vt="http://schemas.openxmlformats.org/officeDocument/2006/docPropsVTypes">
  <Template>osnew</Template>
  <TotalTime>4974</TotalTime>
  <Words>3908</Words>
  <Application>Microsoft Office PowerPoint</Application>
  <PresentationFormat>全屏显示(4:3)</PresentationFormat>
  <Paragraphs>519</Paragraphs>
  <Slides>57</Slides>
  <Notes>4</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流畅</vt:lpstr>
      <vt:lpstr>Chapter 13:  I/O Systems</vt:lpstr>
      <vt:lpstr>PowerPoint 演示文稿</vt:lpstr>
      <vt:lpstr>Chapter 13:  I/O Systems</vt:lpstr>
      <vt:lpstr>13.1 Overview   概述</vt:lpstr>
      <vt:lpstr>13.2 I/O Hardware  I/O硬件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Interaction between the host and a controller 主机与控制器之间的交互</vt:lpstr>
      <vt:lpstr>Polling (Handshaking) 轮询（握手）</vt:lpstr>
      <vt:lpstr>PowerPoint 演示文稿</vt:lpstr>
      <vt:lpstr>Interrupts    中断</vt:lpstr>
      <vt:lpstr>PowerPoint 演示文稿</vt:lpstr>
      <vt:lpstr>Interrupt-Driven I/O Cycle</vt:lpstr>
      <vt:lpstr>Intel Pentium Processor Event-Vector Table</vt:lpstr>
      <vt:lpstr>Direct Memory Access  直接内存访问</vt:lpstr>
      <vt:lpstr>PowerPoint 演示文稿</vt:lpstr>
      <vt:lpstr>Six Step Process to Perform DMA Transfer</vt:lpstr>
      <vt:lpstr>13.3  Application I/O Interface 应用程序I/O接口</vt:lpstr>
      <vt:lpstr>PowerPoint 演示文稿</vt:lpstr>
      <vt:lpstr>PowerPoint 演示文稿</vt:lpstr>
      <vt:lpstr>PowerPoint 演示文稿</vt:lpstr>
      <vt:lpstr>PowerPoint 演示文稿</vt:lpstr>
      <vt:lpstr>PowerPoint 演示文稿</vt:lpstr>
      <vt:lpstr>PowerPoint 演示文稿</vt:lpstr>
      <vt:lpstr>Characteristics of I/O Devices</vt:lpstr>
      <vt:lpstr>PowerPoint 演示文稿</vt:lpstr>
      <vt:lpstr>Block and Character Devices  块设备和字符设备</vt:lpstr>
      <vt:lpstr>PowerPoint 演示文稿</vt:lpstr>
      <vt:lpstr>PowerPoint 演示文稿</vt:lpstr>
      <vt:lpstr>PowerPoint 演示文稿</vt:lpstr>
      <vt:lpstr>Blocking and Nonblocking I/O 阻塞和非阻塞的I/O</vt:lpstr>
      <vt:lpstr>PowerPoint 演示文稿</vt:lpstr>
      <vt:lpstr>PowerPoint 演示文稿</vt:lpstr>
      <vt:lpstr>PowerPoint 演示文稿</vt:lpstr>
      <vt:lpstr>PowerPoint 演示文稿</vt:lpstr>
      <vt:lpstr>13.4 Kernel I/O Subsystem 内核I/O子系统</vt:lpstr>
      <vt:lpstr>PowerPoint 演示文稿</vt:lpstr>
      <vt:lpstr>PowerPoint 演示文稿</vt:lpstr>
      <vt:lpstr>PowerPoint 演示文稿</vt:lpstr>
      <vt:lpstr>PowerPoint 演示文稿</vt:lpstr>
      <vt:lpstr>PowerPoint 演示文稿</vt:lpstr>
      <vt:lpstr>PowerPoint 演示文稿</vt:lpstr>
      <vt:lpstr>一、什么是SPOOLing</vt:lpstr>
      <vt:lpstr>二、SPOOLing系统的组成 The Composition of SPOOLing System</vt:lpstr>
      <vt:lpstr>三、共享打印机   Printer Sharing</vt:lpstr>
      <vt:lpstr>四、 SPOOLing系统的特点 The Characteristics  of SPOOLing System</vt:lpstr>
      <vt:lpstr>13.5 I/O Requests to Hardware Operations 从I/O请求到硬件操作</vt:lpstr>
      <vt:lpstr>PowerPoint 演示文稿</vt:lpstr>
      <vt:lpstr>End of Chapter 13</vt:lpstr>
    </vt:vector>
  </TitlesOfParts>
  <Company>sdust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XJLee</dc:creator>
  <cp:lastModifiedBy>xjlee</cp:lastModifiedBy>
  <cp:revision>294</cp:revision>
  <dcterms:created xsi:type="dcterms:W3CDTF">2008-07-01T15:14:26Z</dcterms:created>
  <dcterms:modified xsi:type="dcterms:W3CDTF">2015-12-13T15:07:07Z</dcterms:modified>
</cp:coreProperties>
</file>