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100"/>
  </p:notesMasterIdLst>
  <p:handoutMasterIdLst>
    <p:handoutMasterId r:id="rId101"/>
  </p:handoutMasterIdLst>
  <p:sldIdLst>
    <p:sldId id="256" r:id="rId2"/>
    <p:sldId id="459" r:id="rId3"/>
    <p:sldId id="614" r:id="rId4"/>
    <p:sldId id="789" r:id="rId5"/>
    <p:sldId id="790" r:id="rId6"/>
    <p:sldId id="791" r:id="rId7"/>
    <p:sldId id="792" r:id="rId8"/>
    <p:sldId id="793" r:id="rId9"/>
    <p:sldId id="794" r:id="rId10"/>
    <p:sldId id="795" r:id="rId11"/>
    <p:sldId id="796" r:id="rId12"/>
    <p:sldId id="797" r:id="rId13"/>
    <p:sldId id="798" r:id="rId14"/>
    <p:sldId id="799" r:id="rId15"/>
    <p:sldId id="800" r:id="rId16"/>
    <p:sldId id="801" r:id="rId17"/>
    <p:sldId id="802" r:id="rId18"/>
    <p:sldId id="803" r:id="rId19"/>
    <p:sldId id="804" r:id="rId20"/>
    <p:sldId id="805" r:id="rId21"/>
    <p:sldId id="807" r:id="rId22"/>
    <p:sldId id="819" r:id="rId23"/>
    <p:sldId id="817" r:id="rId24"/>
    <p:sldId id="818" r:id="rId25"/>
    <p:sldId id="820" r:id="rId26"/>
    <p:sldId id="821" r:id="rId27"/>
    <p:sldId id="640" r:id="rId28"/>
    <p:sldId id="641" r:id="rId29"/>
    <p:sldId id="642" r:id="rId30"/>
    <p:sldId id="646" r:id="rId31"/>
    <p:sldId id="814" r:id="rId32"/>
    <p:sldId id="815" r:id="rId33"/>
    <p:sldId id="816" r:id="rId34"/>
    <p:sldId id="822" r:id="rId35"/>
    <p:sldId id="823" r:id="rId36"/>
    <p:sldId id="824" r:id="rId37"/>
    <p:sldId id="658" r:id="rId38"/>
    <p:sldId id="825" r:id="rId39"/>
    <p:sldId id="661" r:id="rId40"/>
    <p:sldId id="826" r:id="rId41"/>
    <p:sldId id="827" r:id="rId42"/>
    <p:sldId id="828" r:id="rId43"/>
    <p:sldId id="837" r:id="rId44"/>
    <p:sldId id="838" r:id="rId45"/>
    <p:sldId id="839" r:id="rId46"/>
    <p:sldId id="840" r:id="rId47"/>
    <p:sldId id="841" r:id="rId48"/>
    <p:sldId id="842" r:id="rId49"/>
    <p:sldId id="843" r:id="rId50"/>
    <p:sldId id="844" r:id="rId51"/>
    <p:sldId id="845" r:id="rId52"/>
    <p:sldId id="846" r:id="rId53"/>
    <p:sldId id="847" r:id="rId54"/>
    <p:sldId id="848" r:id="rId55"/>
    <p:sldId id="830" r:id="rId56"/>
    <p:sldId id="616" r:id="rId57"/>
    <p:sldId id="617" r:id="rId58"/>
    <p:sldId id="618" r:id="rId59"/>
    <p:sldId id="619" r:id="rId60"/>
    <p:sldId id="620" r:id="rId61"/>
    <p:sldId id="621" r:id="rId62"/>
    <p:sldId id="622" r:id="rId63"/>
    <p:sldId id="623" r:id="rId64"/>
    <p:sldId id="624" r:id="rId65"/>
    <p:sldId id="625" r:id="rId66"/>
    <p:sldId id="626" r:id="rId67"/>
    <p:sldId id="627" r:id="rId68"/>
    <p:sldId id="628" r:id="rId69"/>
    <p:sldId id="629" r:id="rId70"/>
    <p:sldId id="630" r:id="rId71"/>
    <p:sldId id="631" r:id="rId72"/>
    <p:sldId id="632" r:id="rId73"/>
    <p:sldId id="633" r:id="rId74"/>
    <p:sldId id="634" r:id="rId75"/>
    <p:sldId id="635" r:id="rId76"/>
    <p:sldId id="636" r:id="rId77"/>
    <p:sldId id="637" r:id="rId78"/>
    <p:sldId id="835" r:id="rId79"/>
    <p:sldId id="751" r:id="rId80"/>
    <p:sldId id="752" r:id="rId81"/>
    <p:sldId id="753" r:id="rId82"/>
    <p:sldId id="754" r:id="rId83"/>
    <p:sldId id="755" r:id="rId84"/>
    <p:sldId id="756" r:id="rId85"/>
    <p:sldId id="757" r:id="rId86"/>
    <p:sldId id="758" r:id="rId87"/>
    <p:sldId id="759" r:id="rId88"/>
    <p:sldId id="760" r:id="rId89"/>
    <p:sldId id="761" r:id="rId90"/>
    <p:sldId id="762" r:id="rId91"/>
    <p:sldId id="763" r:id="rId92"/>
    <p:sldId id="764" r:id="rId93"/>
    <p:sldId id="765" r:id="rId94"/>
    <p:sldId id="766" r:id="rId95"/>
    <p:sldId id="836" r:id="rId96"/>
    <p:sldId id="734" r:id="rId97"/>
    <p:sldId id="849" r:id="rId98"/>
    <p:sldId id="405" r:id="rId99"/>
  </p:sldIdLst>
  <p:sldSz cx="9144000" cy="6858000" type="screen4x3"/>
  <p:notesSz cx="6834188" cy="9979025"/>
  <p:defaultTextStyle>
    <a:defPPr>
      <a:defRPr lang="zh-CN"/>
    </a:defPPr>
    <a:lvl1pPr algn="r" rtl="0" fontAlgn="base">
      <a:spcBef>
        <a:spcPct val="0"/>
      </a:spcBef>
      <a:spcAft>
        <a:spcPct val="0"/>
      </a:spcAft>
      <a:defRPr sz="4400" b="1" kern="1200">
        <a:solidFill>
          <a:schemeClr val="tx1"/>
        </a:solidFill>
        <a:latin typeface="Arial" charset="0"/>
        <a:ea typeface="宋体" pitchFamily="2" charset="-122"/>
        <a:cs typeface="+mn-cs"/>
      </a:defRPr>
    </a:lvl1pPr>
    <a:lvl2pPr marL="457200" algn="r" rtl="0" fontAlgn="base">
      <a:spcBef>
        <a:spcPct val="0"/>
      </a:spcBef>
      <a:spcAft>
        <a:spcPct val="0"/>
      </a:spcAft>
      <a:defRPr sz="4400" b="1" kern="1200">
        <a:solidFill>
          <a:schemeClr val="tx1"/>
        </a:solidFill>
        <a:latin typeface="Arial" charset="0"/>
        <a:ea typeface="宋体" pitchFamily="2" charset="-122"/>
        <a:cs typeface="+mn-cs"/>
      </a:defRPr>
    </a:lvl2pPr>
    <a:lvl3pPr marL="914400" algn="r" rtl="0" fontAlgn="base">
      <a:spcBef>
        <a:spcPct val="0"/>
      </a:spcBef>
      <a:spcAft>
        <a:spcPct val="0"/>
      </a:spcAft>
      <a:defRPr sz="4400" b="1" kern="1200">
        <a:solidFill>
          <a:schemeClr val="tx1"/>
        </a:solidFill>
        <a:latin typeface="Arial" charset="0"/>
        <a:ea typeface="宋体" pitchFamily="2" charset="-122"/>
        <a:cs typeface="+mn-cs"/>
      </a:defRPr>
    </a:lvl3pPr>
    <a:lvl4pPr marL="1371600" algn="r" rtl="0" fontAlgn="base">
      <a:spcBef>
        <a:spcPct val="0"/>
      </a:spcBef>
      <a:spcAft>
        <a:spcPct val="0"/>
      </a:spcAft>
      <a:defRPr sz="4400" b="1" kern="1200">
        <a:solidFill>
          <a:schemeClr val="tx1"/>
        </a:solidFill>
        <a:latin typeface="Arial" charset="0"/>
        <a:ea typeface="宋体" pitchFamily="2" charset="-122"/>
        <a:cs typeface="+mn-cs"/>
      </a:defRPr>
    </a:lvl4pPr>
    <a:lvl5pPr marL="1828800" algn="r" rtl="0" fontAlgn="base">
      <a:spcBef>
        <a:spcPct val="0"/>
      </a:spcBef>
      <a:spcAft>
        <a:spcPct val="0"/>
      </a:spcAft>
      <a:defRPr sz="4400" b="1" kern="1200">
        <a:solidFill>
          <a:schemeClr val="tx1"/>
        </a:solidFill>
        <a:latin typeface="Arial" charset="0"/>
        <a:ea typeface="宋体" pitchFamily="2" charset="-122"/>
        <a:cs typeface="+mn-cs"/>
      </a:defRPr>
    </a:lvl5pPr>
    <a:lvl6pPr marL="2286000" algn="l" defTabSz="914400" rtl="0" eaLnBrk="1" latinLnBrk="0" hangingPunct="1">
      <a:defRPr sz="4400" b="1" kern="1200">
        <a:solidFill>
          <a:schemeClr val="tx1"/>
        </a:solidFill>
        <a:latin typeface="Arial" charset="0"/>
        <a:ea typeface="宋体" pitchFamily="2" charset="-122"/>
        <a:cs typeface="+mn-cs"/>
      </a:defRPr>
    </a:lvl6pPr>
    <a:lvl7pPr marL="2743200" algn="l" defTabSz="914400" rtl="0" eaLnBrk="1" latinLnBrk="0" hangingPunct="1">
      <a:defRPr sz="4400" b="1" kern="1200">
        <a:solidFill>
          <a:schemeClr val="tx1"/>
        </a:solidFill>
        <a:latin typeface="Arial" charset="0"/>
        <a:ea typeface="宋体" pitchFamily="2" charset="-122"/>
        <a:cs typeface="+mn-cs"/>
      </a:defRPr>
    </a:lvl7pPr>
    <a:lvl8pPr marL="3200400" algn="l" defTabSz="914400" rtl="0" eaLnBrk="1" latinLnBrk="0" hangingPunct="1">
      <a:defRPr sz="4400" b="1" kern="1200">
        <a:solidFill>
          <a:schemeClr val="tx1"/>
        </a:solidFill>
        <a:latin typeface="Arial" charset="0"/>
        <a:ea typeface="宋体" pitchFamily="2" charset="-122"/>
        <a:cs typeface="+mn-cs"/>
      </a:defRPr>
    </a:lvl8pPr>
    <a:lvl9pPr marL="3657600" algn="l" defTabSz="914400" rtl="0" eaLnBrk="1" latinLnBrk="0" hangingPunct="1">
      <a:defRPr sz="4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4C00"/>
    <a:srgbClr val="CC0000"/>
    <a:srgbClr val="66FFFF"/>
    <a:srgbClr val="CCFFFF"/>
    <a:srgbClr val="CCECFF"/>
    <a:srgbClr val="006600"/>
    <a:srgbClr val="F8E708"/>
    <a:srgbClr val="D36E23"/>
    <a:srgbClr val="00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72" autoAdjust="0"/>
  </p:normalViewPr>
  <p:slideViewPr>
    <p:cSldViewPr>
      <p:cViewPr varScale="1">
        <p:scale>
          <a:sx n="101" d="100"/>
          <a:sy n="101" d="100"/>
        </p:scale>
        <p:origin x="-1284" y="-90"/>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560" y="-78"/>
      </p:cViewPr>
      <p:guideLst>
        <p:guide orient="horz" pos="3143"/>
        <p:guide pos="2153"/>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3"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43364"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6BFBE361-C59C-4160-B0C0-0EC6DF4CA079}" type="slidenum">
              <a:rPr lang="en-US" altLang="zh-CN"/>
              <a:pPr>
                <a:defRPr/>
              </a:pPr>
              <a:t>‹#›</a:t>
            </a:fld>
            <a:endParaRPr lang="en-US" altLang="zh-CN"/>
          </a:p>
        </p:txBody>
      </p:sp>
    </p:spTree>
    <p:extLst>
      <p:ext uri="{BB962C8B-B14F-4D97-AF65-F5344CB8AC3E}">
        <p14:creationId xmlns="" xmlns:p14="http://schemas.microsoft.com/office/powerpoint/2010/main" val="285773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39"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C7032884-8C35-413B-B71D-6B3C2E7C7AE2}" type="slidenum">
              <a:rPr lang="en-US" altLang="zh-CN"/>
              <a:pPr>
                <a:defRPr/>
              </a:pPr>
              <a:t>‹#›</a:t>
            </a:fld>
            <a:endParaRPr lang="en-US" altLang="zh-CN"/>
          </a:p>
        </p:txBody>
      </p:sp>
    </p:spTree>
    <p:extLst>
      <p:ext uri="{BB962C8B-B14F-4D97-AF65-F5344CB8AC3E}">
        <p14:creationId xmlns="" xmlns:p14="http://schemas.microsoft.com/office/powerpoint/2010/main" val="2172093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46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58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72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AutoShape 7"/>
          <p:cNvSpPr>
            <a:spLocks noChangeArrowheads="1"/>
          </p:cNvSpPr>
          <p:nvPr userDrawn="1"/>
        </p:nvSpPr>
        <p:spPr bwMode="auto">
          <a:xfrm>
            <a:off x="990600" y="2514600"/>
            <a:ext cx="7239000" cy="1857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rgbClr val="C00000"/>
          </a:solidFill>
          <a:ln w="9525" algn="ctr">
            <a:solidFill>
              <a:srgbClr val="C00000"/>
            </a:solidFill>
            <a:round/>
            <a:headEnd/>
            <a:tailEnd/>
          </a:ln>
        </p:spPr>
        <p:txBody>
          <a:bodyPr/>
          <a:lstStyle/>
          <a:p>
            <a:pPr algn="l">
              <a:defRPr/>
            </a:pPr>
            <a:endParaRPr lang="zh-CN" altLang="zh-CN" sz="2400" b="0">
              <a:latin typeface="Times New Roman" pitchFamily="18" charset="0"/>
            </a:endParaRPr>
          </a:p>
        </p:txBody>
      </p:sp>
      <p:pic>
        <p:nvPicPr>
          <p:cNvPr id="8" name="图片 7" descr="01.jpg"/>
          <p:cNvPicPr>
            <a:picLocks noChangeAspect="1"/>
          </p:cNvPicPr>
          <p:nvPr userDrawn="1"/>
        </p:nvPicPr>
        <p:blipFill>
          <a:blip r:embed="rId2" cstate="print"/>
          <a:srcRect l="60833" t="17500" r="11667" b="42500"/>
          <a:stretch>
            <a:fillRect/>
          </a:stretch>
        </p:blipFill>
        <p:spPr>
          <a:xfrm>
            <a:off x="152400" y="0"/>
            <a:ext cx="1600200" cy="1551709"/>
          </a:xfrm>
          <a:prstGeom prst="rect">
            <a:avLst/>
          </a:prstGeom>
        </p:spPr>
      </p:pic>
      <p:pic>
        <p:nvPicPr>
          <p:cNvPr id="9" name="图片 8" descr="09.jpg"/>
          <p:cNvPicPr>
            <a:picLocks noChangeAspect="1"/>
          </p:cNvPicPr>
          <p:nvPr userDrawn="1"/>
        </p:nvPicPr>
        <p:blipFill>
          <a:blip r:embed="rId3" cstate="print"/>
          <a:srcRect l="6667" t="26250" r="53333" b="61250"/>
          <a:stretch>
            <a:fillRect/>
          </a:stretch>
        </p:blipFill>
        <p:spPr>
          <a:xfrm>
            <a:off x="3124200" y="5661025"/>
            <a:ext cx="2819400" cy="587375"/>
          </a:xfrm>
          <a:prstGeom prst="rect">
            <a:avLst/>
          </a:prstGeom>
        </p:spPr>
      </p:pic>
      <p:pic>
        <p:nvPicPr>
          <p:cNvPr id="10" name="图片 9" descr="09.jpg"/>
          <p:cNvPicPr>
            <a:picLocks noChangeAspect="1"/>
          </p:cNvPicPr>
          <p:nvPr userDrawn="1"/>
        </p:nvPicPr>
        <p:blipFill>
          <a:blip r:embed="rId3" cstate="print"/>
          <a:srcRect l="55000" t="31250" r="5000" b="63750"/>
          <a:stretch>
            <a:fillRect/>
          </a:stretch>
        </p:blipFill>
        <p:spPr>
          <a:xfrm>
            <a:off x="3124200" y="6248400"/>
            <a:ext cx="2819400" cy="234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696200" cy="5334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410200"/>
          </a:xfrm>
        </p:spPr>
        <p:txBody>
          <a:bodyPr/>
          <a:lstStyle>
            <a:lvl1pPr>
              <a:defRPr sz="2800"/>
            </a:lvl1pPr>
            <a:lvl2pPr>
              <a:defRPr sz="24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477000"/>
            <a:ext cx="2133600" cy="304800"/>
          </a:xfrm>
          <a:ln/>
        </p:spPr>
        <p:txBody>
          <a:bodyPr/>
          <a:lstStyle>
            <a:lvl1pPr>
              <a:defRPr/>
            </a:lvl1pPr>
          </a:lstStyle>
          <a:p>
            <a:pPr>
              <a:defRPr/>
            </a:pPr>
            <a:endParaRPr lang="en-US" altLang="zh-CN" dirty="0"/>
          </a:p>
        </p:txBody>
      </p:sp>
      <p:sp>
        <p:nvSpPr>
          <p:cNvPr id="6" name="Rectangle 7"/>
          <p:cNvSpPr>
            <a:spLocks noGrp="1" noChangeArrowheads="1"/>
          </p:cNvSpPr>
          <p:nvPr>
            <p:ph type="sldNum" sz="quarter" idx="12"/>
          </p:nvPr>
        </p:nvSpPr>
        <p:spPr>
          <a:xfrm>
            <a:off x="6553200" y="6477000"/>
            <a:ext cx="2133600" cy="304800"/>
          </a:xfrm>
          <a:ln/>
        </p:spPr>
        <p:txBody>
          <a:bodyPr/>
          <a:lstStyle>
            <a:lvl1pPr>
              <a:defRPr/>
            </a:lvl1pPr>
          </a:lstStyle>
          <a:p>
            <a:pPr>
              <a:defRPr/>
            </a:pPr>
            <a:fld id="{896E1043-1F2A-4C9B-855A-0B3264F68AF7}"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822B8-645B-4B9D-BC48-E83346C06A0E}"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1725"/>
          </a:xfrm>
        </p:spPr>
        <p:txBody>
          <a:bodyPr/>
          <a:lstStyle/>
          <a:p>
            <a:pPr lvl="0"/>
            <a:endParaRPr lang="zh-CN" alt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142B68-7B59-451D-8EA5-91A6A22BD366}"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4038600" cy="2379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51263"/>
            <a:ext cx="4038600" cy="2379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fld id="{29696C53-1612-4668-9931-26B5CAFFADEC}" type="slidenum">
              <a:rPr lang="en-US" altLang="zh-CN"/>
              <a:pPr/>
              <a:t>‹#›</a:t>
            </a:fld>
            <a:r>
              <a:rPr lang="en-US" altLang="zh-CN"/>
              <a:t>/89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457200" y="122238"/>
            <a:ext cx="7010400" cy="8683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1267" name="Rectangle 4"/>
          <p:cNvSpPr>
            <a:spLocks noGrp="1" noChangeArrowheads="1"/>
          </p:cNvSpPr>
          <p:nvPr>
            <p:ph type="body" idx="1"/>
          </p:nvPr>
        </p:nvSpPr>
        <p:spPr bwMode="auto">
          <a:xfrm>
            <a:off x="457200" y="1219200"/>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defRPr>
            </a:lvl1pPr>
          </a:lstStyle>
          <a:p>
            <a:pPr>
              <a:defRPr/>
            </a:pPr>
            <a:endParaRPr lang="en-US" altLang="zh-CN" dirty="0"/>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fld id="{36BABF5F-71F1-4DA5-950A-DD779ECAB5FF}" type="slidenum">
              <a:rPr lang="en-US" altLang="zh-CN" smtClean="0"/>
              <a:pPr>
                <a:defRPr/>
              </a:pPr>
              <a:t>‹#›</a:t>
            </a:fld>
            <a:r>
              <a:rPr lang="en-US" altLang="zh-CN" dirty="0" smtClean="0"/>
              <a:t>/</a:t>
            </a:r>
            <a:endParaRPr lang="en-US" altLang="zh-CN" dirty="0"/>
          </a:p>
        </p:txBody>
      </p:sp>
      <p:pic>
        <p:nvPicPr>
          <p:cNvPr id="10" name="图片 9" descr="06.jpg"/>
          <p:cNvPicPr>
            <a:picLocks noChangeAspect="1"/>
          </p:cNvPicPr>
          <p:nvPr userDrawn="1"/>
        </p:nvPicPr>
        <p:blipFill>
          <a:blip r:embed="rId7" cstate="print"/>
          <a:srcRect l="60833" t="26250" r="26667" b="55000"/>
          <a:stretch>
            <a:fillRect/>
          </a:stretch>
        </p:blipFill>
        <p:spPr>
          <a:xfrm>
            <a:off x="8229600" y="0"/>
            <a:ext cx="914400" cy="914400"/>
          </a:xfrm>
          <a:prstGeom prst="rect">
            <a:avLst/>
          </a:prstGeom>
        </p:spPr>
      </p:pic>
      <p:pic>
        <p:nvPicPr>
          <p:cNvPr id="11" name="图片 10" descr="09.jpg"/>
          <p:cNvPicPr>
            <a:picLocks noChangeAspect="1"/>
          </p:cNvPicPr>
          <p:nvPr userDrawn="1"/>
        </p:nvPicPr>
        <p:blipFill>
          <a:blip r:embed="rId8" cstate="print"/>
          <a:srcRect l="7500" t="27500" r="54167" b="61250"/>
          <a:stretch>
            <a:fillRect/>
          </a:stretch>
        </p:blipFill>
        <p:spPr>
          <a:xfrm>
            <a:off x="3733800" y="6559826"/>
            <a:ext cx="1524000" cy="298174"/>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47" r:id="rId2"/>
    <p:sldLayoutId id="2147483757" r:id="rId3"/>
    <p:sldLayoutId id="2147483758" r:id="rId4"/>
    <p:sldLayoutId id="2147483760"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3093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C3093E"/>
          </a:solidFill>
          <a:latin typeface="Arial" pitchFamily="34" charset="0"/>
          <a:ea typeface="华文中宋" pitchFamily="2" charset="-122"/>
        </a:defRPr>
      </a:lvl2pPr>
      <a:lvl3pPr algn="l" rtl="0" eaLnBrk="0" fontAlgn="base" hangingPunct="0">
        <a:spcBef>
          <a:spcPct val="0"/>
        </a:spcBef>
        <a:spcAft>
          <a:spcPct val="0"/>
        </a:spcAft>
        <a:defRPr sz="3600" b="1">
          <a:solidFill>
            <a:srgbClr val="C3093E"/>
          </a:solidFill>
          <a:latin typeface="Arial" pitchFamily="34" charset="0"/>
          <a:ea typeface="华文中宋" pitchFamily="2" charset="-122"/>
        </a:defRPr>
      </a:lvl3pPr>
      <a:lvl4pPr algn="l" rtl="0" eaLnBrk="0" fontAlgn="base" hangingPunct="0">
        <a:spcBef>
          <a:spcPct val="0"/>
        </a:spcBef>
        <a:spcAft>
          <a:spcPct val="0"/>
        </a:spcAft>
        <a:defRPr sz="3600" b="1">
          <a:solidFill>
            <a:srgbClr val="C3093E"/>
          </a:solidFill>
          <a:latin typeface="Arial" pitchFamily="34" charset="0"/>
          <a:ea typeface="华文中宋" pitchFamily="2" charset="-122"/>
        </a:defRPr>
      </a:lvl4pPr>
      <a:lvl5pPr algn="l" rtl="0" eaLnBrk="0" fontAlgn="base" hangingPunct="0">
        <a:spcBef>
          <a:spcPct val="0"/>
        </a:spcBef>
        <a:spcAft>
          <a:spcPct val="0"/>
        </a:spcAft>
        <a:defRPr sz="3600" b="1">
          <a:solidFill>
            <a:srgbClr val="C3093E"/>
          </a:solidFill>
          <a:latin typeface="Arial" pitchFamily="34" charset="0"/>
          <a:ea typeface="华文中宋" pitchFamily="2" charset="-122"/>
        </a:defRPr>
      </a:lvl5pPr>
      <a:lvl6pPr marL="457200" algn="l" rtl="0" fontAlgn="base">
        <a:spcBef>
          <a:spcPct val="0"/>
        </a:spcBef>
        <a:spcAft>
          <a:spcPct val="0"/>
        </a:spcAft>
        <a:defRPr sz="3600" b="1">
          <a:solidFill>
            <a:srgbClr val="C3093E"/>
          </a:solidFill>
          <a:latin typeface="Arial" pitchFamily="34" charset="0"/>
          <a:ea typeface="华文中宋" pitchFamily="2" charset="-122"/>
        </a:defRPr>
      </a:lvl6pPr>
      <a:lvl7pPr marL="914400" algn="l" rtl="0" fontAlgn="base">
        <a:spcBef>
          <a:spcPct val="0"/>
        </a:spcBef>
        <a:spcAft>
          <a:spcPct val="0"/>
        </a:spcAft>
        <a:defRPr sz="3600" b="1">
          <a:solidFill>
            <a:srgbClr val="C3093E"/>
          </a:solidFill>
          <a:latin typeface="Arial" pitchFamily="34" charset="0"/>
          <a:ea typeface="华文中宋" pitchFamily="2" charset="-122"/>
        </a:defRPr>
      </a:lvl7pPr>
      <a:lvl8pPr marL="1371600" algn="l" rtl="0" fontAlgn="base">
        <a:spcBef>
          <a:spcPct val="0"/>
        </a:spcBef>
        <a:spcAft>
          <a:spcPct val="0"/>
        </a:spcAft>
        <a:defRPr sz="3600" b="1">
          <a:solidFill>
            <a:srgbClr val="C3093E"/>
          </a:solidFill>
          <a:latin typeface="Arial" pitchFamily="34" charset="0"/>
          <a:ea typeface="华文中宋" pitchFamily="2" charset="-122"/>
        </a:defRPr>
      </a:lvl8pPr>
      <a:lvl9pPr marL="1828800" algn="l" rtl="0" fontAlgn="base">
        <a:spcBef>
          <a:spcPct val="0"/>
        </a:spcBef>
        <a:spcAft>
          <a:spcPct val="0"/>
        </a:spcAft>
        <a:defRPr sz="3600" b="1">
          <a:solidFill>
            <a:srgbClr val="C3093E"/>
          </a:solidFill>
          <a:latin typeface="Arial" pitchFamily="34" charset="0"/>
          <a:ea typeface="华文中宋" pitchFamily="2" charset="-122"/>
        </a:defRPr>
      </a:lvl9pPr>
    </p:titleStyle>
    <p:bodyStyle>
      <a:lvl1pPr marL="342900" indent="-342900" algn="l" rtl="0" eaLnBrk="0" fontAlgn="base" hangingPunct="0">
        <a:lnSpc>
          <a:spcPct val="120000"/>
        </a:lnSpc>
        <a:spcBef>
          <a:spcPct val="40000"/>
        </a:spcBef>
        <a:spcAft>
          <a:spcPct val="10000"/>
        </a:spcAft>
        <a:buClr>
          <a:schemeClr val="tx2"/>
        </a:buClr>
        <a:buSzPct val="70000"/>
        <a:buFont typeface="Wingdings" pitchFamily="2" charset="2"/>
        <a:buChar char="Ü"/>
        <a:defRPr sz="3200" b="1">
          <a:solidFill>
            <a:schemeClr val="tx1"/>
          </a:solidFill>
          <a:effectLst>
            <a:outerShdw blurRad="38100" dist="38100" dir="2700000" algn="tl">
              <a:srgbClr val="000000">
                <a:alpha val="43137"/>
              </a:srgbClr>
            </a:outerShdw>
          </a:effectLst>
          <a:latin typeface="+mn-lt"/>
          <a:ea typeface="+mn-ea"/>
          <a:cs typeface="+mn-cs"/>
        </a:defRPr>
      </a:lvl1pPr>
      <a:lvl2pPr marL="692150" indent="-347663" algn="l" rtl="0" eaLnBrk="0" fontAlgn="base" hangingPunct="0">
        <a:lnSpc>
          <a:spcPct val="120000"/>
        </a:lnSpc>
        <a:spcBef>
          <a:spcPct val="40000"/>
        </a:spcBef>
        <a:spcAft>
          <a:spcPct val="10000"/>
        </a:spcAft>
        <a:buClr>
          <a:schemeClr val="accent2"/>
        </a:buClr>
        <a:buSzPct val="70000"/>
        <a:buFont typeface="Wingdings" pitchFamily="2" charset="2"/>
        <a:buChar char="l"/>
        <a:defRPr sz="2800" b="1">
          <a:solidFill>
            <a:schemeClr val="tx1"/>
          </a:solidFill>
          <a:latin typeface="+mn-lt"/>
          <a:ea typeface="+mn-ea"/>
        </a:defRPr>
      </a:lvl2pPr>
      <a:lvl3pPr marL="987425" indent="-293688" algn="l" rtl="0" eaLnBrk="0" fontAlgn="base" hangingPunct="0">
        <a:lnSpc>
          <a:spcPct val="120000"/>
        </a:lnSpc>
        <a:spcBef>
          <a:spcPct val="40000"/>
        </a:spcBef>
        <a:spcAft>
          <a:spcPct val="10000"/>
        </a:spcAft>
        <a:buClr>
          <a:schemeClr val="accent1"/>
        </a:buClr>
        <a:buSzPct val="70000"/>
        <a:buFont typeface="Wingdings" pitchFamily="2" charset="2"/>
        <a:buChar char="l"/>
        <a:defRPr sz="2400" b="1">
          <a:solidFill>
            <a:schemeClr val="tx1"/>
          </a:solidFill>
          <a:latin typeface="+mn-lt"/>
          <a:ea typeface="+mn-ea"/>
        </a:defRPr>
      </a:lvl3pPr>
      <a:lvl4pPr marL="1281113" indent="-292100" algn="l" rtl="0" eaLnBrk="0" fontAlgn="base" hangingPunct="0">
        <a:lnSpc>
          <a:spcPct val="120000"/>
        </a:lnSpc>
        <a:spcBef>
          <a:spcPct val="40000"/>
        </a:spcBef>
        <a:spcAft>
          <a:spcPct val="1000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0.v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1.v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oleObject" Target="../embeddings/oleObject17.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5.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1752600" y="467380"/>
            <a:ext cx="4724400" cy="523220"/>
          </a:xfrm>
          <a:prstGeom prst="rect">
            <a:avLst/>
          </a:prstGeom>
          <a:noFill/>
          <a:ln w="9525" algn="ctr">
            <a:noFill/>
            <a:miter lim="800000"/>
            <a:headEnd/>
            <a:tailEnd/>
          </a:ln>
        </p:spPr>
        <p:txBody>
          <a:bodyPr wrap="square" anchor="b">
            <a:spAutoFit/>
          </a:bodyPr>
          <a:lstStyle/>
          <a:p>
            <a:pPr algn="l">
              <a:spcBef>
                <a:spcPct val="50000"/>
              </a:spcBef>
            </a:pPr>
            <a:r>
              <a:rPr lang="zh-CN" altLang="en-US" sz="2800" dirty="0">
                <a:solidFill>
                  <a:srgbClr val="006600"/>
                </a:solidFill>
                <a:effectLst>
                  <a:outerShdw blurRad="38100" dist="38100" dir="2700000" algn="tl">
                    <a:srgbClr val="000000">
                      <a:alpha val="43137"/>
                    </a:srgbClr>
                  </a:outerShdw>
                </a:effectLst>
                <a:ea typeface="华文中宋" pitchFamily="2" charset="-122"/>
              </a:rPr>
              <a:t>本科生</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必修课</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现代密码学</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endParaRPr lang="zh-CN" altLang="en-US" sz="2800" dirty="0">
              <a:solidFill>
                <a:srgbClr val="006600"/>
              </a:solidFill>
              <a:effectLst>
                <a:outerShdw blurRad="38100" dist="38100" dir="2700000" algn="tl">
                  <a:srgbClr val="000000">
                    <a:alpha val="43137"/>
                  </a:srgbClr>
                </a:outerShdw>
              </a:effectLst>
              <a:ea typeface="华文中宋" pitchFamily="2" charset="-122"/>
            </a:endParaRPr>
          </a:p>
        </p:txBody>
      </p:sp>
      <p:sp>
        <p:nvSpPr>
          <p:cNvPr id="13315" name="Rectangle 9"/>
          <p:cNvSpPr>
            <a:spLocks noGrp="1" noChangeArrowheads="1"/>
          </p:cNvSpPr>
          <p:nvPr>
            <p:ph type="ctrTitle" idx="4294967295"/>
          </p:nvPr>
        </p:nvSpPr>
        <p:spPr>
          <a:xfrm>
            <a:off x="990600" y="1295400"/>
            <a:ext cx="7620000" cy="1066800"/>
          </a:xfrm>
          <a:noFill/>
        </p:spPr>
        <p:txBody>
          <a:bodyPr/>
          <a:lstStyle/>
          <a:p>
            <a:pPr algn="ctr" eaLnBrk="1" hangingPunct="1"/>
            <a:r>
              <a:rPr lang="zh-CN" altLang="en-US" sz="4400" dirty="0" smtClean="0">
                <a:solidFill>
                  <a:srgbClr val="0000FF"/>
                </a:solidFill>
                <a:latin typeface="华文中宋" pitchFamily="2" charset="-122"/>
                <a:ea typeface="华文中宋" pitchFamily="2" charset="-122"/>
              </a:rPr>
              <a:t>第八章  密钥分配与密钥管理</a:t>
            </a:r>
          </a:p>
        </p:txBody>
      </p:sp>
      <p:sp>
        <p:nvSpPr>
          <p:cNvPr id="13317" name="Rectangle 11"/>
          <p:cNvSpPr>
            <a:spLocks noChangeArrowheads="1"/>
          </p:cNvSpPr>
          <p:nvPr/>
        </p:nvSpPr>
        <p:spPr bwMode="auto">
          <a:xfrm>
            <a:off x="914400" y="2895600"/>
            <a:ext cx="7620000" cy="2514600"/>
          </a:xfrm>
          <a:prstGeom prst="rect">
            <a:avLst/>
          </a:prstGeom>
          <a:solidFill>
            <a:srgbClr val="FFFFFF"/>
          </a:solidFill>
          <a:ln w="9525">
            <a:noFill/>
            <a:miter lim="800000"/>
            <a:headEnd/>
            <a:tailEnd/>
          </a:ln>
        </p:spPr>
        <p:txBody>
          <a:bodyPr/>
          <a:lstStyle/>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主讲教师</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董庆</a:t>
            </a:r>
            <a:r>
              <a:rPr lang="zh-CN" altLang="en-US" sz="2800" dirty="0" smtClean="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宽   副教授</a:t>
            </a:r>
            <a:endPar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研究方向</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密码学与信息安全</a:t>
            </a:r>
          </a:p>
          <a:p>
            <a:pPr algn="l">
              <a:spcBef>
                <a:spcPct val="40000"/>
              </a:spcBef>
              <a:spcAft>
                <a:spcPct val="10000"/>
              </a:spcAft>
              <a:buClr>
                <a:schemeClr val="tx2"/>
              </a:buClr>
              <a:buSzPct val="70000"/>
              <a:buFont typeface="Wingdings" pitchFamily="2" charset="2"/>
              <a:buNone/>
            </a:pPr>
            <a:r>
              <a:rPr lang="zh-CN" altLang="en-US" sz="2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电子邮件：</a:t>
            </a:r>
            <a:r>
              <a:rPr lang="en-US" altLang="zh-CN" sz="2800" dirty="0" smtClean="0">
                <a:solidFill>
                  <a:schemeClr val="tx2"/>
                </a:solidFill>
                <a:latin typeface="Times New Roman" pitchFamily="18" charset="0"/>
                <a:ea typeface="华文中宋" pitchFamily="2" charset="-122"/>
                <a:cs typeface="Times New Roman" pitchFamily="18" charset="0"/>
              </a:rPr>
              <a:t>qkdong@xidian.edu.cn</a:t>
            </a:r>
            <a:endParaRPr lang="en-US" altLang="zh-CN" sz="2800" dirty="0">
              <a:solidFill>
                <a:schemeClr val="tx2"/>
              </a:solidFill>
              <a:latin typeface="Times New Roman" pitchFamily="18" charset="0"/>
              <a:ea typeface="华文中宋" pitchFamily="2" charset="-122"/>
              <a:cs typeface="Times New Roman" pitchFamily="18" charset="0"/>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个人主页：</a:t>
            </a:r>
            <a:r>
              <a:rPr lang="en-US" altLang="zh-CN" sz="2800" dirty="0">
                <a:solidFill>
                  <a:schemeClr val="tx2"/>
                </a:solidFill>
                <a:latin typeface="Times New Roman" pitchFamily="18" charset="0"/>
                <a:ea typeface="华文中宋" pitchFamily="2" charset="-122"/>
                <a:cs typeface="Times New Roman" pitchFamily="18" charset="0"/>
              </a:rPr>
              <a:t>http://web.xidian.edu.cn/qkdong/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8.1.3 </a:t>
            </a:r>
            <a:r>
              <a:rPr lang="zh-CN" altLang="en-US" dirty="0" smtClean="0"/>
              <a:t>伪随机数产生器 </a:t>
            </a:r>
            <a:endParaRPr lang="zh-CN" altLang="en-US" dirty="0"/>
          </a:p>
        </p:txBody>
      </p:sp>
      <p:sp>
        <p:nvSpPr>
          <p:cNvPr id="3" name="内容占位符 2"/>
          <p:cNvSpPr>
            <a:spLocks noGrp="1"/>
          </p:cNvSpPr>
          <p:nvPr>
            <p:ph idx="1"/>
          </p:nvPr>
        </p:nvSpPr>
        <p:spPr>
          <a:xfrm>
            <a:off x="457200" y="990600"/>
            <a:ext cx="8305800" cy="5486400"/>
          </a:xfrm>
        </p:spPr>
        <p:txBody>
          <a:bodyPr/>
          <a:lstStyle/>
          <a:p>
            <a:pPr>
              <a:lnSpc>
                <a:spcPct val="100000"/>
              </a:lnSpc>
            </a:pPr>
            <a:r>
              <a:rPr lang="en-US" altLang="zh-CN" sz="2400" dirty="0" smtClean="0">
                <a:latin typeface="Times New Roman" pitchFamily="18" charset="0"/>
              </a:rPr>
              <a:t>Knuth</a:t>
            </a:r>
            <a:r>
              <a:rPr lang="zh-CN" altLang="en-US" sz="2400" dirty="0" smtClean="0">
                <a:latin typeface="Times New Roman" pitchFamily="18" charset="0"/>
              </a:rPr>
              <a:t>给出了使迭代函数</a:t>
            </a:r>
            <a:r>
              <a:rPr lang="zh-CN" altLang="en-US" sz="2400" dirty="0" smtClean="0">
                <a:solidFill>
                  <a:srgbClr val="0000FF"/>
                </a:solidFill>
                <a:latin typeface="Times New Roman" pitchFamily="18" charset="0"/>
              </a:rPr>
              <a:t>达到整周期的充要条件</a:t>
            </a:r>
          </a:p>
          <a:p>
            <a:pPr lvl="1">
              <a:lnSpc>
                <a:spcPct val="100000"/>
              </a:lnSpc>
            </a:pPr>
            <a:r>
              <a:rPr lang="zh-CN" altLang="en-US" dirty="0" smtClean="0">
                <a:latin typeface="Times New Roman" pitchFamily="18" charset="0"/>
              </a:rPr>
              <a:t> </a:t>
            </a:r>
            <a:r>
              <a:rPr lang="en-US" altLang="zh-CN" i="1" dirty="0" err="1" smtClean="0">
                <a:latin typeface="Times New Roman" pitchFamily="18" charset="0"/>
              </a:rPr>
              <a:t>X</a:t>
            </a:r>
            <a:r>
              <a:rPr lang="en-US" altLang="zh-CN" i="1" baseline="-25000" dirty="0" err="1" smtClean="0">
                <a:latin typeface="Times New Roman" pitchFamily="18" charset="0"/>
              </a:rPr>
              <a:t>n</a:t>
            </a:r>
            <a:r>
              <a:rPr lang="zh-CN" altLang="en-US" baseline="-25000" dirty="0" smtClean="0">
                <a:latin typeface="Times New Roman" pitchFamily="18" charset="0"/>
              </a:rPr>
              <a:t>＋</a:t>
            </a:r>
            <a:r>
              <a:rPr lang="en-US" altLang="zh-CN" baseline="-25000" dirty="0" smtClean="0">
                <a:latin typeface="Times New Roman" pitchFamily="18" charset="0"/>
              </a:rPr>
              <a:t>1</a:t>
            </a:r>
            <a:r>
              <a:rPr lang="zh-CN" altLang="en-US" dirty="0" smtClean="0">
                <a:latin typeface="Times New Roman" pitchFamily="18" charset="0"/>
              </a:rPr>
              <a:t>＝</a:t>
            </a:r>
            <a:r>
              <a:rPr lang="en-US" altLang="zh-CN" i="1" dirty="0" err="1" smtClean="0">
                <a:latin typeface="Times New Roman" pitchFamily="18" charset="0"/>
              </a:rPr>
              <a:t>aX</a:t>
            </a:r>
            <a:r>
              <a:rPr lang="en-US" altLang="zh-CN" i="1" baseline="-25000" dirty="0" err="1" smtClean="0">
                <a:latin typeface="Times New Roman" pitchFamily="18" charset="0"/>
              </a:rPr>
              <a:t>n</a:t>
            </a:r>
            <a:r>
              <a:rPr lang="en-US" altLang="zh-CN" dirty="0" err="1" smtClean="0">
                <a:latin typeface="Times New Roman" pitchFamily="18" charset="0"/>
              </a:rPr>
              <a:t>+</a:t>
            </a:r>
            <a:r>
              <a:rPr lang="en-US" altLang="zh-CN" i="1" dirty="0" err="1" smtClean="0">
                <a:latin typeface="Times New Roman" pitchFamily="18" charset="0"/>
              </a:rPr>
              <a:t>c</a:t>
            </a:r>
            <a:r>
              <a:rPr lang="en-US" altLang="zh-CN" i="1" dirty="0" smtClean="0">
                <a:latin typeface="Times New Roman" pitchFamily="18" charset="0"/>
              </a:rPr>
              <a:t> </a:t>
            </a:r>
            <a:r>
              <a:rPr lang="en-US" altLang="zh-CN" dirty="0" smtClean="0">
                <a:latin typeface="Times New Roman" pitchFamily="18" charset="0"/>
              </a:rPr>
              <a:t> mod </a:t>
            </a:r>
            <a:r>
              <a:rPr lang="en-US" altLang="zh-CN" i="1" dirty="0" smtClean="0">
                <a:latin typeface="Times New Roman" pitchFamily="18" charset="0"/>
              </a:rPr>
              <a:t>m</a:t>
            </a:r>
            <a:endParaRPr lang="en-US" altLang="zh-CN" dirty="0" smtClean="0">
              <a:latin typeface="Times New Roman" pitchFamily="18" charset="0"/>
            </a:endParaRPr>
          </a:p>
          <a:p>
            <a:pPr>
              <a:lnSpc>
                <a:spcPct val="100000"/>
              </a:lnSpc>
            </a:pPr>
            <a:r>
              <a:rPr lang="zh-CN" altLang="en-US" sz="2400" dirty="0" smtClean="0">
                <a:latin typeface="Times New Roman" pitchFamily="18" charset="0"/>
              </a:rPr>
              <a:t>定理</a:t>
            </a:r>
            <a:r>
              <a:rPr lang="en-US" altLang="zh-CN" sz="2400" dirty="0" smtClean="0">
                <a:latin typeface="Times New Roman" pitchFamily="18" charset="0"/>
              </a:rPr>
              <a:t>5-1  </a:t>
            </a:r>
            <a:r>
              <a:rPr lang="zh-CN" altLang="en-US" sz="2400" dirty="0" smtClean="0">
                <a:latin typeface="Times New Roman" pitchFamily="18" charset="0"/>
              </a:rPr>
              <a:t>线性同余算法达到整周期的充要条件是：</a:t>
            </a:r>
          </a:p>
          <a:p>
            <a:pPr lvl="1">
              <a:lnSpc>
                <a:spcPct val="100000"/>
              </a:lnSpc>
            </a:pPr>
            <a:r>
              <a:rPr lang="zh-CN" altLang="en-US" dirty="0" smtClean="0">
                <a:latin typeface="Times New Roman" pitchFamily="18" charset="0"/>
              </a:rPr>
              <a:t>① </a:t>
            </a:r>
            <a:r>
              <a:rPr lang="en-US" altLang="zh-CN" dirty="0" err="1" smtClean="0">
                <a:latin typeface="Times New Roman" pitchFamily="18" charset="0"/>
              </a:rPr>
              <a:t>gcd</a:t>
            </a:r>
            <a:r>
              <a:rPr lang="en-US" altLang="zh-CN" dirty="0" smtClean="0">
                <a:latin typeface="Times New Roman" pitchFamily="18" charset="0"/>
              </a:rPr>
              <a:t>(</a:t>
            </a:r>
            <a:r>
              <a:rPr lang="en-US" altLang="zh-CN" i="1" dirty="0" err="1" smtClean="0">
                <a:latin typeface="Times New Roman" pitchFamily="18" charset="0"/>
              </a:rPr>
              <a:t>c</a:t>
            </a:r>
            <a:r>
              <a:rPr lang="en-US" altLang="zh-CN" dirty="0" err="1" smtClean="0">
                <a:latin typeface="Times New Roman" pitchFamily="18" charset="0"/>
              </a:rPr>
              <a:t>,</a:t>
            </a:r>
            <a:r>
              <a:rPr lang="en-US" altLang="zh-CN" i="1" dirty="0" err="1" smtClean="0">
                <a:latin typeface="Times New Roman" pitchFamily="18" charset="0"/>
              </a:rPr>
              <a:t>m</a:t>
            </a:r>
            <a:r>
              <a:rPr lang="en-US" altLang="zh-CN" dirty="0" smtClean="0">
                <a:latin typeface="Times New Roman" pitchFamily="18" charset="0"/>
              </a:rPr>
              <a:t>)=1</a:t>
            </a:r>
          </a:p>
          <a:p>
            <a:pPr lvl="1">
              <a:lnSpc>
                <a:spcPct val="100000"/>
              </a:lnSpc>
            </a:pPr>
            <a:r>
              <a:rPr lang="en-US" altLang="zh-CN" dirty="0" smtClean="0">
                <a:latin typeface="Times New Roman" pitchFamily="18" charset="0"/>
              </a:rPr>
              <a:t>② </a:t>
            </a:r>
            <a:r>
              <a:rPr lang="zh-CN" altLang="en-US" dirty="0" smtClean="0">
                <a:latin typeface="Times New Roman" pitchFamily="18" charset="0"/>
              </a:rPr>
              <a:t>对所有满足</a:t>
            </a:r>
            <a:r>
              <a:rPr lang="en-US" altLang="zh-CN" i="1" dirty="0" err="1" smtClean="0">
                <a:latin typeface="Times New Roman" pitchFamily="18" charset="0"/>
              </a:rPr>
              <a:t>p</a:t>
            </a:r>
            <a:r>
              <a:rPr lang="en-US" altLang="zh-CN" dirty="0" err="1" smtClean="0">
                <a:latin typeface="Times New Roman" pitchFamily="18" charset="0"/>
              </a:rPr>
              <a:t>|</a:t>
            </a:r>
            <a:r>
              <a:rPr lang="en-US" altLang="zh-CN" i="1" dirty="0" err="1" smtClean="0">
                <a:latin typeface="Times New Roman" pitchFamily="18" charset="0"/>
              </a:rPr>
              <a:t>m</a:t>
            </a:r>
            <a:r>
              <a:rPr lang="zh-CN" altLang="en-US" dirty="0" smtClean="0">
                <a:latin typeface="Times New Roman" pitchFamily="18" charset="0"/>
              </a:rPr>
              <a:t>的素数</a:t>
            </a:r>
            <a:r>
              <a:rPr lang="en-US" altLang="zh-CN" i="1" dirty="0" smtClean="0">
                <a:latin typeface="Times New Roman" pitchFamily="18" charset="0"/>
              </a:rPr>
              <a:t>p</a:t>
            </a:r>
            <a:r>
              <a:rPr lang="zh-CN" altLang="en-US" dirty="0" smtClean="0">
                <a:latin typeface="Times New Roman" pitchFamily="18" charset="0"/>
              </a:rPr>
              <a:t>，有</a:t>
            </a:r>
            <a:r>
              <a:rPr lang="en-US" altLang="zh-CN" i="1" dirty="0" smtClean="0">
                <a:latin typeface="Times New Roman" pitchFamily="18" charset="0"/>
              </a:rPr>
              <a:t>a</a:t>
            </a:r>
            <a:r>
              <a:rPr lang="zh-CN" altLang="en-US" dirty="0" smtClean="0">
                <a:latin typeface="Times New Roman" pitchFamily="18" charset="0"/>
              </a:rPr>
              <a:t>＝</a:t>
            </a:r>
            <a:r>
              <a:rPr lang="en-US" altLang="zh-CN" dirty="0" smtClean="0">
                <a:latin typeface="Times New Roman" pitchFamily="18" charset="0"/>
              </a:rPr>
              <a:t>1 mod </a:t>
            </a:r>
            <a:r>
              <a:rPr lang="en-US" altLang="zh-CN" i="1" dirty="0" smtClean="0">
                <a:latin typeface="Times New Roman" pitchFamily="18" charset="0"/>
              </a:rPr>
              <a:t>p</a:t>
            </a:r>
          </a:p>
          <a:p>
            <a:pPr lvl="1">
              <a:lnSpc>
                <a:spcPct val="100000"/>
              </a:lnSpc>
            </a:pPr>
            <a:r>
              <a:rPr lang="en-US" altLang="zh-CN" dirty="0" smtClean="0">
                <a:latin typeface="Times New Roman" pitchFamily="18" charset="0"/>
              </a:rPr>
              <a:t>③ </a:t>
            </a:r>
            <a:r>
              <a:rPr lang="zh-CN" altLang="en-US" dirty="0" smtClean="0">
                <a:latin typeface="Times New Roman" pitchFamily="18" charset="0"/>
              </a:rPr>
              <a:t>若</a:t>
            </a:r>
            <a:r>
              <a:rPr lang="en-US" altLang="zh-CN" i="1" dirty="0" smtClean="0">
                <a:latin typeface="Times New Roman" pitchFamily="18" charset="0"/>
              </a:rPr>
              <a:t>m</a:t>
            </a:r>
            <a:r>
              <a:rPr lang="zh-CN" altLang="en-US" dirty="0" smtClean="0">
                <a:latin typeface="Times New Roman" pitchFamily="18" charset="0"/>
              </a:rPr>
              <a:t>满足</a:t>
            </a:r>
            <a:r>
              <a:rPr lang="en-US" altLang="zh-CN" dirty="0" smtClean="0">
                <a:latin typeface="Times New Roman" pitchFamily="18" charset="0"/>
              </a:rPr>
              <a:t>4|</a:t>
            </a:r>
            <a:r>
              <a:rPr lang="en-US" altLang="zh-CN" i="1" dirty="0" smtClean="0">
                <a:latin typeface="Times New Roman" pitchFamily="18" charset="0"/>
              </a:rPr>
              <a:t>m</a:t>
            </a:r>
            <a:r>
              <a:rPr lang="zh-CN" altLang="en-US" dirty="0" smtClean="0">
                <a:latin typeface="Times New Roman" pitchFamily="18" charset="0"/>
              </a:rPr>
              <a:t>，则</a:t>
            </a:r>
            <a:r>
              <a:rPr lang="en-US" altLang="zh-CN" i="1" dirty="0" smtClean="0">
                <a:latin typeface="Times New Roman" pitchFamily="18" charset="0"/>
              </a:rPr>
              <a:t>a</a:t>
            </a:r>
            <a:r>
              <a:rPr lang="zh-CN" altLang="en-US" dirty="0" smtClean="0">
                <a:latin typeface="Times New Roman" pitchFamily="18" charset="0"/>
              </a:rPr>
              <a:t>满足</a:t>
            </a:r>
            <a:r>
              <a:rPr lang="en-US" altLang="zh-CN" i="1" dirty="0" smtClean="0">
                <a:latin typeface="Times New Roman" pitchFamily="18" charset="0"/>
              </a:rPr>
              <a:t>a</a:t>
            </a:r>
            <a:r>
              <a:rPr lang="zh-CN" altLang="en-US" dirty="0" smtClean="0">
                <a:latin typeface="Times New Roman" pitchFamily="18" charset="0"/>
              </a:rPr>
              <a:t>＝</a:t>
            </a:r>
            <a:r>
              <a:rPr lang="en-US" altLang="zh-CN" dirty="0" smtClean="0">
                <a:latin typeface="Times New Roman" pitchFamily="18" charset="0"/>
              </a:rPr>
              <a:t>1mod 4</a:t>
            </a:r>
          </a:p>
          <a:p>
            <a:pPr>
              <a:lnSpc>
                <a:spcPct val="100000"/>
              </a:lnSpc>
            </a:pPr>
            <a:r>
              <a:rPr lang="zh-CN" altLang="en-US" sz="2400" dirty="0" smtClean="0">
                <a:solidFill>
                  <a:srgbClr val="0000FF"/>
                </a:solidFill>
                <a:latin typeface="Times New Roman" pitchFamily="18" charset="0"/>
              </a:rPr>
              <a:t>通常，可取</a:t>
            </a:r>
            <a:r>
              <a:rPr lang="en-US" altLang="zh-CN" sz="2400" i="1" dirty="0" smtClean="0">
                <a:solidFill>
                  <a:srgbClr val="0000FF"/>
                </a:solidFill>
                <a:latin typeface="Times New Roman" pitchFamily="18" charset="0"/>
              </a:rPr>
              <a:t>m</a:t>
            </a:r>
            <a:r>
              <a:rPr lang="zh-CN" altLang="en-US" sz="2400" dirty="0" smtClean="0">
                <a:solidFill>
                  <a:srgbClr val="0000FF"/>
                </a:solidFill>
                <a:latin typeface="Times New Roman" pitchFamily="18" charset="0"/>
              </a:rPr>
              <a:t>＝</a:t>
            </a:r>
            <a:r>
              <a:rPr lang="en-US" altLang="zh-CN" sz="2400" dirty="0" smtClean="0">
                <a:solidFill>
                  <a:srgbClr val="0000FF"/>
                </a:solidFill>
                <a:latin typeface="Times New Roman" pitchFamily="18" charset="0"/>
              </a:rPr>
              <a:t>2</a:t>
            </a:r>
            <a:r>
              <a:rPr lang="en-US" altLang="zh-CN" sz="2400" i="1" baseline="30000" dirty="0" smtClean="0">
                <a:solidFill>
                  <a:srgbClr val="0000FF"/>
                </a:solidFill>
                <a:latin typeface="Times New Roman" pitchFamily="18" charset="0"/>
              </a:rPr>
              <a:t>r</a:t>
            </a:r>
            <a:r>
              <a:rPr lang="zh-CN" altLang="en-US" sz="2400" dirty="0" smtClean="0">
                <a:solidFill>
                  <a:srgbClr val="0000FF"/>
                </a:solidFill>
                <a:latin typeface="Times New Roman" pitchFamily="18" charset="0"/>
              </a:rPr>
              <a:t>，</a:t>
            </a:r>
            <a:r>
              <a:rPr lang="en-US" altLang="zh-CN" sz="2400" i="1" dirty="0" smtClean="0">
                <a:solidFill>
                  <a:srgbClr val="0000FF"/>
                </a:solidFill>
                <a:latin typeface="Times New Roman" pitchFamily="18" charset="0"/>
              </a:rPr>
              <a:t>a</a:t>
            </a:r>
            <a:r>
              <a:rPr lang="zh-CN" altLang="en-US" sz="2400" dirty="0" smtClean="0">
                <a:solidFill>
                  <a:srgbClr val="0000FF"/>
                </a:solidFill>
                <a:latin typeface="Times New Roman" pitchFamily="18" charset="0"/>
              </a:rPr>
              <a:t>＝</a:t>
            </a:r>
            <a:r>
              <a:rPr lang="en-US" altLang="zh-CN" sz="2400" dirty="0" smtClean="0">
                <a:solidFill>
                  <a:srgbClr val="0000FF"/>
                </a:solidFill>
                <a:latin typeface="Times New Roman" pitchFamily="18" charset="0"/>
              </a:rPr>
              <a:t>2</a:t>
            </a:r>
            <a:r>
              <a:rPr lang="en-US" altLang="zh-CN" sz="2400" i="1" baseline="30000" dirty="0" smtClean="0">
                <a:solidFill>
                  <a:srgbClr val="0000FF"/>
                </a:solidFill>
                <a:latin typeface="Times New Roman" pitchFamily="18" charset="0"/>
              </a:rPr>
              <a:t>i</a:t>
            </a:r>
            <a:r>
              <a:rPr lang="zh-CN" altLang="en-US" sz="2400" dirty="0" smtClean="0">
                <a:solidFill>
                  <a:srgbClr val="0000FF"/>
                </a:solidFill>
                <a:latin typeface="Times New Roman" pitchFamily="18" charset="0"/>
              </a:rPr>
              <a:t>＋</a:t>
            </a:r>
            <a:r>
              <a:rPr lang="en-US" altLang="zh-CN" sz="2400" dirty="0" smtClean="0">
                <a:solidFill>
                  <a:srgbClr val="0000FF"/>
                </a:solidFill>
                <a:latin typeface="Times New Roman" pitchFamily="18" charset="0"/>
              </a:rPr>
              <a:t>1</a:t>
            </a:r>
            <a:r>
              <a:rPr lang="zh-CN" altLang="en-US" sz="2400" dirty="0" smtClean="0">
                <a:solidFill>
                  <a:srgbClr val="0000FF"/>
                </a:solidFill>
                <a:latin typeface="Times New Roman" pitchFamily="18" charset="0"/>
              </a:rPr>
              <a:t>，</a:t>
            </a:r>
            <a:r>
              <a:rPr lang="en-US" altLang="zh-CN" sz="2400" i="1" dirty="0" smtClean="0">
                <a:solidFill>
                  <a:srgbClr val="0000FF"/>
                </a:solidFill>
                <a:latin typeface="Times New Roman" pitchFamily="18" charset="0"/>
              </a:rPr>
              <a:t>c</a:t>
            </a:r>
            <a:r>
              <a:rPr lang="zh-CN" altLang="en-US" sz="2400" dirty="0" smtClean="0">
                <a:solidFill>
                  <a:srgbClr val="0000FF"/>
                </a:solidFill>
                <a:latin typeface="Times New Roman" pitchFamily="18" charset="0"/>
              </a:rPr>
              <a:t>＝</a:t>
            </a:r>
            <a:r>
              <a:rPr lang="en-US" altLang="zh-CN" sz="2400" dirty="0" smtClean="0">
                <a:solidFill>
                  <a:srgbClr val="0000FF"/>
                </a:solidFill>
                <a:latin typeface="Times New Roman" pitchFamily="18" charset="0"/>
              </a:rPr>
              <a:t>1</a:t>
            </a:r>
            <a:r>
              <a:rPr lang="zh-CN" altLang="en-US" sz="2400" dirty="0" smtClean="0">
                <a:solidFill>
                  <a:srgbClr val="0000FF"/>
                </a:solidFill>
                <a:latin typeface="Times New Roman" pitchFamily="18" charset="0"/>
              </a:rPr>
              <a:t>，其中</a:t>
            </a:r>
            <a:r>
              <a:rPr lang="en-US" altLang="zh-CN" sz="2400" i="1" dirty="0" smtClean="0">
                <a:solidFill>
                  <a:srgbClr val="0000FF"/>
                </a:solidFill>
                <a:latin typeface="Times New Roman" pitchFamily="18" charset="0"/>
              </a:rPr>
              <a:t>r</a:t>
            </a:r>
            <a:r>
              <a:rPr lang="zh-CN" altLang="en-US" sz="2400" dirty="0" smtClean="0">
                <a:solidFill>
                  <a:srgbClr val="0000FF"/>
                </a:solidFill>
                <a:latin typeface="Times New Roman" pitchFamily="18" charset="0"/>
              </a:rPr>
              <a:t>是一整数，</a:t>
            </a:r>
            <a:r>
              <a:rPr lang="en-US" altLang="zh-CN" sz="2400" i="1" dirty="0" err="1" smtClean="0">
                <a:solidFill>
                  <a:srgbClr val="0000FF"/>
                </a:solidFill>
                <a:latin typeface="Times New Roman" pitchFamily="18" charset="0"/>
              </a:rPr>
              <a:t>i</a:t>
            </a:r>
            <a:r>
              <a:rPr lang="en-US" altLang="zh-CN" sz="2400" dirty="0" smtClean="0">
                <a:solidFill>
                  <a:srgbClr val="0000FF"/>
                </a:solidFill>
                <a:latin typeface="Times New Roman" pitchFamily="18" charset="0"/>
              </a:rPr>
              <a:t>&lt;</a:t>
            </a:r>
            <a:r>
              <a:rPr lang="en-US" altLang="zh-CN" sz="2400" i="1" dirty="0" smtClean="0">
                <a:solidFill>
                  <a:srgbClr val="0000FF"/>
                </a:solidFill>
                <a:latin typeface="Times New Roman" pitchFamily="18" charset="0"/>
              </a:rPr>
              <a:t>r</a:t>
            </a:r>
            <a:r>
              <a:rPr lang="zh-CN" altLang="en-US" sz="2400" dirty="0" smtClean="0">
                <a:solidFill>
                  <a:srgbClr val="0000FF"/>
                </a:solidFill>
                <a:latin typeface="Times New Roman" pitchFamily="18" charset="0"/>
              </a:rPr>
              <a:t>也是一整数即可满足定理</a:t>
            </a:r>
            <a:r>
              <a:rPr lang="en-US" altLang="zh-CN" sz="2400" dirty="0" smtClean="0">
                <a:solidFill>
                  <a:srgbClr val="0000FF"/>
                </a:solidFill>
                <a:latin typeface="Times New Roman" pitchFamily="18" charset="0"/>
              </a:rPr>
              <a:t>5-1</a:t>
            </a:r>
            <a:r>
              <a:rPr lang="zh-CN" altLang="en-US" sz="2400" dirty="0" smtClean="0">
                <a:solidFill>
                  <a:srgbClr val="0000FF"/>
                </a:solidFill>
                <a:latin typeface="Times New Roman" pitchFamily="18" charset="0"/>
              </a:rPr>
              <a:t>的条件</a:t>
            </a:r>
          </a:p>
          <a:p>
            <a:pPr>
              <a:lnSpc>
                <a:spcPct val="100000"/>
              </a:lnSpc>
            </a:pPr>
            <a:r>
              <a:rPr lang="zh-CN" altLang="en-US" sz="2400" dirty="0" smtClean="0">
                <a:solidFill>
                  <a:srgbClr val="0000FF"/>
                </a:solidFill>
              </a:rPr>
              <a:t>线性同余算法的强度</a:t>
            </a:r>
            <a:r>
              <a:rPr lang="zh-CN" altLang="en-US" sz="2400" dirty="0" smtClean="0"/>
              <a:t>在于如果将乘数和模数选择得好，则产生的数列和从</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latin typeface="华文中宋"/>
              </a:rPr>
              <a:t>…</a:t>
            </a:r>
            <a:r>
              <a:rPr lang="zh-CN" altLang="en-US" sz="2400" dirty="0" smtClean="0"/>
              <a:t>，</a:t>
            </a:r>
            <a:r>
              <a:rPr lang="en-US" altLang="zh-CN" sz="2400" i="1" dirty="0" smtClean="0"/>
              <a:t>m</a:t>
            </a:r>
            <a:r>
              <a:rPr lang="en-US" altLang="zh-CN" sz="2400" dirty="0" smtClean="0"/>
              <a:t>-1</a:t>
            </a:r>
            <a:r>
              <a:rPr lang="zh-CN" altLang="en-US" sz="2400" dirty="0" smtClean="0"/>
              <a:t>中随机选取的数列是</a:t>
            </a:r>
            <a:r>
              <a:rPr lang="zh-CN" altLang="en-US" sz="2400" dirty="0" smtClean="0">
                <a:solidFill>
                  <a:srgbClr val="0000FF"/>
                </a:solidFill>
              </a:rPr>
              <a:t>不可区分</a:t>
            </a:r>
            <a:r>
              <a:rPr lang="zh-CN" altLang="en-US" sz="2400" dirty="0" smtClean="0"/>
              <a:t>的</a:t>
            </a:r>
            <a:endParaRPr lang="zh-CN" altLang="en-US" sz="24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8.1.3 </a:t>
            </a:r>
            <a:r>
              <a:rPr lang="zh-CN" altLang="en-US" dirty="0" smtClean="0"/>
              <a:t>伪随机数产生器 </a:t>
            </a:r>
            <a:endParaRPr lang="zh-CN" altLang="en-US" dirty="0"/>
          </a:p>
        </p:txBody>
      </p:sp>
      <p:sp>
        <p:nvSpPr>
          <p:cNvPr id="3" name="内容占位符 2"/>
          <p:cNvSpPr>
            <a:spLocks noGrp="1"/>
          </p:cNvSpPr>
          <p:nvPr>
            <p:ph idx="1"/>
          </p:nvPr>
        </p:nvSpPr>
        <p:spPr>
          <a:xfrm>
            <a:off x="457200" y="990600"/>
            <a:ext cx="8305800" cy="5486400"/>
          </a:xfrm>
        </p:spPr>
        <p:txBody>
          <a:bodyPr/>
          <a:lstStyle/>
          <a:p>
            <a:pPr>
              <a:lnSpc>
                <a:spcPct val="100000"/>
              </a:lnSpc>
            </a:pPr>
            <a:r>
              <a:rPr lang="zh-CN" altLang="en-US" sz="2400" dirty="0" smtClean="0">
                <a:latin typeface="Times New Roman" pitchFamily="18" charset="0"/>
                <a:cs typeface="Times New Roman" pitchFamily="18" charset="0"/>
              </a:rPr>
              <a:t>线性同余算法的密码分析</a:t>
            </a:r>
            <a:endParaRPr lang="en-US" altLang="zh-CN" sz="2400" dirty="0" smtClean="0">
              <a:latin typeface="Times New Roman" pitchFamily="18" charset="0"/>
              <a:cs typeface="Times New Roman" pitchFamily="18" charset="0"/>
            </a:endParaRPr>
          </a:p>
          <a:p>
            <a:pPr lvl="1">
              <a:lnSpc>
                <a:spcPct val="100000"/>
              </a:lnSpc>
            </a:pPr>
            <a:r>
              <a:rPr lang="zh-CN" altLang="en-US" sz="2000" dirty="0" smtClean="0">
                <a:latin typeface="Times New Roman" pitchFamily="18" charset="0"/>
                <a:cs typeface="Times New Roman" pitchFamily="18" charset="0"/>
              </a:rPr>
              <a:t>给定参数，则线性同余算法由初始值</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确定</a:t>
            </a:r>
            <a:endParaRPr lang="en-US" altLang="zh-CN" sz="2000" dirty="0" smtClean="0">
              <a:latin typeface="Times New Roman" pitchFamily="18" charset="0"/>
              <a:cs typeface="Times New Roman" pitchFamily="18" charset="0"/>
            </a:endParaRPr>
          </a:p>
          <a:p>
            <a:pPr lvl="1">
              <a:lnSpc>
                <a:spcPct val="100000"/>
              </a:lnSpc>
            </a:pPr>
            <a:r>
              <a:rPr lang="zh-CN" altLang="en-US" sz="2000" dirty="0" smtClean="0">
                <a:latin typeface="Times New Roman" pitchFamily="18" charset="0"/>
                <a:cs typeface="Times New Roman" pitchFamily="18" charset="0"/>
              </a:rPr>
              <a:t>如果敌手</a:t>
            </a:r>
            <a:r>
              <a:rPr lang="zh-CN" altLang="en-US" sz="2000" dirty="0" smtClean="0">
                <a:solidFill>
                  <a:srgbClr val="0000FF"/>
                </a:solidFill>
                <a:latin typeface="Times New Roman" pitchFamily="18" charset="0"/>
                <a:cs typeface="Times New Roman" pitchFamily="18" charset="0"/>
              </a:rPr>
              <a:t>知道正在使用线性同余算法，</a:t>
            </a:r>
            <a:r>
              <a:rPr lang="zh-CN" altLang="en-US" sz="2000" dirty="0" smtClean="0">
                <a:solidFill>
                  <a:srgbClr val="FF0000"/>
                </a:solidFill>
                <a:latin typeface="Times New Roman" pitchFamily="18" charset="0"/>
                <a:cs typeface="Times New Roman" pitchFamily="18" charset="0"/>
              </a:rPr>
              <a:t>并知道算法的参数</a:t>
            </a:r>
            <a:r>
              <a:rPr lang="zh-CN" altLang="en-US" sz="2000" dirty="0" smtClean="0">
                <a:latin typeface="Times New Roman" pitchFamily="18" charset="0"/>
                <a:cs typeface="Times New Roman" pitchFamily="18" charset="0"/>
              </a:rPr>
              <a:t>，则</a:t>
            </a:r>
            <a:r>
              <a:rPr lang="zh-CN" altLang="en-US" sz="2000" dirty="0" smtClean="0">
                <a:solidFill>
                  <a:srgbClr val="FF0000"/>
                </a:solidFill>
                <a:latin typeface="Times New Roman" pitchFamily="18" charset="0"/>
                <a:cs typeface="Times New Roman" pitchFamily="18" charset="0"/>
              </a:rPr>
              <a:t>一旦获得数列中的一个数</a:t>
            </a:r>
            <a:r>
              <a:rPr lang="zh-CN" altLang="en-US" sz="2000" dirty="0" smtClean="0">
                <a:latin typeface="Times New Roman" pitchFamily="18" charset="0"/>
                <a:cs typeface="Times New Roman" pitchFamily="18" charset="0"/>
              </a:rPr>
              <a:t>，就可得到以后的所有数</a:t>
            </a:r>
          </a:p>
          <a:p>
            <a:pPr lvl="1">
              <a:lnSpc>
                <a:spcPct val="100000"/>
              </a:lnSpc>
            </a:pPr>
            <a:r>
              <a:rPr lang="zh-CN" altLang="en-US" sz="2000" dirty="0" smtClean="0">
                <a:latin typeface="Times New Roman" pitchFamily="18" charset="0"/>
                <a:cs typeface="Times New Roman" pitchFamily="18" charset="0"/>
              </a:rPr>
              <a:t>甚至</a:t>
            </a:r>
            <a:r>
              <a:rPr lang="zh-CN" altLang="en-US" sz="2000" dirty="0" smtClean="0">
                <a:solidFill>
                  <a:srgbClr val="0000FF"/>
                </a:solidFill>
                <a:latin typeface="Times New Roman" pitchFamily="18" charset="0"/>
                <a:cs typeface="Times New Roman" pitchFamily="18" charset="0"/>
              </a:rPr>
              <a:t>如果敌手只知道正在使用线性同余算法以及产生的数列中极少一部分</a:t>
            </a:r>
            <a:r>
              <a:rPr lang="zh-CN" altLang="en-US" sz="2000" dirty="0" smtClean="0">
                <a:latin typeface="Times New Roman" pitchFamily="18" charset="0"/>
                <a:cs typeface="Times New Roman" pitchFamily="18" charset="0"/>
              </a:rPr>
              <a:t>，</a:t>
            </a:r>
            <a:r>
              <a:rPr lang="zh-CN" altLang="en-US" sz="2000" dirty="0" smtClean="0">
                <a:solidFill>
                  <a:srgbClr val="0000FF"/>
                </a:solidFill>
                <a:latin typeface="Times New Roman" pitchFamily="18" charset="0"/>
                <a:cs typeface="Times New Roman" pitchFamily="18" charset="0"/>
              </a:rPr>
              <a:t>就足以确定出算法的参数</a:t>
            </a:r>
            <a:r>
              <a:rPr lang="zh-CN" altLang="en-US" sz="2000" dirty="0" smtClean="0">
                <a:latin typeface="Times New Roman" pitchFamily="18" charset="0"/>
                <a:cs typeface="Times New Roman" pitchFamily="18" charset="0"/>
              </a:rPr>
              <a:t>。假定敌手能确定</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zh-CN" altLang="en-US" sz="2000" dirty="0" smtClean="0">
                <a:latin typeface="Times New Roman" pitchFamily="18" charset="0"/>
                <a:cs typeface="Times New Roman" pitchFamily="18" charset="0"/>
              </a:rPr>
              <a:t>，就可通过以下方程组解出</a:t>
            </a:r>
            <a:r>
              <a:rPr lang="en-US" altLang="zh-CN" sz="2000" i="1"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c</a:t>
            </a:r>
            <a:r>
              <a:rPr lang="zh-CN" altLang="en-US" sz="2000" dirty="0" smtClean="0">
                <a:latin typeface="Times New Roman" pitchFamily="18" charset="0"/>
                <a:cs typeface="Times New Roman" pitchFamily="18" charset="0"/>
              </a:rPr>
              <a:t>和</a:t>
            </a:r>
            <a:r>
              <a:rPr lang="en-US" altLang="zh-CN" sz="2000" i="1"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a:t>
            </a:r>
            <a:endParaRPr lang="zh-CN" altLang="en-US" sz="2000" i="1" dirty="0" smtClean="0">
              <a:latin typeface="Times New Roman" pitchFamily="18" charset="0"/>
              <a:cs typeface="Times New Roman" pitchFamily="18" charset="0"/>
            </a:endParaRPr>
          </a:p>
          <a:p>
            <a:pPr lvl="2">
              <a:lnSpc>
                <a:spcPct val="100000"/>
              </a:lnSpc>
            </a:pP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aX</a:t>
            </a:r>
            <a:r>
              <a:rPr lang="en-US" altLang="zh-CN" sz="2000" baseline="-25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c</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m</a:t>
            </a:r>
          </a:p>
          <a:p>
            <a:pPr lvl="2">
              <a:lnSpc>
                <a:spcPct val="100000"/>
              </a:lnSpc>
            </a:pP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aX</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c</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m</a:t>
            </a:r>
          </a:p>
          <a:p>
            <a:pPr lvl="2">
              <a:lnSpc>
                <a:spcPct val="100000"/>
              </a:lnSpc>
            </a:pP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aX</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c</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m</a:t>
            </a:r>
            <a:endParaRPr lang="en-US" altLang="zh-CN" sz="2000" dirty="0" smtClean="0">
              <a:latin typeface="Times New Roman" pitchFamily="18" charset="0"/>
              <a:cs typeface="Times New Roman" pitchFamily="18" charset="0"/>
            </a:endParaRPr>
          </a:p>
          <a:p>
            <a:r>
              <a:rPr lang="zh-CN" altLang="en-US" sz="2000" dirty="0" smtClean="0">
                <a:latin typeface="Times New Roman" pitchFamily="18" charset="0"/>
                <a:cs typeface="Times New Roman" pitchFamily="18" charset="0"/>
              </a:rPr>
              <a:t>改进的方法是利用系统时钟修改随机数数列</a:t>
            </a:r>
          </a:p>
          <a:p>
            <a:pPr lvl="1"/>
            <a:r>
              <a:rPr lang="zh-CN" altLang="en-US" sz="2000" dirty="0" smtClean="0">
                <a:latin typeface="Times New Roman" pitchFamily="18" charset="0"/>
                <a:cs typeface="Times New Roman" pitchFamily="18" charset="0"/>
              </a:rPr>
              <a:t>一：每当产生</a:t>
            </a:r>
            <a:r>
              <a:rPr lang="en-US" altLang="zh-CN" sz="2000" dirty="0" smtClean="0">
                <a:latin typeface="Times New Roman" pitchFamily="18" charset="0"/>
                <a:cs typeface="Times New Roman" pitchFamily="18" charset="0"/>
              </a:rPr>
              <a:t>N</a:t>
            </a:r>
            <a:r>
              <a:rPr lang="zh-CN" altLang="en-US" sz="2000" dirty="0" smtClean="0">
                <a:latin typeface="Times New Roman" pitchFamily="18" charset="0"/>
                <a:cs typeface="Times New Roman" pitchFamily="18" charset="0"/>
              </a:rPr>
              <a:t>个数后，就利用当前的时钟值模</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后作为种子</a:t>
            </a:r>
          </a:p>
          <a:p>
            <a:pPr lvl="1"/>
            <a:r>
              <a:rPr lang="zh-CN" altLang="en-US" sz="2000" dirty="0" smtClean="0">
                <a:latin typeface="Times New Roman" pitchFamily="18" charset="0"/>
                <a:cs typeface="Times New Roman" pitchFamily="18" charset="0"/>
              </a:rPr>
              <a:t>二：直接将当前的时钟值加到每个随机数上</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模</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加</a:t>
            </a:r>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8.1.3 </a:t>
            </a:r>
            <a:r>
              <a:rPr lang="zh-CN" altLang="en-US" dirty="0" smtClean="0"/>
              <a:t>伪随机数产生器 </a:t>
            </a:r>
            <a:endParaRPr lang="zh-CN" altLang="en-US" dirty="0"/>
          </a:p>
        </p:txBody>
      </p:sp>
      <p:sp>
        <p:nvSpPr>
          <p:cNvPr id="3" name="内容占位符 2"/>
          <p:cNvSpPr>
            <a:spLocks noGrp="1"/>
          </p:cNvSpPr>
          <p:nvPr>
            <p:ph idx="1"/>
          </p:nvPr>
        </p:nvSpPr>
        <p:spPr>
          <a:xfrm>
            <a:off x="457200" y="990600"/>
            <a:ext cx="8305800" cy="5486400"/>
          </a:xfrm>
        </p:spPr>
        <p:txBody>
          <a:bodyPr/>
          <a:lstStyle/>
          <a:p>
            <a:pPr>
              <a:lnSpc>
                <a:spcPct val="100000"/>
              </a:lnSpc>
              <a:spcBef>
                <a:spcPts val="600"/>
              </a:spcBef>
            </a:pPr>
            <a:r>
              <a:rPr lang="zh-CN" altLang="en-US" sz="2000" dirty="0" smtClean="0">
                <a:latin typeface="Times New Roman" pitchFamily="18" charset="0"/>
              </a:rPr>
              <a:t>对线性同余算法有以下一些常用变形</a:t>
            </a:r>
          </a:p>
          <a:p>
            <a:pPr>
              <a:lnSpc>
                <a:spcPct val="100000"/>
              </a:lnSpc>
              <a:spcBef>
                <a:spcPts val="600"/>
              </a:spcBef>
            </a:pPr>
            <a:r>
              <a:rPr lang="en-US" altLang="zh-CN" sz="2000" dirty="0" smtClean="0">
                <a:latin typeface="Times New Roman" pitchFamily="18" charset="0"/>
              </a:rPr>
              <a:t>(1)</a:t>
            </a:r>
            <a:r>
              <a:rPr lang="zh-CN" altLang="en-US" sz="2000" dirty="0" smtClean="0">
                <a:latin typeface="Times New Roman" pitchFamily="18" charset="0"/>
              </a:rPr>
              <a:t>幂形式</a:t>
            </a:r>
          </a:p>
          <a:p>
            <a:pPr lvl="1">
              <a:lnSpc>
                <a:spcPct val="100000"/>
              </a:lnSpc>
              <a:spcBef>
                <a:spcPts val="600"/>
              </a:spcBef>
            </a:pPr>
            <a:r>
              <a:rPr lang="zh-CN" altLang="en-US" sz="2000" dirty="0" smtClean="0">
                <a:latin typeface="Times New Roman" pitchFamily="18" charset="0"/>
              </a:rPr>
              <a:t>幂形式的迭代公式为</a:t>
            </a:r>
            <a:r>
              <a:rPr lang="en-US" altLang="zh-CN" sz="2000" i="1" dirty="0" err="1" smtClean="0">
                <a:solidFill>
                  <a:srgbClr val="0000FF"/>
                </a:solidFill>
                <a:latin typeface="Times New Roman" pitchFamily="18" charset="0"/>
              </a:rPr>
              <a:t>X</a:t>
            </a:r>
            <a:r>
              <a:rPr lang="en-US" altLang="zh-CN" sz="2000" i="1" baseline="-25000" dirty="0" err="1" smtClean="0">
                <a:solidFill>
                  <a:srgbClr val="0000FF"/>
                </a:solidFill>
                <a:latin typeface="Times New Roman" pitchFamily="18" charset="0"/>
              </a:rPr>
              <a:t>n</a:t>
            </a:r>
            <a:r>
              <a:rPr lang="zh-CN" altLang="en-US" sz="2000" baseline="-25000" dirty="0" smtClean="0">
                <a:solidFill>
                  <a:srgbClr val="0000FF"/>
                </a:solidFill>
                <a:latin typeface="Times New Roman" pitchFamily="18" charset="0"/>
              </a:rPr>
              <a:t>＋</a:t>
            </a:r>
            <a:r>
              <a:rPr lang="en-US" altLang="zh-CN" sz="2000" baseline="-25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X</a:t>
            </a:r>
            <a:r>
              <a:rPr lang="en-US" altLang="zh-CN" sz="2000" i="1" baseline="-25000" dirty="0" err="1"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r>
              <a:rPr lang="en-US" altLang="zh-CN" sz="2000" i="1" baseline="30000" dirty="0" smtClean="0">
                <a:solidFill>
                  <a:srgbClr val="0000FF"/>
                </a:solidFill>
                <a:latin typeface="Times New Roman" pitchFamily="18" charset="0"/>
              </a:rPr>
              <a:t>d</a:t>
            </a:r>
            <a:r>
              <a:rPr lang="en-US" altLang="zh-CN" sz="2000" dirty="0" smtClean="0">
                <a:solidFill>
                  <a:srgbClr val="0000FF"/>
                </a:solidFill>
                <a:latin typeface="Times New Roman" pitchFamily="18" charset="0"/>
              </a:rPr>
              <a:t> mod m</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2</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a:t>
            </a:r>
          </a:p>
          <a:p>
            <a:pPr lvl="1">
              <a:lnSpc>
                <a:spcPct val="100000"/>
              </a:lnSpc>
              <a:spcBef>
                <a:spcPts val="600"/>
              </a:spcBef>
            </a:pPr>
            <a:r>
              <a:rPr lang="zh-CN" altLang="en-US" sz="2000" dirty="0" smtClean="0">
                <a:latin typeface="Times New Roman" pitchFamily="18" charset="0"/>
              </a:rPr>
              <a:t>其中</a:t>
            </a:r>
            <a:r>
              <a:rPr lang="en-US" altLang="zh-CN" sz="2000" dirty="0" smtClean="0">
                <a:latin typeface="Times New Roman" pitchFamily="18" charset="0"/>
              </a:rPr>
              <a:t>d, m</a:t>
            </a:r>
            <a:r>
              <a:rPr lang="zh-CN" altLang="en-US" sz="2000" dirty="0" smtClean="0">
                <a:latin typeface="Times New Roman" pitchFamily="18" charset="0"/>
              </a:rPr>
              <a:t>是参数，</a:t>
            </a:r>
            <a:r>
              <a:rPr lang="en-US" altLang="zh-CN" sz="2000"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sym typeface="Symbol" pitchFamily="18" charset="2"/>
              </a:rPr>
              <a:t>&lt;m</a:t>
            </a:r>
            <a:r>
              <a:rPr lang="en-US" altLang="zh-CN" sz="2000" dirty="0" smtClean="0">
                <a:latin typeface="Times New Roman" pitchFamily="18" charset="0"/>
              </a:rPr>
              <a:t>)</a:t>
            </a:r>
            <a:r>
              <a:rPr lang="zh-CN" altLang="en-US" sz="2000" dirty="0" smtClean="0">
                <a:latin typeface="Times New Roman" pitchFamily="18" charset="0"/>
              </a:rPr>
              <a:t>是种子</a:t>
            </a:r>
          </a:p>
          <a:p>
            <a:pPr lvl="1">
              <a:lnSpc>
                <a:spcPct val="100000"/>
              </a:lnSpc>
              <a:spcBef>
                <a:spcPts val="600"/>
              </a:spcBef>
            </a:pPr>
            <a:r>
              <a:rPr lang="zh-CN" altLang="en-US" sz="2000" dirty="0" smtClean="0">
                <a:effectLst>
                  <a:outerShdw blurRad="38100" dist="38100" dir="2700000" algn="tl">
                    <a:srgbClr val="000000">
                      <a:alpha val="43137"/>
                    </a:srgbClr>
                  </a:outerShdw>
                </a:effectLst>
                <a:latin typeface="Times New Roman" pitchFamily="18" charset="0"/>
              </a:rPr>
              <a:t>根据参数的取法，幂形式又分为以下两种：</a:t>
            </a:r>
          </a:p>
          <a:p>
            <a:pPr lvl="1">
              <a:lnSpc>
                <a:spcPct val="100000"/>
              </a:lnSpc>
              <a:spcBef>
                <a:spcPts val="600"/>
              </a:spcBef>
            </a:pPr>
            <a:r>
              <a:rPr lang="zh-CN" altLang="en-US" sz="2000" dirty="0" smtClean="0">
                <a:solidFill>
                  <a:srgbClr val="0000FF"/>
                </a:solidFill>
                <a:latin typeface="Times New Roman" pitchFamily="18" charset="0"/>
              </a:rPr>
              <a:t>①</a:t>
            </a:r>
            <a:r>
              <a:rPr lang="en-US" altLang="zh-CN" sz="2000" dirty="0" smtClean="0">
                <a:solidFill>
                  <a:srgbClr val="0000FF"/>
                </a:solidFill>
                <a:latin typeface="Times New Roman" pitchFamily="18" charset="0"/>
              </a:rPr>
              <a:t>RSA</a:t>
            </a:r>
            <a:r>
              <a:rPr lang="zh-CN" altLang="en-US" sz="2000" dirty="0" smtClean="0">
                <a:solidFill>
                  <a:srgbClr val="0000FF"/>
                </a:solidFill>
                <a:latin typeface="Times New Roman" pitchFamily="18" charset="0"/>
              </a:rPr>
              <a:t>产生器</a:t>
            </a:r>
          </a:p>
          <a:p>
            <a:pPr lvl="2">
              <a:lnSpc>
                <a:spcPct val="100000"/>
              </a:lnSpc>
              <a:spcBef>
                <a:spcPts val="600"/>
              </a:spcBef>
            </a:pPr>
            <a:r>
              <a:rPr lang="zh-CN" altLang="en-US" sz="2000" dirty="0" smtClean="0">
                <a:solidFill>
                  <a:srgbClr val="0000FF"/>
                </a:solidFill>
                <a:latin typeface="Times New Roman" pitchFamily="18" charset="0"/>
              </a:rPr>
              <a:t>此时参数取为</a:t>
            </a:r>
            <a:r>
              <a:rPr lang="en-US" altLang="zh-CN" sz="2000" dirty="0" smtClean="0">
                <a:solidFill>
                  <a:srgbClr val="0000FF"/>
                </a:solidFill>
                <a:latin typeface="Times New Roman" pitchFamily="18" charset="0"/>
              </a:rPr>
              <a:t>RSA</a:t>
            </a:r>
            <a:r>
              <a:rPr lang="zh-CN" altLang="en-US" sz="2000" dirty="0" smtClean="0">
                <a:solidFill>
                  <a:srgbClr val="0000FF"/>
                </a:solidFill>
                <a:latin typeface="Times New Roman" pitchFamily="18" charset="0"/>
              </a:rPr>
              <a:t>算法的参数，即</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是两个大素数乘积，</a:t>
            </a:r>
            <a:r>
              <a:rPr lang="en-US" altLang="zh-CN" sz="2000" dirty="0" smtClean="0">
                <a:solidFill>
                  <a:srgbClr val="0000FF"/>
                </a:solidFill>
                <a:latin typeface="Times New Roman" pitchFamily="18" charset="0"/>
              </a:rPr>
              <a:t>d</a:t>
            </a:r>
            <a:r>
              <a:rPr lang="zh-CN" altLang="en-US" sz="2000" dirty="0" smtClean="0">
                <a:solidFill>
                  <a:srgbClr val="0000FF"/>
                </a:solidFill>
                <a:latin typeface="Times New Roman" pitchFamily="18" charset="0"/>
              </a:rPr>
              <a:t>是</a:t>
            </a:r>
            <a:r>
              <a:rPr lang="en-US" altLang="zh-CN" sz="2000" dirty="0" smtClean="0">
                <a:solidFill>
                  <a:srgbClr val="0000FF"/>
                </a:solidFill>
                <a:latin typeface="Times New Roman" pitchFamily="18" charset="0"/>
              </a:rPr>
              <a:t>RSA</a:t>
            </a:r>
            <a:r>
              <a:rPr lang="zh-CN" altLang="en-US" sz="2000" dirty="0" smtClean="0">
                <a:solidFill>
                  <a:srgbClr val="0000FF"/>
                </a:solidFill>
                <a:latin typeface="Times New Roman" pitchFamily="18" charset="0"/>
              </a:rPr>
              <a:t>秘密钥，满足</a:t>
            </a:r>
            <a:r>
              <a:rPr lang="en-US" altLang="zh-CN" sz="2000" dirty="0" err="1" smtClean="0">
                <a:solidFill>
                  <a:srgbClr val="0000FF"/>
                </a:solidFill>
                <a:latin typeface="Times New Roman" pitchFamily="18" charset="0"/>
              </a:rPr>
              <a:t>gcd</a:t>
            </a:r>
            <a:r>
              <a:rPr lang="en-US" altLang="zh-CN" sz="2000" dirty="0" smtClean="0">
                <a:solidFill>
                  <a:srgbClr val="0000FF"/>
                </a:solidFill>
                <a:latin typeface="Times New Roman" pitchFamily="18" charset="0"/>
              </a:rPr>
              <a:t>(d, </a:t>
            </a:r>
            <a:r>
              <a:rPr lang="en-US" altLang="zh-CN" sz="2000" i="1" dirty="0" smtClean="0">
                <a:solidFill>
                  <a:srgbClr val="0000FF"/>
                </a:solidFill>
                <a:latin typeface="Times New Roman" pitchFamily="18" charset="0"/>
                <a:sym typeface="Symbol" pitchFamily="18" charset="2"/>
              </a:rPr>
              <a:t></a:t>
            </a:r>
            <a:r>
              <a:rPr lang="en-US" altLang="zh-CN" sz="2000" dirty="0" smtClean="0">
                <a:solidFill>
                  <a:srgbClr val="0000FF"/>
                </a:solidFill>
                <a:latin typeface="Times New Roman" pitchFamily="18" charset="0"/>
                <a:sym typeface="Symbol" pitchFamily="18" charset="2"/>
              </a:rPr>
              <a:t>(m)</a:t>
            </a:r>
            <a:r>
              <a:rPr lang="en-US" altLang="zh-CN" sz="2000" dirty="0" smtClean="0">
                <a:solidFill>
                  <a:srgbClr val="0000FF"/>
                </a:solidFill>
                <a:latin typeface="Times New Roman" pitchFamily="18" charset="0"/>
              </a:rPr>
              <a:t>)=1</a:t>
            </a:r>
          </a:p>
          <a:p>
            <a:pPr lvl="1">
              <a:lnSpc>
                <a:spcPct val="100000"/>
              </a:lnSpc>
              <a:spcBef>
                <a:spcPts val="600"/>
              </a:spcBef>
            </a:pPr>
            <a:r>
              <a:rPr lang="en-US" altLang="zh-CN" sz="2000" dirty="0" smtClean="0">
                <a:solidFill>
                  <a:srgbClr val="0000FF"/>
                </a:solidFill>
                <a:latin typeface="Times New Roman" pitchFamily="18" charset="0"/>
              </a:rPr>
              <a:t>②</a:t>
            </a:r>
            <a:r>
              <a:rPr lang="zh-CN" altLang="en-US" sz="2000" dirty="0" smtClean="0">
                <a:solidFill>
                  <a:srgbClr val="0000FF"/>
                </a:solidFill>
                <a:latin typeface="Times New Roman" pitchFamily="18" charset="0"/>
              </a:rPr>
              <a:t>平方产生器</a:t>
            </a:r>
          </a:p>
          <a:p>
            <a:pPr lvl="2">
              <a:lnSpc>
                <a:spcPct val="100000"/>
              </a:lnSpc>
              <a:spcBef>
                <a:spcPts val="600"/>
              </a:spcBef>
            </a:pPr>
            <a:r>
              <a:rPr lang="zh-CN" altLang="en-US" sz="2000" dirty="0" smtClean="0">
                <a:solidFill>
                  <a:srgbClr val="0000FF"/>
                </a:solidFill>
                <a:latin typeface="Times New Roman" pitchFamily="18" charset="0"/>
              </a:rPr>
              <a:t>取</a:t>
            </a:r>
            <a:r>
              <a:rPr lang="en-US" altLang="zh-CN" sz="2000" i="1" dirty="0" smtClean="0">
                <a:solidFill>
                  <a:srgbClr val="0000FF"/>
                </a:solidFill>
                <a:latin typeface="Times New Roman" pitchFamily="18" charset="0"/>
              </a:rPr>
              <a:t>d</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2</a:t>
            </a:r>
            <a:r>
              <a:rPr lang="zh-CN" altLang="en-US"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pq</a:t>
            </a:r>
            <a:r>
              <a:rPr lang="zh-CN" altLang="en-US" sz="2000" dirty="0" smtClean="0">
                <a:solidFill>
                  <a:srgbClr val="0000FF"/>
                </a:solidFill>
                <a:latin typeface="Times New Roman" pitchFamily="18" charset="0"/>
              </a:rPr>
              <a:t>，而</a:t>
            </a:r>
            <a:r>
              <a:rPr lang="en-US" altLang="zh-CN" sz="2000" i="1" dirty="0" smtClean="0">
                <a:solidFill>
                  <a:srgbClr val="0000FF"/>
                </a:solidFill>
                <a:latin typeface="Times New Roman" pitchFamily="18" charset="0"/>
              </a:rPr>
              <a:t>p</a:t>
            </a:r>
            <a:r>
              <a:rPr lang="zh-CN" altLang="en-US"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q</a:t>
            </a:r>
            <a:r>
              <a:rPr lang="zh-CN" altLang="en-US" sz="2000" dirty="0" smtClean="0">
                <a:solidFill>
                  <a:srgbClr val="0000FF"/>
                </a:solidFill>
                <a:latin typeface="Times New Roman" pitchFamily="18" charset="0"/>
              </a:rPr>
              <a:t>模</a:t>
            </a:r>
            <a:r>
              <a:rPr lang="en-US" altLang="zh-CN" sz="2000" dirty="0" smtClean="0">
                <a:solidFill>
                  <a:srgbClr val="0000FF"/>
                </a:solidFill>
                <a:latin typeface="Times New Roman" pitchFamily="18" charset="0"/>
              </a:rPr>
              <a:t>4</a:t>
            </a:r>
            <a:r>
              <a:rPr lang="zh-CN" altLang="en-US" sz="2000" dirty="0" smtClean="0">
                <a:solidFill>
                  <a:srgbClr val="0000FF"/>
                </a:solidFill>
                <a:latin typeface="Times New Roman" pitchFamily="18" charset="0"/>
              </a:rPr>
              <a:t>余</a:t>
            </a:r>
            <a:r>
              <a:rPr lang="en-US" altLang="zh-CN" sz="2000" dirty="0" smtClean="0">
                <a:solidFill>
                  <a:srgbClr val="0000FF"/>
                </a:solidFill>
                <a:latin typeface="Times New Roman" pitchFamily="18" charset="0"/>
              </a:rPr>
              <a:t>3</a:t>
            </a:r>
            <a:r>
              <a:rPr lang="zh-CN" altLang="en-US" sz="2000" dirty="0" smtClean="0">
                <a:solidFill>
                  <a:srgbClr val="0000FF"/>
                </a:solidFill>
                <a:latin typeface="Times New Roman" pitchFamily="18" charset="0"/>
              </a:rPr>
              <a:t>的大素数</a:t>
            </a:r>
          </a:p>
          <a:p>
            <a:pPr>
              <a:lnSpc>
                <a:spcPct val="100000"/>
              </a:lnSpc>
              <a:spcBef>
                <a:spcPts val="600"/>
              </a:spcBef>
            </a:pPr>
            <a:r>
              <a:rPr lang="en-US" altLang="zh-CN" sz="2000" dirty="0" smtClean="0">
                <a:latin typeface="Times New Roman" pitchFamily="18" charset="0"/>
              </a:rPr>
              <a:t>(2)</a:t>
            </a:r>
            <a:r>
              <a:rPr lang="zh-CN" altLang="en-US" sz="2000" dirty="0" smtClean="0">
                <a:latin typeface="Times New Roman" pitchFamily="18" charset="0"/>
              </a:rPr>
              <a:t>离散指数形式</a:t>
            </a:r>
          </a:p>
          <a:p>
            <a:pPr lvl="1">
              <a:lnSpc>
                <a:spcPct val="100000"/>
              </a:lnSpc>
              <a:spcBef>
                <a:spcPts val="600"/>
              </a:spcBef>
            </a:pPr>
            <a:r>
              <a:rPr lang="zh-CN" altLang="en-US" sz="2000" dirty="0" smtClean="0">
                <a:latin typeface="Times New Roman" pitchFamily="18" charset="0"/>
              </a:rPr>
              <a:t>离散指数形式的迭代公式为</a:t>
            </a:r>
            <a:r>
              <a:rPr lang="en-US" altLang="zh-CN" sz="2000" i="1" dirty="0" err="1" smtClean="0">
                <a:solidFill>
                  <a:srgbClr val="0000FF"/>
                </a:solidFill>
                <a:latin typeface="Times New Roman" pitchFamily="18" charset="0"/>
              </a:rPr>
              <a:t>X</a:t>
            </a:r>
            <a:r>
              <a:rPr lang="en-US" altLang="zh-CN" sz="2000" i="1" baseline="-25000" dirty="0" err="1" smtClean="0">
                <a:solidFill>
                  <a:srgbClr val="0000FF"/>
                </a:solidFill>
                <a:latin typeface="Times New Roman" pitchFamily="18" charset="0"/>
              </a:rPr>
              <a:t>n</a:t>
            </a:r>
            <a:r>
              <a:rPr lang="zh-CN" altLang="en-US" sz="2000" baseline="-25000" dirty="0" smtClean="0">
                <a:solidFill>
                  <a:srgbClr val="0000FF"/>
                </a:solidFill>
                <a:latin typeface="Times New Roman" pitchFamily="18" charset="0"/>
              </a:rPr>
              <a:t>＋</a:t>
            </a:r>
            <a:r>
              <a:rPr lang="en-US" altLang="zh-CN" sz="2000" baseline="-25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a:t>
            </a:r>
            <a:r>
              <a:rPr lang="en-US" altLang="zh-CN" sz="2000" dirty="0" err="1" smtClean="0">
                <a:solidFill>
                  <a:srgbClr val="0000FF"/>
                </a:solidFill>
                <a:latin typeface="Times New Roman" pitchFamily="18" charset="0"/>
              </a:rPr>
              <a:t>g</a:t>
            </a:r>
            <a:r>
              <a:rPr lang="en-US" altLang="zh-CN" sz="2000" i="1" baseline="30000" dirty="0" err="1" smtClean="0">
                <a:solidFill>
                  <a:srgbClr val="0000FF"/>
                </a:solidFill>
                <a:latin typeface="Times New Roman" pitchFamily="18" charset="0"/>
              </a:rPr>
              <a:t>Xn</a:t>
            </a:r>
            <a:r>
              <a:rPr lang="en-US" altLang="zh-CN" sz="2000" dirty="0" smtClean="0">
                <a:solidFill>
                  <a:srgbClr val="0000FF"/>
                </a:solidFill>
                <a:latin typeface="Times New Roman" pitchFamily="18" charset="0"/>
              </a:rPr>
              <a:t> mod </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2</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a:t>
            </a:r>
          </a:p>
          <a:p>
            <a:pPr lvl="1">
              <a:lnSpc>
                <a:spcPct val="100000"/>
              </a:lnSpc>
              <a:spcBef>
                <a:spcPts val="600"/>
              </a:spcBef>
            </a:pPr>
            <a:r>
              <a:rPr lang="zh-CN" altLang="en-US" sz="2000" dirty="0" smtClean="0">
                <a:latin typeface="Times New Roman" pitchFamily="18" charset="0"/>
              </a:rPr>
              <a:t>其中</a:t>
            </a:r>
            <a:r>
              <a:rPr lang="en-US" altLang="zh-CN" sz="2000" i="1" dirty="0" smtClean="0">
                <a:latin typeface="Times New Roman" pitchFamily="18" charset="0"/>
              </a:rPr>
              <a:t>g</a:t>
            </a:r>
            <a:r>
              <a:rPr lang="en-US" altLang="zh-CN" sz="2000" dirty="0" smtClean="0">
                <a:latin typeface="Times New Roman" pitchFamily="18" charset="0"/>
              </a:rPr>
              <a:t>, </a:t>
            </a:r>
            <a:r>
              <a:rPr lang="en-US" altLang="zh-CN" sz="2000" i="1" dirty="0" smtClean="0">
                <a:latin typeface="Times New Roman" pitchFamily="18" charset="0"/>
              </a:rPr>
              <a:t>m</a:t>
            </a:r>
            <a:r>
              <a:rPr lang="zh-CN" altLang="en-US" sz="2000" dirty="0" smtClean="0">
                <a:latin typeface="Times New Roman" pitchFamily="18" charset="0"/>
              </a:rPr>
              <a:t>是参数，</a:t>
            </a:r>
            <a:r>
              <a:rPr lang="en-US" altLang="zh-CN" sz="2000"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sym typeface="Symbol" pitchFamily="18" charset="2"/>
              </a:rPr>
              <a:t>&lt;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rPr>
              <a:t>)</a:t>
            </a:r>
            <a:r>
              <a:rPr lang="zh-CN" altLang="en-US" sz="2000" dirty="0" smtClean="0">
                <a:latin typeface="Times New Roman" pitchFamily="18" charset="0"/>
              </a:rPr>
              <a:t>是种子</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8.1.4 </a:t>
            </a:r>
            <a:r>
              <a:rPr lang="zh-CN" altLang="en-US" dirty="0" smtClean="0"/>
              <a:t>基于密码算法的随机数产生器</a:t>
            </a:r>
            <a:endParaRPr lang="zh-CN" altLang="en-US" dirty="0"/>
          </a:p>
        </p:txBody>
      </p:sp>
      <p:sp>
        <p:nvSpPr>
          <p:cNvPr id="3" name="内容占位符 2"/>
          <p:cNvSpPr>
            <a:spLocks noGrp="1"/>
          </p:cNvSpPr>
          <p:nvPr>
            <p:ph idx="1"/>
          </p:nvPr>
        </p:nvSpPr>
        <p:spPr>
          <a:xfrm>
            <a:off x="457200" y="990600"/>
            <a:ext cx="5943600" cy="5486400"/>
          </a:xfrm>
        </p:spPr>
        <p:txBody>
          <a:bodyPr/>
          <a:lstStyle/>
          <a:p>
            <a:pPr>
              <a:lnSpc>
                <a:spcPct val="100000"/>
              </a:lnSpc>
            </a:pPr>
            <a:r>
              <a:rPr lang="zh-CN" altLang="en-US" sz="2000" dirty="0" smtClean="0"/>
              <a:t>为了</a:t>
            </a:r>
            <a:r>
              <a:rPr lang="zh-CN" altLang="en-US" sz="2000" dirty="0" smtClean="0">
                <a:solidFill>
                  <a:srgbClr val="0000FF"/>
                </a:solidFill>
              </a:rPr>
              <a:t>产生密码中可用的随机数</a:t>
            </a:r>
            <a:r>
              <a:rPr lang="zh-CN" altLang="en-US" sz="2000" dirty="0" smtClean="0"/>
              <a:t>，可使用加密算法</a:t>
            </a:r>
          </a:p>
          <a:p>
            <a:pPr>
              <a:lnSpc>
                <a:spcPct val="100000"/>
              </a:lnSpc>
            </a:pPr>
            <a:r>
              <a:rPr lang="en-US" altLang="zh-CN" sz="2000" dirty="0" smtClean="0"/>
              <a:t>1. </a:t>
            </a:r>
            <a:r>
              <a:rPr lang="zh-CN" altLang="en-US" sz="2000" dirty="0" smtClean="0"/>
              <a:t>循环加密  类似于</a:t>
            </a:r>
            <a:r>
              <a:rPr lang="en-US" altLang="zh-CN" sz="2000" dirty="0" smtClean="0"/>
              <a:t>CTR</a:t>
            </a:r>
            <a:r>
              <a:rPr lang="zh-CN" altLang="en-US" sz="2000" dirty="0" smtClean="0"/>
              <a:t>模式	</a:t>
            </a:r>
          </a:p>
          <a:p>
            <a:pPr>
              <a:lnSpc>
                <a:spcPct val="100000"/>
              </a:lnSpc>
            </a:pPr>
            <a:r>
              <a:rPr lang="zh-CN" altLang="en-US" sz="2000" dirty="0" smtClean="0">
                <a:solidFill>
                  <a:srgbClr val="0000FF"/>
                </a:solidFill>
              </a:rPr>
              <a:t>通过循环加密由主密钥产生会话密钥的示意图</a:t>
            </a:r>
            <a:endParaRPr lang="zh-CN" altLang="en-US" sz="2000" dirty="0" smtClean="0"/>
          </a:p>
          <a:p>
            <a:pPr lvl="1">
              <a:lnSpc>
                <a:spcPct val="100000"/>
              </a:lnSpc>
            </a:pPr>
            <a:r>
              <a:rPr lang="zh-CN" altLang="en-US" sz="2000" dirty="0" smtClean="0"/>
              <a:t>例如要想产生</a:t>
            </a:r>
            <a:r>
              <a:rPr lang="en-US" altLang="zh-CN" sz="2000" dirty="0" smtClean="0"/>
              <a:t>56</a:t>
            </a:r>
            <a:r>
              <a:rPr lang="zh-CN" altLang="en-US" sz="2000" dirty="0" smtClean="0"/>
              <a:t>比特的</a:t>
            </a:r>
            <a:r>
              <a:rPr lang="en-US" altLang="zh-CN" sz="2000" dirty="0" smtClean="0"/>
              <a:t>DES</a:t>
            </a:r>
            <a:r>
              <a:rPr lang="zh-CN" altLang="en-US" sz="2000" dirty="0" smtClean="0"/>
              <a:t>密钥，可使用周期为</a:t>
            </a:r>
            <a:r>
              <a:rPr lang="en-US" altLang="zh-CN" sz="2000" dirty="0" smtClean="0"/>
              <a:t>2</a:t>
            </a:r>
            <a:r>
              <a:rPr lang="en-US" altLang="zh-CN" sz="2000" baseline="30000" dirty="0" smtClean="0"/>
              <a:t>56</a:t>
            </a:r>
            <a:r>
              <a:rPr lang="zh-CN" altLang="en-US" sz="2000" dirty="0" smtClean="0"/>
              <a:t>的计数器，每产生一个密钥后，计数器加</a:t>
            </a:r>
            <a:r>
              <a:rPr lang="en-US" altLang="zh-CN" sz="2000" dirty="0" smtClean="0"/>
              <a:t>1</a:t>
            </a:r>
          </a:p>
          <a:p>
            <a:pPr lvl="1">
              <a:lnSpc>
                <a:spcPct val="100000"/>
              </a:lnSpc>
            </a:pPr>
            <a:r>
              <a:rPr lang="zh-CN" altLang="en-US" sz="2000" dirty="0" smtClean="0"/>
              <a:t>因此</a:t>
            </a:r>
            <a:r>
              <a:rPr lang="zh-CN" altLang="en-US" sz="2000" dirty="0" smtClean="0">
                <a:solidFill>
                  <a:srgbClr val="0000FF"/>
                </a:solidFill>
              </a:rPr>
              <a:t>本方案产生的伪随机数以整周期循环</a:t>
            </a:r>
            <a:r>
              <a:rPr lang="zh-CN" altLang="en-US" sz="2000" dirty="0" smtClean="0"/>
              <a:t>，输出数列</a:t>
            </a:r>
            <a:r>
              <a:rPr lang="en-US" altLang="zh-CN" sz="2000" i="1" dirty="0" smtClean="0"/>
              <a:t>X</a:t>
            </a:r>
            <a:r>
              <a:rPr lang="en-US" altLang="zh-CN" sz="2000" baseline="-25000" dirty="0" smtClean="0"/>
              <a:t>0</a:t>
            </a:r>
            <a:r>
              <a:rPr lang="zh-CN" altLang="en-US" sz="2000" dirty="0" smtClean="0"/>
              <a:t>，</a:t>
            </a:r>
            <a:r>
              <a:rPr lang="en-US" altLang="zh-CN" sz="2000" i="1" dirty="0" smtClean="0"/>
              <a:t>X</a:t>
            </a:r>
            <a:r>
              <a:rPr lang="en-US" altLang="zh-CN" sz="2000" baseline="-25000" dirty="0" smtClean="0"/>
              <a:t>1</a:t>
            </a:r>
            <a:r>
              <a:rPr lang="zh-CN" altLang="en-US" sz="2000" dirty="0" smtClean="0"/>
              <a:t>，</a:t>
            </a:r>
            <a:r>
              <a:rPr lang="en-US" altLang="zh-CN" sz="2000" dirty="0" smtClean="0">
                <a:latin typeface="华文中宋"/>
              </a:rPr>
              <a:t>…</a:t>
            </a:r>
            <a:r>
              <a:rPr lang="zh-CN" altLang="en-US" sz="2000" dirty="0" smtClean="0"/>
              <a:t>，</a:t>
            </a:r>
            <a:r>
              <a:rPr lang="en-US" altLang="zh-CN" sz="2000" i="1" dirty="0" smtClean="0"/>
              <a:t>X</a:t>
            </a:r>
            <a:r>
              <a:rPr lang="en-US" altLang="zh-CN" sz="2000" i="1" baseline="-25000" dirty="0" smtClean="0"/>
              <a:t>N</a:t>
            </a:r>
            <a:r>
              <a:rPr lang="en-US" altLang="zh-CN" sz="2000" baseline="-25000" dirty="0" smtClean="0"/>
              <a:t>-1</a:t>
            </a:r>
            <a:r>
              <a:rPr lang="zh-CN" altLang="en-US" sz="2000" dirty="0" smtClean="0"/>
              <a:t>中的每个值都是由计数器中的不同值得到，因此</a:t>
            </a:r>
            <a:r>
              <a:rPr lang="en-US" altLang="zh-CN" sz="2000" i="1" dirty="0" smtClean="0"/>
              <a:t>X</a:t>
            </a:r>
            <a:r>
              <a:rPr lang="en-US" altLang="zh-CN" sz="2000" baseline="-25000" dirty="0" smtClean="0"/>
              <a:t>0</a:t>
            </a:r>
            <a:r>
              <a:rPr lang="en-US" altLang="zh-CN" sz="2000" dirty="0" smtClean="0"/>
              <a:t>≠</a:t>
            </a:r>
            <a:r>
              <a:rPr lang="en-US" altLang="zh-CN" sz="2000" i="1" dirty="0" smtClean="0"/>
              <a:t>X</a:t>
            </a:r>
            <a:r>
              <a:rPr lang="en-US" altLang="zh-CN" sz="2000" baseline="-25000" dirty="0" smtClean="0"/>
              <a:t>1</a:t>
            </a:r>
            <a:r>
              <a:rPr lang="en-US" altLang="zh-CN" sz="2000" dirty="0" smtClean="0"/>
              <a:t>≠</a:t>
            </a:r>
            <a:r>
              <a:rPr lang="en-US" altLang="zh-CN" sz="2000" dirty="0" smtClean="0">
                <a:latin typeface="华文中宋"/>
              </a:rPr>
              <a:t>…</a:t>
            </a:r>
            <a:r>
              <a:rPr lang="en-US" altLang="zh-CN" sz="2000" dirty="0" smtClean="0"/>
              <a:t>≠</a:t>
            </a:r>
            <a:r>
              <a:rPr lang="en-US" altLang="zh-CN" sz="2000" i="1" dirty="0" smtClean="0"/>
              <a:t>X</a:t>
            </a:r>
            <a:r>
              <a:rPr lang="en-US" altLang="zh-CN" sz="2000" i="1" baseline="-25000" dirty="0" smtClean="0"/>
              <a:t>N</a:t>
            </a:r>
            <a:r>
              <a:rPr lang="en-US" altLang="zh-CN" sz="2000" baseline="-25000" dirty="0" smtClean="0"/>
              <a:t>-1</a:t>
            </a:r>
            <a:endParaRPr lang="en-US" altLang="zh-CN" sz="2000" dirty="0" smtClean="0"/>
          </a:p>
          <a:p>
            <a:pPr lvl="1">
              <a:lnSpc>
                <a:spcPct val="100000"/>
              </a:lnSpc>
            </a:pPr>
            <a:r>
              <a:rPr lang="zh-CN" altLang="en-US" sz="2000" dirty="0" smtClean="0"/>
              <a:t>又</a:t>
            </a:r>
            <a:r>
              <a:rPr lang="zh-CN" altLang="en-US" sz="2000" dirty="0" smtClean="0">
                <a:solidFill>
                  <a:srgbClr val="0000FF"/>
                </a:solidFill>
              </a:rPr>
              <a:t>因为主密钥是受到保护的</a:t>
            </a:r>
            <a:r>
              <a:rPr lang="zh-CN" altLang="en-US" sz="2000" dirty="0" smtClean="0"/>
              <a:t>，所以知道前面的密钥值想得到后面的密钥在计算上是不可行的</a:t>
            </a:r>
          </a:p>
          <a:p>
            <a:pPr>
              <a:lnSpc>
                <a:spcPct val="100000"/>
              </a:lnSpc>
            </a:pPr>
            <a:r>
              <a:rPr lang="zh-CN" altLang="en-US" sz="2000" dirty="0" smtClean="0"/>
              <a:t>为进一步增加算法的强度，</a:t>
            </a:r>
            <a:r>
              <a:rPr lang="zh-CN" altLang="en-US" sz="2000" dirty="0" smtClean="0">
                <a:solidFill>
                  <a:srgbClr val="0000FF"/>
                </a:solidFill>
              </a:rPr>
              <a:t>可用整周期的伪随机数产生器代替计数器作为方案中加密算法的输入</a:t>
            </a:r>
            <a:endParaRPr lang="zh-CN" altLang="en-US" sz="20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7858" name="Object 2"/>
          <p:cNvGraphicFramePr>
            <a:graphicFrameLocks noChangeAspect="1"/>
          </p:cNvGraphicFramePr>
          <p:nvPr/>
        </p:nvGraphicFramePr>
        <p:xfrm>
          <a:off x="6324600" y="2209800"/>
          <a:ext cx="2644775" cy="3048000"/>
        </p:xfrm>
        <a:graphic>
          <a:graphicData uri="http://schemas.openxmlformats.org/presentationml/2006/ole">
            <p:oleObj spid="_x0000_s1017865" name="Visio" r:id="rId3" imgW="1936971" imgH="2224873"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8.1.4 </a:t>
            </a:r>
            <a:r>
              <a:rPr lang="zh-CN" altLang="en-US" dirty="0" smtClean="0"/>
              <a:t>基于密码算法的随机数产生器</a:t>
            </a:r>
            <a:endParaRPr lang="zh-CN" altLang="en-US" dirty="0"/>
          </a:p>
        </p:txBody>
      </p:sp>
      <p:sp>
        <p:nvSpPr>
          <p:cNvPr id="3" name="内容占位符 2"/>
          <p:cNvSpPr>
            <a:spLocks noGrp="1"/>
          </p:cNvSpPr>
          <p:nvPr>
            <p:ph idx="1"/>
          </p:nvPr>
        </p:nvSpPr>
        <p:spPr>
          <a:xfrm>
            <a:off x="457200" y="990600"/>
            <a:ext cx="7924800" cy="5486400"/>
          </a:xfrm>
        </p:spPr>
        <p:txBody>
          <a:bodyPr/>
          <a:lstStyle/>
          <a:p>
            <a:pPr>
              <a:lnSpc>
                <a:spcPct val="110000"/>
              </a:lnSpc>
            </a:pPr>
            <a:r>
              <a:rPr lang="en-US" altLang="zh-CN" sz="2400" dirty="0" smtClean="0"/>
              <a:t>2. DES</a:t>
            </a:r>
            <a:r>
              <a:rPr lang="zh-CN" altLang="en-US" sz="2400" dirty="0" smtClean="0"/>
              <a:t>的输出反馈</a:t>
            </a:r>
            <a:r>
              <a:rPr lang="en-US" altLang="zh-CN" sz="2400" dirty="0" smtClean="0"/>
              <a:t>(OFB)</a:t>
            </a:r>
            <a:r>
              <a:rPr lang="zh-CN" altLang="en-US" sz="2400" dirty="0" smtClean="0"/>
              <a:t>模式</a:t>
            </a:r>
          </a:p>
          <a:p>
            <a:pPr lvl="1">
              <a:lnSpc>
                <a:spcPct val="110000"/>
              </a:lnSpc>
            </a:pPr>
            <a:r>
              <a:rPr lang="en-US" altLang="zh-CN" dirty="0" smtClean="0"/>
              <a:t>DES</a:t>
            </a:r>
            <a:r>
              <a:rPr lang="zh-CN" altLang="en-US" dirty="0" smtClean="0"/>
              <a:t>的</a:t>
            </a:r>
            <a:r>
              <a:rPr lang="en-US" altLang="zh-CN" dirty="0" smtClean="0"/>
              <a:t>OFB</a:t>
            </a:r>
            <a:r>
              <a:rPr lang="zh-CN" altLang="en-US" dirty="0" smtClean="0"/>
              <a:t>模式能用来产生密钥并能用于流加密</a:t>
            </a:r>
          </a:p>
          <a:p>
            <a:pPr lvl="1">
              <a:lnSpc>
                <a:spcPct val="110000"/>
              </a:lnSpc>
            </a:pPr>
            <a:r>
              <a:rPr lang="zh-CN" altLang="en-US" dirty="0" smtClean="0"/>
              <a:t>加密算法的每一步输出都为</a:t>
            </a:r>
            <a:r>
              <a:rPr lang="en-US" altLang="zh-CN" dirty="0" smtClean="0"/>
              <a:t>64</a:t>
            </a:r>
            <a:r>
              <a:rPr lang="zh-CN" altLang="en-US" dirty="0" smtClean="0"/>
              <a:t>比特，其中最左边的</a:t>
            </a:r>
            <a:r>
              <a:rPr lang="en-US" altLang="zh-CN" i="1" dirty="0" smtClean="0"/>
              <a:t>j</a:t>
            </a:r>
            <a:r>
              <a:rPr lang="zh-CN" altLang="en-US" dirty="0" smtClean="0"/>
              <a:t>个比特被反馈回加密算法</a:t>
            </a:r>
          </a:p>
          <a:p>
            <a:pPr lvl="1">
              <a:lnSpc>
                <a:spcPct val="110000"/>
              </a:lnSpc>
            </a:pPr>
            <a:r>
              <a:rPr lang="zh-CN" altLang="en-US" dirty="0" smtClean="0"/>
              <a:t>因此</a:t>
            </a:r>
            <a:r>
              <a:rPr lang="zh-CN" altLang="en-US" dirty="0" smtClean="0">
                <a:solidFill>
                  <a:srgbClr val="0000FF"/>
                </a:solidFill>
              </a:rPr>
              <a:t>加密算法的</a:t>
            </a:r>
            <a:r>
              <a:rPr lang="zh-CN" altLang="en-US" dirty="0" smtClean="0">
                <a:solidFill>
                  <a:srgbClr val="C3093E"/>
                </a:solidFill>
              </a:rPr>
              <a:t>一个个</a:t>
            </a:r>
            <a:r>
              <a:rPr lang="en-US" altLang="zh-CN" dirty="0" smtClean="0">
                <a:solidFill>
                  <a:srgbClr val="C3093E"/>
                </a:solidFill>
              </a:rPr>
              <a:t>64</a:t>
            </a:r>
            <a:r>
              <a:rPr lang="zh-CN" altLang="en-US" dirty="0" smtClean="0">
                <a:solidFill>
                  <a:srgbClr val="C3093E"/>
                </a:solidFill>
              </a:rPr>
              <a:t>比特</a:t>
            </a:r>
            <a:r>
              <a:rPr lang="zh-CN" altLang="en-US" dirty="0" smtClean="0">
                <a:solidFill>
                  <a:srgbClr val="0000FF"/>
                </a:solidFill>
              </a:rPr>
              <a:t>输出就构成了一个具有很好统计特性的伪随机数序列</a:t>
            </a:r>
          </a:p>
          <a:p>
            <a:pPr lvl="1">
              <a:lnSpc>
                <a:spcPct val="110000"/>
              </a:lnSpc>
            </a:pPr>
            <a:r>
              <a:rPr lang="zh-CN" altLang="en-US" dirty="0" smtClean="0"/>
              <a:t>同样，如此产生的会话密钥可通过对主密钥的保护而得以保护</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8.1.4 </a:t>
            </a:r>
            <a:r>
              <a:rPr lang="zh-CN" altLang="en-US" dirty="0" smtClean="0"/>
              <a:t>基于密码算法的随机数产生器</a:t>
            </a:r>
            <a:endParaRPr lang="zh-CN" altLang="en-US" dirty="0"/>
          </a:p>
        </p:txBody>
      </p:sp>
      <p:sp>
        <p:nvSpPr>
          <p:cNvPr id="3" name="内容占位符 2"/>
          <p:cNvSpPr>
            <a:spLocks noGrp="1"/>
          </p:cNvSpPr>
          <p:nvPr>
            <p:ph idx="1"/>
          </p:nvPr>
        </p:nvSpPr>
        <p:spPr>
          <a:xfrm>
            <a:off x="457200" y="990600"/>
            <a:ext cx="7848600" cy="5486400"/>
          </a:xfrm>
        </p:spPr>
        <p:txBody>
          <a:bodyPr/>
          <a:lstStyle/>
          <a:p>
            <a:pPr>
              <a:lnSpc>
                <a:spcPct val="110000"/>
              </a:lnSpc>
            </a:pPr>
            <a:r>
              <a:rPr lang="en-US" altLang="zh-CN" sz="2400" dirty="0" smtClean="0"/>
              <a:t>3.ANSI X9.17</a:t>
            </a:r>
            <a:r>
              <a:rPr lang="zh-CN" altLang="en-US" sz="2400" dirty="0" smtClean="0"/>
              <a:t>的伪随机数产生器</a:t>
            </a:r>
          </a:p>
          <a:p>
            <a:pPr lvl="1">
              <a:lnSpc>
                <a:spcPct val="110000"/>
              </a:lnSpc>
            </a:pPr>
            <a:r>
              <a:rPr lang="zh-CN" altLang="en-US" sz="2000" dirty="0" smtClean="0">
                <a:solidFill>
                  <a:srgbClr val="0000FF"/>
                </a:solidFill>
              </a:rPr>
              <a:t>它是密码强度最高的伪随机数产生器之一</a:t>
            </a:r>
            <a:r>
              <a:rPr lang="zh-CN" altLang="en-US" sz="2000" dirty="0" smtClean="0"/>
              <a:t>，</a:t>
            </a:r>
            <a:r>
              <a:rPr lang="zh-CN" altLang="en-US" sz="2000" dirty="0" smtClean="0">
                <a:solidFill>
                  <a:srgbClr val="0000FF"/>
                </a:solidFill>
              </a:rPr>
              <a:t>已在包括</a:t>
            </a:r>
            <a:r>
              <a:rPr lang="en-US" altLang="zh-CN" sz="2000" dirty="0" smtClean="0">
                <a:solidFill>
                  <a:srgbClr val="0000FF"/>
                </a:solidFill>
              </a:rPr>
              <a:t>PGP</a:t>
            </a:r>
            <a:r>
              <a:rPr lang="zh-CN" altLang="en-US" sz="2000" dirty="0" smtClean="0">
                <a:solidFill>
                  <a:srgbClr val="0000FF"/>
                </a:solidFill>
              </a:rPr>
              <a:t>等许多应用过程中被采纳，</a:t>
            </a:r>
            <a:r>
              <a:rPr lang="en-US" altLang="zh-CN" sz="2000" dirty="0" smtClean="0"/>
              <a:t> </a:t>
            </a:r>
            <a:r>
              <a:rPr lang="zh-CN" altLang="en-US" sz="2000" dirty="0" smtClean="0">
                <a:solidFill>
                  <a:srgbClr val="0000FF"/>
                </a:solidFill>
              </a:rPr>
              <a:t>产生器有</a:t>
            </a:r>
            <a:r>
              <a:rPr lang="en-US" altLang="zh-CN" sz="2000" dirty="0" smtClean="0">
                <a:solidFill>
                  <a:srgbClr val="0000FF"/>
                </a:solidFill>
              </a:rPr>
              <a:t>3</a:t>
            </a:r>
            <a:r>
              <a:rPr lang="zh-CN" altLang="en-US" sz="2000" dirty="0" smtClean="0">
                <a:solidFill>
                  <a:srgbClr val="0000FF"/>
                </a:solidFill>
              </a:rPr>
              <a:t>个组成部分</a:t>
            </a:r>
            <a:endParaRPr lang="en-US" altLang="zh-CN" sz="2000" dirty="0" smtClean="0"/>
          </a:p>
          <a:p>
            <a:pPr lvl="1"/>
            <a:r>
              <a:rPr lang="en-US" altLang="zh-CN" sz="2000" dirty="0" smtClean="0">
                <a:solidFill>
                  <a:srgbClr val="FF0000"/>
                </a:solidFill>
                <a:latin typeface="Times New Roman" pitchFamily="18" charset="0"/>
              </a:rPr>
              <a:t>① </a:t>
            </a:r>
            <a:r>
              <a:rPr lang="zh-CN" altLang="en-US" sz="2000" dirty="0" smtClean="0">
                <a:solidFill>
                  <a:srgbClr val="FF0000"/>
                </a:solidFill>
                <a:latin typeface="Times New Roman" pitchFamily="18" charset="0"/>
              </a:rPr>
              <a:t>输入</a:t>
            </a:r>
            <a:r>
              <a:rPr lang="zh-CN" altLang="en-US" sz="2000" dirty="0" smtClean="0">
                <a:latin typeface="Times New Roman" pitchFamily="18" charset="0"/>
              </a:rPr>
              <a:t>   输入为</a:t>
            </a:r>
            <a:r>
              <a:rPr lang="zh-CN" altLang="en-US" sz="2000" dirty="0" smtClean="0">
                <a:solidFill>
                  <a:srgbClr val="0000FF"/>
                </a:solidFill>
                <a:latin typeface="Times New Roman" pitchFamily="18" charset="0"/>
              </a:rPr>
              <a:t>两个</a:t>
            </a:r>
            <a:r>
              <a:rPr lang="en-US" altLang="zh-CN" sz="2000" dirty="0" smtClean="0">
                <a:solidFill>
                  <a:srgbClr val="0000FF"/>
                </a:solidFill>
                <a:latin typeface="Times New Roman" pitchFamily="18" charset="0"/>
              </a:rPr>
              <a:t>64</a:t>
            </a:r>
            <a:r>
              <a:rPr lang="zh-CN" altLang="en-US" sz="2000" dirty="0" smtClean="0">
                <a:solidFill>
                  <a:srgbClr val="0000FF"/>
                </a:solidFill>
                <a:latin typeface="Times New Roman" pitchFamily="18" charset="0"/>
              </a:rPr>
              <a:t>比特的伪随机数</a:t>
            </a:r>
            <a:r>
              <a:rPr lang="zh-CN" altLang="en-US" sz="2000" dirty="0" smtClean="0">
                <a:latin typeface="Times New Roman" pitchFamily="18" charset="0"/>
              </a:rPr>
              <a:t>，其中</a:t>
            </a:r>
            <a:r>
              <a:rPr lang="en-US" altLang="zh-CN" sz="2000" i="1" dirty="0" err="1" smtClean="0">
                <a:solidFill>
                  <a:srgbClr val="0000FF"/>
                </a:solidFill>
                <a:latin typeface="Times New Roman" pitchFamily="18" charset="0"/>
              </a:rPr>
              <a:t>DT</a:t>
            </a:r>
            <a:r>
              <a:rPr lang="en-US" altLang="zh-CN" sz="2000" i="1" baseline="-25000" dirty="0" err="1" smtClean="0">
                <a:solidFill>
                  <a:srgbClr val="0000FF"/>
                </a:solidFill>
                <a:latin typeface="Times New Roman" pitchFamily="18" charset="0"/>
              </a:rPr>
              <a:t>i</a:t>
            </a:r>
            <a:r>
              <a:rPr lang="zh-CN" altLang="en-US" sz="2000" dirty="0" smtClean="0">
                <a:solidFill>
                  <a:srgbClr val="0000FF"/>
                </a:solidFill>
                <a:latin typeface="Times New Roman" pitchFamily="18" charset="0"/>
              </a:rPr>
              <a:t>表示当前的日期和时间</a:t>
            </a:r>
            <a:r>
              <a:rPr lang="zh-CN" altLang="en-US" sz="2000" dirty="0" smtClean="0">
                <a:latin typeface="Times New Roman" pitchFamily="18" charset="0"/>
              </a:rPr>
              <a:t>，</a:t>
            </a:r>
            <a:r>
              <a:rPr lang="zh-CN" altLang="en-US" sz="2000" dirty="0" smtClean="0">
                <a:solidFill>
                  <a:srgbClr val="FF0000"/>
                </a:solidFill>
                <a:latin typeface="Times New Roman" pitchFamily="18" charset="0"/>
              </a:rPr>
              <a:t>每产生一个数</a:t>
            </a:r>
            <a:r>
              <a:rPr lang="en-US" altLang="zh-CN" sz="2000" i="1" dirty="0" err="1" smtClean="0">
                <a:solidFill>
                  <a:srgbClr val="FF0000"/>
                </a:solidFill>
                <a:latin typeface="Times New Roman" pitchFamily="18" charset="0"/>
              </a:rPr>
              <a:t>R</a:t>
            </a:r>
            <a:r>
              <a:rPr lang="en-US" altLang="zh-CN" sz="2000" i="1" baseline="-25000" dirty="0" err="1" smtClean="0">
                <a:solidFill>
                  <a:srgbClr val="FF0000"/>
                </a:solidFill>
                <a:latin typeface="Times New Roman" pitchFamily="18" charset="0"/>
              </a:rPr>
              <a:t>i</a:t>
            </a:r>
            <a:r>
              <a:rPr lang="zh-CN" altLang="en-US" sz="2000" dirty="0" smtClean="0">
                <a:solidFill>
                  <a:srgbClr val="FF0000"/>
                </a:solidFill>
                <a:latin typeface="Times New Roman" pitchFamily="18" charset="0"/>
              </a:rPr>
              <a:t>后，</a:t>
            </a:r>
            <a:r>
              <a:rPr lang="en-US" altLang="zh-CN" sz="2000" i="1" dirty="0" err="1" smtClean="0">
                <a:solidFill>
                  <a:srgbClr val="FF0000"/>
                </a:solidFill>
                <a:latin typeface="Times New Roman" pitchFamily="18" charset="0"/>
              </a:rPr>
              <a:t>DT</a:t>
            </a:r>
            <a:r>
              <a:rPr lang="en-US" altLang="zh-CN" sz="2000" i="1" baseline="-25000" dirty="0" err="1" smtClean="0">
                <a:solidFill>
                  <a:srgbClr val="FF0000"/>
                </a:solidFill>
                <a:latin typeface="Times New Roman" pitchFamily="18" charset="0"/>
              </a:rPr>
              <a:t>i</a:t>
            </a:r>
            <a:r>
              <a:rPr lang="zh-CN" altLang="en-US" sz="2000" dirty="0" smtClean="0">
                <a:solidFill>
                  <a:srgbClr val="FF0000"/>
                </a:solidFill>
                <a:latin typeface="Times New Roman" pitchFamily="18" charset="0"/>
              </a:rPr>
              <a:t>都更新一次</a:t>
            </a:r>
            <a:r>
              <a:rPr lang="zh-CN" altLang="en-US" sz="2000" dirty="0" smtClean="0">
                <a:latin typeface="Times New Roman" pitchFamily="18" charset="0"/>
              </a:rPr>
              <a:t>；</a:t>
            </a:r>
            <a:r>
              <a:rPr lang="en-US" altLang="zh-CN" sz="2000" i="1" dirty="0" smtClean="0">
                <a:solidFill>
                  <a:srgbClr val="0000FF"/>
                </a:solidFill>
                <a:latin typeface="Times New Roman" pitchFamily="18" charset="0"/>
              </a:rPr>
              <a:t>V</a:t>
            </a:r>
            <a:r>
              <a:rPr lang="en-US" altLang="zh-CN" sz="2000" i="1" baseline="-25000" dirty="0" smtClean="0">
                <a:solidFill>
                  <a:srgbClr val="0000FF"/>
                </a:solidFill>
                <a:latin typeface="Times New Roman" pitchFamily="18" charset="0"/>
              </a:rPr>
              <a:t>i</a:t>
            </a:r>
            <a:r>
              <a:rPr lang="zh-CN" altLang="en-US" sz="2000" dirty="0" smtClean="0">
                <a:solidFill>
                  <a:srgbClr val="0000FF"/>
                </a:solidFill>
                <a:latin typeface="Times New Roman" pitchFamily="18" charset="0"/>
              </a:rPr>
              <a:t>是产生第</a:t>
            </a:r>
            <a:r>
              <a:rPr lang="en-US" altLang="zh-CN" sz="2000" dirty="0" err="1" smtClean="0">
                <a:solidFill>
                  <a:srgbClr val="0000FF"/>
                </a:solidFill>
                <a:latin typeface="Times New Roman" pitchFamily="18" charset="0"/>
              </a:rPr>
              <a:t>i</a:t>
            </a:r>
            <a:r>
              <a:rPr lang="zh-CN" altLang="en-US" sz="2000" dirty="0" smtClean="0">
                <a:solidFill>
                  <a:srgbClr val="0000FF"/>
                </a:solidFill>
                <a:latin typeface="Times New Roman" pitchFamily="18" charset="0"/>
              </a:rPr>
              <a:t>个随机数时的种子</a:t>
            </a:r>
            <a:r>
              <a:rPr lang="zh-CN" altLang="en-US" sz="2000" dirty="0" smtClean="0">
                <a:latin typeface="Times New Roman" pitchFamily="18" charset="0"/>
              </a:rPr>
              <a:t>，其初值可任意设定，以后每次自动更新。</a:t>
            </a:r>
          </a:p>
          <a:p>
            <a:pPr lvl="1"/>
            <a:r>
              <a:rPr lang="zh-CN" altLang="en-US" sz="2000" dirty="0" smtClean="0">
                <a:solidFill>
                  <a:srgbClr val="FF0000"/>
                </a:solidFill>
                <a:latin typeface="Times New Roman" pitchFamily="18" charset="0"/>
              </a:rPr>
              <a:t>②密钥</a:t>
            </a:r>
            <a:r>
              <a:rPr lang="zh-CN" altLang="en-US" sz="2000" dirty="0" smtClean="0">
                <a:latin typeface="Times New Roman" pitchFamily="18" charset="0"/>
              </a:rPr>
              <a:t>   </a:t>
            </a:r>
            <a:r>
              <a:rPr lang="en-US" altLang="zh-CN" sz="2000" dirty="0" smtClean="0">
                <a:solidFill>
                  <a:srgbClr val="0000FF"/>
                </a:solidFill>
                <a:latin typeface="Times New Roman" pitchFamily="18" charset="0"/>
              </a:rPr>
              <a:t>3</a:t>
            </a:r>
            <a:r>
              <a:rPr lang="zh-CN" altLang="en-US" sz="2000" dirty="0" smtClean="0">
                <a:solidFill>
                  <a:srgbClr val="0000FF"/>
                </a:solidFill>
                <a:latin typeface="Times New Roman" pitchFamily="18" charset="0"/>
              </a:rPr>
              <a:t>次</a:t>
            </a:r>
            <a:r>
              <a:rPr lang="en-US" altLang="zh-CN" sz="2000" dirty="0" smtClean="0">
                <a:solidFill>
                  <a:srgbClr val="0000FF"/>
                </a:solidFill>
                <a:latin typeface="Times New Roman" pitchFamily="18" charset="0"/>
              </a:rPr>
              <a:t>3DES(EDE)</a:t>
            </a:r>
            <a:r>
              <a:rPr lang="zh-CN" altLang="en-US" sz="2000" dirty="0" smtClean="0">
                <a:solidFill>
                  <a:srgbClr val="0000FF"/>
                </a:solidFill>
                <a:latin typeface="Times New Roman" pitchFamily="18" charset="0"/>
              </a:rPr>
              <a:t>加密使用</a:t>
            </a:r>
            <a:endParaRPr lang="en-US" altLang="zh-CN" sz="2000" dirty="0" smtClean="0">
              <a:solidFill>
                <a:srgbClr val="0000FF"/>
              </a:solidFill>
              <a:latin typeface="Times New Roman" pitchFamily="18" charset="0"/>
            </a:endParaRPr>
          </a:p>
          <a:p>
            <a:pPr lvl="1">
              <a:buNone/>
            </a:pPr>
            <a:r>
              <a:rPr lang="en-US" altLang="zh-CN" sz="2000" dirty="0" smtClean="0">
                <a:solidFill>
                  <a:srgbClr val="0000FF"/>
                </a:solidFill>
                <a:latin typeface="Times New Roman" pitchFamily="18" charset="0"/>
              </a:rPr>
              <a:t>         </a:t>
            </a:r>
            <a:r>
              <a:rPr lang="zh-CN" altLang="en-US" sz="2000" dirty="0" smtClean="0">
                <a:solidFill>
                  <a:srgbClr val="0000FF"/>
                </a:solidFill>
                <a:latin typeface="Times New Roman" pitchFamily="18" charset="0"/>
              </a:rPr>
              <a:t>相同的两个</a:t>
            </a:r>
            <a:r>
              <a:rPr lang="en-US" altLang="zh-CN" sz="2000" dirty="0" smtClean="0">
                <a:solidFill>
                  <a:srgbClr val="0000FF"/>
                </a:solidFill>
                <a:latin typeface="Times New Roman" pitchFamily="18" charset="0"/>
              </a:rPr>
              <a:t>56</a:t>
            </a:r>
            <a:r>
              <a:rPr lang="zh-CN" altLang="en-US" sz="2000" dirty="0" smtClean="0">
                <a:solidFill>
                  <a:srgbClr val="0000FF"/>
                </a:solidFill>
                <a:latin typeface="Times New Roman" pitchFamily="18" charset="0"/>
              </a:rPr>
              <a:t>比特的密钥</a:t>
            </a:r>
            <a:r>
              <a:rPr lang="en-US" altLang="zh-CN" sz="2000" i="1" dirty="0" smtClean="0">
                <a:solidFill>
                  <a:srgbClr val="0000FF"/>
                </a:solidFill>
                <a:latin typeface="Times New Roman" pitchFamily="18" charset="0"/>
              </a:rPr>
              <a:t>K</a:t>
            </a:r>
            <a:r>
              <a:rPr lang="en-US" altLang="zh-CN" sz="2000" baseline="-25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和</a:t>
            </a:r>
            <a:r>
              <a:rPr lang="en-US" altLang="zh-CN" sz="2000" i="1" dirty="0" smtClean="0">
                <a:solidFill>
                  <a:srgbClr val="0000FF"/>
                </a:solidFill>
                <a:latin typeface="Times New Roman" pitchFamily="18" charset="0"/>
              </a:rPr>
              <a:t>K</a:t>
            </a:r>
            <a:r>
              <a:rPr lang="en-US" altLang="zh-CN" sz="2000" baseline="-25000" dirty="0" smtClean="0">
                <a:solidFill>
                  <a:srgbClr val="0000FF"/>
                </a:solidFill>
                <a:latin typeface="Times New Roman" pitchFamily="18" charset="0"/>
              </a:rPr>
              <a:t>2</a:t>
            </a:r>
            <a:endParaRPr lang="zh-CN" altLang="en-US" sz="2000" dirty="0" smtClean="0">
              <a:latin typeface="Times New Roman" pitchFamily="18" charset="0"/>
            </a:endParaRPr>
          </a:p>
          <a:p>
            <a:pPr lvl="1"/>
            <a:r>
              <a:rPr lang="zh-CN" altLang="en-US" sz="2000" dirty="0" smtClean="0">
                <a:solidFill>
                  <a:srgbClr val="FF0000"/>
                </a:solidFill>
                <a:latin typeface="Times New Roman" pitchFamily="18" charset="0"/>
              </a:rPr>
              <a:t>③输出</a:t>
            </a:r>
            <a:r>
              <a:rPr lang="zh-CN" altLang="en-US" sz="2000" dirty="0" smtClean="0">
                <a:latin typeface="Times New Roman" pitchFamily="18" charset="0"/>
              </a:rPr>
              <a:t>   </a:t>
            </a:r>
            <a:r>
              <a:rPr lang="zh-CN" altLang="en-US" sz="2000" dirty="0" smtClean="0">
                <a:solidFill>
                  <a:srgbClr val="0000FF"/>
                </a:solidFill>
                <a:latin typeface="Times New Roman" pitchFamily="18" charset="0"/>
              </a:rPr>
              <a:t>为一个</a:t>
            </a:r>
            <a:r>
              <a:rPr lang="en-US" altLang="zh-CN" sz="2000" dirty="0" smtClean="0">
                <a:solidFill>
                  <a:srgbClr val="0000FF"/>
                </a:solidFill>
                <a:latin typeface="Times New Roman" pitchFamily="18" charset="0"/>
              </a:rPr>
              <a:t>64</a:t>
            </a:r>
            <a:r>
              <a:rPr lang="zh-CN" altLang="en-US" sz="2000" dirty="0" smtClean="0">
                <a:solidFill>
                  <a:srgbClr val="0000FF"/>
                </a:solidFill>
                <a:latin typeface="Times New Roman" pitchFamily="18" charset="0"/>
              </a:rPr>
              <a:t>比特的伪随机数</a:t>
            </a:r>
            <a:endParaRPr lang="en-US" altLang="zh-CN" sz="2000" dirty="0" smtClean="0">
              <a:solidFill>
                <a:srgbClr val="0000FF"/>
              </a:solidFill>
              <a:latin typeface="Times New Roman" pitchFamily="18" charset="0"/>
            </a:endParaRPr>
          </a:p>
          <a:p>
            <a:pPr lvl="1">
              <a:buNone/>
            </a:pPr>
            <a:r>
              <a:rPr lang="en-US" altLang="zh-CN" sz="2000" i="1" dirty="0" smtClean="0">
                <a:solidFill>
                  <a:srgbClr val="0000FF"/>
                </a:solidFill>
                <a:latin typeface="Times New Roman" pitchFamily="18" charset="0"/>
              </a:rPr>
              <a:t>          </a:t>
            </a:r>
            <a:r>
              <a:rPr lang="en-US" altLang="zh-CN" sz="2000" i="1" dirty="0" err="1" smtClean="0">
                <a:solidFill>
                  <a:srgbClr val="0000FF"/>
                </a:solidFill>
                <a:latin typeface="Times New Roman" pitchFamily="18" charset="0"/>
              </a:rPr>
              <a:t>R</a:t>
            </a:r>
            <a:r>
              <a:rPr lang="en-US" altLang="zh-CN" sz="2000" i="1" baseline="-25000" dirty="0" err="1" smtClean="0">
                <a:solidFill>
                  <a:srgbClr val="0000FF"/>
                </a:solidFill>
                <a:latin typeface="Times New Roman" pitchFamily="18" charset="0"/>
              </a:rPr>
              <a:t>i</a:t>
            </a:r>
            <a:r>
              <a:rPr lang="zh-CN" altLang="en-US" sz="2000" dirty="0" smtClean="0">
                <a:solidFill>
                  <a:srgbClr val="0000FF"/>
                </a:solidFill>
                <a:latin typeface="Times New Roman" pitchFamily="18" charset="0"/>
              </a:rPr>
              <a:t>和一个</a:t>
            </a:r>
            <a:r>
              <a:rPr lang="en-US" altLang="zh-CN" sz="2000" dirty="0" smtClean="0">
                <a:solidFill>
                  <a:srgbClr val="0000FF"/>
                </a:solidFill>
                <a:latin typeface="Times New Roman" pitchFamily="18" charset="0"/>
              </a:rPr>
              <a:t>64</a:t>
            </a:r>
            <a:r>
              <a:rPr lang="zh-CN" altLang="en-US" sz="2000" dirty="0" smtClean="0">
                <a:solidFill>
                  <a:srgbClr val="0000FF"/>
                </a:solidFill>
                <a:latin typeface="Times New Roman" pitchFamily="18" charset="0"/>
              </a:rPr>
              <a:t>比特的新种子</a:t>
            </a:r>
            <a:r>
              <a:rPr lang="en-US" altLang="zh-CN" sz="2000" i="1" dirty="0" smtClean="0">
                <a:solidFill>
                  <a:srgbClr val="0000FF"/>
                </a:solidFill>
                <a:latin typeface="Times New Roman" pitchFamily="18" charset="0"/>
              </a:rPr>
              <a:t>V</a:t>
            </a:r>
            <a:r>
              <a:rPr lang="en-US" altLang="zh-CN" sz="2000" i="1" baseline="-25000" dirty="0" smtClean="0">
                <a:solidFill>
                  <a:srgbClr val="0000FF"/>
                </a:solidFill>
                <a:latin typeface="Times New Roman" pitchFamily="18" charset="0"/>
              </a:rPr>
              <a:t>i</a:t>
            </a:r>
            <a:r>
              <a:rPr lang="zh-CN" altLang="en-US" sz="2000" baseline="-25000" dirty="0" smtClean="0">
                <a:solidFill>
                  <a:srgbClr val="0000FF"/>
                </a:solidFill>
                <a:latin typeface="Times New Roman" pitchFamily="18" charset="0"/>
              </a:rPr>
              <a:t>＋</a:t>
            </a:r>
            <a:r>
              <a:rPr lang="en-US" altLang="zh-CN" sz="2000" baseline="-25000" dirty="0" smtClean="0">
                <a:solidFill>
                  <a:srgbClr val="0000FF"/>
                </a:solidFill>
                <a:latin typeface="Times New Roman" pitchFamily="18" charset="0"/>
              </a:rPr>
              <a:t>1</a:t>
            </a:r>
            <a:endParaRPr lang="zh-CN" altLang="en-US" sz="2000" dirty="0" smtClean="0">
              <a:latin typeface="Times New Roman" pitchFamily="18" charset="0"/>
            </a:endParaRPr>
          </a:p>
          <a:p>
            <a:pPr lvl="1"/>
            <a:r>
              <a:rPr lang="en-US" altLang="zh-CN" sz="2000" i="1" dirty="0" err="1" smtClean="0">
                <a:latin typeface="Times New Roman" pitchFamily="18" charset="0"/>
              </a:rPr>
              <a:t>R</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smtClean="0">
                <a:latin typeface="Times New Roman" pitchFamily="18" charset="0"/>
              </a:rPr>
              <a:t>EDE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V</a:t>
            </a:r>
            <a:r>
              <a:rPr lang="en-US" altLang="zh-CN" sz="2000" i="1" baseline="-25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EDE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DT</a:t>
            </a:r>
            <a:r>
              <a:rPr lang="en-US" altLang="zh-CN" sz="2000" i="1" baseline="-25000" dirty="0" err="1" smtClean="0">
                <a:latin typeface="Times New Roman" pitchFamily="18" charset="0"/>
              </a:rPr>
              <a:t>i</a:t>
            </a:r>
            <a:r>
              <a:rPr lang="en-US" altLang="zh-CN" sz="2000" dirty="0" smtClean="0">
                <a:latin typeface="Times New Roman" pitchFamily="18" charset="0"/>
              </a:rPr>
              <a:t>]]</a:t>
            </a:r>
            <a:endParaRPr lang="zh-CN" altLang="en-US" sz="2000" dirty="0" smtClean="0">
              <a:latin typeface="Times New Roman" pitchFamily="18" charset="0"/>
            </a:endParaRPr>
          </a:p>
          <a:p>
            <a:pPr lvl="1"/>
            <a:r>
              <a:rPr lang="en-US" altLang="zh-CN" sz="2000" i="1" dirty="0" smtClean="0">
                <a:latin typeface="Times New Roman" pitchFamily="18" charset="0"/>
              </a:rPr>
              <a:t>V</a:t>
            </a:r>
            <a:r>
              <a:rPr lang="en-US" altLang="zh-CN" sz="2000" i="1" baseline="-25000" dirty="0"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EDE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i="1" baseline="-25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EDE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DT</a:t>
            </a:r>
            <a:r>
              <a:rPr lang="en-US" altLang="zh-CN" sz="2000" i="1" baseline="-25000" dirty="0" err="1" smtClean="0">
                <a:latin typeface="Times New Roman" pitchFamily="18" charset="0"/>
              </a:rPr>
              <a:t>i</a:t>
            </a:r>
            <a:r>
              <a:rPr lang="en-US" altLang="zh-CN" sz="2000" dirty="0" smtClean="0">
                <a:latin typeface="Times New Roman" pitchFamily="18" charset="0"/>
              </a:rPr>
              <a:t>]]</a:t>
            </a:r>
            <a:endParaRPr lang="zh-CN" altLang="en-US" sz="20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05922" name="Object 2"/>
          <p:cNvGraphicFramePr>
            <a:graphicFrameLocks noChangeAspect="1"/>
          </p:cNvGraphicFramePr>
          <p:nvPr/>
        </p:nvGraphicFramePr>
        <p:xfrm>
          <a:off x="4953000" y="3659187"/>
          <a:ext cx="4114800" cy="3122613"/>
        </p:xfrm>
        <a:graphic>
          <a:graphicData uri="http://schemas.openxmlformats.org/presentationml/2006/ole">
            <p:oleObj spid="_x0000_s1105929" name="Visio" r:id="rId3" imgW="3214878" imgH="2440686" progId="Visio.Drawing.11">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8.1.4 </a:t>
            </a:r>
            <a:r>
              <a:rPr lang="zh-CN" altLang="en-US" dirty="0" smtClean="0"/>
              <a:t>基于密码算法的随机数产生器</a:t>
            </a:r>
            <a:endParaRPr lang="zh-CN" altLang="en-US" dirty="0"/>
          </a:p>
        </p:txBody>
      </p:sp>
      <p:sp>
        <p:nvSpPr>
          <p:cNvPr id="3" name="内容占位符 2"/>
          <p:cNvSpPr>
            <a:spLocks noGrp="1"/>
          </p:cNvSpPr>
          <p:nvPr>
            <p:ph idx="1"/>
          </p:nvPr>
        </p:nvSpPr>
        <p:spPr>
          <a:xfrm>
            <a:off x="457200" y="990600"/>
            <a:ext cx="7924800" cy="5486400"/>
          </a:xfrm>
        </p:spPr>
        <p:txBody>
          <a:bodyPr/>
          <a:lstStyle/>
          <a:p>
            <a:r>
              <a:rPr lang="zh-CN" altLang="en-US" dirty="0" smtClean="0"/>
              <a:t>本方案具有非常高的密码强度，</a:t>
            </a:r>
          </a:p>
          <a:p>
            <a:pPr lvl="1"/>
            <a:r>
              <a:rPr lang="zh-CN" altLang="en-US" dirty="0" smtClean="0"/>
              <a:t>这是因为</a:t>
            </a:r>
            <a:r>
              <a:rPr lang="zh-CN" altLang="en-US" dirty="0" smtClean="0">
                <a:solidFill>
                  <a:srgbClr val="0000FF"/>
                </a:solidFill>
              </a:rPr>
              <a:t>采用了</a:t>
            </a:r>
            <a:r>
              <a:rPr lang="en-US" altLang="zh-CN" dirty="0" smtClean="0">
                <a:solidFill>
                  <a:srgbClr val="0000FF"/>
                </a:solidFill>
              </a:rPr>
              <a:t>112</a:t>
            </a:r>
            <a:r>
              <a:rPr lang="zh-CN" altLang="en-US" dirty="0" smtClean="0">
                <a:solidFill>
                  <a:srgbClr val="0000FF"/>
                </a:solidFill>
              </a:rPr>
              <a:t>比特长的密钥和</a:t>
            </a:r>
            <a:r>
              <a:rPr lang="en-US" altLang="zh-CN" dirty="0" smtClean="0">
                <a:solidFill>
                  <a:srgbClr val="0000FF"/>
                </a:solidFill>
              </a:rPr>
              <a:t>9</a:t>
            </a:r>
            <a:r>
              <a:rPr lang="zh-CN" altLang="en-US" dirty="0" smtClean="0">
                <a:solidFill>
                  <a:srgbClr val="0000FF"/>
                </a:solidFill>
              </a:rPr>
              <a:t>个</a:t>
            </a:r>
            <a:r>
              <a:rPr lang="en-US" altLang="zh-CN" dirty="0" smtClean="0">
                <a:solidFill>
                  <a:srgbClr val="0000FF"/>
                </a:solidFill>
              </a:rPr>
              <a:t>DES</a:t>
            </a:r>
            <a:r>
              <a:rPr lang="zh-CN" altLang="en-US" dirty="0" smtClean="0">
                <a:solidFill>
                  <a:srgbClr val="0000FF"/>
                </a:solidFill>
              </a:rPr>
              <a:t>加密</a:t>
            </a:r>
            <a:endParaRPr lang="zh-CN" altLang="en-US" dirty="0" smtClean="0"/>
          </a:p>
          <a:p>
            <a:pPr lvl="1"/>
            <a:r>
              <a:rPr lang="zh-CN" altLang="en-US" dirty="0" smtClean="0"/>
              <a:t>同时还由于算法由两个伪随机数输入驱动，</a:t>
            </a:r>
          </a:p>
          <a:p>
            <a:pPr lvl="2"/>
            <a:r>
              <a:rPr lang="zh-CN" altLang="en-US" sz="2000" dirty="0" smtClean="0"/>
              <a:t>一个是当前的日期和时间</a:t>
            </a:r>
          </a:p>
          <a:p>
            <a:pPr lvl="2"/>
            <a:r>
              <a:rPr lang="zh-CN" altLang="en-US" sz="2000" dirty="0" smtClean="0"/>
              <a:t>另一个是算法上次产生的新种子</a:t>
            </a:r>
          </a:p>
          <a:p>
            <a:r>
              <a:rPr lang="zh-CN" altLang="en-US" dirty="0" smtClean="0">
                <a:solidFill>
                  <a:srgbClr val="0000FF"/>
                </a:solidFill>
              </a:rPr>
              <a:t>前向保密和后向保密性</a:t>
            </a:r>
          </a:p>
          <a:p>
            <a:pPr lvl="1"/>
            <a:r>
              <a:rPr lang="zh-CN" altLang="en-US" dirty="0" smtClean="0"/>
              <a:t>即使某次产生的随机数</a:t>
            </a:r>
            <a:r>
              <a:rPr lang="en-US" altLang="zh-CN" i="1" dirty="0" err="1" smtClean="0"/>
              <a:t>R</a:t>
            </a:r>
            <a:r>
              <a:rPr lang="en-US" altLang="zh-CN" i="1" baseline="-25000" dirty="0" err="1" smtClean="0"/>
              <a:t>i</a:t>
            </a:r>
            <a:r>
              <a:rPr lang="zh-CN" altLang="en-US" dirty="0" smtClean="0"/>
              <a:t>泄漏了，但由于</a:t>
            </a:r>
            <a:r>
              <a:rPr lang="en-US" altLang="zh-CN" i="1" dirty="0" err="1" smtClean="0"/>
              <a:t>R</a:t>
            </a:r>
            <a:r>
              <a:rPr lang="en-US" altLang="zh-CN" i="1" baseline="-25000" dirty="0" err="1" smtClean="0"/>
              <a:t>i</a:t>
            </a:r>
            <a:r>
              <a:rPr lang="zh-CN" altLang="en-US" dirty="0" smtClean="0">
                <a:solidFill>
                  <a:srgbClr val="0000FF"/>
                </a:solidFill>
              </a:rPr>
              <a:t>又经一次</a:t>
            </a:r>
            <a:r>
              <a:rPr lang="en-US" altLang="zh-CN" dirty="0" smtClean="0">
                <a:solidFill>
                  <a:srgbClr val="0000FF"/>
                </a:solidFill>
              </a:rPr>
              <a:t>EDE</a:t>
            </a:r>
            <a:r>
              <a:rPr lang="zh-CN" altLang="en-US" dirty="0" smtClean="0">
                <a:solidFill>
                  <a:srgbClr val="0000FF"/>
                </a:solidFill>
              </a:rPr>
              <a:t>加密才产生新种子</a:t>
            </a:r>
            <a:r>
              <a:rPr lang="en-US" altLang="zh-CN" i="1" dirty="0" smtClean="0"/>
              <a:t>V</a:t>
            </a:r>
            <a:r>
              <a:rPr lang="en-US" altLang="zh-CN" i="1" baseline="-25000" dirty="0" smtClean="0"/>
              <a:t>i</a:t>
            </a:r>
            <a:r>
              <a:rPr lang="zh-CN" altLang="en-US" baseline="-25000" dirty="0" smtClean="0"/>
              <a:t>＋</a:t>
            </a:r>
            <a:r>
              <a:rPr lang="en-US" altLang="zh-CN" baseline="-25000" dirty="0" smtClean="0"/>
              <a:t>1</a:t>
            </a:r>
            <a:r>
              <a:rPr lang="zh-CN" altLang="en-US" dirty="0" smtClean="0"/>
              <a:t>，所以别人即使得到</a:t>
            </a:r>
            <a:r>
              <a:rPr lang="en-US" altLang="zh-CN" i="1" dirty="0" err="1" smtClean="0"/>
              <a:t>R</a:t>
            </a:r>
            <a:r>
              <a:rPr lang="en-US" altLang="zh-CN" i="1" baseline="-25000" dirty="0" err="1" smtClean="0"/>
              <a:t>i</a:t>
            </a:r>
            <a:r>
              <a:rPr lang="zh-CN" altLang="en-US" dirty="0" smtClean="0"/>
              <a:t>也得不到</a:t>
            </a:r>
            <a:r>
              <a:rPr lang="en-US" altLang="zh-CN" i="1" dirty="0" smtClean="0"/>
              <a:t>V</a:t>
            </a:r>
            <a:r>
              <a:rPr lang="en-US" altLang="zh-CN" i="1" baseline="-25000" dirty="0" smtClean="0"/>
              <a:t>i</a:t>
            </a:r>
            <a:r>
              <a:rPr lang="zh-CN" altLang="en-US" baseline="-25000" dirty="0" smtClean="0"/>
              <a:t>＋</a:t>
            </a:r>
            <a:r>
              <a:rPr lang="en-US" altLang="zh-CN" baseline="-25000" dirty="0" smtClean="0"/>
              <a:t>1</a:t>
            </a:r>
            <a:r>
              <a:rPr lang="zh-CN" altLang="en-US" dirty="0" smtClean="0"/>
              <a:t>，从而得不到新随机数</a:t>
            </a:r>
            <a:r>
              <a:rPr lang="en-US" altLang="zh-CN" i="1" dirty="0" err="1" smtClean="0"/>
              <a:t>R</a:t>
            </a:r>
            <a:r>
              <a:rPr lang="en-US" altLang="zh-CN" i="1" baseline="-25000" dirty="0" err="1" smtClean="0"/>
              <a:t>i</a:t>
            </a:r>
            <a:r>
              <a:rPr lang="zh-CN" altLang="en-US" baseline="-25000" dirty="0" smtClean="0"/>
              <a:t>＋</a:t>
            </a:r>
            <a:r>
              <a:rPr lang="en-US" altLang="zh-CN" baseline="-25000" dirty="0" smtClean="0"/>
              <a:t>1</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8.1.5 </a:t>
            </a:r>
            <a:r>
              <a:rPr lang="zh-CN" altLang="en-US" dirty="0" smtClean="0"/>
              <a:t>随机</a:t>
            </a:r>
            <a:r>
              <a:rPr lang="zh-CN" altLang="en-US" dirty="0" smtClean="0">
                <a:solidFill>
                  <a:srgbClr val="0000FF"/>
                </a:solidFill>
              </a:rPr>
              <a:t>比特</a:t>
            </a:r>
            <a:r>
              <a:rPr lang="zh-CN" altLang="en-US" dirty="0" smtClean="0"/>
              <a:t>产生器</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10000"/>
              </a:lnSpc>
            </a:pPr>
            <a:r>
              <a:rPr lang="zh-CN" altLang="en-US" sz="2200" dirty="0" smtClean="0">
                <a:latin typeface="Times New Roman" pitchFamily="18" charset="0"/>
              </a:rPr>
              <a:t>在某些情况下，</a:t>
            </a:r>
            <a:r>
              <a:rPr lang="zh-CN" altLang="en-US" sz="2200" dirty="0" smtClean="0">
                <a:solidFill>
                  <a:srgbClr val="0000FF"/>
                </a:solidFill>
                <a:latin typeface="Times New Roman" pitchFamily="18" charset="0"/>
              </a:rPr>
              <a:t>需要的是随机比特序列</a:t>
            </a:r>
            <a:r>
              <a:rPr lang="zh-CN" altLang="en-US" sz="2200" dirty="0" smtClean="0">
                <a:latin typeface="Times New Roman" pitchFamily="18" charset="0"/>
              </a:rPr>
              <a:t>，而不是随机数序列，如流密码的密钥流。下面介绍几个常用的随机比特产生器</a:t>
            </a:r>
          </a:p>
          <a:p>
            <a:pPr>
              <a:lnSpc>
                <a:spcPct val="110000"/>
              </a:lnSpc>
            </a:pPr>
            <a:r>
              <a:rPr lang="en-US" altLang="zh-CN" sz="2400" dirty="0" smtClean="0">
                <a:latin typeface="Times New Roman" pitchFamily="18" charset="0"/>
              </a:rPr>
              <a:t>1. BBS(</a:t>
            </a:r>
            <a:r>
              <a:rPr lang="en-US" altLang="zh-CN" sz="2400" dirty="0" err="1" smtClean="0">
                <a:latin typeface="Times New Roman" pitchFamily="18" charset="0"/>
              </a:rPr>
              <a:t>blum-blum-shub</a:t>
            </a:r>
            <a:r>
              <a:rPr lang="en-US" altLang="zh-CN" sz="2400" dirty="0" smtClean="0">
                <a:latin typeface="Times New Roman" pitchFamily="18" charset="0"/>
              </a:rPr>
              <a:t>)</a:t>
            </a:r>
            <a:r>
              <a:rPr lang="zh-CN" altLang="en-US" sz="2400" dirty="0" smtClean="0">
                <a:latin typeface="Times New Roman" pitchFamily="18" charset="0"/>
              </a:rPr>
              <a:t>产生器 </a:t>
            </a:r>
          </a:p>
          <a:p>
            <a:pPr lvl="1">
              <a:lnSpc>
                <a:spcPct val="110000"/>
              </a:lnSpc>
            </a:pPr>
            <a:r>
              <a:rPr lang="en-US" altLang="zh-CN" sz="2000" dirty="0" smtClean="0">
                <a:latin typeface="Times New Roman" pitchFamily="18" charset="0"/>
              </a:rPr>
              <a:t>BBS(</a:t>
            </a:r>
            <a:r>
              <a:rPr lang="en-US" altLang="zh-CN" sz="2000" dirty="0" err="1" smtClean="0">
                <a:latin typeface="Times New Roman" pitchFamily="18" charset="0"/>
              </a:rPr>
              <a:t>blum-blum-shub</a:t>
            </a:r>
            <a:r>
              <a:rPr lang="en-US" altLang="zh-CN" sz="2000" dirty="0" smtClean="0">
                <a:latin typeface="Times New Roman" pitchFamily="18" charset="0"/>
              </a:rPr>
              <a:t>)</a:t>
            </a:r>
            <a:r>
              <a:rPr lang="zh-CN" altLang="en-US" sz="2000" dirty="0" smtClean="0">
                <a:latin typeface="Times New Roman" pitchFamily="18" charset="0"/>
              </a:rPr>
              <a:t>产生器是已经过证明的密码强度最强的伪随机数产生器，它的整个过程如下：</a:t>
            </a:r>
          </a:p>
          <a:p>
            <a:pPr lvl="1">
              <a:lnSpc>
                <a:spcPct val="110000"/>
              </a:lnSpc>
            </a:pPr>
            <a:r>
              <a:rPr lang="zh-CN" altLang="en-US" sz="2000" dirty="0" smtClean="0">
                <a:latin typeface="Times New Roman" pitchFamily="18" charset="0"/>
              </a:rPr>
              <a:t>首先，选择两个大素数</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i="1" dirty="0" smtClean="0">
                <a:latin typeface="Times New Roman" pitchFamily="18" charset="0"/>
              </a:rPr>
              <a:t>q</a:t>
            </a:r>
            <a:r>
              <a:rPr lang="zh-CN" altLang="en-US" sz="2000" dirty="0" smtClean="0">
                <a:latin typeface="Times New Roman" pitchFamily="18" charset="0"/>
              </a:rPr>
              <a:t>，满足</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≡3 mod 4</a:t>
            </a:r>
            <a:r>
              <a:rPr lang="zh-CN" altLang="en-US" sz="2000" dirty="0" smtClean="0">
                <a:latin typeface="Times New Roman" pitchFamily="18" charset="0"/>
              </a:rPr>
              <a:t>，令</a:t>
            </a:r>
            <a:r>
              <a:rPr lang="en-US" altLang="zh-CN" sz="2000" dirty="0" smtClean="0">
                <a:latin typeface="Times New Roman" pitchFamily="18" charset="0"/>
              </a:rPr>
              <a:t>n</a:t>
            </a:r>
            <a:r>
              <a:rPr lang="zh-CN" altLang="en-US" sz="2000" dirty="0" smtClean="0">
                <a:latin typeface="Times New Roman" pitchFamily="18" charset="0"/>
              </a:rPr>
              <a:t>＝</a:t>
            </a:r>
            <a:r>
              <a:rPr lang="en-US" altLang="zh-CN" sz="2000" dirty="0" err="1" smtClean="0">
                <a:latin typeface="Times New Roman" pitchFamily="18" charset="0"/>
              </a:rPr>
              <a:t>p×q</a:t>
            </a:r>
            <a:r>
              <a:rPr lang="zh-CN" altLang="en-US" sz="2000" dirty="0" smtClean="0">
                <a:latin typeface="Times New Roman" pitchFamily="18" charset="0"/>
              </a:rPr>
              <a:t>。再选一随机数</a:t>
            </a:r>
            <a:r>
              <a:rPr lang="en-US" altLang="zh-CN" sz="2000" dirty="0" smtClean="0">
                <a:latin typeface="Times New Roman" pitchFamily="18" charset="0"/>
              </a:rPr>
              <a:t>s</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使得</a:t>
            </a:r>
            <a:r>
              <a:rPr lang="en-US" altLang="zh-CN" sz="2000" dirty="0" smtClean="0">
                <a:solidFill>
                  <a:srgbClr val="0000FF"/>
                </a:solidFill>
                <a:latin typeface="Times New Roman" pitchFamily="18" charset="0"/>
              </a:rPr>
              <a:t>s</a:t>
            </a:r>
            <a:r>
              <a:rPr lang="zh-CN" altLang="en-US" sz="2000" dirty="0" smtClean="0">
                <a:solidFill>
                  <a:srgbClr val="0000FF"/>
                </a:solidFill>
                <a:latin typeface="Times New Roman" pitchFamily="18" charset="0"/>
              </a:rPr>
              <a:t>与</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互素</a:t>
            </a:r>
            <a:r>
              <a:rPr lang="zh-CN" altLang="en-US" sz="2000" dirty="0" smtClean="0">
                <a:latin typeface="Times New Roman" pitchFamily="18" charset="0"/>
              </a:rPr>
              <a:t>。然后按以下算法产生比特序列</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a:t>
            </a:r>
            <a:endParaRPr lang="zh-CN" altLang="en-US" sz="2000" i="1" dirty="0" smtClean="0">
              <a:latin typeface="Times New Roman" pitchFamily="18" charset="0"/>
            </a:endParaRPr>
          </a:p>
          <a:p>
            <a:pPr lvl="2">
              <a:lnSpc>
                <a:spcPct val="110000"/>
              </a:lnSpc>
            </a:pPr>
            <a:r>
              <a:rPr lang="en-US" altLang="zh-CN" sz="1800" i="1" dirty="0" smtClean="0">
                <a:latin typeface="Times New Roman" pitchFamily="18" charset="0"/>
              </a:rPr>
              <a:t>X</a:t>
            </a:r>
            <a:r>
              <a:rPr lang="en-US" altLang="zh-CN" sz="1800" baseline="-25000" dirty="0" smtClean="0">
                <a:latin typeface="Times New Roman" pitchFamily="18" charset="0"/>
              </a:rPr>
              <a:t>0</a:t>
            </a:r>
            <a:r>
              <a:rPr lang="zh-CN" altLang="en-US" sz="1800" dirty="0" smtClean="0">
                <a:latin typeface="Times New Roman" pitchFamily="18" charset="0"/>
              </a:rPr>
              <a:t>＝</a:t>
            </a:r>
            <a:r>
              <a:rPr lang="en-US" altLang="zh-CN" sz="1800" i="1" dirty="0" smtClean="0">
                <a:latin typeface="Times New Roman" pitchFamily="18" charset="0"/>
              </a:rPr>
              <a:t>s</a:t>
            </a:r>
            <a:r>
              <a:rPr lang="en-US" altLang="zh-CN" sz="1800" baseline="30000" dirty="0" smtClean="0">
                <a:latin typeface="Times New Roman" pitchFamily="18" charset="0"/>
              </a:rPr>
              <a:t>2</a:t>
            </a:r>
            <a:r>
              <a:rPr lang="en-US" altLang="zh-CN" sz="1800" dirty="0" smtClean="0">
                <a:latin typeface="Times New Roman" pitchFamily="18" charset="0"/>
              </a:rPr>
              <a:t> mod </a:t>
            </a:r>
            <a:r>
              <a:rPr lang="en-US" altLang="zh-CN" sz="1800" i="1" dirty="0" smtClean="0">
                <a:latin typeface="Times New Roman" pitchFamily="18" charset="0"/>
              </a:rPr>
              <a:t>n</a:t>
            </a:r>
          </a:p>
          <a:p>
            <a:pPr lvl="2">
              <a:lnSpc>
                <a:spcPct val="110000"/>
              </a:lnSpc>
            </a:pPr>
            <a:r>
              <a:rPr lang="en-US" altLang="zh-CN" sz="1800" i="1" dirty="0" smtClean="0">
                <a:latin typeface="Times New Roman" pitchFamily="18" charset="0"/>
              </a:rPr>
              <a:t>for</a:t>
            </a:r>
            <a:r>
              <a:rPr lang="en-US" altLang="zh-CN" sz="1800" dirty="0" smtClean="0">
                <a:latin typeface="Times New Roman" pitchFamily="18" charset="0"/>
              </a:rPr>
              <a:t>  </a:t>
            </a:r>
            <a:r>
              <a:rPr lang="en-US" altLang="zh-CN" sz="1800" i="1" dirty="0" err="1" smtClean="0">
                <a:latin typeface="Times New Roman" pitchFamily="18" charset="0"/>
              </a:rPr>
              <a:t>i</a:t>
            </a:r>
            <a:r>
              <a:rPr lang="en-US" altLang="zh-CN" sz="1800" dirty="0" smtClean="0">
                <a:latin typeface="Times New Roman" pitchFamily="18" charset="0"/>
              </a:rPr>
              <a:t>=1 to </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 do  {</a:t>
            </a:r>
          </a:p>
          <a:p>
            <a:pPr lvl="2">
              <a:lnSpc>
                <a:spcPct val="110000"/>
              </a:lnSpc>
            </a:pPr>
            <a:r>
              <a:rPr lang="en-US" altLang="zh-CN" sz="1800" dirty="0" smtClean="0">
                <a:latin typeface="Times New Roman" pitchFamily="18" charset="0"/>
              </a:rPr>
              <a:t>    </a:t>
            </a:r>
            <a:r>
              <a:rPr lang="en-US" altLang="zh-CN" sz="1800" i="1" dirty="0" smtClean="0">
                <a:latin typeface="Times New Roman" pitchFamily="18" charset="0"/>
              </a:rPr>
              <a:t>X</a:t>
            </a:r>
            <a:r>
              <a:rPr lang="en-US" altLang="zh-CN" sz="1800" i="1" baseline="-25000" dirty="0" smtClean="0">
                <a:latin typeface="Times New Roman" pitchFamily="18" charset="0"/>
              </a:rPr>
              <a:t>i</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i="1" baseline="-25000" dirty="0" smtClean="0">
                <a:latin typeface="Times New Roman" pitchFamily="18" charset="0"/>
              </a:rPr>
              <a:t>i</a:t>
            </a:r>
            <a:r>
              <a:rPr lang="zh-CN" altLang="en-US" sz="1800" baseline="-25000" dirty="0" smtClean="0">
                <a:latin typeface="Times New Roman" pitchFamily="18" charset="0"/>
              </a:rPr>
              <a:t>－</a:t>
            </a:r>
            <a:r>
              <a:rPr lang="en-US" altLang="zh-CN" sz="1800" baseline="-25000" dirty="0" smtClean="0">
                <a:latin typeface="Times New Roman" pitchFamily="18" charset="0"/>
              </a:rPr>
              <a:t>1</a:t>
            </a:r>
            <a:r>
              <a:rPr lang="en-US" altLang="zh-CN" sz="1800" dirty="0" smtClean="0">
                <a:latin typeface="Times New Roman" pitchFamily="18" charset="0"/>
              </a:rPr>
              <a:t> mod </a:t>
            </a:r>
            <a:r>
              <a:rPr lang="en-US" altLang="zh-CN" sz="1800" i="1" dirty="0" smtClean="0">
                <a:latin typeface="Times New Roman" pitchFamily="18" charset="0"/>
              </a:rPr>
              <a:t>n</a:t>
            </a:r>
          </a:p>
          <a:p>
            <a:pPr lvl="2">
              <a:lnSpc>
                <a:spcPct val="110000"/>
              </a:lnSpc>
            </a:pPr>
            <a:r>
              <a:rPr lang="en-US" altLang="zh-CN" sz="1800" i="1" dirty="0" smtClean="0">
                <a:latin typeface="Times New Roman" pitchFamily="18" charset="0"/>
              </a:rPr>
              <a:t>    B</a:t>
            </a:r>
            <a:r>
              <a:rPr lang="en-US" altLang="zh-CN" sz="1800" i="1" baseline="-25000" dirty="0" smtClean="0">
                <a:latin typeface="Times New Roman" pitchFamily="18" charset="0"/>
              </a:rPr>
              <a:t>i</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i="1" baseline="-25000" dirty="0" smtClean="0">
                <a:latin typeface="Times New Roman" pitchFamily="18" charset="0"/>
              </a:rPr>
              <a:t>i</a:t>
            </a:r>
            <a:r>
              <a:rPr lang="en-US" altLang="zh-CN" sz="1800" dirty="0" smtClean="0">
                <a:latin typeface="Times New Roman" pitchFamily="18" charset="0"/>
              </a:rPr>
              <a:t> mod 2  }</a:t>
            </a:r>
          </a:p>
          <a:p>
            <a:pPr lvl="1">
              <a:lnSpc>
                <a:spcPct val="110000"/>
              </a:lnSpc>
            </a:pPr>
            <a:r>
              <a:rPr lang="zh-CN" altLang="en-US" sz="2000" dirty="0" smtClean="0">
                <a:latin typeface="Times New Roman" pitchFamily="18" charset="0"/>
              </a:rPr>
              <a:t>即在每次循环中取</a:t>
            </a:r>
            <a:r>
              <a:rPr lang="en-US" altLang="zh-CN" sz="2000" i="1" dirty="0" smtClean="0">
                <a:latin typeface="Times New Roman" pitchFamily="18" charset="0"/>
              </a:rPr>
              <a:t>X</a:t>
            </a:r>
            <a:r>
              <a:rPr lang="en-US" altLang="zh-CN" sz="2000" i="1" baseline="-25000" dirty="0" smtClean="0">
                <a:latin typeface="Times New Roman" pitchFamily="18" charset="0"/>
              </a:rPr>
              <a:t>i</a:t>
            </a:r>
            <a:r>
              <a:rPr lang="zh-CN" altLang="en-US" sz="2000" dirty="0" smtClean="0">
                <a:latin typeface="Times New Roman" pitchFamily="18" charset="0"/>
              </a:rPr>
              <a:t>的最低有效位</a:t>
            </a: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8.1.5 </a:t>
            </a:r>
            <a:r>
              <a:rPr lang="zh-CN" altLang="en-US" dirty="0" smtClean="0"/>
              <a:t>随机</a:t>
            </a:r>
            <a:r>
              <a:rPr lang="zh-CN" altLang="en-US" dirty="0" smtClean="0">
                <a:solidFill>
                  <a:srgbClr val="0000FF"/>
                </a:solidFill>
              </a:rPr>
              <a:t>比特</a:t>
            </a:r>
            <a:r>
              <a:rPr lang="zh-CN" altLang="en-US" dirty="0" smtClean="0"/>
              <a:t>产生器</a:t>
            </a:r>
            <a:endParaRPr lang="zh-CN" altLang="en-US" dirty="0"/>
          </a:p>
        </p:txBody>
      </p:sp>
      <p:sp>
        <p:nvSpPr>
          <p:cNvPr id="3" name="内容占位符 2"/>
          <p:cNvSpPr>
            <a:spLocks noGrp="1"/>
          </p:cNvSpPr>
          <p:nvPr>
            <p:ph idx="1"/>
          </p:nvPr>
        </p:nvSpPr>
        <p:spPr>
          <a:xfrm>
            <a:off x="457200" y="914400"/>
            <a:ext cx="8382000" cy="5486400"/>
          </a:xfrm>
        </p:spPr>
        <p:txBody>
          <a:bodyPr/>
          <a:lstStyle/>
          <a:p>
            <a:pPr>
              <a:lnSpc>
                <a:spcPct val="100000"/>
              </a:lnSpc>
            </a:pPr>
            <a:r>
              <a:rPr lang="zh-CN" altLang="en-US" sz="2400" dirty="0" smtClean="0"/>
              <a:t>例如：</a:t>
            </a:r>
            <a:r>
              <a:rPr lang="en-US" altLang="zh-CN" sz="2400" dirty="0" smtClean="0"/>
              <a:t>n</a:t>
            </a:r>
            <a:r>
              <a:rPr lang="zh-CN" altLang="en-US" sz="2400" dirty="0" smtClean="0"/>
              <a:t>＝</a:t>
            </a:r>
            <a:r>
              <a:rPr lang="en-US" altLang="zh-CN" sz="2400" dirty="0" smtClean="0"/>
              <a:t>192649</a:t>
            </a:r>
            <a:r>
              <a:rPr lang="zh-CN" altLang="en-US" sz="2400" dirty="0" smtClean="0"/>
              <a:t>＝</a:t>
            </a:r>
            <a:r>
              <a:rPr lang="en-US" altLang="zh-CN" sz="2400" dirty="0" smtClean="0"/>
              <a:t>383×503</a:t>
            </a:r>
            <a:r>
              <a:rPr lang="zh-CN" altLang="en-US" sz="2400" dirty="0" smtClean="0"/>
              <a:t>，种子</a:t>
            </a:r>
            <a:r>
              <a:rPr lang="en-US" altLang="zh-CN" sz="2400" dirty="0" smtClean="0"/>
              <a:t>s</a:t>
            </a:r>
            <a:r>
              <a:rPr lang="zh-CN" altLang="en-US" sz="2400" dirty="0" smtClean="0"/>
              <a:t>＝</a:t>
            </a:r>
            <a:r>
              <a:rPr lang="en-US" altLang="zh-CN" sz="2400" dirty="0" smtClean="0"/>
              <a:t>101355</a:t>
            </a:r>
            <a:endParaRPr lang="zh-CN" altLang="en-US" sz="2400" dirty="0" smtClean="0"/>
          </a:p>
          <a:p>
            <a:pPr>
              <a:lnSpc>
                <a:spcPct val="100000"/>
              </a:lnSpc>
            </a:pPr>
            <a:endParaRPr lang="zh-CN" altLang="en-US" sz="2400" dirty="0" smtClean="0"/>
          </a:p>
          <a:p>
            <a:pPr>
              <a:lnSpc>
                <a:spcPct val="100000"/>
              </a:lnSpc>
            </a:pPr>
            <a:endParaRPr lang="zh-CN" altLang="en-US" sz="2400" dirty="0" smtClean="0"/>
          </a:p>
          <a:p>
            <a:pPr>
              <a:lnSpc>
                <a:spcPct val="100000"/>
              </a:lnSpc>
            </a:pPr>
            <a:endParaRPr lang="zh-CN" altLang="en-US" sz="2400" dirty="0" smtClean="0"/>
          </a:p>
          <a:p>
            <a:pPr>
              <a:lnSpc>
                <a:spcPct val="100000"/>
              </a:lnSpc>
            </a:pPr>
            <a:endParaRPr lang="zh-CN" altLang="en-US" sz="2400" dirty="0" smtClean="0"/>
          </a:p>
          <a:p>
            <a:pPr>
              <a:lnSpc>
                <a:spcPct val="100000"/>
              </a:lnSpc>
            </a:pPr>
            <a:endParaRPr lang="zh-CN" altLang="en-US" sz="2400" dirty="0" smtClean="0"/>
          </a:p>
          <a:p>
            <a:pPr>
              <a:lnSpc>
                <a:spcPct val="100000"/>
              </a:lnSpc>
            </a:pPr>
            <a:r>
              <a:rPr lang="en-US" altLang="zh-CN" sz="2000" dirty="0" smtClean="0"/>
              <a:t>BBS</a:t>
            </a:r>
            <a:r>
              <a:rPr lang="zh-CN" altLang="en-US" sz="2000" dirty="0" smtClean="0"/>
              <a:t>的安全性</a:t>
            </a:r>
            <a:r>
              <a:rPr lang="zh-CN" altLang="en-US" sz="2000" dirty="0" smtClean="0">
                <a:solidFill>
                  <a:srgbClr val="0000FF"/>
                </a:solidFill>
              </a:rPr>
              <a:t>基于大整数分解，是密码上安全的伪随机数比特产生器</a:t>
            </a:r>
          </a:p>
          <a:p>
            <a:pPr>
              <a:lnSpc>
                <a:spcPct val="100000"/>
              </a:lnSpc>
            </a:pPr>
            <a:r>
              <a:rPr lang="zh-CN" altLang="en-US" sz="2000" dirty="0" smtClean="0"/>
              <a:t>如果</a:t>
            </a:r>
            <a:r>
              <a:rPr lang="zh-CN" altLang="en-US" sz="2000" dirty="0" smtClean="0">
                <a:solidFill>
                  <a:srgbClr val="0000FF"/>
                </a:solidFill>
              </a:rPr>
              <a:t>伪随机比特产生器能通过下一比特检验，则称之为</a:t>
            </a:r>
            <a:r>
              <a:rPr lang="zh-CN" altLang="en-US" sz="2000" dirty="0" smtClean="0">
                <a:solidFill>
                  <a:srgbClr val="004C00"/>
                </a:solidFill>
              </a:rPr>
              <a:t>密码上安全的伪随机比特产生器</a:t>
            </a:r>
          </a:p>
          <a:p>
            <a:pPr lvl="1">
              <a:lnSpc>
                <a:spcPct val="100000"/>
              </a:lnSpc>
            </a:pPr>
            <a:r>
              <a:rPr lang="zh-CN" altLang="en-US" sz="2000" dirty="0" smtClean="0"/>
              <a:t>即以伪随机比特产生器的输出序列的前</a:t>
            </a:r>
            <a:r>
              <a:rPr lang="en-US" altLang="zh-CN" sz="2000" dirty="0" smtClean="0"/>
              <a:t>k</a:t>
            </a:r>
            <a:r>
              <a:rPr lang="zh-CN" altLang="en-US" sz="2000" dirty="0" smtClean="0"/>
              <a:t>个比特作为输入，</a:t>
            </a:r>
            <a:r>
              <a:rPr lang="zh-CN" altLang="en-US" sz="2000" dirty="0" smtClean="0">
                <a:solidFill>
                  <a:srgbClr val="C3093E"/>
                </a:solidFill>
              </a:rPr>
              <a:t>如果不存在多项式时间算法，能以大于</a:t>
            </a:r>
            <a:r>
              <a:rPr lang="en-US" altLang="zh-CN" sz="2000" dirty="0" smtClean="0">
                <a:solidFill>
                  <a:srgbClr val="C3093E"/>
                </a:solidFill>
              </a:rPr>
              <a:t>1/2</a:t>
            </a:r>
            <a:r>
              <a:rPr lang="zh-CN" altLang="en-US" sz="2000" dirty="0" smtClean="0">
                <a:solidFill>
                  <a:srgbClr val="C3093E"/>
                </a:solidFill>
              </a:rPr>
              <a:t>的概率预测第</a:t>
            </a:r>
            <a:r>
              <a:rPr lang="en-US" altLang="zh-CN" sz="2000" dirty="0" smtClean="0">
                <a:solidFill>
                  <a:srgbClr val="C3093E"/>
                </a:solidFill>
              </a:rPr>
              <a:t>k+1</a:t>
            </a:r>
            <a:r>
              <a:rPr lang="zh-CN" altLang="en-US" sz="2000" dirty="0" smtClean="0">
                <a:solidFill>
                  <a:srgbClr val="C3093E"/>
                </a:solidFill>
              </a:rPr>
              <a:t>个比特</a:t>
            </a:r>
            <a:r>
              <a:rPr lang="zh-CN" altLang="en-US" sz="2000" dirty="0" smtClean="0"/>
              <a:t>。换句话说，</a:t>
            </a:r>
            <a:r>
              <a:rPr lang="zh-CN" altLang="en-US" sz="2000" dirty="0" smtClean="0">
                <a:solidFill>
                  <a:srgbClr val="0000FF"/>
                </a:solidFill>
                <a:latin typeface="黑体" pitchFamily="2" charset="-122"/>
                <a:ea typeface="黑体" pitchFamily="2" charset="-122"/>
              </a:rPr>
              <a:t>已知一个序列的前</a:t>
            </a:r>
            <a:r>
              <a:rPr lang="en-US" altLang="zh-CN" sz="2000" dirty="0" smtClean="0">
                <a:solidFill>
                  <a:srgbClr val="0000FF"/>
                </a:solidFill>
                <a:latin typeface="黑体" pitchFamily="2" charset="-122"/>
                <a:ea typeface="黑体" pitchFamily="2" charset="-122"/>
              </a:rPr>
              <a:t>k</a:t>
            </a:r>
            <a:r>
              <a:rPr lang="zh-CN" altLang="en-US" sz="2000" dirty="0" smtClean="0">
                <a:solidFill>
                  <a:srgbClr val="0000FF"/>
                </a:solidFill>
                <a:latin typeface="黑体" pitchFamily="2" charset="-122"/>
                <a:ea typeface="黑体" pitchFamily="2" charset="-122"/>
              </a:rPr>
              <a:t>个比特，不存在实际可行的算法能以大于</a:t>
            </a:r>
            <a:r>
              <a:rPr lang="en-US" altLang="zh-CN" sz="2000" dirty="0" smtClean="0">
                <a:solidFill>
                  <a:srgbClr val="0000FF"/>
                </a:solidFill>
                <a:latin typeface="黑体" pitchFamily="2" charset="-122"/>
                <a:ea typeface="黑体" pitchFamily="2" charset="-122"/>
              </a:rPr>
              <a:t>1/2</a:t>
            </a:r>
            <a:r>
              <a:rPr lang="zh-CN" altLang="en-US" sz="2000" dirty="0" smtClean="0">
                <a:solidFill>
                  <a:srgbClr val="0000FF"/>
                </a:solidFill>
                <a:latin typeface="黑体" pitchFamily="2" charset="-122"/>
                <a:ea typeface="黑体" pitchFamily="2" charset="-122"/>
              </a:rPr>
              <a:t>的概率预测下一比特是</a:t>
            </a:r>
            <a:r>
              <a:rPr lang="en-US" altLang="zh-CN" sz="2000" dirty="0" smtClean="0">
                <a:solidFill>
                  <a:srgbClr val="0000FF"/>
                </a:solidFill>
                <a:latin typeface="黑体" pitchFamily="2" charset="-122"/>
                <a:ea typeface="黑体" pitchFamily="2" charset="-122"/>
              </a:rPr>
              <a:t>0</a:t>
            </a:r>
            <a:r>
              <a:rPr lang="zh-CN" altLang="en-US" sz="2000" dirty="0" smtClean="0">
                <a:solidFill>
                  <a:srgbClr val="0000FF"/>
                </a:solidFill>
                <a:latin typeface="黑体" pitchFamily="2" charset="-122"/>
                <a:ea typeface="黑体" pitchFamily="2" charset="-122"/>
              </a:rPr>
              <a:t>还是</a:t>
            </a:r>
            <a:r>
              <a:rPr lang="en-US" altLang="zh-CN" sz="2000" dirty="0" smtClean="0">
                <a:solidFill>
                  <a:srgbClr val="0000FF"/>
                </a:solidFill>
                <a:latin typeface="黑体" pitchFamily="2" charset="-122"/>
                <a:ea typeface="黑体" pitchFamily="2" charset="-122"/>
              </a:rPr>
              <a:t>1</a:t>
            </a:r>
            <a:r>
              <a:rPr lang="zh-CN" altLang="en-US" sz="2000" dirty="0" smtClean="0"/>
              <a:t>。</a:t>
            </a:r>
            <a:endParaRPr lang="zh-CN" altLang="en-US" sz="20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34"/>
          <p:cNvGraphicFramePr>
            <a:graphicFrameLocks/>
          </p:cNvGraphicFramePr>
          <p:nvPr/>
        </p:nvGraphicFramePr>
        <p:xfrm>
          <a:off x="1905000" y="1371600"/>
          <a:ext cx="4876800" cy="2746375"/>
        </p:xfrm>
        <a:graphic>
          <a:graphicData uri="http://schemas.openxmlformats.org/drawingml/2006/table">
            <a:tbl>
              <a:tblPr/>
              <a:tblGrid>
                <a:gridCol w="2438400"/>
                <a:gridCol w="2438400"/>
              </a:tblGrid>
              <a:tr h="307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dirty="0" err="1"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i</a:t>
                      </a: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            </a:t>
                      </a:r>
                      <a:r>
                        <a:rPr kumimoji="0" lang="en-US" altLang="zh-CN" sz="1400" b="1" i="1"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X</a:t>
                      </a:r>
                      <a:r>
                        <a:rPr kumimoji="0" lang="en-US" altLang="zh-CN" sz="1400" b="1" i="1" u="none" strike="noStrike" cap="none" normalizeH="0" baseline="-3000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i</a:t>
                      </a: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            </a:t>
                      </a:r>
                      <a:r>
                        <a:rPr kumimoji="0" lang="en-US" altLang="zh-CN" sz="1400" b="1" i="1"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B</a:t>
                      </a:r>
                      <a:r>
                        <a:rPr kumimoji="0" lang="en-US" altLang="zh-CN" sz="1400" b="1" i="1" u="none" strike="noStrike" cap="none" normalizeH="0" baseline="-3000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i</a:t>
                      </a:r>
                      <a:endPar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i</a:t>
                      </a:r>
                      <a:r>
                        <a:rPr kumimoji="0" lang="en-US" altLang="zh-CN" sz="1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            </a:t>
                      </a:r>
                      <a:r>
                        <a:rPr kumimoji="0" lang="en-US" altLang="zh-CN" sz="1400" b="1" i="1"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X</a:t>
                      </a:r>
                      <a:r>
                        <a:rPr kumimoji="0" lang="en-US" altLang="zh-CN" sz="1400" b="1" i="1" u="none" strike="noStrike" cap="none" normalizeH="0" baseline="-3000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i</a:t>
                      </a:r>
                      <a:r>
                        <a:rPr kumimoji="0" lang="en-US" altLang="zh-CN" sz="1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            </a:t>
                      </a:r>
                      <a:r>
                        <a:rPr kumimoji="0" lang="en-US" altLang="zh-CN" sz="1400" b="1" i="1"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B</a:t>
                      </a:r>
                      <a:r>
                        <a:rPr kumimoji="0" lang="en-US" altLang="zh-CN" sz="1400" b="1" i="1" u="none" strike="noStrike" cap="none" normalizeH="0" baseline="-3000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i</a:t>
                      </a:r>
                      <a:endParaRPr kumimoji="0" lang="en-US" altLang="zh-CN" sz="1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68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0           20749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1           143135         1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2           177671         1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3            97048          0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4            89992          0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5           174051         1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6            80649          1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7            45663          1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8            69442          0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9           186894         0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10         177046         0</a:t>
                      </a:r>
                      <a:endPar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11           137992         0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12           123175         1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13           8630             0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14           114386         0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15           14863           1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16           133015         1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17           106065         1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18           45870           0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19           137171         1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20           48060           0</a:t>
                      </a:r>
                      <a:endParaRPr kumimoji="0" lang="en-US" alt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8.1.5 </a:t>
            </a:r>
            <a:r>
              <a:rPr lang="zh-CN" altLang="en-US" dirty="0" smtClean="0"/>
              <a:t>随机</a:t>
            </a:r>
            <a:r>
              <a:rPr lang="zh-CN" altLang="en-US" dirty="0" smtClean="0">
                <a:solidFill>
                  <a:srgbClr val="0000FF"/>
                </a:solidFill>
              </a:rPr>
              <a:t>比特</a:t>
            </a:r>
            <a:r>
              <a:rPr lang="zh-CN" altLang="en-US" dirty="0" smtClean="0"/>
              <a:t>产生器</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10000"/>
              </a:lnSpc>
            </a:pPr>
            <a:r>
              <a:rPr lang="en-US" altLang="zh-CN" sz="2400" dirty="0" smtClean="0">
                <a:latin typeface="Times New Roman" pitchFamily="18" charset="0"/>
              </a:rPr>
              <a:t>2. Rabin</a:t>
            </a:r>
            <a:r>
              <a:rPr lang="zh-CN" altLang="en-US" sz="2400" dirty="0" smtClean="0">
                <a:latin typeface="Times New Roman" pitchFamily="18" charset="0"/>
              </a:rPr>
              <a:t>产生器</a:t>
            </a:r>
          </a:p>
          <a:p>
            <a:pPr lvl="1">
              <a:lnSpc>
                <a:spcPct val="110000"/>
              </a:lnSpc>
            </a:pPr>
            <a:r>
              <a:rPr lang="zh-CN" altLang="en-US" sz="2000" dirty="0" smtClean="0">
                <a:latin typeface="Times New Roman" pitchFamily="18" charset="0"/>
              </a:rPr>
              <a:t>设</a:t>
            </a:r>
            <a:r>
              <a:rPr lang="zh-CN" altLang="en-US" sz="2000" dirty="0" smtClean="0">
                <a:latin typeface="Times New Roman" pitchFamily="18" charset="0"/>
                <a:cs typeface="Arial" charset="0"/>
              </a:rPr>
              <a:t>整数</a:t>
            </a:r>
            <a:r>
              <a:rPr lang="en-US" altLang="zh-CN" sz="2000" dirty="0" smtClean="0">
                <a:latin typeface="Times New Roman" pitchFamily="18" charset="0"/>
              </a:rPr>
              <a:t>k</a:t>
            </a:r>
            <a:r>
              <a:rPr lang="en-US" altLang="zh-CN" sz="2000" dirty="0" smtClean="0">
                <a:latin typeface="Times New Roman" pitchFamily="18" charset="0"/>
                <a:cs typeface="Arial" charset="0"/>
              </a:rPr>
              <a:t>≥2</a:t>
            </a:r>
            <a:r>
              <a:rPr lang="zh-CN" altLang="en-US" sz="2000" dirty="0" smtClean="0">
                <a:latin typeface="Times New Roman" pitchFamily="18" charset="0"/>
                <a:cs typeface="Arial" charset="0"/>
              </a:rPr>
              <a:t>，在</a:t>
            </a:r>
            <a:r>
              <a:rPr lang="en-US" altLang="zh-CN" sz="2000" dirty="0" smtClean="0">
                <a:latin typeface="Times New Roman" pitchFamily="18" charset="0"/>
                <a:cs typeface="Arial" charset="0"/>
              </a:rPr>
              <a:t>[2</a:t>
            </a:r>
            <a:r>
              <a:rPr lang="en-US" altLang="zh-CN" sz="2000" baseline="30000" dirty="0" smtClean="0">
                <a:latin typeface="Times New Roman" pitchFamily="18" charset="0"/>
                <a:cs typeface="Arial" charset="0"/>
              </a:rPr>
              <a:t>k</a:t>
            </a:r>
            <a:r>
              <a:rPr lang="en-US" altLang="zh-CN" sz="2000" dirty="0" smtClean="0">
                <a:latin typeface="Times New Roman" pitchFamily="18" charset="0"/>
                <a:cs typeface="Arial" charset="0"/>
              </a:rPr>
              <a:t>,2</a:t>
            </a:r>
            <a:r>
              <a:rPr lang="en-US" altLang="zh-CN" sz="2000" baseline="30000" dirty="0" smtClean="0">
                <a:latin typeface="Times New Roman" pitchFamily="18" charset="0"/>
                <a:cs typeface="Arial" charset="0"/>
              </a:rPr>
              <a:t>k+1</a:t>
            </a:r>
            <a:r>
              <a:rPr lang="en-US" altLang="zh-CN" sz="2000" dirty="0" smtClean="0">
                <a:latin typeface="Times New Roman" pitchFamily="18" charset="0"/>
                <a:cs typeface="Arial" charset="0"/>
              </a:rPr>
              <a:t>]</a:t>
            </a:r>
            <a:r>
              <a:rPr lang="zh-CN" altLang="en-US" sz="2000" dirty="0" smtClean="0">
                <a:latin typeface="Times New Roman" pitchFamily="18" charset="0"/>
                <a:cs typeface="Arial" charset="0"/>
              </a:rPr>
              <a:t>之间选择两个奇素数</a:t>
            </a:r>
            <a:r>
              <a:rPr lang="en-US" altLang="zh-CN" sz="2000" dirty="0" err="1" smtClean="0">
                <a:latin typeface="Times New Roman" pitchFamily="18" charset="0"/>
                <a:cs typeface="Arial" charset="0"/>
              </a:rPr>
              <a:t>p,q</a:t>
            </a:r>
            <a:r>
              <a:rPr lang="zh-CN" altLang="en-US" sz="2000" dirty="0" smtClean="0">
                <a:latin typeface="Times New Roman" pitchFamily="18" charset="0"/>
                <a:cs typeface="Arial" charset="0"/>
              </a:rPr>
              <a:t>满足</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≡3 mod 4(</a:t>
            </a:r>
            <a:r>
              <a:rPr lang="zh-CN" altLang="en-US" sz="2000" dirty="0" smtClean="0">
                <a:latin typeface="Times New Roman" pitchFamily="18" charset="0"/>
              </a:rPr>
              <a:t>这个条件保证－</a:t>
            </a:r>
            <a:r>
              <a:rPr lang="en-US" altLang="zh-CN" sz="2000" dirty="0" smtClean="0">
                <a:latin typeface="Times New Roman" pitchFamily="18" charset="0"/>
              </a:rPr>
              <a:t>1</a:t>
            </a:r>
            <a:r>
              <a:rPr lang="zh-CN" altLang="en-US" sz="2000" dirty="0" smtClean="0">
                <a:latin typeface="Times New Roman" pitchFamily="18" charset="0"/>
              </a:rPr>
              <a:t>是模</a:t>
            </a:r>
            <a:r>
              <a:rPr lang="en-US" altLang="zh-CN" sz="2000" dirty="0" smtClean="0">
                <a:latin typeface="Times New Roman" pitchFamily="18" charset="0"/>
              </a:rPr>
              <a:t>p</a:t>
            </a:r>
            <a:r>
              <a:rPr lang="zh-CN" altLang="en-US" sz="2000" dirty="0" smtClean="0">
                <a:latin typeface="Times New Roman" pitchFamily="18" charset="0"/>
              </a:rPr>
              <a:t>和模</a:t>
            </a:r>
            <a:r>
              <a:rPr lang="en-US" altLang="zh-CN" sz="2000" dirty="0" smtClean="0">
                <a:latin typeface="Times New Roman" pitchFamily="18" charset="0"/>
              </a:rPr>
              <a:t>q</a:t>
            </a:r>
            <a:r>
              <a:rPr lang="zh-CN" altLang="en-US" sz="2000" dirty="0" smtClean="0">
                <a:latin typeface="Times New Roman" pitchFamily="18" charset="0"/>
              </a:rPr>
              <a:t>的非平方剩余</a:t>
            </a:r>
            <a:r>
              <a:rPr lang="en-US" altLang="zh-CN" sz="2000" dirty="0" smtClean="0">
                <a:latin typeface="Times New Roman" pitchFamily="18" charset="0"/>
              </a:rPr>
              <a:t>)</a:t>
            </a:r>
            <a:r>
              <a:rPr lang="zh-CN" altLang="en-US" sz="2000" dirty="0" smtClean="0">
                <a:latin typeface="Times New Roman" pitchFamily="18" charset="0"/>
              </a:rPr>
              <a:t>，令</a:t>
            </a:r>
            <a:r>
              <a:rPr lang="en-US" altLang="zh-CN" sz="2000" dirty="0" smtClean="0">
                <a:latin typeface="Times New Roman" pitchFamily="18" charset="0"/>
              </a:rPr>
              <a:t>n</a:t>
            </a:r>
            <a:r>
              <a:rPr lang="zh-CN" altLang="en-US" sz="2000" dirty="0" smtClean="0">
                <a:latin typeface="Times New Roman" pitchFamily="18" charset="0"/>
              </a:rPr>
              <a:t>＝</a:t>
            </a:r>
            <a:r>
              <a:rPr lang="en-US" altLang="zh-CN" sz="2000" dirty="0" err="1" smtClean="0">
                <a:latin typeface="Times New Roman" pitchFamily="18" charset="0"/>
              </a:rPr>
              <a:t>p×q</a:t>
            </a:r>
            <a:r>
              <a:rPr lang="zh-CN" altLang="en-US" sz="2000" dirty="0" smtClean="0">
                <a:latin typeface="Times New Roman" pitchFamily="18" charset="0"/>
              </a:rPr>
              <a:t>。迭代公式为</a:t>
            </a:r>
          </a:p>
          <a:p>
            <a:pPr lvl="1">
              <a:lnSpc>
                <a:spcPct val="110000"/>
              </a:lnSpc>
            </a:pPr>
            <a:endParaRPr lang="en-US" altLang="zh-CN" sz="1200" dirty="0" smtClean="0">
              <a:latin typeface="Times New Roman" pitchFamily="18" charset="0"/>
            </a:endParaRPr>
          </a:p>
          <a:p>
            <a:pPr lvl="1">
              <a:lnSpc>
                <a:spcPct val="110000"/>
              </a:lnSpc>
            </a:pPr>
            <a:r>
              <a:rPr lang="zh-CN" altLang="en-US" sz="2000" dirty="0" smtClean="0">
                <a:latin typeface="Times New Roman" pitchFamily="18" charset="0"/>
              </a:rPr>
              <a:t>取</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i="1" baseline="-25000" dirty="0" smtClean="0">
                <a:latin typeface="Times New Roman" pitchFamily="18" charset="0"/>
              </a:rPr>
              <a:t>i</a:t>
            </a:r>
            <a:r>
              <a:rPr lang="en-US" altLang="zh-CN" sz="2000" dirty="0" smtClean="0">
                <a:latin typeface="Times New Roman" pitchFamily="18" charset="0"/>
              </a:rPr>
              <a:t> mod 2</a:t>
            </a:r>
            <a:r>
              <a:rPr lang="zh-CN" altLang="en-US" sz="2000" dirty="0" smtClean="0">
                <a:latin typeface="Times New Roman" pitchFamily="18" charset="0"/>
              </a:rPr>
              <a:t>，</a:t>
            </a:r>
            <a:r>
              <a:rPr lang="en-US" altLang="zh-CN" sz="2000" dirty="0" err="1" smtClean="0">
                <a:latin typeface="Times New Roman" pitchFamily="18" charset="0"/>
              </a:rPr>
              <a:t>i</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p>
          <a:p>
            <a:pPr lvl="1">
              <a:lnSpc>
                <a:spcPct val="110000"/>
              </a:lnSpc>
            </a:pPr>
            <a:r>
              <a:rPr lang="zh-CN" altLang="en-US" sz="2000" dirty="0" smtClean="0">
                <a:latin typeface="Times New Roman" pitchFamily="18" charset="0"/>
              </a:rPr>
              <a:t>则</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zh-CN" altLang="en-US" sz="2000" dirty="0" smtClean="0">
                <a:latin typeface="Times New Roman" pitchFamily="18" charset="0"/>
              </a:rPr>
              <a:t>，</a:t>
            </a:r>
            <a:r>
              <a:rPr lang="en-US" altLang="zh-CN" sz="2000" dirty="0" err="1" smtClean="0">
                <a:latin typeface="Times New Roman" pitchFamily="18" charset="0"/>
              </a:rPr>
              <a:t>i</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就是产生的随机比特序列</a:t>
            </a:r>
          </a:p>
          <a:p>
            <a:pPr>
              <a:lnSpc>
                <a:spcPct val="110000"/>
              </a:lnSpc>
            </a:pPr>
            <a:r>
              <a:rPr lang="en-US" altLang="zh-CN" sz="2400" dirty="0" smtClean="0">
                <a:latin typeface="Times New Roman" pitchFamily="18" charset="0"/>
              </a:rPr>
              <a:t>3.</a:t>
            </a:r>
            <a:r>
              <a:rPr lang="zh-CN" altLang="en-US" sz="2400" dirty="0" smtClean="0">
                <a:latin typeface="Times New Roman" pitchFamily="18" charset="0"/>
              </a:rPr>
              <a:t>离散指数比特产生器</a:t>
            </a:r>
          </a:p>
          <a:p>
            <a:pPr lvl="1">
              <a:lnSpc>
                <a:spcPct val="100000"/>
              </a:lnSpc>
            </a:pPr>
            <a:r>
              <a:rPr lang="zh-CN" altLang="en-US" sz="2000" dirty="0" smtClean="0">
                <a:latin typeface="Times New Roman" pitchFamily="18" charset="0"/>
              </a:rPr>
              <a:t>设</a:t>
            </a:r>
            <a:r>
              <a:rPr lang="en-US" altLang="zh-CN" sz="2000" dirty="0" smtClean="0">
                <a:latin typeface="Times New Roman" pitchFamily="18" charset="0"/>
              </a:rPr>
              <a:t>k</a:t>
            </a:r>
            <a:r>
              <a:rPr lang="en-US" altLang="zh-CN" sz="2000" dirty="0" smtClean="0">
                <a:latin typeface="Times New Roman" pitchFamily="18" charset="0"/>
                <a:cs typeface="Arial" charset="0"/>
              </a:rPr>
              <a:t>≥2</a:t>
            </a:r>
            <a:r>
              <a:rPr lang="zh-CN" altLang="en-US" sz="2000" dirty="0" smtClean="0">
                <a:latin typeface="Times New Roman" pitchFamily="18" charset="0"/>
                <a:cs typeface="Arial" charset="0"/>
              </a:rPr>
              <a:t>，</a:t>
            </a:r>
            <a:r>
              <a:rPr lang="en-US" altLang="zh-CN" sz="2000" dirty="0" smtClean="0">
                <a:latin typeface="Times New Roman" pitchFamily="18" charset="0"/>
                <a:cs typeface="Arial" charset="0"/>
              </a:rPr>
              <a:t>m≥1</a:t>
            </a:r>
            <a:r>
              <a:rPr lang="zh-CN" altLang="en-US" sz="2000" dirty="0" smtClean="0">
                <a:latin typeface="Times New Roman" pitchFamily="18" charset="0"/>
                <a:cs typeface="Arial" charset="0"/>
              </a:rPr>
              <a:t>是两个整数，在</a:t>
            </a:r>
            <a:r>
              <a:rPr lang="en-US" altLang="zh-CN" sz="2000" dirty="0" smtClean="0">
                <a:latin typeface="Times New Roman" pitchFamily="18" charset="0"/>
                <a:cs typeface="Arial" charset="0"/>
              </a:rPr>
              <a:t>[2</a:t>
            </a:r>
            <a:r>
              <a:rPr lang="en-US" altLang="zh-CN" sz="2000" baseline="30000" dirty="0" smtClean="0">
                <a:latin typeface="Times New Roman" pitchFamily="18" charset="0"/>
                <a:cs typeface="Arial" charset="0"/>
              </a:rPr>
              <a:t>k</a:t>
            </a:r>
            <a:r>
              <a:rPr lang="en-US" altLang="zh-CN" sz="2000" dirty="0" smtClean="0">
                <a:latin typeface="Times New Roman" pitchFamily="18" charset="0"/>
                <a:cs typeface="Arial" charset="0"/>
              </a:rPr>
              <a:t>,2</a:t>
            </a:r>
            <a:r>
              <a:rPr lang="en-US" altLang="zh-CN" sz="2000" baseline="30000" dirty="0" smtClean="0">
                <a:latin typeface="Times New Roman" pitchFamily="18" charset="0"/>
                <a:cs typeface="Arial" charset="0"/>
              </a:rPr>
              <a:t>k+1</a:t>
            </a:r>
            <a:r>
              <a:rPr lang="en-US" altLang="zh-CN" sz="2000" dirty="0" smtClean="0">
                <a:latin typeface="Times New Roman" pitchFamily="18" charset="0"/>
                <a:cs typeface="Arial" charset="0"/>
              </a:rPr>
              <a:t>]</a:t>
            </a:r>
            <a:r>
              <a:rPr lang="zh-CN" altLang="en-US" sz="2000" dirty="0" smtClean="0">
                <a:latin typeface="Times New Roman" pitchFamily="18" charset="0"/>
                <a:cs typeface="Arial" charset="0"/>
              </a:rPr>
              <a:t>之间选择一个奇素数</a:t>
            </a:r>
            <a:r>
              <a:rPr lang="en-US" altLang="zh-CN" sz="2000" dirty="0" smtClean="0">
                <a:latin typeface="Times New Roman" pitchFamily="18" charset="0"/>
                <a:cs typeface="Arial" charset="0"/>
              </a:rPr>
              <a:t>p, </a:t>
            </a:r>
            <a:r>
              <a:rPr lang="zh-CN" altLang="en-US" sz="2000" dirty="0" smtClean="0">
                <a:latin typeface="Times New Roman" pitchFamily="18" charset="0"/>
                <a:cs typeface="Arial" charset="0"/>
              </a:rPr>
              <a:t>设</a:t>
            </a:r>
            <a:r>
              <a:rPr lang="en-US" altLang="zh-CN" sz="2000" dirty="0" smtClean="0">
                <a:latin typeface="Times New Roman" pitchFamily="18" charset="0"/>
                <a:cs typeface="Arial" charset="0"/>
              </a:rPr>
              <a:t>g</a:t>
            </a:r>
            <a:r>
              <a:rPr lang="zh-CN" altLang="en-US" sz="2000" dirty="0" smtClean="0">
                <a:latin typeface="Times New Roman" pitchFamily="18" charset="0"/>
                <a:cs typeface="Arial" charset="0"/>
              </a:rPr>
              <a:t>是</a:t>
            </a:r>
            <a:r>
              <a:rPr lang="en-US" altLang="zh-CN" sz="2000" dirty="0" smtClean="0">
                <a:latin typeface="Times New Roman" pitchFamily="18" charset="0"/>
              </a:rPr>
              <a:t>p</a:t>
            </a:r>
            <a:r>
              <a:rPr lang="zh-CN" altLang="en-US" sz="2000" dirty="0" smtClean="0">
                <a:latin typeface="Times New Roman" pitchFamily="18" charset="0"/>
              </a:rPr>
              <a:t>的一个本原根，迭代公式为：</a:t>
            </a:r>
          </a:p>
          <a:p>
            <a:pPr lvl="1">
              <a:lnSpc>
                <a:spcPct val="100000"/>
              </a:lnSpc>
            </a:pPr>
            <a:r>
              <a:rPr lang="en-US" altLang="zh-CN" sz="2000" i="1" dirty="0" smtClean="0">
                <a:solidFill>
                  <a:srgbClr val="0000FF"/>
                </a:solidFill>
                <a:latin typeface="Times New Roman" pitchFamily="18" charset="0"/>
              </a:rPr>
              <a:t>X</a:t>
            </a:r>
            <a:r>
              <a:rPr lang="en-US" altLang="zh-CN" sz="2000" i="1" baseline="-25000" dirty="0" smtClean="0">
                <a:solidFill>
                  <a:srgbClr val="0000FF"/>
                </a:solidFill>
                <a:latin typeface="Times New Roman" pitchFamily="18" charset="0"/>
              </a:rPr>
              <a:t>i</a:t>
            </a:r>
            <a:r>
              <a:rPr lang="zh-CN" altLang="en-US" sz="2000" dirty="0" smtClean="0">
                <a:solidFill>
                  <a:srgbClr val="0000FF"/>
                </a:solidFill>
                <a:latin typeface="Times New Roman" pitchFamily="18" charset="0"/>
              </a:rPr>
              <a:t>＝</a:t>
            </a:r>
            <a:r>
              <a:rPr lang="en-US" altLang="zh-CN" sz="2000" dirty="0" err="1" smtClean="0">
                <a:solidFill>
                  <a:srgbClr val="0000FF"/>
                </a:solidFill>
                <a:latin typeface="Times New Roman" pitchFamily="18" charset="0"/>
              </a:rPr>
              <a:t>g</a:t>
            </a:r>
            <a:r>
              <a:rPr lang="en-US" altLang="zh-CN" sz="2000" i="1" baseline="30000" dirty="0" err="1" smtClean="0">
                <a:solidFill>
                  <a:srgbClr val="0000FF"/>
                </a:solidFill>
                <a:latin typeface="Times New Roman" pitchFamily="18" charset="0"/>
              </a:rPr>
              <a:t>X</a:t>
            </a:r>
            <a:r>
              <a:rPr lang="en-US" altLang="zh-CN" sz="1800" i="1" baseline="30000" dirty="0" err="1" smtClean="0">
                <a:solidFill>
                  <a:srgbClr val="0000FF"/>
                </a:solidFill>
                <a:latin typeface="Times New Roman" pitchFamily="18" charset="0"/>
              </a:rPr>
              <a:t>i</a:t>
            </a:r>
            <a:r>
              <a:rPr lang="zh-CN" altLang="en-US" sz="1800" i="1" baseline="30000" dirty="0" smtClean="0">
                <a:solidFill>
                  <a:srgbClr val="0000FF"/>
                </a:solidFill>
                <a:latin typeface="Times New Roman" pitchFamily="18" charset="0"/>
              </a:rPr>
              <a:t>－</a:t>
            </a:r>
            <a:r>
              <a:rPr lang="en-US" altLang="zh-CN" sz="1800" baseline="30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 mod p</a:t>
            </a:r>
            <a:r>
              <a:rPr lang="zh-CN" altLang="en-US" sz="2000" dirty="0" smtClean="0">
                <a:solidFill>
                  <a:srgbClr val="0000FF"/>
                </a:solidFill>
                <a:latin typeface="Times New Roman" pitchFamily="18" charset="0"/>
              </a:rPr>
              <a:t>，</a:t>
            </a:r>
            <a:r>
              <a:rPr lang="en-US" altLang="zh-CN" sz="2000" dirty="0" err="1" smtClean="0">
                <a:solidFill>
                  <a:srgbClr val="0000FF"/>
                </a:solidFill>
                <a:latin typeface="Times New Roman" pitchFamily="18" charset="0"/>
              </a:rPr>
              <a:t>i</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2</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a:t>
            </a:r>
          </a:p>
          <a:p>
            <a:pPr lvl="1">
              <a:lnSpc>
                <a:spcPct val="100000"/>
              </a:lnSpc>
            </a:pPr>
            <a:r>
              <a:rPr lang="zh-CN" altLang="en-US" sz="2000" dirty="0" smtClean="0">
                <a:latin typeface="Times New Roman" pitchFamily="18" charset="0"/>
                <a:cs typeface="Arial" charset="0"/>
              </a:rPr>
              <a:t>取</a:t>
            </a:r>
            <a:r>
              <a:rPr lang="en-US" altLang="zh-CN" sz="2000" i="1" dirty="0" smtClean="0">
                <a:latin typeface="Times New Roman" pitchFamily="18" charset="0"/>
                <a:cs typeface="Arial" charset="0"/>
              </a:rPr>
              <a:t>B</a:t>
            </a:r>
            <a:r>
              <a:rPr lang="en-US" altLang="zh-CN" sz="2000" i="1" baseline="-25000" dirty="0" smtClean="0">
                <a:latin typeface="Times New Roman" pitchFamily="18" charset="0"/>
                <a:cs typeface="Arial" charset="0"/>
              </a:rPr>
              <a:t>i</a:t>
            </a:r>
            <a:r>
              <a:rPr lang="zh-CN" altLang="en-US" sz="2000" dirty="0" smtClean="0">
                <a:latin typeface="Times New Roman" pitchFamily="18" charset="0"/>
                <a:cs typeface="Arial" charset="0"/>
              </a:rPr>
              <a:t>为</a:t>
            </a:r>
            <a:r>
              <a:rPr lang="en-US" altLang="zh-CN" sz="2000" i="1" dirty="0" smtClean="0">
                <a:solidFill>
                  <a:srgbClr val="0000FF"/>
                </a:solidFill>
                <a:latin typeface="Times New Roman" pitchFamily="18" charset="0"/>
              </a:rPr>
              <a:t>X</a:t>
            </a:r>
            <a:r>
              <a:rPr lang="en-US" altLang="zh-CN" sz="2000" i="1" baseline="-25000" dirty="0" smtClean="0">
                <a:solidFill>
                  <a:srgbClr val="0000FF"/>
                </a:solidFill>
                <a:latin typeface="Times New Roman" pitchFamily="18" charset="0"/>
              </a:rPr>
              <a:t>i</a:t>
            </a:r>
            <a:r>
              <a:rPr lang="zh-CN" altLang="en-US" sz="2000" dirty="0" smtClean="0">
                <a:solidFill>
                  <a:srgbClr val="0000FF"/>
                </a:solidFill>
                <a:latin typeface="Times New Roman" pitchFamily="18" charset="0"/>
              </a:rPr>
              <a:t>的最高有效位 ， </a:t>
            </a:r>
            <a:r>
              <a:rPr lang="en-US" altLang="zh-CN" sz="2000" i="1" dirty="0" smtClean="0">
                <a:latin typeface="Times New Roman" pitchFamily="18" charset="0"/>
                <a:cs typeface="Arial" charset="0"/>
              </a:rPr>
              <a:t>B</a:t>
            </a:r>
            <a:r>
              <a:rPr lang="en-US" altLang="zh-CN" sz="2000" i="1" baseline="-25000" dirty="0" smtClean="0">
                <a:latin typeface="Times New Roman" pitchFamily="18" charset="0"/>
                <a:cs typeface="Arial" charset="0"/>
              </a:rPr>
              <a:t>i</a:t>
            </a:r>
            <a:r>
              <a:rPr lang="en-US" altLang="zh-CN" sz="2000" dirty="0" smtClean="0">
                <a:solidFill>
                  <a:srgbClr val="0000FF"/>
                </a:solidFill>
                <a:latin typeface="Times New Roman" pitchFamily="18" charset="0"/>
              </a:rPr>
              <a:t> </a:t>
            </a:r>
            <a:r>
              <a:rPr lang="zh-CN" altLang="en-US"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sym typeface="Symbol" pitchFamily="18" charset="2"/>
              </a:rPr>
              <a:t></a:t>
            </a:r>
            <a:r>
              <a:rPr lang="en-US" altLang="zh-CN" sz="2000" i="1" dirty="0" smtClean="0">
                <a:solidFill>
                  <a:srgbClr val="0000FF"/>
                </a:solidFill>
                <a:latin typeface="Times New Roman" pitchFamily="18" charset="0"/>
              </a:rPr>
              <a:t>X</a:t>
            </a:r>
            <a:r>
              <a:rPr lang="en-US" altLang="zh-CN" sz="2000" i="1" baseline="-25000" dirty="0" smtClean="0">
                <a:solidFill>
                  <a:srgbClr val="0000FF"/>
                </a:solidFill>
                <a:latin typeface="Times New Roman" pitchFamily="18" charset="0"/>
              </a:rPr>
              <a:t>i</a:t>
            </a:r>
            <a:r>
              <a:rPr lang="en-US" altLang="zh-CN" sz="2000" dirty="0" smtClean="0">
                <a:solidFill>
                  <a:srgbClr val="0000FF"/>
                </a:solidFill>
                <a:latin typeface="Times New Roman" pitchFamily="18" charset="0"/>
              </a:rPr>
              <a:t>/2</a:t>
            </a:r>
            <a:r>
              <a:rPr lang="en-US" altLang="zh-CN" sz="2000" baseline="30000" dirty="0" smtClean="0">
                <a:solidFill>
                  <a:srgbClr val="0000FF"/>
                </a:solidFill>
                <a:latin typeface="Times New Roman" pitchFamily="18" charset="0"/>
              </a:rPr>
              <a:t>k</a:t>
            </a:r>
            <a:r>
              <a:rPr lang="en-US" altLang="zh-CN" sz="2000" dirty="0" smtClean="0">
                <a:solidFill>
                  <a:srgbClr val="0000FF"/>
                </a:solidFill>
                <a:latin typeface="Times New Roman" pitchFamily="18" charset="0"/>
                <a:sym typeface="Symbol" pitchFamily="18" charset="2"/>
              </a:rPr>
              <a:t> mod 2</a:t>
            </a:r>
          </a:p>
          <a:p>
            <a:pPr lvl="1">
              <a:lnSpc>
                <a:spcPct val="100000"/>
              </a:lnSpc>
            </a:pPr>
            <a:r>
              <a:rPr lang="zh-CN" altLang="en-US" sz="2000" dirty="0" smtClean="0">
                <a:latin typeface="Times New Roman" pitchFamily="18" charset="0"/>
              </a:rPr>
              <a:t>则</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zh-CN" altLang="en-US" sz="2000" dirty="0" smtClean="0">
                <a:latin typeface="Times New Roman" pitchFamily="18" charset="0"/>
              </a:rPr>
              <a:t>，</a:t>
            </a:r>
            <a:r>
              <a:rPr lang="en-US" altLang="zh-CN" sz="2000" i="1" dirty="0" err="1" smtClean="0">
                <a:latin typeface="Times New Roman" pitchFamily="18" charset="0"/>
              </a:rPr>
              <a:t>i</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dirty="0" err="1" smtClean="0">
                <a:latin typeface="Times New Roman" pitchFamily="18" charset="0"/>
              </a:rPr>
              <a:t>k</a:t>
            </a:r>
            <a:r>
              <a:rPr lang="en-US" altLang="zh-CN" sz="2000" baseline="30000" dirty="0" err="1" smtClean="0">
                <a:latin typeface="Times New Roman" pitchFamily="18" charset="0"/>
              </a:rPr>
              <a:t>m</a:t>
            </a:r>
            <a:r>
              <a:rPr lang="en-US" altLang="zh-CN" sz="2000" dirty="0" err="1"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就是产生的随机比特序列</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06946" name="Object 2"/>
          <p:cNvGraphicFramePr>
            <a:graphicFrameLocks noChangeAspect="1"/>
          </p:cNvGraphicFramePr>
          <p:nvPr/>
        </p:nvGraphicFramePr>
        <p:xfrm>
          <a:off x="1692275" y="2286000"/>
          <a:ext cx="5165725" cy="828675"/>
        </p:xfrm>
        <a:graphic>
          <a:graphicData uri="http://schemas.openxmlformats.org/presentationml/2006/ole">
            <p:oleObj spid="_x0000_s1106953" name="公式" r:id="rId3" imgW="3086100" imgH="4953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00000"/>
              </a:lnSpc>
            </a:pPr>
            <a:r>
              <a:rPr lang="en-US" altLang="zh-CN" dirty="0" smtClean="0"/>
              <a:t>8.1 </a:t>
            </a:r>
            <a:r>
              <a:rPr lang="zh-CN" altLang="en-US" dirty="0" smtClean="0"/>
              <a:t>随机数的产生</a:t>
            </a:r>
          </a:p>
          <a:p>
            <a:pPr eaLnBrk="1" hangingPunct="1">
              <a:lnSpc>
                <a:spcPct val="100000"/>
              </a:lnSpc>
            </a:pPr>
            <a:r>
              <a:rPr lang="en-US" altLang="zh-CN" dirty="0" smtClean="0"/>
              <a:t>8.2 </a:t>
            </a:r>
            <a:r>
              <a:rPr lang="zh-CN" altLang="en-US" dirty="0" smtClean="0"/>
              <a:t>密钥管理概述</a:t>
            </a:r>
          </a:p>
          <a:p>
            <a:pPr eaLnBrk="1" hangingPunct="1">
              <a:lnSpc>
                <a:spcPct val="100000"/>
              </a:lnSpc>
            </a:pPr>
            <a:r>
              <a:rPr lang="en-US" altLang="zh-CN" dirty="0" smtClean="0"/>
              <a:t>8.3 </a:t>
            </a:r>
            <a:r>
              <a:rPr lang="zh-CN" altLang="en-US" dirty="0" smtClean="0"/>
              <a:t>密钥分配</a:t>
            </a:r>
          </a:p>
          <a:p>
            <a:pPr eaLnBrk="1" hangingPunct="1">
              <a:lnSpc>
                <a:spcPct val="100000"/>
              </a:lnSpc>
            </a:pPr>
            <a:r>
              <a:rPr lang="en-US" altLang="zh-CN" dirty="0" smtClean="0"/>
              <a:t>8.4 PKI</a:t>
            </a:r>
            <a:r>
              <a:rPr lang="zh-CN" altLang="en-US" dirty="0" smtClean="0"/>
              <a:t>公钥基础设施</a:t>
            </a:r>
            <a:endParaRPr lang="en-US" altLang="zh-CN" dirty="0" smtClean="0"/>
          </a:p>
          <a:p>
            <a:pPr eaLnBrk="1" hangingPunct="1">
              <a:lnSpc>
                <a:spcPct val="100000"/>
              </a:lnSpc>
            </a:pPr>
            <a:r>
              <a:rPr lang="en-US" altLang="zh-CN" dirty="0" smtClean="0"/>
              <a:t>8.5 X.509</a:t>
            </a:r>
            <a:r>
              <a:rPr lang="zh-CN" altLang="en-US" dirty="0" smtClean="0"/>
              <a:t>认证业务</a:t>
            </a:r>
          </a:p>
          <a:p>
            <a:pPr eaLnBrk="1" hangingPunct="1">
              <a:lnSpc>
                <a:spcPct val="100000"/>
              </a:lnSpc>
            </a:pPr>
            <a:r>
              <a:rPr lang="en-US" altLang="zh-CN" dirty="0" smtClean="0"/>
              <a:t>8.6</a:t>
            </a:r>
            <a:r>
              <a:rPr lang="en-US" altLang="zh-CN" dirty="0" smtClean="0">
                <a:solidFill>
                  <a:srgbClr val="CC0000"/>
                </a:solidFill>
              </a:rPr>
              <a:t> </a:t>
            </a:r>
            <a:r>
              <a:rPr lang="zh-CN" altLang="en-US" dirty="0" smtClean="0">
                <a:solidFill>
                  <a:srgbClr val="CC0000"/>
                </a:solidFill>
              </a:rPr>
              <a:t>秘密共享</a:t>
            </a:r>
            <a:endParaRPr lang="en-US" altLang="zh-CN" dirty="0" smtClean="0">
              <a:solidFill>
                <a:srgbClr val="CC0000"/>
              </a:solidFill>
            </a:endParaRPr>
          </a:p>
          <a:p>
            <a:pPr eaLnBrk="1" hangingPunct="1">
              <a:lnSpc>
                <a:spcPct val="100000"/>
              </a:lnSpc>
            </a:pPr>
            <a:r>
              <a:rPr lang="en-US" altLang="zh-CN" dirty="0" smtClean="0"/>
              <a:t>8.7 </a:t>
            </a:r>
            <a:r>
              <a:rPr lang="zh-CN" altLang="en-US" dirty="0" smtClean="0"/>
              <a:t>秘密托管简介</a:t>
            </a:r>
            <a:endParaRPr lang="en-US" altLang="zh-CN"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 </a:t>
            </a:r>
            <a:r>
              <a:rPr lang="zh-CN" altLang="en-US" dirty="0" smtClean="0"/>
              <a:t>密钥管理概述</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10000"/>
              </a:lnSpc>
            </a:pPr>
            <a:r>
              <a:rPr lang="zh-CN" altLang="en-US" sz="2000" dirty="0" smtClean="0">
                <a:latin typeface="Times New Roman" pitchFamily="18" charset="0"/>
              </a:rPr>
              <a:t>密钥管理问题是保障密码系统安全运行的重要问题，它涉及到密钥从产生到最终销毁的整个过程中的各种相关问题</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一般的，密钥管理涉及到如下几个方面</a:t>
            </a:r>
            <a:endParaRPr lang="en-US" altLang="zh-CN" sz="2000" dirty="0" smtClean="0">
              <a:latin typeface="Times New Roman" pitchFamily="18" charset="0"/>
            </a:endParaRPr>
          </a:p>
          <a:p>
            <a:pPr lvl="1">
              <a:lnSpc>
                <a:spcPct val="110000"/>
              </a:lnSpc>
            </a:pPr>
            <a:r>
              <a:rPr lang="en-US" altLang="zh-CN" sz="2000" dirty="0" smtClean="0">
                <a:latin typeface="Times New Roman" pitchFamily="18" charset="0"/>
              </a:rPr>
              <a:t>(1) </a:t>
            </a:r>
            <a:r>
              <a:rPr lang="zh-CN" altLang="en-US" sz="2000" dirty="0" smtClean="0">
                <a:latin typeface="Times New Roman" pitchFamily="18" charset="0"/>
              </a:rPr>
              <a:t>密钥产生</a:t>
            </a:r>
            <a:endParaRPr lang="en-US" altLang="zh-CN" sz="2000" dirty="0" smtClean="0">
              <a:latin typeface="Times New Roman" pitchFamily="18" charset="0"/>
            </a:endParaRPr>
          </a:p>
          <a:p>
            <a:pPr lvl="1">
              <a:lnSpc>
                <a:spcPct val="110000"/>
              </a:lnSpc>
            </a:pPr>
            <a:r>
              <a:rPr lang="en-US" altLang="zh-CN" sz="2000" dirty="0" smtClean="0">
                <a:latin typeface="Times New Roman" pitchFamily="18" charset="0"/>
              </a:rPr>
              <a:t>(2) </a:t>
            </a:r>
            <a:r>
              <a:rPr lang="zh-CN" altLang="en-US" sz="2000" dirty="0" smtClean="0">
                <a:latin typeface="Times New Roman" pitchFamily="18" charset="0"/>
              </a:rPr>
              <a:t>密钥的装入和更新</a:t>
            </a:r>
            <a:endParaRPr lang="en-US" altLang="zh-CN" sz="2000" dirty="0" smtClean="0">
              <a:latin typeface="Times New Roman" pitchFamily="18" charset="0"/>
            </a:endParaRPr>
          </a:p>
          <a:p>
            <a:pPr lvl="1">
              <a:lnSpc>
                <a:spcPct val="110000"/>
              </a:lnSpc>
            </a:pPr>
            <a:r>
              <a:rPr lang="en-US" altLang="zh-CN" sz="2000" dirty="0" smtClean="0">
                <a:latin typeface="Times New Roman" pitchFamily="18" charset="0"/>
              </a:rPr>
              <a:t>(3) </a:t>
            </a:r>
            <a:r>
              <a:rPr lang="zh-CN" altLang="en-US" sz="2000" dirty="0" smtClean="0">
                <a:latin typeface="Times New Roman" pitchFamily="18" charset="0"/>
              </a:rPr>
              <a:t>密钥分配</a:t>
            </a:r>
            <a:endParaRPr lang="en-US" altLang="zh-CN" sz="2000" dirty="0" smtClean="0">
              <a:latin typeface="Times New Roman" pitchFamily="18" charset="0"/>
            </a:endParaRPr>
          </a:p>
          <a:p>
            <a:pPr lvl="1">
              <a:lnSpc>
                <a:spcPct val="110000"/>
              </a:lnSpc>
            </a:pPr>
            <a:r>
              <a:rPr lang="en-US" altLang="zh-CN" sz="2000" dirty="0" smtClean="0">
                <a:latin typeface="Times New Roman" pitchFamily="18" charset="0"/>
              </a:rPr>
              <a:t>(4) </a:t>
            </a:r>
            <a:r>
              <a:rPr lang="zh-CN" altLang="en-US" sz="2000" dirty="0" smtClean="0">
                <a:latin typeface="Times New Roman" pitchFamily="18" charset="0"/>
              </a:rPr>
              <a:t>密钥保护和存储</a:t>
            </a:r>
            <a:endParaRPr lang="en-US" altLang="zh-CN" sz="2000" dirty="0" smtClean="0">
              <a:latin typeface="Times New Roman" pitchFamily="18" charset="0"/>
            </a:endParaRPr>
          </a:p>
          <a:p>
            <a:pPr lvl="1">
              <a:lnSpc>
                <a:spcPct val="110000"/>
              </a:lnSpc>
            </a:pPr>
            <a:r>
              <a:rPr lang="en-US" altLang="zh-CN" sz="2000" dirty="0" smtClean="0">
                <a:latin typeface="Times New Roman" pitchFamily="18" charset="0"/>
              </a:rPr>
              <a:t>(5) </a:t>
            </a:r>
            <a:r>
              <a:rPr lang="zh-CN" altLang="en-US" sz="2000" dirty="0" smtClean="0">
                <a:latin typeface="Times New Roman" pitchFamily="18" charset="0"/>
              </a:rPr>
              <a:t>密钥的吊销</a:t>
            </a:r>
            <a:endParaRPr lang="en-US" altLang="zh-CN" sz="2000" dirty="0" smtClean="0">
              <a:latin typeface="Times New Roman" pitchFamily="18" charset="0"/>
            </a:endParaRPr>
          </a:p>
          <a:p>
            <a:pPr lvl="1">
              <a:lnSpc>
                <a:spcPct val="110000"/>
              </a:lnSpc>
            </a:pPr>
            <a:r>
              <a:rPr lang="en-US" altLang="zh-CN" sz="2000" dirty="0" smtClean="0">
                <a:latin typeface="Times New Roman" pitchFamily="18" charset="0"/>
              </a:rPr>
              <a:t>(6) </a:t>
            </a:r>
            <a:r>
              <a:rPr lang="zh-CN" altLang="en-US" sz="2000" dirty="0" smtClean="0">
                <a:latin typeface="Times New Roman" pitchFamily="18" charset="0"/>
              </a:rPr>
              <a:t>密钥的销毁</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在</a:t>
            </a:r>
            <a:r>
              <a:rPr lang="en-US" altLang="zh-CN" sz="2000" dirty="0" smtClean="0">
                <a:latin typeface="Times New Roman" pitchFamily="18" charset="0"/>
              </a:rPr>
              <a:t>PKI</a:t>
            </a:r>
            <a:r>
              <a:rPr lang="zh-CN" altLang="en-US" sz="2000" dirty="0" smtClean="0">
                <a:latin typeface="Times New Roman" pitchFamily="18" charset="0"/>
              </a:rPr>
              <a:t>公钥基础设施、</a:t>
            </a:r>
            <a:r>
              <a:rPr lang="en-US" altLang="zh-CN" sz="2000" dirty="0" smtClean="0">
                <a:latin typeface="Times New Roman" pitchFamily="18" charset="0"/>
              </a:rPr>
              <a:t>X.509</a:t>
            </a:r>
            <a:r>
              <a:rPr lang="zh-CN" altLang="en-US" sz="2000" dirty="0" smtClean="0">
                <a:latin typeface="Times New Roman" pitchFamily="18" charset="0"/>
              </a:rPr>
              <a:t>数字证书体系中相对系统的阐述了密钥管理的各类问题的处理方法</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本节对密钥的种类、使用周期、存储、分配的基本方法进行介绍</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8.2.1 </a:t>
            </a:r>
            <a:r>
              <a:rPr lang="zh-CN" altLang="en-US" dirty="0" smtClean="0"/>
              <a:t>密钥种类及其产生</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10000"/>
              </a:lnSpc>
            </a:pPr>
            <a:r>
              <a:rPr lang="zh-CN" altLang="en-US" sz="2400" dirty="0" smtClean="0"/>
              <a:t>密钥的种类与使用周期</a:t>
            </a:r>
          </a:p>
          <a:p>
            <a:pPr lvl="1">
              <a:lnSpc>
                <a:spcPct val="110000"/>
              </a:lnSpc>
            </a:pPr>
            <a:r>
              <a:rPr lang="zh-CN" altLang="en-US" sz="2000" dirty="0" smtClean="0"/>
              <a:t>初始密钥</a:t>
            </a:r>
            <a:r>
              <a:rPr lang="en-US" altLang="zh-CN" sz="2000" dirty="0" smtClean="0"/>
              <a:t>(primary key): </a:t>
            </a:r>
          </a:p>
          <a:p>
            <a:pPr lvl="2">
              <a:lnSpc>
                <a:spcPct val="110000"/>
              </a:lnSpc>
            </a:pPr>
            <a:r>
              <a:rPr lang="zh-CN" altLang="en-US" sz="2000" dirty="0" smtClean="0"/>
              <a:t>也称为基本密钥</a:t>
            </a:r>
            <a:r>
              <a:rPr lang="en-US" altLang="zh-CN" sz="2000" dirty="0" smtClean="0"/>
              <a:t>(base key)</a:t>
            </a:r>
            <a:r>
              <a:rPr lang="zh-CN" altLang="en-US" sz="2000" dirty="0" smtClean="0"/>
              <a:t>或用户密钥</a:t>
            </a:r>
            <a:r>
              <a:rPr lang="en-US" altLang="zh-CN" sz="2000" dirty="0" smtClean="0"/>
              <a:t>(user key)</a:t>
            </a:r>
            <a:r>
              <a:rPr lang="zh-CN" altLang="en-US" sz="2000" dirty="0" smtClean="0"/>
              <a:t>。该密钥可由用户选定或由系统分配，通常由密钥生成算法实现。</a:t>
            </a:r>
            <a:endParaRPr lang="en-US" altLang="zh-CN" sz="2000" dirty="0" smtClean="0"/>
          </a:p>
          <a:p>
            <a:pPr lvl="2">
              <a:lnSpc>
                <a:spcPct val="110000"/>
              </a:lnSpc>
            </a:pPr>
            <a:r>
              <a:rPr lang="zh-CN" altLang="en-US" sz="2000" dirty="0" smtClean="0"/>
              <a:t>初始密钥生命周期一般比较长，可为几个月、半年，甚至是一年</a:t>
            </a:r>
          </a:p>
          <a:p>
            <a:pPr lvl="1">
              <a:lnSpc>
                <a:spcPct val="110000"/>
              </a:lnSpc>
            </a:pPr>
            <a:r>
              <a:rPr lang="zh-CN" altLang="en-US" sz="2000" dirty="0" smtClean="0"/>
              <a:t>会话密钥</a:t>
            </a:r>
            <a:r>
              <a:rPr lang="en-US" altLang="zh-CN" sz="2000" dirty="0" smtClean="0"/>
              <a:t>(session key):</a:t>
            </a:r>
          </a:p>
          <a:p>
            <a:pPr lvl="2">
              <a:lnSpc>
                <a:spcPct val="110000"/>
              </a:lnSpc>
            </a:pPr>
            <a:r>
              <a:rPr lang="zh-CN" altLang="en-US" sz="2000" dirty="0" smtClean="0"/>
              <a:t>用于通信双方交换数据时使用的密钥，可以由可信的密钥管理中心分配，也可以由通信用户协商获得。</a:t>
            </a:r>
            <a:endParaRPr lang="en-US" altLang="zh-CN" sz="2000" dirty="0" smtClean="0"/>
          </a:p>
          <a:p>
            <a:pPr lvl="2">
              <a:lnSpc>
                <a:spcPct val="110000"/>
              </a:lnSpc>
            </a:pPr>
            <a:r>
              <a:rPr lang="zh-CN" altLang="en-US" sz="2000" dirty="0" smtClean="0"/>
              <a:t>通常会话密钥生命周期很短，一次通信结束后，该密钥就会销毁</a:t>
            </a:r>
            <a:endParaRPr lang="en-US" altLang="zh-CN" sz="2000" dirty="0" smtClean="0"/>
          </a:p>
          <a:p>
            <a:pPr lvl="2">
              <a:lnSpc>
                <a:spcPct val="110000"/>
              </a:lnSpc>
            </a:pPr>
            <a:r>
              <a:rPr lang="zh-CN" altLang="en-US" sz="2000" dirty="0" smtClean="0"/>
              <a:t>数据加密密钥：对传输的数据进行保护的会话密钥</a:t>
            </a:r>
            <a:endParaRPr lang="en-US" altLang="zh-CN" sz="2000" dirty="0" smtClean="0"/>
          </a:p>
          <a:p>
            <a:pPr lvl="2">
              <a:lnSpc>
                <a:spcPct val="110000"/>
              </a:lnSpc>
            </a:pPr>
            <a:r>
              <a:rPr lang="zh-CN" altLang="en-US" sz="2000" dirty="0" smtClean="0"/>
              <a:t>文件密钥：保护存储文件的会话密钥。</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22</a:t>
            </a:fld>
            <a:r>
              <a:rPr lang="en-US" altLang="zh-CN" dirty="0" smtClean="0"/>
              <a:t>/</a:t>
            </a:r>
            <a:endParaRPr lang="en-US" altLang="zh-CN" dirty="0"/>
          </a:p>
        </p:txBody>
      </p:sp>
      <p:sp>
        <p:nvSpPr>
          <p:cNvPr id="14" name="内容占位符 13"/>
          <p:cNvSpPr>
            <a:spLocks noGrp="1"/>
          </p:cNvSpPr>
          <p:nvPr>
            <p:ph idx="1"/>
          </p:nvPr>
        </p:nvSpPr>
        <p:spPr/>
        <p:txBody>
          <a:bodyPr/>
          <a:lstStyle/>
          <a:p>
            <a:pPr>
              <a:lnSpc>
                <a:spcPct val="100000"/>
              </a:lnSpc>
            </a:pPr>
            <a:r>
              <a:rPr lang="zh-CN" altLang="en-US" sz="2000" dirty="0" smtClean="0"/>
              <a:t>会话密钥更换得越频繁，系统的安全性就越高。</a:t>
            </a:r>
          </a:p>
          <a:p>
            <a:pPr lvl="1">
              <a:lnSpc>
                <a:spcPct val="100000"/>
              </a:lnSpc>
            </a:pPr>
            <a:r>
              <a:rPr lang="zh-CN" altLang="en-US" sz="2000" dirty="0" smtClean="0"/>
              <a:t>因为敌手即使获得一个会话密钥，也只能获得很少的密文。</a:t>
            </a:r>
          </a:p>
          <a:p>
            <a:pPr>
              <a:lnSpc>
                <a:spcPct val="100000"/>
              </a:lnSpc>
            </a:pPr>
            <a:r>
              <a:rPr lang="zh-CN" altLang="en-US" sz="2000" dirty="0" smtClean="0"/>
              <a:t>但另一方面，</a:t>
            </a:r>
            <a:r>
              <a:rPr lang="zh-CN" altLang="en-US" sz="2000" dirty="0" smtClean="0">
                <a:solidFill>
                  <a:srgbClr val="C3093E"/>
                </a:solidFill>
              </a:rPr>
              <a:t>会话密钥更换得太频繁，又将延迟用户之间的交换</a:t>
            </a:r>
            <a:r>
              <a:rPr lang="zh-CN" altLang="en-US" sz="2000" dirty="0" smtClean="0"/>
              <a:t>，同时还造成网络负担。</a:t>
            </a:r>
          </a:p>
          <a:p>
            <a:pPr lvl="1">
              <a:lnSpc>
                <a:spcPct val="100000"/>
              </a:lnSpc>
            </a:pPr>
            <a:r>
              <a:rPr lang="zh-CN" altLang="en-US" sz="2000" dirty="0" smtClean="0"/>
              <a:t>所以在决定会话密钥的有效期时，应权衡矛盾的两个方面</a:t>
            </a:r>
          </a:p>
          <a:p>
            <a:pPr>
              <a:lnSpc>
                <a:spcPct val="100000"/>
              </a:lnSpc>
            </a:pPr>
            <a:r>
              <a:rPr lang="zh-CN" altLang="en-US" sz="2000" dirty="0" smtClean="0"/>
              <a:t>对面向连接的协议</a:t>
            </a:r>
            <a:r>
              <a:rPr lang="en-US" altLang="zh-CN" sz="2000" dirty="0" smtClean="0"/>
              <a:t>(</a:t>
            </a:r>
            <a:r>
              <a:rPr lang="zh-CN" altLang="en-US" sz="2000" dirty="0" smtClean="0"/>
              <a:t>如</a:t>
            </a:r>
            <a:r>
              <a:rPr lang="en-US" altLang="zh-CN" sz="2000" dirty="0" smtClean="0"/>
              <a:t>TCP)</a:t>
            </a:r>
          </a:p>
          <a:p>
            <a:pPr lvl="1">
              <a:lnSpc>
                <a:spcPct val="100000"/>
              </a:lnSpc>
            </a:pPr>
            <a:r>
              <a:rPr lang="zh-CN" altLang="en-US" sz="2000" dirty="0" smtClean="0">
                <a:solidFill>
                  <a:srgbClr val="C3093E"/>
                </a:solidFill>
              </a:rPr>
              <a:t>一次会话一密</a:t>
            </a:r>
            <a:r>
              <a:rPr lang="zh-CN" altLang="en-US" sz="2000" dirty="0" smtClean="0"/>
              <a:t>：在连接未建立前或断开时，会话密钥的有效期可以很长。而</a:t>
            </a:r>
            <a:r>
              <a:rPr lang="zh-CN" altLang="en-US" sz="2000" dirty="0" smtClean="0">
                <a:solidFill>
                  <a:srgbClr val="0000FF"/>
                </a:solidFill>
              </a:rPr>
              <a:t>每次建立连接时，都应使用新的会话密钥</a:t>
            </a:r>
            <a:r>
              <a:rPr lang="zh-CN" altLang="en-US" sz="2000" dirty="0" smtClean="0"/>
              <a:t>。</a:t>
            </a:r>
          </a:p>
          <a:p>
            <a:pPr lvl="1">
              <a:lnSpc>
                <a:spcPct val="100000"/>
              </a:lnSpc>
            </a:pPr>
            <a:r>
              <a:rPr lang="zh-CN" altLang="en-US" sz="2000" dirty="0" smtClean="0"/>
              <a:t>如果</a:t>
            </a:r>
            <a:r>
              <a:rPr lang="zh-CN" altLang="en-US" sz="2000" dirty="0" smtClean="0">
                <a:solidFill>
                  <a:srgbClr val="0000FF"/>
                </a:solidFill>
              </a:rPr>
              <a:t>逻辑连接的时间很长，则应定期更换会话密钥</a:t>
            </a:r>
            <a:r>
              <a:rPr lang="zh-CN" altLang="en-US" sz="2000" dirty="0" smtClean="0"/>
              <a:t>。</a:t>
            </a:r>
          </a:p>
          <a:p>
            <a:pPr>
              <a:lnSpc>
                <a:spcPct val="100000"/>
              </a:lnSpc>
            </a:pPr>
            <a:r>
              <a:rPr lang="zh-CN" altLang="en-US" sz="2000" dirty="0" smtClean="0"/>
              <a:t>无连接协议</a:t>
            </a:r>
            <a:r>
              <a:rPr lang="en-US" altLang="zh-CN" sz="2000" dirty="0" smtClean="0"/>
              <a:t>(</a:t>
            </a:r>
            <a:r>
              <a:rPr lang="zh-CN" altLang="en-US" sz="2000" dirty="0" smtClean="0"/>
              <a:t>如用户数据报协议</a:t>
            </a:r>
            <a:r>
              <a:rPr lang="en-US" altLang="zh-CN" sz="2000" dirty="0" smtClean="0"/>
              <a:t>UDP)</a:t>
            </a:r>
          </a:p>
          <a:p>
            <a:pPr lvl="1">
              <a:lnSpc>
                <a:spcPct val="100000"/>
              </a:lnSpc>
            </a:pPr>
            <a:r>
              <a:rPr lang="zh-CN" altLang="en-US" sz="2000" dirty="0" smtClean="0">
                <a:solidFill>
                  <a:srgbClr val="0000FF"/>
                </a:solidFill>
              </a:rPr>
              <a:t>无法明确地决定更换密钥的频率</a:t>
            </a:r>
            <a:r>
              <a:rPr lang="zh-CN" altLang="en-US" sz="2000" dirty="0" smtClean="0"/>
              <a:t>。为安全起见，用户每进行一次交换，都用新的会话密钥。然而这又失去了无连接协议主要的优势，即对每个业务都有最少的费用和最短的延迟。</a:t>
            </a:r>
            <a:r>
              <a:rPr lang="zh-CN" altLang="en-US" sz="2000" dirty="0" smtClean="0">
                <a:solidFill>
                  <a:srgbClr val="0000FF"/>
                </a:solidFill>
              </a:rPr>
              <a:t>比较好的方案是在某一固定周期内或对一定数目的业务使用同一会话密钥</a:t>
            </a:r>
            <a:endParaRPr lang="zh-CN" altLang="en-US" sz="2000" dirty="0"/>
          </a:p>
        </p:txBody>
      </p:sp>
      <p:sp>
        <p:nvSpPr>
          <p:cNvPr id="7"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rgbClr val="C3093E"/>
                </a:solidFill>
                <a:effectLst>
                  <a:outerShdw blurRad="38100" dist="38100" dir="2700000" algn="tl">
                    <a:srgbClr val="000000">
                      <a:alpha val="43137"/>
                    </a:srgbClr>
                  </a:outerShdw>
                </a:effectLst>
                <a:uLnTx/>
                <a:uFillTx/>
                <a:latin typeface="+mj-lt"/>
                <a:ea typeface="+mj-ea"/>
                <a:cs typeface="+mj-cs"/>
              </a:rPr>
              <a:t>8.2.1 </a:t>
            </a:r>
            <a:r>
              <a:rPr kumimoji="0" lang="zh-CN" altLang="en-US" sz="3200" b="1" i="0" u="none" strike="noStrike" kern="0" cap="none" spc="0" normalizeH="0" baseline="0" noProof="0" dirty="0" smtClean="0">
                <a:ln>
                  <a:noFill/>
                </a:ln>
                <a:solidFill>
                  <a:srgbClr val="C3093E"/>
                </a:solidFill>
                <a:effectLst>
                  <a:outerShdw blurRad="38100" dist="38100" dir="2700000" algn="tl">
                    <a:srgbClr val="000000">
                      <a:alpha val="43137"/>
                    </a:srgbClr>
                  </a:outerShdw>
                </a:effectLst>
                <a:uLnTx/>
                <a:uFillTx/>
                <a:latin typeface="+mj-lt"/>
                <a:ea typeface="+mj-ea"/>
                <a:cs typeface="+mj-cs"/>
              </a:rPr>
              <a:t>密钥种类及其产生</a:t>
            </a:r>
            <a:endParaRPr kumimoji="0" lang="zh-CN" altLang="en-US" sz="32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8"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8.2.1 </a:t>
            </a:r>
            <a:r>
              <a:rPr lang="zh-CN" altLang="en-US" dirty="0" smtClean="0"/>
              <a:t>密钥种类及其产生</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10000"/>
              </a:lnSpc>
            </a:pPr>
            <a:r>
              <a:rPr lang="zh-CN" altLang="en-US" sz="2400" dirty="0" smtClean="0"/>
              <a:t>密钥的种类与使用周期</a:t>
            </a:r>
          </a:p>
          <a:p>
            <a:pPr lvl="1">
              <a:lnSpc>
                <a:spcPct val="110000"/>
              </a:lnSpc>
            </a:pPr>
            <a:r>
              <a:rPr lang="zh-CN" altLang="en-US" sz="2000" dirty="0" smtClean="0">
                <a:solidFill>
                  <a:srgbClr val="0000FF"/>
                </a:solidFill>
              </a:rPr>
              <a:t>密钥加密密钥</a:t>
            </a:r>
            <a:r>
              <a:rPr lang="en-US" altLang="zh-CN" sz="2000" dirty="0" smtClean="0">
                <a:solidFill>
                  <a:srgbClr val="0000FF"/>
                </a:solidFill>
              </a:rPr>
              <a:t>(key encrypting key):</a:t>
            </a:r>
            <a:r>
              <a:rPr lang="zh-CN" altLang="en-US" sz="2000" dirty="0" smtClean="0">
                <a:solidFill>
                  <a:srgbClr val="0000FF"/>
                </a:solidFill>
              </a:rPr>
              <a:t>在传输会话密钥时，用来加密会话密钥的密钥称为密钥加密密钥，也称次主密钥</a:t>
            </a:r>
            <a:r>
              <a:rPr lang="en-US" altLang="zh-CN" sz="2000" dirty="0" smtClean="0">
                <a:solidFill>
                  <a:srgbClr val="0000FF"/>
                </a:solidFill>
              </a:rPr>
              <a:t>(</a:t>
            </a:r>
            <a:r>
              <a:rPr lang="en-US" altLang="zh-CN" sz="2000" dirty="0" err="1" smtClean="0">
                <a:solidFill>
                  <a:srgbClr val="0000FF"/>
                </a:solidFill>
              </a:rPr>
              <a:t>submaster</a:t>
            </a:r>
            <a:r>
              <a:rPr lang="en-US" altLang="zh-CN" sz="2000" dirty="0" smtClean="0">
                <a:solidFill>
                  <a:srgbClr val="0000FF"/>
                </a:solidFill>
              </a:rPr>
              <a:t> key)</a:t>
            </a:r>
            <a:r>
              <a:rPr lang="zh-CN" altLang="en-US" sz="2000" dirty="0" smtClean="0">
                <a:solidFill>
                  <a:srgbClr val="0000FF"/>
                </a:solidFill>
              </a:rPr>
              <a:t>或二级密钥</a:t>
            </a:r>
            <a:r>
              <a:rPr lang="en-US" altLang="zh-CN" sz="2000" dirty="0" smtClean="0">
                <a:solidFill>
                  <a:srgbClr val="0000FF"/>
                </a:solidFill>
              </a:rPr>
              <a:t>(secondary key)</a:t>
            </a:r>
          </a:p>
          <a:p>
            <a:pPr lvl="1">
              <a:lnSpc>
                <a:spcPct val="110000"/>
              </a:lnSpc>
            </a:pPr>
            <a:r>
              <a:rPr lang="zh-CN" altLang="en-US" sz="2000" dirty="0" smtClean="0">
                <a:solidFill>
                  <a:srgbClr val="0000FF"/>
                </a:solidFill>
              </a:rPr>
              <a:t>主机主密钥</a:t>
            </a:r>
            <a:r>
              <a:rPr lang="en-US" altLang="zh-CN" sz="2000" dirty="0" smtClean="0">
                <a:solidFill>
                  <a:srgbClr val="0000FF"/>
                </a:solidFill>
              </a:rPr>
              <a:t>(host master key):</a:t>
            </a:r>
            <a:r>
              <a:rPr lang="zh-CN" altLang="en-US" sz="2000" dirty="0" smtClean="0">
                <a:solidFill>
                  <a:srgbClr val="0000FF"/>
                </a:solidFill>
              </a:rPr>
              <a:t>对密钥加密密钥进行加密的密钥称为主机主密钥。它一般保存于网络中心、主节点、主处理机中，受到严格的物理保护。一般</a:t>
            </a:r>
            <a:r>
              <a:rPr lang="zh-CN" altLang="en-US" sz="2000" dirty="0" smtClean="0"/>
              <a:t>在密钥分配中心以及终端系统中</a:t>
            </a:r>
            <a:r>
              <a:rPr lang="zh-CN" altLang="en-US" sz="2000" dirty="0" smtClean="0">
                <a:solidFill>
                  <a:srgbClr val="0000FF"/>
                </a:solidFill>
              </a:rPr>
              <a:t>主密钥都是物理上安全的。</a:t>
            </a:r>
            <a:r>
              <a:rPr lang="zh-CN" altLang="en-US" sz="2000" dirty="0" smtClean="0"/>
              <a:t>如果主密钥泄露了，则相应的会话密钥也将泄露，如果</a:t>
            </a:r>
            <a:r>
              <a:rPr lang="zh-CN" altLang="en-US" sz="2000" dirty="0" smtClean="0">
                <a:solidFill>
                  <a:srgbClr val="FF0000"/>
                </a:solidFill>
              </a:rPr>
              <a:t>把主密钥当作会话密钥注入加密设备，那么其安全性则降低</a:t>
            </a:r>
          </a:p>
          <a:p>
            <a:pPr>
              <a:lnSpc>
                <a:spcPct val="110000"/>
              </a:lnSpc>
            </a:pPr>
            <a:r>
              <a:rPr lang="zh-CN" altLang="en-US" sz="2400" dirty="0" smtClean="0">
                <a:latin typeface="Times New Roman" pitchFamily="18" charset="0"/>
              </a:rPr>
              <a:t>密钥管理的架构模式</a:t>
            </a:r>
            <a:endParaRPr lang="zh-CN" altLang="en-US" sz="24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7" name="Picture 3"/>
          <p:cNvPicPr>
            <a:picLocks noChangeAspect="1" noChangeArrowheads="1"/>
          </p:cNvPicPr>
          <p:nvPr/>
        </p:nvPicPr>
        <p:blipFill>
          <a:blip r:embed="rId2" cstate="print"/>
          <a:srcRect l="28703" t="53300" r="46297" b="28518"/>
          <a:stretch>
            <a:fillRect/>
          </a:stretch>
        </p:blipFill>
        <p:spPr bwMode="auto">
          <a:xfrm>
            <a:off x="3124199" y="5029200"/>
            <a:ext cx="3352801"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8.2.1 </a:t>
            </a:r>
            <a:r>
              <a:rPr lang="zh-CN" altLang="en-US" dirty="0" smtClean="0"/>
              <a:t>密钥种类及其产生</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10000"/>
              </a:lnSpc>
            </a:pPr>
            <a:r>
              <a:rPr lang="zh-CN" altLang="en-US" sz="2400" dirty="0" smtClean="0"/>
              <a:t>密钥的生成</a:t>
            </a:r>
          </a:p>
          <a:p>
            <a:pPr lvl="1">
              <a:lnSpc>
                <a:spcPct val="110000"/>
              </a:lnSpc>
            </a:pPr>
            <a:r>
              <a:rPr lang="zh-CN" altLang="en-US" sz="2000" dirty="0" smtClean="0"/>
              <a:t>主机主密钥：生命周期较长，安全性要求最高</a:t>
            </a:r>
            <a:endParaRPr lang="en-US" altLang="zh-CN" sz="2000" dirty="0" smtClean="0"/>
          </a:p>
          <a:p>
            <a:pPr lvl="2">
              <a:lnSpc>
                <a:spcPct val="110000"/>
              </a:lnSpc>
            </a:pPr>
            <a:r>
              <a:rPr lang="zh-CN" altLang="en-US" sz="2000" dirty="0" smtClean="0"/>
              <a:t>一般用伪随机数生成器生成，物理方法传递</a:t>
            </a:r>
            <a:endParaRPr lang="en-US" altLang="zh-CN" sz="2000" dirty="0" smtClean="0"/>
          </a:p>
          <a:p>
            <a:pPr lvl="1">
              <a:lnSpc>
                <a:spcPct val="110000"/>
              </a:lnSpc>
            </a:pPr>
            <a:r>
              <a:rPr lang="zh-CN" altLang="en-US" sz="2000" dirty="0" smtClean="0"/>
              <a:t>密钥加密密钥：由随机数生成器自动生成，也可由密钥管理员选定</a:t>
            </a:r>
            <a:endParaRPr lang="en-US" altLang="zh-CN" sz="2000" dirty="0" smtClean="0"/>
          </a:p>
          <a:p>
            <a:pPr lvl="2">
              <a:lnSpc>
                <a:spcPct val="110000"/>
              </a:lnSpc>
            </a:pPr>
            <a:r>
              <a:rPr lang="zh-CN" altLang="en-US" sz="2000" dirty="0" smtClean="0"/>
              <a:t>密钥加密密钥构成的密钥表存储在主机中的辅助存储器中，只有密钥产生器才能对此表进行增加、修改删除和更换，其副本则以秘密方式发送给相应的终端或主机</a:t>
            </a:r>
            <a:endParaRPr lang="en-US" altLang="zh-CN" sz="2000" dirty="0" smtClean="0"/>
          </a:p>
          <a:p>
            <a:pPr lvl="1">
              <a:lnSpc>
                <a:spcPct val="110000"/>
              </a:lnSpc>
            </a:pPr>
            <a:r>
              <a:rPr lang="zh-CN" altLang="en-US" sz="2000" dirty="0" smtClean="0"/>
              <a:t>会话密钥：可在密钥加密密钥控制下通过某种加密算法动态地产生，如用初始密钥控制一非线性移位寄存器或用密钥加密密钥控制</a:t>
            </a:r>
            <a:r>
              <a:rPr lang="en-US" altLang="zh-CN" sz="2000" dirty="0" smtClean="0"/>
              <a:t>DES</a:t>
            </a:r>
            <a:r>
              <a:rPr lang="zh-CN" altLang="en-US" sz="2000" dirty="0" smtClean="0"/>
              <a:t>算法产生</a:t>
            </a:r>
            <a:endParaRPr lang="en-US" altLang="zh-CN" sz="2000" dirty="0" smtClean="0"/>
          </a:p>
          <a:p>
            <a:pPr lvl="1">
              <a:lnSpc>
                <a:spcPct val="110000"/>
              </a:lnSpc>
            </a:pPr>
            <a:r>
              <a:rPr lang="zh-CN" altLang="en-US" sz="2000" dirty="0" smtClean="0"/>
              <a:t>初始密钥：可用产生密钥加密密钥或主机主密钥的方法产生</a:t>
            </a:r>
            <a:endParaRPr lang="en-US" altLang="zh-CN" sz="2000" dirty="0" smtClean="0"/>
          </a:p>
          <a:p>
            <a:pPr lvl="1">
              <a:lnSpc>
                <a:spcPct val="110000"/>
              </a:lnSpc>
            </a:pPr>
            <a:r>
              <a:rPr lang="zh-CN" altLang="en-US" sz="2000" dirty="0" smtClean="0"/>
              <a:t>非对称密码体制密钥生成：建立某一计算困难性问题之上的单向陷门函数</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8.2.2 </a:t>
            </a:r>
            <a:r>
              <a:rPr lang="zh-CN" altLang="en-US" dirty="0" smtClean="0"/>
              <a:t>密钥分配的基本方法</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00000"/>
              </a:lnSpc>
            </a:pPr>
            <a:r>
              <a:rPr lang="zh-CN" altLang="en-US" sz="2400" dirty="0" smtClean="0"/>
              <a:t>两个用户（主机、进程、应用程序）在用单钥密码体制进行保密通信时，</a:t>
            </a:r>
            <a:r>
              <a:rPr lang="zh-CN" altLang="en-US" sz="2400" dirty="0" smtClean="0">
                <a:solidFill>
                  <a:srgbClr val="C3093E"/>
                </a:solidFill>
              </a:rPr>
              <a:t>首先必须有一个共享的秘密密钥</a:t>
            </a:r>
            <a:r>
              <a:rPr lang="zh-CN" altLang="en-US" sz="2400" dirty="0" smtClean="0"/>
              <a:t>，为防止攻击者得到密钥，还必须</a:t>
            </a:r>
            <a:r>
              <a:rPr lang="zh-CN" altLang="en-US" sz="2400" dirty="0" smtClean="0">
                <a:solidFill>
                  <a:srgbClr val="C3093E"/>
                </a:solidFill>
              </a:rPr>
              <a:t>时常更新密钥</a:t>
            </a:r>
            <a:r>
              <a:rPr lang="zh-CN" altLang="en-US" sz="2400" dirty="0" smtClean="0"/>
              <a:t>。因此，</a:t>
            </a:r>
            <a:r>
              <a:rPr lang="zh-CN" altLang="en-US" sz="2400" dirty="0" smtClean="0">
                <a:solidFill>
                  <a:srgbClr val="0000FF"/>
                </a:solidFill>
              </a:rPr>
              <a:t>密码系统的强度也依赖于密钥分配技术</a:t>
            </a:r>
          </a:p>
          <a:p>
            <a:pPr>
              <a:lnSpc>
                <a:spcPct val="100000"/>
              </a:lnSpc>
            </a:pPr>
            <a:r>
              <a:rPr lang="zh-CN" altLang="en-US" sz="2400" dirty="0" smtClean="0">
                <a:solidFill>
                  <a:srgbClr val="004C00"/>
                </a:solidFill>
              </a:rPr>
              <a:t>两个用户</a:t>
            </a:r>
            <a:r>
              <a:rPr lang="en-US" altLang="zh-CN" sz="2400" dirty="0" smtClean="0">
                <a:solidFill>
                  <a:srgbClr val="004C00"/>
                </a:solidFill>
              </a:rPr>
              <a:t>A</a:t>
            </a:r>
            <a:r>
              <a:rPr lang="zh-CN" altLang="en-US" sz="2400" dirty="0" smtClean="0">
                <a:solidFill>
                  <a:srgbClr val="004C00"/>
                </a:solidFill>
              </a:rPr>
              <a:t>和</a:t>
            </a:r>
            <a:r>
              <a:rPr lang="en-US" altLang="zh-CN" sz="2400" dirty="0" smtClean="0">
                <a:solidFill>
                  <a:srgbClr val="004C00"/>
                </a:solidFill>
              </a:rPr>
              <a:t>B</a:t>
            </a:r>
            <a:r>
              <a:rPr lang="zh-CN" altLang="en-US" sz="2400" dirty="0" smtClean="0">
                <a:solidFill>
                  <a:srgbClr val="004C00"/>
                </a:solidFill>
              </a:rPr>
              <a:t>获得共享密钥的方法有以下</a:t>
            </a:r>
            <a:r>
              <a:rPr lang="en-US" altLang="zh-CN" sz="2400" dirty="0" smtClean="0">
                <a:solidFill>
                  <a:srgbClr val="004C00"/>
                </a:solidFill>
              </a:rPr>
              <a:t>4</a:t>
            </a:r>
            <a:r>
              <a:rPr lang="zh-CN" altLang="en-US" sz="2400" dirty="0" smtClean="0">
                <a:solidFill>
                  <a:srgbClr val="004C00"/>
                </a:solidFill>
              </a:rPr>
              <a:t>种：</a:t>
            </a:r>
          </a:p>
          <a:p>
            <a:pPr lvl="1">
              <a:lnSpc>
                <a:spcPct val="100000"/>
              </a:lnSpc>
            </a:pPr>
            <a:r>
              <a:rPr lang="zh-CN" altLang="en-US" sz="2000" dirty="0" smtClean="0"/>
              <a:t>① 密钥由</a:t>
            </a:r>
            <a:r>
              <a:rPr lang="en-US" altLang="zh-CN" sz="2000" dirty="0" smtClean="0"/>
              <a:t>A</a:t>
            </a:r>
            <a:r>
              <a:rPr lang="zh-CN" altLang="en-US" sz="2000" dirty="0" smtClean="0"/>
              <a:t>选取并通过物理手段发送给</a:t>
            </a:r>
            <a:r>
              <a:rPr lang="en-US" altLang="zh-CN" sz="2000" dirty="0" smtClean="0"/>
              <a:t>B</a:t>
            </a:r>
          </a:p>
          <a:p>
            <a:pPr lvl="1">
              <a:lnSpc>
                <a:spcPct val="100000"/>
              </a:lnSpc>
            </a:pPr>
            <a:r>
              <a:rPr lang="en-US" altLang="zh-CN" sz="2000" dirty="0" smtClean="0"/>
              <a:t>② </a:t>
            </a:r>
            <a:r>
              <a:rPr lang="zh-CN" altLang="en-US" sz="2000" dirty="0" smtClean="0"/>
              <a:t>密钥</a:t>
            </a:r>
            <a:r>
              <a:rPr lang="zh-CN" altLang="en-US" sz="2000" dirty="0" smtClean="0">
                <a:solidFill>
                  <a:srgbClr val="004C00"/>
                </a:solidFill>
              </a:rPr>
              <a:t>由第三方选取</a:t>
            </a:r>
            <a:r>
              <a:rPr lang="zh-CN" altLang="en-US" sz="2000" dirty="0" smtClean="0"/>
              <a:t>并通过物理手段发送给</a:t>
            </a:r>
            <a:r>
              <a:rPr lang="en-US" altLang="zh-CN" sz="2000" dirty="0" smtClean="0"/>
              <a:t>A</a:t>
            </a:r>
            <a:r>
              <a:rPr lang="zh-CN" altLang="en-US" sz="2000" dirty="0" smtClean="0"/>
              <a:t>和</a:t>
            </a:r>
            <a:r>
              <a:rPr lang="en-US" altLang="zh-CN" sz="2000" dirty="0" smtClean="0"/>
              <a:t>B</a:t>
            </a:r>
          </a:p>
          <a:p>
            <a:pPr lvl="1">
              <a:lnSpc>
                <a:spcPct val="100000"/>
              </a:lnSpc>
            </a:pPr>
            <a:r>
              <a:rPr lang="en-US" altLang="zh-CN" sz="2000" dirty="0" smtClean="0"/>
              <a:t>③ </a:t>
            </a:r>
            <a:r>
              <a:rPr lang="zh-CN" altLang="en-US" sz="2000" dirty="0" smtClean="0"/>
              <a:t>如果</a:t>
            </a:r>
            <a:r>
              <a:rPr lang="en-US" altLang="zh-CN" sz="2000" dirty="0" smtClean="0"/>
              <a:t>A</a:t>
            </a:r>
            <a:r>
              <a:rPr lang="zh-CN" altLang="en-US" sz="2000" dirty="0" smtClean="0"/>
              <a:t>、</a:t>
            </a:r>
            <a:r>
              <a:rPr lang="en-US" altLang="zh-CN" sz="2000" dirty="0" smtClean="0"/>
              <a:t>B</a:t>
            </a:r>
            <a:r>
              <a:rPr lang="zh-CN" altLang="en-US" sz="2000" dirty="0" smtClean="0"/>
              <a:t>事先已有一密钥，则其中一方选取新密钥后，用已有的密钥加密新密钥并发送给另一方</a:t>
            </a:r>
          </a:p>
          <a:p>
            <a:pPr lvl="1">
              <a:lnSpc>
                <a:spcPct val="100000"/>
              </a:lnSpc>
            </a:pPr>
            <a:r>
              <a:rPr lang="zh-CN" altLang="en-US" sz="2000" dirty="0" smtClean="0"/>
              <a:t>④ 如果</a:t>
            </a:r>
            <a:r>
              <a:rPr lang="en-US" altLang="zh-CN" sz="2000" dirty="0" smtClean="0"/>
              <a:t>A</a:t>
            </a:r>
            <a:r>
              <a:rPr lang="zh-CN" altLang="en-US" sz="2000" dirty="0" smtClean="0"/>
              <a:t>和</a:t>
            </a:r>
            <a:r>
              <a:rPr lang="en-US" altLang="zh-CN" sz="2000" dirty="0" smtClean="0"/>
              <a:t>B</a:t>
            </a:r>
            <a:r>
              <a:rPr lang="zh-CN" altLang="en-US" sz="2000" dirty="0" smtClean="0"/>
              <a:t>与</a:t>
            </a:r>
            <a:r>
              <a:rPr lang="zh-CN" altLang="en-US" sz="2000" dirty="0" smtClean="0">
                <a:solidFill>
                  <a:srgbClr val="004C00"/>
                </a:solidFill>
              </a:rPr>
              <a:t>第三方</a:t>
            </a:r>
            <a:r>
              <a:rPr lang="en-US" altLang="zh-CN" sz="2000" dirty="0" smtClean="0"/>
              <a:t>C</a:t>
            </a:r>
            <a:r>
              <a:rPr lang="zh-CN" altLang="en-US" sz="2000" dirty="0" smtClean="0"/>
              <a:t>分别有一保密信道，则</a:t>
            </a:r>
            <a:r>
              <a:rPr lang="en-US" altLang="zh-CN" sz="2000" dirty="0" smtClean="0"/>
              <a:t>C</a:t>
            </a:r>
            <a:r>
              <a:rPr lang="zh-CN" altLang="en-US" sz="2000" dirty="0" smtClean="0"/>
              <a:t>为</a:t>
            </a:r>
            <a:r>
              <a:rPr lang="en-US" altLang="zh-CN" sz="2000" dirty="0" smtClean="0"/>
              <a:t>A</a:t>
            </a:r>
            <a:r>
              <a:rPr lang="zh-CN" altLang="en-US" sz="2000" dirty="0" smtClean="0"/>
              <a:t>、</a:t>
            </a:r>
            <a:r>
              <a:rPr lang="en-US" altLang="zh-CN" sz="2000" dirty="0" smtClean="0"/>
              <a:t>B</a:t>
            </a:r>
            <a:r>
              <a:rPr lang="zh-CN" altLang="en-US" sz="2000" dirty="0" smtClean="0"/>
              <a:t>选取密钥后，分别在两个保密信道上发送给</a:t>
            </a:r>
            <a:r>
              <a:rPr lang="en-US" altLang="zh-CN" sz="2000" dirty="0" smtClean="0"/>
              <a:t>A</a:t>
            </a:r>
            <a:r>
              <a:rPr lang="zh-CN" altLang="en-US" sz="2000" dirty="0" smtClean="0"/>
              <a:t>、</a:t>
            </a:r>
            <a:r>
              <a:rPr lang="en-US" altLang="zh-CN" sz="2000" dirty="0" smtClean="0"/>
              <a:t>B</a:t>
            </a:r>
            <a:endParaRPr lang="en-US" altLang="zh-CN" sz="20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8.2.2 </a:t>
            </a:r>
            <a:r>
              <a:rPr lang="zh-CN" altLang="en-US" dirty="0" smtClean="0"/>
              <a:t>密钥分配的基本方法</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00000"/>
              </a:lnSpc>
            </a:pPr>
            <a:r>
              <a:rPr lang="zh-CN" altLang="en-US" sz="2400" dirty="0" smtClean="0"/>
              <a:t>两个用户（主机、进程、应用程序）在用单钥密码体制进行保密通信时，</a:t>
            </a:r>
            <a:r>
              <a:rPr lang="zh-CN" altLang="en-US" sz="2400" dirty="0" smtClean="0">
                <a:solidFill>
                  <a:srgbClr val="C3093E"/>
                </a:solidFill>
              </a:rPr>
              <a:t>首先必须有一个共享的秘密密钥</a:t>
            </a:r>
            <a:r>
              <a:rPr lang="zh-CN" altLang="en-US" sz="2400" dirty="0" smtClean="0"/>
              <a:t>，为防止攻击者得到密钥，还必须</a:t>
            </a:r>
            <a:r>
              <a:rPr lang="zh-CN" altLang="en-US" sz="2400" dirty="0" smtClean="0">
                <a:solidFill>
                  <a:srgbClr val="C3093E"/>
                </a:solidFill>
              </a:rPr>
              <a:t>时常更新密钥</a:t>
            </a:r>
            <a:r>
              <a:rPr lang="zh-CN" altLang="en-US" sz="2400" dirty="0" smtClean="0"/>
              <a:t>。因此，</a:t>
            </a:r>
            <a:r>
              <a:rPr lang="zh-CN" altLang="en-US" sz="2400" dirty="0" smtClean="0">
                <a:solidFill>
                  <a:srgbClr val="0000FF"/>
                </a:solidFill>
              </a:rPr>
              <a:t>密码系统的强度也依赖于密钥分配技术</a:t>
            </a:r>
          </a:p>
          <a:p>
            <a:pPr>
              <a:lnSpc>
                <a:spcPct val="100000"/>
              </a:lnSpc>
            </a:pPr>
            <a:r>
              <a:rPr lang="zh-CN" altLang="en-US" sz="2400" dirty="0" smtClean="0">
                <a:solidFill>
                  <a:srgbClr val="004C00"/>
                </a:solidFill>
              </a:rPr>
              <a:t>两个用户</a:t>
            </a:r>
            <a:r>
              <a:rPr lang="en-US" altLang="zh-CN" sz="2400" dirty="0" smtClean="0">
                <a:solidFill>
                  <a:srgbClr val="004C00"/>
                </a:solidFill>
              </a:rPr>
              <a:t>A</a:t>
            </a:r>
            <a:r>
              <a:rPr lang="zh-CN" altLang="en-US" sz="2400" dirty="0" smtClean="0">
                <a:solidFill>
                  <a:srgbClr val="004C00"/>
                </a:solidFill>
              </a:rPr>
              <a:t>和</a:t>
            </a:r>
            <a:r>
              <a:rPr lang="en-US" altLang="zh-CN" sz="2400" dirty="0" smtClean="0">
                <a:solidFill>
                  <a:srgbClr val="004C00"/>
                </a:solidFill>
              </a:rPr>
              <a:t>B</a:t>
            </a:r>
            <a:r>
              <a:rPr lang="zh-CN" altLang="en-US" sz="2400" dirty="0" smtClean="0">
                <a:solidFill>
                  <a:srgbClr val="004C00"/>
                </a:solidFill>
              </a:rPr>
              <a:t>获得共享密钥的方法有以下</a:t>
            </a:r>
            <a:r>
              <a:rPr lang="en-US" altLang="zh-CN" sz="2400" dirty="0" smtClean="0">
                <a:solidFill>
                  <a:srgbClr val="004C00"/>
                </a:solidFill>
              </a:rPr>
              <a:t>4</a:t>
            </a:r>
            <a:r>
              <a:rPr lang="zh-CN" altLang="en-US" sz="2400" dirty="0" smtClean="0">
                <a:solidFill>
                  <a:srgbClr val="004C00"/>
                </a:solidFill>
              </a:rPr>
              <a:t>种：</a:t>
            </a:r>
          </a:p>
          <a:p>
            <a:pPr lvl="1">
              <a:lnSpc>
                <a:spcPct val="100000"/>
              </a:lnSpc>
            </a:pPr>
            <a:r>
              <a:rPr lang="zh-CN" altLang="en-US" sz="2000" dirty="0" smtClean="0"/>
              <a:t>① 密钥由</a:t>
            </a:r>
            <a:r>
              <a:rPr lang="en-US" altLang="zh-CN" sz="2000" dirty="0" smtClean="0"/>
              <a:t>A</a:t>
            </a:r>
            <a:r>
              <a:rPr lang="zh-CN" altLang="en-US" sz="2000" dirty="0" smtClean="0"/>
              <a:t>选取并通过物理手段发送给</a:t>
            </a:r>
            <a:r>
              <a:rPr lang="en-US" altLang="zh-CN" sz="2000" dirty="0" smtClean="0"/>
              <a:t>B</a:t>
            </a:r>
          </a:p>
          <a:p>
            <a:pPr lvl="1">
              <a:lnSpc>
                <a:spcPct val="100000"/>
              </a:lnSpc>
            </a:pPr>
            <a:r>
              <a:rPr lang="en-US" altLang="zh-CN" sz="2000" dirty="0" smtClean="0"/>
              <a:t>② </a:t>
            </a:r>
            <a:r>
              <a:rPr lang="zh-CN" altLang="en-US" sz="2000" dirty="0" smtClean="0"/>
              <a:t>密钥</a:t>
            </a:r>
            <a:r>
              <a:rPr lang="zh-CN" altLang="en-US" sz="2000" dirty="0" smtClean="0">
                <a:solidFill>
                  <a:srgbClr val="004C00"/>
                </a:solidFill>
              </a:rPr>
              <a:t>由第三方选取</a:t>
            </a:r>
            <a:r>
              <a:rPr lang="zh-CN" altLang="en-US" sz="2000" dirty="0" smtClean="0"/>
              <a:t>并通过物理手段发送给</a:t>
            </a:r>
            <a:r>
              <a:rPr lang="en-US" altLang="zh-CN" sz="2000" dirty="0" smtClean="0"/>
              <a:t>A</a:t>
            </a:r>
            <a:r>
              <a:rPr lang="zh-CN" altLang="en-US" sz="2000" dirty="0" smtClean="0"/>
              <a:t>和</a:t>
            </a:r>
            <a:r>
              <a:rPr lang="en-US" altLang="zh-CN" sz="2000" dirty="0" smtClean="0"/>
              <a:t>B</a:t>
            </a:r>
          </a:p>
          <a:p>
            <a:pPr lvl="1">
              <a:lnSpc>
                <a:spcPct val="100000"/>
              </a:lnSpc>
            </a:pPr>
            <a:r>
              <a:rPr lang="en-US" altLang="zh-CN" sz="2000" dirty="0" smtClean="0"/>
              <a:t>③ </a:t>
            </a:r>
            <a:r>
              <a:rPr lang="zh-CN" altLang="en-US" sz="2000" dirty="0" smtClean="0"/>
              <a:t>如果</a:t>
            </a:r>
            <a:r>
              <a:rPr lang="en-US" altLang="zh-CN" sz="2000" dirty="0" smtClean="0"/>
              <a:t>A</a:t>
            </a:r>
            <a:r>
              <a:rPr lang="zh-CN" altLang="en-US" sz="2000" dirty="0" smtClean="0"/>
              <a:t>、</a:t>
            </a:r>
            <a:r>
              <a:rPr lang="en-US" altLang="zh-CN" sz="2000" dirty="0" smtClean="0"/>
              <a:t>B</a:t>
            </a:r>
            <a:r>
              <a:rPr lang="zh-CN" altLang="en-US" sz="2000" dirty="0" smtClean="0"/>
              <a:t>事先已有一密钥，则其中一方选取新密钥后，用已有的密钥加密新密钥并发送给另一方</a:t>
            </a:r>
          </a:p>
          <a:p>
            <a:pPr lvl="1">
              <a:lnSpc>
                <a:spcPct val="100000"/>
              </a:lnSpc>
            </a:pPr>
            <a:r>
              <a:rPr lang="zh-CN" altLang="en-US" sz="2000" dirty="0" smtClean="0"/>
              <a:t>④ 如果</a:t>
            </a:r>
            <a:r>
              <a:rPr lang="en-US" altLang="zh-CN" sz="2000" dirty="0" smtClean="0"/>
              <a:t>A</a:t>
            </a:r>
            <a:r>
              <a:rPr lang="zh-CN" altLang="en-US" sz="2000" dirty="0" smtClean="0"/>
              <a:t>和</a:t>
            </a:r>
            <a:r>
              <a:rPr lang="en-US" altLang="zh-CN" sz="2000" dirty="0" smtClean="0"/>
              <a:t>B</a:t>
            </a:r>
            <a:r>
              <a:rPr lang="zh-CN" altLang="en-US" sz="2000" dirty="0" smtClean="0"/>
              <a:t>与</a:t>
            </a:r>
            <a:r>
              <a:rPr lang="zh-CN" altLang="en-US" sz="2000" dirty="0" smtClean="0">
                <a:solidFill>
                  <a:srgbClr val="004C00"/>
                </a:solidFill>
              </a:rPr>
              <a:t>第三方</a:t>
            </a:r>
            <a:r>
              <a:rPr lang="en-US" altLang="zh-CN" sz="2000" dirty="0" smtClean="0"/>
              <a:t>C</a:t>
            </a:r>
            <a:r>
              <a:rPr lang="zh-CN" altLang="en-US" sz="2000" dirty="0" smtClean="0"/>
              <a:t>分别有一保密信道，则</a:t>
            </a:r>
            <a:r>
              <a:rPr lang="en-US" altLang="zh-CN" sz="2000" dirty="0" smtClean="0"/>
              <a:t>C</a:t>
            </a:r>
            <a:r>
              <a:rPr lang="zh-CN" altLang="en-US" sz="2000" dirty="0" smtClean="0"/>
              <a:t>为</a:t>
            </a:r>
            <a:r>
              <a:rPr lang="en-US" altLang="zh-CN" sz="2000" dirty="0" smtClean="0"/>
              <a:t>A</a:t>
            </a:r>
            <a:r>
              <a:rPr lang="zh-CN" altLang="en-US" sz="2000" dirty="0" smtClean="0"/>
              <a:t>、</a:t>
            </a:r>
            <a:r>
              <a:rPr lang="en-US" altLang="zh-CN" sz="2000" dirty="0" smtClean="0"/>
              <a:t>B</a:t>
            </a:r>
            <a:r>
              <a:rPr lang="zh-CN" altLang="en-US" sz="2000" dirty="0" smtClean="0"/>
              <a:t>选取密钥后，分别在两个保密信道上发送给</a:t>
            </a:r>
            <a:r>
              <a:rPr lang="en-US" altLang="zh-CN" sz="2000" dirty="0" smtClean="0"/>
              <a:t>A</a:t>
            </a:r>
            <a:r>
              <a:rPr lang="zh-CN" altLang="en-US" sz="2000" dirty="0" smtClean="0"/>
              <a:t>、</a:t>
            </a:r>
            <a:r>
              <a:rPr lang="en-US" altLang="zh-CN" sz="2000" dirty="0" smtClean="0"/>
              <a:t>B</a:t>
            </a:r>
            <a:endParaRPr lang="en-US" altLang="zh-CN" sz="20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3085CFD9-D4ED-4C3E-B6A8-9D83AB420B89}" type="slidenum">
              <a:rPr lang="en-US" altLang="zh-CN"/>
              <a:pPr/>
              <a:t>27</a:t>
            </a:fld>
            <a:r>
              <a:rPr lang="en-US" altLang="zh-CN"/>
              <a:t>/89</a:t>
            </a:r>
          </a:p>
        </p:txBody>
      </p:sp>
      <p:sp>
        <p:nvSpPr>
          <p:cNvPr id="423939" name="Rectangle 3"/>
          <p:cNvSpPr>
            <a:spLocks noGrp="1" noChangeArrowheads="1"/>
          </p:cNvSpPr>
          <p:nvPr>
            <p:ph type="body" sz="half" idx="1"/>
          </p:nvPr>
        </p:nvSpPr>
        <p:spPr>
          <a:xfrm>
            <a:off x="457200" y="990600"/>
            <a:ext cx="7848600" cy="3733800"/>
          </a:xfrm>
        </p:spPr>
        <p:txBody>
          <a:bodyPr/>
          <a:lstStyle/>
          <a:p>
            <a:pPr>
              <a:lnSpc>
                <a:spcPct val="110000"/>
              </a:lnSpc>
            </a:pPr>
            <a:r>
              <a:rPr lang="zh-CN" altLang="en-US" sz="2800" dirty="0"/>
              <a:t>第</a:t>
            </a:r>
            <a:r>
              <a:rPr lang="en-US" altLang="zh-CN" sz="2800" dirty="0"/>
              <a:t>1</a:t>
            </a:r>
            <a:r>
              <a:rPr lang="zh-CN" altLang="en-US" sz="2800" dirty="0"/>
              <a:t>和第</a:t>
            </a:r>
            <a:r>
              <a:rPr lang="en-US" altLang="zh-CN" sz="2800" dirty="0"/>
              <a:t>2</a:t>
            </a:r>
            <a:r>
              <a:rPr lang="zh-CN" altLang="en-US" sz="2800" dirty="0"/>
              <a:t>种方法称为人工发送</a:t>
            </a:r>
          </a:p>
          <a:p>
            <a:pPr lvl="1">
              <a:lnSpc>
                <a:spcPct val="110000"/>
              </a:lnSpc>
            </a:pPr>
            <a:r>
              <a:rPr lang="zh-CN" altLang="en-US" sz="2400" dirty="0"/>
              <a:t>在通信网中，</a:t>
            </a:r>
            <a:r>
              <a:rPr lang="zh-CN" altLang="en-US" sz="2400" dirty="0">
                <a:solidFill>
                  <a:srgbClr val="0000FF"/>
                </a:solidFill>
              </a:rPr>
              <a:t>若只有个别用户想进行保密通信</a:t>
            </a:r>
            <a:r>
              <a:rPr lang="zh-CN" altLang="en-US" sz="2400" dirty="0"/>
              <a:t>，密钥的人工发送还是可行的。然而</a:t>
            </a:r>
            <a:r>
              <a:rPr lang="zh-CN" altLang="en-US" sz="2400" dirty="0">
                <a:solidFill>
                  <a:srgbClr val="0000FF"/>
                </a:solidFill>
              </a:rPr>
              <a:t>如果所有用户都要求支持加密服务</a:t>
            </a:r>
            <a:r>
              <a:rPr lang="zh-CN" altLang="en-US" sz="2400" dirty="0"/>
              <a:t>，则任意一对希望通信的用户都必须有一共享密钥。如果有</a:t>
            </a:r>
            <a:r>
              <a:rPr lang="en-US" altLang="zh-CN" sz="2400" dirty="0"/>
              <a:t>n</a:t>
            </a:r>
            <a:r>
              <a:rPr lang="zh-CN" altLang="en-US" sz="2400" dirty="0"/>
              <a:t>个用户，则密钥数目为</a:t>
            </a:r>
            <a:r>
              <a:rPr lang="en-US" altLang="zh-CN" sz="2400" dirty="0"/>
              <a:t>n(n-1)/2</a:t>
            </a:r>
            <a:r>
              <a:rPr lang="zh-CN" altLang="en-US" sz="2400" dirty="0"/>
              <a:t>。因此当</a:t>
            </a:r>
            <a:r>
              <a:rPr lang="en-US" altLang="zh-CN" sz="2400" dirty="0"/>
              <a:t>n</a:t>
            </a:r>
            <a:r>
              <a:rPr lang="zh-CN" altLang="en-US" sz="2400" dirty="0"/>
              <a:t>很大时，密钥分配的代价非常大，密钥的人工发送是不可行的</a:t>
            </a:r>
          </a:p>
          <a:p>
            <a:pPr lvl="1">
              <a:lnSpc>
                <a:spcPct val="110000"/>
              </a:lnSpc>
            </a:pPr>
            <a:r>
              <a:rPr lang="zh-CN" altLang="en-US" sz="2400" dirty="0"/>
              <a:t>系统的主密钥或初始密钥一般物理手段发送</a:t>
            </a:r>
          </a:p>
        </p:txBody>
      </p:sp>
      <p:graphicFrame>
        <p:nvGraphicFramePr>
          <p:cNvPr id="423940" name="Object 4"/>
          <p:cNvGraphicFramePr>
            <a:graphicFrameLocks noGrp="1" noChangeAspect="1"/>
          </p:cNvGraphicFramePr>
          <p:nvPr>
            <p:ph sz="quarter" idx="2"/>
          </p:nvPr>
        </p:nvGraphicFramePr>
        <p:xfrm>
          <a:off x="1143000" y="4970463"/>
          <a:ext cx="2557463" cy="1074737"/>
        </p:xfrm>
        <a:graphic>
          <a:graphicData uri="http://schemas.openxmlformats.org/presentationml/2006/ole">
            <p:oleObj spid="_x0000_s802832" name="Visio" r:id="rId3" imgW="1795653" imgH="754761" progId="Visio.Drawing.11">
              <p:embed/>
            </p:oleObj>
          </a:graphicData>
        </a:graphic>
      </p:graphicFrame>
      <p:graphicFrame>
        <p:nvGraphicFramePr>
          <p:cNvPr id="423943" name="Object 7"/>
          <p:cNvGraphicFramePr>
            <a:graphicFrameLocks noGrp="1" noChangeAspect="1"/>
          </p:cNvGraphicFramePr>
          <p:nvPr>
            <p:ph sz="quarter" idx="3"/>
          </p:nvPr>
        </p:nvGraphicFramePr>
        <p:xfrm>
          <a:off x="4953000" y="4665663"/>
          <a:ext cx="2751138" cy="1735137"/>
        </p:xfrm>
        <a:graphic>
          <a:graphicData uri="http://schemas.openxmlformats.org/presentationml/2006/ole">
            <p:oleObj spid="_x0000_s802833" name="Visio" r:id="rId4" imgW="2224659" imgH="1403985" progId="Visio.Drawing.11">
              <p:embed/>
            </p:oleObj>
          </a:graphicData>
        </a:graphic>
      </p:graphicFrame>
      <p:sp>
        <p:nvSpPr>
          <p:cNvPr id="6" name="标题 1"/>
          <p:cNvSpPr>
            <a:spLocks noGrp="1"/>
          </p:cNvSpPr>
          <p:nvPr>
            <p:ph type="title"/>
          </p:nvPr>
        </p:nvSpPr>
        <p:spPr>
          <a:xfrm>
            <a:off x="533400" y="381000"/>
            <a:ext cx="7696200" cy="533400"/>
          </a:xfrm>
        </p:spPr>
        <p:txBody>
          <a:bodyPr/>
          <a:lstStyle/>
          <a:p>
            <a:r>
              <a:rPr lang="en-US" altLang="zh-CN" dirty="0" smtClean="0"/>
              <a:t>8.2.2 </a:t>
            </a:r>
            <a:r>
              <a:rPr lang="zh-CN" altLang="en-US" dirty="0" smtClean="0"/>
              <a:t>密钥分配的基本方法</a:t>
            </a:r>
            <a:endParaRPr lang="zh-CN" altLang="en-US" dirty="0"/>
          </a:p>
        </p:txBody>
      </p:sp>
      <p:sp>
        <p:nvSpPr>
          <p:cNvPr id="8"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CE624CCA-9FB9-483F-9BD6-B2B6AABB01D9}" type="slidenum">
              <a:rPr lang="en-US" altLang="zh-CN"/>
              <a:pPr/>
              <a:t>28</a:t>
            </a:fld>
            <a:r>
              <a:rPr lang="en-US" altLang="zh-CN"/>
              <a:t>/89</a:t>
            </a:r>
          </a:p>
        </p:txBody>
      </p:sp>
      <p:sp>
        <p:nvSpPr>
          <p:cNvPr id="503811" name="Rectangle 3"/>
          <p:cNvSpPr>
            <a:spLocks noGrp="1" noChangeArrowheads="1"/>
          </p:cNvSpPr>
          <p:nvPr>
            <p:ph type="body" sz="half" idx="1"/>
          </p:nvPr>
        </p:nvSpPr>
        <p:spPr>
          <a:xfrm>
            <a:off x="457200" y="1219200"/>
            <a:ext cx="7772400" cy="2971800"/>
          </a:xfrm>
        </p:spPr>
        <p:txBody>
          <a:bodyPr/>
          <a:lstStyle/>
          <a:p>
            <a:r>
              <a:rPr lang="zh-CN" altLang="en-US" sz="2800"/>
              <a:t>对于第</a:t>
            </a:r>
            <a:r>
              <a:rPr lang="en-US" altLang="zh-CN" sz="2800"/>
              <a:t>3</a:t>
            </a:r>
            <a:r>
              <a:rPr lang="zh-CN" altLang="en-US" sz="2800"/>
              <a:t>种方法</a:t>
            </a:r>
          </a:p>
          <a:p>
            <a:pPr lvl="1"/>
            <a:r>
              <a:rPr lang="zh-CN" altLang="en-US" sz="2400"/>
              <a:t>攻击者一旦获得一个密钥就可获取以后所有的密钥；而且用这种方法对所有用户</a:t>
            </a:r>
            <a:r>
              <a:rPr lang="zh-CN" altLang="en-US" sz="2400">
                <a:solidFill>
                  <a:srgbClr val="0000FF"/>
                </a:solidFill>
              </a:rPr>
              <a:t>分配初始密钥时，代价仍然很大</a:t>
            </a:r>
            <a:r>
              <a:rPr lang="zh-CN" altLang="en-US" sz="2400"/>
              <a:t>。</a:t>
            </a:r>
          </a:p>
          <a:p>
            <a:endParaRPr lang="en-US" altLang="zh-CN" sz="2800"/>
          </a:p>
        </p:txBody>
      </p:sp>
      <p:graphicFrame>
        <p:nvGraphicFramePr>
          <p:cNvPr id="503812" name="Object 4"/>
          <p:cNvGraphicFramePr>
            <a:graphicFrameLocks noGrp="1" noChangeAspect="1"/>
          </p:cNvGraphicFramePr>
          <p:nvPr>
            <p:ph sz="half" idx="2"/>
          </p:nvPr>
        </p:nvGraphicFramePr>
        <p:xfrm>
          <a:off x="990600" y="3714750"/>
          <a:ext cx="6629400" cy="1738313"/>
        </p:xfrm>
        <a:graphic>
          <a:graphicData uri="http://schemas.openxmlformats.org/presentationml/2006/ole">
            <p:oleObj spid="_x0000_s803849" name="Visio" r:id="rId3" imgW="3358515" imgH="880491" progId="Visio.Drawing.11">
              <p:embed/>
            </p:oleObj>
          </a:graphicData>
        </a:graphic>
      </p:graphicFrame>
      <p:sp>
        <p:nvSpPr>
          <p:cNvPr id="5" name="标题 1"/>
          <p:cNvSpPr>
            <a:spLocks noGrp="1"/>
          </p:cNvSpPr>
          <p:nvPr>
            <p:ph type="title"/>
          </p:nvPr>
        </p:nvSpPr>
        <p:spPr>
          <a:xfrm>
            <a:off x="533400" y="381000"/>
            <a:ext cx="7696200" cy="533400"/>
          </a:xfrm>
        </p:spPr>
        <p:txBody>
          <a:bodyPr/>
          <a:lstStyle/>
          <a:p>
            <a:r>
              <a:rPr lang="en-US" altLang="zh-CN" dirty="0" smtClean="0"/>
              <a:t>8.2.2 </a:t>
            </a:r>
            <a:r>
              <a:rPr lang="zh-CN" altLang="en-US" dirty="0" smtClean="0"/>
              <a:t>密钥分配的基本方法</a:t>
            </a:r>
            <a:endParaRPr lang="zh-CN" altLang="en-US" dirty="0"/>
          </a:p>
        </p:txBody>
      </p:sp>
      <p:sp>
        <p:nvSpPr>
          <p:cNvPr id="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27B52968-D442-4323-AFE5-8FFBF8A9EB6F}" type="slidenum">
              <a:rPr lang="en-US" altLang="zh-CN"/>
              <a:pPr/>
              <a:t>29</a:t>
            </a:fld>
            <a:r>
              <a:rPr lang="en-US" altLang="zh-CN"/>
              <a:t>/89</a:t>
            </a:r>
          </a:p>
        </p:txBody>
      </p:sp>
      <p:sp>
        <p:nvSpPr>
          <p:cNvPr id="498691" name="Rectangle 3"/>
          <p:cNvSpPr>
            <a:spLocks noGrp="1" noChangeArrowheads="1"/>
          </p:cNvSpPr>
          <p:nvPr>
            <p:ph type="body" sz="half" idx="1"/>
          </p:nvPr>
        </p:nvSpPr>
        <p:spPr>
          <a:xfrm>
            <a:off x="457200" y="990600"/>
            <a:ext cx="8001000" cy="4800600"/>
          </a:xfrm>
        </p:spPr>
        <p:txBody>
          <a:bodyPr/>
          <a:lstStyle/>
          <a:p>
            <a:pPr>
              <a:lnSpc>
                <a:spcPct val="110000"/>
              </a:lnSpc>
            </a:pPr>
            <a:r>
              <a:rPr lang="zh-CN" altLang="en-US" sz="2400" dirty="0"/>
              <a:t>第</a:t>
            </a:r>
            <a:r>
              <a:rPr lang="en-US" altLang="zh-CN" sz="2400" dirty="0"/>
              <a:t>4</a:t>
            </a:r>
            <a:r>
              <a:rPr lang="zh-CN" altLang="en-US" sz="2400" dirty="0"/>
              <a:t>种方法比较常用</a:t>
            </a:r>
          </a:p>
          <a:p>
            <a:pPr lvl="1">
              <a:lnSpc>
                <a:spcPct val="110000"/>
              </a:lnSpc>
            </a:pPr>
            <a:r>
              <a:rPr lang="zh-CN" altLang="en-US" sz="2000" dirty="0"/>
              <a:t>其中的第三方通常</a:t>
            </a:r>
            <a:r>
              <a:rPr lang="zh-CN" altLang="en-US" sz="2000" dirty="0">
                <a:solidFill>
                  <a:srgbClr val="0000FF"/>
                </a:solidFill>
              </a:rPr>
              <a:t>是一个负责为用户分配密钥的密钥分配中心</a:t>
            </a:r>
            <a:r>
              <a:rPr lang="en-US" altLang="zh-CN" sz="2000" dirty="0">
                <a:solidFill>
                  <a:srgbClr val="0000FF"/>
                </a:solidFill>
              </a:rPr>
              <a:t>(KDC)</a:t>
            </a:r>
            <a:r>
              <a:rPr lang="zh-CN" altLang="en-US" sz="2000" dirty="0"/>
              <a:t>。</a:t>
            </a:r>
          </a:p>
          <a:p>
            <a:pPr lvl="1">
              <a:lnSpc>
                <a:spcPct val="110000"/>
              </a:lnSpc>
            </a:pPr>
            <a:r>
              <a:rPr lang="zh-CN" altLang="en-US" sz="2000" dirty="0"/>
              <a:t>这时每一用户必须和密钥分配中心有一个共享密钥，称为</a:t>
            </a:r>
            <a:r>
              <a:rPr lang="zh-CN" altLang="en-US" sz="2000" dirty="0">
                <a:solidFill>
                  <a:srgbClr val="0000FF"/>
                </a:solidFill>
              </a:rPr>
              <a:t>主密钥。（可通过第二种方法）</a:t>
            </a:r>
            <a:endParaRPr lang="zh-CN" altLang="en-US" sz="2000" dirty="0"/>
          </a:p>
          <a:p>
            <a:pPr lvl="1">
              <a:lnSpc>
                <a:spcPct val="110000"/>
              </a:lnSpc>
            </a:pPr>
            <a:r>
              <a:rPr lang="zh-CN" altLang="en-US" sz="2000" dirty="0">
                <a:solidFill>
                  <a:srgbClr val="0000FF"/>
                </a:solidFill>
              </a:rPr>
              <a:t>通过主密钥分配给一对用户的密钥</a:t>
            </a:r>
            <a:r>
              <a:rPr lang="en-US" altLang="zh-CN" sz="2000" i="1" dirty="0" err="1">
                <a:solidFill>
                  <a:srgbClr val="0000FF"/>
                </a:solidFill>
              </a:rPr>
              <a:t>k</a:t>
            </a:r>
            <a:r>
              <a:rPr lang="en-US" altLang="zh-CN" sz="2000" i="1" baseline="-25000" dirty="0" err="1">
                <a:solidFill>
                  <a:srgbClr val="0000FF"/>
                </a:solidFill>
              </a:rPr>
              <a:t>s</a:t>
            </a:r>
            <a:r>
              <a:rPr lang="zh-CN" altLang="en-US" sz="2000" dirty="0">
                <a:solidFill>
                  <a:srgbClr val="0000FF"/>
                </a:solidFill>
              </a:rPr>
              <a:t>称为会话密钥</a:t>
            </a:r>
            <a:r>
              <a:rPr lang="zh-CN" altLang="en-US" sz="2000" dirty="0"/>
              <a:t>，用于这一对用户之间的保密通信。</a:t>
            </a:r>
          </a:p>
          <a:p>
            <a:pPr lvl="1">
              <a:lnSpc>
                <a:spcPct val="110000"/>
              </a:lnSpc>
            </a:pPr>
            <a:r>
              <a:rPr lang="zh-CN" altLang="en-US" sz="2000" dirty="0">
                <a:solidFill>
                  <a:srgbClr val="0000FF"/>
                </a:solidFill>
              </a:rPr>
              <a:t>通信完成后，会话密钥即被销毁</a:t>
            </a:r>
            <a:r>
              <a:rPr lang="zh-CN" altLang="en-US" sz="2000" dirty="0"/>
              <a:t>。如上所述，如果用户数为</a:t>
            </a:r>
            <a:r>
              <a:rPr lang="en-US" altLang="zh-CN" sz="2000" dirty="0"/>
              <a:t>n</a:t>
            </a:r>
            <a:r>
              <a:rPr lang="zh-CN" altLang="en-US" sz="2000" dirty="0"/>
              <a:t>，则会话密钥数为</a:t>
            </a:r>
            <a:r>
              <a:rPr lang="en-US" altLang="zh-CN" sz="2000" dirty="0"/>
              <a:t>n(n-1)/2</a:t>
            </a:r>
            <a:r>
              <a:rPr lang="zh-CN" altLang="en-US" sz="2000" dirty="0"/>
              <a:t>。但主密钥数却只需</a:t>
            </a:r>
            <a:r>
              <a:rPr lang="en-US" altLang="zh-CN" sz="2000" dirty="0"/>
              <a:t>n</a:t>
            </a:r>
            <a:r>
              <a:rPr lang="zh-CN" altLang="en-US" sz="2000" dirty="0"/>
              <a:t>个，所以</a:t>
            </a:r>
            <a:r>
              <a:rPr lang="zh-CN" altLang="en-US" sz="2000" dirty="0">
                <a:solidFill>
                  <a:srgbClr val="0000FF"/>
                </a:solidFill>
              </a:rPr>
              <a:t>主密钥可通过物理手段发送</a:t>
            </a:r>
            <a:r>
              <a:rPr lang="zh-CN" altLang="en-US" sz="2000" dirty="0"/>
              <a:t>。</a:t>
            </a:r>
          </a:p>
        </p:txBody>
      </p:sp>
      <p:graphicFrame>
        <p:nvGraphicFramePr>
          <p:cNvPr id="498692" name="Object 4"/>
          <p:cNvGraphicFramePr>
            <a:graphicFrameLocks noGrp="1" noChangeAspect="1"/>
          </p:cNvGraphicFramePr>
          <p:nvPr>
            <p:ph sz="half" idx="2"/>
          </p:nvPr>
        </p:nvGraphicFramePr>
        <p:xfrm>
          <a:off x="5334000" y="4876800"/>
          <a:ext cx="2705100" cy="1533525"/>
        </p:xfrm>
        <a:graphic>
          <a:graphicData uri="http://schemas.openxmlformats.org/presentationml/2006/ole">
            <p:oleObj spid="_x0000_s804873" name="Visio" r:id="rId3" imgW="2476500" imgH="1403985" progId="Visio.Drawing.11">
              <p:embed/>
            </p:oleObj>
          </a:graphicData>
        </a:graphic>
      </p:graphicFrame>
      <p:sp>
        <p:nvSpPr>
          <p:cNvPr id="5" name="标题 1"/>
          <p:cNvSpPr>
            <a:spLocks noGrp="1"/>
          </p:cNvSpPr>
          <p:nvPr>
            <p:ph type="title"/>
          </p:nvPr>
        </p:nvSpPr>
        <p:spPr>
          <a:xfrm>
            <a:off x="533400" y="381000"/>
            <a:ext cx="7696200" cy="533400"/>
          </a:xfrm>
        </p:spPr>
        <p:txBody>
          <a:bodyPr/>
          <a:lstStyle/>
          <a:p>
            <a:r>
              <a:rPr lang="en-US" altLang="zh-CN" dirty="0" smtClean="0"/>
              <a:t>8.2.2 </a:t>
            </a:r>
            <a:r>
              <a:rPr lang="zh-CN" altLang="en-US" dirty="0" smtClean="0"/>
              <a:t>密钥分配的基本方法</a:t>
            </a:r>
            <a:endParaRPr lang="zh-CN" altLang="en-US" dirty="0"/>
          </a:p>
        </p:txBody>
      </p:sp>
      <p:sp>
        <p:nvSpPr>
          <p:cNvPr id="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随机数的产生</a:t>
            </a:r>
            <a:endParaRPr lang="zh-CN" altLang="en-US" dirty="0"/>
          </a:p>
        </p:txBody>
      </p:sp>
      <p:sp>
        <p:nvSpPr>
          <p:cNvPr id="3" name="内容占位符 2"/>
          <p:cNvSpPr>
            <a:spLocks noGrp="1"/>
          </p:cNvSpPr>
          <p:nvPr>
            <p:ph idx="1"/>
          </p:nvPr>
        </p:nvSpPr>
        <p:spPr>
          <a:xfrm>
            <a:off x="457200" y="990600"/>
            <a:ext cx="8077200" cy="5486400"/>
          </a:xfrm>
        </p:spPr>
        <p:txBody>
          <a:bodyPr/>
          <a:lstStyle/>
          <a:p>
            <a:pPr>
              <a:lnSpc>
                <a:spcPct val="110000"/>
              </a:lnSpc>
            </a:pPr>
            <a:r>
              <a:rPr lang="zh-CN" altLang="en-US" sz="2400" dirty="0" smtClean="0"/>
              <a:t>随机数在密码学中起着重要的作用，很多密码算法都需要使用随机数，特别是在密钥产生时。</a:t>
            </a:r>
          </a:p>
          <a:p>
            <a:pPr>
              <a:lnSpc>
                <a:spcPct val="110000"/>
              </a:lnSpc>
            </a:pPr>
            <a:r>
              <a:rPr lang="zh-CN" altLang="en-US" dirty="0" smtClean="0"/>
              <a:t>随机数在密码学中的作用</a:t>
            </a:r>
          </a:p>
          <a:p>
            <a:pPr lvl="1">
              <a:lnSpc>
                <a:spcPct val="110000"/>
              </a:lnSpc>
            </a:pPr>
            <a:r>
              <a:rPr lang="zh-CN" altLang="en-US" dirty="0" smtClean="0">
                <a:solidFill>
                  <a:srgbClr val="0000FF"/>
                </a:solidFill>
              </a:rPr>
              <a:t>相互认证中的一次性随机数</a:t>
            </a:r>
            <a:r>
              <a:rPr lang="zh-CN" altLang="en-US" dirty="0" smtClean="0"/>
              <a:t>，如在密钥分配中，都使用了一次性随机数防止重放攻击</a:t>
            </a:r>
          </a:p>
          <a:p>
            <a:pPr lvl="1">
              <a:lnSpc>
                <a:spcPct val="110000"/>
              </a:lnSpc>
            </a:pPr>
            <a:r>
              <a:rPr lang="zh-CN" altLang="en-US" dirty="0" smtClean="0">
                <a:solidFill>
                  <a:srgbClr val="0000FF"/>
                </a:solidFill>
              </a:rPr>
              <a:t>会话密钥的产生</a:t>
            </a:r>
            <a:r>
              <a:rPr lang="zh-CN" altLang="en-US" dirty="0" smtClean="0"/>
              <a:t>，用随机数作为会话密钥</a:t>
            </a:r>
          </a:p>
          <a:p>
            <a:pPr lvl="1">
              <a:lnSpc>
                <a:spcPct val="110000"/>
              </a:lnSpc>
            </a:pPr>
            <a:r>
              <a:rPr lang="zh-CN" altLang="en-US" dirty="0" smtClean="0">
                <a:solidFill>
                  <a:srgbClr val="0000FF"/>
                </a:solidFill>
              </a:rPr>
              <a:t>公钥密码算法中密钥的产生</a:t>
            </a:r>
            <a:r>
              <a:rPr lang="zh-CN" altLang="en-US" dirty="0" smtClean="0"/>
              <a:t>，用随机数作为公钥密码算法中的密钥，或以随机数来产生公钥密码算法中的密钥</a:t>
            </a:r>
          </a:p>
          <a:p>
            <a:pPr lvl="1">
              <a:lnSpc>
                <a:spcPct val="110000"/>
              </a:lnSpc>
            </a:pP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A9F22B07-D689-4E50-A941-481580B44CF8}" type="slidenum">
              <a:rPr lang="en-US" altLang="zh-CN"/>
              <a:pPr/>
              <a:t>30</a:t>
            </a:fld>
            <a:r>
              <a:rPr lang="en-US" altLang="zh-CN"/>
              <a:t>/89</a:t>
            </a:r>
          </a:p>
        </p:txBody>
      </p:sp>
      <p:sp>
        <p:nvSpPr>
          <p:cNvPr id="96259" name="Rectangle 3"/>
          <p:cNvSpPr>
            <a:spLocks noGrp="1" noChangeArrowheads="1"/>
          </p:cNvSpPr>
          <p:nvPr>
            <p:ph type="body" sz="half" idx="1"/>
          </p:nvPr>
        </p:nvSpPr>
        <p:spPr>
          <a:xfrm>
            <a:off x="304800" y="990600"/>
            <a:ext cx="8610600" cy="5638800"/>
          </a:xfrm>
        </p:spPr>
        <p:txBody>
          <a:bodyPr/>
          <a:lstStyle/>
          <a:p>
            <a:pPr>
              <a:lnSpc>
                <a:spcPct val="100000"/>
              </a:lnSpc>
            </a:pPr>
            <a:r>
              <a:rPr lang="zh-CN" altLang="en-US" sz="2400" dirty="0">
                <a:solidFill>
                  <a:srgbClr val="0000FF"/>
                </a:solidFill>
              </a:rPr>
              <a:t>网络中如果用户数目非常多且分布的地域非常广，则需要使用多个</a:t>
            </a:r>
            <a:r>
              <a:rPr lang="en-US" altLang="zh-CN" sz="2400" dirty="0">
                <a:solidFill>
                  <a:srgbClr val="0000FF"/>
                </a:solidFill>
              </a:rPr>
              <a:t>KDC</a:t>
            </a:r>
            <a:r>
              <a:rPr lang="zh-CN" altLang="en-US" sz="2400" dirty="0">
                <a:solidFill>
                  <a:srgbClr val="0000FF"/>
                </a:solidFill>
              </a:rPr>
              <a:t>的分层结构</a:t>
            </a:r>
          </a:p>
          <a:p>
            <a:pPr lvl="1">
              <a:lnSpc>
                <a:spcPct val="100000"/>
              </a:lnSpc>
            </a:pPr>
            <a:r>
              <a:rPr lang="zh-CN" altLang="en-US" sz="2000" dirty="0"/>
              <a:t>在每个小范围（如一个</a:t>
            </a:r>
            <a:r>
              <a:rPr lang="en-US" altLang="zh-CN" sz="2000" dirty="0"/>
              <a:t>LAN</a:t>
            </a:r>
            <a:r>
              <a:rPr lang="zh-CN" altLang="en-US" sz="2000" dirty="0"/>
              <a:t>或一个建筑物）内，都建立一个</a:t>
            </a:r>
            <a:r>
              <a:rPr lang="zh-CN" altLang="en-US" sz="2000" dirty="0">
                <a:solidFill>
                  <a:srgbClr val="0000FF"/>
                </a:solidFill>
              </a:rPr>
              <a:t>本地</a:t>
            </a:r>
            <a:r>
              <a:rPr lang="en-US" altLang="zh-CN" sz="2000" dirty="0">
                <a:solidFill>
                  <a:srgbClr val="0000FF"/>
                </a:solidFill>
              </a:rPr>
              <a:t>KDC</a:t>
            </a:r>
            <a:r>
              <a:rPr lang="zh-CN" altLang="en-US" sz="2000" dirty="0"/>
              <a:t>。同一范围的用户在进行保密通信时，由本地</a:t>
            </a:r>
            <a:r>
              <a:rPr lang="en-US" altLang="zh-CN" sz="2000" dirty="0"/>
              <a:t>KDC</a:t>
            </a:r>
            <a:r>
              <a:rPr lang="zh-CN" altLang="en-US" sz="2000" dirty="0"/>
              <a:t>为他们分配密钥</a:t>
            </a:r>
          </a:p>
          <a:p>
            <a:pPr lvl="1">
              <a:lnSpc>
                <a:spcPct val="100000"/>
              </a:lnSpc>
            </a:pPr>
            <a:r>
              <a:rPr lang="zh-CN" altLang="en-US" sz="2000" dirty="0"/>
              <a:t>如果两个不同范围的用户想获得共享密钥，则可通过各自的本地</a:t>
            </a:r>
            <a:r>
              <a:rPr lang="en-US" altLang="zh-CN" sz="2000" dirty="0"/>
              <a:t>KDC</a:t>
            </a:r>
            <a:r>
              <a:rPr lang="zh-CN" altLang="en-US" sz="2000" dirty="0"/>
              <a:t>，而</a:t>
            </a:r>
            <a:r>
              <a:rPr lang="zh-CN" altLang="en-US" sz="2000" dirty="0">
                <a:solidFill>
                  <a:srgbClr val="0000FF"/>
                </a:solidFill>
              </a:rPr>
              <a:t>两个本地</a:t>
            </a:r>
            <a:r>
              <a:rPr lang="en-US" altLang="zh-CN" sz="2000" dirty="0">
                <a:solidFill>
                  <a:srgbClr val="0000FF"/>
                </a:solidFill>
              </a:rPr>
              <a:t>KDC</a:t>
            </a:r>
            <a:r>
              <a:rPr lang="zh-CN" altLang="en-US" sz="2000" dirty="0">
                <a:solidFill>
                  <a:srgbClr val="0000FF"/>
                </a:solidFill>
              </a:rPr>
              <a:t>的沟通又需经过一个全局</a:t>
            </a:r>
            <a:r>
              <a:rPr lang="en-US" altLang="zh-CN" sz="2000" dirty="0">
                <a:solidFill>
                  <a:srgbClr val="0000FF"/>
                </a:solidFill>
              </a:rPr>
              <a:t>KDC</a:t>
            </a:r>
            <a:r>
              <a:rPr lang="zh-CN" altLang="en-US" sz="2000" dirty="0"/>
              <a:t>。这样就建立了两层</a:t>
            </a:r>
            <a:r>
              <a:rPr lang="en-US" altLang="zh-CN" sz="2000" dirty="0"/>
              <a:t>KDC</a:t>
            </a:r>
          </a:p>
          <a:p>
            <a:pPr lvl="1">
              <a:lnSpc>
                <a:spcPct val="100000"/>
              </a:lnSpc>
            </a:pPr>
            <a:r>
              <a:rPr lang="zh-CN" altLang="en-US" sz="2000" dirty="0"/>
              <a:t>根据网络中用户的数目及分布的地域，可建立</a:t>
            </a:r>
            <a:r>
              <a:rPr lang="en-US" altLang="zh-CN" sz="2000" dirty="0"/>
              <a:t>3</a:t>
            </a:r>
            <a:r>
              <a:rPr lang="zh-CN" altLang="en-US" sz="2000" dirty="0"/>
              <a:t>层或多层</a:t>
            </a:r>
            <a:r>
              <a:rPr lang="en-US" altLang="zh-CN" sz="2000" dirty="0"/>
              <a:t>KDC</a:t>
            </a:r>
          </a:p>
          <a:p>
            <a:pPr>
              <a:lnSpc>
                <a:spcPct val="100000"/>
              </a:lnSpc>
            </a:pPr>
            <a:r>
              <a:rPr lang="zh-CN" altLang="en-US" sz="2400" dirty="0">
                <a:solidFill>
                  <a:srgbClr val="0000FF"/>
                </a:solidFill>
              </a:rPr>
              <a:t>分层结构可减小主密钥的分布</a:t>
            </a:r>
            <a:r>
              <a:rPr lang="zh-CN" altLang="en-US" sz="2400" dirty="0"/>
              <a:t>，因为大多数主密钥是在本地</a:t>
            </a:r>
            <a:r>
              <a:rPr lang="en-US" altLang="zh-CN" sz="2400" dirty="0"/>
              <a:t>KDC</a:t>
            </a:r>
            <a:r>
              <a:rPr lang="zh-CN" altLang="en-US" sz="2400" dirty="0"/>
              <a:t>和本地用户之间共享。</a:t>
            </a:r>
          </a:p>
          <a:p>
            <a:pPr>
              <a:lnSpc>
                <a:spcPct val="100000"/>
              </a:lnSpc>
            </a:pPr>
            <a:r>
              <a:rPr lang="zh-CN" altLang="en-US" sz="2400" dirty="0">
                <a:solidFill>
                  <a:srgbClr val="0000FF"/>
                </a:solidFill>
              </a:rPr>
              <a:t>分层结构还可将虚假</a:t>
            </a:r>
            <a:r>
              <a:rPr lang="en-US" altLang="zh-CN" sz="2400" dirty="0">
                <a:solidFill>
                  <a:srgbClr val="0000FF"/>
                </a:solidFill>
              </a:rPr>
              <a:t>KDC</a:t>
            </a:r>
            <a:r>
              <a:rPr lang="zh-CN" altLang="en-US" sz="2400" dirty="0">
                <a:solidFill>
                  <a:srgbClr val="0000FF"/>
                </a:solidFill>
              </a:rPr>
              <a:t>的危害限制到一个局部区域，</a:t>
            </a:r>
            <a:r>
              <a:rPr lang="zh-CN" altLang="en-US" sz="2400" dirty="0"/>
              <a:t>但</a:t>
            </a:r>
            <a:r>
              <a:rPr lang="zh-CN" altLang="en-US" sz="2400" dirty="0">
                <a:solidFill>
                  <a:srgbClr val="FF0000"/>
                </a:solidFill>
              </a:rPr>
              <a:t>会降低信任</a:t>
            </a:r>
            <a:r>
              <a:rPr lang="zh-CN" altLang="en-US" sz="2400" dirty="0" smtClean="0">
                <a:solidFill>
                  <a:srgbClr val="FF0000"/>
                </a:solidFill>
              </a:rPr>
              <a:t>度</a:t>
            </a:r>
            <a:endParaRPr lang="en-US" altLang="zh-CN" sz="2400" dirty="0" smtClean="0">
              <a:solidFill>
                <a:srgbClr val="FF0000"/>
              </a:solidFill>
            </a:endParaRPr>
          </a:p>
          <a:p>
            <a:pPr>
              <a:lnSpc>
                <a:spcPct val="100000"/>
              </a:lnSpc>
            </a:pPr>
            <a:r>
              <a:rPr lang="zh-CN" altLang="en-US" sz="2400" dirty="0" smtClean="0">
                <a:solidFill>
                  <a:srgbClr val="FF0000"/>
                </a:solidFill>
              </a:rPr>
              <a:t>在基于对称密钥和公钥的密钥管理中都存在分层控制问题</a:t>
            </a:r>
            <a:endParaRPr lang="zh-CN" altLang="en-US" sz="2400" dirty="0">
              <a:solidFill>
                <a:srgbClr val="FF0000"/>
              </a:solidFill>
            </a:endParaRPr>
          </a:p>
        </p:txBody>
      </p:sp>
      <p:sp>
        <p:nvSpPr>
          <p:cNvPr id="7" name="标题 1"/>
          <p:cNvSpPr>
            <a:spLocks noGrp="1"/>
          </p:cNvSpPr>
          <p:nvPr>
            <p:ph type="title"/>
          </p:nvPr>
        </p:nvSpPr>
        <p:spPr>
          <a:xfrm>
            <a:off x="533400" y="381000"/>
            <a:ext cx="7696200" cy="533400"/>
          </a:xfrm>
        </p:spPr>
        <p:txBody>
          <a:bodyPr/>
          <a:lstStyle/>
          <a:p>
            <a:r>
              <a:rPr lang="en-US" altLang="zh-CN" dirty="0" smtClean="0"/>
              <a:t>8.2.3 </a:t>
            </a:r>
            <a:r>
              <a:rPr lang="zh-CN" altLang="en-US" dirty="0" smtClean="0"/>
              <a:t>密钥的分层控制</a:t>
            </a:r>
            <a:endParaRPr lang="zh-CN" altLang="en-US" dirty="0"/>
          </a:p>
        </p:txBody>
      </p:sp>
      <p:sp>
        <p:nvSpPr>
          <p:cNvPr id="8"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密钥管理概述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8.3.1 </a:t>
            </a:r>
            <a:r>
              <a:rPr lang="zh-CN" altLang="en-US" dirty="0" smtClean="0"/>
              <a:t>基于对称密钥的管理与分配</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10000"/>
              </a:lnSpc>
            </a:pPr>
            <a:r>
              <a:rPr lang="zh-CN" altLang="en-US" sz="2000" dirty="0" smtClean="0">
                <a:latin typeface="Times New Roman" pitchFamily="18" charset="0"/>
              </a:rPr>
              <a:t>普遍采用的方式是</a:t>
            </a:r>
            <a:r>
              <a:rPr lang="en-US" altLang="zh-CN" sz="2000" dirty="0" smtClean="0">
                <a:latin typeface="Times New Roman" pitchFamily="18" charset="0"/>
              </a:rPr>
              <a:t>KDC</a:t>
            </a:r>
            <a:r>
              <a:rPr lang="zh-CN" altLang="en-US" sz="2000" dirty="0" smtClean="0">
                <a:latin typeface="Times New Roman" pitchFamily="18" charset="0"/>
              </a:rPr>
              <a:t>密钥管理体系</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在该体系中用密钥分配中心</a:t>
            </a:r>
            <a:r>
              <a:rPr lang="en-US" altLang="zh-CN" sz="2000" dirty="0" smtClean="0">
                <a:latin typeface="Times New Roman" pitchFamily="18" charset="0"/>
              </a:rPr>
              <a:t>KDC</a:t>
            </a:r>
            <a:r>
              <a:rPr lang="zh-CN" altLang="en-US" sz="2000" dirty="0" smtClean="0">
                <a:latin typeface="Times New Roman" pitchFamily="18" charset="0"/>
              </a:rPr>
              <a:t>为用户分配和管理密钥，这种模式也适合公钥管理体系</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主密钥的分配采用物理的方式，由</a:t>
            </a:r>
            <a:r>
              <a:rPr lang="en-US" altLang="zh-CN" sz="2000" dirty="0" smtClean="0">
                <a:latin typeface="Times New Roman" pitchFamily="18" charset="0"/>
              </a:rPr>
              <a:t>KDC</a:t>
            </a:r>
            <a:r>
              <a:rPr lang="zh-CN" altLang="en-US" sz="2000" dirty="0" smtClean="0">
                <a:latin typeface="Times New Roman" pitchFamily="18" charset="0"/>
              </a:rPr>
              <a:t>负责对用户的密钥进行管理，基于第</a:t>
            </a:r>
            <a:r>
              <a:rPr lang="en-US" altLang="zh-CN" sz="2000" dirty="0" smtClean="0">
                <a:latin typeface="Times New Roman" pitchFamily="18" charset="0"/>
              </a:rPr>
              <a:t>2</a:t>
            </a:r>
            <a:r>
              <a:rPr lang="zh-CN" altLang="en-US" sz="2000" dirty="0" smtClean="0">
                <a:latin typeface="Times New Roman" pitchFamily="18" charset="0"/>
              </a:rPr>
              <a:t>种方式在用户和</a:t>
            </a:r>
            <a:r>
              <a:rPr lang="en-US" altLang="zh-CN" sz="2000" dirty="0" smtClean="0">
                <a:latin typeface="Times New Roman" pitchFamily="18" charset="0"/>
              </a:rPr>
              <a:t>KDC</a:t>
            </a:r>
            <a:r>
              <a:rPr lang="zh-CN" altLang="en-US" sz="2000" dirty="0" smtClean="0">
                <a:latin typeface="Times New Roman" pitchFamily="18" charset="0"/>
              </a:rPr>
              <a:t>之间建立共享主密钥，要求所有用户必需信任</a:t>
            </a:r>
            <a:r>
              <a:rPr lang="en-US" altLang="zh-CN" sz="2000" dirty="0" smtClean="0">
                <a:latin typeface="Times New Roman" pitchFamily="18" charset="0"/>
              </a:rPr>
              <a:t>KDC</a:t>
            </a:r>
            <a:r>
              <a:rPr lang="zh-CN" altLang="en-US" sz="2000" dirty="0" smtClean="0">
                <a:latin typeface="Times New Roman" pitchFamily="18" charset="0"/>
              </a:rPr>
              <a:t>，且需要对</a:t>
            </a:r>
            <a:r>
              <a:rPr lang="en-US" altLang="zh-CN" sz="2000" dirty="0" smtClean="0">
                <a:latin typeface="Times New Roman" pitchFamily="18" charset="0"/>
              </a:rPr>
              <a:t>KDC</a:t>
            </a:r>
            <a:r>
              <a:rPr lang="zh-CN" altLang="en-US" sz="2000" dirty="0" smtClean="0">
                <a:latin typeface="Times New Roman" pitchFamily="18" charset="0"/>
              </a:rPr>
              <a:t>进行严格的保护。如果系统规模庞大，还要使用分层控制的方式</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基于</a:t>
            </a:r>
            <a:r>
              <a:rPr lang="en-US" altLang="zh-CN" sz="2000" dirty="0" smtClean="0">
                <a:latin typeface="Times New Roman" pitchFamily="18" charset="0"/>
              </a:rPr>
              <a:t>KDC</a:t>
            </a:r>
            <a:r>
              <a:rPr lang="zh-CN" altLang="en-US" sz="2000" dirty="0" smtClean="0">
                <a:latin typeface="Times New Roman" pitchFamily="18" charset="0"/>
              </a:rPr>
              <a:t>的密钥管理体系下用户的会话密钥分配方式可使用</a:t>
            </a:r>
            <a:r>
              <a:rPr lang="en-US" altLang="zh-CN" sz="2000" dirty="0" smtClean="0">
                <a:latin typeface="Times New Roman" pitchFamily="18" charset="0"/>
              </a:rPr>
              <a:t>NS</a:t>
            </a:r>
            <a:r>
              <a:rPr lang="zh-CN" altLang="en-US" sz="2000" dirty="0" smtClean="0">
                <a:latin typeface="Times New Roman" pitchFamily="18" charset="0"/>
              </a:rPr>
              <a:t>协议等方法来实现</a:t>
            </a:r>
            <a:r>
              <a:rPr lang="en-US" altLang="zh-CN" sz="2000" dirty="0" smtClean="0">
                <a:latin typeface="Times New Roman" pitchFamily="18" charset="0"/>
              </a:rPr>
              <a:t>(</a:t>
            </a:r>
            <a:r>
              <a:rPr lang="zh-CN" altLang="en-US" sz="2000" dirty="0" smtClean="0">
                <a:latin typeface="Times New Roman" pitchFamily="18" charset="0"/>
              </a:rPr>
              <a:t>详见第</a:t>
            </a:r>
            <a:r>
              <a:rPr lang="en-US" altLang="zh-CN" sz="2000" dirty="0" smtClean="0">
                <a:latin typeface="Times New Roman" pitchFamily="18" charset="0"/>
              </a:rPr>
              <a:t>7</a:t>
            </a:r>
            <a:r>
              <a:rPr lang="zh-CN" altLang="en-US" sz="2000" dirty="0" smtClean="0">
                <a:latin typeface="Times New Roman" pitchFamily="18" charset="0"/>
              </a:rPr>
              <a:t>章</a:t>
            </a:r>
            <a:r>
              <a:rPr lang="en-US" altLang="zh-CN" sz="2000" dirty="0" smtClean="0">
                <a:latin typeface="Times New Roman" pitchFamily="18" charset="0"/>
              </a:rPr>
              <a:t>)Kerberos</a:t>
            </a:r>
            <a:r>
              <a:rPr lang="zh-CN" altLang="en-US" sz="2000" dirty="0" smtClean="0">
                <a:latin typeface="Times New Roman" pitchFamily="18" charset="0"/>
              </a:rPr>
              <a:t>系统就是典型的这类系统</a:t>
            </a:r>
            <a:endParaRPr lang="en-US" altLang="zh-CN" sz="2000" dirty="0" smtClean="0">
              <a:latin typeface="Times New Roman" pitchFamily="18" charset="0"/>
            </a:endParaRPr>
          </a:p>
          <a:p>
            <a:pPr>
              <a:lnSpc>
                <a:spcPct val="110000"/>
              </a:lnSpc>
            </a:pPr>
            <a:r>
              <a:rPr lang="zh-CN" altLang="en-US" sz="2000" dirty="0" smtClean="0"/>
              <a:t>用</a:t>
            </a:r>
            <a:r>
              <a:rPr lang="en-US" altLang="zh-CN" sz="2000" dirty="0" smtClean="0"/>
              <a:t>KDC</a:t>
            </a:r>
            <a:r>
              <a:rPr lang="zh-CN" altLang="en-US" sz="2000" dirty="0" smtClean="0"/>
              <a:t>为用户分配密钥时，</a:t>
            </a:r>
            <a:r>
              <a:rPr lang="zh-CN" altLang="en-US" sz="2000" dirty="0" smtClean="0">
                <a:solidFill>
                  <a:srgbClr val="0000FF"/>
                </a:solidFill>
              </a:rPr>
              <a:t>要求所有用户都信任</a:t>
            </a:r>
            <a:r>
              <a:rPr lang="en-US" altLang="zh-CN" sz="2000" dirty="0" smtClean="0">
                <a:solidFill>
                  <a:srgbClr val="0000FF"/>
                </a:solidFill>
              </a:rPr>
              <a:t>KDC</a:t>
            </a:r>
            <a:r>
              <a:rPr lang="zh-CN" altLang="en-US" sz="2000" dirty="0" smtClean="0"/>
              <a:t>，同时</a:t>
            </a:r>
            <a:r>
              <a:rPr lang="zh-CN" altLang="en-US" sz="2000" dirty="0" smtClean="0">
                <a:solidFill>
                  <a:srgbClr val="0000FF"/>
                </a:solidFill>
              </a:rPr>
              <a:t>还要求对</a:t>
            </a:r>
            <a:r>
              <a:rPr lang="en-US" altLang="zh-CN" sz="2000" dirty="0" smtClean="0">
                <a:solidFill>
                  <a:srgbClr val="0000FF"/>
                </a:solidFill>
              </a:rPr>
              <a:t>KDC</a:t>
            </a:r>
            <a:r>
              <a:rPr lang="zh-CN" altLang="en-US" sz="2000" dirty="0" smtClean="0">
                <a:solidFill>
                  <a:srgbClr val="0000FF"/>
                </a:solidFill>
              </a:rPr>
              <a:t>加以保护</a:t>
            </a:r>
            <a:r>
              <a:rPr lang="zh-CN" altLang="en-US" sz="2000" dirty="0" smtClean="0"/>
              <a:t>。如果密钥的分配是无中心的，则不必有以上两个要求</a:t>
            </a:r>
          </a:p>
          <a:p>
            <a:pPr lvl="1">
              <a:lnSpc>
                <a:spcPct val="110000"/>
              </a:lnSpc>
            </a:pPr>
            <a:r>
              <a:rPr lang="zh-CN" altLang="en-US" sz="2000" dirty="0" smtClean="0"/>
              <a:t>然而如果每个用户都能和自己想与之建立联系的另一用户安全地通信，则对有</a:t>
            </a:r>
            <a:r>
              <a:rPr lang="en-US" altLang="zh-CN" sz="2000" dirty="0" smtClean="0"/>
              <a:t>n</a:t>
            </a:r>
            <a:r>
              <a:rPr lang="zh-CN" altLang="en-US" sz="2000" dirty="0" smtClean="0"/>
              <a:t>个用户的网络来说，主密钥应多达</a:t>
            </a:r>
            <a:r>
              <a:rPr lang="en-US" altLang="zh-CN" sz="2000" dirty="0" smtClean="0"/>
              <a:t>n(n-1)/2</a:t>
            </a:r>
            <a:r>
              <a:rPr lang="zh-CN" altLang="en-US" sz="2000" dirty="0" smtClean="0"/>
              <a:t>个。</a:t>
            </a:r>
          </a:p>
          <a:p>
            <a:pPr lvl="1">
              <a:lnSpc>
                <a:spcPct val="110000"/>
              </a:lnSpc>
            </a:pPr>
            <a:r>
              <a:rPr lang="zh-CN" altLang="en-US" sz="2000" dirty="0" smtClean="0"/>
              <a:t>当</a:t>
            </a:r>
            <a:r>
              <a:rPr lang="en-US" altLang="zh-CN" sz="2000" dirty="0" smtClean="0"/>
              <a:t>n</a:t>
            </a:r>
            <a:r>
              <a:rPr lang="zh-CN" altLang="en-US" sz="2000" dirty="0" smtClean="0"/>
              <a:t>很大时，方案无实用价值</a:t>
            </a:r>
            <a:r>
              <a:rPr lang="en-US" altLang="zh-CN" sz="2000" dirty="0" smtClean="0"/>
              <a:t>,</a:t>
            </a:r>
            <a:r>
              <a:rPr lang="zh-CN" altLang="en-US" sz="2000" dirty="0" smtClean="0"/>
              <a:t>但</a:t>
            </a:r>
            <a:r>
              <a:rPr lang="zh-CN" altLang="en-US" sz="2000" dirty="0" smtClean="0">
                <a:solidFill>
                  <a:srgbClr val="0000FF"/>
                </a:solidFill>
              </a:rPr>
              <a:t>在整个网络的局部范围却非常有用</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8.3.1 </a:t>
            </a:r>
            <a:r>
              <a:rPr lang="zh-CN" altLang="en-US" dirty="0" smtClean="0"/>
              <a:t>基于对称密钥的管理与分配</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00000"/>
              </a:lnSpc>
            </a:pPr>
            <a:r>
              <a:rPr lang="zh-CN" altLang="en-US" sz="2000" dirty="0" smtClean="0">
                <a:latin typeface="Times New Roman" pitchFamily="18" charset="0"/>
              </a:rPr>
              <a:t>无中心的密钥分配时，两个用户</a:t>
            </a:r>
            <a:r>
              <a:rPr lang="en-US" altLang="zh-CN" sz="2000" dirty="0" smtClean="0">
                <a:latin typeface="Times New Roman" pitchFamily="18" charset="0"/>
              </a:rPr>
              <a:t>A</a:t>
            </a:r>
            <a:r>
              <a:rPr lang="zh-CN" altLang="en-US" sz="2000" dirty="0" smtClean="0">
                <a:latin typeface="Times New Roman" pitchFamily="18" charset="0"/>
              </a:rPr>
              <a:t>和</a:t>
            </a:r>
            <a:r>
              <a:rPr lang="en-US" altLang="zh-CN" sz="2000" dirty="0" smtClean="0">
                <a:latin typeface="Times New Roman" pitchFamily="18" charset="0"/>
              </a:rPr>
              <a:t>B</a:t>
            </a:r>
            <a:r>
              <a:rPr lang="zh-CN" altLang="en-US" sz="2000" dirty="0" smtClean="0">
                <a:latin typeface="Times New Roman" pitchFamily="18" charset="0"/>
              </a:rPr>
              <a:t>建立会话密钥需经过以下</a:t>
            </a:r>
            <a:r>
              <a:rPr lang="en-US" altLang="zh-CN" sz="2000" dirty="0" smtClean="0">
                <a:latin typeface="Times New Roman" pitchFamily="18" charset="0"/>
              </a:rPr>
              <a:t>3</a:t>
            </a:r>
            <a:r>
              <a:rPr lang="zh-CN" altLang="en-US" sz="2000" dirty="0" smtClean="0">
                <a:latin typeface="Times New Roman" pitchFamily="18" charset="0"/>
              </a:rPr>
              <a:t>步：</a:t>
            </a:r>
          </a:p>
          <a:p>
            <a:pPr lvl="1">
              <a:lnSpc>
                <a:spcPct val="100000"/>
              </a:lnSpc>
            </a:pPr>
            <a:r>
              <a:rPr lang="zh-CN" altLang="en-US" sz="2000" dirty="0" smtClean="0">
                <a:latin typeface="Times New Roman" pitchFamily="18" charset="0"/>
              </a:rPr>
              <a:t>① </a:t>
            </a:r>
            <a:r>
              <a:rPr lang="en-US" altLang="zh-CN" sz="2000" dirty="0" smtClean="0">
                <a:latin typeface="Times New Roman" pitchFamily="18" charset="0"/>
              </a:rPr>
              <a:t>A</a:t>
            </a:r>
            <a:r>
              <a:rPr lang="zh-CN" altLang="en-US" sz="2000" dirty="0" smtClean="0">
                <a:latin typeface="Times New Roman" pitchFamily="18" charset="0"/>
              </a:rPr>
              <a:t>向</a:t>
            </a:r>
            <a:r>
              <a:rPr lang="en-US" altLang="zh-CN" sz="2000" dirty="0" smtClean="0">
                <a:latin typeface="Times New Roman" pitchFamily="18" charset="0"/>
              </a:rPr>
              <a:t>B</a:t>
            </a:r>
            <a:r>
              <a:rPr lang="zh-CN" altLang="en-US" sz="2000" dirty="0" smtClean="0">
                <a:latin typeface="Times New Roman" pitchFamily="18" charset="0"/>
              </a:rPr>
              <a:t>发出建立会话密钥的请求和一个一次性随机数</a:t>
            </a:r>
            <a:r>
              <a:rPr lang="en-US" altLang="zh-CN" sz="2000" i="1" dirty="0" smtClean="0">
                <a:latin typeface="Times New Roman" pitchFamily="18" charset="0"/>
              </a:rPr>
              <a:t>N</a:t>
            </a:r>
            <a:r>
              <a:rPr lang="en-US" altLang="zh-CN" sz="2000" baseline="-25000" dirty="0" smtClean="0">
                <a:latin typeface="Times New Roman" pitchFamily="18" charset="0"/>
              </a:rPr>
              <a:t>1</a:t>
            </a:r>
            <a:endParaRPr lang="en-US" altLang="zh-CN" sz="2000" dirty="0" smtClean="0">
              <a:latin typeface="Times New Roman" pitchFamily="18" charset="0"/>
            </a:endParaRPr>
          </a:p>
          <a:p>
            <a:pPr lvl="1">
              <a:lnSpc>
                <a:spcPct val="100000"/>
              </a:lnSpc>
            </a:pPr>
            <a:r>
              <a:rPr lang="en-US" altLang="zh-CN" sz="2000" dirty="0" smtClean="0">
                <a:latin typeface="Times New Roman" pitchFamily="18" charset="0"/>
              </a:rPr>
              <a:t>② B</a:t>
            </a:r>
            <a:r>
              <a:rPr lang="zh-CN" altLang="en-US" sz="2000" dirty="0" smtClean="0">
                <a:latin typeface="Times New Roman" pitchFamily="18" charset="0"/>
              </a:rPr>
              <a:t>用与</a:t>
            </a:r>
            <a:r>
              <a:rPr lang="en-US" altLang="zh-CN" sz="2000" dirty="0" smtClean="0">
                <a:latin typeface="Times New Roman" pitchFamily="18" charset="0"/>
              </a:rPr>
              <a:t>A</a:t>
            </a:r>
            <a:r>
              <a:rPr lang="zh-CN" altLang="en-US" sz="2000" dirty="0" smtClean="0">
                <a:latin typeface="Times New Roman" pitchFamily="18" charset="0"/>
              </a:rPr>
              <a:t>共享的主密钥</a:t>
            </a:r>
            <a:r>
              <a:rPr lang="en-US" altLang="zh-CN" sz="2000" i="1" dirty="0" err="1" smtClean="0">
                <a:latin typeface="Times New Roman" pitchFamily="18" charset="0"/>
              </a:rPr>
              <a:t>MK</a:t>
            </a:r>
            <a:r>
              <a:rPr lang="en-US" altLang="zh-CN" sz="2000" i="1" baseline="-25000" dirty="0" err="1" smtClean="0">
                <a:latin typeface="Times New Roman" pitchFamily="18" charset="0"/>
              </a:rPr>
              <a:t>m</a:t>
            </a:r>
            <a:r>
              <a:rPr lang="zh-CN" altLang="en-US" sz="2000" dirty="0" smtClean="0">
                <a:latin typeface="Times New Roman" pitchFamily="18" charset="0"/>
              </a:rPr>
              <a:t>对应答的消息加密，并发送给</a:t>
            </a:r>
            <a:r>
              <a:rPr lang="en-US" altLang="zh-CN" sz="2000" dirty="0" smtClean="0">
                <a:latin typeface="Times New Roman" pitchFamily="18" charset="0"/>
              </a:rPr>
              <a:t>A</a:t>
            </a:r>
          </a:p>
          <a:p>
            <a:pPr lvl="2">
              <a:lnSpc>
                <a:spcPct val="100000"/>
              </a:lnSpc>
            </a:pPr>
            <a:r>
              <a:rPr lang="zh-CN" altLang="en-US" sz="2000" dirty="0" smtClean="0">
                <a:latin typeface="Times New Roman" pitchFamily="18" charset="0"/>
              </a:rPr>
              <a:t>应答的消息中有</a:t>
            </a:r>
            <a:r>
              <a:rPr lang="en-US" altLang="zh-CN" sz="2000" dirty="0" smtClean="0">
                <a:latin typeface="Times New Roman" pitchFamily="18" charset="0"/>
              </a:rPr>
              <a:t>B</a:t>
            </a:r>
            <a:r>
              <a:rPr lang="zh-CN" altLang="en-US" sz="2000" dirty="0" smtClean="0">
                <a:latin typeface="Times New Roman" pitchFamily="18" charset="0"/>
              </a:rPr>
              <a:t>选取的会话密钥</a:t>
            </a:r>
            <a:r>
              <a:rPr lang="en-US" altLang="zh-CN" sz="2000" i="1" dirty="0" smtClean="0">
                <a:latin typeface="Times New Roman" pitchFamily="18" charset="0"/>
              </a:rPr>
              <a:t>K</a:t>
            </a:r>
            <a:r>
              <a:rPr lang="en-US" altLang="zh-CN" sz="2000" i="1" baseline="-25000" dirty="0" smtClean="0">
                <a:latin typeface="Times New Roman" pitchFamily="18" charset="0"/>
              </a:rPr>
              <a:t>S</a:t>
            </a:r>
            <a:r>
              <a:rPr lang="zh-CN" altLang="en-US" sz="2000" dirty="0" smtClean="0">
                <a:latin typeface="Times New Roman" pitchFamily="18" charset="0"/>
              </a:rPr>
              <a:t>、</a:t>
            </a:r>
            <a:r>
              <a:rPr lang="en-US" altLang="zh-CN" sz="2000" dirty="0" smtClean="0">
                <a:latin typeface="Times New Roman" pitchFamily="18" charset="0"/>
              </a:rPr>
              <a:t>B</a:t>
            </a:r>
            <a:r>
              <a:rPr lang="zh-CN" altLang="en-US" sz="2000" dirty="0" smtClean="0">
                <a:latin typeface="Times New Roman" pitchFamily="18" charset="0"/>
              </a:rPr>
              <a:t>的身份</a:t>
            </a:r>
            <a:r>
              <a:rPr lang="en-US" altLang="zh-CN" sz="2000" i="1" dirty="0" smtClean="0">
                <a:latin typeface="Times New Roman" pitchFamily="18" charset="0"/>
              </a:rPr>
              <a:t>ID</a:t>
            </a:r>
            <a:r>
              <a:rPr lang="en-US" altLang="zh-CN" sz="2000" i="1" baseline="-25000" dirty="0" smtClean="0">
                <a:latin typeface="Times New Roman" pitchFamily="18" charset="0"/>
              </a:rPr>
              <a:t>B</a:t>
            </a:r>
            <a:r>
              <a:rPr lang="zh-CN" altLang="en-US"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和另一个一次性随机数</a:t>
            </a:r>
            <a:r>
              <a:rPr lang="en-US" altLang="zh-CN" sz="2000" i="1" dirty="0" smtClean="0">
                <a:latin typeface="Times New Roman" pitchFamily="18" charset="0"/>
              </a:rPr>
              <a:t>N</a:t>
            </a:r>
            <a:r>
              <a:rPr lang="en-US" altLang="zh-CN" sz="2000" baseline="-25000" dirty="0" smtClean="0">
                <a:latin typeface="Times New Roman" pitchFamily="18" charset="0"/>
              </a:rPr>
              <a:t>2</a:t>
            </a:r>
            <a:endParaRPr lang="en-US" altLang="zh-CN" sz="2000" dirty="0" smtClean="0">
              <a:latin typeface="Times New Roman" pitchFamily="18" charset="0"/>
            </a:endParaRPr>
          </a:p>
          <a:p>
            <a:pPr lvl="1">
              <a:lnSpc>
                <a:spcPct val="100000"/>
              </a:lnSpc>
            </a:pPr>
            <a:r>
              <a:rPr lang="en-US" altLang="zh-CN" sz="2000" dirty="0" smtClean="0">
                <a:latin typeface="Times New Roman" pitchFamily="18" charset="0"/>
              </a:rPr>
              <a:t>③ A</a:t>
            </a:r>
            <a:r>
              <a:rPr lang="zh-CN" altLang="en-US" sz="2000" dirty="0" smtClean="0">
                <a:latin typeface="Times New Roman" pitchFamily="18" charset="0"/>
              </a:rPr>
              <a:t>使用新建立的会话密钥</a:t>
            </a:r>
            <a:r>
              <a:rPr lang="en-US" altLang="zh-CN" sz="2000" i="1" dirty="0" smtClean="0">
                <a:latin typeface="Times New Roman" pitchFamily="18" charset="0"/>
              </a:rPr>
              <a:t>K</a:t>
            </a:r>
            <a:r>
              <a:rPr lang="en-US" altLang="zh-CN" sz="2000" i="1" baseline="-25000" dirty="0" smtClean="0">
                <a:latin typeface="Times New Roman" pitchFamily="18" charset="0"/>
              </a:rPr>
              <a:t>S</a:t>
            </a:r>
            <a:r>
              <a:rPr lang="zh-CN" altLang="en-US" sz="2000" dirty="0" smtClean="0">
                <a:latin typeface="Times New Roman" pitchFamily="18" charset="0"/>
              </a:rPr>
              <a:t>对</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加密后返回给</a:t>
            </a:r>
            <a:r>
              <a:rPr lang="en-US" altLang="zh-CN" sz="2000" dirty="0" smtClean="0">
                <a:latin typeface="Times New Roman" pitchFamily="18" charset="0"/>
              </a:rPr>
              <a:t>B</a:t>
            </a:r>
            <a:endParaRPr lang="zh-CN" altLang="en-US" sz="20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13090" name="Object 2"/>
          <p:cNvGraphicFramePr>
            <a:graphicFrameLocks noChangeAspect="1"/>
          </p:cNvGraphicFramePr>
          <p:nvPr/>
        </p:nvGraphicFramePr>
        <p:xfrm>
          <a:off x="1066800" y="3733800"/>
          <a:ext cx="6858000" cy="2403475"/>
        </p:xfrm>
        <a:graphic>
          <a:graphicData uri="http://schemas.openxmlformats.org/presentationml/2006/ole">
            <p:oleObj spid="_x0000_s1113097" name="Visio" r:id="rId3" imgW="5164531" imgH="1814170" progId="Visio.Drawing.11">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8.3.2 </a:t>
            </a:r>
            <a:r>
              <a:rPr lang="zh-CN" altLang="en-US" dirty="0" smtClean="0"/>
              <a:t>基于公钥的密钥管理体制及分配</a:t>
            </a:r>
            <a:endParaRPr lang="zh-CN" altLang="en-US" dirty="0"/>
          </a:p>
        </p:txBody>
      </p:sp>
      <p:sp>
        <p:nvSpPr>
          <p:cNvPr id="3" name="内容占位符 2"/>
          <p:cNvSpPr>
            <a:spLocks noGrp="1"/>
          </p:cNvSpPr>
          <p:nvPr>
            <p:ph idx="1"/>
          </p:nvPr>
        </p:nvSpPr>
        <p:spPr>
          <a:xfrm>
            <a:off x="457200" y="990600"/>
            <a:ext cx="8382000" cy="5486400"/>
          </a:xfrm>
        </p:spPr>
        <p:txBody>
          <a:bodyPr/>
          <a:lstStyle/>
          <a:p>
            <a:pPr algn="just"/>
            <a:r>
              <a:rPr lang="zh-CN" altLang="en-US" sz="2400" dirty="0" smtClean="0"/>
              <a:t>主要有两个方面的问题需要解决</a:t>
            </a:r>
            <a:endParaRPr lang="en-US" altLang="zh-CN" sz="2400" dirty="0" smtClean="0"/>
          </a:p>
          <a:p>
            <a:pPr lvl="1" algn="just"/>
            <a:r>
              <a:rPr lang="en-US" altLang="zh-CN" sz="2000" dirty="0" smtClean="0"/>
              <a:t>1. </a:t>
            </a:r>
            <a:r>
              <a:rPr lang="zh-CN" altLang="en-US" sz="2000" dirty="0" smtClean="0"/>
              <a:t>公钥密码体制所用的</a:t>
            </a:r>
            <a:r>
              <a:rPr lang="zh-CN" altLang="en-US" sz="2000" dirty="0" smtClean="0">
                <a:solidFill>
                  <a:srgbClr val="0000FF"/>
                </a:solidFill>
              </a:rPr>
              <a:t>公开密钥的管理和分配</a:t>
            </a:r>
          </a:p>
          <a:p>
            <a:pPr lvl="1" algn="just"/>
            <a:r>
              <a:rPr lang="en-US" altLang="zh-CN" sz="2000" dirty="0" smtClean="0"/>
              <a:t>2. </a:t>
            </a:r>
            <a:r>
              <a:rPr lang="zh-CN" altLang="en-US" sz="2000" dirty="0" smtClean="0"/>
              <a:t>如何用公钥体制来</a:t>
            </a:r>
            <a:r>
              <a:rPr lang="zh-CN" altLang="en-US" sz="2000" dirty="0" smtClean="0">
                <a:solidFill>
                  <a:srgbClr val="0000FF"/>
                </a:solidFill>
              </a:rPr>
              <a:t>分配单钥密码体制所需的密钥，</a:t>
            </a:r>
            <a:r>
              <a:rPr lang="zh-CN" altLang="en-US" sz="2000" dirty="0" smtClean="0"/>
              <a:t>这是公钥加密的主要用途之一</a:t>
            </a:r>
            <a:endParaRPr lang="en-US" altLang="zh-CN" sz="2000" dirty="0" smtClean="0"/>
          </a:p>
          <a:p>
            <a:pPr algn="just"/>
            <a:r>
              <a:rPr lang="zh-CN" altLang="en-US" sz="2400" dirty="0" smtClean="0"/>
              <a:t>本节的重点是解决第一个问题，第二个问题可以参看第</a:t>
            </a:r>
            <a:r>
              <a:rPr lang="en-US" altLang="zh-CN" sz="2400" dirty="0" smtClean="0"/>
              <a:t>7</a:t>
            </a:r>
            <a:r>
              <a:rPr lang="zh-CN" altLang="en-US" sz="2400" dirty="0" smtClean="0"/>
              <a:t>章中基于公钥的密钥建立认证协议</a:t>
            </a:r>
            <a:endParaRPr lang="en-US" altLang="zh-CN" sz="2400" dirty="0" smtClean="0"/>
          </a:p>
          <a:p>
            <a:pPr lvl="1"/>
            <a:r>
              <a:rPr lang="zh-CN" altLang="en-US" sz="2000" dirty="0" smtClean="0"/>
              <a:t>基于公钥加密</a:t>
            </a:r>
            <a:endParaRPr lang="en-US" altLang="zh-CN" sz="2000" dirty="0" smtClean="0"/>
          </a:p>
          <a:p>
            <a:pPr lvl="1"/>
            <a:r>
              <a:rPr lang="zh-CN" altLang="en-US" sz="2000" dirty="0" smtClean="0"/>
              <a:t>基于证书</a:t>
            </a:r>
            <a:endParaRPr lang="en-US" altLang="zh-CN" sz="2000" dirty="0" smtClean="0"/>
          </a:p>
          <a:p>
            <a:pPr lvl="1"/>
            <a:r>
              <a:rPr lang="zh-CN" altLang="en-US" sz="2000" dirty="0" smtClean="0"/>
              <a:t>基于口令</a:t>
            </a:r>
            <a:endParaRPr lang="en-US" altLang="zh-CN" sz="2000" dirty="0" smtClean="0"/>
          </a:p>
          <a:p>
            <a:pPr lvl="1"/>
            <a:r>
              <a:rPr lang="en-US" altLang="zh-CN" sz="2000" dirty="0" smtClean="0"/>
              <a:t>DH</a:t>
            </a:r>
            <a:r>
              <a:rPr lang="zh-CN" altLang="en-US" sz="2000" dirty="0" smtClean="0"/>
              <a:t>协议</a:t>
            </a:r>
            <a:endParaRPr lang="zh-CN" altLang="en-US" sz="20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8.3.2 </a:t>
            </a:r>
            <a:r>
              <a:rPr lang="zh-CN" altLang="en-US" dirty="0" smtClean="0"/>
              <a:t>基于公钥的密钥管理体制及分配</a:t>
            </a:r>
            <a:endParaRPr lang="zh-CN" altLang="en-US" dirty="0"/>
          </a:p>
        </p:txBody>
      </p:sp>
      <p:sp>
        <p:nvSpPr>
          <p:cNvPr id="3" name="内容占位符 2"/>
          <p:cNvSpPr>
            <a:spLocks noGrp="1"/>
          </p:cNvSpPr>
          <p:nvPr>
            <p:ph idx="1"/>
          </p:nvPr>
        </p:nvSpPr>
        <p:spPr>
          <a:xfrm>
            <a:off x="457200" y="990600"/>
            <a:ext cx="8382000" cy="5486400"/>
          </a:xfrm>
        </p:spPr>
        <p:txBody>
          <a:bodyPr/>
          <a:lstStyle/>
          <a:p>
            <a:pPr>
              <a:lnSpc>
                <a:spcPct val="110000"/>
              </a:lnSpc>
            </a:pPr>
            <a:r>
              <a:rPr lang="zh-CN" altLang="en-US" dirty="0" smtClean="0"/>
              <a:t>公钥的分配方法主要有以下八种</a:t>
            </a:r>
            <a:endParaRPr lang="en-US" altLang="zh-CN" dirty="0" smtClean="0"/>
          </a:p>
          <a:p>
            <a:r>
              <a:rPr lang="en-US" altLang="zh-CN" dirty="0" smtClean="0"/>
              <a:t>1. </a:t>
            </a:r>
            <a:r>
              <a:rPr lang="zh-CN" altLang="en-US" dirty="0" smtClean="0"/>
              <a:t>公开发布</a:t>
            </a:r>
          </a:p>
          <a:p>
            <a:pPr lvl="1"/>
            <a:r>
              <a:rPr lang="zh-CN" altLang="en-US" dirty="0" smtClean="0">
                <a:solidFill>
                  <a:srgbClr val="0000FF"/>
                </a:solidFill>
              </a:rPr>
              <a:t>公开发布指用户将自己的公钥发给每一其他用户，或向某一团体广播</a:t>
            </a:r>
          </a:p>
          <a:p>
            <a:pPr lvl="2"/>
            <a:r>
              <a:rPr lang="zh-CN" altLang="en-US" sz="2000" dirty="0" smtClean="0">
                <a:latin typeface="Times New Roman" pitchFamily="18" charset="0"/>
              </a:rPr>
              <a:t>如</a:t>
            </a:r>
            <a:r>
              <a:rPr lang="en-US" altLang="zh-CN" sz="2000" dirty="0" smtClean="0">
                <a:latin typeface="Times New Roman" pitchFamily="18" charset="0"/>
              </a:rPr>
              <a:t>PGP</a:t>
            </a:r>
            <a:r>
              <a:rPr lang="zh-CN" altLang="en-US" sz="2000" dirty="0" smtClean="0">
                <a:latin typeface="Times New Roman" pitchFamily="18" charset="0"/>
              </a:rPr>
              <a:t>（</a:t>
            </a:r>
            <a:r>
              <a:rPr lang="en-US" altLang="zh-CN" sz="2000" dirty="0" smtClean="0">
                <a:latin typeface="Times New Roman" pitchFamily="18" charset="0"/>
              </a:rPr>
              <a:t>pretty good privacy</a:t>
            </a:r>
            <a:r>
              <a:rPr lang="zh-CN" altLang="en-US" sz="2000" dirty="0" smtClean="0">
                <a:latin typeface="Times New Roman" pitchFamily="18" charset="0"/>
              </a:rPr>
              <a:t>）中采用了</a:t>
            </a:r>
            <a:r>
              <a:rPr lang="en-US" altLang="zh-CN" sz="2000" dirty="0" smtClean="0">
                <a:latin typeface="Times New Roman" pitchFamily="18" charset="0"/>
              </a:rPr>
              <a:t>RSA</a:t>
            </a:r>
            <a:r>
              <a:rPr lang="zh-CN" altLang="en-US" sz="2000" dirty="0" smtClean="0">
                <a:latin typeface="Times New Roman" pitchFamily="18" charset="0"/>
              </a:rPr>
              <a:t>算法，它的很多用户都是</a:t>
            </a:r>
            <a:r>
              <a:rPr lang="zh-CN" altLang="en-US" sz="2000" dirty="0" smtClean="0">
                <a:solidFill>
                  <a:srgbClr val="0000FF"/>
                </a:solidFill>
                <a:latin typeface="Times New Roman" pitchFamily="18" charset="0"/>
              </a:rPr>
              <a:t>将自己的公钥附加到消息上</a:t>
            </a:r>
            <a:r>
              <a:rPr lang="zh-CN" altLang="en-US" sz="2000" dirty="0" smtClean="0">
                <a:latin typeface="Times New Roman" pitchFamily="18" charset="0"/>
              </a:rPr>
              <a:t>，然后发送到公开（公共）区域，如因特网邮件列表</a:t>
            </a:r>
          </a:p>
          <a:p>
            <a:pPr lvl="1"/>
            <a:r>
              <a:rPr lang="zh-CN" altLang="en-US" dirty="0" smtClean="0">
                <a:solidFill>
                  <a:srgbClr val="0000FF"/>
                </a:solidFill>
              </a:rPr>
              <a:t>缺点很明显</a:t>
            </a:r>
            <a:r>
              <a:rPr lang="zh-CN" altLang="en-US" dirty="0" smtClean="0"/>
              <a:t>，即任何人都可伪造这种公开发布</a:t>
            </a:r>
          </a:p>
          <a:p>
            <a:pPr lvl="2"/>
            <a:r>
              <a:rPr lang="zh-CN" altLang="en-US" sz="2000" dirty="0" smtClean="0">
                <a:latin typeface="华文中宋" pitchFamily="2" charset="-122"/>
              </a:rPr>
              <a:t>如果某个用户假装是用户</a:t>
            </a:r>
            <a:r>
              <a:rPr lang="en-US" altLang="zh-CN" sz="2000" dirty="0" smtClean="0">
                <a:latin typeface="华文中宋" pitchFamily="2" charset="-122"/>
              </a:rPr>
              <a:t>A</a:t>
            </a:r>
            <a:r>
              <a:rPr lang="zh-CN" altLang="en-US" sz="2000" dirty="0" smtClean="0">
                <a:latin typeface="华文中宋" pitchFamily="2" charset="-122"/>
              </a:rPr>
              <a:t>并以</a:t>
            </a:r>
            <a:r>
              <a:rPr lang="en-US" altLang="zh-CN" sz="2000" dirty="0" smtClean="0">
                <a:latin typeface="华文中宋" pitchFamily="2" charset="-122"/>
              </a:rPr>
              <a:t>A</a:t>
            </a:r>
            <a:r>
              <a:rPr lang="zh-CN" altLang="en-US" sz="2000" dirty="0" smtClean="0">
                <a:latin typeface="华文中宋" pitchFamily="2" charset="-122"/>
              </a:rPr>
              <a:t>的名义向另一用户发送或广播自己的公开钥，则在</a:t>
            </a:r>
            <a:r>
              <a:rPr lang="en-US" altLang="zh-CN" sz="2000" dirty="0" smtClean="0">
                <a:latin typeface="华文中宋" pitchFamily="2" charset="-122"/>
              </a:rPr>
              <a:t>A</a:t>
            </a:r>
            <a:r>
              <a:rPr lang="zh-CN" altLang="en-US" sz="2000" dirty="0" smtClean="0">
                <a:latin typeface="华文中宋" pitchFamily="2" charset="-122"/>
              </a:rPr>
              <a:t>发现假冒者以前，这一假冒者可解读所有意欲发向</a:t>
            </a:r>
            <a:r>
              <a:rPr lang="en-US" altLang="zh-CN" sz="2000" dirty="0" smtClean="0">
                <a:latin typeface="华文中宋" pitchFamily="2" charset="-122"/>
              </a:rPr>
              <a:t>A</a:t>
            </a:r>
            <a:r>
              <a:rPr lang="zh-CN" altLang="en-US" sz="2000" dirty="0" smtClean="0">
                <a:latin typeface="华文中宋" pitchFamily="2" charset="-122"/>
              </a:rPr>
              <a:t>的加密消息，而且假冒者还能用伪造的密钥获得认证</a:t>
            </a:r>
            <a:endParaRPr lang="zh-CN" altLang="en-US" sz="20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8.3.2 </a:t>
            </a:r>
            <a:r>
              <a:rPr lang="zh-CN" altLang="en-US" dirty="0" smtClean="0"/>
              <a:t>基于公钥的密钥管理体制及分配</a:t>
            </a:r>
            <a:endParaRPr lang="zh-CN" altLang="en-US" dirty="0"/>
          </a:p>
        </p:txBody>
      </p:sp>
      <p:sp>
        <p:nvSpPr>
          <p:cNvPr id="3" name="内容占位符 2"/>
          <p:cNvSpPr>
            <a:spLocks noGrp="1"/>
          </p:cNvSpPr>
          <p:nvPr>
            <p:ph idx="1"/>
          </p:nvPr>
        </p:nvSpPr>
        <p:spPr>
          <a:xfrm>
            <a:off x="457200" y="990600"/>
            <a:ext cx="8458200" cy="5486400"/>
          </a:xfrm>
        </p:spPr>
        <p:txBody>
          <a:bodyPr/>
          <a:lstStyle/>
          <a:p>
            <a:pPr>
              <a:lnSpc>
                <a:spcPct val="110000"/>
              </a:lnSpc>
              <a:spcBef>
                <a:spcPts val="900"/>
              </a:spcBef>
            </a:pPr>
            <a:r>
              <a:rPr lang="en-US" altLang="zh-CN" dirty="0" smtClean="0"/>
              <a:t>2. </a:t>
            </a:r>
            <a:r>
              <a:rPr lang="zh-CN" altLang="en-US" dirty="0" smtClean="0"/>
              <a:t>公用目录表</a:t>
            </a:r>
          </a:p>
          <a:p>
            <a:pPr lvl="1">
              <a:lnSpc>
                <a:spcPct val="110000"/>
              </a:lnSpc>
              <a:spcBef>
                <a:spcPts val="900"/>
              </a:spcBef>
            </a:pPr>
            <a:r>
              <a:rPr lang="zh-CN" altLang="en-US" dirty="0" smtClean="0"/>
              <a:t>公用目录表指</a:t>
            </a:r>
            <a:r>
              <a:rPr lang="zh-CN" altLang="en-US" dirty="0" smtClean="0">
                <a:solidFill>
                  <a:srgbClr val="0000FF"/>
                </a:solidFill>
              </a:rPr>
              <a:t>一个公用的公钥动态目录表</a:t>
            </a:r>
            <a:endParaRPr lang="zh-CN" altLang="en-US" dirty="0" smtClean="0"/>
          </a:p>
          <a:p>
            <a:pPr lvl="2">
              <a:lnSpc>
                <a:spcPct val="110000"/>
              </a:lnSpc>
              <a:spcBef>
                <a:spcPts val="900"/>
              </a:spcBef>
            </a:pPr>
            <a:r>
              <a:rPr lang="zh-CN" altLang="en-US" sz="2200" dirty="0" smtClean="0">
                <a:solidFill>
                  <a:srgbClr val="0000FF"/>
                </a:solidFill>
              </a:rPr>
              <a:t>公用目录表的建立、维护以及公钥的分发</a:t>
            </a:r>
            <a:r>
              <a:rPr lang="zh-CN" altLang="en-US" sz="2200" dirty="0" smtClean="0"/>
              <a:t>由某个可信的实体或组织承担，</a:t>
            </a:r>
            <a:r>
              <a:rPr lang="zh-CN" altLang="en-US" sz="2200" dirty="0" smtClean="0">
                <a:solidFill>
                  <a:srgbClr val="0000FF"/>
                </a:solidFill>
              </a:rPr>
              <a:t>称这个实体或组织为公用目录的管理员</a:t>
            </a:r>
          </a:p>
          <a:p>
            <a:pPr lvl="1">
              <a:lnSpc>
                <a:spcPct val="110000"/>
              </a:lnSpc>
              <a:spcBef>
                <a:spcPts val="900"/>
              </a:spcBef>
            </a:pPr>
            <a:r>
              <a:rPr lang="zh-CN" altLang="en-US" dirty="0" smtClean="0">
                <a:solidFill>
                  <a:srgbClr val="0000FF"/>
                </a:solidFill>
              </a:rPr>
              <a:t>该方案有以下一些组成部分</a:t>
            </a:r>
            <a:r>
              <a:rPr lang="zh-CN" altLang="en-US" dirty="0" smtClean="0"/>
              <a:t>：</a:t>
            </a:r>
          </a:p>
          <a:p>
            <a:pPr lvl="2">
              <a:lnSpc>
                <a:spcPct val="110000"/>
              </a:lnSpc>
              <a:spcBef>
                <a:spcPts val="900"/>
              </a:spcBef>
            </a:pPr>
            <a:r>
              <a:rPr lang="zh-CN" altLang="en-US" sz="2200" dirty="0" smtClean="0">
                <a:latin typeface="华文中宋" pitchFamily="2" charset="-122"/>
              </a:rPr>
              <a:t>① 管理员</a:t>
            </a:r>
            <a:r>
              <a:rPr lang="zh-CN" altLang="en-US" sz="2200" dirty="0" smtClean="0">
                <a:solidFill>
                  <a:srgbClr val="0000FF"/>
                </a:solidFill>
                <a:latin typeface="华文中宋" pitchFamily="2" charset="-122"/>
              </a:rPr>
              <a:t>为每个用户</a:t>
            </a:r>
            <a:r>
              <a:rPr lang="zh-CN" altLang="en-US" sz="2200" dirty="0" smtClean="0">
                <a:latin typeface="华文中宋" pitchFamily="2" charset="-122"/>
              </a:rPr>
              <a:t>都在目录表中</a:t>
            </a:r>
            <a:r>
              <a:rPr lang="zh-CN" altLang="en-US" sz="2200" dirty="0" smtClean="0">
                <a:solidFill>
                  <a:srgbClr val="0000FF"/>
                </a:solidFill>
                <a:latin typeface="华文中宋" pitchFamily="2" charset="-122"/>
              </a:rPr>
              <a:t>建立一个目录</a:t>
            </a:r>
            <a:r>
              <a:rPr lang="zh-CN" altLang="en-US" sz="2200" dirty="0" smtClean="0">
                <a:latin typeface="华文中宋" pitchFamily="2" charset="-122"/>
              </a:rPr>
              <a:t>，目录中有两个数据项</a:t>
            </a:r>
            <a:r>
              <a:rPr lang="en-US" altLang="zh-CN" sz="2200" dirty="0" smtClean="0">
                <a:latin typeface="华文中宋" pitchFamily="2" charset="-122"/>
              </a:rPr>
              <a:t>: </a:t>
            </a:r>
          </a:p>
          <a:p>
            <a:pPr lvl="3">
              <a:lnSpc>
                <a:spcPct val="110000"/>
              </a:lnSpc>
              <a:spcBef>
                <a:spcPts val="900"/>
              </a:spcBef>
            </a:pPr>
            <a:r>
              <a:rPr lang="zh-CN" altLang="en-US" dirty="0" smtClean="0">
                <a:solidFill>
                  <a:srgbClr val="0000FF"/>
                </a:solidFill>
                <a:latin typeface="华文中宋" pitchFamily="2" charset="-122"/>
              </a:rPr>
              <a:t>用户名；用户的公开钥</a:t>
            </a:r>
            <a:endParaRPr lang="zh-CN" altLang="en-US" dirty="0" smtClean="0">
              <a:latin typeface="华文中宋" pitchFamily="2" charset="-122"/>
            </a:endParaRPr>
          </a:p>
          <a:p>
            <a:pPr lvl="2">
              <a:lnSpc>
                <a:spcPct val="110000"/>
              </a:lnSpc>
              <a:spcBef>
                <a:spcPts val="900"/>
              </a:spcBef>
            </a:pPr>
            <a:r>
              <a:rPr lang="zh-CN" altLang="en-US" sz="2200" dirty="0" smtClean="0">
                <a:latin typeface="华文中宋" pitchFamily="2" charset="-122"/>
              </a:rPr>
              <a:t>② 每一用户都</a:t>
            </a:r>
            <a:r>
              <a:rPr lang="zh-CN" altLang="en-US" sz="2200" dirty="0" smtClean="0">
                <a:solidFill>
                  <a:srgbClr val="0000FF"/>
                </a:solidFill>
                <a:latin typeface="华文中宋" pitchFamily="2" charset="-122"/>
              </a:rPr>
              <a:t>亲自</a:t>
            </a:r>
            <a:r>
              <a:rPr lang="zh-CN" altLang="en-US" sz="2200" dirty="0" smtClean="0">
                <a:latin typeface="华文中宋" pitchFamily="2" charset="-122"/>
              </a:rPr>
              <a:t>或</a:t>
            </a:r>
            <a:r>
              <a:rPr lang="zh-CN" altLang="en-US" sz="2200" dirty="0" smtClean="0">
                <a:solidFill>
                  <a:srgbClr val="0000FF"/>
                </a:solidFill>
                <a:latin typeface="华文中宋" pitchFamily="2" charset="-122"/>
              </a:rPr>
              <a:t>以某种安全的认证通信</a:t>
            </a:r>
            <a:r>
              <a:rPr lang="zh-CN" altLang="en-US" sz="2200" dirty="0" smtClean="0">
                <a:latin typeface="华文中宋" pitchFamily="2" charset="-122"/>
              </a:rPr>
              <a:t>在管理者那里</a:t>
            </a:r>
            <a:r>
              <a:rPr lang="zh-CN" altLang="en-US" sz="2200" dirty="0" smtClean="0">
                <a:solidFill>
                  <a:srgbClr val="0000FF"/>
                </a:solidFill>
                <a:latin typeface="华文中宋" pitchFamily="2" charset="-122"/>
              </a:rPr>
              <a:t>为自己的公开钥注册，用户能够直接操作目录表</a:t>
            </a:r>
            <a:endParaRPr lang="zh-CN" altLang="en-US" sz="2200" dirty="0" smtClean="0">
              <a:latin typeface="华文中宋" pitchFamily="2" charset="-122"/>
            </a:endParaRPr>
          </a:p>
          <a:p>
            <a:pPr lvl="2">
              <a:lnSpc>
                <a:spcPct val="110000"/>
              </a:lnSpc>
              <a:spcBef>
                <a:spcPts val="900"/>
              </a:spcBef>
            </a:pPr>
            <a:r>
              <a:rPr lang="zh-CN" altLang="en-US" sz="2200" dirty="0" smtClean="0">
                <a:latin typeface="华文中宋" pitchFamily="2" charset="-122"/>
              </a:rPr>
              <a:t>③ 用户如果由于自己的公钥用过的次数太多或由于与公钥相关的秘密钥已被泄露，</a:t>
            </a:r>
            <a:r>
              <a:rPr lang="zh-CN" altLang="en-US" sz="2200" dirty="0" smtClean="0">
                <a:solidFill>
                  <a:srgbClr val="0000FF"/>
                </a:solidFill>
                <a:latin typeface="华文中宋" pitchFamily="2" charset="-122"/>
              </a:rPr>
              <a:t>可随时用新密钥替换现有的密钥</a:t>
            </a:r>
            <a:endParaRPr lang="zh-CN" altLang="en-US" sz="2200" dirty="0">
              <a:latin typeface="华文中宋" pitchFamily="2" charset="-12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8.3.2 </a:t>
            </a:r>
            <a:r>
              <a:rPr lang="zh-CN" altLang="en-US" dirty="0" smtClean="0"/>
              <a:t>基于公钥的密钥管理体制及分配</a:t>
            </a:r>
            <a:endParaRPr lang="zh-CN" altLang="en-US" dirty="0"/>
          </a:p>
        </p:txBody>
      </p:sp>
      <p:sp>
        <p:nvSpPr>
          <p:cNvPr id="3" name="内容占位符 2"/>
          <p:cNvSpPr>
            <a:spLocks noGrp="1"/>
          </p:cNvSpPr>
          <p:nvPr>
            <p:ph idx="1"/>
          </p:nvPr>
        </p:nvSpPr>
        <p:spPr>
          <a:xfrm>
            <a:off x="457200" y="990600"/>
            <a:ext cx="8458200" cy="5486400"/>
          </a:xfrm>
        </p:spPr>
        <p:txBody>
          <a:bodyPr/>
          <a:lstStyle/>
          <a:p>
            <a:pPr lvl="2"/>
            <a:r>
              <a:rPr lang="en-US" altLang="zh-CN" sz="2000" dirty="0" smtClean="0">
                <a:latin typeface="华文中宋" pitchFamily="2" charset="-122"/>
              </a:rPr>
              <a:t>④ </a:t>
            </a:r>
            <a:r>
              <a:rPr lang="zh-CN" altLang="en-US" sz="2000" dirty="0" smtClean="0">
                <a:solidFill>
                  <a:srgbClr val="0000FF"/>
                </a:solidFill>
                <a:latin typeface="华文中宋" pitchFamily="2" charset="-122"/>
              </a:rPr>
              <a:t>管理员定期公布或定期更新目录表</a:t>
            </a:r>
            <a:endParaRPr lang="zh-CN" altLang="en-US" sz="2000" dirty="0" smtClean="0">
              <a:latin typeface="华文中宋" pitchFamily="2" charset="-122"/>
            </a:endParaRPr>
          </a:p>
          <a:p>
            <a:pPr lvl="3"/>
            <a:r>
              <a:rPr lang="zh-CN" altLang="en-US" dirty="0" smtClean="0">
                <a:latin typeface="华文中宋" pitchFamily="2" charset="-122"/>
              </a:rPr>
              <a:t>例如，</a:t>
            </a:r>
            <a:r>
              <a:rPr lang="zh-CN" altLang="en-US" dirty="0" smtClean="0">
                <a:solidFill>
                  <a:srgbClr val="0000FF"/>
                </a:solidFill>
                <a:latin typeface="华文中宋" pitchFamily="2" charset="-122"/>
              </a:rPr>
              <a:t>像电话号码本</a:t>
            </a:r>
            <a:r>
              <a:rPr lang="zh-CN" altLang="en-US" dirty="0" smtClean="0">
                <a:latin typeface="华文中宋" pitchFamily="2" charset="-122"/>
              </a:rPr>
              <a:t>一样公布目录表或在发行量很大的报纸上公布目录表的更新</a:t>
            </a:r>
          </a:p>
          <a:p>
            <a:pPr lvl="2"/>
            <a:r>
              <a:rPr lang="zh-CN" altLang="en-US" sz="2000" dirty="0" smtClean="0">
                <a:latin typeface="华文中宋" pitchFamily="2" charset="-122"/>
              </a:rPr>
              <a:t>⑤ </a:t>
            </a:r>
            <a:r>
              <a:rPr lang="zh-CN" altLang="en-US" sz="2000" dirty="0" smtClean="0">
                <a:solidFill>
                  <a:srgbClr val="0000FF"/>
                </a:solidFill>
                <a:latin typeface="华文中宋" pitchFamily="2" charset="-122"/>
              </a:rPr>
              <a:t>用户可通过电子手段访问目录表，这时从管理员到用户必须有安全的认证通信</a:t>
            </a:r>
            <a:endParaRPr lang="zh-CN" altLang="en-US" sz="2000" dirty="0" smtClean="0">
              <a:latin typeface="华文中宋" pitchFamily="2" charset="-122"/>
            </a:endParaRPr>
          </a:p>
          <a:p>
            <a:pPr lvl="1" algn="just"/>
            <a:r>
              <a:rPr lang="zh-CN" altLang="en-US" sz="2000" dirty="0" smtClean="0">
                <a:solidFill>
                  <a:srgbClr val="0000FF"/>
                </a:solidFill>
              </a:rPr>
              <a:t>安全性高于公开发布，但仍易受攻击</a:t>
            </a:r>
            <a:endParaRPr lang="zh-CN" altLang="en-US" sz="2000" dirty="0" smtClean="0"/>
          </a:p>
          <a:p>
            <a:pPr lvl="2" algn="just"/>
            <a:r>
              <a:rPr lang="zh-CN" altLang="en-US" sz="2000" dirty="0" smtClean="0">
                <a:latin typeface="华文中宋" pitchFamily="2" charset="-122"/>
              </a:rPr>
              <a:t>如果</a:t>
            </a:r>
            <a:r>
              <a:rPr lang="zh-CN" altLang="en-US" sz="2000" dirty="0" smtClean="0">
                <a:solidFill>
                  <a:srgbClr val="0000FF"/>
                </a:solidFill>
                <a:latin typeface="华文中宋" pitchFamily="2" charset="-122"/>
              </a:rPr>
              <a:t>敌手成功地获取管理员的秘密钥（密码）</a:t>
            </a:r>
            <a:r>
              <a:rPr lang="zh-CN" altLang="en-US" sz="2000" dirty="0" smtClean="0">
                <a:latin typeface="华文中宋" pitchFamily="2" charset="-122"/>
              </a:rPr>
              <a:t>，就可伪造一个公钥目录表，以后既可</a:t>
            </a:r>
            <a:r>
              <a:rPr lang="zh-CN" altLang="en-US" sz="2000" dirty="0" smtClean="0">
                <a:solidFill>
                  <a:srgbClr val="0000FF"/>
                </a:solidFill>
                <a:latin typeface="华文中宋" pitchFamily="2" charset="-122"/>
              </a:rPr>
              <a:t>假冒</a:t>
            </a:r>
            <a:r>
              <a:rPr lang="zh-CN" altLang="en-US" sz="2000" dirty="0" smtClean="0">
                <a:latin typeface="华文中宋" pitchFamily="2" charset="-122"/>
              </a:rPr>
              <a:t>任一用户又能</a:t>
            </a:r>
            <a:r>
              <a:rPr lang="zh-CN" altLang="en-US" sz="2000" dirty="0" smtClean="0">
                <a:solidFill>
                  <a:srgbClr val="0000FF"/>
                </a:solidFill>
                <a:latin typeface="华文中宋" pitchFamily="2" charset="-122"/>
              </a:rPr>
              <a:t>监听</a:t>
            </a:r>
            <a:r>
              <a:rPr lang="zh-CN" altLang="en-US" sz="2000" dirty="0" smtClean="0">
                <a:latin typeface="华文中宋" pitchFamily="2" charset="-122"/>
              </a:rPr>
              <a:t>发往任一用户的消息。</a:t>
            </a:r>
            <a:r>
              <a:rPr lang="en-US" altLang="zh-CN" sz="2000" dirty="0" smtClean="0">
                <a:latin typeface="华文中宋" pitchFamily="2" charset="-122"/>
              </a:rPr>
              <a:t>(</a:t>
            </a:r>
            <a:r>
              <a:rPr lang="zh-CN" altLang="en-US" sz="2000" dirty="0" smtClean="0">
                <a:latin typeface="华文中宋" pitchFamily="2" charset="-122"/>
              </a:rPr>
              <a:t>因为公钥目录表的保护不是十分安全</a:t>
            </a:r>
            <a:r>
              <a:rPr lang="en-US" altLang="zh-CN" sz="2000" dirty="0" smtClean="0">
                <a:latin typeface="华文中宋" pitchFamily="2" charset="-122"/>
              </a:rPr>
              <a:t>)</a:t>
            </a:r>
            <a:endParaRPr lang="zh-CN" altLang="en-US" sz="2000" dirty="0" smtClean="0">
              <a:latin typeface="华文中宋" pitchFamily="2" charset="-122"/>
            </a:endParaRPr>
          </a:p>
          <a:p>
            <a:pPr lvl="2" algn="just"/>
            <a:r>
              <a:rPr lang="zh-CN" altLang="en-US" sz="2000" dirty="0" smtClean="0">
                <a:solidFill>
                  <a:srgbClr val="0000FF"/>
                </a:solidFill>
                <a:latin typeface="华文中宋" pitchFamily="2" charset="-122"/>
              </a:rPr>
              <a:t>公用目录表还易受到敌手的窜扰</a:t>
            </a:r>
            <a:r>
              <a:rPr lang="en-US" altLang="zh-CN" sz="2000" dirty="0" smtClean="0">
                <a:solidFill>
                  <a:srgbClr val="0000FF"/>
                </a:solidFill>
                <a:latin typeface="华文中宋" pitchFamily="2" charset="-122"/>
              </a:rPr>
              <a:t>(</a:t>
            </a:r>
            <a:r>
              <a:rPr lang="zh-CN" altLang="en-US" sz="2000" dirty="0" smtClean="0">
                <a:solidFill>
                  <a:srgbClr val="0000FF"/>
                </a:solidFill>
                <a:latin typeface="华文中宋" pitchFamily="2" charset="-122"/>
              </a:rPr>
              <a:t>因为用户亲自操作目录表，可能会破坏目录表</a:t>
            </a:r>
            <a:r>
              <a:rPr lang="en-US" altLang="zh-CN" sz="2000" dirty="0" smtClean="0">
                <a:solidFill>
                  <a:srgbClr val="0000FF"/>
                </a:solidFill>
                <a:latin typeface="华文中宋" pitchFamily="2" charset="-122"/>
              </a:rPr>
              <a:t>)</a:t>
            </a:r>
            <a:endParaRPr lang="en-US" altLang="zh-CN" sz="2000" dirty="0" smtClean="0">
              <a:latin typeface="华文中宋" pitchFamily="2" charset="-122"/>
            </a:endParaRPr>
          </a:p>
          <a:p>
            <a:pPr lvl="2" algn="just"/>
            <a:r>
              <a:rPr lang="zh-CN" altLang="en-US" sz="2000" dirty="0" smtClean="0">
                <a:solidFill>
                  <a:srgbClr val="FF0000"/>
                </a:solidFill>
                <a:effectLst>
                  <a:outerShdw blurRad="38100" dist="38100" dir="2700000" algn="tl">
                    <a:srgbClr val="000000">
                      <a:alpha val="43137"/>
                    </a:srgbClr>
                  </a:outerShdw>
                </a:effectLst>
                <a:latin typeface="华文中宋" pitchFamily="2" charset="-122"/>
              </a:rPr>
              <a:t>用户需要登录到公钥目录表中自己查找收方的公钥</a:t>
            </a:r>
            <a:endParaRPr lang="zh-CN" altLang="en-US" sz="2000" dirty="0">
              <a:solidFill>
                <a:srgbClr val="FF0000"/>
              </a:solidFill>
              <a:effectLst>
                <a:outerShdw blurRad="38100" dist="38100" dir="2700000" algn="tl">
                  <a:srgbClr val="000000">
                    <a:alpha val="43137"/>
                  </a:srgbClr>
                </a:outerShdw>
              </a:effectLst>
              <a:latin typeface="华文中宋" pitchFamily="2" charset="-12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type="body" idx="1"/>
          </p:nvPr>
        </p:nvSpPr>
        <p:spPr>
          <a:xfrm>
            <a:off x="381000" y="838200"/>
            <a:ext cx="8229600" cy="2514600"/>
          </a:xfrm>
        </p:spPr>
        <p:txBody>
          <a:bodyPr/>
          <a:lstStyle/>
          <a:p>
            <a:pPr>
              <a:lnSpc>
                <a:spcPct val="100000"/>
              </a:lnSpc>
            </a:pPr>
            <a:r>
              <a:rPr lang="en-US" altLang="zh-CN" sz="2400" dirty="0"/>
              <a:t>3. </a:t>
            </a:r>
            <a:r>
              <a:rPr lang="zh-CN" altLang="en-US" sz="2400" dirty="0"/>
              <a:t>公钥管理机构</a:t>
            </a:r>
          </a:p>
          <a:p>
            <a:pPr lvl="1">
              <a:lnSpc>
                <a:spcPct val="100000"/>
              </a:lnSpc>
            </a:pPr>
            <a:r>
              <a:rPr lang="zh-CN" altLang="en-US" sz="2000" dirty="0">
                <a:latin typeface="Times New Roman" pitchFamily="18" charset="0"/>
              </a:rPr>
              <a:t>为</a:t>
            </a:r>
            <a:r>
              <a:rPr lang="zh-CN" altLang="en-US" sz="2000" dirty="0">
                <a:solidFill>
                  <a:srgbClr val="0000FF"/>
                </a:solidFill>
                <a:latin typeface="Times New Roman" pitchFamily="18" charset="0"/>
              </a:rPr>
              <a:t>防止用户自行对公钥目录表操作</a:t>
            </a:r>
            <a:r>
              <a:rPr lang="zh-CN" altLang="en-US" sz="2000" dirty="0">
                <a:latin typeface="Times New Roman" pitchFamily="18" charset="0"/>
              </a:rPr>
              <a:t>所带来的安全威胁，假定有一个公钥管理机构来为各用户建立、维护动态的公钥目录</a:t>
            </a:r>
          </a:p>
          <a:p>
            <a:pPr lvl="1">
              <a:lnSpc>
                <a:spcPct val="100000"/>
              </a:lnSpc>
            </a:pPr>
            <a:r>
              <a:rPr lang="zh-CN" altLang="en-US" sz="2000" dirty="0">
                <a:latin typeface="Times New Roman" pitchFamily="18" charset="0"/>
              </a:rPr>
              <a:t>即由用户提出请求，公钥管理机构</a:t>
            </a:r>
            <a:r>
              <a:rPr lang="zh-CN" altLang="en-US" sz="2000" dirty="0">
                <a:solidFill>
                  <a:srgbClr val="0000FF"/>
                </a:solidFill>
                <a:latin typeface="Times New Roman" pitchFamily="18" charset="0"/>
              </a:rPr>
              <a:t>通过认证信道</a:t>
            </a:r>
            <a:r>
              <a:rPr lang="zh-CN" altLang="en-US" sz="2000" dirty="0">
                <a:latin typeface="Times New Roman" pitchFamily="18" charset="0"/>
              </a:rPr>
              <a:t>将用户所需要查找的公钥传给用户</a:t>
            </a:r>
          </a:p>
          <a:p>
            <a:pPr lvl="1">
              <a:lnSpc>
                <a:spcPct val="100000"/>
              </a:lnSpc>
            </a:pPr>
            <a:r>
              <a:rPr lang="zh-CN" altLang="en-US" sz="2000" dirty="0">
                <a:latin typeface="Times New Roman" pitchFamily="18" charset="0"/>
              </a:rPr>
              <a:t>该认证信道</a:t>
            </a:r>
            <a:r>
              <a:rPr lang="zh-CN" altLang="en-US" sz="2000" dirty="0">
                <a:solidFill>
                  <a:srgbClr val="0000FF"/>
                </a:solidFill>
                <a:latin typeface="Times New Roman" pitchFamily="18" charset="0"/>
              </a:rPr>
              <a:t>主要基于公钥管理机构的签名</a:t>
            </a:r>
            <a:r>
              <a:rPr lang="zh-CN" altLang="en-US" sz="2000" dirty="0">
                <a:latin typeface="Times New Roman" pitchFamily="18" charset="0"/>
              </a:rPr>
              <a:t> </a:t>
            </a:r>
          </a:p>
        </p:txBody>
      </p:sp>
      <p:sp>
        <p:nvSpPr>
          <p:cNvPr id="430085" name="Rectangle 5"/>
          <p:cNvSpPr>
            <a:spLocks noChangeArrowheads="1"/>
          </p:cNvSpPr>
          <p:nvPr/>
        </p:nvSpPr>
        <p:spPr bwMode="auto">
          <a:xfrm>
            <a:off x="0" y="20716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430084" name="Object 4"/>
          <p:cNvGraphicFramePr>
            <a:graphicFrameLocks noChangeAspect="1"/>
          </p:cNvGraphicFramePr>
          <p:nvPr/>
        </p:nvGraphicFramePr>
        <p:xfrm>
          <a:off x="1295400" y="3412109"/>
          <a:ext cx="6553200" cy="3445891"/>
        </p:xfrm>
        <a:graphic>
          <a:graphicData uri="http://schemas.openxmlformats.org/presentationml/2006/ole">
            <p:oleObj spid="_x0000_s808969" name="Visio" r:id="rId3" imgW="5164836" imgH="2716530" progId="Visio.Drawing.11">
              <p:embed/>
            </p:oleObj>
          </a:graphicData>
        </a:graphic>
      </p:graphicFrame>
      <p:sp>
        <p:nvSpPr>
          <p:cNvPr id="6" name="标题 1"/>
          <p:cNvSpPr>
            <a:spLocks noGrp="1"/>
          </p:cNvSpPr>
          <p:nvPr>
            <p:ph type="title"/>
          </p:nvPr>
        </p:nvSpPr>
        <p:spPr>
          <a:xfrm>
            <a:off x="533400" y="381000"/>
            <a:ext cx="7696200" cy="533400"/>
          </a:xfrm>
        </p:spPr>
        <p:txBody>
          <a:bodyPr/>
          <a:lstStyle/>
          <a:p>
            <a:r>
              <a:rPr lang="en-US" altLang="zh-CN" dirty="0" smtClean="0"/>
              <a:t>8.3.2 </a:t>
            </a:r>
            <a:r>
              <a:rPr lang="zh-CN" altLang="en-US" dirty="0" smtClean="0"/>
              <a:t>基于公钥的密钥管理体制及分配</a:t>
            </a:r>
            <a:endParaRPr lang="zh-CN" altLang="en-US" dirty="0"/>
          </a:p>
        </p:txBody>
      </p:sp>
      <p:sp>
        <p:nvSpPr>
          <p:cNvPr id="8"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10"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37</a:t>
            </a:fld>
            <a:r>
              <a:rPr lang="en-US" altLang="zh-CN" dirty="0" smtClean="0"/>
              <a:t>/</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8.3.2 </a:t>
            </a:r>
            <a:r>
              <a:rPr lang="zh-CN" altLang="en-US" dirty="0" smtClean="0"/>
              <a:t>基于公钥的密钥管理体制及分配</a:t>
            </a:r>
            <a:endParaRPr lang="zh-CN" altLang="en-US" dirty="0"/>
          </a:p>
        </p:txBody>
      </p:sp>
      <p:sp>
        <p:nvSpPr>
          <p:cNvPr id="3" name="内容占位符 2"/>
          <p:cNvSpPr>
            <a:spLocks noGrp="1"/>
          </p:cNvSpPr>
          <p:nvPr>
            <p:ph idx="1"/>
          </p:nvPr>
        </p:nvSpPr>
        <p:spPr>
          <a:xfrm>
            <a:off x="457200" y="990600"/>
            <a:ext cx="8458200" cy="5486400"/>
          </a:xfrm>
        </p:spPr>
        <p:txBody>
          <a:bodyPr/>
          <a:lstStyle/>
          <a:p>
            <a:pPr>
              <a:lnSpc>
                <a:spcPct val="110000"/>
              </a:lnSpc>
            </a:pPr>
            <a:r>
              <a:rPr lang="zh-CN" altLang="en-US" sz="2000" dirty="0" smtClean="0"/>
              <a:t>其中消息②中 管理机构对</a:t>
            </a:r>
            <a:r>
              <a:rPr lang="en-US" altLang="zh-CN" sz="2000" dirty="0" smtClean="0"/>
              <a:t>A</a:t>
            </a:r>
            <a:r>
              <a:rPr lang="zh-CN" altLang="en-US" sz="2000" dirty="0" smtClean="0"/>
              <a:t>的应答消息用自己的</a:t>
            </a:r>
            <a:r>
              <a:rPr lang="zh-CN" altLang="en-US" sz="2000" dirty="0" smtClean="0">
                <a:solidFill>
                  <a:srgbClr val="0000FF"/>
                </a:solidFill>
              </a:rPr>
              <a:t>秘密钥</a:t>
            </a:r>
            <a:r>
              <a:rPr lang="en-US" altLang="zh-CN" sz="2000" i="1" dirty="0" smtClean="0">
                <a:solidFill>
                  <a:srgbClr val="0000FF"/>
                </a:solidFill>
              </a:rPr>
              <a:t>SK</a:t>
            </a:r>
            <a:r>
              <a:rPr lang="en-US" altLang="zh-CN" sz="2000" i="1" baseline="-25000" dirty="0" smtClean="0">
                <a:solidFill>
                  <a:srgbClr val="0000FF"/>
                </a:solidFill>
              </a:rPr>
              <a:t>AU</a:t>
            </a:r>
            <a:r>
              <a:rPr lang="zh-CN" altLang="en-US" sz="2000" dirty="0" smtClean="0">
                <a:solidFill>
                  <a:srgbClr val="0000FF"/>
                </a:solidFill>
              </a:rPr>
              <a:t>加密签名</a:t>
            </a:r>
            <a:r>
              <a:rPr lang="zh-CN" altLang="en-US" sz="2000" dirty="0" smtClean="0"/>
              <a:t>，消息还包含了</a:t>
            </a:r>
            <a:r>
              <a:rPr lang="en-US" altLang="zh-CN" sz="2000" dirty="0" smtClean="0">
                <a:solidFill>
                  <a:srgbClr val="0000FF"/>
                </a:solidFill>
                <a:latin typeface="Times New Roman" pitchFamily="18" charset="0"/>
              </a:rPr>
              <a:t>A</a:t>
            </a:r>
            <a:r>
              <a:rPr lang="zh-CN" altLang="en-US" sz="2000" dirty="0" smtClean="0">
                <a:solidFill>
                  <a:srgbClr val="0000FF"/>
                </a:solidFill>
                <a:latin typeface="Times New Roman" pitchFamily="18" charset="0"/>
              </a:rPr>
              <a:t>的请求</a:t>
            </a:r>
            <a:r>
              <a:rPr lang="zh-CN" altLang="en-US" sz="2000" dirty="0" smtClean="0">
                <a:latin typeface="Times New Roman" pitchFamily="18" charset="0"/>
              </a:rPr>
              <a:t>，抗篡改、抗重放；包括</a:t>
            </a:r>
            <a:r>
              <a:rPr lang="zh-CN" altLang="en-US" sz="2000" dirty="0" smtClean="0">
                <a:solidFill>
                  <a:srgbClr val="0000FF"/>
                </a:solidFill>
                <a:latin typeface="Times New Roman" pitchFamily="18" charset="0"/>
              </a:rPr>
              <a:t>最初的时戳</a:t>
            </a:r>
            <a:r>
              <a:rPr lang="zh-CN" altLang="en-US" sz="2000" dirty="0" smtClean="0">
                <a:latin typeface="Times New Roman" pitchFamily="18" charset="0"/>
              </a:rPr>
              <a:t>，抗重放</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一次性随机数</a:t>
            </a:r>
            <a:r>
              <a:rPr lang="en-US" altLang="zh-CN" sz="2000" i="1" dirty="0" smtClean="0">
                <a:latin typeface="Times New Roman" pitchFamily="18" charset="0"/>
              </a:rPr>
              <a:t>N</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N</a:t>
            </a:r>
            <a:r>
              <a:rPr lang="en-US" altLang="zh-CN" sz="2000" baseline="-25000" dirty="0" smtClean="0">
                <a:latin typeface="Times New Roman" pitchFamily="18" charset="0"/>
              </a:rPr>
              <a:t>2</a:t>
            </a:r>
            <a:r>
              <a:rPr lang="zh-CN" altLang="en-US" sz="2000" dirty="0" smtClean="0">
                <a:latin typeface="Times New Roman" pitchFamily="18" charset="0"/>
              </a:rPr>
              <a:t>，用于保障通信的新鲜性，使</a:t>
            </a:r>
            <a:r>
              <a:rPr lang="en-US" altLang="zh-CN" sz="2000" dirty="0" smtClean="0">
                <a:latin typeface="Times New Roman" pitchFamily="18" charset="0"/>
              </a:rPr>
              <a:t>A</a:t>
            </a:r>
            <a:r>
              <a:rPr lang="zh-CN" altLang="en-US" sz="2000" dirty="0" smtClean="0">
                <a:latin typeface="Times New Roman" pitchFamily="18" charset="0"/>
              </a:rPr>
              <a:t>和</a:t>
            </a:r>
            <a:r>
              <a:rPr lang="en-US" altLang="zh-CN" sz="2000" dirty="0" smtClean="0">
                <a:latin typeface="Times New Roman" pitchFamily="18" charset="0"/>
              </a:rPr>
              <a:t>B</a:t>
            </a:r>
            <a:r>
              <a:rPr lang="zh-CN" altLang="en-US" sz="2000" dirty="0" smtClean="0">
                <a:latin typeface="Times New Roman" pitchFamily="18" charset="0"/>
              </a:rPr>
              <a:t>能够完成握手</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消息①、②、 ④ 、⑤做一次就行了，握手要在每次通信之前进行</a:t>
            </a:r>
            <a:endParaRPr lang="en-US" altLang="zh-CN" sz="2000" dirty="0" smtClean="0">
              <a:latin typeface="Times New Roman" pitchFamily="18" charset="0"/>
            </a:endParaRPr>
          </a:p>
          <a:p>
            <a:pPr marL="638175" lvl="2" indent="-342900">
              <a:lnSpc>
                <a:spcPct val="110000"/>
              </a:lnSpc>
              <a:buClr>
                <a:schemeClr val="tx2"/>
              </a:buClr>
              <a:buFont typeface="Wingdings" pitchFamily="2" charset="2"/>
              <a:buChar char="Ü"/>
            </a:pPr>
            <a:r>
              <a:rPr lang="zh-CN" altLang="en-US" sz="2000" dirty="0" smtClean="0">
                <a:solidFill>
                  <a:srgbClr val="C3093E"/>
                </a:solidFill>
                <a:latin typeface="Times New Roman" pitchFamily="18" charset="0"/>
              </a:rPr>
              <a:t>用户还必须定期地通过密钥管理中心获取通信对方的公开钥，以免对方的公开钥更新后无法保证当前的通信</a:t>
            </a:r>
            <a:endParaRPr lang="en-US" altLang="zh-CN" sz="2000" dirty="0" smtClean="0">
              <a:solidFill>
                <a:srgbClr val="C3093E"/>
              </a:solidFill>
              <a:latin typeface="Times New Roman" pitchFamily="18" charset="0"/>
            </a:endParaRPr>
          </a:p>
          <a:p>
            <a:pPr>
              <a:lnSpc>
                <a:spcPct val="100000"/>
              </a:lnSpc>
            </a:pPr>
            <a:r>
              <a:rPr lang="zh-CN" altLang="en-US" sz="2000" dirty="0" smtClean="0"/>
              <a:t>公钥管理机构方式的优缺点</a:t>
            </a:r>
          </a:p>
          <a:p>
            <a:pPr lvl="1">
              <a:lnSpc>
                <a:spcPct val="100000"/>
              </a:lnSpc>
            </a:pPr>
            <a:r>
              <a:rPr lang="zh-CN" altLang="en-US" sz="2000" dirty="0" smtClean="0"/>
              <a:t>每次密钥的获得由公钥管理机构查询并认证发送，用户不需要查表，提高了安全性</a:t>
            </a:r>
          </a:p>
          <a:p>
            <a:pPr lvl="1">
              <a:lnSpc>
                <a:spcPct val="100000"/>
              </a:lnSpc>
            </a:pPr>
            <a:r>
              <a:rPr lang="zh-CN" altLang="en-US" sz="2000" dirty="0" smtClean="0"/>
              <a:t>但公钥管理机构必须一直在线，由于</a:t>
            </a:r>
            <a:r>
              <a:rPr lang="zh-CN" altLang="en-US" sz="2000" dirty="0" smtClean="0">
                <a:solidFill>
                  <a:srgbClr val="0000FF"/>
                </a:solidFill>
              </a:rPr>
              <a:t>每一用户要想和他人联系都需求助于管理机构</a:t>
            </a:r>
            <a:r>
              <a:rPr lang="zh-CN" altLang="en-US" sz="2000" dirty="0" smtClean="0"/>
              <a:t>，所以</a:t>
            </a:r>
            <a:r>
              <a:rPr lang="zh-CN" altLang="en-US" sz="2000" dirty="0" smtClean="0">
                <a:solidFill>
                  <a:srgbClr val="0000FF"/>
                </a:solidFill>
              </a:rPr>
              <a:t>管理机构有可能成为系统的瓶颈</a:t>
            </a:r>
          </a:p>
          <a:p>
            <a:pPr lvl="1">
              <a:lnSpc>
                <a:spcPct val="100000"/>
              </a:lnSpc>
            </a:pPr>
            <a:r>
              <a:rPr lang="zh-CN" altLang="en-US" sz="2000" dirty="0" smtClean="0">
                <a:solidFill>
                  <a:srgbClr val="0000FF"/>
                </a:solidFill>
              </a:rPr>
              <a:t>由管理机构维护的公钥目录表也易被敌手通过一定方式窜扰</a:t>
            </a:r>
            <a:endParaRPr lang="zh-CN" altLang="en-US" sz="24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pPr>
              <a:lnSpc>
                <a:spcPct val="100000"/>
              </a:lnSpc>
              <a:spcBef>
                <a:spcPts val="600"/>
              </a:spcBef>
            </a:pPr>
            <a:r>
              <a:rPr lang="en-US" altLang="zh-CN" sz="2800" dirty="0" smtClean="0"/>
              <a:t>4. </a:t>
            </a:r>
            <a:r>
              <a:rPr lang="zh-CN" altLang="en-US" sz="2800" dirty="0" smtClean="0"/>
              <a:t>公钥证书</a:t>
            </a:r>
          </a:p>
          <a:p>
            <a:pPr lvl="1">
              <a:lnSpc>
                <a:spcPct val="100000"/>
              </a:lnSpc>
              <a:spcBef>
                <a:spcPts val="600"/>
              </a:spcBef>
            </a:pPr>
            <a:r>
              <a:rPr lang="zh-CN" altLang="en-US" sz="2000" dirty="0" smtClean="0"/>
              <a:t>用户通过公钥证书来互相交换自己的公钥而无须与公钥管理机构联系</a:t>
            </a:r>
          </a:p>
          <a:p>
            <a:pPr lvl="1">
              <a:lnSpc>
                <a:spcPct val="100000"/>
              </a:lnSpc>
              <a:spcBef>
                <a:spcPts val="600"/>
              </a:spcBef>
            </a:pPr>
            <a:r>
              <a:rPr lang="zh-CN" altLang="en-US" sz="2000" dirty="0" smtClean="0"/>
              <a:t>公钥证书由证书管理机构</a:t>
            </a:r>
            <a:r>
              <a:rPr lang="en-US" altLang="zh-CN" sz="2000" dirty="0" smtClean="0"/>
              <a:t>CA(certificate authority)</a:t>
            </a:r>
            <a:r>
              <a:rPr lang="zh-CN" altLang="en-US" sz="2000" dirty="0" smtClean="0"/>
              <a:t>为用户建立</a:t>
            </a:r>
            <a:endParaRPr lang="en-US" altLang="zh-CN" sz="2000" dirty="0" smtClean="0"/>
          </a:p>
          <a:p>
            <a:pPr lvl="1">
              <a:spcBef>
                <a:spcPts val="600"/>
              </a:spcBef>
            </a:pPr>
            <a:r>
              <a:rPr lang="zh-CN" altLang="en-US" sz="2000" dirty="0" smtClean="0"/>
              <a:t>证书中的数据项有与该用户的秘密钥相匹配的公开钥及用户的身份和时戳等，所有的数据项经</a:t>
            </a:r>
            <a:r>
              <a:rPr lang="en-US" altLang="zh-CN" sz="2000" dirty="0" smtClean="0"/>
              <a:t>CA</a:t>
            </a:r>
            <a:r>
              <a:rPr lang="zh-CN" altLang="en-US" sz="2000" dirty="0" smtClean="0"/>
              <a:t>用自己的秘密钥签字后就形成证书</a:t>
            </a:r>
            <a:endParaRPr lang="zh-CN" altLang="en-US" sz="2000" dirty="0" smtClean="0">
              <a:latin typeface="Times New Roman" pitchFamily="18" charset="0"/>
            </a:endParaRPr>
          </a:p>
          <a:p>
            <a:pPr lvl="2">
              <a:spcBef>
                <a:spcPts val="600"/>
              </a:spcBef>
            </a:pPr>
            <a:r>
              <a:rPr lang="zh-CN" altLang="en-US" sz="2000" dirty="0" smtClean="0">
                <a:latin typeface="Times New Roman" pitchFamily="18" charset="0"/>
              </a:rPr>
              <a:t>证书的形式为</a:t>
            </a:r>
            <a:r>
              <a:rPr lang="en-US" altLang="zh-CN" sz="2000" i="1" dirty="0" smtClean="0">
                <a:latin typeface="Times New Roman" pitchFamily="18" charset="0"/>
              </a:rPr>
              <a:t>CA</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i="1" baseline="-25000" dirty="0" smtClean="0">
                <a:latin typeface="Times New Roman" pitchFamily="18" charset="0"/>
              </a:rPr>
              <a:t>SKCA</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ID</a:t>
            </a:r>
            <a:r>
              <a:rPr lang="en-US" altLang="zh-CN" sz="2000" i="1" baseline="-25000" dirty="0" smtClean="0">
                <a:latin typeface="Times New Roman" pitchFamily="18" charset="0"/>
              </a:rPr>
              <a:t>A</a:t>
            </a:r>
            <a:r>
              <a:rPr lang="en-US" altLang="zh-CN" sz="2000" dirty="0" smtClean="0">
                <a:latin typeface="Times New Roman" pitchFamily="18" charset="0"/>
              </a:rPr>
              <a:t>, </a:t>
            </a:r>
            <a:r>
              <a:rPr lang="en-US" altLang="zh-CN" sz="2000" i="1" dirty="0" smtClean="0">
                <a:latin typeface="Times New Roman" pitchFamily="18" charset="0"/>
              </a:rPr>
              <a:t>PK</a:t>
            </a:r>
            <a:r>
              <a:rPr lang="en-US" altLang="zh-CN" sz="2000" i="1" baseline="-25000" dirty="0" smtClean="0">
                <a:latin typeface="Times New Roman" pitchFamily="18" charset="0"/>
              </a:rPr>
              <a:t>A</a:t>
            </a:r>
            <a:r>
              <a:rPr lang="en-US" altLang="zh-CN" sz="2000" dirty="0" smtClean="0">
                <a:latin typeface="Times New Roman" pitchFamily="18" charset="0"/>
              </a:rPr>
              <a:t>]</a:t>
            </a:r>
          </a:p>
          <a:p>
            <a:pPr lvl="2">
              <a:spcBef>
                <a:spcPts val="600"/>
              </a:spcBef>
            </a:pPr>
            <a:r>
              <a:rPr lang="en-US" altLang="zh-CN" sz="2000" i="1" dirty="0" smtClean="0">
                <a:latin typeface="Times New Roman" pitchFamily="18" charset="0"/>
              </a:rPr>
              <a:t>ID</a:t>
            </a:r>
            <a:r>
              <a:rPr lang="en-US" altLang="zh-CN" sz="2000" i="1" baseline="-25000" dirty="0" smtClean="0">
                <a:latin typeface="Times New Roman" pitchFamily="18" charset="0"/>
              </a:rPr>
              <a:t>A</a:t>
            </a:r>
            <a:r>
              <a:rPr lang="zh-CN" altLang="en-US" sz="2000" dirty="0" smtClean="0">
                <a:latin typeface="Times New Roman" pitchFamily="18" charset="0"/>
              </a:rPr>
              <a:t>是用户</a:t>
            </a:r>
            <a:r>
              <a:rPr lang="en-US" altLang="zh-CN" sz="2000" dirty="0" smtClean="0">
                <a:latin typeface="Times New Roman" pitchFamily="18" charset="0"/>
              </a:rPr>
              <a:t>A</a:t>
            </a:r>
            <a:r>
              <a:rPr lang="zh-CN" altLang="en-US" sz="2000" dirty="0" smtClean="0">
                <a:latin typeface="Times New Roman" pitchFamily="18" charset="0"/>
              </a:rPr>
              <a:t>的身份，</a:t>
            </a:r>
            <a:r>
              <a:rPr lang="en-US" altLang="zh-CN" sz="2000" i="1" dirty="0" smtClean="0">
                <a:latin typeface="Times New Roman" pitchFamily="18" charset="0"/>
              </a:rPr>
              <a:t>PK</a:t>
            </a:r>
            <a:r>
              <a:rPr lang="en-US" altLang="zh-CN" sz="2000" i="1" baseline="-25000" dirty="0" smtClean="0">
                <a:latin typeface="Times New Roman" pitchFamily="18" charset="0"/>
              </a:rPr>
              <a:t>A</a:t>
            </a:r>
            <a:r>
              <a:rPr lang="zh-CN" altLang="en-US" sz="2000" dirty="0" smtClean="0">
                <a:latin typeface="Times New Roman" pitchFamily="18" charset="0"/>
              </a:rPr>
              <a:t>是</a:t>
            </a:r>
            <a:r>
              <a:rPr lang="en-US" altLang="zh-CN" sz="2000" dirty="0" smtClean="0">
                <a:latin typeface="Times New Roman" pitchFamily="18" charset="0"/>
              </a:rPr>
              <a:t>A</a:t>
            </a:r>
            <a:r>
              <a:rPr lang="zh-CN" altLang="en-US" sz="2000" dirty="0" smtClean="0">
                <a:latin typeface="Times New Roman" pitchFamily="18" charset="0"/>
              </a:rPr>
              <a:t>的公钥，</a:t>
            </a:r>
            <a:r>
              <a:rPr lang="en-US" altLang="zh-CN" sz="2000" i="1" dirty="0" smtClean="0">
                <a:latin typeface="Times New Roman" pitchFamily="18" charset="0"/>
              </a:rPr>
              <a:t>T</a:t>
            </a:r>
            <a:r>
              <a:rPr lang="zh-CN" altLang="en-US" sz="2000" dirty="0" smtClean="0">
                <a:latin typeface="Times New Roman" pitchFamily="18" charset="0"/>
              </a:rPr>
              <a:t>是当前时戳</a:t>
            </a:r>
          </a:p>
          <a:p>
            <a:pPr lvl="2">
              <a:spcBef>
                <a:spcPts val="600"/>
              </a:spcBef>
            </a:pPr>
            <a:r>
              <a:rPr lang="en-US" altLang="zh-CN" sz="2000" i="1" dirty="0" smtClean="0">
                <a:latin typeface="Times New Roman" pitchFamily="18" charset="0"/>
              </a:rPr>
              <a:t>SK</a:t>
            </a:r>
            <a:r>
              <a:rPr lang="en-US" altLang="zh-CN" sz="2000" i="1" baseline="-25000" dirty="0" smtClean="0">
                <a:latin typeface="Times New Roman" pitchFamily="18" charset="0"/>
              </a:rPr>
              <a:t>CA</a:t>
            </a:r>
            <a:r>
              <a:rPr lang="zh-CN" altLang="en-US" sz="2000" dirty="0" smtClean="0">
                <a:latin typeface="Times New Roman" pitchFamily="18" charset="0"/>
              </a:rPr>
              <a:t>是</a:t>
            </a:r>
            <a:r>
              <a:rPr lang="en-US" altLang="zh-CN" sz="2000" i="1" dirty="0" smtClean="0">
                <a:latin typeface="Times New Roman" pitchFamily="18" charset="0"/>
              </a:rPr>
              <a:t>CA</a:t>
            </a:r>
            <a:r>
              <a:rPr lang="zh-CN" altLang="en-US" sz="2000" dirty="0" smtClean="0">
                <a:latin typeface="Times New Roman" pitchFamily="18" charset="0"/>
              </a:rPr>
              <a:t>的秘密钥，</a:t>
            </a:r>
            <a:r>
              <a:rPr lang="en-US" altLang="zh-CN" sz="2000" i="1" dirty="0" smtClean="0">
                <a:latin typeface="Times New Roman" pitchFamily="18" charset="0"/>
              </a:rPr>
              <a:t>CA</a:t>
            </a:r>
            <a:r>
              <a:rPr lang="zh-CN" altLang="en-US" sz="2000" dirty="0" smtClean="0">
                <a:latin typeface="Times New Roman" pitchFamily="18" charset="0"/>
              </a:rPr>
              <a:t>即是为用户</a:t>
            </a:r>
            <a:r>
              <a:rPr lang="en-US" altLang="zh-CN" sz="2000" dirty="0" smtClean="0">
                <a:latin typeface="Times New Roman" pitchFamily="18" charset="0"/>
              </a:rPr>
              <a:t>A</a:t>
            </a:r>
            <a:r>
              <a:rPr lang="zh-CN" altLang="en-US" sz="2000" dirty="0" smtClean="0">
                <a:latin typeface="Times New Roman" pitchFamily="18" charset="0"/>
              </a:rPr>
              <a:t>产生的证书</a:t>
            </a:r>
            <a:endParaRPr lang="zh-CN" altLang="en-US" sz="2000" dirty="0"/>
          </a:p>
        </p:txBody>
      </p:sp>
      <p:sp>
        <p:nvSpPr>
          <p:cNvPr id="4" name="标题 1"/>
          <p:cNvSpPr>
            <a:spLocks noGrp="1"/>
          </p:cNvSpPr>
          <p:nvPr>
            <p:ph type="title"/>
          </p:nvPr>
        </p:nvSpPr>
        <p:spPr>
          <a:xfrm>
            <a:off x="533400" y="381000"/>
            <a:ext cx="7696200" cy="533400"/>
          </a:xfrm>
        </p:spPr>
        <p:txBody>
          <a:bodyPr/>
          <a:lstStyle/>
          <a:p>
            <a:r>
              <a:rPr lang="en-US" altLang="zh-CN" dirty="0" smtClean="0"/>
              <a:t>8.3.2 </a:t>
            </a:r>
            <a:r>
              <a:rPr lang="zh-CN" altLang="en-US" dirty="0" smtClean="0"/>
              <a:t>基于公钥的密钥管理体制及分配</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27425" name="Object 1"/>
          <p:cNvGraphicFramePr>
            <a:graphicFrameLocks noChangeAspect="1"/>
          </p:cNvGraphicFramePr>
          <p:nvPr/>
        </p:nvGraphicFramePr>
        <p:xfrm>
          <a:off x="1828800" y="4554794"/>
          <a:ext cx="5486400" cy="2074606"/>
        </p:xfrm>
        <a:graphic>
          <a:graphicData uri="http://schemas.openxmlformats.org/presentationml/2006/ole">
            <p:oleObj spid="_x0000_s1127432" name="Visio" r:id="rId3" imgW="4966716" imgH="2128647" progId="Visio.Drawing.11">
              <p:embed/>
            </p:oleObj>
          </a:graphicData>
        </a:graphic>
      </p:graphicFrame>
      <p:sp>
        <p:nvSpPr>
          <p:cNvPr id="7" name="TextBox 6"/>
          <p:cNvSpPr txBox="1"/>
          <p:nvPr/>
        </p:nvSpPr>
        <p:spPr>
          <a:xfrm>
            <a:off x="7467600" y="4572000"/>
            <a:ext cx="1524000" cy="1631216"/>
          </a:xfrm>
          <a:prstGeom prst="rect">
            <a:avLst/>
          </a:prstGeom>
          <a:noFill/>
        </p:spPr>
        <p:txBody>
          <a:bodyPr wrap="square" rtlCol="0">
            <a:spAutoFit/>
          </a:bodyPr>
          <a:lstStyle/>
          <a:p>
            <a:r>
              <a:rPr lang="zh-CN" altLang="en-US" sz="2000" dirty="0" smtClean="0"/>
              <a:t>基于证书可构建</a:t>
            </a:r>
            <a:r>
              <a:rPr lang="en-US" altLang="zh-CN" sz="2000" dirty="0" smtClean="0"/>
              <a:t>PKI</a:t>
            </a:r>
            <a:r>
              <a:rPr lang="zh-CN" altLang="en-US" sz="2000" dirty="0" smtClean="0"/>
              <a:t>公钥基础设施来进行密钥管理</a:t>
            </a:r>
            <a:endParaRPr lang="zh-CN" altLang="en-US" sz="2000" dirty="0"/>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39</a:t>
            </a:fld>
            <a:r>
              <a:rPr lang="en-US" altLang="zh-CN" dirty="0" smtClean="0"/>
              <a:t>/</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8.1.1 </a:t>
            </a:r>
            <a:r>
              <a:rPr lang="zh-CN" altLang="en-US" dirty="0" smtClean="0"/>
              <a:t>随机数的产生要求</a:t>
            </a:r>
            <a:endParaRPr lang="zh-CN" altLang="en-US" dirty="0"/>
          </a:p>
        </p:txBody>
      </p:sp>
      <p:sp>
        <p:nvSpPr>
          <p:cNvPr id="3" name="内容占位符 2"/>
          <p:cNvSpPr>
            <a:spLocks noGrp="1"/>
          </p:cNvSpPr>
          <p:nvPr>
            <p:ph idx="1"/>
          </p:nvPr>
        </p:nvSpPr>
        <p:spPr>
          <a:xfrm>
            <a:off x="457200" y="990600"/>
            <a:ext cx="8305800" cy="5486400"/>
          </a:xfrm>
        </p:spPr>
        <p:txBody>
          <a:bodyPr/>
          <a:lstStyle/>
          <a:p>
            <a:r>
              <a:rPr lang="zh-CN" altLang="en-US" sz="2400" dirty="0" smtClean="0"/>
              <a:t>在随机数的各种应用中，都要求随机数序列满足两个特性</a:t>
            </a:r>
          </a:p>
          <a:p>
            <a:pPr lvl="1"/>
            <a:r>
              <a:rPr lang="zh-CN" altLang="en-US" sz="2000" dirty="0" smtClean="0">
                <a:solidFill>
                  <a:srgbClr val="0000FF"/>
                </a:solidFill>
              </a:rPr>
              <a:t>随机性</a:t>
            </a:r>
            <a:r>
              <a:rPr lang="zh-CN" altLang="en-US" sz="2000" dirty="0" smtClean="0"/>
              <a:t>和</a:t>
            </a:r>
            <a:r>
              <a:rPr lang="zh-CN" altLang="en-US" sz="2000" dirty="0" smtClean="0">
                <a:solidFill>
                  <a:srgbClr val="0000FF"/>
                </a:solidFill>
              </a:rPr>
              <a:t>不可预测性</a:t>
            </a:r>
          </a:p>
          <a:p>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）随机性</a:t>
            </a:r>
          </a:p>
          <a:p>
            <a:pPr lvl="1"/>
            <a:r>
              <a:rPr lang="zh-CN" altLang="en-US" dirty="0" smtClean="0">
                <a:effectLst>
                  <a:outerShdw blurRad="38100" dist="38100" dir="2700000" algn="tl">
                    <a:srgbClr val="000000">
                      <a:alpha val="43137"/>
                    </a:srgbClr>
                  </a:outerShdw>
                </a:effectLst>
              </a:rPr>
              <a:t>以下两个准则常用来保障数列的随机性：</a:t>
            </a:r>
          </a:p>
          <a:p>
            <a:pPr lvl="1"/>
            <a:r>
              <a:rPr lang="zh-CN" altLang="en-US" sz="2200" dirty="0" smtClean="0">
                <a:solidFill>
                  <a:srgbClr val="0000FF"/>
                </a:solidFill>
              </a:rPr>
              <a:t>①均匀分布</a:t>
            </a:r>
            <a:r>
              <a:rPr lang="zh-CN" altLang="en-US" sz="2200" dirty="0" smtClean="0"/>
              <a:t>  数列中每个数出现的频率应相等或近似相等</a:t>
            </a:r>
          </a:p>
          <a:p>
            <a:pPr lvl="1"/>
            <a:r>
              <a:rPr lang="zh-CN" altLang="en-US" sz="2200" dirty="0" smtClean="0">
                <a:solidFill>
                  <a:srgbClr val="0000FF"/>
                </a:solidFill>
              </a:rPr>
              <a:t>②独立性</a:t>
            </a:r>
            <a:r>
              <a:rPr lang="zh-CN" altLang="en-US" sz="2200" dirty="0" smtClean="0"/>
              <a:t>      数列中任一数都不能由其它数推出</a:t>
            </a:r>
          </a:p>
          <a:p>
            <a:pPr lvl="1"/>
            <a:r>
              <a:rPr lang="zh-CN" altLang="en-US" sz="2000" dirty="0" smtClean="0"/>
              <a:t>数列是否满足均匀分布可通过检测得出，而</a:t>
            </a:r>
            <a:r>
              <a:rPr lang="zh-CN" altLang="en-US" sz="2000" dirty="0" smtClean="0">
                <a:solidFill>
                  <a:srgbClr val="0000FF"/>
                </a:solidFill>
              </a:rPr>
              <a:t>是否满足独立性则无法检测</a:t>
            </a:r>
            <a:r>
              <a:rPr lang="zh-CN" altLang="en-US" sz="2000" dirty="0" smtClean="0"/>
              <a:t>，</a:t>
            </a:r>
            <a:r>
              <a:rPr lang="zh-CN" altLang="en-US" sz="2000" dirty="0" smtClean="0">
                <a:solidFill>
                  <a:srgbClr val="0000FF"/>
                </a:solidFill>
              </a:rPr>
              <a:t>然而有很多检测方法能证明</a:t>
            </a:r>
            <a:r>
              <a:rPr lang="zh-CN" altLang="en-US" sz="2000" dirty="0" smtClean="0">
                <a:solidFill>
                  <a:srgbClr val="C3093E"/>
                </a:solidFill>
              </a:rPr>
              <a:t>数列不满足独立性</a:t>
            </a:r>
          </a:p>
          <a:p>
            <a:pPr lvl="2"/>
            <a:r>
              <a:rPr lang="zh-CN" altLang="en-US" sz="2000" dirty="0" smtClean="0"/>
              <a:t>因此通常检测数列是否满足独立性的方法是</a:t>
            </a:r>
            <a:r>
              <a:rPr lang="zh-CN" altLang="en-US" sz="2000" dirty="0" smtClean="0">
                <a:solidFill>
                  <a:srgbClr val="0000FF"/>
                </a:solidFill>
              </a:rPr>
              <a:t>在对数列进行了足够多次检测后都不能证明不满足独立性，就可比较有把握地相信该数列满足独立性</a:t>
            </a:r>
            <a:endParaRPr lang="en-US" altLang="zh-CN" sz="2000" dirty="0" smtClean="0">
              <a:solidFill>
                <a:srgbClr val="0000FF"/>
              </a:solidFill>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pPr>
              <a:lnSpc>
                <a:spcPct val="110000"/>
              </a:lnSpc>
              <a:spcBef>
                <a:spcPts val="1200"/>
              </a:spcBef>
            </a:pPr>
            <a:r>
              <a:rPr lang="en-US" altLang="zh-CN" dirty="0" smtClean="0"/>
              <a:t>5. IDB:</a:t>
            </a:r>
            <a:r>
              <a:rPr lang="zh-CN" altLang="en-US" dirty="0" smtClean="0"/>
              <a:t>基于身份的公钥体制</a:t>
            </a:r>
            <a:endParaRPr lang="en-US" altLang="zh-CN" dirty="0" smtClean="0"/>
          </a:p>
          <a:p>
            <a:pPr lvl="1">
              <a:lnSpc>
                <a:spcPct val="110000"/>
              </a:lnSpc>
              <a:spcBef>
                <a:spcPts val="1200"/>
              </a:spcBef>
            </a:pPr>
            <a:r>
              <a:rPr lang="zh-CN" altLang="en-US" dirty="0" smtClean="0"/>
              <a:t>用户的身份，如</a:t>
            </a:r>
            <a:r>
              <a:rPr lang="en-US" altLang="zh-CN" dirty="0" smtClean="0"/>
              <a:t>ID</a:t>
            </a:r>
            <a:r>
              <a:rPr lang="zh-CN" altLang="en-US" dirty="0" smtClean="0"/>
              <a:t>、邮箱、手机号等作为用户的公钥，用户私钥由用户端所配置密钥产生中心</a:t>
            </a:r>
            <a:r>
              <a:rPr lang="en-US" altLang="zh-CN" dirty="0" smtClean="0"/>
              <a:t>KGC</a:t>
            </a:r>
            <a:r>
              <a:rPr lang="zh-CN" altLang="en-US" dirty="0" smtClean="0"/>
              <a:t>计算。</a:t>
            </a:r>
            <a:endParaRPr lang="en-US" altLang="zh-CN" dirty="0" smtClean="0"/>
          </a:p>
          <a:p>
            <a:pPr lvl="1">
              <a:lnSpc>
                <a:spcPct val="110000"/>
              </a:lnSpc>
              <a:spcBef>
                <a:spcPts val="1200"/>
              </a:spcBef>
            </a:pPr>
            <a:r>
              <a:rPr lang="zh-CN" altLang="en-US" dirty="0" smtClean="0"/>
              <a:t>适合分布式环境，避免了</a:t>
            </a:r>
            <a:r>
              <a:rPr lang="en-US" altLang="zh-CN" dirty="0" smtClean="0"/>
              <a:t>PKI</a:t>
            </a:r>
            <a:r>
              <a:rPr lang="zh-CN" altLang="en-US" dirty="0" smtClean="0"/>
              <a:t>体系密钥管理复杂，开销大的问题</a:t>
            </a:r>
            <a:endParaRPr lang="en-US" altLang="zh-CN" dirty="0" smtClean="0"/>
          </a:p>
          <a:p>
            <a:pPr lvl="1">
              <a:lnSpc>
                <a:spcPct val="110000"/>
              </a:lnSpc>
              <a:spcBef>
                <a:spcPts val="1200"/>
              </a:spcBef>
            </a:pPr>
            <a:r>
              <a:rPr lang="zh-CN" altLang="en-US" dirty="0" smtClean="0"/>
              <a:t>缺点是存在密钥托管问题，因为</a:t>
            </a:r>
            <a:r>
              <a:rPr lang="en-US" altLang="zh-CN" dirty="0" smtClean="0"/>
              <a:t>KGC</a:t>
            </a:r>
            <a:r>
              <a:rPr lang="zh-CN" altLang="en-US" dirty="0" smtClean="0"/>
              <a:t>知道用户的私钥</a:t>
            </a:r>
            <a:endParaRPr lang="en-US" altLang="zh-CN" dirty="0" smtClean="0"/>
          </a:p>
          <a:p>
            <a:pPr>
              <a:lnSpc>
                <a:spcPct val="110000"/>
              </a:lnSpc>
              <a:spcBef>
                <a:spcPts val="1200"/>
              </a:spcBef>
            </a:pPr>
            <a:r>
              <a:rPr lang="en-US" altLang="zh-CN" dirty="0" smtClean="0"/>
              <a:t>6. CL-PKC:</a:t>
            </a:r>
            <a:r>
              <a:rPr lang="zh-CN" altLang="en-US" dirty="0" smtClean="0"/>
              <a:t>无证书的公钥体制</a:t>
            </a:r>
            <a:endParaRPr lang="en-US" altLang="zh-CN" dirty="0" smtClean="0"/>
          </a:p>
          <a:p>
            <a:pPr lvl="1">
              <a:lnSpc>
                <a:spcPct val="110000"/>
              </a:lnSpc>
              <a:spcBef>
                <a:spcPts val="1200"/>
              </a:spcBef>
            </a:pPr>
            <a:r>
              <a:rPr lang="zh-CN" altLang="en-US" dirty="0" smtClean="0"/>
              <a:t>用户私钥由用户和</a:t>
            </a:r>
            <a:r>
              <a:rPr lang="en-US" altLang="zh-CN" dirty="0" smtClean="0"/>
              <a:t>KGC</a:t>
            </a:r>
            <a:r>
              <a:rPr lang="zh-CN" altLang="en-US" dirty="0" smtClean="0"/>
              <a:t>共同计算</a:t>
            </a:r>
          </a:p>
          <a:p>
            <a:pPr lvl="1">
              <a:lnSpc>
                <a:spcPct val="110000"/>
              </a:lnSpc>
              <a:spcBef>
                <a:spcPts val="1200"/>
              </a:spcBef>
            </a:pPr>
            <a:r>
              <a:rPr lang="zh-CN" altLang="en-US" sz="2200" dirty="0" smtClean="0"/>
              <a:t>公钥由用户产生，并在加密或认证中携带</a:t>
            </a:r>
            <a:endParaRPr lang="en-US" altLang="zh-CN" sz="2200" dirty="0" smtClean="0"/>
          </a:p>
          <a:p>
            <a:pPr lvl="1">
              <a:lnSpc>
                <a:spcPct val="110000"/>
              </a:lnSpc>
              <a:spcBef>
                <a:spcPts val="1200"/>
              </a:spcBef>
            </a:pPr>
            <a:r>
              <a:rPr lang="zh-CN" altLang="en-US" sz="2200" dirty="0" smtClean="0"/>
              <a:t>可以有效解决密钥托管问题，公钥算法需要重新设计</a:t>
            </a:r>
            <a:endParaRPr lang="zh-CN" altLang="en-US" dirty="0"/>
          </a:p>
        </p:txBody>
      </p:sp>
      <p:sp>
        <p:nvSpPr>
          <p:cNvPr id="4" name="标题 1"/>
          <p:cNvSpPr>
            <a:spLocks noGrp="1"/>
          </p:cNvSpPr>
          <p:nvPr>
            <p:ph type="title"/>
          </p:nvPr>
        </p:nvSpPr>
        <p:spPr>
          <a:xfrm>
            <a:off x="533400" y="381000"/>
            <a:ext cx="7696200" cy="533400"/>
          </a:xfrm>
        </p:spPr>
        <p:txBody>
          <a:bodyPr/>
          <a:lstStyle/>
          <a:p>
            <a:r>
              <a:rPr lang="en-US" altLang="zh-CN" dirty="0" smtClean="0"/>
              <a:t>8.3.2 </a:t>
            </a:r>
            <a:r>
              <a:rPr lang="zh-CN" altLang="en-US" dirty="0" smtClean="0"/>
              <a:t>基于公钥的密钥管理体制及分配</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40</a:t>
            </a:fld>
            <a:r>
              <a:rPr lang="en-US" altLang="zh-CN" dirty="0" smtClean="0"/>
              <a:t>/</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r>
              <a:rPr lang="en-US" altLang="zh-CN" dirty="0" smtClean="0"/>
              <a:t>7. </a:t>
            </a:r>
            <a:r>
              <a:rPr lang="zh-CN" altLang="en-US" dirty="0" smtClean="0"/>
              <a:t>自验证的公钥体制</a:t>
            </a:r>
            <a:endParaRPr lang="en-US" altLang="zh-CN" dirty="0" smtClean="0"/>
          </a:p>
          <a:p>
            <a:pPr lvl="1"/>
            <a:r>
              <a:rPr lang="zh-CN" altLang="en-US" sz="2000" dirty="0" smtClean="0"/>
              <a:t>是对</a:t>
            </a:r>
            <a:r>
              <a:rPr lang="en-US" altLang="zh-CN" sz="2000" dirty="0" smtClean="0"/>
              <a:t>PKI</a:t>
            </a:r>
            <a:r>
              <a:rPr lang="zh-CN" altLang="en-US" sz="2000" dirty="0" smtClean="0"/>
              <a:t>密钥管理体制的改进，结合了</a:t>
            </a:r>
            <a:r>
              <a:rPr lang="en-US" altLang="zh-CN" sz="2000" dirty="0" smtClean="0"/>
              <a:t>PKI</a:t>
            </a:r>
            <a:r>
              <a:rPr lang="zh-CN" altLang="en-US" sz="2000" dirty="0" smtClean="0"/>
              <a:t>和无证书体制的优点。用户的公钥能够自验证，一般原理如下：</a:t>
            </a:r>
          </a:p>
          <a:p>
            <a:pPr lvl="1"/>
            <a:r>
              <a:rPr lang="en-US" altLang="zh-CN" sz="2000" dirty="0" smtClean="0"/>
              <a:t>1.</a:t>
            </a:r>
            <a:r>
              <a:rPr lang="zh-CN" altLang="en-US" sz="2000" dirty="0" smtClean="0"/>
              <a:t>用户产生私钥</a:t>
            </a:r>
            <a:r>
              <a:rPr lang="en-US" altLang="zh-CN" sz="2000" dirty="0" smtClean="0"/>
              <a:t>SK</a:t>
            </a:r>
            <a:r>
              <a:rPr lang="en-US" altLang="zh-CN" sz="2000" baseline="-25000" dirty="0" smtClean="0"/>
              <a:t>A</a:t>
            </a:r>
          </a:p>
          <a:p>
            <a:pPr lvl="1"/>
            <a:r>
              <a:rPr lang="en-US" altLang="zh-CN" sz="2000" dirty="0" smtClean="0"/>
              <a:t>2.</a:t>
            </a:r>
            <a:r>
              <a:rPr lang="zh-CN" altLang="en-US" sz="2000" dirty="0" smtClean="0"/>
              <a:t>用户用</a:t>
            </a:r>
            <a:r>
              <a:rPr lang="en-US" altLang="zh-CN" sz="2000" dirty="0" smtClean="0"/>
              <a:t>SK</a:t>
            </a:r>
            <a:r>
              <a:rPr lang="en-US" altLang="zh-CN" sz="2000" baseline="-25000" dirty="0" smtClean="0"/>
              <a:t>A</a:t>
            </a:r>
            <a:r>
              <a:rPr lang="zh-CN" altLang="en-US" sz="2000" dirty="0" smtClean="0"/>
              <a:t>和系统权威</a:t>
            </a:r>
            <a:r>
              <a:rPr lang="en-US" altLang="zh-CN" sz="2000" dirty="0" smtClean="0"/>
              <a:t>SA</a:t>
            </a:r>
            <a:r>
              <a:rPr lang="zh-CN" altLang="en-US" sz="2000" dirty="0" smtClean="0"/>
              <a:t>的公钥</a:t>
            </a:r>
            <a:r>
              <a:rPr lang="en-US" altLang="zh-CN" sz="2000" dirty="0" smtClean="0"/>
              <a:t>PK</a:t>
            </a:r>
            <a:r>
              <a:rPr lang="en-US" altLang="zh-CN" sz="2000" baseline="-25000" dirty="0" smtClean="0"/>
              <a:t>SA</a:t>
            </a:r>
            <a:r>
              <a:rPr lang="zh-CN" altLang="en-US" sz="2000" dirty="0" smtClean="0"/>
              <a:t>产生自己的公钥</a:t>
            </a:r>
            <a:r>
              <a:rPr lang="en-US" altLang="zh-CN" sz="2000" dirty="0" smtClean="0"/>
              <a:t>PK</a:t>
            </a:r>
            <a:r>
              <a:rPr lang="en-US" altLang="zh-CN" sz="2000" baseline="-25000" dirty="0" smtClean="0"/>
              <a:t>A</a:t>
            </a:r>
            <a:endParaRPr lang="en-US" altLang="zh-CN" sz="2000" dirty="0" smtClean="0"/>
          </a:p>
          <a:p>
            <a:pPr lvl="1"/>
            <a:r>
              <a:rPr lang="en-US" altLang="zh-CN" sz="2000" dirty="0" smtClean="0"/>
              <a:t>3.SA</a:t>
            </a:r>
            <a:r>
              <a:rPr lang="zh-CN" altLang="en-US" sz="2000" dirty="0" smtClean="0"/>
              <a:t>对</a:t>
            </a:r>
            <a:r>
              <a:rPr lang="en-US" altLang="zh-CN" sz="2000" dirty="0" smtClean="0"/>
              <a:t>PK</a:t>
            </a:r>
            <a:r>
              <a:rPr lang="en-US" altLang="zh-CN" sz="2000" baseline="-25000" dirty="0" smtClean="0"/>
              <a:t>A</a:t>
            </a:r>
            <a:r>
              <a:rPr lang="zh-CN" altLang="en-US" sz="2000" dirty="0" smtClean="0"/>
              <a:t>签名产生一个</a:t>
            </a:r>
            <a:r>
              <a:rPr lang="en-US" altLang="zh-CN" sz="2000" dirty="0" smtClean="0"/>
              <a:t>witness(</a:t>
            </a:r>
            <a:r>
              <a:rPr lang="zh-CN" altLang="en-US" sz="2000" dirty="0" smtClean="0"/>
              <a:t>公钥证明，轻量级的证书</a:t>
            </a:r>
            <a:r>
              <a:rPr lang="en-US" altLang="zh-CN" sz="2000" dirty="0" smtClean="0"/>
              <a:t>)</a:t>
            </a:r>
          </a:p>
          <a:p>
            <a:pPr lvl="1"/>
            <a:r>
              <a:rPr lang="en-US" altLang="zh-CN" sz="2000" dirty="0" smtClean="0"/>
              <a:t>4.</a:t>
            </a:r>
            <a:r>
              <a:rPr lang="zh-CN" altLang="en-US" sz="2000" dirty="0" smtClean="0"/>
              <a:t>用户可使用自己的公钥</a:t>
            </a:r>
            <a:r>
              <a:rPr lang="en-US" altLang="zh-CN" sz="2000" dirty="0" smtClean="0"/>
              <a:t>PK</a:t>
            </a:r>
            <a:r>
              <a:rPr lang="en-US" altLang="zh-CN" sz="2000" baseline="-25000" dirty="0" smtClean="0"/>
              <a:t>A</a:t>
            </a:r>
            <a:r>
              <a:rPr lang="en-US" altLang="zh-CN" sz="2000" dirty="0" smtClean="0"/>
              <a:t> </a:t>
            </a:r>
            <a:r>
              <a:rPr lang="zh-CN" altLang="en-US" sz="2000" dirty="0" smtClean="0"/>
              <a:t>、身份标识</a:t>
            </a:r>
            <a:r>
              <a:rPr lang="en-US" altLang="zh-CN" sz="2000" dirty="0" smtClean="0"/>
              <a:t>ID</a:t>
            </a:r>
            <a:r>
              <a:rPr lang="en-US" altLang="zh-CN" sz="2000" baseline="-25000" dirty="0" smtClean="0"/>
              <a:t>A</a:t>
            </a:r>
            <a:r>
              <a:rPr lang="zh-CN" altLang="en-US" sz="2000" dirty="0" smtClean="0"/>
              <a:t>和系统公钥</a:t>
            </a:r>
            <a:r>
              <a:rPr lang="en-US" altLang="zh-CN" sz="2000" dirty="0" smtClean="0"/>
              <a:t>PK</a:t>
            </a:r>
            <a:r>
              <a:rPr lang="en-US" altLang="zh-CN" sz="2000" baseline="-25000" dirty="0" smtClean="0"/>
              <a:t>SA</a:t>
            </a:r>
            <a:r>
              <a:rPr lang="zh-CN" altLang="en-US" sz="2000" dirty="0" smtClean="0"/>
              <a:t>验证收到的</a:t>
            </a:r>
            <a:r>
              <a:rPr lang="en-US" altLang="zh-CN" sz="2000" dirty="0" smtClean="0"/>
              <a:t>witness</a:t>
            </a:r>
            <a:r>
              <a:rPr lang="zh-CN" altLang="en-US" sz="2000" dirty="0" smtClean="0"/>
              <a:t>是否有效 </a:t>
            </a:r>
          </a:p>
          <a:p>
            <a:pPr lvl="1"/>
            <a:r>
              <a:rPr lang="en-US" altLang="zh-CN" sz="2000" dirty="0" smtClean="0"/>
              <a:t>5.</a:t>
            </a:r>
            <a:r>
              <a:rPr lang="zh-CN" altLang="en-US" sz="2000" dirty="0" smtClean="0"/>
              <a:t>任何人都可用</a:t>
            </a:r>
            <a:r>
              <a:rPr lang="en-US" altLang="zh-CN" sz="2000" dirty="0" smtClean="0"/>
              <a:t>witness</a:t>
            </a:r>
            <a:r>
              <a:rPr lang="zh-CN" altLang="en-US" sz="2000" dirty="0" smtClean="0"/>
              <a:t>、</a:t>
            </a:r>
            <a:r>
              <a:rPr lang="en-US" altLang="zh-CN" sz="2000" dirty="0" smtClean="0"/>
              <a:t>ID</a:t>
            </a:r>
            <a:r>
              <a:rPr lang="en-US" altLang="zh-CN" sz="2000" baseline="-25000" dirty="0" smtClean="0"/>
              <a:t>A</a:t>
            </a:r>
            <a:r>
              <a:rPr lang="zh-CN" altLang="en-US" sz="2000" dirty="0" smtClean="0"/>
              <a:t>和计算出用户公钥</a:t>
            </a:r>
            <a:r>
              <a:rPr lang="en-US" altLang="zh-CN" sz="2000" dirty="0" smtClean="0"/>
              <a:t>PK</a:t>
            </a:r>
            <a:r>
              <a:rPr lang="en-US" altLang="zh-CN" sz="2000" baseline="-25000" dirty="0" smtClean="0"/>
              <a:t>A</a:t>
            </a:r>
            <a:r>
              <a:rPr lang="en-US" altLang="zh-CN" sz="2000" dirty="0" smtClean="0"/>
              <a:t> </a:t>
            </a:r>
            <a:r>
              <a:rPr lang="zh-CN" altLang="en-US" sz="2000" dirty="0" smtClean="0"/>
              <a:t>，并验证</a:t>
            </a:r>
          </a:p>
          <a:p>
            <a:pPr lvl="1"/>
            <a:r>
              <a:rPr lang="en-US" altLang="zh-CN" sz="2000" dirty="0" smtClean="0"/>
              <a:t>6. </a:t>
            </a:r>
            <a:r>
              <a:rPr lang="zh-CN" altLang="en-US" sz="2000" dirty="0" smtClean="0"/>
              <a:t>在加密或认证中只需携带</a:t>
            </a:r>
            <a:r>
              <a:rPr lang="en-US" altLang="zh-CN" sz="2000" dirty="0" smtClean="0"/>
              <a:t>witness</a:t>
            </a:r>
            <a:r>
              <a:rPr lang="zh-CN" altLang="en-US" sz="2000" dirty="0" smtClean="0"/>
              <a:t>即可</a:t>
            </a:r>
            <a:endParaRPr lang="zh-CN" altLang="en-US" sz="2000" dirty="0"/>
          </a:p>
        </p:txBody>
      </p:sp>
      <p:sp>
        <p:nvSpPr>
          <p:cNvPr id="4" name="标题 1"/>
          <p:cNvSpPr>
            <a:spLocks noGrp="1"/>
          </p:cNvSpPr>
          <p:nvPr>
            <p:ph type="title"/>
          </p:nvPr>
        </p:nvSpPr>
        <p:spPr>
          <a:xfrm>
            <a:off x="533400" y="381000"/>
            <a:ext cx="7696200" cy="533400"/>
          </a:xfrm>
        </p:spPr>
        <p:txBody>
          <a:bodyPr/>
          <a:lstStyle/>
          <a:p>
            <a:r>
              <a:rPr lang="en-US" altLang="zh-CN" dirty="0" smtClean="0"/>
              <a:t>8.3.2 </a:t>
            </a:r>
            <a:r>
              <a:rPr lang="zh-CN" altLang="en-US" dirty="0" smtClean="0"/>
              <a:t>基于公钥的密钥管理体制及分配</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41</a:t>
            </a:fld>
            <a:r>
              <a:rPr lang="en-US" altLang="zh-CN" dirty="0" smtClean="0"/>
              <a:t>/</a:t>
            </a: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pPr marL="342900" lvl="1" indent="-342900">
              <a:buClr>
                <a:schemeClr val="tx2"/>
              </a:buClr>
              <a:buFont typeface="Wingdings" pitchFamily="2" charset="2"/>
              <a:buChar char="Ü"/>
            </a:pPr>
            <a:r>
              <a:rPr lang="en-US" altLang="zh-CN" sz="2800" dirty="0" smtClean="0">
                <a:effectLst>
                  <a:outerShdw blurRad="38100" dist="38100" dir="2700000" algn="tl">
                    <a:srgbClr val="000000">
                      <a:alpha val="43137"/>
                    </a:srgbClr>
                  </a:outerShdw>
                </a:effectLst>
                <a:cs typeface="+mn-cs"/>
              </a:rPr>
              <a:t>8. </a:t>
            </a:r>
            <a:r>
              <a:rPr lang="zh-CN" altLang="en-US" sz="2800" dirty="0" smtClean="0">
                <a:effectLst>
                  <a:outerShdw blurRad="38100" dist="38100" dir="2700000" algn="tl">
                    <a:srgbClr val="000000">
                      <a:alpha val="43137"/>
                    </a:srgbClr>
                  </a:outerShdw>
                </a:effectLst>
                <a:cs typeface="+mn-cs"/>
              </a:rPr>
              <a:t>一次性公钥分配</a:t>
            </a:r>
            <a:endParaRPr lang="en-US" altLang="zh-CN" sz="2800" dirty="0" smtClean="0">
              <a:effectLst>
                <a:outerShdw blurRad="38100" dist="38100" dir="2700000" algn="tl">
                  <a:srgbClr val="000000">
                    <a:alpha val="43137"/>
                  </a:srgbClr>
                </a:outerShdw>
              </a:effectLst>
              <a:cs typeface="+mn-cs"/>
            </a:endParaRPr>
          </a:p>
          <a:p>
            <a:pPr marL="638175" lvl="2" indent="-342900">
              <a:buClr>
                <a:schemeClr val="tx2"/>
              </a:buClr>
              <a:buFont typeface="Wingdings" pitchFamily="2" charset="2"/>
              <a:buChar char="Ü"/>
            </a:pPr>
            <a:r>
              <a:rPr lang="zh-CN" altLang="en-US" dirty="0" smtClean="0"/>
              <a:t>每次用户临时产生一个公私钥对，协商完会话密钥后即刻销毁</a:t>
            </a:r>
            <a:endParaRPr lang="en-US" altLang="zh-CN" dirty="0" smtClean="0"/>
          </a:p>
          <a:p>
            <a:pPr marL="638175" lvl="2" indent="-342900">
              <a:buClr>
                <a:schemeClr val="tx2"/>
              </a:buClr>
              <a:buFont typeface="Wingdings" pitchFamily="2" charset="2"/>
              <a:buChar char="Ü"/>
            </a:pPr>
            <a:r>
              <a:rPr lang="zh-CN" altLang="en-US" dirty="0" smtClean="0"/>
              <a:t>主要是简单公钥分配协议，参考第七章中的密钥建立认证协议</a:t>
            </a:r>
            <a:endParaRPr lang="en-US" altLang="zh-CN" dirty="0" smtClean="0"/>
          </a:p>
          <a:p>
            <a:pPr marL="638175" lvl="2" indent="-342900">
              <a:buClr>
                <a:schemeClr val="tx2"/>
              </a:buClr>
              <a:buFont typeface="Wingdings" pitchFamily="2" charset="2"/>
              <a:buChar char="Ü"/>
            </a:pPr>
            <a:r>
              <a:rPr lang="zh-CN" altLang="en-US" dirty="0" smtClean="0"/>
              <a:t>存在中间人攻击</a:t>
            </a:r>
            <a:endParaRPr lang="en-US" altLang="zh-CN" dirty="0" smtClean="0"/>
          </a:p>
          <a:p>
            <a:pPr marL="638175" lvl="2" indent="-342900">
              <a:buClr>
                <a:schemeClr val="tx2"/>
              </a:buClr>
              <a:buFont typeface="Wingdings" pitchFamily="2" charset="2"/>
              <a:buChar char="Ü"/>
            </a:pPr>
            <a:r>
              <a:rPr lang="zh-CN" altLang="en-US" dirty="0" smtClean="0"/>
              <a:t>在安全性不太高，系统规模比较小的的情况下可以考虑使用</a:t>
            </a:r>
          </a:p>
        </p:txBody>
      </p:sp>
      <p:sp>
        <p:nvSpPr>
          <p:cNvPr id="4" name="标题 1"/>
          <p:cNvSpPr>
            <a:spLocks noGrp="1"/>
          </p:cNvSpPr>
          <p:nvPr>
            <p:ph type="title"/>
          </p:nvPr>
        </p:nvSpPr>
        <p:spPr>
          <a:xfrm>
            <a:off x="533400" y="381000"/>
            <a:ext cx="7696200" cy="533400"/>
          </a:xfrm>
        </p:spPr>
        <p:txBody>
          <a:bodyPr/>
          <a:lstStyle/>
          <a:p>
            <a:r>
              <a:rPr lang="en-US" altLang="zh-CN" dirty="0" smtClean="0"/>
              <a:t>8.3.2 </a:t>
            </a:r>
            <a:r>
              <a:rPr lang="zh-CN" altLang="en-US" dirty="0" smtClean="0"/>
              <a:t>基于公钥的密钥管理体制及分配</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密钥分配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42</a:t>
            </a:fld>
            <a:r>
              <a:rPr lang="en-US" altLang="zh-CN" dirty="0" smtClean="0"/>
              <a:t>/</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pPr marL="342900" lvl="1" indent="-342900">
              <a:lnSpc>
                <a:spcPct val="100000"/>
              </a:lnSpc>
              <a:spcBef>
                <a:spcPts val="600"/>
              </a:spcBef>
              <a:buClr>
                <a:schemeClr val="tx2"/>
              </a:buClr>
              <a:buFont typeface="Wingdings" pitchFamily="2" charset="2"/>
              <a:buChar char="Ü"/>
            </a:pPr>
            <a:r>
              <a:rPr lang="zh-CN" altLang="en-US" dirty="0"/>
              <a:t>公</a:t>
            </a:r>
            <a:r>
              <a:rPr lang="zh-CN" altLang="en-US" dirty="0" smtClean="0"/>
              <a:t>钥基础设施</a:t>
            </a:r>
            <a:r>
              <a:rPr lang="en-US" altLang="zh-CN" dirty="0" smtClean="0"/>
              <a:t>PKI(public key infrastructure)</a:t>
            </a:r>
            <a:r>
              <a:rPr lang="zh-CN" altLang="en-US" dirty="0" smtClean="0"/>
              <a:t>是指结合公钥密码体制建立的提供信息安全服务的基础设施</a:t>
            </a:r>
            <a:endParaRPr lang="en-US" altLang="zh-CN" dirty="0" smtClean="0"/>
          </a:p>
          <a:p>
            <a:pPr marL="342900" lvl="1" indent="-342900">
              <a:lnSpc>
                <a:spcPct val="100000"/>
              </a:lnSpc>
              <a:spcBef>
                <a:spcPts val="600"/>
              </a:spcBef>
              <a:buClr>
                <a:schemeClr val="tx2"/>
              </a:buClr>
              <a:buFont typeface="Wingdings" pitchFamily="2" charset="2"/>
              <a:buChar char="Ü"/>
            </a:pPr>
            <a:r>
              <a:rPr lang="zh-CN" altLang="en-US" dirty="0"/>
              <a:t>该</a:t>
            </a:r>
            <a:r>
              <a:rPr lang="zh-CN" altLang="en-US" dirty="0" smtClean="0"/>
              <a:t>体系在统一的安全认证标准和规范基础上提供在线身份认证，集成了</a:t>
            </a:r>
            <a:r>
              <a:rPr lang="en-US" altLang="zh-CN" dirty="0" smtClean="0"/>
              <a:t>CA</a:t>
            </a:r>
            <a:r>
              <a:rPr lang="zh-CN" altLang="en-US" dirty="0" smtClean="0"/>
              <a:t>认证、数字证书、数字签名等功能。</a:t>
            </a:r>
            <a:endParaRPr lang="en-US" altLang="zh-CN" dirty="0" smtClean="0"/>
          </a:p>
          <a:p>
            <a:pPr marL="342900" lvl="1" indent="-342900">
              <a:lnSpc>
                <a:spcPct val="100000"/>
              </a:lnSpc>
              <a:spcBef>
                <a:spcPts val="600"/>
              </a:spcBef>
              <a:buClr>
                <a:schemeClr val="tx2"/>
              </a:buClr>
              <a:buFont typeface="Wingdings" pitchFamily="2" charset="2"/>
              <a:buChar char="Ü"/>
            </a:pPr>
            <a:r>
              <a:rPr lang="en-US" altLang="zh-CN" dirty="0" smtClean="0"/>
              <a:t>PKI</a:t>
            </a:r>
            <a:r>
              <a:rPr lang="zh-CN" altLang="en-US" dirty="0" smtClean="0"/>
              <a:t>技术提供以下四种安全服务</a:t>
            </a:r>
            <a:endParaRPr lang="en-US" altLang="zh-CN" dirty="0" smtClean="0"/>
          </a:p>
          <a:p>
            <a:pPr marL="638175" lvl="2" indent="-342900">
              <a:lnSpc>
                <a:spcPct val="100000"/>
              </a:lnSpc>
              <a:spcBef>
                <a:spcPts val="600"/>
              </a:spcBef>
              <a:buClr>
                <a:schemeClr val="tx2"/>
              </a:buClr>
              <a:buFont typeface="Wingdings" pitchFamily="2" charset="2"/>
              <a:buChar char="Ü"/>
            </a:pPr>
            <a:r>
              <a:rPr lang="en-US" altLang="zh-CN" dirty="0" smtClean="0"/>
              <a:t>(1) </a:t>
            </a:r>
            <a:r>
              <a:rPr lang="zh-CN" altLang="en-US" dirty="0" smtClean="0"/>
              <a:t>数据的保密性：保证在开放的网络上传输的机密信息不泄露给非法接受者</a:t>
            </a:r>
            <a:endParaRPr lang="en-US" altLang="zh-CN" dirty="0" smtClean="0"/>
          </a:p>
          <a:p>
            <a:pPr marL="638175" lvl="2" indent="-342900">
              <a:lnSpc>
                <a:spcPct val="100000"/>
              </a:lnSpc>
              <a:spcBef>
                <a:spcPts val="600"/>
              </a:spcBef>
              <a:buClr>
                <a:schemeClr val="tx2"/>
              </a:buClr>
              <a:buFont typeface="Wingdings" pitchFamily="2" charset="2"/>
              <a:buChar char="Ü"/>
            </a:pPr>
            <a:r>
              <a:rPr lang="en-US" altLang="zh-CN" dirty="0" smtClean="0"/>
              <a:t>(2) </a:t>
            </a:r>
            <a:r>
              <a:rPr lang="zh-CN" altLang="en-US" dirty="0" smtClean="0"/>
              <a:t>数据的完整性：保证在开放的网络上传输的信息不被中途篡改及重复发送；</a:t>
            </a:r>
            <a:endParaRPr lang="en-US" altLang="zh-CN" dirty="0" smtClean="0"/>
          </a:p>
          <a:p>
            <a:pPr marL="638175" lvl="2" indent="-342900">
              <a:lnSpc>
                <a:spcPct val="100000"/>
              </a:lnSpc>
              <a:spcBef>
                <a:spcPts val="600"/>
              </a:spcBef>
              <a:buClr>
                <a:schemeClr val="tx2"/>
              </a:buClr>
              <a:buFont typeface="Wingdings" pitchFamily="2" charset="2"/>
              <a:buChar char="Ü"/>
            </a:pPr>
            <a:r>
              <a:rPr lang="en-US" altLang="zh-CN" dirty="0" smtClean="0"/>
              <a:t>(3) </a:t>
            </a:r>
            <a:r>
              <a:rPr lang="zh-CN" altLang="en-US" dirty="0" smtClean="0"/>
              <a:t>身份认证：对通信方的身份、数据源的身份进行认证，以保证身份的真实性；</a:t>
            </a:r>
            <a:endParaRPr lang="en-US" altLang="zh-CN" dirty="0" smtClean="0"/>
          </a:p>
          <a:p>
            <a:pPr marL="638175" lvl="2" indent="-342900">
              <a:lnSpc>
                <a:spcPct val="100000"/>
              </a:lnSpc>
              <a:spcBef>
                <a:spcPts val="600"/>
              </a:spcBef>
              <a:buClr>
                <a:schemeClr val="tx2"/>
              </a:buClr>
              <a:buFont typeface="Wingdings" pitchFamily="2" charset="2"/>
              <a:buChar char="Ü"/>
            </a:pPr>
            <a:r>
              <a:rPr lang="en-US" altLang="zh-CN" dirty="0" smtClean="0"/>
              <a:t>(4) </a:t>
            </a:r>
            <a:r>
              <a:rPr lang="zh-CN" altLang="en-US" dirty="0" smtClean="0"/>
              <a:t>不可否认性：通信各方不能否认自己在网络上的行为</a:t>
            </a:r>
            <a:endParaRPr lang="en-US" altLang="zh-CN" dirty="0" smtClean="0"/>
          </a:p>
          <a:p>
            <a:pPr marL="638175" lvl="2" indent="-342900">
              <a:lnSpc>
                <a:spcPct val="100000"/>
              </a:lnSpc>
              <a:spcBef>
                <a:spcPts val="600"/>
              </a:spcBef>
              <a:buClr>
                <a:schemeClr val="tx2"/>
              </a:buClr>
              <a:buFont typeface="Wingdings" pitchFamily="2" charset="2"/>
              <a:buChar char="Ü"/>
            </a:pPr>
            <a:r>
              <a:rPr lang="en-US" altLang="zh-CN" dirty="0" smtClean="0"/>
              <a:t>SPKI</a:t>
            </a:r>
            <a:r>
              <a:rPr lang="zh-CN" altLang="en-US" dirty="0" smtClean="0"/>
              <a:t>简单分布式公钥基础设施</a:t>
            </a:r>
          </a:p>
        </p:txBody>
      </p:sp>
      <p:sp>
        <p:nvSpPr>
          <p:cNvPr id="4" name="标题 1"/>
          <p:cNvSpPr>
            <a:spLocks noGrp="1"/>
          </p:cNvSpPr>
          <p:nvPr>
            <p:ph type="title"/>
          </p:nvPr>
        </p:nvSpPr>
        <p:spPr>
          <a:xfrm>
            <a:off x="533400" y="381000"/>
            <a:ext cx="7696200" cy="533400"/>
          </a:xfrm>
        </p:spPr>
        <p:txBody>
          <a:bodyPr/>
          <a:lstStyle/>
          <a:p>
            <a:r>
              <a:rPr lang="en-US" altLang="zh-CN" dirty="0" smtClean="0"/>
              <a:t>8.4.1 PKI</a:t>
            </a:r>
            <a:r>
              <a:rPr lang="zh-CN" altLang="en-US" dirty="0" smtClean="0"/>
              <a:t>的基本概念</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43</a:t>
            </a:fld>
            <a:r>
              <a:rPr lang="en-US" altLang="zh-CN" dirty="0" smtClean="0"/>
              <a:t>/</a:t>
            </a:r>
            <a:endParaRPr lang="en-US" altLang="zh-CN" dirty="0"/>
          </a:p>
        </p:txBody>
      </p:sp>
    </p:spTree>
    <p:extLst>
      <p:ext uri="{BB962C8B-B14F-4D97-AF65-F5344CB8AC3E}">
        <p14:creationId xmlns="" xmlns:p14="http://schemas.microsoft.com/office/powerpoint/2010/main" val="3323146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pPr marL="342900" lvl="1" indent="-342900">
              <a:lnSpc>
                <a:spcPct val="100000"/>
              </a:lnSpc>
              <a:buClr>
                <a:schemeClr val="tx2"/>
              </a:buClr>
              <a:buFont typeface="Wingdings" pitchFamily="2" charset="2"/>
              <a:buChar char="Ü"/>
            </a:pPr>
            <a:r>
              <a:rPr lang="zh-CN" altLang="en-US" dirty="0" smtClean="0"/>
              <a:t>公钥证书</a:t>
            </a:r>
            <a:r>
              <a:rPr lang="en-US" altLang="zh-CN" dirty="0" smtClean="0"/>
              <a:t>(Certificate)</a:t>
            </a:r>
          </a:p>
          <a:p>
            <a:pPr marL="638175" lvl="2" indent="-342900">
              <a:lnSpc>
                <a:spcPct val="100000"/>
              </a:lnSpc>
              <a:buClr>
                <a:schemeClr val="tx2"/>
              </a:buClr>
              <a:buFont typeface="Wingdings" pitchFamily="2" charset="2"/>
              <a:buChar char="Ü"/>
            </a:pPr>
            <a:r>
              <a:rPr lang="zh-CN" altLang="en-US" dirty="0" smtClean="0"/>
              <a:t>为了使用户在不可靠的网络环境中获得真实的公开密钥，同时避免集中存放密钥在线查询产生的瓶颈问题，</a:t>
            </a:r>
            <a:r>
              <a:rPr lang="en-US" altLang="zh-CN" dirty="0" smtClean="0"/>
              <a:t>PKI</a:t>
            </a:r>
            <a:r>
              <a:rPr lang="zh-CN" altLang="en-US" dirty="0" smtClean="0"/>
              <a:t>引入了公钥证书概念。通过可信第三方</a:t>
            </a:r>
            <a:r>
              <a:rPr lang="en-US" altLang="zh-CN" dirty="0" smtClean="0"/>
              <a:t>-</a:t>
            </a:r>
            <a:r>
              <a:rPr lang="zh-CN" altLang="en-US" dirty="0" smtClean="0"/>
              <a:t>证书认证机构</a:t>
            </a:r>
            <a:r>
              <a:rPr lang="en-US" altLang="zh-CN" dirty="0" smtClean="0"/>
              <a:t>CA(Certificate Authority)</a:t>
            </a:r>
            <a:r>
              <a:rPr lang="zh-CN" altLang="en-US" dirty="0" smtClean="0"/>
              <a:t>或称为认证中心，把用户的公钥和用户真实的身份信息</a:t>
            </a:r>
            <a:r>
              <a:rPr lang="en-US" altLang="zh-CN" dirty="0" smtClean="0"/>
              <a:t>(</a:t>
            </a:r>
            <a:r>
              <a:rPr lang="zh-CN" altLang="en-US" dirty="0" smtClean="0"/>
              <a:t>如名称，</a:t>
            </a:r>
            <a:r>
              <a:rPr lang="en-US" altLang="zh-CN" dirty="0" smtClean="0"/>
              <a:t>E-mail</a:t>
            </a:r>
            <a:r>
              <a:rPr lang="zh-CN" altLang="en-US" dirty="0" smtClean="0"/>
              <a:t>地址、身份证号、电话号码等</a:t>
            </a:r>
            <a:r>
              <a:rPr lang="en-US" altLang="zh-CN" dirty="0" smtClean="0"/>
              <a:t>)</a:t>
            </a:r>
            <a:r>
              <a:rPr lang="zh-CN" altLang="en-US" dirty="0" smtClean="0"/>
              <a:t>捆绑在一起，产生公钥证书。</a:t>
            </a:r>
            <a:endParaRPr lang="en-US" altLang="zh-CN" dirty="0" smtClean="0"/>
          </a:p>
          <a:p>
            <a:pPr marL="638175" lvl="2" indent="-342900">
              <a:lnSpc>
                <a:spcPct val="100000"/>
              </a:lnSpc>
              <a:buClr>
                <a:schemeClr val="tx2"/>
              </a:buClr>
              <a:buFont typeface="Wingdings" pitchFamily="2" charset="2"/>
              <a:buChar char="Ü"/>
            </a:pPr>
            <a:r>
              <a:rPr lang="zh-CN" altLang="en-US" dirty="0" smtClean="0"/>
              <a:t>通过公钥证书，用户能方便、安全地获取对方的公钥，并且可以离线验证公钥的真实性。</a:t>
            </a:r>
            <a:r>
              <a:rPr lang="en-US" altLang="zh-CN" dirty="0" smtClean="0"/>
              <a:t>PKI</a:t>
            </a:r>
            <a:r>
              <a:rPr lang="zh-CN" altLang="en-US" dirty="0" smtClean="0"/>
              <a:t>的主要目的是通过自动管理密钥和证书，为用户建立起一个安全的网络运行环境，使用户可以在多种环境下方便地使用加密和数字签名技术， 保证开放网络中数据的保密性、完整性、真实性和不可否认性，从而保证信息的安全传输</a:t>
            </a:r>
          </a:p>
        </p:txBody>
      </p:sp>
      <p:sp>
        <p:nvSpPr>
          <p:cNvPr id="4" name="标题 1"/>
          <p:cNvSpPr>
            <a:spLocks noGrp="1"/>
          </p:cNvSpPr>
          <p:nvPr>
            <p:ph type="title"/>
          </p:nvPr>
        </p:nvSpPr>
        <p:spPr>
          <a:xfrm>
            <a:off x="533400" y="381000"/>
            <a:ext cx="7696200" cy="533400"/>
          </a:xfrm>
        </p:spPr>
        <p:txBody>
          <a:bodyPr/>
          <a:lstStyle/>
          <a:p>
            <a:r>
              <a:rPr lang="en-US" altLang="zh-CN" dirty="0" smtClean="0"/>
              <a:t>8.4.1 PKI</a:t>
            </a:r>
            <a:r>
              <a:rPr lang="zh-CN" altLang="en-US" dirty="0" smtClean="0"/>
              <a:t>的基本概念</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44</a:t>
            </a:fld>
            <a:r>
              <a:rPr lang="en-US" altLang="zh-CN" dirty="0" smtClean="0"/>
              <a:t>/</a:t>
            </a:r>
            <a:endParaRPr lang="en-US" altLang="zh-CN" dirty="0"/>
          </a:p>
        </p:txBody>
      </p:sp>
    </p:spTree>
    <p:extLst>
      <p:ext uri="{BB962C8B-B14F-4D97-AF65-F5344CB8AC3E}">
        <p14:creationId xmlns="" xmlns:p14="http://schemas.microsoft.com/office/powerpoint/2010/main" val="3323146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pPr marL="342900" lvl="1" indent="-342900">
              <a:lnSpc>
                <a:spcPct val="100000"/>
              </a:lnSpc>
              <a:buClr>
                <a:schemeClr val="tx2"/>
              </a:buClr>
              <a:buFont typeface="Wingdings" pitchFamily="2" charset="2"/>
              <a:buChar char="Ü"/>
            </a:pPr>
            <a:r>
              <a:rPr lang="zh-CN" altLang="en-US" dirty="0" smtClean="0"/>
              <a:t>一个</a:t>
            </a:r>
            <a:r>
              <a:rPr lang="en-US" altLang="zh-CN" dirty="0" smtClean="0"/>
              <a:t>PKI</a:t>
            </a:r>
            <a:r>
              <a:rPr lang="zh-CN" altLang="en-US" dirty="0" smtClean="0"/>
              <a:t>系统由</a:t>
            </a:r>
            <a:r>
              <a:rPr lang="zh-CN" altLang="en-US" dirty="0" smtClean="0">
                <a:solidFill>
                  <a:srgbClr val="FF0000"/>
                </a:solidFill>
              </a:rPr>
              <a:t>认证中心、证书库、</a:t>
            </a:r>
            <a:r>
              <a:rPr lang="en-US" altLang="zh-CN" dirty="0" smtClean="0">
                <a:solidFill>
                  <a:srgbClr val="FF0000"/>
                </a:solidFill>
              </a:rPr>
              <a:t>Web</a:t>
            </a:r>
            <a:r>
              <a:rPr lang="zh-CN" altLang="en-US" dirty="0" smtClean="0">
                <a:solidFill>
                  <a:srgbClr val="FF0000"/>
                </a:solidFill>
              </a:rPr>
              <a:t>安全通信平台，</a:t>
            </a:r>
            <a:r>
              <a:rPr lang="en-US" altLang="zh-CN" dirty="0" smtClean="0">
                <a:solidFill>
                  <a:srgbClr val="FF0000"/>
                </a:solidFill>
              </a:rPr>
              <a:t>RA</a:t>
            </a:r>
            <a:r>
              <a:rPr lang="zh-CN" altLang="en-US" dirty="0" smtClean="0">
                <a:solidFill>
                  <a:srgbClr val="FF0000"/>
                </a:solidFill>
              </a:rPr>
              <a:t>注册审核机构等组成</a:t>
            </a:r>
            <a:r>
              <a:rPr lang="zh-CN" altLang="en-US" dirty="0" smtClean="0"/>
              <a:t>，其中</a:t>
            </a:r>
            <a:r>
              <a:rPr lang="zh-CN" altLang="en-US" dirty="0" smtClean="0">
                <a:solidFill>
                  <a:srgbClr val="0000FF"/>
                </a:solidFill>
              </a:rPr>
              <a:t>认证中心和证书库是</a:t>
            </a:r>
            <a:r>
              <a:rPr lang="en-US" altLang="zh-CN" dirty="0" smtClean="0">
                <a:solidFill>
                  <a:srgbClr val="0000FF"/>
                </a:solidFill>
              </a:rPr>
              <a:t>PKI</a:t>
            </a:r>
            <a:r>
              <a:rPr lang="zh-CN" altLang="en-US" dirty="0" smtClean="0">
                <a:solidFill>
                  <a:srgbClr val="0000FF"/>
                </a:solidFill>
              </a:rPr>
              <a:t>的核心</a:t>
            </a:r>
            <a:endParaRPr lang="en-US" altLang="zh-CN" dirty="0" smtClean="0">
              <a:solidFill>
                <a:srgbClr val="0000FF"/>
              </a:solidFill>
            </a:endParaRPr>
          </a:p>
          <a:p>
            <a:pPr marL="638175" lvl="2" indent="-342900">
              <a:lnSpc>
                <a:spcPct val="100000"/>
              </a:lnSpc>
              <a:buClr>
                <a:schemeClr val="tx2"/>
              </a:buClr>
              <a:buFont typeface="Wingdings" pitchFamily="2" charset="2"/>
              <a:buChar char="Ü"/>
            </a:pPr>
            <a:r>
              <a:rPr lang="en-US" altLang="zh-CN" dirty="0" smtClean="0"/>
              <a:t>(1) </a:t>
            </a:r>
            <a:r>
              <a:rPr lang="zh-CN" altLang="en-US" dirty="0" smtClean="0"/>
              <a:t>认证中心</a:t>
            </a:r>
            <a:r>
              <a:rPr lang="en-US" altLang="zh-CN" dirty="0" smtClean="0"/>
              <a:t>CA</a:t>
            </a:r>
            <a:r>
              <a:rPr lang="zh-CN" altLang="en-US" dirty="0" smtClean="0"/>
              <a:t>：</a:t>
            </a:r>
            <a:r>
              <a:rPr lang="en-US" altLang="zh-CN" dirty="0" smtClean="0"/>
              <a:t>CA</a:t>
            </a:r>
            <a:r>
              <a:rPr lang="zh-CN" altLang="en-US" dirty="0" smtClean="0"/>
              <a:t>是具有权威的实体，它作为</a:t>
            </a:r>
            <a:r>
              <a:rPr lang="en-US" altLang="zh-CN" dirty="0" smtClean="0"/>
              <a:t>PKI</a:t>
            </a:r>
            <a:r>
              <a:rPr lang="zh-CN" altLang="en-US" dirty="0" smtClean="0"/>
              <a:t>管理实体和服务的提供者负责管理</a:t>
            </a:r>
            <a:r>
              <a:rPr lang="en-US" altLang="zh-CN" dirty="0" smtClean="0"/>
              <a:t>PKI</a:t>
            </a:r>
            <a:r>
              <a:rPr lang="zh-CN" altLang="en-US" dirty="0" smtClean="0"/>
              <a:t>机构下的所有用户的证书，包括用户的密钥或证书的发放、更新、撤销、认证等工作。</a:t>
            </a:r>
            <a:r>
              <a:rPr lang="en-US" altLang="zh-CN" dirty="0" smtClean="0"/>
              <a:t>CA</a:t>
            </a:r>
            <a:r>
              <a:rPr lang="zh-CN" altLang="en-US" dirty="0" smtClean="0"/>
              <a:t>是</a:t>
            </a:r>
            <a:r>
              <a:rPr lang="en-US" altLang="zh-CN" dirty="0" smtClean="0"/>
              <a:t>PKL</a:t>
            </a:r>
            <a:r>
              <a:rPr lang="zh-CN" altLang="en-US" dirty="0" smtClean="0"/>
              <a:t>框架中唯一能够创建、撤销、维护证书生命期的实体。</a:t>
            </a:r>
            <a:endParaRPr lang="en-US" altLang="zh-CN" dirty="0" smtClean="0"/>
          </a:p>
          <a:p>
            <a:pPr marL="638175" lvl="2" indent="-342900">
              <a:lnSpc>
                <a:spcPct val="100000"/>
              </a:lnSpc>
              <a:buClr>
                <a:schemeClr val="tx2"/>
              </a:buClr>
              <a:buFont typeface="Wingdings" pitchFamily="2" charset="2"/>
              <a:buChar char="Ü"/>
            </a:pPr>
            <a:r>
              <a:rPr lang="en-US" altLang="zh-CN" dirty="0" smtClean="0"/>
              <a:t>(2) </a:t>
            </a:r>
            <a:r>
              <a:rPr lang="zh-CN" altLang="en-US" dirty="0" smtClean="0"/>
              <a:t>证书库：为使用户容易找到所需的公钥证书，必须有一个健壮的、规模可扩充的在线分布式数据库存放</a:t>
            </a:r>
            <a:r>
              <a:rPr lang="en-US" altLang="zh-CN" dirty="0" smtClean="0"/>
              <a:t>CA</a:t>
            </a:r>
            <a:r>
              <a:rPr lang="zh-CN" altLang="en-US" dirty="0" smtClean="0"/>
              <a:t>创建的所有用户公钥证书。证书库可由</a:t>
            </a:r>
            <a:r>
              <a:rPr lang="en-US" altLang="zh-CN" dirty="0" smtClean="0"/>
              <a:t>WEB</a:t>
            </a:r>
            <a:r>
              <a:rPr lang="zh-CN" altLang="en-US" dirty="0" smtClean="0"/>
              <a:t>、</a:t>
            </a:r>
            <a:r>
              <a:rPr lang="en-US" altLang="zh-CN" dirty="0" smtClean="0"/>
              <a:t>FTP</a:t>
            </a:r>
            <a:r>
              <a:rPr lang="zh-CN" altLang="en-US" dirty="0" smtClean="0"/>
              <a:t>、</a:t>
            </a:r>
            <a:r>
              <a:rPr lang="en-US" altLang="zh-CN" dirty="0" smtClean="0"/>
              <a:t>X.500</a:t>
            </a:r>
            <a:r>
              <a:rPr lang="zh-CN" altLang="en-US" dirty="0" smtClean="0"/>
              <a:t>目录来实现。证书库主要用来发布、存储数字证书，查询、获取其他用户的数字证书、下载黑名单等。</a:t>
            </a:r>
          </a:p>
        </p:txBody>
      </p:sp>
      <p:sp>
        <p:nvSpPr>
          <p:cNvPr id="4" name="标题 1"/>
          <p:cNvSpPr>
            <a:spLocks noGrp="1"/>
          </p:cNvSpPr>
          <p:nvPr>
            <p:ph type="title"/>
          </p:nvPr>
        </p:nvSpPr>
        <p:spPr>
          <a:xfrm>
            <a:off x="533400" y="381000"/>
            <a:ext cx="7696200" cy="533400"/>
          </a:xfrm>
        </p:spPr>
        <p:txBody>
          <a:bodyPr/>
          <a:lstStyle/>
          <a:p>
            <a:r>
              <a:rPr lang="en-US" altLang="zh-CN" dirty="0" smtClean="0"/>
              <a:t>8.4.2 PKI</a:t>
            </a:r>
            <a:r>
              <a:rPr lang="zh-CN" altLang="en-US" dirty="0" smtClean="0"/>
              <a:t>的组成</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45</a:t>
            </a:fld>
            <a:r>
              <a:rPr lang="en-US" altLang="zh-CN" dirty="0" smtClean="0"/>
              <a:t>/</a:t>
            </a:r>
            <a:endParaRPr lang="en-US" altLang="zh-CN" dirty="0"/>
          </a:p>
        </p:txBody>
      </p:sp>
    </p:spTree>
    <p:extLst>
      <p:ext uri="{BB962C8B-B14F-4D97-AF65-F5344CB8AC3E}">
        <p14:creationId xmlns="" xmlns:p14="http://schemas.microsoft.com/office/powerpoint/2010/main" val="3323146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1066800"/>
            <a:ext cx="8534400" cy="5486400"/>
          </a:xfrm>
        </p:spPr>
        <p:txBody>
          <a:bodyPr/>
          <a:lstStyle/>
          <a:p>
            <a:pPr marL="638175" lvl="2" indent="-342900">
              <a:lnSpc>
                <a:spcPct val="100000"/>
              </a:lnSpc>
              <a:buClr>
                <a:schemeClr val="tx2"/>
              </a:buClr>
              <a:buFont typeface="Wingdings" pitchFamily="2" charset="2"/>
              <a:buChar char="Ü"/>
            </a:pPr>
            <a:r>
              <a:rPr lang="en-US" altLang="zh-CN" dirty="0" smtClean="0"/>
              <a:t>(3) Web</a:t>
            </a:r>
            <a:r>
              <a:rPr lang="zh-CN" altLang="en-US" dirty="0" smtClean="0"/>
              <a:t>安全通信平台：提供</a:t>
            </a:r>
            <a:r>
              <a:rPr lang="en-US" altLang="zh-CN" dirty="0" smtClean="0"/>
              <a:t>CA</a:t>
            </a:r>
            <a:r>
              <a:rPr lang="zh-CN" altLang="en-US" dirty="0" smtClean="0"/>
              <a:t>和用户的安全传输服务</a:t>
            </a:r>
            <a:endParaRPr lang="en-US" altLang="zh-CN" dirty="0" smtClean="0"/>
          </a:p>
          <a:p>
            <a:pPr marL="638175" lvl="2" indent="-342900">
              <a:lnSpc>
                <a:spcPct val="100000"/>
              </a:lnSpc>
              <a:buClr>
                <a:schemeClr val="tx2"/>
              </a:buClr>
              <a:buFont typeface="Wingdings" pitchFamily="2" charset="2"/>
              <a:buChar char="Ü"/>
            </a:pPr>
            <a:r>
              <a:rPr lang="en-US" altLang="zh-CN" dirty="0" smtClean="0"/>
              <a:t>(4) RA</a:t>
            </a:r>
            <a:r>
              <a:rPr lang="zh-CN" altLang="en-US" dirty="0" smtClean="0"/>
              <a:t>注册审核机构：</a:t>
            </a:r>
            <a:r>
              <a:rPr lang="en-US" altLang="zh-CN" dirty="0" smtClean="0"/>
              <a:t>RA</a:t>
            </a:r>
            <a:r>
              <a:rPr lang="zh-CN" altLang="en-US" dirty="0" smtClean="0"/>
              <a:t>是数字证书的申请、审核和注册中心。它是</a:t>
            </a:r>
            <a:r>
              <a:rPr lang="en-US" altLang="zh-CN" dirty="0" smtClean="0"/>
              <a:t>CA</a:t>
            </a:r>
            <a:r>
              <a:rPr lang="zh-CN" altLang="en-US" dirty="0" smtClean="0"/>
              <a:t>认证机构的延伸。在逻辑上</a:t>
            </a:r>
            <a:r>
              <a:rPr lang="en-US" altLang="zh-CN" dirty="0" smtClean="0"/>
              <a:t>RA</a:t>
            </a:r>
            <a:r>
              <a:rPr lang="zh-CN" altLang="en-US" dirty="0" smtClean="0"/>
              <a:t>和</a:t>
            </a:r>
            <a:r>
              <a:rPr lang="en-US" altLang="zh-CN" dirty="0" smtClean="0"/>
              <a:t>CA</a:t>
            </a:r>
            <a:r>
              <a:rPr lang="zh-CN" altLang="en-US" dirty="0" smtClean="0"/>
              <a:t>是一个整体，主要负责提供证书注册、审核以及发证功能。</a:t>
            </a:r>
            <a:endParaRPr lang="en-US" altLang="zh-CN" dirty="0" smtClean="0"/>
          </a:p>
          <a:p>
            <a:pPr marL="638175" lvl="2" indent="-342900">
              <a:lnSpc>
                <a:spcPct val="100000"/>
              </a:lnSpc>
              <a:buClr>
                <a:schemeClr val="tx2"/>
              </a:buClr>
              <a:buFont typeface="Wingdings" pitchFamily="2" charset="2"/>
              <a:buChar char="Ü"/>
            </a:pPr>
            <a:r>
              <a:rPr lang="en-US" altLang="zh-CN" dirty="0" smtClean="0"/>
              <a:t>(5) </a:t>
            </a:r>
            <a:r>
              <a:rPr lang="zh-CN" altLang="en-US" dirty="0" smtClean="0"/>
              <a:t>发布系统：发布系统主要提供</a:t>
            </a:r>
            <a:r>
              <a:rPr lang="en-US" altLang="zh-CN" dirty="0" smtClean="0"/>
              <a:t>LDAP</a:t>
            </a:r>
            <a:r>
              <a:rPr lang="zh-CN" altLang="en-US" dirty="0" smtClean="0"/>
              <a:t>服务，</a:t>
            </a:r>
            <a:r>
              <a:rPr lang="en-US" altLang="zh-CN" dirty="0" smtClean="0"/>
              <a:t>OCSP</a:t>
            </a:r>
            <a:r>
              <a:rPr lang="zh-CN" altLang="en-US" dirty="0" smtClean="0"/>
              <a:t>服务和注册服务。注册服务为用户提供在线注册的功能；</a:t>
            </a:r>
            <a:r>
              <a:rPr lang="en-US" altLang="zh-CN" dirty="0" smtClean="0"/>
              <a:t>LDAP</a:t>
            </a:r>
            <a:r>
              <a:rPr lang="zh-CN" altLang="en-US" dirty="0" smtClean="0"/>
              <a:t>提供证书和</a:t>
            </a:r>
            <a:r>
              <a:rPr lang="en-US" altLang="zh-CN" dirty="0" smtClean="0"/>
              <a:t>CRL</a:t>
            </a:r>
            <a:r>
              <a:rPr lang="zh-CN" altLang="en-US" dirty="0" smtClean="0"/>
              <a:t>的目录浏览服务；</a:t>
            </a:r>
            <a:r>
              <a:rPr lang="en-US" altLang="zh-CN" dirty="0" smtClean="0"/>
              <a:t>OCSP</a:t>
            </a:r>
            <a:r>
              <a:rPr lang="zh-CN" altLang="en-US" dirty="0" smtClean="0"/>
              <a:t>提供证书状态在线查询服务。</a:t>
            </a:r>
            <a:endParaRPr lang="en-US" altLang="zh-CN" dirty="0" smtClean="0"/>
          </a:p>
          <a:p>
            <a:pPr marL="638175" lvl="2" indent="-342900">
              <a:lnSpc>
                <a:spcPct val="100000"/>
              </a:lnSpc>
              <a:buClr>
                <a:schemeClr val="tx2"/>
              </a:buClr>
              <a:buFont typeface="Wingdings" pitchFamily="2" charset="2"/>
              <a:buChar char="Ü"/>
            </a:pPr>
            <a:r>
              <a:rPr lang="en-US" altLang="zh-CN" dirty="0" smtClean="0"/>
              <a:t>(6) </a:t>
            </a:r>
            <a:r>
              <a:rPr lang="zh-CN" altLang="en-US" dirty="0" smtClean="0"/>
              <a:t>应用接口系统：应用接口系统为外界提供使用</a:t>
            </a:r>
            <a:r>
              <a:rPr lang="en-US" altLang="zh-CN" dirty="0" smtClean="0"/>
              <a:t>PKE</a:t>
            </a:r>
            <a:r>
              <a:rPr lang="zh-CN" altLang="en-US" dirty="0" smtClean="0"/>
              <a:t>安全服务的入口。应用接口系统一般采用</a:t>
            </a:r>
            <a:r>
              <a:rPr lang="en-US" altLang="zh-CN" dirty="0" smtClean="0"/>
              <a:t>API</a:t>
            </a:r>
            <a:r>
              <a:rPr lang="zh-CN" altLang="en-US" dirty="0" smtClean="0"/>
              <a:t>、</a:t>
            </a:r>
            <a:r>
              <a:rPr lang="en-US" altLang="zh-CN" dirty="0" err="1" smtClean="0"/>
              <a:t>JavaBean</a:t>
            </a:r>
            <a:r>
              <a:rPr lang="zh-CN" altLang="en-US" dirty="0" smtClean="0"/>
              <a:t>、</a:t>
            </a:r>
            <a:r>
              <a:rPr lang="en-US" altLang="zh-CN" dirty="0" smtClean="0"/>
              <a:t>COM</a:t>
            </a:r>
            <a:r>
              <a:rPr lang="zh-CN" altLang="en-US" dirty="0" smtClean="0"/>
              <a:t>等多种形式。</a:t>
            </a:r>
          </a:p>
        </p:txBody>
      </p:sp>
      <p:sp>
        <p:nvSpPr>
          <p:cNvPr id="4" name="标题 1"/>
          <p:cNvSpPr>
            <a:spLocks noGrp="1"/>
          </p:cNvSpPr>
          <p:nvPr>
            <p:ph type="title"/>
          </p:nvPr>
        </p:nvSpPr>
        <p:spPr>
          <a:xfrm>
            <a:off x="533400" y="381000"/>
            <a:ext cx="7696200" cy="533400"/>
          </a:xfrm>
        </p:spPr>
        <p:txBody>
          <a:bodyPr/>
          <a:lstStyle/>
          <a:p>
            <a:r>
              <a:rPr lang="en-US" altLang="zh-CN" dirty="0" smtClean="0"/>
              <a:t>8.4.2 PKI</a:t>
            </a:r>
            <a:r>
              <a:rPr lang="zh-CN" altLang="en-US" dirty="0" smtClean="0"/>
              <a:t>的组成</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46</a:t>
            </a:fld>
            <a:r>
              <a:rPr lang="en-US" altLang="zh-CN" dirty="0" smtClean="0"/>
              <a:t>/</a:t>
            </a:r>
            <a:endParaRPr lang="en-US" altLang="zh-CN" dirty="0"/>
          </a:p>
        </p:txBody>
      </p:sp>
    </p:spTree>
    <p:extLst>
      <p:ext uri="{BB962C8B-B14F-4D97-AF65-F5344CB8AC3E}">
        <p14:creationId xmlns="" xmlns:p14="http://schemas.microsoft.com/office/powerpoint/2010/main" val="3323146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1066800"/>
            <a:ext cx="8534400" cy="5486400"/>
          </a:xfrm>
        </p:spPr>
        <p:txBody>
          <a:bodyPr/>
          <a:lstStyle/>
          <a:p>
            <a:pPr marL="342900" lvl="1" indent="-342900">
              <a:lnSpc>
                <a:spcPct val="100000"/>
              </a:lnSpc>
              <a:buClr>
                <a:schemeClr val="tx2"/>
              </a:buClr>
              <a:buFont typeface="Wingdings" pitchFamily="2" charset="2"/>
              <a:buChar char="Ü"/>
            </a:pPr>
            <a:r>
              <a:rPr lang="zh-CN" altLang="en-US" dirty="0" smtClean="0"/>
              <a:t>一个典型、完整、有效的</a:t>
            </a:r>
            <a:r>
              <a:rPr lang="en-US" altLang="zh-CN" dirty="0" smtClean="0"/>
              <a:t>PKI</a:t>
            </a:r>
            <a:r>
              <a:rPr lang="zh-CN" altLang="en-US" dirty="0" smtClean="0"/>
              <a:t>应用系统至少应具有以下几个部分：</a:t>
            </a:r>
            <a:endParaRPr lang="en-US" altLang="zh-CN" dirty="0" smtClean="0"/>
          </a:p>
          <a:p>
            <a:pPr marL="638175" lvl="2" indent="-342900">
              <a:lnSpc>
                <a:spcPct val="100000"/>
              </a:lnSpc>
              <a:buClr>
                <a:schemeClr val="tx2"/>
              </a:buClr>
              <a:buFont typeface="Wingdings" pitchFamily="2" charset="2"/>
              <a:buChar char="Ü"/>
            </a:pPr>
            <a:r>
              <a:rPr lang="zh-CN" altLang="en-US" dirty="0" smtClean="0"/>
              <a:t>黑名单的发布和管理</a:t>
            </a:r>
            <a:r>
              <a:rPr lang="en-US" altLang="zh-CN" dirty="0" smtClean="0"/>
              <a:t>(</a:t>
            </a:r>
            <a:r>
              <a:rPr lang="zh-CN" altLang="en-US" dirty="0" smtClean="0"/>
              <a:t>证书撤销</a:t>
            </a:r>
            <a:r>
              <a:rPr lang="en-US" altLang="zh-CN" dirty="0" smtClean="0"/>
              <a:t>)</a:t>
            </a:r>
          </a:p>
          <a:p>
            <a:pPr marL="638175" lvl="2" indent="-342900">
              <a:lnSpc>
                <a:spcPct val="100000"/>
              </a:lnSpc>
              <a:buClr>
                <a:schemeClr val="tx2"/>
              </a:buClr>
              <a:buFont typeface="Wingdings" pitchFamily="2" charset="2"/>
              <a:buChar char="Ü"/>
            </a:pPr>
            <a:r>
              <a:rPr lang="zh-CN" altLang="en-US" dirty="0" smtClean="0"/>
              <a:t>密钥的备份和恢复</a:t>
            </a:r>
            <a:endParaRPr lang="en-US" altLang="zh-CN" dirty="0" smtClean="0"/>
          </a:p>
          <a:p>
            <a:pPr marL="638175" lvl="2" indent="-342900">
              <a:lnSpc>
                <a:spcPct val="100000"/>
              </a:lnSpc>
              <a:buClr>
                <a:schemeClr val="tx2"/>
              </a:buClr>
              <a:buFont typeface="Wingdings" pitchFamily="2" charset="2"/>
              <a:buChar char="Ü"/>
            </a:pPr>
            <a:r>
              <a:rPr lang="zh-CN" altLang="en-US" dirty="0" smtClean="0"/>
              <a:t>自动更新密钥</a:t>
            </a:r>
            <a:endParaRPr lang="en-US" altLang="zh-CN" dirty="0" smtClean="0"/>
          </a:p>
          <a:p>
            <a:pPr marL="638175" lvl="2" indent="-342900">
              <a:lnSpc>
                <a:spcPct val="100000"/>
              </a:lnSpc>
              <a:buClr>
                <a:schemeClr val="tx2"/>
              </a:buClr>
              <a:buFont typeface="Wingdings" pitchFamily="2" charset="2"/>
              <a:buChar char="Ü"/>
            </a:pPr>
            <a:r>
              <a:rPr lang="zh-CN" altLang="en-US" dirty="0" smtClean="0"/>
              <a:t>自动管理历史密钥</a:t>
            </a:r>
            <a:endParaRPr lang="en-US" altLang="zh-CN" dirty="0" smtClean="0"/>
          </a:p>
          <a:p>
            <a:pPr marL="342900" lvl="1" indent="-342900">
              <a:lnSpc>
                <a:spcPct val="100000"/>
              </a:lnSpc>
              <a:buClr>
                <a:schemeClr val="tx2"/>
              </a:buClr>
              <a:buFont typeface="Wingdings" pitchFamily="2" charset="2"/>
              <a:buChar char="Ü"/>
            </a:pPr>
            <a:endParaRPr lang="zh-CN" altLang="en-US" dirty="0" smtClean="0"/>
          </a:p>
        </p:txBody>
      </p:sp>
      <p:sp>
        <p:nvSpPr>
          <p:cNvPr id="4" name="标题 1"/>
          <p:cNvSpPr>
            <a:spLocks noGrp="1"/>
          </p:cNvSpPr>
          <p:nvPr>
            <p:ph type="title"/>
          </p:nvPr>
        </p:nvSpPr>
        <p:spPr>
          <a:xfrm>
            <a:off x="533400" y="381000"/>
            <a:ext cx="7696200" cy="533400"/>
          </a:xfrm>
        </p:spPr>
        <p:txBody>
          <a:bodyPr/>
          <a:lstStyle/>
          <a:p>
            <a:r>
              <a:rPr lang="en-US" altLang="zh-CN" dirty="0" smtClean="0"/>
              <a:t>8.4.2 PKI</a:t>
            </a:r>
            <a:r>
              <a:rPr lang="zh-CN" altLang="en-US" dirty="0" smtClean="0"/>
              <a:t>的组成</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47</a:t>
            </a:fld>
            <a:r>
              <a:rPr lang="en-US" altLang="zh-CN" dirty="0" smtClean="0"/>
              <a:t>/</a:t>
            </a:r>
            <a:endParaRPr lang="en-US" altLang="zh-CN" dirty="0"/>
          </a:p>
        </p:txBody>
      </p:sp>
    </p:spTree>
    <p:extLst>
      <p:ext uri="{BB962C8B-B14F-4D97-AF65-F5344CB8AC3E}">
        <p14:creationId xmlns="" xmlns:p14="http://schemas.microsoft.com/office/powerpoint/2010/main" val="3323146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1066800"/>
            <a:ext cx="8534400" cy="5486400"/>
          </a:xfrm>
        </p:spPr>
        <p:txBody>
          <a:bodyPr/>
          <a:lstStyle/>
          <a:p>
            <a:pPr marL="342900" lvl="1" indent="-342900">
              <a:lnSpc>
                <a:spcPct val="100000"/>
              </a:lnSpc>
              <a:buClr>
                <a:schemeClr val="tx2"/>
              </a:buClr>
              <a:buFont typeface="Wingdings" pitchFamily="2" charset="2"/>
              <a:buChar char="Ü"/>
            </a:pPr>
            <a:r>
              <a:rPr lang="en-US" altLang="zh-CN" dirty="0" smtClean="0"/>
              <a:t>1.</a:t>
            </a:r>
            <a:r>
              <a:rPr lang="zh-CN" altLang="en-US" dirty="0" smtClean="0"/>
              <a:t>认证中心</a:t>
            </a:r>
            <a:r>
              <a:rPr lang="en-US" altLang="zh-CN" dirty="0" smtClean="0"/>
              <a:t>CA</a:t>
            </a:r>
            <a:r>
              <a:rPr lang="zh-CN" altLang="en-US" dirty="0" smtClean="0"/>
              <a:t>的体系结构</a:t>
            </a:r>
            <a:endParaRPr lang="en-US" altLang="zh-CN" dirty="0" smtClean="0"/>
          </a:p>
          <a:p>
            <a:pPr marL="638175" lvl="2" indent="-342900">
              <a:lnSpc>
                <a:spcPct val="100000"/>
              </a:lnSpc>
              <a:buClr>
                <a:schemeClr val="tx2"/>
              </a:buClr>
              <a:buFont typeface="Wingdings" pitchFamily="2" charset="2"/>
              <a:buChar char="Ü"/>
            </a:pPr>
            <a:r>
              <a:rPr lang="zh-CN" altLang="en-US" sz="2000" dirty="0" smtClean="0"/>
              <a:t>认证中心</a:t>
            </a:r>
            <a:r>
              <a:rPr lang="en-US" altLang="zh-CN" sz="2000" dirty="0" smtClean="0"/>
              <a:t>CA</a:t>
            </a:r>
            <a:r>
              <a:rPr lang="zh-CN" altLang="en-US" sz="2000" dirty="0" smtClean="0"/>
              <a:t>是一个层次结构的组织，它由根</a:t>
            </a:r>
            <a:r>
              <a:rPr lang="en-US" altLang="zh-CN" sz="2000" dirty="0" smtClean="0"/>
              <a:t>CA</a:t>
            </a:r>
            <a:r>
              <a:rPr lang="zh-CN" altLang="en-US" sz="2000" dirty="0" smtClean="0"/>
              <a:t>，</a:t>
            </a:r>
            <a:r>
              <a:rPr lang="en-US" altLang="zh-CN" sz="2000" dirty="0" smtClean="0"/>
              <a:t>1</a:t>
            </a:r>
            <a:r>
              <a:rPr lang="zh-CN" altLang="en-US" sz="2000" dirty="0" smtClean="0"/>
              <a:t>级</a:t>
            </a:r>
            <a:r>
              <a:rPr lang="en-US" altLang="zh-CN" sz="2000" dirty="0" smtClean="0"/>
              <a:t>CA</a:t>
            </a:r>
            <a:r>
              <a:rPr lang="zh-CN" altLang="en-US" sz="2000" dirty="0" smtClean="0"/>
              <a:t>，</a:t>
            </a:r>
            <a:r>
              <a:rPr lang="en-US" altLang="zh-CN" sz="2000" dirty="0" smtClean="0"/>
              <a:t>2</a:t>
            </a:r>
            <a:r>
              <a:rPr lang="zh-CN" altLang="en-US" sz="2000" dirty="0" smtClean="0"/>
              <a:t>级</a:t>
            </a:r>
            <a:r>
              <a:rPr lang="en-US" altLang="zh-CN" sz="2000" dirty="0" smtClean="0"/>
              <a:t>CA</a:t>
            </a:r>
            <a:r>
              <a:rPr lang="zh-CN" altLang="en-US" sz="2000" dirty="0" smtClean="0"/>
              <a:t>等组成，其担保的是逐级可验证，其中根</a:t>
            </a:r>
            <a:r>
              <a:rPr lang="en-US" altLang="zh-CN" sz="2000" dirty="0" smtClean="0"/>
              <a:t>CA</a:t>
            </a:r>
            <a:r>
              <a:rPr lang="zh-CN" altLang="en-US" sz="2000" dirty="0" smtClean="0"/>
              <a:t>的公钥是众所周知的，为大家认可。由根</a:t>
            </a:r>
            <a:r>
              <a:rPr lang="en-US" altLang="zh-CN" sz="2000" dirty="0" smtClean="0"/>
              <a:t>CA</a:t>
            </a:r>
            <a:r>
              <a:rPr lang="zh-CN" altLang="en-US" sz="2000" dirty="0" smtClean="0"/>
              <a:t>的信誉担保一下各级</a:t>
            </a:r>
            <a:r>
              <a:rPr lang="en-US" altLang="zh-CN" sz="2000" dirty="0" smtClean="0"/>
              <a:t>CA</a:t>
            </a:r>
            <a:r>
              <a:rPr lang="zh-CN" altLang="en-US" sz="2000" dirty="0" smtClean="0"/>
              <a:t>公钥证书的真实性，再由底层</a:t>
            </a:r>
            <a:r>
              <a:rPr lang="en-US" altLang="zh-CN" sz="2000" dirty="0" smtClean="0"/>
              <a:t>CA</a:t>
            </a:r>
            <a:r>
              <a:rPr lang="zh-CN" altLang="en-US" sz="2000" dirty="0" smtClean="0"/>
              <a:t>担保用户公钥的真实性。用户的公钥证书可以基于根</a:t>
            </a:r>
            <a:r>
              <a:rPr lang="en-US" altLang="zh-CN" sz="2000" dirty="0" smtClean="0"/>
              <a:t>CA</a:t>
            </a:r>
            <a:r>
              <a:rPr lang="zh-CN" altLang="en-US" sz="2000" dirty="0" smtClean="0"/>
              <a:t>的信任逐级进行验证。</a:t>
            </a:r>
            <a:endParaRPr lang="en-US" altLang="zh-CN" sz="2000" dirty="0" smtClean="0"/>
          </a:p>
          <a:p>
            <a:pPr marL="638175" lvl="2" indent="-342900">
              <a:lnSpc>
                <a:spcPct val="100000"/>
              </a:lnSpc>
              <a:buClr>
                <a:schemeClr val="tx2"/>
              </a:buClr>
              <a:buFont typeface="Wingdings" pitchFamily="2" charset="2"/>
              <a:buChar char="Ü"/>
            </a:pPr>
            <a:r>
              <a:rPr lang="zh-CN" altLang="en-US" sz="2000" dirty="0" smtClean="0"/>
              <a:t>一个认证中心</a:t>
            </a:r>
            <a:r>
              <a:rPr lang="en-US" altLang="zh-CN" sz="2000" dirty="0" smtClean="0"/>
              <a:t>CA</a:t>
            </a:r>
            <a:r>
              <a:rPr lang="zh-CN" altLang="en-US" sz="2000" dirty="0" smtClean="0"/>
              <a:t>还设有下面机构</a:t>
            </a:r>
            <a:endParaRPr lang="en-US" altLang="zh-CN" sz="2000" dirty="0" smtClean="0"/>
          </a:p>
          <a:p>
            <a:pPr marL="931863" lvl="3" indent="-342900">
              <a:lnSpc>
                <a:spcPct val="100000"/>
              </a:lnSpc>
              <a:buFont typeface="Wingdings" pitchFamily="2" charset="2"/>
              <a:buChar char="Ü"/>
            </a:pPr>
            <a:r>
              <a:rPr lang="en-US" altLang="zh-CN" dirty="0" smtClean="0"/>
              <a:t>(1)CA:</a:t>
            </a:r>
            <a:r>
              <a:rPr lang="zh-CN" altLang="en-US" dirty="0" smtClean="0"/>
              <a:t>证书签发管理机构</a:t>
            </a:r>
            <a:endParaRPr lang="en-US" altLang="zh-CN" dirty="0" smtClean="0"/>
          </a:p>
          <a:p>
            <a:pPr marL="931863" lvl="3" indent="-342900">
              <a:lnSpc>
                <a:spcPct val="100000"/>
              </a:lnSpc>
              <a:buFont typeface="Wingdings" pitchFamily="2" charset="2"/>
              <a:buChar char="Ü"/>
            </a:pPr>
            <a:r>
              <a:rPr lang="en-US" altLang="zh-CN" dirty="0" smtClean="0"/>
              <a:t>(2) RA:</a:t>
            </a:r>
            <a:r>
              <a:rPr lang="zh-CN" altLang="en-US" dirty="0" smtClean="0"/>
              <a:t>注册审核机构</a:t>
            </a:r>
            <a:endParaRPr lang="en-US" altLang="zh-CN" dirty="0" smtClean="0"/>
          </a:p>
          <a:p>
            <a:pPr marL="931863" lvl="3" indent="-342900">
              <a:lnSpc>
                <a:spcPct val="100000"/>
              </a:lnSpc>
              <a:buFont typeface="Wingdings" pitchFamily="2" charset="2"/>
              <a:buChar char="Ü"/>
            </a:pPr>
            <a:r>
              <a:rPr lang="en-US" altLang="zh-CN" dirty="0" smtClean="0"/>
              <a:t>(3) KMC</a:t>
            </a:r>
            <a:r>
              <a:rPr lang="zh-CN" altLang="en-US" dirty="0" smtClean="0"/>
              <a:t>：密钥管理中心</a:t>
            </a:r>
            <a:endParaRPr lang="en-US" altLang="zh-CN" dirty="0" smtClean="0"/>
          </a:p>
          <a:p>
            <a:pPr marL="931863" lvl="3" indent="-342900">
              <a:lnSpc>
                <a:spcPct val="100000"/>
              </a:lnSpc>
              <a:buFont typeface="Wingdings" pitchFamily="2" charset="2"/>
              <a:buChar char="Ü"/>
            </a:pPr>
            <a:r>
              <a:rPr lang="en-US" altLang="zh-CN" dirty="0" smtClean="0"/>
              <a:t>(4) </a:t>
            </a:r>
            <a:r>
              <a:rPr lang="zh-CN" altLang="en-US" dirty="0" smtClean="0"/>
              <a:t>发布系统</a:t>
            </a:r>
            <a:endParaRPr lang="en-US" altLang="zh-CN" dirty="0" smtClean="0"/>
          </a:p>
          <a:p>
            <a:pPr marL="931863" lvl="3" indent="-342900">
              <a:lnSpc>
                <a:spcPct val="100000"/>
              </a:lnSpc>
              <a:buFont typeface="Wingdings" pitchFamily="2" charset="2"/>
              <a:buChar char="Ü"/>
            </a:pPr>
            <a:r>
              <a:rPr lang="en-US" altLang="zh-CN" dirty="0" smtClean="0"/>
              <a:t>(5) </a:t>
            </a:r>
            <a:r>
              <a:rPr lang="zh-CN" altLang="en-US" dirty="0" smtClean="0"/>
              <a:t>认证中心服务器</a:t>
            </a:r>
          </a:p>
        </p:txBody>
      </p:sp>
      <p:sp>
        <p:nvSpPr>
          <p:cNvPr id="4" name="标题 1"/>
          <p:cNvSpPr>
            <a:spLocks noGrp="1"/>
          </p:cNvSpPr>
          <p:nvPr>
            <p:ph type="title"/>
          </p:nvPr>
        </p:nvSpPr>
        <p:spPr>
          <a:xfrm>
            <a:off x="533400" y="381000"/>
            <a:ext cx="7696200" cy="533400"/>
          </a:xfrm>
        </p:spPr>
        <p:txBody>
          <a:bodyPr/>
          <a:lstStyle/>
          <a:p>
            <a:r>
              <a:rPr lang="en-US" altLang="zh-CN" dirty="0" smtClean="0"/>
              <a:t>8.4.3 </a:t>
            </a:r>
            <a:r>
              <a:rPr lang="zh-CN" altLang="en-US" dirty="0" smtClean="0"/>
              <a:t>认证中心</a:t>
            </a:r>
            <a:r>
              <a:rPr lang="en-US" altLang="zh-CN" dirty="0" smtClean="0"/>
              <a:t>CA</a:t>
            </a:r>
            <a:r>
              <a:rPr lang="zh-CN" altLang="en-US" dirty="0" smtClean="0"/>
              <a:t>的体系结构与服务</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48</a:t>
            </a:fld>
            <a:r>
              <a:rPr lang="en-US" altLang="zh-CN" dirty="0" smtClean="0"/>
              <a:t>/</a:t>
            </a:r>
            <a:endParaRPr lang="en-US" altLang="zh-CN" dirty="0"/>
          </a:p>
        </p:txBody>
      </p:sp>
      <p:pic>
        <p:nvPicPr>
          <p:cNvPr id="1146881" name="Picture 1"/>
          <p:cNvPicPr>
            <a:picLocks noChangeAspect="1" noChangeArrowheads="1"/>
          </p:cNvPicPr>
          <p:nvPr/>
        </p:nvPicPr>
        <p:blipFill>
          <a:blip r:embed="rId2" cstate="print"/>
          <a:srcRect/>
          <a:stretch>
            <a:fillRect/>
          </a:stretch>
        </p:blipFill>
        <p:spPr bwMode="auto">
          <a:xfrm>
            <a:off x="4520426" y="3886200"/>
            <a:ext cx="4414024" cy="1905000"/>
          </a:xfrm>
          <a:prstGeom prst="rect">
            <a:avLst/>
          </a:prstGeom>
          <a:noFill/>
          <a:ln w="9525">
            <a:noFill/>
            <a:miter lim="800000"/>
            <a:headEnd/>
            <a:tailEnd/>
          </a:ln>
        </p:spPr>
      </p:pic>
    </p:spTree>
    <p:extLst>
      <p:ext uri="{BB962C8B-B14F-4D97-AF65-F5344CB8AC3E}">
        <p14:creationId xmlns="" xmlns:p14="http://schemas.microsoft.com/office/powerpoint/2010/main" val="3323146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1066800"/>
            <a:ext cx="8534400" cy="5486400"/>
          </a:xfrm>
        </p:spPr>
        <p:txBody>
          <a:bodyPr/>
          <a:lstStyle/>
          <a:p>
            <a:pPr marL="342900" lvl="1" indent="-342900">
              <a:lnSpc>
                <a:spcPct val="100000"/>
              </a:lnSpc>
              <a:buClr>
                <a:schemeClr val="tx2"/>
              </a:buClr>
              <a:buFont typeface="Wingdings" pitchFamily="2" charset="2"/>
              <a:buChar char="Ü"/>
            </a:pPr>
            <a:r>
              <a:rPr lang="en-US" altLang="zh-CN" dirty="0" smtClean="0"/>
              <a:t>2.</a:t>
            </a:r>
            <a:r>
              <a:rPr lang="zh-CN" altLang="en-US" dirty="0" smtClean="0"/>
              <a:t>认证中心</a:t>
            </a:r>
            <a:r>
              <a:rPr lang="en-US" altLang="zh-CN" dirty="0" smtClean="0"/>
              <a:t>CA</a:t>
            </a:r>
            <a:r>
              <a:rPr lang="zh-CN" altLang="en-US" dirty="0" smtClean="0"/>
              <a:t>的功能</a:t>
            </a:r>
            <a:r>
              <a:rPr lang="en-US" altLang="zh-CN" dirty="0" smtClean="0"/>
              <a:t>(</a:t>
            </a:r>
            <a:r>
              <a:rPr lang="zh-CN" altLang="en-US" dirty="0" smtClean="0"/>
              <a:t>服务</a:t>
            </a:r>
            <a:r>
              <a:rPr lang="en-US" altLang="zh-CN" dirty="0" smtClean="0"/>
              <a:t>)</a:t>
            </a:r>
          </a:p>
          <a:p>
            <a:pPr marL="638175" lvl="2" indent="-342900">
              <a:lnSpc>
                <a:spcPct val="100000"/>
              </a:lnSpc>
              <a:buClr>
                <a:schemeClr val="tx2"/>
              </a:buClr>
              <a:buFont typeface="Wingdings" pitchFamily="2" charset="2"/>
              <a:buChar char="Ü"/>
            </a:pPr>
            <a:r>
              <a:rPr lang="zh-CN" altLang="en-US" sz="2000" dirty="0" smtClean="0"/>
              <a:t>认证中心</a:t>
            </a:r>
            <a:r>
              <a:rPr lang="en-US" altLang="zh-CN" sz="2000" dirty="0" smtClean="0"/>
              <a:t>CA</a:t>
            </a:r>
            <a:r>
              <a:rPr lang="zh-CN" altLang="en-US" sz="2000" dirty="0" smtClean="0"/>
              <a:t>的功能有：证书发放、证书更新、证书撤销和证书验证。</a:t>
            </a:r>
            <a:r>
              <a:rPr lang="en-US" altLang="zh-CN" sz="2000" dirty="0" smtClean="0"/>
              <a:t>CA</a:t>
            </a:r>
            <a:r>
              <a:rPr lang="zh-CN" altLang="en-US" sz="2000" dirty="0" smtClean="0"/>
              <a:t>的核心功能就是发放和管理数字证书。具体描述如下：</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(1) </a:t>
            </a:r>
            <a:r>
              <a:rPr lang="zh-CN" altLang="en-US" sz="2000" dirty="0" smtClean="0"/>
              <a:t>接受验证最终用户数字证书的申请</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(2) </a:t>
            </a:r>
            <a:r>
              <a:rPr lang="zh-CN" altLang="en-US" sz="2000" dirty="0" smtClean="0"/>
              <a:t>确定是否接受最终用户数字证书的申请</a:t>
            </a:r>
            <a:r>
              <a:rPr lang="en-US" altLang="zh-CN" sz="2000" dirty="0" smtClean="0"/>
              <a:t>-</a:t>
            </a:r>
            <a:r>
              <a:rPr lang="zh-CN" altLang="en-US" sz="2000" dirty="0" smtClean="0"/>
              <a:t>证书的审批</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(3) </a:t>
            </a:r>
            <a:r>
              <a:rPr lang="zh-CN" altLang="en-US" sz="2000" dirty="0" smtClean="0"/>
              <a:t>向申请者颁发或者拒绝颁发数字证书</a:t>
            </a:r>
            <a:r>
              <a:rPr lang="en-US" altLang="zh-CN" sz="2000" dirty="0" smtClean="0"/>
              <a:t>-</a:t>
            </a:r>
            <a:r>
              <a:rPr lang="zh-CN" altLang="en-US" sz="2000" dirty="0" smtClean="0"/>
              <a:t>证书的发放</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(4) </a:t>
            </a:r>
            <a:r>
              <a:rPr lang="zh-CN" altLang="en-US" sz="2000" dirty="0" smtClean="0"/>
              <a:t>接收、处理最终用户的数字证书更新请求</a:t>
            </a:r>
            <a:r>
              <a:rPr lang="en-US" altLang="zh-CN" sz="2000" dirty="0" smtClean="0"/>
              <a:t>-</a:t>
            </a:r>
            <a:r>
              <a:rPr lang="zh-CN" altLang="en-US" sz="2000" dirty="0" smtClean="0"/>
              <a:t>证书的更新</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(5) </a:t>
            </a:r>
            <a:r>
              <a:rPr lang="zh-CN" altLang="en-US" sz="2000" dirty="0" smtClean="0"/>
              <a:t>接收最终用户数字证书的查询、撤销</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(6) </a:t>
            </a:r>
            <a:r>
              <a:rPr lang="zh-CN" altLang="en-US" sz="2000" dirty="0" smtClean="0"/>
              <a:t>产生和发布证书废止列表</a:t>
            </a:r>
            <a:r>
              <a:rPr lang="en-US" altLang="zh-CN" sz="2000" dirty="0" smtClean="0"/>
              <a:t>(CRL)</a:t>
            </a:r>
          </a:p>
          <a:p>
            <a:pPr marL="638175" lvl="2" indent="-342900">
              <a:lnSpc>
                <a:spcPct val="100000"/>
              </a:lnSpc>
              <a:buClr>
                <a:schemeClr val="tx2"/>
              </a:buClr>
              <a:buFont typeface="Wingdings" pitchFamily="2" charset="2"/>
              <a:buChar char="Ü"/>
            </a:pPr>
            <a:r>
              <a:rPr lang="en-US" altLang="zh-CN" sz="2000" dirty="0" smtClean="0"/>
              <a:t>(7) </a:t>
            </a:r>
            <a:r>
              <a:rPr lang="zh-CN" altLang="en-US" sz="2000" dirty="0" smtClean="0"/>
              <a:t>数字证书的归档</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(8) </a:t>
            </a:r>
            <a:r>
              <a:rPr lang="zh-CN" altLang="en-US" sz="2000" dirty="0" smtClean="0"/>
              <a:t>密钥归档</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(9) </a:t>
            </a:r>
            <a:r>
              <a:rPr lang="zh-CN" altLang="en-US" sz="2000" dirty="0" smtClean="0"/>
              <a:t>历史数据归档</a:t>
            </a:r>
          </a:p>
        </p:txBody>
      </p:sp>
      <p:sp>
        <p:nvSpPr>
          <p:cNvPr id="4" name="标题 1"/>
          <p:cNvSpPr>
            <a:spLocks noGrp="1"/>
          </p:cNvSpPr>
          <p:nvPr>
            <p:ph type="title"/>
          </p:nvPr>
        </p:nvSpPr>
        <p:spPr>
          <a:xfrm>
            <a:off x="533400" y="381000"/>
            <a:ext cx="7696200" cy="533400"/>
          </a:xfrm>
        </p:spPr>
        <p:txBody>
          <a:bodyPr/>
          <a:lstStyle/>
          <a:p>
            <a:r>
              <a:rPr lang="en-US" altLang="zh-CN" dirty="0" smtClean="0"/>
              <a:t>8.4.3 </a:t>
            </a:r>
            <a:r>
              <a:rPr lang="zh-CN" altLang="en-US" dirty="0" smtClean="0"/>
              <a:t>认证中心</a:t>
            </a:r>
            <a:r>
              <a:rPr lang="en-US" altLang="zh-CN" dirty="0" smtClean="0"/>
              <a:t>CA</a:t>
            </a:r>
            <a:r>
              <a:rPr lang="zh-CN" altLang="en-US" dirty="0" smtClean="0"/>
              <a:t>的体系结构与服务</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49</a:t>
            </a:fld>
            <a:r>
              <a:rPr lang="en-US" altLang="zh-CN" dirty="0" smtClean="0"/>
              <a:t>/</a:t>
            </a:r>
            <a:endParaRPr lang="en-US" altLang="zh-CN" dirty="0"/>
          </a:p>
        </p:txBody>
      </p:sp>
    </p:spTree>
    <p:extLst>
      <p:ext uri="{BB962C8B-B14F-4D97-AF65-F5344CB8AC3E}">
        <p14:creationId xmlns="" xmlns:p14="http://schemas.microsoft.com/office/powerpoint/2010/main" val="332314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8.1.1 </a:t>
            </a:r>
            <a:r>
              <a:rPr lang="zh-CN" altLang="en-US" dirty="0" smtClean="0"/>
              <a:t>随机数的产生要求</a:t>
            </a:r>
            <a:endParaRPr lang="zh-CN" altLang="en-US" dirty="0"/>
          </a:p>
        </p:txBody>
      </p:sp>
      <p:sp>
        <p:nvSpPr>
          <p:cNvPr id="3" name="内容占位符 2"/>
          <p:cNvSpPr>
            <a:spLocks noGrp="1"/>
          </p:cNvSpPr>
          <p:nvPr>
            <p:ph idx="1"/>
          </p:nvPr>
        </p:nvSpPr>
        <p:spPr>
          <a:xfrm>
            <a:off x="457200" y="990600"/>
            <a:ext cx="8305800" cy="5486400"/>
          </a:xfrm>
        </p:spPr>
        <p:txBody>
          <a:bodyPr/>
          <a:lstStyle/>
          <a:p>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）不可预测性</a:t>
            </a:r>
          </a:p>
          <a:p>
            <a:pPr lvl="1"/>
            <a:r>
              <a:rPr lang="zh-CN" altLang="en-US" dirty="0" smtClean="0"/>
              <a:t>在诸如</a:t>
            </a:r>
            <a:r>
              <a:rPr lang="zh-CN" altLang="en-US" dirty="0" smtClean="0">
                <a:solidFill>
                  <a:srgbClr val="0000FF"/>
                </a:solidFill>
              </a:rPr>
              <a:t>相互认证和会话密钥</a:t>
            </a:r>
            <a:r>
              <a:rPr lang="zh-CN" altLang="en-US" dirty="0" smtClean="0"/>
              <a:t>的产生等应用中，</a:t>
            </a:r>
            <a:r>
              <a:rPr lang="zh-CN" altLang="en-US" dirty="0" smtClean="0">
                <a:solidFill>
                  <a:srgbClr val="0000FF"/>
                </a:solidFill>
              </a:rPr>
              <a:t>不仅要求数列具有随机性</a:t>
            </a:r>
            <a:r>
              <a:rPr lang="zh-CN" altLang="en-US" dirty="0" smtClean="0"/>
              <a:t>而且</a:t>
            </a:r>
            <a:r>
              <a:rPr lang="zh-CN" altLang="en-US" dirty="0" smtClean="0">
                <a:solidFill>
                  <a:srgbClr val="0000FF"/>
                </a:solidFill>
              </a:rPr>
              <a:t>要求对数列中以后的数是不可测的</a:t>
            </a:r>
            <a:endParaRPr lang="zh-CN" altLang="en-US" dirty="0" smtClean="0"/>
          </a:p>
          <a:p>
            <a:pPr lvl="1"/>
            <a:r>
              <a:rPr lang="zh-CN" altLang="en-US" dirty="0" smtClean="0"/>
              <a:t>对于</a:t>
            </a:r>
            <a:r>
              <a:rPr lang="zh-CN" altLang="en-US" dirty="0" smtClean="0">
                <a:solidFill>
                  <a:srgbClr val="C3093E"/>
                </a:solidFill>
              </a:rPr>
              <a:t>真随机数列</a:t>
            </a:r>
            <a:r>
              <a:rPr lang="zh-CN" altLang="en-US" dirty="0" smtClean="0"/>
              <a:t>来说，数列中每个数都独立于其它数，因此是不可预测的</a:t>
            </a:r>
          </a:p>
          <a:p>
            <a:pPr lvl="1"/>
            <a:r>
              <a:rPr lang="zh-CN" altLang="en-US" dirty="0" smtClean="0"/>
              <a:t>对于</a:t>
            </a:r>
            <a:r>
              <a:rPr lang="zh-CN" altLang="en-US" dirty="0" smtClean="0">
                <a:solidFill>
                  <a:srgbClr val="C3093E"/>
                </a:solidFill>
              </a:rPr>
              <a:t>伪随机数</a:t>
            </a:r>
            <a:r>
              <a:rPr lang="zh-CN" altLang="en-US" dirty="0" smtClean="0"/>
              <a:t>来说，就需要特别注意</a:t>
            </a:r>
            <a:r>
              <a:rPr lang="zh-CN" altLang="en-US" dirty="0" smtClean="0">
                <a:solidFill>
                  <a:srgbClr val="0000FF"/>
                </a:solidFill>
              </a:rPr>
              <a:t>防止</a:t>
            </a:r>
            <a:r>
              <a:rPr lang="zh-CN" altLang="en-US" dirty="0" smtClean="0"/>
              <a:t>敌手从数列前边的数</a:t>
            </a:r>
            <a:r>
              <a:rPr lang="zh-CN" altLang="en-US" dirty="0" smtClean="0">
                <a:solidFill>
                  <a:srgbClr val="0000FF"/>
                </a:solidFill>
              </a:rPr>
              <a:t>预测</a:t>
            </a:r>
            <a:r>
              <a:rPr lang="zh-CN" altLang="en-US" dirty="0" smtClean="0"/>
              <a:t>出后边的数</a:t>
            </a:r>
            <a:endParaRPr lang="en-US" altLang="zh-CN" dirty="0" smtClean="0"/>
          </a:p>
          <a:p>
            <a:pPr lvl="1"/>
            <a:r>
              <a:rPr lang="zh-CN" altLang="en-US" dirty="0" smtClean="0"/>
              <a:t>在设计密码算法时，</a:t>
            </a:r>
            <a:r>
              <a:rPr lang="zh-CN" altLang="en-US" dirty="0" smtClean="0">
                <a:solidFill>
                  <a:srgbClr val="0000FF"/>
                </a:solidFill>
              </a:rPr>
              <a:t>经常使用伪随机数列</a:t>
            </a:r>
            <a:r>
              <a:rPr lang="zh-CN" altLang="en-US" dirty="0" smtClean="0"/>
              <a:t>，例如在</a:t>
            </a:r>
            <a:r>
              <a:rPr lang="en-US" altLang="zh-CN" dirty="0" smtClean="0"/>
              <a:t>RSA</a:t>
            </a:r>
            <a:r>
              <a:rPr lang="zh-CN" altLang="en-US" dirty="0" smtClean="0"/>
              <a:t>算法中素数的产生。这时不可预测性就非常重要，否则敌手可以根据随机数的预测来猜测</a:t>
            </a:r>
            <a:r>
              <a:rPr lang="en-US" altLang="zh-CN" dirty="0" smtClean="0"/>
              <a:t>RSA</a:t>
            </a:r>
            <a:r>
              <a:rPr lang="zh-CN" altLang="en-US" dirty="0" smtClean="0"/>
              <a:t>中的秘密大素数</a:t>
            </a:r>
            <a:endParaRPr lang="en-US" altLang="zh-CN" sz="2000" dirty="0" smtClean="0">
              <a:solidFill>
                <a:srgbClr val="0000FF"/>
              </a:solidFill>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1066800"/>
            <a:ext cx="8534400" cy="5486400"/>
          </a:xfrm>
        </p:spPr>
        <p:txBody>
          <a:bodyPr/>
          <a:lstStyle/>
          <a:p>
            <a:pPr marL="342900" lvl="1" indent="-342900">
              <a:lnSpc>
                <a:spcPct val="100000"/>
              </a:lnSpc>
              <a:buClr>
                <a:schemeClr val="tx2"/>
              </a:buClr>
              <a:buFont typeface="Wingdings" pitchFamily="2" charset="2"/>
              <a:buChar char="Ü"/>
            </a:pPr>
            <a:r>
              <a:rPr lang="zh-CN" altLang="en-US" sz="2000" dirty="0" smtClean="0"/>
              <a:t>建立一个管理全世界所有用户的全球性</a:t>
            </a:r>
            <a:r>
              <a:rPr lang="en-US" altLang="zh-CN" sz="2000" dirty="0" smtClean="0"/>
              <a:t>PKI</a:t>
            </a:r>
            <a:r>
              <a:rPr lang="zh-CN" altLang="en-US" sz="2000" dirty="0" smtClean="0"/>
              <a:t>是不现实的。比较可行的办法是各个国家都建立自己的</a:t>
            </a:r>
            <a:r>
              <a:rPr lang="en-US" altLang="zh-CN" sz="2000" dirty="0" smtClean="0"/>
              <a:t>PKI</a:t>
            </a:r>
            <a:r>
              <a:rPr lang="zh-CN" altLang="en-US" sz="2000" dirty="0" smtClean="0"/>
              <a:t>，一个国家之内在分别建立不同行业或不同地区的</a:t>
            </a:r>
            <a:r>
              <a:rPr lang="en-US" altLang="zh-CN" sz="2000" dirty="0" smtClean="0"/>
              <a:t>PKI</a:t>
            </a:r>
            <a:r>
              <a:rPr lang="zh-CN" altLang="en-US" sz="2000" dirty="0" smtClean="0"/>
              <a:t>。为了实现跨地区、跨行业，甚至跨国际的安全电子业务，这些不同的</a:t>
            </a:r>
            <a:r>
              <a:rPr lang="en-US" altLang="zh-CN" sz="2000" dirty="0" smtClean="0"/>
              <a:t>PKI</a:t>
            </a:r>
            <a:r>
              <a:rPr lang="zh-CN" altLang="en-US" sz="2000" dirty="0" smtClean="0"/>
              <a:t>之间的互联互通和相互信任是不可避免的。</a:t>
            </a:r>
            <a:endParaRPr lang="en-US" altLang="zh-CN" sz="2000" dirty="0" smtClean="0"/>
          </a:p>
          <a:p>
            <a:pPr marL="342900" lvl="1" indent="-342900">
              <a:lnSpc>
                <a:spcPct val="100000"/>
              </a:lnSpc>
              <a:buClr>
                <a:schemeClr val="tx2"/>
              </a:buClr>
              <a:buFont typeface="Wingdings" pitchFamily="2" charset="2"/>
              <a:buChar char="Ü"/>
            </a:pPr>
            <a:r>
              <a:rPr lang="zh-CN" altLang="en-US" sz="2000" dirty="0" smtClean="0"/>
              <a:t>证书用户、证书主体、各个</a:t>
            </a:r>
            <a:r>
              <a:rPr lang="en-US" altLang="zh-CN" sz="2000" dirty="0" smtClean="0"/>
              <a:t>CA</a:t>
            </a:r>
            <a:r>
              <a:rPr lang="zh-CN" altLang="en-US" sz="2000" dirty="0" smtClean="0"/>
              <a:t>之间的证书认证关系称为</a:t>
            </a:r>
            <a:r>
              <a:rPr lang="en-US" altLang="zh-CN" sz="2000" dirty="0" smtClean="0"/>
              <a:t>PKI</a:t>
            </a:r>
            <a:r>
              <a:rPr lang="zh-CN" altLang="en-US" sz="2000" dirty="0" smtClean="0"/>
              <a:t>的信任模型</a:t>
            </a:r>
            <a:endParaRPr lang="en-US" altLang="zh-CN" sz="2000" dirty="0" smtClean="0"/>
          </a:p>
          <a:p>
            <a:pPr marL="342900" lvl="1" indent="-342900">
              <a:lnSpc>
                <a:spcPct val="100000"/>
              </a:lnSpc>
              <a:buClr>
                <a:schemeClr val="tx2"/>
              </a:buClr>
              <a:buFont typeface="Wingdings" pitchFamily="2" charset="2"/>
              <a:buChar char="Ü"/>
            </a:pPr>
            <a:r>
              <a:rPr lang="zh-CN" altLang="en-US" sz="2000" dirty="0" smtClean="0"/>
              <a:t>常用的信任模型有</a:t>
            </a:r>
            <a:r>
              <a:rPr lang="en-US" altLang="zh-CN" sz="2000" dirty="0" smtClean="0"/>
              <a:t>4</a:t>
            </a:r>
            <a:r>
              <a:rPr lang="zh-CN" altLang="en-US" sz="2000" dirty="0" smtClean="0"/>
              <a:t>种：</a:t>
            </a:r>
            <a:endParaRPr lang="en-US" altLang="zh-CN" sz="2000" dirty="0" smtClean="0"/>
          </a:p>
          <a:p>
            <a:pPr marL="638175" lvl="2" indent="-342900">
              <a:lnSpc>
                <a:spcPct val="100000"/>
              </a:lnSpc>
              <a:buClr>
                <a:schemeClr val="tx2"/>
              </a:buClr>
              <a:buFont typeface="Wingdings" pitchFamily="2" charset="2"/>
              <a:buChar char="Ü"/>
            </a:pPr>
            <a:r>
              <a:rPr lang="zh-CN" altLang="en-US" sz="2000" dirty="0" smtClean="0"/>
              <a:t>认证机构的严格层次结构模型</a:t>
            </a:r>
            <a:endParaRPr lang="en-US" altLang="zh-CN" sz="2000" dirty="0" smtClean="0"/>
          </a:p>
          <a:p>
            <a:pPr marL="638175" lvl="2" indent="-342900">
              <a:lnSpc>
                <a:spcPct val="100000"/>
              </a:lnSpc>
              <a:buClr>
                <a:schemeClr val="tx2"/>
              </a:buClr>
              <a:buFont typeface="Wingdings" pitchFamily="2" charset="2"/>
              <a:buChar char="Ü"/>
            </a:pPr>
            <a:r>
              <a:rPr lang="zh-CN" altLang="en-US" sz="2000" dirty="0" smtClean="0"/>
              <a:t>分布式信任结构模型</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Web</a:t>
            </a:r>
            <a:r>
              <a:rPr lang="zh-CN" altLang="en-US" sz="2000" dirty="0" smtClean="0"/>
              <a:t>模型</a:t>
            </a:r>
            <a:endParaRPr lang="en-US" altLang="zh-CN" sz="2000" dirty="0" smtClean="0"/>
          </a:p>
          <a:p>
            <a:pPr marL="638175" lvl="2" indent="-342900">
              <a:lnSpc>
                <a:spcPct val="100000"/>
              </a:lnSpc>
              <a:buClr>
                <a:schemeClr val="tx2"/>
              </a:buClr>
              <a:buFont typeface="Wingdings" pitchFamily="2" charset="2"/>
              <a:buChar char="Ü"/>
            </a:pPr>
            <a:r>
              <a:rPr lang="zh-CN" altLang="en-US" sz="2000" dirty="0" smtClean="0"/>
              <a:t>以用户为中心的信任模型</a:t>
            </a:r>
          </a:p>
        </p:txBody>
      </p:sp>
      <p:sp>
        <p:nvSpPr>
          <p:cNvPr id="4" name="标题 1"/>
          <p:cNvSpPr>
            <a:spLocks noGrp="1"/>
          </p:cNvSpPr>
          <p:nvPr>
            <p:ph type="title"/>
          </p:nvPr>
        </p:nvSpPr>
        <p:spPr>
          <a:xfrm>
            <a:off x="533400" y="381000"/>
            <a:ext cx="7696200" cy="533400"/>
          </a:xfrm>
        </p:spPr>
        <p:txBody>
          <a:bodyPr/>
          <a:lstStyle/>
          <a:p>
            <a:r>
              <a:rPr lang="en-US" altLang="zh-CN" dirty="0" smtClean="0"/>
              <a:t>8.4.4 PKI</a:t>
            </a:r>
            <a:r>
              <a:rPr lang="zh-CN" altLang="en-US" dirty="0" smtClean="0"/>
              <a:t>中的信任模型</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50</a:t>
            </a:fld>
            <a:r>
              <a:rPr lang="en-US" altLang="zh-CN" dirty="0" smtClean="0"/>
              <a:t>/</a:t>
            </a:r>
            <a:endParaRPr lang="en-US" altLang="zh-CN" dirty="0"/>
          </a:p>
        </p:txBody>
      </p:sp>
    </p:spTree>
    <p:extLst>
      <p:ext uri="{BB962C8B-B14F-4D97-AF65-F5344CB8AC3E}">
        <p14:creationId xmlns="" xmlns:p14="http://schemas.microsoft.com/office/powerpoint/2010/main" val="3323146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1066800"/>
            <a:ext cx="8534400" cy="5486400"/>
          </a:xfrm>
        </p:spPr>
        <p:txBody>
          <a:bodyPr/>
          <a:lstStyle/>
          <a:p>
            <a:pPr marL="342900" lvl="1" indent="-342900">
              <a:lnSpc>
                <a:spcPct val="100000"/>
              </a:lnSpc>
              <a:buClr>
                <a:schemeClr val="tx2"/>
              </a:buClr>
              <a:buFont typeface="Wingdings" pitchFamily="2" charset="2"/>
              <a:buChar char="Ü"/>
            </a:pPr>
            <a:r>
              <a:rPr lang="en-US" altLang="zh-CN" sz="2000" dirty="0" smtClean="0"/>
              <a:t>1. </a:t>
            </a:r>
            <a:r>
              <a:rPr lang="zh-CN" altLang="en-US" sz="2000" dirty="0" smtClean="0"/>
              <a:t>严格层次结构模型</a:t>
            </a:r>
            <a:endParaRPr lang="en-US" altLang="zh-CN" sz="2000" dirty="0" smtClean="0"/>
          </a:p>
          <a:p>
            <a:pPr marL="638175" lvl="2" indent="-342900">
              <a:lnSpc>
                <a:spcPct val="100000"/>
              </a:lnSpc>
              <a:buClr>
                <a:schemeClr val="tx2"/>
              </a:buClr>
              <a:buFont typeface="Wingdings" pitchFamily="2" charset="2"/>
              <a:buChar char="Ü"/>
            </a:pPr>
            <a:r>
              <a:rPr lang="zh-CN" altLang="en-US" sz="2000" dirty="0" smtClean="0"/>
              <a:t>严格层次结构模型是一种集中式的信任模型，又称数型</a:t>
            </a:r>
            <a:r>
              <a:rPr lang="en-US" altLang="zh-CN" sz="2000" dirty="0" smtClean="0"/>
              <a:t>(</a:t>
            </a:r>
            <a:r>
              <a:rPr lang="zh-CN" altLang="en-US" sz="2000" dirty="0" smtClean="0"/>
              <a:t>层次</a:t>
            </a:r>
            <a:r>
              <a:rPr lang="en-US" altLang="zh-CN" sz="2000" dirty="0" smtClean="0"/>
              <a:t>)</a:t>
            </a:r>
            <a:r>
              <a:rPr lang="zh-CN" altLang="en-US" sz="2000" dirty="0" smtClean="0"/>
              <a:t>模型。认证机构的严格层次结构模型是一棵树，它比较适合具有层次结构的机构，如军队、垂直性行业、学校等</a:t>
            </a:r>
            <a:endParaRPr lang="en-US" altLang="zh-CN" sz="2000" dirty="0" smtClean="0"/>
          </a:p>
          <a:p>
            <a:pPr marL="638175" lvl="2" indent="-342900">
              <a:lnSpc>
                <a:spcPct val="100000"/>
              </a:lnSpc>
              <a:buClr>
                <a:schemeClr val="tx2"/>
              </a:buClr>
              <a:buFont typeface="Wingdings" pitchFamily="2" charset="2"/>
              <a:buChar char="Ü"/>
            </a:pPr>
            <a:r>
              <a:rPr lang="zh-CN" altLang="en-US" sz="2000" dirty="0" smtClean="0"/>
              <a:t>在严格层次结构模型中，多个</a:t>
            </a:r>
            <a:r>
              <a:rPr lang="en-US" altLang="zh-CN" sz="2000" dirty="0" smtClean="0"/>
              <a:t>CA</a:t>
            </a:r>
            <a:r>
              <a:rPr lang="zh-CN" altLang="en-US" sz="2000" dirty="0" smtClean="0"/>
              <a:t>和最终用户构成一棵树。其中最高级的一个</a:t>
            </a:r>
            <a:r>
              <a:rPr lang="en-US" altLang="zh-CN" sz="2000" dirty="0" smtClean="0"/>
              <a:t>CA</a:t>
            </a:r>
            <a:r>
              <a:rPr lang="zh-CN" altLang="en-US" sz="2000" dirty="0" smtClean="0"/>
              <a:t>为根，称为根</a:t>
            </a:r>
            <a:r>
              <a:rPr lang="en-US" altLang="zh-CN" sz="2000" dirty="0" smtClean="0"/>
              <a:t>CA</a:t>
            </a:r>
            <a:r>
              <a:rPr lang="zh-CN" altLang="en-US" sz="2000" dirty="0" smtClean="0"/>
              <a:t>，根</a:t>
            </a:r>
            <a:r>
              <a:rPr lang="en-US" altLang="zh-CN" sz="2000" dirty="0" smtClean="0"/>
              <a:t>CA</a:t>
            </a:r>
            <a:r>
              <a:rPr lang="zh-CN" altLang="en-US" sz="2000" dirty="0" smtClean="0"/>
              <a:t>是树型信任模型中的信任根源。其它</a:t>
            </a:r>
            <a:r>
              <a:rPr lang="en-US" altLang="zh-CN" sz="2000" dirty="0" smtClean="0"/>
              <a:t>CA</a:t>
            </a:r>
            <a:r>
              <a:rPr lang="zh-CN" altLang="en-US" sz="2000" dirty="0" smtClean="0"/>
              <a:t>根据其在树中位置不同，而分别被称为中间</a:t>
            </a:r>
            <a:r>
              <a:rPr lang="en-US" altLang="zh-CN" sz="2000" dirty="0" smtClean="0"/>
              <a:t>CA</a:t>
            </a:r>
            <a:r>
              <a:rPr lang="zh-CN" altLang="en-US" sz="2000" dirty="0" smtClean="0"/>
              <a:t>和底层</a:t>
            </a:r>
            <a:r>
              <a:rPr lang="en-US" altLang="zh-CN" sz="2000" dirty="0" smtClean="0"/>
              <a:t>CA</a:t>
            </a:r>
            <a:r>
              <a:rPr lang="zh-CN" altLang="en-US" sz="2000" dirty="0" smtClean="0"/>
              <a:t>。证书的持证人</a:t>
            </a:r>
            <a:r>
              <a:rPr lang="en-US" altLang="zh-CN" sz="2000" dirty="0" smtClean="0"/>
              <a:t>(</a:t>
            </a:r>
            <a:r>
              <a:rPr lang="zh-CN" altLang="en-US" sz="2000" dirty="0" smtClean="0"/>
              <a:t>最终用户</a:t>
            </a:r>
            <a:r>
              <a:rPr lang="en-US" altLang="zh-CN" sz="2000" dirty="0" smtClean="0"/>
              <a:t>)</a:t>
            </a:r>
            <a:r>
              <a:rPr lang="zh-CN" altLang="en-US" sz="2000" dirty="0" smtClean="0"/>
              <a:t>为树的叶子。所有的</a:t>
            </a:r>
            <a:r>
              <a:rPr lang="en-US" altLang="zh-CN" sz="2000" dirty="0" smtClean="0"/>
              <a:t>CA</a:t>
            </a:r>
            <a:r>
              <a:rPr lang="zh-CN" altLang="en-US" sz="2000" dirty="0" smtClean="0"/>
              <a:t>和最终用户都遵循共同的行动准则。</a:t>
            </a:r>
          </a:p>
        </p:txBody>
      </p:sp>
      <p:sp>
        <p:nvSpPr>
          <p:cNvPr id="4" name="标题 1"/>
          <p:cNvSpPr>
            <a:spLocks noGrp="1"/>
          </p:cNvSpPr>
          <p:nvPr>
            <p:ph type="title"/>
          </p:nvPr>
        </p:nvSpPr>
        <p:spPr>
          <a:xfrm>
            <a:off x="533400" y="381000"/>
            <a:ext cx="7696200" cy="533400"/>
          </a:xfrm>
        </p:spPr>
        <p:txBody>
          <a:bodyPr/>
          <a:lstStyle/>
          <a:p>
            <a:r>
              <a:rPr lang="en-US" altLang="zh-CN" dirty="0" smtClean="0"/>
              <a:t>8.4.4 PKI</a:t>
            </a:r>
            <a:r>
              <a:rPr lang="zh-CN" altLang="en-US" dirty="0" smtClean="0"/>
              <a:t>中的信任模型</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51</a:t>
            </a:fld>
            <a:r>
              <a:rPr lang="en-US" altLang="zh-CN" dirty="0" smtClean="0"/>
              <a:t>/</a:t>
            </a:r>
            <a:endParaRPr lang="en-US" altLang="zh-CN" dirty="0"/>
          </a:p>
        </p:txBody>
      </p:sp>
      <p:pic>
        <p:nvPicPr>
          <p:cNvPr id="1143809" name="Picture 1"/>
          <p:cNvPicPr>
            <a:picLocks noChangeAspect="1" noChangeArrowheads="1"/>
          </p:cNvPicPr>
          <p:nvPr/>
        </p:nvPicPr>
        <p:blipFill>
          <a:blip r:embed="rId2" cstate="print"/>
          <a:srcRect/>
          <a:stretch>
            <a:fillRect/>
          </a:stretch>
        </p:blipFill>
        <p:spPr bwMode="auto">
          <a:xfrm>
            <a:off x="5867400" y="4343400"/>
            <a:ext cx="2428875" cy="2124075"/>
          </a:xfrm>
          <a:prstGeom prst="rect">
            <a:avLst/>
          </a:prstGeom>
          <a:noFill/>
          <a:ln w="9525">
            <a:noFill/>
            <a:miter lim="800000"/>
            <a:headEnd/>
            <a:tailEnd/>
          </a:ln>
        </p:spPr>
      </p:pic>
    </p:spTree>
    <p:extLst>
      <p:ext uri="{BB962C8B-B14F-4D97-AF65-F5344CB8AC3E}">
        <p14:creationId xmlns="" xmlns:p14="http://schemas.microsoft.com/office/powerpoint/2010/main" val="3323146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1066800"/>
            <a:ext cx="8534400" cy="5486400"/>
          </a:xfrm>
        </p:spPr>
        <p:txBody>
          <a:bodyPr/>
          <a:lstStyle/>
          <a:p>
            <a:pPr marL="342900" lvl="1" indent="-342900">
              <a:lnSpc>
                <a:spcPct val="100000"/>
              </a:lnSpc>
              <a:buClr>
                <a:schemeClr val="tx2"/>
              </a:buClr>
              <a:buFont typeface="Wingdings" pitchFamily="2" charset="2"/>
              <a:buChar char="Ü"/>
            </a:pPr>
            <a:r>
              <a:rPr lang="en-US" altLang="zh-CN" sz="2000" dirty="0" smtClean="0"/>
              <a:t>2. </a:t>
            </a:r>
            <a:r>
              <a:rPr lang="zh-CN" altLang="en-US" sz="2000" dirty="0" smtClean="0"/>
              <a:t>分布式信任结构模型</a:t>
            </a:r>
            <a:endParaRPr lang="en-US" altLang="zh-CN" sz="2000" dirty="0" smtClean="0"/>
          </a:p>
          <a:p>
            <a:pPr marL="638175" lvl="2" indent="-342900">
              <a:lnSpc>
                <a:spcPct val="100000"/>
              </a:lnSpc>
              <a:buClr>
                <a:schemeClr val="tx2"/>
              </a:buClr>
              <a:buFont typeface="Wingdings" pitchFamily="2" charset="2"/>
              <a:buChar char="Ü"/>
            </a:pPr>
            <a:r>
              <a:rPr lang="zh-CN" altLang="en-US" sz="2000" dirty="0" smtClean="0"/>
              <a:t>在严格层次结构信任模型中，所有的</a:t>
            </a:r>
            <a:r>
              <a:rPr lang="en-US" altLang="zh-CN" sz="2000" dirty="0" smtClean="0"/>
              <a:t>CA</a:t>
            </a:r>
            <a:r>
              <a:rPr lang="zh-CN" altLang="en-US" sz="2000" dirty="0" smtClean="0"/>
              <a:t>和最终用户都遵循共同的行动准则。这对于具有层次结构的机构是可行的。但是对于社会而言，要建立一个包容各行各业的树型模型</a:t>
            </a:r>
            <a:r>
              <a:rPr lang="en-US" altLang="zh-CN" sz="2000" dirty="0" smtClean="0"/>
              <a:t>PKI</a:t>
            </a:r>
            <a:r>
              <a:rPr lang="zh-CN" altLang="en-US" sz="2000" dirty="0" smtClean="0"/>
              <a:t>是不现实的。于是出现了由多棵树组成的森林模型即分布式信任结构模型</a:t>
            </a:r>
            <a:r>
              <a:rPr lang="en-US" altLang="zh-CN" sz="2000" dirty="0" smtClean="0"/>
              <a:t>(</a:t>
            </a:r>
            <a:r>
              <a:rPr lang="zh-CN" altLang="en-US" sz="2000" dirty="0" smtClean="0"/>
              <a:t>也称交叉认证模型</a:t>
            </a:r>
            <a:r>
              <a:rPr lang="en-US" altLang="zh-CN" sz="2000" dirty="0" smtClean="0"/>
              <a:t>)</a:t>
            </a:r>
            <a:r>
              <a:rPr lang="zh-CN" altLang="en-US" sz="2000" dirty="0" smtClean="0"/>
              <a:t>。对于森林模型，如果多棵树之间彼此没有联系、互不信任，那么分别属于不同树的最终用户之间的保密通信是无法进行的。这样，这些树便成了信任孤岛。为了避免这种情况，应当在这些树之间建立某种信任关系，从而实现交叉认证。在分布式模型中，任何</a:t>
            </a:r>
            <a:r>
              <a:rPr lang="en-US" altLang="zh-CN" sz="2000" dirty="0" smtClean="0"/>
              <a:t>CA</a:t>
            </a:r>
            <a:r>
              <a:rPr lang="zh-CN" altLang="en-US" sz="2000" dirty="0" smtClean="0"/>
              <a:t>都可以对其它</a:t>
            </a:r>
            <a:r>
              <a:rPr lang="en-US" altLang="zh-CN" sz="2000" dirty="0" smtClean="0"/>
              <a:t>CA</a:t>
            </a:r>
            <a:r>
              <a:rPr lang="zh-CN" altLang="en-US" sz="2000" dirty="0" smtClean="0"/>
              <a:t>发证。这种模型非常适合动态变化的组织机构。它遵循自底向上的原则，不依赖于高层的根</a:t>
            </a:r>
            <a:r>
              <a:rPr lang="en-US" altLang="zh-CN" sz="2000" dirty="0" smtClean="0"/>
              <a:t>CA</a:t>
            </a:r>
            <a:r>
              <a:rPr lang="zh-CN" altLang="en-US" sz="2000" dirty="0" smtClean="0"/>
              <a:t>，终端用户可以保持原来的非集中状态加入到交叉认证模型中来</a:t>
            </a:r>
          </a:p>
        </p:txBody>
      </p:sp>
      <p:sp>
        <p:nvSpPr>
          <p:cNvPr id="4" name="标题 1"/>
          <p:cNvSpPr>
            <a:spLocks noGrp="1"/>
          </p:cNvSpPr>
          <p:nvPr>
            <p:ph type="title"/>
          </p:nvPr>
        </p:nvSpPr>
        <p:spPr>
          <a:xfrm>
            <a:off x="533400" y="381000"/>
            <a:ext cx="7696200" cy="533400"/>
          </a:xfrm>
        </p:spPr>
        <p:txBody>
          <a:bodyPr/>
          <a:lstStyle/>
          <a:p>
            <a:r>
              <a:rPr lang="en-US" altLang="zh-CN" dirty="0" smtClean="0"/>
              <a:t>8.4.4 PKI</a:t>
            </a:r>
            <a:r>
              <a:rPr lang="zh-CN" altLang="en-US" dirty="0" smtClean="0"/>
              <a:t>中的信任模型</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52</a:t>
            </a:fld>
            <a:r>
              <a:rPr lang="en-US" altLang="zh-CN" dirty="0" smtClean="0"/>
              <a:t>/</a:t>
            </a:r>
            <a:endParaRPr lang="en-US" altLang="zh-CN" dirty="0"/>
          </a:p>
        </p:txBody>
      </p:sp>
      <p:pic>
        <p:nvPicPr>
          <p:cNvPr id="1142785" name="Picture 1"/>
          <p:cNvPicPr>
            <a:picLocks noChangeAspect="1" noChangeArrowheads="1"/>
          </p:cNvPicPr>
          <p:nvPr/>
        </p:nvPicPr>
        <p:blipFill>
          <a:blip r:embed="rId2" cstate="print"/>
          <a:srcRect/>
          <a:stretch>
            <a:fillRect/>
          </a:stretch>
        </p:blipFill>
        <p:spPr bwMode="auto">
          <a:xfrm>
            <a:off x="5095875" y="4648960"/>
            <a:ext cx="2981325" cy="2170940"/>
          </a:xfrm>
          <a:prstGeom prst="rect">
            <a:avLst/>
          </a:prstGeom>
          <a:noFill/>
          <a:ln w="9525">
            <a:noFill/>
            <a:miter lim="800000"/>
            <a:headEnd/>
            <a:tailEnd/>
          </a:ln>
        </p:spPr>
      </p:pic>
    </p:spTree>
    <p:extLst>
      <p:ext uri="{BB962C8B-B14F-4D97-AF65-F5344CB8AC3E}">
        <p14:creationId xmlns="" xmlns:p14="http://schemas.microsoft.com/office/powerpoint/2010/main" val="3323146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1066800"/>
            <a:ext cx="8534400" cy="5486400"/>
          </a:xfrm>
        </p:spPr>
        <p:txBody>
          <a:bodyPr/>
          <a:lstStyle/>
          <a:p>
            <a:pPr marL="342900" lvl="1" indent="-342900">
              <a:lnSpc>
                <a:spcPct val="100000"/>
              </a:lnSpc>
              <a:buClr>
                <a:schemeClr val="tx2"/>
              </a:buClr>
              <a:buFont typeface="Wingdings" pitchFamily="2" charset="2"/>
              <a:buChar char="Ü"/>
            </a:pPr>
            <a:r>
              <a:rPr lang="en-US" altLang="zh-CN" sz="2000" dirty="0" smtClean="0"/>
              <a:t>3. Web</a:t>
            </a:r>
            <a:r>
              <a:rPr lang="zh-CN" altLang="en-US" sz="2000" dirty="0" smtClean="0"/>
              <a:t>模型</a:t>
            </a:r>
            <a:endParaRPr lang="en-US" altLang="zh-CN" sz="2000" dirty="0" smtClean="0"/>
          </a:p>
          <a:p>
            <a:pPr marL="638175" lvl="2" indent="-342900">
              <a:lnSpc>
                <a:spcPct val="100000"/>
              </a:lnSpc>
              <a:buClr>
                <a:schemeClr val="tx2"/>
              </a:buClr>
              <a:buFont typeface="Wingdings" pitchFamily="2" charset="2"/>
              <a:buChar char="Ü"/>
            </a:pPr>
            <a:r>
              <a:rPr lang="en-US" altLang="zh-CN" sz="2000" dirty="0" smtClean="0"/>
              <a:t>Web</a:t>
            </a:r>
            <a:r>
              <a:rPr lang="zh-CN" altLang="en-US" sz="2000" dirty="0" smtClean="0"/>
              <a:t>模型又称为桥</a:t>
            </a:r>
            <a:r>
              <a:rPr lang="en-US" altLang="zh-CN" sz="2000" dirty="0" smtClean="0"/>
              <a:t>CA</a:t>
            </a:r>
            <a:r>
              <a:rPr lang="zh-CN" altLang="en-US" sz="2000" dirty="0" smtClean="0"/>
              <a:t>模型。各</a:t>
            </a:r>
            <a:r>
              <a:rPr lang="en-US" altLang="zh-CN" sz="2000" dirty="0" smtClean="0"/>
              <a:t>PKI</a:t>
            </a:r>
            <a:r>
              <a:rPr lang="zh-CN" altLang="en-US" sz="2000" dirty="0" smtClean="0"/>
              <a:t>的</a:t>
            </a:r>
            <a:r>
              <a:rPr lang="en-US" altLang="zh-CN" sz="2000" dirty="0" smtClean="0"/>
              <a:t>CA</a:t>
            </a:r>
            <a:r>
              <a:rPr lang="zh-CN" altLang="en-US" sz="2000" dirty="0" smtClean="0"/>
              <a:t>之间互相签发证书；由用户控制的交叉认证；由桥接</a:t>
            </a:r>
            <a:r>
              <a:rPr lang="en-US" altLang="zh-CN" sz="2000" dirty="0" smtClean="0"/>
              <a:t>CA</a:t>
            </a:r>
            <a:r>
              <a:rPr lang="zh-CN" altLang="en-US" sz="2000" dirty="0" smtClean="0"/>
              <a:t>控制的交叉认证。桥</a:t>
            </a:r>
            <a:r>
              <a:rPr lang="en-US" altLang="zh-CN" sz="2000" dirty="0" smtClean="0"/>
              <a:t>CA</a:t>
            </a:r>
            <a:r>
              <a:rPr lang="zh-CN" altLang="en-US" sz="2000" dirty="0" smtClean="0"/>
              <a:t>提供交叉证书，但不是根</a:t>
            </a:r>
            <a:r>
              <a:rPr lang="en-US" altLang="zh-CN" sz="2000" dirty="0" smtClean="0"/>
              <a:t>CA</a:t>
            </a:r>
            <a:r>
              <a:rPr lang="zh-CN" altLang="en-US" sz="2000" dirty="0" smtClean="0"/>
              <a:t>，桥</a:t>
            </a:r>
            <a:r>
              <a:rPr lang="en-US" altLang="zh-CN" sz="2000" dirty="0" smtClean="0"/>
              <a:t>CA</a:t>
            </a:r>
            <a:r>
              <a:rPr lang="zh-CN" altLang="en-US" sz="2000" dirty="0" smtClean="0"/>
              <a:t>是所有信任域都信任的第三方，并管理所有域的策略映射</a:t>
            </a:r>
          </a:p>
        </p:txBody>
      </p:sp>
      <p:sp>
        <p:nvSpPr>
          <p:cNvPr id="4" name="标题 1"/>
          <p:cNvSpPr>
            <a:spLocks noGrp="1"/>
          </p:cNvSpPr>
          <p:nvPr>
            <p:ph type="title"/>
          </p:nvPr>
        </p:nvSpPr>
        <p:spPr>
          <a:xfrm>
            <a:off x="533400" y="381000"/>
            <a:ext cx="7696200" cy="533400"/>
          </a:xfrm>
        </p:spPr>
        <p:txBody>
          <a:bodyPr/>
          <a:lstStyle/>
          <a:p>
            <a:r>
              <a:rPr lang="en-US" altLang="zh-CN" dirty="0" smtClean="0"/>
              <a:t>8.4.4 PKI</a:t>
            </a:r>
            <a:r>
              <a:rPr lang="zh-CN" altLang="en-US" dirty="0" smtClean="0"/>
              <a:t>中的信任模型</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53</a:t>
            </a:fld>
            <a:r>
              <a:rPr lang="en-US" altLang="zh-CN" dirty="0" smtClean="0"/>
              <a:t>/</a:t>
            </a:r>
            <a:endParaRPr lang="en-US" altLang="zh-CN" dirty="0"/>
          </a:p>
        </p:txBody>
      </p:sp>
      <p:pic>
        <p:nvPicPr>
          <p:cNvPr id="1141761" name="Picture 1"/>
          <p:cNvPicPr>
            <a:picLocks noChangeAspect="1" noChangeArrowheads="1"/>
          </p:cNvPicPr>
          <p:nvPr/>
        </p:nvPicPr>
        <p:blipFill>
          <a:blip r:embed="rId2" cstate="print"/>
          <a:srcRect/>
          <a:stretch>
            <a:fillRect/>
          </a:stretch>
        </p:blipFill>
        <p:spPr bwMode="auto">
          <a:xfrm>
            <a:off x="1371600" y="2895600"/>
            <a:ext cx="6996253" cy="3048000"/>
          </a:xfrm>
          <a:prstGeom prst="rect">
            <a:avLst/>
          </a:prstGeom>
          <a:noFill/>
          <a:ln w="9525">
            <a:noFill/>
            <a:miter lim="800000"/>
            <a:headEnd/>
            <a:tailEnd/>
          </a:ln>
        </p:spPr>
      </p:pic>
    </p:spTree>
    <p:extLst>
      <p:ext uri="{BB962C8B-B14F-4D97-AF65-F5344CB8AC3E}">
        <p14:creationId xmlns="" xmlns:p14="http://schemas.microsoft.com/office/powerpoint/2010/main" val="3323146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1066800"/>
            <a:ext cx="8534400" cy="5486400"/>
          </a:xfrm>
        </p:spPr>
        <p:txBody>
          <a:bodyPr/>
          <a:lstStyle/>
          <a:p>
            <a:pPr marL="342900" lvl="1" indent="-342900">
              <a:lnSpc>
                <a:spcPct val="100000"/>
              </a:lnSpc>
              <a:buClr>
                <a:schemeClr val="tx2"/>
              </a:buClr>
              <a:buFont typeface="Wingdings" pitchFamily="2" charset="2"/>
              <a:buChar char="Ü"/>
            </a:pPr>
            <a:r>
              <a:rPr lang="en-US" altLang="zh-CN" sz="2000" dirty="0" smtClean="0"/>
              <a:t>4. </a:t>
            </a:r>
            <a:r>
              <a:rPr lang="zh-CN" altLang="en-US" sz="2000" dirty="0" smtClean="0"/>
              <a:t>以用户为中心的信任模型</a:t>
            </a:r>
            <a:endParaRPr lang="en-US" altLang="zh-CN" sz="2000" dirty="0" smtClean="0"/>
          </a:p>
          <a:p>
            <a:pPr marL="638175" lvl="2" indent="-342900">
              <a:lnSpc>
                <a:spcPct val="100000"/>
              </a:lnSpc>
              <a:buClr>
                <a:schemeClr val="tx2"/>
              </a:buClr>
              <a:buFont typeface="Wingdings" pitchFamily="2" charset="2"/>
              <a:buChar char="Ü"/>
            </a:pPr>
            <a:r>
              <a:rPr lang="zh-CN" altLang="en-US" sz="2000" dirty="0" smtClean="0"/>
              <a:t>以用户为中心的信任模型为客户端系统提供了一套可信任的</a:t>
            </a:r>
            <a:r>
              <a:rPr lang="en-US" altLang="zh-CN" sz="2000" dirty="0" smtClean="0"/>
              <a:t>(</a:t>
            </a:r>
            <a:r>
              <a:rPr lang="zh-CN" altLang="en-US" sz="2000" dirty="0" smtClean="0"/>
              <a:t>根</a:t>
            </a:r>
            <a:r>
              <a:rPr lang="en-US" altLang="zh-CN" sz="2000" dirty="0" smtClean="0"/>
              <a:t>)</a:t>
            </a:r>
            <a:r>
              <a:rPr lang="zh-CN" altLang="en-US" sz="2000" dirty="0" smtClean="0"/>
              <a:t>公钥。通常使用的浏览器中的证书就属于这种类型。由于不需要目录服务器，因此该模型方便，操作简单。</a:t>
            </a:r>
            <a:endParaRPr lang="en-US" altLang="zh-CN" sz="2000" dirty="0" smtClean="0"/>
          </a:p>
          <a:p>
            <a:pPr marL="638175" lvl="2" indent="-342900">
              <a:lnSpc>
                <a:spcPct val="100000"/>
              </a:lnSpc>
              <a:buClr>
                <a:schemeClr val="tx2"/>
              </a:buClr>
              <a:buFont typeface="Wingdings" pitchFamily="2" charset="2"/>
              <a:buChar char="Ü"/>
            </a:pPr>
            <a:endParaRPr lang="zh-CN" altLang="en-US" sz="2000" dirty="0" smtClean="0"/>
          </a:p>
        </p:txBody>
      </p:sp>
      <p:sp>
        <p:nvSpPr>
          <p:cNvPr id="4" name="标题 1"/>
          <p:cNvSpPr>
            <a:spLocks noGrp="1"/>
          </p:cNvSpPr>
          <p:nvPr>
            <p:ph type="title"/>
          </p:nvPr>
        </p:nvSpPr>
        <p:spPr>
          <a:xfrm>
            <a:off x="533400" y="381000"/>
            <a:ext cx="7696200" cy="533400"/>
          </a:xfrm>
        </p:spPr>
        <p:txBody>
          <a:bodyPr/>
          <a:lstStyle/>
          <a:p>
            <a:r>
              <a:rPr lang="en-US" altLang="zh-CN" dirty="0" smtClean="0"/>
              <a:t>8.4.4 PKI</a:t>
            </a:r>
            <a:r>
              <a:rPr lang="zh-CN" altLang="en-US" dirty="0" smtClean="0"/>
              <a:t>中的信任模型</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8.4 PKI</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公钥基础设施</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54</a:t>
            </a:fld>
            <a:r>
              <a:rPr lang="en-US" altLang="zh-CN" dirty="0" smtClean="0"/>
              <a:t>/</a:t>
            </a:r>
            <a:endParaRPr lang="en-US" altLang="zh-CN" dirty="0"/>
          </a:p>
        </p:txBody>
      </p:sp>
      <p:pic>
        <p:nvPicPr>
          <p:cNvPr id="1140737" name="Picture 1"/>
          <p:cNvPicPr>
            <a:picLocks noChangeAspect="1" noChangeArrowheads="1"/>
          </p:cNvPicPr>
          <p:nvPr/>
        </p:nvPicPr>
        <p:blipFill>
          <a:blip r:embed="rId2" cstate="print"/>
          <a:srcRect/>
          <a:stretch>
            <a:fillRect/>
          </a:stretch>
        </p:blipFill>
        <p:spPr bwMode="auto">
          <a:xfrm>
            <a:off x="1524000" y="2819400"/>
            <a:ext cx="5289862" cy="2438400"/>
          </a:xfrm>
          <a:prstGeom prst="rect">
            <a:avLst/>
          </a:prstGeom>
          <a:noFill/>
          <a:ln w="9525">
            <a:noFill/>
            <a:miter lim="800000"/>
            <a:headEnd/>
            <a:tailEnd/>
          </a:ln>
        </p:spPr>
      </p:pic>
    </p:spTree>
    <p:extLst>
      <p:ext uri="{BB962C8B-B14F-4D97-AF65-F5344CB8AC3E}">
        <p14:creationId xmlns="" xmlns:p14="http://schemas.microsoft.com/office/powerpoint/2010/main" val="3323146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pPr>
              <a:lnSpc>
                <a:spcPct val="110000"/>
              </a:lnSpc>
            </a:pPr>
            <a:r>
              <a:rPr lang="zh-CN" altLang="en-US" sz="2400" dirty="0" smtClean="0"/>
              <a:t>在公钥密码体制中公开钥分发的最有效的方法是数字证书技术，那么如果我们使用证书技术分发公钥的话具体如何做呢？</a:t>
            </a:r>
          </a:p>
          <a:p>
            <a:pPr>
              <a:lnSpc>
                <a:spcPct val="110000"/>
              </a:lnSpc>
            </a:pPr>
            <a:r>
              <a:rPr lang="en-US" altLang="zh-CN" sz="2400" dirty="0" smtClean="0"/>
              <a:t>X.509</a:t>
            </a:r>
            <a:r>
              <a:rPr lang="zh-CN" altLang="en-US" sz="2400" dirty="0" smtClean="0"/>
              <a:t>协议给了我们一个非常实用的标准</a:t>
            </a:r>
          </a:p>
          <a:p>
            <a:pPr>
              <a:lnSpc>
                <a:spcPct val="110000"/>
              </a:lnSpc>
            </a:pPr>
            <a:r>
              <a:rPr lang="en-US" altLang="zh-CN" sz="2400" dirty="0" smtClean="0"/>
              <a:t>X.509</a:t>
            </a:r>
            <a:r>
              <a:rPr lang="zh-CN" altLang="en-US" sz="2400" dirty="0" smtClean="0"/>
              <a:t>协议是</a:t>
            </a:r>
            <a:r>
              <a:rPr lang="en-US" altLang="zh-CN" sz="2400" dirty="0" smtClean="0"/>
              <a:t>X.500</a:t>
            </a:r>
            <a:r>
              <a:rPr lang="zh-CN" altLang="en-US" sz="2400" dirty="0" smtClean="0"/>
              <a:t>系列标准的一个组成部分。</a:t>
            </a:r>
          </a:p>
          <a:p>
            <a:pPr>
              <a:lnSpc>
                <a:spcPct val="110000"/>
              </a:lnSpc>
            </a:pPr>
            <a:r>
              <a:rPr lang="zh-CN" altLang="en-US" sz="2400" dirty="0" smtClean="0">
                <a:solidFill>
                  <a:srgbClr val="0000FF"/>
                </a:solidFill>
              </a:rPr>
              <a:t>这里</a:t>
            </a:r>
            <a:r>
              <a:rPr lang="en-US" altLang="zh-CN" sz="2400" dirty="0" smtClean="0">
                <a:solidFill>
                  <a:srgbClr val="0000FF"/>
                </a:solidFill>
              </a:rPr>
              <a:t>X. 500</a:t>
            </a:r>
            <a:r>
              <a:rPr lang="zh-CN" altLang="en-US" sz="2400" dirty="0" smtClean="0">
                <a:solidFill>
                  <a:srgbClr val="0000FF"/>
                </a:solidFill>
              </a:rPr>
              <a:t>系列标准定义了一种目录业务</a:t>
            </a:r>
            <a:endParaRPr lang="zh-CN" altLang="en-US" sz="2400" dirty="0"/>
          </a:p>
        </p:txBody>
      </p:sp>
      <p:sp>
        <p:nvSpPr>
          <p:cNvPr id="4" name="标题 1"/>
          <p:cNvSpPr>
            <a:spLocks noGrp="1"/>
          </p:cNvSpPr>
          <p:nvPr>
            <p:ph type="title"/>
          </p:nvPr>
        </p:nvSpPr>
        <p:spPr>
          <a:xfrm>
            <a:off x="533400" y="381000"/>
            <a:ext cx="7696200" cy="533400"/>
          </a:xfrm>
        </p:spPr>
        <p:txBody>
          <a:bodyPr/>
          <a:lstStyle/>
          <a:p>
            <a:r>
              <a:rPr lang="en-US" altLang="zh-CN" dirty="0" smtClean="0"/>
              <a:t>8.5 X.509</a:t>
            </a:r>
            <a:r>
              <a:rPr lang="zh-CN" altLang="en-US" dirty="0" smtClean="0"/>
              <a:t>认证业务</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55</a:t>
            </a:fld>
            <a:r>
              <a:rPr lang="en-US" altLang="zh-CN" dirty="0" smtClean="0"/>
              <a:t>/</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457200" y="122238"/>
            <a:ext cx="4343400" cy="715962"/>
          </a:xfrm>
        </p:spPr>
        <p:txBody>
          <a:bodyPr/>
          <a:lstStyle/>
          <a:p>
            <a:r>
              <a:rPr lang="en-US" altLang="zh-CN" dirty="0" smtClean="0"/>
              <a:t>8.5  </a:t>
            </a:r>
            <a:r>
              <a:rPr lang="en-US" altLang="zh-CN" dirty="0"/>
              <a:t>X.509 </a:t>
            </a:r>
            <a:r>
              <a:rPr lang="zh-CN" altLang="en-US" dirty="0"/>
              <a:t>认证业务</a:t>
            </a:r>
          </a:p>
        </p:txBody>
      </p:sp>
      <p:sp>
        <p:nvSpPr>
          <p:cNvPr id="686083" name="Rectangle 3"/>
          <p:cNvSpPr>
            <a:spLocks noGrp="1" noChangeArrowheads="1"/>
          </p:cNvSpPr>
          <p:nvPr>
            <p:ph type="body" idx="1"/>
          </p:nvPr>
        </p:nvSpPr>
        <p:spPr>
          <a:xfrm>
            <a:off x="457200" y="990600"/>
            <a:ext cx="8534400" cy="5410200"/>
          </a:xfrm>
        </p:spPr>
        <p:txBody>
          <a:bodyPr/>
          <a:lstStyle/>
          <a:p>
            <a:r>
              <a:rPr lang="en-US" altLang="zh-CN" sz="2800"/>
              <a:t>X.500</a:t>
            </a:r>
            <a:r>
              <a:rPr lang="zh-CN" altLang="en-US" sz="2800"/>
              <a:t>标准</a:t>
            </a:r>
          </a:p>
          <a:p>
            <a:pPr lvl="1"/>
            <a:r>
              <a:rPr lang="en-US" altLang="zh-CN" sz="2400"/>
              <a:t>X.500</a:t>
            </a:r>
            <a:r>
              <a:rPr lang="zh-CN" altLang="en-US" sz="2400"/>
              <a:t>提供一种目录访问服务，是一个将局部目录服务连接起来，构成全球分布式的目录服务系统的协议。某一机构建立和维护的目录数据库只是全球目录数据库的一部分</a:t>
            </a:r>
          </a:p>
          <a:p>
            <a:pPr lvl="1"/>
            <a:r>
              <a:rPr lang="zh-CN" altLang="en-US" sz="2400"/>
              <a:t>目录实际上是</a:t>
            </a:r>
            <a:r>
              <a:rPr lang="zh-CN" altLang="en-US" sz="2400">
                <a:solidFill>
                  <a:srgbClr val="0000FF"/>
                </a:solidFill>
              </a:rPr>
              <a:t>维护用户信息数据库的服务器</a:t>
            </a:r>
            <a:r>
              <a:rPr lang="zh-CN" altLang="en-US" sz="2400"/>
              <a:t>或</a:t>
            </a:r>
            <a:r>
              <a:rPr lang="zh-CN" altLang="en-US" sz="2400">
                <a:solidFill>
                  <a:srgbClr val="0000FF"/>
                </a:solidFill>
              </a:rPr>
              <a:t>分布式服务器集合，其中</a:t>
            </a:r>
            <a:r>
              <a:rPr lang="zh-CN" altLang="en-US" sz="2400"/>
              <a:t>目录中的用户信息包括</a:t>
            </a:r>
            <a:r>
              <a:rPr lang="zh-CN" altLang="en-US" sz="2400">
                <a:solidFill>
                  <a:srgbClr val="0000FF"/>
                </a:solidFill>
              </a:rPr>
              <a:t>用户名到网络地址的映射</a:t>
            </a:r>
            <a:r>
              <a:rPr lang="zh-CN" altLang="en-US" sz="2400"/>
              <a:t>和</a:t>
            </a:r>
            <a:r>
              <a:rPr lang="zh-CN" altLang="en-US" sz="2400">
                <a:solidFill>
                  <a:srgbClr val="0000FF"/>
                </a:solidFill>
              </a:rPr>
              <a:t>用户的其他属性，比如互联网中的各个网站名及其网络地址。</a:t>
            </a:r>
          </a:p>
          <a:p>
            <a:pPr lvl="1"/>
            <a:r>
              <a:rPr lang="en-US" altLang="zh-CN" sz="2400"/>
              <a:t>X.500</a:t>
            </a:r>
            <a:r>
              <a:rPr lang="zh-CN" altLang="en-US" sz="2400"/>
              <a:t>的一个简化协议</a:t>
            </a:r>
            <a:r>
              <a:rPr lang="en-US" altLang="zh-CN" sz="2400"/>
              <a:t>LDAP</a:t>
            </a:r>
            <a:r>
              <a:rPr lang="zh-CN" altLang="en-US" sz="2400"/>
              <a:t>就被用于</a:t>
            </a:r>
            <a:r>
              <a:rPr lang="en-US" altLang="zh-CN" sz="2400"/>
              <a:t>DNS</a:t>
            </a:r>
            <a:r>
              <a:rPr lang="zh-CN" altLang="en-US" sz="2400"/>
              <a:t>域名解析服务器的组织，用于解决网址和</a:t>
            </a:r>
            <a:r>
              <a:rPr lang="en-US" altLang="zh-CN" sz="2400"/>
              <a:t>IP</a:t>
            </a:r>
            <a:r>
              <a:rPr lang="zh-CN" altLang="en-US" sz="2400"/>
              <a:t>地址的相互解析问题。</a:t>
            </a:r>
            <a:endParaRPr lang="zh-CN" altLang="en-US" sz="2400">
              <a:solidFill>
                <a:srgbClr val="0000FF"/>
              </a:solidFill>
            </a:endParaRPr>
          </a:p>
        </p:txBody>
      </p:sp>
      <p:sp>
        <p:nvSpPr>
          <p:cNvPr id="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56</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083">
                                            <p:txEl>
                                              <p:pRg st="2" end="2"/>
                                            </p:txEl>
                                          </p:spTgt>
                                        </p:tgtEl>
                                        <p:attrNameLst>
                                          <p:attrName>style.visibility</p:attrName>
                                        </p:attrNameLst>
                                      </p:cBhvr>
                                      <p:to>
                                        <p:strVal val="visible"/>
                                      </p:to>
                                    </p:set>
                                    <p:anim calcmode="lin" valueType="num">
                                      <p:cBhvr additive="base">
                                        <p:cTn id="7" dur="500" fill="hold"/>
                                        <p:tgtEl>
                                          <p:spTgt spid="6860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083">
                                            <p:txEl>
                                              <p:pRg st="3" end="3"/>
                                            </p:txEl>
                                          </p:spTgt>
                                        </p:tgtEl>
                                        <p:attrNameLst>
                                          <p:attrName>style.visibility</p:attrName>
                                        </p:attrNameLst>
                                      </p:cBhvr>
                                      <p:to>
                                        <p:strVal val="visible"/>
                                      </p:to>
                                    </p:set>
                                    <p:anim calcmode="lin" valueType="num">
                                      <p:cBhvr additive="base">
                                        <p:cTn id="13" dur="500" fill="hold"/>
                                        <p:tgtEl>
                                          <p:spTgt spid="6860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ltLang="zh-CN" dirty="0" smtClean="0"/>
              <a:t>8.5  </a:t>
            </a:r>
            <a:r>
              <a:rPr lang="en-US" altLang="zh-CN" dirty="0"/>
              <a:t>X.509 </a:t>
            </a:r>
            <a:r>
              <a:rPr lang="zh-CN" altLang="en-US" dirty="0"/>
              <a:t>认证业务</a:t>
            </a:r>
          </a:p>
        </p:txBody>
      </p:sp>
      <p:sp>
        <p:nvSpPr>
          <p:cNvPr id="826371" name="Rectangle 3"/>
          <p:cNvSpPr>
            <a:spLocks noGrp="1" noChangeArrowheads="1"/>
          </p:cNvSpPr>
          <p:nvPr>
            <p:ph type="body" idx="1"/>
          </p:nvPr>
        </p:nvSpPr>
        <p:spPr>
          <a:xfrm>
            <a:off x="457200" y="1219200"/>
            <a:ext cx="8229600" cy="5257800"/>
          </a:xfrm>
        </p:spPr>
        <p:txBody>
          <a:bodyPr/>
          <a:lstStyle/>
          <a:p>
            <a:pPr>
              <a:lnSpc>
                <a:spcPct val="100000"/>
              </a:lnSpc>
            </a:pPr>
            <a:r>
              <a:rPr lang="en-US" altLang="zh-CN" sz="2800" dirty="0"/>
              <a:t>X. 509</a:t>
            </a:r>
            <a:r>
              <a:rPr lang="zh-CN" altLang="en-US" sz="2800" dirty="0"/>
              <a:t>协议</a:t>
            </a:r>
          </a:p>
          <a:p>
            <a:pPr lvl="1">
              <a:lnSpc>
                <a:spcPct val="100000"/>
              </a:lnSpc>
            </a:pPr>
            <a:r>
              <a:rPr lang="en-US" altLang="zh-CN" sz="2400" dirty="0"/>
              <a:t>X. 509</a:t>
            </a:r>
            <a:r>
              <a:rPr lang="zh-CN" altLang="en-US" sz="2400" dirty="0"/>
              <a:t>是由</a:t>
            </a:r>
            <a:r>
              <a:rPr lang="en-US" altLang="zh-CN" sz="2400" dirty="0"/>
              <a:t>ITU-T</a:t>
            </a:r>
            <a:r>
              <a:rPr lang="zh-CN" altLang="en-US" sz="2400" dirty="0"/>
              <a:t>建议的，它定义了基于</a:t>
            </a:r>
            <a:r>
              <a:rPr lang="en-US" altLang="zh-CN" sz="2400" dirty="0"/>
              <a:t>X. 500</a:t>
            </a:r>
            <a:r>
              <a:rPr lang="zh-CN" altLang="en-US" sz="2400" dirty="0"/>
              <a:t>目录向用户提供认证业务的一个框架，</a:t>
            </a:r>
            <a:r>
              <a:rPr lang="zh-CN" altLang="en-US" sz="2400" dirty="0">
                <a:solidFill>
                  <a:srgbClr val="0000FF"/>
                </a:solidFill>
              </a:rPr>
              <a:t>目录的作用是存放用户的公钥证书</a:t>
            </a:r>
            <a:endParaRPr lang="zh-CN" altLang="en-US" sz="2400" dirty="0"/>
          </a:p>
          <a:p>
            <a:pPr lvl="1">
              <a:lnSpc>
                <a:spcPct val="100000"/>
              </a:lnSpc>
            </a:pPr>
            <a:r>
              <a:rPr lang="en-US" altLang="zh-CN" sz="2400" dirty="0"/>
              <a:t>X. 509</a:t>
            </a:r>
            <a:r>
              <a:rPr lang="zh-CN" altLang="en-US" sz="2400" dirty="0"/>
              <a:t>还定义了</a:t>
            </a:r>
            <a:r>
              <a:rPr lang="zh-CN" altLang="en-US" sz="2400" dirty="0">
                <a:solidFill>
                  <a:srgbClr val="0000FF"/>
                </a:solidFill>
              </a:rPr>
              <a:t>基于公钥证书的认证协议</a:t>
            </a:r>
          </a:p>
          <a:p>
            <a:pPr lvl="1">
              <a:lnSpc>
                <a:spcPct val="100000"/>
              </a:lnSpc>
            </a:pPr>
            <a:r>
              <a:rPr lang="en-US" altLang="zh-CN" sz="2400" dirty="0"/>
              <a:t>X. 509</a:t>
            </a:r>
            <a:r>
              <a:rPr lang="zh-CN" altLang="en-US" sz="2400" dirty="0"/>
              <a:t>的基础是公钥密码体制和数字签字，但</a:t>
            </a:r>
          </a:p>
          <a:p>
            <a:pPr lvl="2">
              <a:lnSpc>
                <a:spcPct val="100000"/>
              </a:lnSpc>
            </a:pPr>
            <a:r>
              <a:rPr lang="zh-CN" altLang="en-US" sz="2000" dirty="0"/>
              <a:t>未特别指明使用哪种密码体制</a:t>
            </a:r>
            <a:r>
              <a:rPr lang="en-US" altLang="zh-CN" sz="2000" dirty="0"/>
              <a:t>(</a:t>
            </a:r>
            <a:r>
              <a:rPr lang="zh-CN" altLang="en-US" sz="2000" dirty="0"/>
              <a:t>建议使用</a:t>
            </a:r>
            <a:r>
              <a:rPr lang="en-US" altLang="zh-CN" sz="2000" dirty="0"/>
              <a:t>RSA)</a:t>
            </a:r>
          </a:p>
          <a:p>
            <a:pPr lvl="2">
              <a:lnSpc>
                <a:spcPct val="100000"/>
              </a:lnSpc>
            </a:pPr>
            <a:r>
              <a:rPr lang="zh-CN" altLang="en-US" sz="2000" dirty="0"/>
              <a:t>也未特别指明数字签字中使用哪种杂凑函数</a:t>
            </a:r>
            <a:endParaRPr lang="zh-CN" altLang="en-US" sz="2000" dirty="0">
              <a:solidFill>
                <a:srgbClr val="0000FF"/>
              </a:solidFill>
            </a:endParaRPr>
          </a:p>
          <a:p>
            <a:pPr lvl="1">
              <a:lnSpc>
                <a:spcPct val="100000"/>
              </a:lnSpc>
            </a:pPr>
            <a:r>
              <a:rPr lang="en-US" altLang="zh-CN" sz="2400" dirty="0"/>
              <a:t>X. 509</a:t>
            </a:r>
            <a:r>
              <a:rPr lang="zh-CN" altLang="en-US" sz="2400" dirty="0"/>
              <a:t>中定义的证书结构和认证协议已被广泛应用于</a:t>
            </a:r>
            <a:r>
              <a:rPr lang="en-US" altLang="zh-CN" sz="2400" dirty="0"/>
              <a:t>S/MIME</a:t>
            </a:r>
            <a:r>
              <a:rPr lang="zh-CN" altLang="en-US" sz="2400" dirty="0"/>
              <a:t>、</a:t>
            </a:r>
            <a:r>
              <a:rPr lang="en-US" altLang="zh-CN" sz="2400" dirty="0"/>
              <a:t>IPSec</a:t>
            </a:r>
            <a:r>
              <a:rPr lang="zh-CN" altLang="en-US" sz="2400" dirty="0"/>
              <a:t>、</a:t>
            </a:r>
            <a:r>
              <a:rPr lang="en-US" altLang="zh-CN" sz="2400" dirty="0"/>
              <a:t>SSL/TLS</a:t>
            </a:r>
            <a:r>
              <a:rPr lang="zh-CN" altLang="en-US" sz="2400" dirty="0"/>
              <a:t>以及</a:t>
            </a:r>
            <a:r>
              <a:rPr lang="en-US" altLang="zh-CN" sz="2400" dirty="0"/>
              <a:t>SET</a:t>
            </a:r>
            <a:r>
              <a:rPr lang="zh-CN" altLang="en-US" sz="2400" dirty="0"/>
              <a:t>等诸多应用领域，因此</a:t>
            </a:r>
            <a:r>
              <a:rPr lang="en-US" altLang="zh-CN" sz="2400" dirty="0"/>
              <a:t>X. 509</a:t>
            </a:r>
            <a:r>
              <a:rPr lang="zh-CN" altLang="en-US" sz="2400" dirty="0"/>
              <a:t>已成为一个重要的标准</a:t>
            </a:r>
          </a:p>
        </p:txBody>
      </p:sp>
      <p:sp>
        <p:nvSpPr>
          <p:cNvPr id="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57</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6371">
                                            <p:txEl>
                                              <p:pRg st="3" end="3"/>
                                            </p:txEl>
                                          </p:spTgt>
                                        </p:tgtEl>
                                        <p:attrNameLst>
                                          <p:attrName>style.visibility</p:attrName>
                                        </p:attrNameLst>
                                      </p:cBhvr>
                                      <p:to>
                                        <p:strVal val="visible"/>
                                      </p:to>
                                    </p:set>
                                    <p:anim calcmode="lin" valueType="num">
                                      <p:cBhvr additive="base">
                                        <p:cTn id="7" dur="500" fill="hold"/>
                                        <p:tgtEl>
                                          <p:spTgt spid="8263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637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6371">
                                            <p:txEl>
                                              <p:pRg st="4" end="4"/>
                                            </p:txEl>
                                          </p:spTgt>
                                        </p:tgtEl>
                                        <p:attrNameLst>
                                          <p:attrName>style.visibility</p:attrName>
                                        </p:attrNameLst>
                                      </p:cBhvr>
                                      <p:to>
                                        <p:strVal val="visible"/>
                                      </p:to>
                                    </p:set>
                                    <p:anim calcmode="lin" valueType="num">
                                      <p:cBhvr additive="base">
                                        <p:cTn id="11" dur="500" fill="hold"/>
                                        <p:tgtEl>
                                          <p:spTgt spid="82637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2637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26371">
                                            <p:txEl>
                                              <p:pRg st="5" end="5"/>
                                            </p:txEl>
                                          </p:spTgt>
                                        </p:tgtEl>
                                        <p:attrNameLst>
                                          <p:attrName>style.visibility</p:attrName>
                                        </p:attrNameLst>
                                      </p:cBhvr>
                                      <p:to>
                                        <p:strVal val="visible"/>
                                      </p:to>
                                    </p:set>
                                    <p:anim calcmode="lin" valueType="num">
                                      <p:cBhvr additive="base">
                                        <p:cTn id="15" dur="500" fill="hold"/>
                                        <p:tgtEl>
                                          <p:spTgt spid="82637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26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26371">
                                            <p:txEl>
                                              <p:pRg st="6" end="6"/>
                                            </p:txEl>
                                          </p:spTgt>
                                        </p:tgtEl>
                                        <p:attrNameLst>
                                          <p:attrName>style.visibility</p:attrName>
                                        </p:attrNameLst>
                                      </p:cBhvr>
                                      <p:to>
                                        <p:strVal val="visible"/>
                                      </p:to>
                                    </p:set>
                                    <p:anim calcmode="lin" valueType="num">
                                      <p:cBhvr additive="base">
                                        <p:cTn id="21" dur="500" fill="hold"/>
                                        <p:tgtEl>
                                          <p:spTgt spid="82637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63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457200" y="122238"/>
            <a:ext cx="5410200" cy="868362"/>
          </a:xfrm>
        </p:spPr>
        <p:txBody>
          <a:bodyPr/>
          <a:lstStyle/>
          <a:p>
            <a:r>
              <a:rPr lang="en-US" altLang="zh-CN" dirty="0" smtClean="0"/>
              <a:t>8.5.1 </a:t>
            </a:r>
            <a:r>
              <a:rPr lang="zh-CN" altLang="en-US" dirty="0"/>
              <a:t>证书</a:t>
            </a:r>
            <a:r>
              <a:rPr lang="en-US" altLang="zh-CN" dirty="0">
                <a:latin typeface="华文中宋"/>
              </a:rPr>
              <a:t>—</a:t>
            </a:r>
            <a:r>
              <a:rPr lang="zh-CN" altLang="en-US" sz="2800" dirty="0">
                <a:solidFill>
                  <a:srgbClr val="003300"/>
                </a:solidFill>
              </a:rPr>
              <a:t>证书的格式</a:t>
            </a:r>
          </a:p>
        </p:txBody>
      </p:sp>
      <p:sp>
        <p:nvSpPr>
          <p:cNvPr id="687107" name="Rectangle 3"/>
          <p:cNvSpPr>
            <a:spLocks noGrp="1" noChangeArrowheads="1"/>
          </p:cNvSpPr>
          <p:nvPr>
            <p:ph type="body" idx="1"/>
          </p:nvPr>
        </p:nvSpPr>
        <p:spPr>
          <a:xfrm>
            <a:off x="457200" y="1219200"/>
            <a:ext cx="8382000" cy="4911725"/>
          </a:xfrm>
        </p:spPr>
        <p:txBody>
          <a:bodyPr/>
          <a:lstStyle/>
          <a:p>
            <a:r>
              <a:rPr lang="en-US" altLang="zh-CN"/>
              <a:t>1. </a:t>
            </a:r>
            <a:r>
              <a:rPr lang="zh-CN" altLang="en-US"/>
              <a:t>证书的格式</a:t>
            </a:r>
          </a:p>
          <a:p>
            <a:pPr lvl="1"/>
            <a:r>
              <a:rPr lang="zh-CN" altLang="en-US"/>
              <a:t>用户的公钥证书是</a:t>
            </a:r>
            <a:r>
              <a:rPr lang="en-US" altLang="zh-CN"/>
              <a:t>X. 509</a:t>
            </a:r>
            <a:r>
              <a:rPr lang="zh-CN" altLang="en-US"/>
              <a:t>的核心问题</a:t>
            </a:r>
          </a:p>
          <a:p>
            <a:pPr lvl="1"/>
            <a:r>
              <a:rPr lang="zh-CN" altLang="en-US"/>
              <a:t>证书由某个可信的证书发放机构</a:t>
            </a:r>
            <a:r>
              <a:rPr lang="en-US" altLang="zh-CN"/>
              <a:t>CA</a:t>
            </a:r>
            <a:r>
              <a:rPr lang="zh-CN" altLang="en-US"/>
              <a:t>建立</a:t>
            </a:r>
          </a:p>
          <a:p>
            <a:pPr lvl="1"/>
            <a:r>
              <a:rPr lang="zh-CN" altLang="en-US"/>
              <a:t>并由</a:t>
            </a:r>
            <a:r>
              <a:rPr lang="en-US" altLang="zh-CN"/>
              <a:t>CA</a:t>
            </a:r>
            <a:r>
              <a:rPr lang="zh-CN" altLang="en-US"/>
              <a:t>或用户自己将其放入目录中，以供其他用户方便地访问</a:t>
            </a:r>
          </a:p>
          <a:p>
            <a:pPr lvl="1"/>
            <a:r>
              <a:rPr lang="zh-CN" altLang="en-US">
                <a:solidFill>
                  <a:srgbClr val="0000FF"/>
                </a:solidFill>
              </a:rPr>
              <a:t>目录服务器本身并不负责为用户建立公钥证书，其作用仅仅是为用户访问公钥证书提供方便</a:t>
            </a:r>
          </a:p>
        </p:txBody>
      </p:sp>
      <p:sp>
        <p:nvSpPr>
          <p:cNvPr id="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58</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7107">
                                            <p:txEl>
                                              <p:pRg st="4" end="4"/>
                                            </p:txEl>
                                          </p:spTgt>
                                        </p:tgtEl>
                                        <p:attrNameLst>
                                          <p:attrName>style.visibility</p:attrName>
                                        </p:attrNameLst>
                                      </p:cBhvr>
                                      <p:to>
                                        <p:strVal val="visible"/>
                                      </p:to>
                                    </p:set>
                                    <p:anim calcmode="lin" valueType="num">
                                      <p:cBhvr additive="base">
                                        <p:cTn id="7" dur="500" fill="hold"/>
                                        <p:tgtEl>
                                          <p:spTgt spid="68710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8132" name="Picture 4" descr="xd83"/>
          <p:cNvPicPr>
            <a:picLocks noChangeAspect="1" noChangeArrowheads="1"/>
          </p:cNvPicPr>
          <p:nvPr/>
        </p:nvPicPr>
        <p:blipFill>
          <a:blip r:embed="rId2" cstate="print"/>
          <a:srcRect l="1715" r="45120" b="970"/>
          <a:stretch>
            <a:fillRect/>
          </a:stretch>
        </p:blipFill>
        <p:spPr bwMode="auto">
          <a:xfrm>
            <a:off x="3962400" y="609600"/>
            <a:ext cx="5062538" cy="5715000"/>
          </a:xfrm>
          <a:prstGeom prst="rect">
            <a:avLst/>
          </a:prstGeom>
          <a:noFill/>
        </p:spPr>
      </p:pic>
      <p:sp>
        <p:nvSpPr>
          <p:cNvPr id="688134" name="Rectangle 6"/>
          <p:cNvSpPr>
            <a:spLocks noGrp="1" noChangeArrowheads="1"/>
          </p:cNvSpPr>
          <p:nvPr>
            <p:ph type="body" idx="1"/>
          </p:nvPr>
        </p:nvSpPr>
        <p:spPr>
          <a:xfrm>
            <a:off x="304800" y="762000"/>
            <a:ext cx="3657600" cy="5791200"/>
          </a:xfrm>
          <a:noFill/>
          <a:ln>
            <a:solidFill>
              <a:schemeClr val="accent1"/>
            </a:solidFill>
          </a:ln>
        </p:spPr>
        <p:txBody>
          <a:bodyPr/>
          <a:lstStyle/>
          <a:p>
            <a:pPr>
              <a:lnSpc>
                <a:spcPct val="100000"/>
              </a:lnSpc>
              <a:spcBef>
                <a:spcPct val="25000"/>
              </a:spcBef>
              <a:buFont typeface="Wingdings" pitchFamily="2" charset="2"/>
              <a:buNone/>
            </a:pPr>
            <a:r>
              <a:rPr lang="en-US" altLang="zh-CN" sz="2000"/>
              <a:t>(1) </a:t>
            </a:r>
            <a:r>
              <a:rPr lang="zh-CN" altLang="en-US" sz="2000"/>
              <a:t>版本号：</a:t>
            </a:r>
            <a:r>
              <a:rPr lang="en-US" altLang="zh-CN" sz="2000"/>
              <a:t>V</a:t>
            </a:r>
          </a:p>
          <a:p>
            <a:pPr lvl="1">
              <a:lnSpc>
                <a:spcPct val="100000"/>
              </a:lnSpc>
              <a:spcBef>
                <a:spcPct val="25000"/>
              </a:spcBef>
            </a:pPr>
            <a:r>
              <a:rPr lang="zh-CN" altLang="en-US" sz="2000"/>
              <a:t>默认值为</a:t>
            </a:r>
            <a:r>
              <a:rPr lang="en-US" altLang="zh-CN" sz="2000"/>
              <a:t>1</a:t>
            </a:r>
            <a:r>
              <a:rPr lang="zh-CN" altLang="en-US" sz="2000"/>
              <a:t>，第</a:t>
            </a:r>
            <a:r>
              <a:rPr lang="en-US" altLang="zh-CN" sz="2000"/>
              <a:t>1</a:t>
            </a:r>
            <a:r>
              <a:rPr lang="zh-CN" altLang="en-US" sz="2000"/>
              <a:t>版</a:t>
            </a:r>
          </a:p>
          <a:p>
            <a:pPr lvl="1">
              <a:lnSpc>
                <a:spcPct val="100000"/>
              </a:lnSpc>
              <a:spcBef>
                <a:spcPct val="25000"/>
              </a:spcBef>
            </a:pPr>
            <a:r>
              <a:rPr lang="zh-CN" altLang="en-US" sz="2000"/>
              <a:t>如有发放者或主体惟一识别符，则版本号一定是</a:t>
            </a:r>
            <a:r>
              <a:rPr lang="en-US" altLang="zh-CN" sz="2000"/>
              <a:t>2</a:t>
            </a:r>
          </a:p>
          <a:p>
            <a:pPr lvl="1">
              <a:lnSpc>
                <a:spcPct val="100000"/>
              </a:lnSpc>
              <a:spcBef>
                <a:spcPct val="25000"/>
              </a:spcBef>
            </a:pPr>
            <a:r>
              <a:rPr lang="zh-CN" altLang="en-US" sz="2000"/>
              <a:t>如果有一个或多个扩充项，则版本号为</a:t>
            </a:r>
            <a:r>
              <a:rPr lang="en-US" altLang="zh-CN" sz="2000"/>
              <a:t>3</a:t>
            </a:r>
          </a:p>
          <a:p>
            <a:pPr>
              <a:lnSpc>
                <a:spcPct val="100000"/>
              </a:lnSpc>
              <a:spcBef>
                <a:spcPct val="25000"/>
              </a:spcBef>
              <a:buFont typeface="Wingdings" pitchFamily="2" charset="2"/>
              <a:buNone/>
            </a:pPr>
            <a:r>
              <a:rPr lang="en-US" altLang="zh-CN" sz="2000"/>
              <a:t>(2) </a:t>
            </a:r>
            <a:r>
              <a:rPr lang="zh-CN" altLang="en-US" sz="2000"/>
              <a:t>顺序号：</a:t>
            </a:r>
            <a:r>
              <a:rPr lang="en-US" altLang="zh-CN" sz="2000"/>
              <a:t>SN</a:t>
            </a:r>
          </a:p>
          <a:p>
            <a:pPr lvl="1">
              <a:lnSpc>
                <a:spcPct val="100000"/>
              </a:lnSpc>
              <a:spcBef>
                <a:spcPct val="25000"/>
              </a:spcBef>
            </a:pPr>
            <a:r>
              <a:rPr lang="zh-CN" altLang="en-US" sz="2000"/>
              <a:t>为一整数，由同一</a:t>
            </a:r>
            <a:r>
              <a:rPr lang="en-US" altLang="zh-CN" sz="2000"/>
              <a:t>CA</a:t>
            </a:r>
            <a:r>
              <a:rPr lang="zh-CN" altLang="en-US" sz="2000"/>
              <a:t>发放的每一证书的顺序号是惟一的</a:t>
            </a:r>
          </a:p>
          <a:p>
            <a:pPr>
              <a:lnSpc>
                <a:spcPct val="100000"/>
              </a:lnSpc>
              <a:spcBef>
                <a:spcPct val="25000"/>
              </a:spcBef>
              <a:buFont typeface="Wingdings" pitchFamily="2" charset="2"/>
              <a:buNone/>
            </a:pPr>
            <a:r>
              <a:rPr lang="en-US" altLang="zh-CN" sz="2000"/>
              <a:t>(3) </a:t>
            </a:r>
            <a:r>
              <a:rPr lang="zh-CN" altLang="en-US" sz="2000"/>
              <a:t>签字算法识别符：</a:t>
            </a:r>
            <a:r>
              <a:rPr lang="en-US" altLang="zh-CN" sz="2000"/>
              <a:t>AI</a:t>
            </a:r>
          </a:p>
          <a:p>
            <a:pPr lvl="1">
              <a:lnSpc>
                <a:spcPct val="100000"/>
              </a:lnSpc>
              <a:spcBef>
                <a:spcPct val="25000"/>
              </a:spcBef>
            </a:pPr>
            <a:r>
              <a:rPr lang="zh-CN" altLang="en-US" sz="2000"/>
              <a:t>签署证书所用的算法及相应的参数</a:t>
            </a:r>
          </a:p>
          <a:p>
            <a:pPr lvl="1">
              <a:lnSpc>
                <a:spcPct val="100000"/>
              </a:lnSpc>
              <a:spcBef>
                <a:spcPct val="25000"/>
              </a:spcBef>
            </a:pPr>
            <a:r>
              <a:rPr lang="zh-CN" altLang="en-US" sz="2000"/>
              <a:t>如</a:t>
            </a:r>
            <a:r>
              <a:rPr lang="en-US" altLang="zh-CN" sz="1800">
                <a:solidFill>
                  <a:srgbClr val="004C00"/>
                </a:solidFill>
              </a:rPr>
              <a:t>SHA1+RSA Encryption</a:t>
            </a:r>
          </a:p>
        </p:txBody>
      </p:sp>
      <p:sp>
        <p:nvSpPr>
          <p:cNvPr id="688136" name="Rectangle 8"/>
          <p:cNvSpPr>
            <a:spLocks noGrp="1" noChangeArrowheads="1"/>
          </p:cNvSpPr>
          <p:nvPr>
            <p:ph type="title"/>
          </p:nvPr>
        </p:nvSpPr>
        <p:spPr>
          <a:xfrm>
            <a:off x="457200" y="122238"/>
            <a:ext cx="5410200" cy="639762"/>
          </a:xfrm>
          <a:noFill/>
          <a:ln/>
        </p:spPr>
        <p:txBody>
          <a:bodyPr/>
          <a:lstStyle/>
          <a:p>
            <a:r>
              <a:rPr lang="en-US" altLang="zh-CN" sz="3200" dirty="0" smtClean="0"/>
              <a:t>8.5.1 </a:t>
            </a:r>
            <a:r>
              <a:rPr lang="zh-CN" altLang="en-US" sz="3200" dirty="0"/>
              <a:t>证书</a:t>
            </a:r>
            <a:r>
              <a:rPr lang="en-US" altLang="zh-CN" sz="3200" dirty="0">
                <a:latin typeface="华文中宋"/>
              </a:rPr>
              <a:t>—</a:t>
            </a:r>
            <a:r>
              <a:rPr lang="zh-CN" altLang="en-US" sz="2800" dirty="0">
                <a:solidFill>
                  <a:srgbClr val="003300"/>
                </a:solidFill>
              </a:rPr>
              <a:t>证书的格式</a:t>
            </a:r>
          </a:p>
        </p:txBody>
      </p:sp>
      <p:sp>
        <p:nvSpPr>
          <p:cNvPr id="8"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9"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59</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8134">
                                            <p:txEl>
                                              <p:pRg st="0" end="0"/>
                                            </p:txEl>
                                          </p:spTgt>
                                        </p:tgtEl>
                                        <p:attrNameLst>
                                          <p:attrName>style.visibility</p:attrName>
                                        </p:attrNameLst>
                                      </p:cBhvr>
                                      <p:to>
                                        <p:strVal val="visible"/>
                                      </p:to>
                                    </p:set>
                                    <p:anim calcmode="lin" valueType="num">
                                      <p:cBhvr additive="base">
                                        <p:cTn id="7" dur="500" fill="hold"/>
                                        <p:tgtEl>
                                          <p:spTgt spid="6881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813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8134">
                                            <p:txEl>
                                              <p:pRg st="1" end="1"/>
                                            </p:txEl>
                                          </p:spTgt>
                                        </p:tgtEl>
                                        <p:attrNameLst>
                                          <p:attrName>style.visibility</p:attrName>
                                        </p:attrNameLst>
                                      </p:cBhvr>
                                      <p:to>
                                        <p:strVal val="visible"/>
                                      </p:to>
                                    </p:set>
                                    <p:anim calcmode="lin" valueType="num">
                                      <p:cBhvr additive="base">
                                        <p:cTn id="11" dur="500" fill="hold"/>
                                        <p:tgtEl>
                                          <p:spTgt spid="68813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8813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88134">
                                            <p:txEl>
                                              <p:pRg st="2" end="2"/>
                                            </p:txEl>
                                          </p:spTgt>
                                        </p:tgtEl>
                                        <p:attrNameLst>
                                          <p:attrName>style.visibility</p:attrName>
                                        </p:attrNameLst>
                                      </p:cBhvr>
                                      <p:to>
                                        <p:strVal val="visible"/>
                                      </p:to>
                                    </p:set>
                                    <p:anim calcmode="lin" valueType="num">
                                      <p:cBhvr additive="base">
                                        <p:cTn id="15" dur="500" fill="hold"/>
                                        <p:tgtEl>
                                          <p:spTgt spid="68813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8813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88134">
                                            <p:txEl>
                                              <p:pRg st="3" end="3"/>
                                            </p:txEl>
                                          </p:spTgt>
                                        </p:tgtEl>
                                        <p:attrNameLst>
                                          <p:attrName>style.visibility</p:attrName>
                                        </p:attrNameLst>
                                      </p:cBhvr>
                                      <p:to>
                                        <p:strVal val="visible"/>
                                      </p:to>
                                    </p:set>
                                    <p:anim calcmode="lin" valueType="num">
                                      <p:cBhvr additive="base">
                                        <p:cTn id="19" dur="500" fill="hold"/>
                                        <p:tgtEl>
                                          <p:spTgt spid="6881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81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8134">
                                            <p:txEl>
                                              <p:pRg st="4" end="4"/>
                                            </p:txEl>
                                          </p:spTgt>
                                        </p:tgtEl>
                                        <p:attrNameLst>
                                          <p:attrName>style.visibility</p:attrName>
                                        </p:attrNameLst>
                                      </p:cBhvr>
                                      <p:to>
                                        <p:strVal val="visible"/>
                                      </p:to>
                                    </p:set>
                                    <p:anim calcmode="lin" valueType="num">
                                      <p:cBhvr additive="base">
                                        <p:cTn id="25" dur="500" fill="hold"/>
                                        <p:tgtEl>
                                          <p:spTgt spid="68813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813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88134">
                                            <p:txEl>
                                              <p:pRg st="5" end="5"/>
                                            </p:txEl>
                                          </p:spTgt>
                                        </p:tgtEl>
                                        <p:attrNameLst>
                                          <p:attrName>style.visibility</p:attrName>
                                        </p:attrNameLst>
                                      </p:cBhvr>
                                      <p:to>
                                        <p:strVal val="visible"/>
                                      </p:to>
                                    </p:set>
                                    <p:anim calcmode="lin" valueType="num">
                                      <p:cBhvr additive="base">
                                        <p:cTn id="29" dur="500" fill="hold"/>
                                        <p:tgtEl>
                                          <p:spTgt spid="68813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881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88134">
                                            <p:txEl>
                                              <p:pRg st="6" end="6"/>
                                            </p:txEl>
                                          </p:spTgt>
                                        </p:tgtEl>
                                        <p:attrNameLst>
                                          <p:attrName>style.visibility</p:attrName>
                                        </p:attrNameLst>
                                      </p:cBhvr>
                                      <p:to>
                                        <p:strVal val="visible"/>
                                      </p:to>
                                    </p:set>
                                    <p:anim calcmode="lin" valueType="num">
                                      <p:cBhvr additive="base">
                                        <p:cTn id="35" dur="500" fill="hold"/>
                                        <p:tgtEl>
                                          <p:spTgt spid="68813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8813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88134">
                                            <p:txEl>
                                              <p:pRg st="7" end="7"/>
                                            </p:txEl>
                                          </p:spTgt>
                                        </p:tgtEl>
                                        <p:attrNameLst>
                                          <p:attrName>style.visibility</p:attrName>
                                        </p:attrNameLst>
                                      </p:cBhvr>
                                      <p:to>
                                        <p:strVal val="visible"/>
                                      </p:to>
                                    </p:set>
                                    <p:anim calcmode="lin" valueType="num">
                                      <p:cBhvr additive="base">
                                        <p:cTn id="39" dur="500" fill="hold"/>
                                        <p:tgtEl>
                                          <p:spTgt spid="68813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8813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88134">
                                            <p:txEl>
                                              <p:pRg st="8" end="8"/>
                                            </p:txEl>
                                          </p:spTgt>
                                        </p:tgtEl>
                                        <p:attrNameLst>
                                          <p:attrName>style.visibility</p:attrName>
                                        </p:attrNameLst>
                                      </p:cBhvr>
                                      <p:to>
                                        <p:strVal val="visible"/>
                                      </p:to>
                                    </p:set>
                                    <p:anim calcmode="lin" valueType="num">
                                      <p:cBhvr additive="base">
                                        <p:cTn id="43" dur="500" fill="hold"/>
                                        <p:tgtEl>
                                          <p:spTgt spid="68813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813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8.1.2 </a:t>
            </a:r>
            <a:r>
              <a:rPr lang="zh-CN" altLang="en-US" dirty="0" smtClean="0"/>
              <a:t>随机数源</a:t>
            </a:r>
            <a:endParaRPr lang="zh-CN" altLang="en-US" dirty="0"/>
          </a:p>
        </p:txBody>
      </p:sp>
      <p:sp>
        <p:nvSpPr>
          <p:cNvPr id="3" name="内容占位符 2"/>
          <p:cNvSpPr>
            <a:spLocks noGrp="1"/>
          </p:cNvSpPr>
          <p:nvPr>
            <p:ph idx="1"/>
          </p:nvPr>
        </p:nvSpPr>
        <p:spPr>
          <a:xfrm>
            <a:off x="381000" y="990600"/>
            <a:ext cx="8534400" cy="5486400"/>
          </a:xfrm>
        </p:spPr>
        <p:txBody>
          <a:bodyPr/>
          <a:lstStyle/>
          <a:p>
            <a:pPr>
              <a:lnSpc>
                <a:spcPct val="110000"/>
              </a:lnSpc>
            </a:pPr>
            <a:r>
              <a:rPr lang="zh-CN" altLang="en-US" sz="2400" dirty="0" smtClean="0"/>
              <a:t>真随机数很难获得</a:t>
            </a:r>
          </a:p>
          <a:p>
            <a:pPr lvl="1">
              <a:lnSpc>
                <a:spcPct val="110000"/>
              </a:lnSpc>
            </a:pPr>
            <a:r>
              <a:rPr lang="zh-CN" altLang="en-US" sz="2000" dirty="0" smtClean="0"/>
              <a:t>物理噪声产生器，如离子辐射脉冲检测器、气体放电管、漏电容等都可作为随机数源，但</a:t>
            </a:r>
            <a:r>
              <a:rPr lang="zh-CN" altLang="en-US" sz="2000" dirty="0" smtClean="0">
                <a:solidFill>
                  <a:srgbClr val="0000FF"/>
                </a:solidFill>
              </a:rPr>
              <a:t>在网络安全系统中很少采用</a:t>
            </a:r>
            <a:r>
              <a:rPr lang="zh-CN" altLang="en-US" sz="2000" dirty="0" smtClean="0"/>
              <a:t>，一方面是因为</a:t>
            </a:r>
            <a:r>
              <a:rPr lang="zh-CN" altLang="en-US" sz="2000" dirty="0" smtClean="0">
                <a:solidFill>
                  <a:srgbClr val="0000FF"/>
                </a:solidFill>
              </a:rPr>
              <a:t>数的随机性和精度不够</a:t>
            </a:r>
            <a:r>
              <a:rPr lang="zh-CN" altLang="en-US" sz="2000" dirty="0" smtClean="0"/>
              <a:t>，另一方面这些</a:t>
            </a:r>
            <a:r>
              <a:rPr lang="zh-CN" altLang="en-US" sz="2000" dirty="0" smtClean="0">
                <a:solidFill>
                  <a:srgbClr val="0000FF"/>
                </a:solidFill>
              </a:rPr>
              <a:t>设备又很难连接到网络系统</a:t>
            </a:r>
            <a:r>
              <a:rPr lang="zh-CN" altLang="en-US" sz="2000" dirty="0" smtClean="0"/>
              <a:t>中</a:t>
            </a:r>
          </a:p>
          <a:p>
            <a:pPr>
              <a:lnSpc>
                <a:spcPct val="110000"/>
              </a:lnSpc>
            </a:pPr>
            <a:r>
              <a:rPr lang="zh-CN" altLang="en-US" sz="2400" dirty="0" smtClean="0">
                <a:solidFill>
                  <a:srgbClr val="FF0000"/>
                </a:solidFill>
              </a:rPr>
              <a:t>一种方法是将高质量的随机数作为随机数库编成书</a:t>
            </a:r>
            <a:endParaRPr lang="zh-CN" altLang="en-US" sz="2400" dirty="0" smtClean="0"/>
          </a:p>
          <a:p>
            <a:pPr lvl="1">
              <a:lnSpc>
                <a:spcPct val="110000"/>
              </a:lnSpc>
            </a:pPr>
            <a:r>
              <a:rPr lang="zh-CN" altLang="en-US" sz="2000" dirty="0" smtClean="0"/>
              <a:t>提供的</a:t>
            </a:r>
            <a:r>
              <a:rPr lang="zh-CN" altLang="en-US" sz="2000" dirty="0" smtClean="0">
                <a:solidFill>
                  <a:srgbClr val="0000FF"/>
                </a:solidFill>
              </a:rPr>
              <a:t>随机数数目非常有限</a:t>
            </a:r>
            <a:endParaRPr lang="zh-CN" altLang="en-US" sz="2000" dirty="0" smtClean="0"/>
          </a:p>
          <a:p>
            <a:pPr lvl="1">
              <a:lnSpc>
                <a:spcPct val="110000"/>
              </a:lnSpc>
            </a:pPr>
            <a:r>
              <a:rPr lang="zh-CN" altLang="en-US" sz="2000" dirty="0" smtClean="0"/>
              <a:t>虽然可被证明具有随机性，但由于</a:t>
            </a:r>
            <a:r>
              <a:rPr lang="zh-CN" altLang="en-US" sz="2000" dirty="0" smtClean="0">
                <a:solidFill>
                  <a:srgbClr val="0000FF"/>
                </a:solidFill>
              </a:rPr>
              <a:t>敌手也能得到这个随机数源</a:t>
            </a:r>
            <a:r>
              <a:rPr lang="zh-CN" altLang="en-US" sz="2000" dirty="0" smtClean="0"/>
              <a:t>，而</a:t>
            </a:r>
            <a:r>
              <a:rPr lang="zh-CN" altLang="en-US" sz="2000" dirty="0" smtClean="0">
                <a:solidFill>
                  <a:srgbClr val="0000FF"/>
                </a:solidFill>
              </a:rPr>
              <a:t>难以保证随机数的不可预测性</a:t>
            </a:r>
            <a:endParaRPr lang="zh-CN" altLang="en-US" sz="2000" dirty="0" smtClean="0"/>
          </a:p>
          <a:p>
            <a:pPr>
              <a:lnSpc>
                <a:spcPct val="110000"/>
              </a:lnSpc>
            </a:pPr>
            <a:r>
              <a:rPr lang="zh-CN" altLang="en-US" sz="2400" dirty="0" smtClean="0"/>
              <a:t>网络安全中所需的随机数都借助于安全的密码算法来产生</a:t>
            </a:r>
          </a:p>
          <a:p>
            <a:pPr lvl="1">
              <a:lnSpc>
                <a:spcPct val="110000"/>
              </a:lnSpc>
            </a:pPr>
            <a:r>
              <a:rPr lang="zh-CN" altLang="en-US" sz="2000" dirty="0" smtClean="0"/>
              <a:t>但由于算法是确定性的，因此</a:t>
            </a:r>
            <a:r>
              <a:rPr lang="zh-CN" altLang="en-US" sz="2000" dirty="0" smtClean="0">
                <a:solidFill>
                  <a:srgbClr val="0000FF"/>
                </a:solidFill>
              </a:rPr>
              <a:t>产生的数列不是随机的</a:t>
            </a:r>
            <a:endParaRPr lang="zh-CN" altLang="en-US" sz="2000" dirty="0" smtClean="0"/>
          </a:p>
          <a:p>
            <a:pPr lvl="1">
              <a:lnSpc>
                <a:spcPct val="110000"/>
              </a:lnSpc>
            </a:pPr>
            <a:r>
              <a:rPr lang="zh-CN" altLang="en-US" sz="2000" dirty="0" smtClean="0"/>
              <a:t>如果</a:t>
            </a:r>
            <a:r>
              <a:rPr lang="zh-CN" altLang="en-US" sz="2000" dirty="0" smtClean="0">
                <a:solidFill>
                  <a:srgbClr val="0000FF"/>
                </a:solidFill>
              </a:rPr>
              <a:t>算法设计得好</a:t>
            </a:r>
            <a:r>
              <a:rPr lang="zh-CN" altLang="en-US" sz="2000" dirty="0" smtClean="0"/>
              <a:t>，产生的数列就</a:t>
            </a:r>
            <a:r>
              <a:rPr lang="zh-CN" altLang="en-US" sz="2000" dirty="0" smtClean="0">
                <a:solidFill>
                  <a:srgbClr val="0000FF"/>
                </a:solidFill>
              </a:rPr>
              <a:t>能通过各种随机性检验</a:t>
            </a:r>
            <a:r>
              <a:rPr lang="zh-CN" altLang="en-US" sz="2000" dirty="0" smtClean="0"/>
              <a:t>，这种数就是</a:t>
            </a:r>
            <a:r>
              <a:rPr lang="zh-CN" altLang="en-US" sz="2000" dirty="0" smtClean="0">
                <a:solidFill>
                  <a:srgbClr val="0000FF"/>
                </a:solidFill>
              </a:rPr>
              <a:t>伪随机数</a:t>
            </a:r>
            <a:endParaRPr lang="zh-CN" altLang="en-US" sz="2000"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0466" name="Picture 2" descr="xd83"/>
          <p:cNvPicPr>
            <a:picLocks noChangeAspect="1" noChangeArrowheads="1"/>
          </p:cNvPicPr>
          <p:nvPr/>
        </p:nvPicPr>
        <p:blipFill>
          <a:blip r:embed="rId2" cstate="print"/>
          <a:srcRect l="1715" r="45120" b="970"/>
          <a:stretch>
            <a:fillRect/>
          </a:stretch>
        </p:blipFill>
        <p:spPr bwMode="auto">
          <a:xfrm>
            <a:off x="3962400" y="609600"/>
            <a:ext cx="5062538" cy="5715000"/>
          </a:xfrm>
          <a:prstGeom prst="rect">
            <a:avLst/>
          </a:prstGeom>
          <a:noFill/>
        </p:spPr>
      </p:pic>
      <p:sp>
        <p:nvSpPr>
          <p:cNvPr id="830467" name="Rectangle 3"/>
          <p:cNvSpPr>
            <a:spLocks noGrp="1" noChangeArrowheads="1"/>
          </p:cNvSpPr>
          <p:nvPr>
            <p:ph type="title"/>
          </p:nvPr>
        </p:nvSpPr>
        <p:spPr>
          <a:xfrm>
            <a:off x="457200" y="122238"/>
            <a:ext cx="4419600" cy="639762"/>
          </a:xfrm>
          <a:noFill/>
          <a:ln/>
        </p:spPr>
        <p:txBody>
          <a:bodyPr/>
          <a:lstStyle/>
          <a:p>
            <a:r>
              <a:rPr lang="en-US" altLang="zh-CN" sz="3200" dirty="0" smtClean="0"/>
              <a:t>8.5.1 </a:t>
            </a:r>
            <a:r>
              <a:rPr lang="zh-CN" altLang="en-US" sz="3200" dirty="0"/>
              <a:t>证书</a:t>
            </a:r>
            <a:r>
              <a:rPr lang="en-US" altLang="zh-CN" sz="3200" dirty="0">
                <a:latin typeface="华文中宋"/>
              </a:rPr>
              <a:t>—</a:t>
            </a:r>
            <a:r>
              <a:rPr lang="zh-CN" altLang="en-US" sz="2800" dirty="0">
                <a:solidFill>
                  <a:srgbClr val="003300"/>
                </a:solidFill>
              </a:rPr>
              <a:t>证书的格式</a:t>
            </a:r>
          </a:p>
        </p:txBody>
      </p:sp>
      <p:sp>
        <p:nvSpPr>
          <p:cNvPr id="830468" name="Rectangle 4"/>
          <p:cNvSpPr>
            <a:spLocks noGrp="1" noChangeArrowheads="1"/>
          </p:cNvSpPr>
          <p:nvPr>
            <p:ph type="body" idx="1"/>
          </p:nvPr>
        </p:nvSpPr>
        <p:spPr>
          <a:xfrm>
            <a:off x="304800" y="762000"/>
            <a:ext cx="3657600" cy="5791200"/>
          </a:xfrm>
          <a:noFill/>
          <a:ln>
            <a:solidFill>
              <a:schemeClr val="accent1"/>
            </a:solidFill>
          </a:ln>
        </p:spPr>
        <p:txBody>
          <a:bodyPr/>
          <a:lstStyle/>
          <a:p>
            <a:pPr>
              <a:lnSpc>
                <a:spcPct val="100000"/>
              </a:lnSpc>
              <a:spcBef>
                <a:spcPct val="25000"/>
              </a:spcBef>
              <a:buFont typeface="Wingdings" pitchFamily="2" charset="2"/>
              <a:buNone/>
            </a:pPr>
            <a:r>
              <a:rPr lang="en-US" altLang="zh-CN" sz="2000"/>
              <a:t>(4) </a:t>
            </a:r>
            <a:r>
              <a:rPr lang="zh-CN" altLang="en-US" sz="2000"/>
              <a:t>发放者名称：</a:t>
            </a:r>
            <a:r>
              <a:rPr lang="en-US" altLang="zh-CN" sz="2000"/>
              <a:t>CA</a:t>
            </a:r>
          </a:p>
          <a:p>
            <a:pPr lvl="1">
              <a:lnSpc>
                <a:spcPct val="100000"/>
              </a:lnSpc>
              <a:spcBef>
                <a:spcPct val="25000"/>
              </a:spcBef>
            </a:pPr>
            <a:r>
              <a:rPr lang="zh-CN" altLang="en-US" sz="2000"/>
              <a:t>指建立和签署证书的</a:t>
            </a:r>
            <a:r>
              <a:rPr lang="en-US" altLang="zh-CN" sz="2000"/>
              <a:t>CA</a:t>
            </a:r>
            <a:r>
              <a:rPr lang="zh-CN" altLang="en-US" sz="2000"/>
              <a:t>名称</a:t>
            </a:r>
          </a:p>
          <a:p>
            <a:pPr>
              <a:lnSpc>
                <a:spcPct val="100000"/>
              </a:lnSpc>
              <a:spcBef>
                <a:spcPct val="25000"/>
              </a:spcBef>
              <a:buFont typeface="Wingdings" pitchFamily="2" charset="2"/>
              <a:buNone/>
            </a:pPr>
            <a:r>
              <a:rPr lang="en-US" altLang="zh-CN" sz="2000"/>
              <a:t>(5) </a:t>
            </a:r>
            <a:r>
              <a:rPr lang="zh-CN" altLang="en-US" sz="2000"/>
              <a:t>有效期：</a:t>
            </a:r>
            <a:r>
              <a:rPr lang="en-US" altLang="zh-CN" sz="2000"/>
              <a:t>TA</a:t>
            </a:r>
          </a:p>
          <a:p>
            <a:pPr lvl="1">
              <a:lnSpc>
                <a:spcPct val="100000"/>
              </a:lnSpc>
              <a:spcBef>
                <a:spcPct val="25000"/>
              </a:spcBef>
            </a:pPr>
            <a:r>
              <a:rPr lang="zh-CN" altLang="en-US" sz="2000"/>
              <a:t>包括证书有效期的起始时间和终止时间两个数据项</a:t>
            </a:r>
          </a:p>
          <a:p>
            <a:pPr>
              <a:lnSpc>
                <a:spcPct val="100000"/>
              </a:lnSpc>
              <a:spcBef>
                <a:spcPct val="25000"/>
              </a:spcBef>
              <a:buFont typeface="Wingdings" pitchFamily="2" charset="2"/>
              <a:buNone/>
            </a:pPr>
            <a:r>
              <a:rPr lang="en-US" altLang="zh-CN" sz="2000"/>
              <a:t>(6) </a:t>
            </a:r>
            <a:r>
              <a:rPr lang="zh-CN" altLang="en-US" sz="2000"/>
              <a:t>主体名称：</a:t>
            </a:r>
            <a:r>
              <a:rPr lang="en-US" altLang="zh-CN" sz="2000"/>
              <a:t>A</a:t>
            </a:r>
          </a:p>
          <a:p>
            <a:pPr lvl="1">
              <a:lnSpc>
                <a:spcPct val="100000"/>
              </a:lnSpc>
              <a:spcBef>
                <a:spcPct val="25000"/>
              </a:spcBef>
            </a:pPr>
            <a:r>
              <a:rPr lang="zh-CN" altLang="en-US" sz="2000"/>
              <a:t>指证书所属用户的名称，即这一证书用来证明持有秘密钥用户的相应公开钥</a:t>
            </a:r>
          </a:p>
          <a:p>
            <a:pPr>
              <a:lnSpc>
                <a:spcPct val="100000"/>
              </a:lnSpc>
              <a:spcBef>
                <a:spcPct val="25000"/>
              </a:spcBef>
              <a:buFont typeface="Wingdings" pitchFamily="2" charset="2"/>
              <a:buNone/>
            </a:pPr>
            <a:r>
              <a:rPr lang="en-US" altLang="zh-CN" sz="2000"/>
              <a:t>(7) </a:t>
            </a:r>
            <a:r>
              <a:rPr lang="zh-CN" altLang="en-US" sz="2000"/>
              <a:t>主体的公开钥信息：</a:t>
            </a:r>
            <a:r>
              <a:rPr lang="en-US" altLang="zh-CN" sz="2000"/>
              <a:t>AP</a:t>
            </a:r>
          </a:p>
          <a:p>
            <a:pPr lvl="1">
              <a:lnSpc>
                <a:spcPct val="100000"/>
              </a:lnSpc>
              <a:spcBef>
                <a:spcPct val="25000"/>
              </a:spcBef>
            </a:pPr>
            <a:r>
              <a:rPr lang="zh-CN" altLang="en-US" sz="2000"/>
              <a:t>包括主体的公开钥、使用这一公开钥的算法的标识符及相应的参数</a:t>
            </a:r>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60</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0468">
                                            <p:txEl>
                                              <p:pRg st="0" end="0"/>
                                            </p:txEl>
                                          </p:spTgt>
                                        </p:tgtEl>
                                        <p:attrNameLst>
                                          <p:attrName>style.visibility</p:attrName>
                                        </p:attrNameLst>
                                      </p:cBhvr>
                                      <p:to>
                                        <p:strVal val="visible"/>
                                      </p:to>
                                    </p:set>
                                    <p:anim calcmode="lin" valueType="num">
                                      <p:cBhvr additive="base">
                                        <p:cTn id="7" dur="500" fill="hold"/>
                                        <p:tgtEl>
                                          <p:spTgt spid="8304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046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0468">
                                            <p:txEl>
                                              <p:pRg st="1" end="1"/>
                                            </p:txEl>
                                          </p:spTgt>
                                        </p:tgtEl>
                                        <p:attrNameLst>
                                          <p:attrName>style.visibility</p:attrName>
                                        </p:attrNameLst>
                                      </p:cBhvr>
                                      <p:to>
                                        <p:strVal val="visible"/>
                                      </p:to>
                                    </p:set>
                                    <p:anim calcmode="lin" valueType="num">
                                      <p:cBhvr additive="base">
                                        <p:cTn id="11" dur="500" fill="hold"/>
                                        <p:tgtEl>
                                          <p:spTgt spid="83046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304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30468">
                                            <p:txEl>
                                              <p:pRg st="2" end="2"/>
                                            </p:txEl>
                                          </p:spTgt>
                                        </p:tgtEl>
                                        <p:attrNameLst>
                                          <p:attrName>style.visibility</p:attrName>
                                        </p:attrNameLst>
                                      </p:cBhvr>
                                      <p:to>
                                        <p:strVal val="visible"/>
                                      </p:to>
                                    </p:set>
                                    <p:anim calcmode="lin" valueType="num">
                                      <p:cBhvr additive="base">
                                        <p:cTn id="17" dur="500" fill="hold"/>
                                        <p:tgtEl>
                                          <p:spTgt spid="83046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046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0468">
                                            <p:txEl>
                                              <p:pRg st="3" end="3"/>
                                            </p:txEl>
                                          </p:spTgt>
                                        </p:tgtEl>
                                        <p:attrNameLst>
                                          <p:attrName>style.visibility</p:attrName>
                                        </p:attrNameLst>
                                      </p:cBhvr>
                                      <p:to>
                                        <p:strVal val="visible"/>
                                      </p:to>
                                    </p:set>
                                    <p:anim calcmode="lin" valueType="num">
                                      <p:cBhvr additive="base">
                                        <p:cTn id="21" dur="500" fill="hold"/>
                                        <p:tgtEl>
                                          <p:spTgt spid="83046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04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30468">
                                            <p:txEl>
                                              <p:pRg st="4" end="4"/>
                                            </p:txEl>
                                          </p:spTgt>
                                        </p:tgtEl>
                                        <p:attrNameLst>
                                          <p:attrName>style.visibility</p:attrName>
                                        </p:attrNameLst>
                                      </p:cBhvr>
                                      <p:to>
                                        <p:strVal val="visible"/>
                                      </p:to>
                                    </p:set>
                                    <p:anim calcmode="lin" valueType="num">
                                      <p:cBhvr additive="base">
                                        <p:cTn id="27" dur="500" fill="hold"/>
                                        <p:tgtEl>
                                          <p:spTgt spid="83046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046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30468">
                                            <p:txEl>
                                              <p:pRg st="5" end="5"/>
                                            </p:txEl>
                                          </p:spTgt>
                                        </p:tgtEl>
                                        <p:attrNameLst>
                                          <p:attrName>style.visibility</p:attrName>
                                        </p:attrNameLst>
                                      </p:cBhvr>
                                      <p:to>
                                        <p:strVal val="visible"/>
                                      </p:to>
                                    </p:set>
                                    <p:anim calcmode="lin" valueType="num">
                                      <p:cBhvr additive="base">
                                        <p:cTn id="31" dur="500" fill="hold"/>
                                        <p:tgtEl>
                                          <p:spTgt spid="83046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04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30468">
                                            <p:txEl>
                                              <p:pRg st="6" end="6"/>
                                            </p:txEl>
                                          </p:spTgt>
                                        </p:tgtEl>
                                        <p:attrNameLst>
                                          <p:attrName>style.visibility</p:attrName>
                                        </p:attrNameLst>
                                      </p:cBhvr>
                                      <p:to>
                                        <p:strVal val="visible"/>
                                      </p:to>
                                    </p:set>
                                    <p:anim calcmode="lin" valueType="num">
                                      <p:cBhvr additive="base">
                                        <p:cTn id="37" dur="500" fill="hold"/>
                                        <p:tgtEl>
                                          <p:spTgt spid="83046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30468">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30468">
                                            <p:txEl>
                                              <p:pRg st="7" end="7"/>
                                            </p:txEl>
                                          </p:spTgt>
                                        </p:tgtEl>
                                        <p:attrNameLst>
                                          <p:attrName>style.visibility</p:attrName>
                                        </p:attrNameLst>
                                      </p:cBhvr>
                                      <p:to>
                                        <p:strVal val="visible"/>
                                      </p:to>
                                    </p:set>
                                    <p:anim calcmode="lin" valueType="num">
                                      <p:cBhvr additive="base">
                                        <p:cTn id="41" dur="500" fill="hold"/>
                                        <p:tgtEl>
                                          <p:spTgt spid="83046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3046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1490" name="Picture 2" descr="xd83"/>
          <p:cNvPicPr>
            <a:picLocks noChangeAspect="1" noChangeArrowheads="1"/>
          </p:cNvPicPr>
          <p:nvPr/>
        </p:nvPicPr>
        <p:blipFill>
          <a:blip r:embed="rId2" cstate="print"/>
          <a:srcRect l="1715" r="45120" b="970"/>
          <a:stretch>
            <a:fillRect/>
          </a:stretch>
        </p:blipFill>
        <p:spPr bwMode="auto">
          <a:xfrm>
            <a:off x="3962400" y="609600"/>
            <a:ext cx="5062538" cy="5715000"/>
          </a:xfrm>
          <a:prstGeom prst="rect">
            <a:avLst/>
          </a:prstGeom>
          <a:noFill/>
        </p:spPr>
      </p:pic>
      <p:sp>
        <p:nvSpPr>
          <p:cNvPr id="831491" name="Rectangle 3"/>
          <p:cNvSpPr>
            <a:spLocks noGrp="1" noChangeArrowheads="1"/>
          </p:cNvSpPr>
          <p:nvPr>
            <p:ph type="title"/>
          </p:nvPr>
        </p:nvSpPr>
        <p:spPr>
          <a:xfrm>
            <a:off x="457200" y="122238"/>
            <a:ext cx="4876800" cy="639762"/>
          </a:xfrm>
          <a:noFill/>
          <a:ln/>
        </p:spPr>
        <p:txBody>
          <a:bodyPr/>
          <a:lstStyle/>
          <a:p>
            <a:r>
              <a:rPr lang="en-US" altLang="zh-CN" sz="3200" dirty="0" smtClean="0"/>
              <a:t>8.5.1 </a:t>
            </a:r>
            <a:r>
              <a:rPr lang="zh-CN" altLang="en-US" sz="3200" dirty="0"/>
              <a:t>证书</a:t>
            </a:r>
            <a:r>
              <a:rPr lang="en-US" altLang="zh-CN" sz="3200" dirty="0">
                <a:latin typeface="华文中宋"/>
              </a:rPr>
              <a:t>—</a:t>
            </a:r>
            <a:r>
              <a:rPr lang="zh-CN" altLang="en-US" sz="2800" dirty="0">
                <a:solidFill>
                  <a:srgbClr val="003300"/>
                </a:solidFill>
              </a:rPr>
              <a:t>证书的格式</a:t>
            </a:r>
          </a:p>
        </p:txBody>
      </p:sp>
      <p:sp>
        <p:nvSpPr>
          <p:cNvPr id="831492" name="Rectangle 4"/>
          <p:cNvSpPr>
            <a:spLocks noGrp="1" noChangeArrowheads="1"/>
          </p:cNvSpPr>
          <p:nvPr>
            <p:ph type="body" idx="1"/>
          </p:nvPr>
        </p:nvSpPr>
        <p:spPr>
          <a:xfrm>
            <a:off x="304800" y="762000"/>
            <a:ext cx="3657600" cy="5791200"/>
          </a:xfrm>
          <a:noFill/>
          <a:ln>
            <a:solidFill>
              <a:schemeClr val="accent1"/>
            </a:solidFill>
          </a:ln>
        </p:spPr>
        <p:txBody>
          <a:bodyPr/>
          <a:lstStyle/>
          <a:p>
            <a:pPr>
              <a:lnSpc>
                <a:spcPct val="90000"/>
              </a:lnSpc>
              <a:spcBef>
                <a:spcPct val="20000"/>
              </a:spcBef>
              <a:spcAft>
                <a:spcPct val="0"/>
              </a:spcAft>
              <a:buFont typeface="Wingdings" pitchFamily="2" charset="2"/>
              <a:buNone/>
            </a:pPr>
            <a:r>
              <a:rPr lang="en-US" altLang="zh-CN" sz="2000"/>
              <a:t>(8) </a:t>
            </a:r>
            <a:r>
              <a:rPr lang="zh-CN" altLang="en-US" sz="2000">
                <a:solidFill>
                  <a:srgbClr val="0000FF"/>
                </a:solidFill>
              </a:rPr>
              <a:t>发放者惟一识别符：</a:t>
            </a:r>
            <a:endParaRPr lang="zh-CN" altLang="en-US" sz="2000"/>
          </a:p>
          <a:p>
            <a:pPr lvl="1">
              <a:lnSpc>
                <a:spcPct val="90000"/>
              </a:lnSpc>
              <a:spcBef>
                <a:spcPct val="20000"/>
              </a:spcBef>
              <a:spcAft>
                <a:spcPct val="0"/>
              </a:spcAft>
            </a:pPr>
            <a:r>
              <a:rPr lang="zh-CN" altLang="en-US" sz="2000"/>
              <a:t>可选项，当发放者</a:t>
            </a:r>
            <a:r>
              <a:rPr lang="en-US" altLang="zh-CN" sz="2000"/>
              <a:t>(CA)</a:t>
            </a:r>
            <a:r>
              <a:rPr lang="zh-CN" altLang="en-US" sz="2000"/>
              <a:t>的名称被重新用于其他实体时，则用这一识别符来惟一标识发放者</a:t>
            </a:r>
          </a:p>
          <a:p>
            <a:pPr>
              <a:lnSpc>
                <a:spcPct val="90000"/>
              </a:lnSpc>
              <a:spcBef>
                <a:spcPct val="20000"/>
              </a:spcBef>
              <a:spcAft>
                <a:spcPct val="0"/>
              </a:spcAft>
              <a:buFont typeface="Wingdings" pitchFamily="2" charset="2"/>
              <a:buNone/>
            </a:pPr>
            <a:r>
              <a:rPr lang="en-US" altLang="zh-CN" sz="2000"/>
              <a:t>(9) </a:t>
            </a:r>
            <a:r>
              <a:rPr lang="zh-CN" altLang="en-US" sz="2000">
                <a:solidFill>
                  <a:srgbClr val="0000FF"/>
                </a:solidFill>
              </a:rPr>
              <a:t>主体惟一识别符</a:t>
            </a:r>
            <a:r>
              <a:rPr lang="zh-CN" altLang="en-US" sz="2000"/>
              <a:t>：</a:t>
            </a:r>
          </a:p>
          <a:p>
            <a:pPr lvl="1">
              <a:lnSpc>
                <a:spcPct val="90000"/>
              </a:lnSpc>
              <a:spcBef>
                <a:spcPct val="20000"/>
              </a:spcBef>
              <a:spcAft>
                <a:spcPct val="0"/>
              </a:spcAft>
            </a:pPr>
            <a:r>
              <a:rPr lang="zh-CN" altLang="en-US" sz="2000"/>
              <a:t>可选项，当主体的名称被重新用于其他实体时，则用这一识别符来惟一地标识主体</a:t>
            </a:r>
          </a:p>
          <a:p>
            <a:pPr>
              <a:lnSpc>
                <a:spcPct val="90000"/>
              </a:lnSpc>
              <a:spcBef>
                <a:spcPct val="20000"/>
              </a:spcBef>
              <a:spcAft>
                <a:spcPct val="0"/>
              </a:spcAft>
              <a:buFont typeface="Wingdings" pitchFamily="2" charset="2"/>
              <a:buNone/>
            </a:pPr>
            <a:r>
              <a:rPr lang="en-US" altLang="zh-CN" sz="2000"/>
              <a:t>(10) </a:t>
            </a:r>
            <a:r>
              <a:rPr lang="zh-CN" altLang="en-US" sz="2000">
                <a:solidFill>
                  <a:srgbClr val="0000FF"/>
                </a:solidFill>
              </a:rPr>
              <a:t>扩充域</a:t>
            </a:r>
            <a:r>
              <a:rPr lang="zh-CN" altLang="en-US" sz="2000"/>
              <a:t>：</a:t>
            </a:r>
          </a:p>
          <a:p>
            <a:pPr lvl="1">
              <a:lnSpc>
                <a:spcPct val="90000"/>
              </a:lnSpc>
              <a:spcBef>
                <a:spcPct val="20000"/>
              </a:spcBef>
              <a:spcAft>
                <a:spcPct val="0"/>
              </a:spcAft>
            </a:pPr>
            <a:r>
              <a:rPr lang="zh-CN" altLang="en-US" sz="2000"/>
              <a:t>包括一个或多个扩充的数据项，仅在第</a:t>
            </a:r>
            <a:r>
              <a:rPr lang="en-US" altLang="zh-CN" sz="2000"/>
              <a:t>3</a:t>
            </a:r>
            <a:r>
              <a:rPr lang="zh-CN" altLang="en-US" sz="2000"/>
              <a:t>版中使用，如用于授权等</a:t>
            </a:r>
          </a:p>
          <a:p>
            <a:pPr>
              <a:lnSpc>
                <a:spcPct val="90000"/>
              </a:lnSpc>
              <a:spcBef>
                <a:spcPct val="20000"/>
              </a:spcBef>
              <a:spcAft>
                <a:spcPct val="0"/>
              </a:spcAft>
              <a:buFont typeface="Wingdings" pitchFamily="2" charset="2"/>
              <a:buNone/>
            </a:pPr>
            <a:r>
              <a:rPr lang="en-US" altLang="zh-CN" sz="2000"/>
              <a:t>(11) </a:t>
            </a:r>
            <a:r>
              <a:rPr lang="zh-CN" altLang="en-US" sz="2000">
                <a:solidFill>
                  <a:srgbClr val="0000FF"/>
                </a:solidFill>
              </a:rPr>
              <a:t>签字</a:t>
            </a:r>
            <a:r>
              <a:rPr lang="zh-CN" altLang="en-US" sz="2000"/>
              <a:t>：</a:t>
            </a:r>
          </a:p>
          <a:p>
            <a:pPr lvl="1">
              <a:lnSpc>
                <a:spcPct val="90000"/>
              </a:lnSpc>
              <a:spcBef>
                <a:spcPct val="20000"/>
              </a:spcBef>
              <a:spcAft>
                <a:spcPct val="0"/>
              </a:spcAft>
            </a:pPr>
            <a:r>
              <a:rPr lang="en-US" altLang="zh-CN" sz="2000"/>
              <a:t>CA</a:t>
            </a:r>
            <a:r>
              <a:rPr lang="zh-CN" altLang="en-US" sz="2000"/>
              <a:t>用自己的秘密钥对上述域的杂凑值签字的结果，此外，还包括签字算法标识符</a:t>
            </a:r>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61</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1492">
                                            <p:txEl>
                                              <p:pRg st="0" end="0"/>
                                            </p:txEl>
                                          </p:spTgt>
                                        </p:tgtEl>
                                        <p:attrNameLst>
                                          <p:attrName>style.visibility</p:attrName>
                                        </p:attrNameLst>
                                      </p:cBhvr>
                                      <p:to>
                                        <p:strVal val="visible"/>
                                      </p:to>
                                    </p:set>
                                    <p:anim calcmode="lin" valueType="num">
                                      <p:cBhvr additive="base">
                                        <p:cTn id="7" dur="500" fill="hold"/>
                                        <p:tgtEl>
                                          <p:spTgt spid="8314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149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1492">
                                            <p:txEl>
                                              <p:pRg st="1" end="1"/>
                                            </p:txEl>
                                          </p:spTgt>
                                        </p:tgtEl>
                                        <p:attrNameLst>
                                          <p:attrName>style.visibility</p:attrName>
                                        </p:attrNameLst>
                                      </p:cBhvr>
                                      <p:to>
                                        <p:strVal val="visible"/>
                                      </p:to>
                                    </p:set>
                                    <p:anim calcmode="lin" valueType="num">
                                      <p:cBhvr additive="base">
                                        <p:cTn id="11" dur="500" fill="hold"/>
                                        <p:tgtEl>
                                          <p:spTgt spid="83149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314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31492">
                                            <p:txEl>
                                              <p:pRg st="2" end="2"/>
                                            </p:txEl>
                                          </p:spTgt>
                                        </p:tgtEl>
                                        <p:attrNameLst>
                                          <p:attrName>style.visibility</p:attrName>
                                        </p:attrNameLst>
                                      </p:cBhvr>
                                      <p:to>
                                        <p:strVal val="visible"/>
                                      </p:to>
                                    </p:set>
                                    <p:anim calcmode="lin" valueType="num">
                                      <p:cBhvr additive="base">
                                        <p:cTn id="17" dur="500" fill="hold"/>
                                        <p:tgtEl>
                                          <p:spTgt spid="83149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149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1492">
                                            <p:txEl>
                                              <p:pRg st="3" end="3"/>
                                            </p:txEl>
                                          </p:spTgt>
                                        </p:tgtEl>
                                        <p:attrNameLst>
                                          <p:attrName>style.visibility</p:attrName>
                                        </p:attrNameLst>
                                      </p:cBhvr>
                                      <p:to>
                                        <p:strVal val="visible"/>
                                      </p:to>
                                    </p:set>
                                    <p:anim calcmode="lin" valueType="num">
                                      <p:cBhvr additive="base">
                                        <p:cTn id="21" dur="500" fill="hold"/>
                                        <p:tgtEl>
                                          <p:spTgt spid="83149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14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31492">
                                            <p:txEl>
                                              <p:pRg st="4" end="4"/>
                                            </p:txEl>
                                          </p:spTgt>
                                        </p:tgtEl>
                                        <p:attrNameLst>
                                          <p:attrName>style.visibility</p:attrName>
                                        </p:attrNameLst>
                                      </p:cBhvr>
                                      <p:to>
                                        <p:strVal val="visible"/>
                                      </p:to>
                                    </p:set>
                                    <p:anim calcmode="lin" valueType="num">
                                      <p:cBhvr additive="base">
                                        <p:cTn id="27" dur="500" fill="hold"/>
                                        <p:tgtEl>
                                          <p:spTgt spid="83149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149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31492">
                                            <p:txEl>
                                              <p:pRg st="5" end="5"/>
                                            </p:txEl>
                                          </p:spTgt>
                                        </p:tgtEl>
                                        <p:attrNameLst>
                                          <p:attrName>style.visibility</p:attrName>
                                        </p:attrNameLst>
                                      </p:cBhvr>
                                      <p:to>
                                        <p:strVal val="visible"/>
                                      </p:to>
                                    </p:set>
                                    <p:anim calcmode="lin" valueType="num">
                                      <p:cBhvr additive="base">
                                        <p:cTn id="31" dur="500" fill="hold"/>
                                        <p:tgtEl>
                                          <p:spTgt spid="83149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14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31492">
                                            <p:txEl>
                                              <p:pRg st="6" end="6"/>
                                            </p:txEl>
                                          </p:spTgt>
                                        </p:tgtEl>
                                        <p:attrNameLst>
                                          <p:attrName>style.visibility</p:attrName>
                                        </p:attrNameLst>
                                      </p:cBhvr>
                                      <p:to>
                                        <p:strVal val="visible"/>
                                      </p:to>
                                    </p:set>
                                    <p:anim calcmode="lin" valueType="num">
                                      <p:cBhvr additive="base">
                                        <p:cTn id="37" dur="500" fill="hold"/>
                                        <p:tgtEl>
                                          <p:spTgt spid="83149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3149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31492">
                                            <p:txEl>
                                              <p:pRg st="7" end="7"/>
                                            </p:txEl>
                                          </p:spTgt>
                                        </p:tgtEl>
                                        <p:attrNameLst>
                                          <p:attrName>style.visibility</p:attrName>
                                        </p:attrNameLst>
                                      </p:cBhvr>
                                      <p:to>
                                        <p:strVal val="visible"/>
                                      </p:to>
                                    </p:set>
                                    <p:anim calcmode="lin" valueType="num">
                                      <p:cBhvr additive="base">
                                        <p:cTn id="41" dur="500" fill="hold"/>
                                        <p:tgtEl>
                                          <p:spTgt spid="83149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3149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9" name="Rectangle 3"/>
          <p:cNvSpPr>
            <a:spLocks noGrp="1" noChangeArrowheads="1"/>
          </p:cNvSpPr>
          <p:nvPr>
            <p:ph type="body" idx="1"/>
          </p:nvPr>
        </p:nvSpPr>
        <p:spPr>
          <a:xfrm>
            <a:off x="457200" y="1219200"/>
            <a:ext cx="8382000" cy="4876800"/>
          </a:xfrm>
        </p:spPr>
        <p:txBody>
          <a:bodyPr/>
          <a:lstStyle/>
          <a:p>
            <a:r>
              <a:rPr lang="en-US" altLang="zh-CN">
                <a:latin typeface="华文中宋" pitchFamily="2" charset="-122"/>
              </a:rPr>
              <a:t>X. 509</a:t>
            </a:r>
            <a:r>
              <a:rPr lang="zh-CN" altLang="en-US">
                <a:latin typeface="华文中宋" pitchFamily="2" charset="-122"/>
              </a:rPr>
              <a:t>中使用以下表示法来定义证书： </a:t>
            </a:r>
          </a:p>
          <a:p>
            <a:pPr lvl="1"/>
            <a:r>
              <a:rPr lang="en-US" altLang="zh-CN">
                <a:latin typeface="华文中宋" pitchFamily="2" charset="-122"/>
              </a:rPr>
              <a:t>Y《X》</a:t>
            </a:r>
            <a:r>
              <a:rPr lang="zh-CN" altLang="en-US">
                <a:latin typeface="华文中宋" pitchFamily="2" charset="-122"/>
              </a:rPr>
              <a:t>表示证书发放机构</a:t>
            </a:r>
            <a:r>
              <a:rPr lang="en-US" altLang="zh-CN">
                <a:latin typeface="华文中宋" pitchFamily="2" charset="-122"/>
              </a:rPr>
              <a:t>Y</a:t>
            </a:r>
            <a:r>
              <a:rPr lang="zh-CN" altLang="en-US">
                <a:latin typeface="华文中宋" pitchFamily="2" charset="-122"/>
              </a:rPr>
              <a:t>向用户</a:t>
            </a:r>
            <a:r>
              <a:rPr lang="en-US" altLang="zh-CN">
                <a:latin typeface="华文中宋" pitchFamily="2" charset="-122"/>
              </a:rPr>
              <a:t>X</a:t>
            </a:r>
            <a:r>
              <a:rPr lang="zh-CN" altLang="en-US">
                <a:latin typeface="华文中宋" pitchFamily="2" charset="-122"/>
              </a:rPr>
              <a:t>发放的证书</a:t>
            </a:r>
          </a:p>
          <a:p>
            <a:pPr lvl="1"/>
            <a:r>
              <a:rPr lang="zh-CN" altLang="en-US">
                <a:latin typeface="华文中宋" pitchFamily="2" charset="-122"/>
              </a:rPr>
              <a:t>如</a:t>
            </a:r>
            <a:r>
              <a:rPr lang="en-US" altLang="zh-CN">
                <a:latin typeface="华文中宋" pitchFamily="2" charset="-122"/>
              </a:rPr>
              <a:t>CA</a:t>
            </a:r>
            <a:r>
              <a:rPr lang="zh-CN" altLang="en-US">
                <a:latin typeface="华文中宋" pitchFamily="2" charset="-122"/>
              </a:rPr>
              <a:t>对主体</a:t>
            </a:r>
            <a:r>
              <a:rPr lang="en-US" altLang="zh-CN">
                <a:latin typeface="华文中宋" pitchFamily="2" charset="-122"/>
              </a:rPr>
              <a:t>A</a:t>
            </a:r>
            <a:r>
              <a:rPr lang="zh-CN" altLang="en-US">
                <a:latin typeface="华文中宋" pitchFamily="2" charset="-122"/>
              </a:rPr>
              <a:t>发放证书可表示为</a:t>
            </a:r>
          </a:p>
          <a:p>
            <a:pPr lvl="1">
              <a:buFont typeface="Wingdings" pitchFamily="2" charset="2"/>
              <a:buNone/>
            </a:pPr>
            <a:r>
              <a:rPr lang="zh-CN" altLang="en-US">
                <a:latin typeface="华文中宋" pitchFamily="2" charset="-122"/>
              </a:rPr>
              <a:t>    </a:t>
            </a:r>
            <a:r>
              <a:rPr lang="en-US" altLang="zh-CN" sz="2400">
                <a:solidFill>
                  <a:srgbClr val="0000FF"/>
                </a:solidFill>
                <a:latin typeface="华文中宋" pitchFamily="2" charset="-122"/>
              </a:rPr>
              <a:t>CA《A》=CA{V</a:t>
            </a:r>
            <a:r>
              <a:rPr lang="zh-CN" altLang="en-US" sz="2400">
                <a:solidFill>
                  <a:srgbClr val="0000FF"/>
                </a:solidFill>
                <a:latin typeface="华文中宋" pitchFamily="2" charset="-122"/>
              </a:rPr>
              <a:t>，</a:t>
            </a:r>
            <a:r>
              <a:rPr lang="en-US" altLang="zh-CN" sz="2400">
                <a:solidFill>
                  <a:srgbClr val="0000FF"/>
                </a:solidFill>
                <a:latin typeface="华文中宋" pitchFamily="2" charset="-122"/>
              </a:rPr>
              <a:t>SN</a:t>
            </a:r>
            <a:r>
              <a:rPr lang="zh-CN" altLang="en-US" sz="2400">
                <a:solidFill>
                  <a:srgbClr val="0000FF"/>
                </a:solidFill>
                <a:latin typeface="华文中宋" pitchFamily="2" charset="-122"/>
              </a:rPr>
              <a:t>，</a:t>
            </a:r>
            <a:r>
              <a:rPr lang="en-US" altLang="zh-CN" sz="2400">
                <a:solidFill>
                  <a:srgbClr val="0000FF"/>
                </a:solidFill>
                <a:latin typeface="华文中宋" pitchFamily="2" charset="-122"/>
              </a:rPr>
              <a:t>AI</a:t>
            </a:r>
            <a:r>
              <a:rPr lang="zh-CN" altLang="en-US" sz="2400">
                <a:solidFill>
                  <a:srgbClr val="0000FF"/>
                </a:solidFill>
                <a:latin typeface="华文中宋" pitchFamily="2" charset="-122"/>
              </a:rPr>
              <a:t>，</a:t>
            </a:r>
            <a:r>
              <a:rPr lang="en-US" altLang="zh-CN" sz="2400">
                <a:solidFill>
                  <a:srgbClr val="0000FF"/>
                </a:solidFill>
                <a:latin typeface="华文中宋" pitchFamily="2" charset="-122"/>
              </a:rPr>
              <a:t>CA</a:t>
            </a:r>
            <a:r>
              <a:rPr lang="zh-CN" altLang="en-US" sz="2400">
                <a:solidFill>
                  <a:srgbClr val="0000FF"/>
                </a:solidFill>
                <a:latin typeface="华文中宋" pitchFamily="2" charset="-122"/>
              </a:rPr>
              <a:t>，</a:t>
            </a:r>
            <a:r>
              <a:rPr lang="en-US" altLang="zh-CN" sz="2400">
                <a:solidFill>
                  <a:srgbClr val="0000FF"/>
                </a:solidFill>
                <a:latin typeface="华文中宋" pitchFamily="2" charset="-122"/>
              </a:rPr>
              <a:t>TA</a:t>
            </a:r>
            <a:r>
              <a:rPr lang="zh-CN" altLang="en-US" sz="2400">
                <a:solidFill>
                  <a:srgbClr val="0000FF"/>
                </a:solidFill>
                <a:latin typeface="华文中宋" pitchFamily="2" charset="-122"/>
              </a:rPr>
              <a:t>，</a:t>
            </a:r>
            <a:r>
              <a:rPr lang="en-US" altLang="zh-CN" sz="2400">
                <a:solidFill>
                  <a:srgbClr val="0000FF"/>
                </a:solidFill>
                <a:latin typeface="华文中宋" pitchFamily="2" charset="-122"/>
              </a:rPr>
              <a:t>A</a:t>
            </a:r>
            <a:r>
              <a:rPr lang="zh-CN" altLang="en-US" sz="2400">
                <a:solidFill>
                  <a:srgbClr val="0000FF"/>
                </a:solidFill>
                <a:latin typeface="华文中宋" pitchFamily="2" charset="-122"/>
              </a:rPr>
              <a:t>，</a:t>
            </a:r>
            <a:r>
              <a:rPr lang="en-US" altLang="zh-CN" sz="2400">
                <a:solidFill>
                  <a:srgbClr val="0000FF"/>
                </a:solidFill>
                <a:latin typeface="华文中宋" pitchFamily="2" charset="-122"/>
              </a:rPr>
              <a:t>AP}</a:t>
            </a:r>
          </a:p>
          <a:p>
            <a:pPr lvl="2"/>
            <a:r>
              <a:rPr lang="zh-CN" altLang="en-US">
                <a:latin typeface="华文中宋" pitchFamily="2" charset="-122"/>
              </a:rPr>
              <a:t>其中</a:t>
            </a:r>
            <a:r>
              <a:rPr lang="en-US" altLang="zh-CN">
                <a:latin typeface="华文中宋" pitchFamily="2" charset="-122"/>
              </a:rPr>
              <a:t>Y { I }</a:t>
            </a:r>
            <a:r>
              <a:rPr lang="zh-CN" altLang="en-US">
                <a:latin typeface="华文中宋" pitchFamily="2" charset="-122"/>
              </a:rPr>
              <a:t>表示</a:t>
            </a:r>
            <a:r>
              <a:rPr lang="en-US" altLang="zh-CN">
                <a:latin typeface="华文中宋" pitchFamily="2" charset="-122"/>
              </a:rPr>
              <a:t>I</a:t>
            </a:r>
            <a:r>
              <a:rPr lang="zh-CN" altLang="en-US">
                <a:latin typeface="华文中宋" pitchFamily="2" charset="-122"/>
              </a:rPr>
              <a:t>链接上</a:t>
            </a:r>
            <a:r>
              <a:rPr lang="en-US" altLang="zh-CN">
                <a:latin typeface="华文中宋" pitchFamily="2" charset="-122"/>
              </a:rPr>
              <a:t>Y</a:t>
            </a:r>
            <a:r>
              <a:rPr lang="zh-CN" altLang="en-US">
                <a:latin typeface="华文中宋" pitchFamily="2" charset="-122"/>
              </a:rPr>
              <a:t>对</a:t>
            </a:r>
            <a:r>
              <a:rPr lang="en-US" altLang="zh-CN">
                <a:latin typeface="华文中宋" pitchFamily="2" charset="-122"/>
              </a:rPr>
              <a:t>I</a:t>
            </a:r>
            <a:r>
              <a:rPr lang="zh-CN" altLang="en-US">
                <a:latin typeface="华文中宋" pitchFamily="2" charset="-122"/>
              </a:rPr>
              <a:t>的杂凑值的签字</a:t>
            </a:r>
          </a:p>
          <a:p>
            <a:pPr lvl="2">
              <a:buFont typeface="Wingdings" pitchFamily="2" charset="2"/>
              <a:buNone/>
            </a:pPr>
            <a:r>
              <a:rPr lang="zh-CN" altLang="en-US">
                <a:latin typeface="华文中宋" pitchFamily="2" charset="-122"/>
              </a:rPr>
              <a:t>                即  </a:t>
            </a:r>
            <a:r>
              <a:rPr lang="en-US" altLang="zh-CN">
                <a:latin typeface="Times New Roman" pitchFamily="18" charset="0"/>
              </a:rPr>
              <a:t>I||Sig</a:t>
            </a:r>
            <a:r>
              <a:rPr lang="en-US" altLang="zh-CN" baseline="-25000">
                <a:latin typeface="Times New Roman" pitchFamily="18" charset="0"/>
              </a:rPr>
              <a:t>SKY</a:t>
            </a:r>
            <a:r>
              <a:rPr lang="en-US" altLang="zh-CN">
                <a:latin typeface="Times New Roman" pitchFamily="18" charset="0"/>
              </a:rPr>
              <a:t>(I)</a:t>
            </a:r>
          </a:p>
        </p:txBody>
      </p:sp>
      <p:sp>
        <p:nvSpPr>
          <p:cNvPr id="690180" name="Rectangle 4"/>
          <p:cNvSpPr>
            <a:spLocks noGrp="1" noChangeArrowheads="1"/>
          </p:cNvSpPr>
          <p:nvPr>
            <p:ph type="title"/>
          </p:nvPr>
        </p:nvSpPr>
        <p:spPr>
          <a:xfrm>
            <a:off x="457200" y="122238"/>
            <a:ext cx="4648200" cy="792162"/>
          </a:xfrm>
          <a:noFill/>
          <a:ln/>
        </p:spPr>
        <p:txBody>
          <a:bodyPr/>
          <a:lstStyle/>
          <a:p>
            <a:r>
              <a:rPr lang="en-US" altLang="zh-CN" dirty="0" smtClean="0"/>
              <a:t>8.5.1 </a:t>
            </a:r>
            <a:r>
              <a:rPr lang="zh-CN" altLang="en-US" dirty="0"/>
              <a:t>证书</a:t>
            </a:r>
            <a:r>
              <a:rPr lang="en-US" altLang="zh-CN" dirty="0">
                <a:latin typeface="华文中宋"/>
              </a:rPr>
              <a:t>—</a:t>
            </a:r>
            <a:r>
              <a:rPr lang="zh-CN" altLang="en-US" sz="2800" dirty="0">
                <a:solidFill>
                  <a:srgbClr val="003300"/>
                </a:solidFill>
              </a:rPr>
              <a:t>证书的格式</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62</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3" name="Rectangle 3"/>
          <p:cNvSpPr>
            <a:spLocks noGrp="1" noChangeArrowheads="1"/>
          </p:cNvSpPr>
          <p:nvPr>
            <p:ph type="body" idx="1"/>
          </p:nvPr>
        </p:nvSpPr>
        <p:spPr>
          <a:xfrm>
            <a:off x="304800" y="838200"/>
            <a:ext cx="8458200" cy="5638800"/>
          </a:xfrm>
        </p:spPr>
        <p:txBody>
          <a:bodyPr/>
          <a:lstStyle/>
          <a:p>
            <a:pPr>
              <a:lnSpc>
                <a:spcPct val="100000"/>
              </a:lnSpc>
              <a:buFont typeface="Wingdings" pitchFamily="2" charset="2"/>
              <a:buNone/>
            </a:pPr>
            <a:r>
              <a:rPr lang="en-US" altLang="zh-CN">
                <a:solidFill>
                  <a:srgbClr val="003300"/>
                </a:solidFill>
              </a:rPr>
              <a:t>2. </a:t>
            </a:r>
            <a:r>
              <a:rPr lang="zh-CN" altLang="en-US">
                <a:solidFill>
                  <a:srgbClr val="003300"/>
                </a:solidFill>
              </a:rPr>
              <a:t>证书的获取</a:t>
            </a:r>
          </a:p>
          <a:p>
            <a:pPr>
              <a:lnSpc>
                <a:spcPct val="100000"/>
              </a:lnSpc>
            </a:pPr>
            <a:r>
              <a:rPr lang="en-US" altLang="zh-CN" sz="2800"/>
              <a:t>(1) </a:t>
            </a:r>
            <a:r>
              <a:rPr lang="zh-CN" altLang="en-US" sz="2800"/>
              <a:t>证书直接放在</a:t>
            </a:r>
            <a:r>
              <a:rPr lang="en-US" altLang="zh-CN" sz="2800"/>
              <a:t>X.500</a:t>
            </a:r>
            <a:r>
              <a:rPr lang="zh-CN" altLang="en-US" sz="2800"/>
              <a:t>目录中，供其他用户查询</a:t>
            </a:r>
          </a:p>
          <a:p>
            <a:pPr lvl="1">
              <a:lnSpc>
                <a:spcPct val="100000"/>
              </a:lnSpc>
            </a:pPr>
            <a:r>
              <a:rPr lang="zh-CN" altLang="en-US" sz="2400"/>
              <a:t>其他任一用户只要得到</a:t>
            </a:r>
            <a:r>
              <a:rPr lang="en-US" altLang="zh-CN" sz="2400"/>
              <a:t>CA</a:t>
            </a:r>
            <a:r>
              <a:rPr lang="zh-CN" altLang="en-US" sz="2400"/>
              <a:t>的公开钥，就能得到并验证该用户的公开钥，因为证书是很难被有效篡改的</a:t>
            </a:r>
          </a:p>
          <a:p>
            <a:pPr lvl="1">
              <a:lnSpc>
                <a:spcPct val="100000"/>
              </a:lnSpc>
            </a:pPr>
            <a:r>
              <a:rPr lang="zh-CN" altLang="en-US" sz="2400"/>
              <a:t>证书的不可伪造性使得将其放在目录后无需对目录施加特别的保护措施。</a:t>
            </a:r>
            <a:r>
              <a:rPr lang="zh-CN" altLang="en-US" sz="2400">
                <a:solidFill>
                  <a:srgbClr val="0000FF"/>
                </a:solidFill>
              </a:rPr>
              <a:t>实际上目录本身还是要防止被破坏的</a:t>
            </a:r>
          </a:p>
          <a:p>
            <a:pPr lvl="1">
              <a:lnSpc>
                <a:spcPct val="100000"/>
              </a:lnSpc>
            </a:pPr>
            <a:r>
              <a:rPr lang="zh-CN" altLang="en-US" sz="2400"/>
              <a:t>如果所有用户都由同一</a:t>
            </a:r>
            <a:r>
              <a:rPr lang="en-US" altLang="zh-CN" sz="2400"/>
              <a:t>CA</a:t>
            </a:r>
            <a:r>
              <a:rPr lang="zh-CN" altLang="en-US" sz="2400"/>
              <a:t>为自己签署证书，则这一</a:t>
            </a:r>
            <a:r>
              <a:rPr lang="en-US" altLang="zh-CN" sz="2400"/>
              <a:t>CA</a:t>
            </a:r>
            <a:r>
              <a:rPr lang="zh-CN" altLang="en-US" sz="2400"/>
              <a:t>就必须取得所有用户的信任</a:t>
            </a:r>
          </a:p>
          <a:p>
            <a:pPr>
              <a:lnSpc>
                <a:spcPct val="100000"/>
              </a:lnSpc>
            </a:pPr>
            <a:r>
              <a:rPr lang="en-US" altLang="zh-CN" sz="2800"/>
              <a:t>(2) </a:t>
            </a:r>
            <a:r>
              <a:rPr lang="zh-CN" altLang="en-US" sz="2800"/>
              <a:t>由用户直接发给其他用户</a:t>
            </a:r>
          </a:p>
          <a:p>
            <a:pPr lvl="1">
              <a:lnSpc>
                <a:spcPct val="100000"/>
              </a:lnSpc>
            </a:pPr>
            <a:r>
              <a:rPr lang="zh-CN" altLang="en-US" sz="2400"/>
              <a:t>用户</a:t>
            </a:r>
            <a:r>
              <a:rPr lang="en-US" altLang="zh-CN" sz="2400"/>
              <a:t>B</a:t>
            </a:r>
            <a:r>
              <a:rPr lang="zh-CN" altLang="en-US" sz="2400"/>
              <a:t>得到用户</a:t>
            </a:r>
            <a:r>
              <a:rPr lang="en-US" altLang="zh-CN" sz="2400"/>
              <a:t>A</a:t>
            </a:r>
            <a:r>
              <a:rPr lang="zh-CN" altLang="en-US" sz="2400"/>
              <a:t>的证书后，只需用</a:t>
            </a:r>
            <a:r>
              <a:rPr lang="en-US" altLang="zh-CN" sz="2400"/>
              <a:t>CA</a:t>
            </a:r>
            <a:r>
              <a:rPr lang="zh-CN" altLang="en-US" sz="2400"/>
              <a:t>的公钥验证证书的签字即可</a:t>
            </a:r>
          </a:p>
        </p:txBody>
      </p:sp>
      <p:sp>
        <p:nvSpPr>
          <p:cNvPr id="691204" name="Rectangle 4"/>
          <p:cNvSpPr>
            <a:spLocks noGrp="1" noChangeArrowheads="1"/>
          </p:cNvSpPr>
          <p:nvPr>
            <p:ph type="title"/>
          </p:nvPr>
        </p:nvSpPr>
        <p:spPr>
          <a:xfrm>
            <a:off x="457200" y="122238"/>
            <a:ext cx="4648200" cy="715962"/>
          </a:xfrm>
          <a:noFill/>
          <a:ln/>
        </p:spPr>
        <p:txBody>
          <a:bodyPr/>
          <a:lstStyle/>
          <a:p>
            <a:r>
              <a:rPr lang="en-US" altLang="zh-CN" dirty="0" smtClean="0"/>
              <a:t>8.5.1 </a:t>
            </a:r>
            <a:r>
              <a:rPr lang="zh-CN" altLang="en-US" dirty="0"/>
              <a:t>证书</a:t>
            </a:r>
            <a:r>
              <a:rPr lang="en-US" altLang="zh-CN" sz="3200" dirty="0">
                <a:latin typeface="华文中宋"/>
              </a:rPr>
              <a:t>—</a:t>
            </a:r>
            <a:r>
              <a:rPr lang="zh-CN" altLang="en-US" sz="2800" dirty="0">
                <a:solidFill>
                  <a:srgbClr val="003300"/>
                </a:solidFill>
              </a:rPr>
              <a:t>证书的获取</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63</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1203">
                                            <p:txEl>
                                              <p:pRg st="1" end="1"/>
                                            </p:txEl>
                                          </p:spTgt>
                                        </p:tgtEl>
                                        <p:attrNameLst>
                                          <p:attrName>style.visibility</p:attrName>
                                        </p:attrNameLst>
                                      </p:cBhvr>
                                      <p:to>
                                        <p:strVal val="visible"/>
                                      </p:to>
                                    </p:set>
                                    <p:anim calcmode="lin" valueType="num">
                                      <p:cBhvr additive="base">
                                        <p:cTn id="7" dur="500" fill="hold"/>
                                        <p:tgtEl>
                                          <p:spTgt spid="6912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12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1203">
                                            <p:txEl>
                                              <p:pRg st="2" end="2"/>
                                            </p:txEl>
                                          </p:spTgt>
                                        </p:tgtEl>
                                        <p:attrNameLst>
                                          <p:attrName>style.visibility</p:attrName>
                                        </p:attrNameLst>
                                      </p:cBhvr>
                                      <p:to>
                                        <p:strVal val="visible"/>
                                      </p:to>
                                    </p:set>
                                    <p:anim calcmode="lin" valueType="num">
                                      <p:cBhvr additive="base">
                                        <p:cTn id="11" dur="500" fill="hold"/>
                                        <p:tgtEl>
                                          <p:spTgt spid="6912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120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1203">
                                            <p:txEl>
                                              <p:pRg st="3" end="3"/>
                                            </p:txEl>
                                          </p:spTgt>
                                        </p:tgtEl>
                                        <p:attrNameLst>
                                          <p:attrName>style.visibility</p:attrName>
                                        </p:attrNameLst>
                                      </p:cBhvr>
                                      <p:to>
                                        <p:strVal val="visible"/>
                                      </p:to>
                                    </p:set>
                                    <p:anim calcmode="lin" valueType="num">
                                      <p:cBhvr additive="base">
                                        <p:cTn id="15" dur="500" fill="hold"/>
                                        <p:tgtEl>
                                          <p:spTgt spid="6912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9120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91203">
                                            <p:txEl>
                                              <p:pRg st="4" end="4"/>
                                            </p:txEl>
                                          </p:spTgt>
                                        </p:tgtEl>
                                        <p:attrNameLst>
                                          <p:attrName>style.visibility</p:attrName>
                                        </p:attrNameLst>
                                      </p:cBhvr>
                                      <p:to>
                                        <p:strVal val="visible"/>
                                      </p:to>
                                    </p:set>
                                    <p:anim calcmode="lin" valueType="num">
                                      <p:cBhvr additive="base">
                                        <p:cTn id="19" dur="500" fill="hold"/>
                                        <p:tgtEl>
                                          <p:spTgt spid="6912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457200" y="122238"/>
            <a:ext cx="5638800" cy="792162"/>
          </a:xfrm>
        </p:spPr>
        <p:txBody>
          <a:bodyPr/>
          <a:lstStyle/>
          <a:p>
            <a:r>
              <a:rPr lang="en-US" altLang="zh-CN" sz="4000" dirty="0" smtClean="0"/>
              <a:t>8.5.1 </a:t>
            </a:r>
            <a:r>
              <a:rPr lang="zh-CN" altLang="en-US" sz="4000" dirty="0"/>
              <a:t>证书</a:t>
            </a:r>
            <a:r>
              <a:rPr lang="en-US" altLang="zh-CN" dirty="0">
                <a:latin typeface="华文中宋"/>
              </a:rPr>
              <a:t>—</a:t>
            </a:r>
            <a:r>
              <a:rPr lang="zh-CN" altLang="en-US" sz="3200" dirty="0">
                <a:solidFill>
                  <a:srgbClr val="003300"/>
                </a:solidFill>
              </a:rPr>
              <a:t>证书的获取</a:t>
            </a:r>
          </a:p>
        </p:txBody>
      </p:sp>
      <p:sp>
        <p:nvSpPr>
          <p:cNvPr id="832515" name="Rectangle 3"/>
          <p:cNvSpPr>
            <a:spLocks noGrp="1" noChangeArrowheads="1"/>
          </p:cNvSpPr>
          <p:nvPr>
            <p:ph type="body" idx="1"/>
          </p:nvPr>
        </p:nvSpPr>
        <p:spPr>
          <a:xfrm>
            <a:off x="457200" y="1066800"/>
            <a:ext cx="8229600" cy="5410200"/>
          </a:xfrm>
        </p:spPr>
        <p:txBody>
          <a:bodyPr/>
          <a:lstStyle/>
          <a:p>
            <a:pPr>
              <a:lnSpc>
                <a:spcPct val="110000"/>
              </a:lnSpc>
            </a:pPr>
            <a:r>
              <a:rPr lang="en-US" altLang="zh-CN" sz="2800"/>
              <a:t>(3) </a:t>
            </a:r>
            <a:r>
              <a:rPr lang="zh-CN" altLang="en-US" sz="2800"/>
              <a:t>有多个</a:t>
            </a:r>
            <a:r>
              <a:rPr lang="en-US" altLang="zh-CN" sz="2800"/>
              <a:t>CA</a:t>
            </a:r>
            <a:r>
              <a:rPr lang="zh-CN" altLang="en-US" sz="2800"/>
              <a:t>的情况</a:t>
            </a:r>
          </a:p>
          <a:p>
            <a:pPr lvl="1">
              <a:lnSpc>
                <a:spcPct val="110000"/>
              </a:lnSpc>
            </a:pPr>
            <a:r>
              <a:rPr lang="zh-CN" altLang="en-US" sz="2400"/>
              <a:t>当组织内的用户数量极多时，仅由一个</a:t>
            </a:r>
            <a:r>
              <a:rPr lang="en-US" altLang="zh-CN" sz="2400"/>
              <a:t>CA</a:t>
            </a:r>
            <a:r>
              <a:rPr lang="zh-CN" altLang="en-US" sz="2400"/>
              <a:t>负责为用户签署证书就有点不现实，尤其是用户分散于不同区域的情况</a:t>
            </a:r>
            <a:r>
              <a:rPr lang="en-US" altLang="zh-CN" sz="2400"/>
              <a:t>(</a:t>
            </a:r>
            <a:r>
              <a:rPr lang="zh-CN" altLang="en-US" sz="2400"/>
              <a:t>分布式系统</a:t>
            </a:r>
            <a:r>
              <a:rPr lang="en-US" altLang="zh-CN" sz="2400"/>
              <a:t>)</a:t>
            </a:r>
            <a:r>
              <a:rPr lang="zh-CN" altLang="en-US" sz="2400"/>
              <a:t>，</a:t>
            </a:r>
          </a:p>
          <a:p>
            <a:pPr lvl="1">
              <a:lnSpc>
                <a:spcPct val="110000"/>
              </a:lnSpc>
            </a:pPr>
            <a:r>
              <a:rPr lang="zh-CN" altLang="en-US" sz="2400">
                <a:solidFill>
                  <a:srgbClr val="0000FF"/>
                </a:solidFill>
              </a:rPr>
              <a:t>因为每一用户都必须以绝对安全（指完整性和真实性）的方式得到</a:t>
            </a:r>
            <a:r>
              <a:rPr lang="en-US" altLang="zh-CN" sz="2400">
                <a:solidFill>
                  <a:srgbClr val="0000FF"/>
                </a:solidFill>
              </a:rPr>
              <a:t>CA</a:t>
            </a:r>
            <a:r>
              <a:rPr lang="zh-CN" altLang="en-US" sz="2400">
                <a:solidFill>
                  <a:srgbClr val="0000FF"/>
                </a:solidFill>
              </a:rPr>
              <a:t>的公开钥</a:t>
            </a:r>
            <a:r>
              <a:rPr lang="zh-CN" altLang="en-US" sz="2400"/>
              <a:t>，以验证</a:t>
            </a:r>
            <a:r>
              <a:rPr lang="en-US" altLang="zh-CN" sz="2400"/>
              <a:t>CA</a:t>
            </a:r>
            <a:r>
              <a:rPr lang="zh-CN" altLang="en-US" sz="2400"/>
              <a:t>签署的证书。则每一个用户都必须亲自到</a:t>
            </a:r>
            <a:r>
              <a:rPr lang="en-US" altLang="zh-CN" sz="2400"/>
              <a:t>CA</a:t>
            </a:r>
            <a:r>
              <a:rPr lang="zh-CN" altLang="en-US" sz="2400"/>
              <a:t>处注册和领取证书</a:t>
            </a:r>
          </a:p>
          <a:p>
            <a:pPr lvl="1">
              <a:lnSpc>
                <a:spcPct val="110000"/>
              </a:lnSpc>
            </a:pPr>
            <a:r>
              <a:rPr lang="zh-CN" altLang="en-US" sz="2400"/>
              <a:t>因此类似于层次化的</a:t>
            </a:r>
            <a:r>
              <a:rPr lang="en-US" altLang="zh-CN" sz="2400"/>
              <a:t>KDC</a:t>
            </a:r>
            <a:r>
              <a:rPr lang="zh-CN" altLang="en-US" sz="2400"/>
              <a:t>，常采用多个</a:t>
            </a:r>
            <a:r>
              <a:rPr lang="en-US" altLang="zh-CN" sz="2400"/>
              <a:t>CA</a:t>
            </a:r>
            <a:r>
              <a:rPr lang="zh-CN" altLang="en-US" sz="2400"/>
              <a:t>分别为一部分用户签署证书</a:t>
            </a:r>
          </a:p>
          <a:p>
            <a:pPr lvl="1">
              <a:lnSpc>
                <a:spcPct val="110000"/>
              </a:lnSpc>
            </a:pPr>
            <a:r>
              <a:rPr lang="zh-CN" altLang="en-US" sz="2400"/>
              <a:t>但由不同</a:t>
            </a:r>
            <a:r>
              <a:rPr lang="en-US" altLang="zh-CN" sz="2400"/>
              <a:t>CA</a:t>
            </a:r>
            <a:r>
              <a:rPr lang="zh-CN" altLang="en-US" sz="2400"/>
              <a:t>颁发证书的用户之间无法相互认证对方的公开钥，为此需要引入证书链机制来解决</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64</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2515">
                                            <p:txEl>
                                              <p:pRg st="2" end="2"/>
                                            </p:txEl>
                                          </p:spTgt>
                                        </p:tgtEl>
                                        <p:attrNameLst>
                                          <p:attrName>style.visibility</p:attrName>
                                        </p:attrNameLst>
                                      </p:cBhvr>
                                      <p:to>
                                        <p:strVal val="visible"/>
                                      </p:to>
                                    </p:set>
                                    <p:anim calcmode="lin" valueType="num">
                                      <p:cBhvr additive="base">
                                        <p:cTn id="7" dur="500" fill="hold"/>
                                        <p:tgtEl>
                                          <p:spTgt spid="832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2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2515">
                                            <p:txEl>
                                              <p:pRg st="3" end="3"/>
                                            </p:txEl>
                                          </p:spTgt>
                                        </p:tgtEl>
                                        <p:attrNameLst>
                                          <p:attrName>style.visibility</p:attrName>
                                        </p:attrNameLst>
                                      </p:cBhvr>
                                      <p:to>
                                        <p:strVal val="visible"/>
                                      </p:to>
                                    </p:set>
                                    <p:anim calcmode="lin" valueType="num">
                                      <p:cBhvr additive="base">
                                        <p:cTn id="13" dur="500" fill="hold"/>
                                        <p:tgtEl>
                                          <p:spTgt spid="8325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2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2515">
                                            <p:txEl>
                                              <p:pRg st="4" end="4"/>
                                            </p:txEl>
                                          </p:spTgt>
                                        </p:tgtEl>
                                        <p:attrNameLst>
                                          <p:attrName>style.visibility</p:attrName>
                                        </p:attrNameLst>
                                      </p:cBhvr>
                                      <p:to>
                                        <p:strVal val="visible"/>
                                      </p:to>
                                    </p:set>
                                    <p:anim calcmode="lin" valueType="num">
                                      <p:cBhvr additive="base">
                                        <p:cTn id="19" dur="500" fill="hold"/>
                                        <p:tgtEl>
                                          <p:spTgt spid="8325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2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8" name="Rectangle 4"/>
          <p:cNvSpPr>
            <a:spLocks noGrp="1" noChangeArrowheads="1"/>
          </p:cNvSpPr>
          <p:nvPr>
            <p:ph type="title"/>
          </p:nvPr>
        </p:nvSpPr>
        <p:spPr>
          <a:noFill/>
          <a:ln/>
        </p:spPr>
        <p:txBody>
          <a:bodyPr/>
          <a:lstStyle/>
          <a:p>
            <a:r>
              <a:rPr lang="en-US" altLang="zh-CN" dirty="0" smtClean="0"/>
              <a:t>8.5.1 </a:t>
            </a:r>
            <a:r>
              <a:rPr lang="zh-CN" altLang="en-US" dirty="0"/>
              <a:t>证书</a:t>
            </a:r>
            <a:r>
              <a:rPr lang="en-US" altLang="zh-CN" dirty="0">
                <a:latin typeface="华文中宋"/>
              </a:rPr>
              <a:t>—</a:t>
            </a:r>
            <a:r>
              <a:rPr lang="zh-CN" altLang="en-US" sz="2800" dirty="0">
                <a:solidFill>
                  <a:srgbClr val="003300"/>
                </a:solidFill>
              </a:rPr>
              <a:t>证书的获取</a:t>
            </a:r>
          </a:p>
        </p:txBody>
      </p:sp>
      <p:sp>
        <p:nvSpPr>
          <p:cNvPr id="692227" name="Rectangle 3"/>
          <p:cNvSpPr>
            <a:spLocks noGrp="1" noChangeArrowheads="1"/>
          </p:cNvSpPr>
          <p:nvPr>
            <p:ph type="body" sz="half" idx="1"/>
          </p:nvPr>
        </p:nvSpPr>
        <p:spPr>
          <a:xfrm>
            <a:off x="381000" y="1066800"/>
            <a:ext cx="8305800" cy="4572000"/>
          </a:xfrm>
        </p:spPr>
        <p:txBody>
          <a:bodyPr/>
          <a:lstStyle/>
          <a:p>
            <a:pPr>
              <a:lnSpc>
                <a:spcPct val="110000"/>
              </a:lnSpc>
            </a:pPr>
            <a:r>
              <a:rPr lang="en-US" altLang="zh-CN" sz="2800"/>
              <a:t>(4) </a:t>
            </a:r>
            <a:r>
              <a:rPr lang="zh-CN" altLang="en-US" sz="2800"/>
              <a:t>证书链</a:t>
            </a:r>
          </a:p>
          <a:p>
            <a:pPr>
              <a:lnSpc>
                <a:spcPct val="110000"/>
              </a:lnSpc>
            </a:pPr>
            <a:r>
              <a:rPr lang="zh-CN" altLang="en-US" sz="2400"/>
              <a:t>如果两个</a:t>
            </a:r>
            <a:r>
              <a:rPr lang="en-US" altLang="zh-CN" sz="2400"/>
              <a:t>CA, CA</a:t>
            </a:r>
            <a:r>
              <a:rPr lang="en-US" altLang="zh-CN" sz="2400" baseline="-25000"/>
              <a:t>1</a:t>
            </a:r>
            <a:r>
              <a:rPr lang="zh-CN" altLang="en-US" sz="2400"/>
              <a:t>和</a:t>
            </a:r>
            <a:r>
              <a:rPr lang="en-US" altLang="zh-CN" sz="2400"/>
              <a:t>CA</a:t>
            </a:r>
            <a:r>
              <a:rPr lang="en-US" altLang="zh-CN" sz="2400" baseline="-25000"/>
              <a:t>2</a:t>
            </a:r>
            <a:r>
              <a:rPr lang="zh-CN" altLang="en-US" sz="2400"/>
              <a:t>彼此间已经安全地交换了公开钥，即互相为对方颁发证书，则</a:t>
            </a:r>
            <a:r>
              <a:rPr lang="en-US" altLang="zh-CN" sz="2400"/>
              <a:t>A</a:t>
            </a:r>
            <a:r>
              <a:rPr lang="zh-CN" altLang="en-US" sz="2400"/>
              <a:t>可通过以下过程获取</a:t>
            </a:r>
            <a:r>
              <a:rPr lang="en-US" altLang="zh-CN" sz="2400"/>
              <a:t>B</a:t>
            </a:r>
            <a:r>
              <a:rPr lang="zh-CN" altLang="en-US" sz="2400"/>
              <a:t>的公开钥：  </a:t>
            </a:r>
          </a:p>
          <a:p>
            <a:pPr lvl="1">
              <a:lnSpc>
                <a:spcPct val="110000"/>
              </a:lnSpc>
            </a:pPr>
            <a:r>
              <a:rPr lang="zh-CN" altLang="en-US" sz="2400"/>
              <a:t>① </a:t>
            </a:r>
            <a:r>
              <a:rPr lang="en-US" altLang="zh-CN" sz="2400"/>
              <a:t>A</a:t>
            </a:r>
            <a:r>
              <a:rPr lang="zh-CN" altLang="en-US" sz="2400"/>
              <a:t>从目录中获取由</a:t>
            </a:r>
            <a:r>
              <a:rPr lang="en-US" altLang="zh-CN" sz="2400"/>
              <a:t>CA</a:t>
            </a:r>
            <a:r>
              <a:rPr lang="en-US" altLang="zh-CN" sz="2400" baseline="-25000"/>
              <a:t>1</a:t>
            </a:r>
            <a:r>
              <a:rPr lang="zh-CN" altLang="en-US" sz="2400"/>
              <a:t>签署的</a:t>
            </a:r>
            <a:r>
              <a:rPr lang="en-US" altLang="zh-CN" sz="2400"/>
              <a:t>CA</a:t>
            </a:r>
            <a:r>
              <a:rPr lang="en-US" altLang="zh-CN" sz="2400" baseline="-25000"/>
              <a:t>2</a:t>
            </a:r>
            <a:r>
              <a:rPr lang="zh-CN" altLang="en-US" sz="2400"/>
              <a:t>的证书，因</a:t>
            </a:r>
            <a:r>
              <a:rPr lang="en-US" altLang="zh-CN" sz="2400"/>
              <a:t>A</a:t>
            </a:r>
            <a:r>
              <a:rPr lang="zh-CN" altLang="en-US" sz="2400"/>
              <a:t>知道</a:t>
            </a:r>
            <a:r>
              <a:rPr lang="en-US" altLang="zh-CN" sz="2400"/>
              <a:t>CA</a:t>
            </a:r>
            <a:r>
              <a:rPr lang="en-US" altLang="zh-CN" sz="2400" baseline="-25000"/>
              <a:t>1</a:t>
            </a:r>
            <a:r>
              <a:rPr lang="zh-CN" altLang="en-US" sz="2400"/>
              <a:t>的公开钥，所以能验证</a:t>
            </a:r>
            <a:r>
              <a:rPr lang="en-US" altLang="zh-CN" sz="2400"/>
              <a:t>CA</a:t>
            </a:r>
            <a:r>
              <a:rPr lang="en-US" altLang="zh-CN" sz="2400" baseline="-25000"/>
              <a:t>2</a:t>
            </a:r>
            <a:r>
              <a:rPr lang="zh-CN" altLang="en-US" sz="2400"/>
              <a:t>的证书，并从中得到</a:t>
            </a:r>
            <a:r>
              <a:rPr lang="en-US" altLang="zh-CN" sz="2400"/>
              <a:t>CA</a:t>
            </a:r>
            <a:r>
              <a:rPr lang="en-US" altLang="zh-CN" sz="2400" baseline="-25000"/>
              <a:t>2</a:t>
            </a:r>
            <a:r>
              <a:rPr lang="zh-CN" altLang="en-US" sz="2400"/>
              <a:t>的公开钥</a:t>
            </a:r>
          </a:p>
          <a:p>
            <a:pPr lvl="1">
              <a:lnSpc>
                <a:spcPct val="110000"/>
              </a:lnSpc>
            </a:pPr>
            <a:r>
              <a:rPr lang="zh-CN" altLang="en-US" sz="2400"/>
              <a:t>② </a:t>
            </a:r>
            <a:r>
              <a:rPr lang="en-US" altLang="zh-CN" sz="2400"/>
              <a:t>A</a:t>
            </a:r>
            <a:r>
              <a:rPr lang="zh-CN" altLang="en-US" sz="2400"/>
              <a:t>再从目录中获取由</a:t>
            </a:r>
            <a:r>
              <a:rPr lang="en-US" altLang="zh-CN" sz="2400"/>
              <a:t>CA</a:t>
            </a:r>
            <a:r>
              <a:rPr lang="en-US" altLang="zh-CN" sz="2400" baseline="-25000"/>
              <a:t>2</a:t>
            </a:r>
            <a:r>
              <a:rPr lang="zh-CN" altLang="en-US" sz="2400"/>
              <a:t>签署的</a:t>
            </a:r>
            <a:r>
              <a:rPr lang="en-US" altLang="zh-CN" sz="2400"/>
              <a:t>B</a:t>
            </a:r>
            <a:r>
              <a:rPr lang="zh-CN" altLang="en-US" sz="2400"/>
              <a:t>的证书，并由</a:t>
            </a:r>
            <a:r>
              <a:rPr lang="en-US" altLang="zh-CN" sz="2400"/>
              <a:t>CA</a:t>
            </a:r>
            <a:r>
              <a:rPr lang="en-US" altLang="zh-CN" sz="2400" baseline="-25000"/>
              <a:t>2</a:t>
            </a:r>
            <a:r>
              <a:rPr lang="zh-CN" altLang="en-US" sz="2400"/>
              <a:t>的公开钥对此加以验证，然后从中得到</a:t>
            </a:r>
            <a:r>
              <a:rPr lang="en-US" altLang="zh-CN" sz="2400"/>
              <a:t>B</a:t>
            </a:r>
            <a:r>
              <a:rPr lang="zh-CN" altLang="en-US" sz="2400"/>
              <a:t>的公开钥</a:t>
            </a:r>
          </a:p>
        </p:txBody>
      </p:sp>
      <p:graphicFrame>
        <p:nvGraphicFramePr>
          <p:cNvPr id="692229" name="Object 5"/>
          <p:cNvGraphicFramePr>
            <a:graphicFrameLocks noGrp="1" noChangeAspect="1"/>
          </p:cNvGraphicFramePr>
          <p:nvPr>
            <p:ph sz="half" idx="2"/>
          </p:nvPr>
        </p:nvGraphicFramePr>
        <p:xfrm>
          <a:off x="5029200" y="5372100"/>
          <a:ext cx="3429000" cy="1485900"/>
        </p:xfrm>
        <a:graphic>
          <a:graphicData uri="http://schemas.openxmlformats.org/presentationml/2006/ole">
            <p:oleObj spid="_x0000_s800777" name="Visio" r:id="rId3" imgW="5127041" imgH="2220163" progId="Visio.Drawing.11">
              <p:embed/>
            </p:oleObj>
          </a:graphicData>
        </a:graphic>
      </p:graphicFrame>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65</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2227">
                                            <p:txEl>
                                              <p:pRg st="2" end="2"/>
                                            </p:txEl>
                                          </p:spTgt>
                                        </p:tgtEl>
                                        <p:attrNameLst>
                                          <p:attrName>style.visibility</p:attrName>
                                        </p:attrNameLst>
                                      </p:cBhvr>
                                      <p:to>
                                        <p:strVal val="visible"/>
                                      </p:to>
                                    </p:set>
                                    <p:anim calcmode="lin" valueType="num">
                                      <p:cBhvr additive="base">
                                        <p:cTn id="7" dur="500" fill="hold"/>
                                        <p:tgtEl>
                                          <p:spTgt spid="6922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2227">
                                            <p:txEl>
                                              <p:pRg st="3" end="3"/>
                                            </p:txEl>
                                          </p:spTgt>
                                        </p:tgtEl>
                                        <p:attrNameLst>
                                          <p:attrName>style.visibility</p:attrName>
                                        </p:attrNameLst>
                                      </p:cBhvr>
                                      <p:to>
                                        <p:strVal val="visible"/>
                                      </p:to>
                                    </p:set>
                                    <p:anim calcmode="lin" valueType="num">
                                      <p:cBhvr additive="base">
                                        <p:cTn id="13" dur="500" fill="hold"/>
                                        <p:tgtEl>
                                          <p:spTgt spid="6922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3" name="Rectangle 5"/>
          <p:cNvSpPr>
            <a:spLocks noGrp="1" noChangeArrowheads="1"/>
          </p:cNvSpPr>
          <p:nvPr>
            <p:ph type="title"/>
          </p:nvPr>
        </p:nvSpPr>
        <p:spPr/>
        <p:txBody>
          <a:bodyPr/>
          <a:lstStyle/>
          <a:p>
            <a:r>
              <a:rPr lang="en-US" altLang="zh-CN" dirty="0" smtClean="0"/>
              <a:t>8.5.1 </a:t>
            </a:r>
            <a:r>
              <a:rPr lang="zh-CN" altLang="en-US" dirty="0"/>
              <a:t>证书</a:t>
            </a:r>
            <a:r>
              <a:rPr lang="en-US" altLang="zh-CN" dirty="0">
                <a:latin typeface="华文中宋"/>
              </a:rPr>
              <a:t>—</a:t>
            </a:r>
            <a:r>
              <a:rPr lang="zh-CN" altLang="en-US" sz="2800" dirty="0">
                <a:solidFill>
                  <a:srgbClr val="003300"/>
                </a:solidFill>
              </a:rPr>
              <a:t>证书的获取</a:t>
            </a:r>
          </a:p>
        </p:txBody>
      </p:sp>
      <p:sp>
        <p:nvSpPr>
          <p:cNvPr id="693251" name="Rectangle 3"/>
          <p:cNvSpPr>
            <a:spLocks noGrp="1" noChangeArrowheads="1"/>
          </p:cNvSpPr>
          <p:nvPr>
            <p:ph type="body" sz="half" idx="1"/>
          </p:nvPr>
        </p:nvSpPr>
        <p:spPr>
          <a:xfrm>
            <a:off x="457200" y="1066800"/>
            <a:ext cx="8001000" cy="5410200"/>
          </a:xfrm>
        </p:spPr>
        <p:txBody>
          <a:bodyPr/>
          <a:lstStyle/>
          <a:p>
            <a:pPr>
              <a:lnSpc>
                <a:spcPct val="100000"/>
              </a:lnSpc>
            </a:pPr>
            <a:r>
              <a:rPr lang="zh-CN" altLang="en-US" sz="2400">
                <a:latin typeface="Times New Roman" pitchFamily="18" charset="0"/>
              </a:rPr>
              <a:t>显然，</a:t>
            </a:r>
            <a:r>
              <a:rPr lang="en-US" altLang="zh-CN" sz="2400">
                <a:latin typeface="Times New Roman" pitchFamily="18" charset="0"/>
              </a:rPr>
              <a:t>A</a:t>
            </a:r>
            <a:r>
              <a:rPr lang="zh-CN" altLang="en-US" sz="2400">
                <a:latin typeface="Times New Roman" pitchFamily="18" charset="0"/>
              </a:rPr>
              <a:t>是</a:t>
            </a:r>
            <a:r>
              <a:rPr lang="zh-CN" altLang="en-US" sz="2400">
                <a:solidFill>
                  <a:srgbClr val="0000FF"/>
                </a:solidFill>
                <a:latin typeface="Times New Roman" pitchFamily="18" charset="0"/>
              </a:rPr>
              <a:t>通过一个证书链</a:t>
            </a:r>
            <a:r>
              <a:rPr lang="zh-CN" altLang="en-US" sz="2400">
                <a:latin typeface="Times New Roman" pitchFamily="18" charset="0"/>
              </a:rPr>
              <a:t>来获取</a:t>
            </a:r>
            <a:r>
              <a:rPr lang="en-US" altLang="zh-CN" sz="2400">
                <a:latin typeface="Times New Roman" pitchFamily="18" charset="0"/>
              </a:rPr>
              <a:t>B</a:t>
            </a:r>
            <a:r>
              <a:rPr lang="zh-CN" altLang="en-US" sz="2400">
                <a:latin typeface="Times New Roman" pitchFamily="18" charset="0"/>
              </a:rPr>
              <a:t>的公开钥，可表示为</a:t>
            </a:r>
          </a:p>
          <a:p>
            <a:pPr lvl="1">
              <a:lnSpc>
                <a:spcPct val="100000"/>
              </a:lnSpc>
            </a:pPr>
            <a:r>
              <a:rPr lang="en-US" altLang="zh-CN" sz="2400"/>
              <a:t>CA</a:t>
            </a:r>
            <a:r>
              <a:rPr lang="en-US" altLang="zh-CN" sz="2400" baseline="-25000">
                <a:latin typeface="Times New Roman" pitchFamily="18" charset="0"/>
              </a:rPr>
              <a:t>1</a:t>
            </a:r>
            <a:r>
              <a:rPr lang="en-US" altLang="zh-CN" sz="2400">
                <a:latin typeface="Times New Roman" pitchFamily="18" charset="0"/>
              </a:rPr>
              <a:t>《</a:t>
            </a:r>
            <a:r>
              <a:rPr lang="en-US" altLang="zh-CN" sz="2400"/>
              <a:t>CA</a:t>
            </a:r>
            <a:r>
              <a:rPr lang="en-US" altLang="zh-CN" sz="2400" baseline="-25000">
                <a:latin typeface="Times New Roman" pitchFamily="18" charset="0"/>
              </a:rPr>
              <a:t>2</a:t>
            </a:r>
            <a:r>
              <a:rPr lang="en-US" altLang="zh-CN" sz="2400">
                <a:latin typeface="Times New Roman" pitchFamily="18" charset="0"/>
              </a:rPr>
              <a:t>》</a:t>
            </a:r>
            <a:r>
              <a:rPr lang="en-US" altLang="zh-CN" sz="2400"/>
              <a:t>CA</a:t>
            </a:r>
            <a:r>
              <a:rPr lang="en-US" altLang="zh-CN" sz="2400" baseline="-25000">
                <a:latin typeface="Times New Roman" pitchFamily="18" charset="0"/>
              </a:rPr>
              <a:t>2</a:t>
            </a:r>
            <a:r>
              <a:rPr lang="en-US" altLang="zh-CN" sz="2400">
                <a:latin typeface="Times New Roman" pitchFamily="18" charset="0"/>
              </a:rPr>
              <a:t>《</a:t>
            </a:r>
            <a:r>
              <a:rPr lang="en-US" altLang="zh-CN" sz="2400"/>
              <a:t>B</a:t>
            </a:r>
            <a:r>
              <a:rPr lang="en-US" altLang="zh-CN" sz="2400">
                <a:latin typeface="Times New Roman" pitchFamily="18" charset="0"/>
              </a:rPr>
              <a:t>》</a:t>
            </a:r>
          </a:p>
          <a:p>
            <a:pPr>
              <a:lnSpc>
                <a:spcPct val="100000"/>
              </a:lnSpc>
            </a:pPr>
            <a:r>
              <a:rPr lang="zh-CN" altLang="en-US" sz="2400">
                <a:latin typeface="Times New Roman" pitchFamily="18" charset="0"/>
              </a:rPr>
              <a:t>类似地，</a:t>
            </a:r>
            <a:r>
              <a:rPr lang="en-US" altLang="zh-CN" sz="2400">
                <a:solidFill>
                  <a:srgbClr val="0000FF"/>
                </a:solidFill>
                <a:latin typeface="Times New Roman" pitchFamily="18" charset="0"/>
              </a:rPr>
              <a:t>B</a:t>
            </a:r>
            <a:r>
              <a:rPr lang="zh-CN" altLang="en-US" sz="2400">
                <a:solidFill>
                  <a:srgbClr val="0000FF"/>
                </a:solidFill>
                <a:latin typeface="Times New Roman" pitchFamily="18" charset="0"/>
              </a:rPr>
              <a:t>能通过相反的证书链</a:t>
            </a:r>
            <a:r>
              <a:rPr lang="zh-CN" altLang="en-US" sz="2400">
                <a:latin typeface="Times New Roman" pitchFamily="18" charset="0"/>
              </a:rPr>
              <a:t>获取</a:t>
            </a:r>
            <a:r>
              <a:rPr lang="en-US" altLang="zh-CN" sz="2400">
                <a:latin typeface="Times New Roman" pitchFamily="18" charset="0"/>
              </a:rPr>
              <a:t>A</a:t>
            </a:r>
            <a:r>
              <a:rPr lang="zh-CN" altLang="en-US" sz="2400">
                <a:latin typeface="Times New Roman" pitchFamily="18" charset="0"/>
              </a:rPr>
              <a:t>的公开钥，表示为</a:t>
            </a:r>
          </a:p>
          <a:p>
            <a:pPr lvl="1">
              <a:lnSpc>
                <a:spcPct val="100000"/>
              </a:lnSpc>
            </a:pPr>
            <a:r>
              <a:rPr lang="en-US" altLang="zh-CN" sz="2400"/>
              <a:t>CA</a:t>
            </a:r>
            <a:r>
              <a:rPr lang="en-US" altLang="zh-CN" sz="2400" baseline="-25000">
                <a:latin typeface="Times New Roman" pitchFamily="18" charset="0"/>
              </a:rPr>
              <a:t>2</a:t>
            </a:r>
            <a:r>
              <a:rPr lang="en-US" altLang="zh-CN" sz="2400">
                <a:latin typeface="Times New Roman" pitchFamily="18" charset="0"/>
              </a:rPr>
              <a:t>《</a:t>
            </a:r>
            <a:r>
              <a:rPr lang="en-US" altLang="zh-CN" sz="2400"/>
              <a:t>CA</a:t>
            </a:r>
            <a:r>
              <a:rPr lang="en-US" altLang="zh-CN" sz="2400" baseline="-25000">
                <a:latin typeface="Times New Roman" pitchFamily="18" charset="0"/>
              </a:rPr>
              <a:t>1</a:t>
            </a:r>
            <a:r>
              <a:rPr lang="en-US" altLang="zh-CN" sz="2400">
                <a:latin typeface="Times New Roman" pitchFamily="18" charset="0"/>
              </a:rPr>
              <a:t>》</a:t>
            </a:r>
            <a:r>
              <a:rPr lang="en-US" altLang="zh-CN" sz="2400"/>
              <a:t>CA</a:t>
            </a:r>
            <a:r>
              <a:rPr lang="en-US" altLang="zh-CN" sz="2400" baseline="-25000">
                <a:latin typeface="Times New Roman" pitchFamily="18" charset="0"/>
              </a:rPr>
              <a:t>1</a:t>
            </a:r>
            <a:r>
              <a:rPr lang="en-US" altLang="zh-CN" sz="2400">
                <a:latin typeface="Times New Roman" pitchFamily="18" charset="0"/>
              </a:rPr>
              <a:t>《</a:t>
            </a:r>
            <a:r>
              <a:rPr lang="en-US" altLang="zh-CN" sz="2400"/>
              <a:t>A</a:t>
            </a:r>
            <a:r>
              <a:rPr lang="en-US" altLang="zh-CN" sz="2400">
                <a:latin typeface="Times New Roman" pitchFamily="18" charset="0"/>
              </a:rPr>
              <a:t>》</a:t>
            </a:r>
          </a:p>
          <a:p>
            <a:pPr>
              <a:lnSpc>
                <a:spcPct val="100000"/>
              </a:lnSpc>
            </a:pPr>
            <a:r>
              <a:rPr lang="zh-CN" altLang="en-US" sz="2400">
                <a:latin typeface="Times New Roman" pitchFamily="18" charset="0"/>
              </a:rPr>
              <a:t>以上证书链中有两个证书，</a:t>
            </a:r>
            <a:r>
              <a:rPr lang="en-US" altLang="zh-CN" sz="2400">
                <a:latin typeface="Times New Roman" pitchFamily="18" charset="0"/>
              </a:rPr>
              <a:t>N</a:t>
            </a:r>
            <a:r>
              <a:rPr lang="zh-CN" altLang="en-US" sz="2400">
                <a:latin typeface="Times New Roman" pitchFamily="18" charset="0"/>
              </a:rPr>
              <a:t>个证书的证书链可表示为</a:t>
            </a:r>
          </a:p>
          <a:p>
            <a:pPr lvl="1">
              <a:lnSpc>
                <a:spcPct val="100000"/>
              </a:lnSpc>
            </a:pPr>
            <a:r>
              <a:rPr lang="en-US" altLang="zh-CN" sz="2400">
                <a:latin typeface="Times New Roman" pitchFamily="18" charset="0"/>
              </a:rPr>
              <a:t>X</a:t>
            </a:r>
            <a:r>
              <a:rPr lang="en-US" altLang="zh-CN" sz="2400" baseline="-25000">
                <a:latin typeface="Times New Roman" pitchFamily="18" charset="0"/>
              </a:rPr>
              <a:t>1</a:t>
            </a:r>
            <a:r>
              <a:rPr lang="en-US" altLang="zh-CN" sz="2400">
                <a:latin typeface="Times New Roman" pitchFamily="18" charset="0"/>
              </a:rPr>
              <a:t>《X</a:t>
            </a:r>
            <a:r>
              <a:rPr lang="en-US" altLang="zh-CN" sz="2400" baseline="-25000">
                <a:latin typeface="Times New Roman" pitchFamily="18" charset="0"/>
              </a:rPr>
              <a:t>2</a:t>
            </a:r>
            <a:r>
              <a:rPr lang="en-US" altLang="zh-CN" sz="2400">
                <a:latin typeface="Times New Roman" pitchFamily="18" charset="0"/>
              </a:rPr>
              <a:t>》X</a:t>
            </a:r>
            <a:r>
              <a:rPr lang="en-US" altLang="zh-CN" sz="2400" baseline="-25000">
                <a:latin typeface="Times New Roman" pitchFamily="18" charset="0"/>
              </a:rPr>
              <a:t>2</a:t>
            </a:r>
            <a:r>
              <a:rPr lang="en-US" altLang="zh-CN" sz="2400">
                <a:latin typeface="Times New Roman" pitchFamily="18" charset="0"/>
              </a:rPr>
              <a:t>《X</a:t>
            </a:r>
            <a:r>
              <a:rPr lang="en-US" altLang="zh-CN" sz="2400" baseline="-25000">
                <a:latin typeface="Times New Roman" pitchFamily="18" charset="0"/>
              </a:rPr>
              <a:t>3</a:t>
            </a:r>
            <a:r>
              <a:rPr lang="en-US" altLang="zh-CN" sz="2400">
                <a:latin typeface="Times New Roman" pitchFamily="18" charset="0"/>
              </a:rPr>
              <a:t>》… X</a:t>
            </a:r>
            <a:r>
              <a:rPr lang="en-US" altLang="zh-CN" sz="2400" baseline="-25000">
                <a:latin typeface="Times New Roman" pitchFamily="18" charset="0"/>
              </a:rPr>
              <a:t>N</a:t>
            </a:r>
            <a:r>
              <a:rPr lang="en-US" altLang="zh-CN" sz="2400">
                <a:latin typeface="Times New Roman" pitchFamily="18" charset="0"/>
              </a:rPr>
              <a:t>《B》</a:t>
            </a:r>
          </a:p>
          <a:p>
            <a:pPr lvl="1">
              <a:lnSpc>
                <a:spcPct val="100000"/>
              </a:lnSpc>
            </a:pPr>
            <a:r>
              <a:rPr lang="zh-CN" altLang="en-US" sz="2400">
                <a:latin typeface="Times New Roman" pitchFamily="18" charset="0"/>
              </a:rPr>
              <a:t>此时任意两个相邻的</a:t>
            </a:r>
            <a:r>
              <a:rPr lang="en-US" altLang="zh-CN" sz="2400">
                <a:latin typeface="Times New Roman" pitchFamily="18" charset="0"/>
              </a:rPr>
              <a:t>CA  X</a:t>
            </a:r>
            <a:r>
              <a:rPr lang="en-US" altLang="zh-CN" sz="2400" i="1" baseline="-25000">
                <a:latin typeface="Times New Roman" pitchFamily="18" charset="0"/>
              </a:rPr>
              <a:t>i</a:t>
            </a:r>
            <a:r>
              <a:rPr lang="zh-CN" altLang="en-US" sz="2400">
                <a:latin typeface="Times New Roman" pitchFamily="18" charset="0"/>
              </a:rPr>
              <a:t>和</a:t>
            </a:r>
            <a:r>
              <a:rPr lang="en-US" altLang="zh-CN" sz="2400">
                <a:latin typeface="Times New Roman" pitchFamily="18" charset="0"/>
              </a:rPr>
              <a:t>X</a:t>
            </a:r>
            <a:r>
              <a:rPr lang="en-US" altLang="zh-CN" sz="2400" i="1" baseline="-25000">
                <a:latin typeface="Times New Roman" pitchFamily="18" charset="0"/>
              </a:rPr>
              <a:t>i</a:t>
            </a:r>
            <a:r>
              <a:rPr lang="en-US" altLang="zh-CN" sz="2400" baseline="-25000">
                <a:latin typeface="Times New Roman" pitchFamily="18" charset="0"/>
              </a:rPr>
              <a:t>+1</a:t>
            </a:r>
            <a:r>
              <a:rPr lang="zh-CN" altLang="en-US" sz="2400">
                <a:latin typeface="Times New Roman" pitchFamily="18" charset="0"/>
              </a:rPr>
              <a:t>已彼此间为对方建立了证书</a:t>
            </a:r>
          </a:p>
          <a:p>
            <a:pPr>
              <a:lnSpc>
                <a:spcPct val="100000"/>
              </a:lnSpc>
            </a:pPr>
            <a:r>
              <a:rPr lang="zh-CN" altLang="en-US" sz="2400">
                <a:latin typeface="Times New Roman" pitchFamily="18" charset="0"/>
              </a:rPr>
              <a:t>用户</a:t>
            </a:r>
            <a:r>
              <a:rPr lang="en-US" altLang="zh-CN" sz="2400">
                <a:latin typeface="Times New Roman" pitchFamily="18" charset="0"/>
              </a:rPr>
              <a:t>A</a:t>
            </a:r>
            <a:r>
              <a:rPr lang="zh-CN" altLang="en-US" sz="2400">
                <a:latin typeface="Times New Roman" pitchFamily="18" charset="0"/>
              </a:rPr>
              <a:t>根据</a:t>
            </a:r>
            <a:r>
              <a:rPr lang="en-US" altLang="zh-CN" sz="2400">
                <a:latin typeface="Times New Roman" pitchFamily="18" charset="0"/>
              </a:rPr>
              <a:t>B</a:t>
            </a:r>
            <a:r>
              <a:rPr lang="zh-CN" altLang="en-US" sz="2400">
                <a:latin typeface="Times New Roman" pitchFamily="18" charset="0"/>
              </a:rPr>
              <a:t>的证书中的</a:t>
            </a:r>
            <a:r>
              <a:rPr lang="en-US" altLang="zh-CN" sz="2400">
                <a:latin typeface="Times New Roman" pitchFamily="18" charset="0"/>
              </a:rPr>
              <a:t>CA</a:t>
            </a:r>
            <a:r>
              <a:rPr lang="zh-CN" altLang="en-US" sz="2400">
                <a:latin typeface="Times New Roman" pitchFamily="18" charset="0"/>
              </a:rPr>
              <a:t>标识</a:t>
            </a:r>
          </a:p>
          <a:p>
            <a:pPr>
              <a:lnSpc>
                <a:spcPct val="100000"/>
              </a:lnSpc>
              <a:buFont typeface="Wingdings" pitchFamily="2" charset="2"/>
              <a:buNone/>
            </a:pPr>
            <a:r>
              <a:rPr lang="zh-CN" altLang="en-US" sz="2400">
                <a:latin typeface="Times New Roman" pitchFamily="18" charset="0"/>
              </a:rPr>
              <a:t>    易于通过本地</a:t>
            </a:r>
            <a:r>
              <a:rPr lang="en-US" altLang="zh-CN" sz="2400">
                <a:latin typeface="Times New Roman" pitchFamily="18" charset="0"/>
              </a:rPr>
              <a:t>CA</a:t>
            </a:r>
            <a:r>
              <a:rPr lang="zh-CN" altLang="en-US" sz="2400">
                <a:latin typeface="Times New Roman" pitchFamily="18" charset="0"/>
              </a:rPr>
              <a:t>获得证书链</a:t>
            </a:r>
          </a:p>
        </p:txBody>
      </p:sp>
      <p:graphicFrame>
        <p:nvGraphicFramePr>
          <p:cNvPr id="693252" name="Object 4"/>
          <p:cNvGraphicFramePr>
            <a:graphicFrameLocks noGrp="1" noChangeAspect="1"/>
          </p:cNvGraphicFramePr>
          <p:nvPr>
            <p:ph sz="half" idx="2"/>
          </p:nvPr>
        </p:nvGraphicFramePr>
        <p:xfrm>
          <a:off x="5562600" y="5173663"/>
          <a:ext cx="3352800" cy="1452562"/>
        </p:xfrm>
        <a:graphic>
          <a:graphicData uri="http://schemas.openxmlformats.org/presentationml/2006/ole">
            <p:oleObj spid="_x0000_s801801" name="Visio" r:id="rId3" imgW="5127041" imgH="2220163" progId="Visio.Drawing.11">
              <p:embed/>
            </p:oleObj>
          </a:graphicData>
        </a:graphic>
      </p:graphicFrame>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66</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3251">
                                            <p:txEl>
                                              <p:pRg st="4" end="4"/>
                                            </p:txEl>
                                          </p:spTgt>
                                        </p:tgtEl>
                                        <p:attrNameLst>
                                          <p:attrName>style.visibility</p:attrName>
                                        </p:attrNameLst>
                                      </p:cBhvr>
                                      <p:to>
                                        <p:strVal val="visible"/>
                                      </p:to>
                                    </p:set>
                                    <p:anim calcmode="lin" valueType="num">
                                      <p:cBhvr additive="base">
                                        <p:cTn id="7" dur="500" fill="hold"/>
                                        <p:tgtEl>
                                          <p:spTgt spid="69325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325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3251">
                                            <p:txEl>
                                              <p:pRg st="5" end="5"/>
                                            </p:txEl>
                                          </p:spTgt>
                                        </p:tgtEl>
                                        <p:attrNameLst>
                                          <p:attrName>style.visibility</p:attrName>
                                        </p:attrNameLst>
                                      </p:cBhvr>
                                      <p:to>
                                        <p:strVal val="visible"/>
                                      </p:to>
                                    </p:set>
                                    <p:anim calcmode="lin" valueType="num">
                                      <p:cBhvr additive="base">
                                        <p:cTn id="11" dur="500" fill="hold"/>
                                        <p:tgtEl>
                                          <p:spTgt spid="69325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325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3251">
                                            <p:txEl>
                                              <p:pRg st="6" end="6"/>
                                            </p:txEl>
                                          </p:spTgt>
                                        </p:tgtEl>
                                        <p:attrNameLst>
                                          <p:attrName>style.visibility</p:attrName>
                                        </p:attrNameLst>
                                      </p:cBhvr>
                                      <p:to>
                                        <p:strVal val="visible"/>
                                      </p:to>
                                    </p:set>
                                    <p:anim calcmode="lin" valueType="num">
                                      <p:cBhvr additive="base">
                                        <p:cTn id="15" dur="500" fill="hold"/>
                                        <p:tgtEl>
                                          <p:spTgt spid="69325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932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93251">
                                            <p:txEl>
                                              <p:pRg st="7" end="7"/>
                                            </p:txEl>
                                          </p:spTgt>
                                        </p:tgtEl>
                                        <p:attrNameLst>
                                          <p:attrName>style.visibility</p:attrName>
                                        </p:attrNameLst>
                                      </p:cBhvr>
                                      <p:to>
                                        <p:strVal val="visible"/>
                                      </p:to>
                                    </p:set>
                                    <p:anim calcmode="lin" valueType="num">
                                      <p:cBhvr additive="base">
                                        <p:cTn id="21" dur="500" fill="hold"/>
                                        <p:tgtEl>
                                          <p:spTgt spid="69325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93251">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93251">
                                            <p:txEl>
                                              <p:pRg st="8" end="8"/>
                                            </p:txEl>
                                          </p:spTgt>
                                        </p:tgtEl>
                                        <p:attrNameLst>
                                          <p:attrName>style.visibility</p:attrName>
                                        </p:attrNameLst>
                                      </p:cBhvr>
                                      <p:to>
                                        <p:strVal val="visible"/>
                                      </p:to>
                                    </p:set>
                                    <p:anim calcmode="lin" valueType="num">
                                      <p:cBhvr additive="base">
                                        <p:cTn id="25" dur="500" fill="hold"/>
                                        <p:tgtEl>
                                          <p:spTgt spid="69325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32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4276" name="Picture 4" descr="xd85"/>
          <p:cNvPicPr>
            <a:picLocks noChangeAspect="1" noChangeArrowheads="1"/>
          </p:cNvPicPr>
          <p:nvPr/>
        </p:nvPicPr>
        <p:blipFill>
          <a:blip r:embed="rId2" cstate="print"/>
          <a:srcRect/>
          <a:stretch>
            <a:fillRect/>
          </a:stretch>
        </p:blipFill>
        <p:spPr bwMode="auto">
          <a:xfrm>
            <a:off x="4724400" y="4278313"/>
            <a:ext cx="4191000" cy="2339975"/>
          </a:xfrm>
          <a:prstGeom prst="rect">
            <a:avLst/>
          </a:prstGeom>
          <a:noFill/>
        </p:spPr>
      </p:pic>
      <p:sp>
        <p:nvSpPr>
          <p:cNvPr id="694275" name="Rectangle 3"/>
          <p:cNvSpPr>
            <a:spLocks noGrp="1" noChangeArrowheads="1"/>
          </p:cNvSpPr>
          <p:nvPr>
            <p:ph type="body" idx="1"/>
          </p:nvPr>
        </p:nvSpPr>
        <p:spPr>
          <a:xfrm>
            <a:off x="381000" y="1143000"/>
            <a:ext cx="8382000" cy="4343400"/>
          </a:xfrm>
        </p:spPr>
        <p:txBody>
          <a:bodyPr/>
          <a:lstStyle/>
          <a:p>
            <a:pPr>
              <a:lnSpc>
                <a:spcPct val="100000"/>
              </a:lnSpc>
            </a:pPr>
            <a:r>
              <a:rPr lang="en-US" altLang="zh-CN" sz="2800">
                <a:latin typeface="Times New Roman" pitchFamily="18" charset="0"/>
              </a:rPr>
              <a:t>X. 509</a:t>
            </a:r>
            <a:r>
              <a:rPr lang="zh-CN" altLang="en-US" sz="2800">
                <a:latin typeface="Times New Roman" pitchFamily="18" charset="0"/>
              </a:rPr>
              <a:t>建议将所有</a:t>
            </a:r>
            <a:r>
              <a:rPr lang="en-US" altLang="zh-CN" sz="2800">
                <a:latin typeface="Times New Roman" pitchFamily="18" charset="0"/>
              </a:rPr>
              <a:t>CA</a:t>
            </a:r>
            <a:r>
              <a:rPr lang="zh-CN" altLang="en-US" sz="2800">
                <a:latin typeface="Times New Roman" pitchFamily="18" charset="0"/>
              </a:rPr>
              <a:t>以层次结构组织起来，如图所示</a:t>
            </a:r>
          </a:p>
          <a:p>
            <a:pPr lvl="1">
              <a:lnSpc>
                <a:spcPct val="100000"/>
              </a:lnSpc>
            </a:pPr>
            <a:r>
              <a:rPr lang="zh-CN" altLang="en-US" sz="2400"/>
              <a:t>其中的</a:t>
            </a:r>
            <a:r>
              <a:rPr lang="zh-CN" altLang="en-US" sz="2400">
                <a:solidFill>
                  <a:srgbClr val="0000FF"/>
                </a:solidFill>
              </a:rPr>
              <a:t>内部结点表示</a:t>
            </a:r>
            <a:r>
              <a:rPr lang="en-US" altLang="zh-CN" sz="2400">
                <a:solidFill>
                  <a:srgbClr val="0000FF"/>
                </a:solidFill>
              </a:rPr>
              <a:t>CA</a:t>
            </a:r>
            <a:r>
              <a:rPr lang="zh-CN" altLang="en-US" sz="2400"/>
              <a:t>，</a:t>
            </a:r>
            <a:r>
              <a:rPr lang="zh-CN" altLang="en-US" sz="2400">
                <a:solidFill>
                  <a:srgbClr val="0000FF"/>
                </a:solidFill>
              </a:rPr>
              <a:t>叶子结点表示用户</a:t>
            </a:r>
            <a:r>
              <a:rPr lang="zh-CN" altLang="en-US" sz="2400"/>
              <a:t>。用户</a:t>
            </a:r>
            <a:r>
              <a:rPr lang="en-US" altLang="zh-CN" sz="2400"/>
              <a:t>A</a:t>
            </a:r>
            <a:r>
              <a:rPr lang="zh-CN" altLang="en-US" sz="2400"/>
              <a:t>可从目录中得到相应的证书以建立到</a:t>
            </a:r>
            <a:r>
              <a:rPr lang="en-US" altLang="zh-CN" sz="2400"/>
              <a:t>B</a:t>
            </a:r>
            <a:r>
              <a:rPr lang="zh-CN" altLang="en-US" sz="2400"/>
              <a:t>的以下证书链：  </a:t>
            </a:r>
          </a:p>
          <a:p>
            <a:pPr lvl="1">
              <a:lnSpc>
                <a:spcPct val="100000"/>
              </a:lnSpc>
              <a:buFont typeface="Wingdings" pitchFamily="2" charset="2"/>
              <a:buNone/>
            </a:pPr>
            <a:r>
              <a:rPr lang="zh-CN" altLang="en-US" sz="2400"/>
              <a:t>          </a:t>
            </a:r>
            <a:r>
              <a:rPr lang="en-US" altLang="zh-CN" sz="2400"/>
              <a:t>X《W》W《V》V《Y》Y《Z》Z《B》</a:t>
            </a:r>
          </a:p>
          <a:p>
            <a:pPr lvl="1">
              <a:lnSpc>
                <a:spcPct val="100000"/>
              </a:lnSpc>
            </a:pPr>
            <a:r>
              <a:rPr lang="zh-CN" altLang="en-US" sz="2400"/>
              <a:t>并通过该证书链获取</a:t>
            </a:r>
            <a:r>
              <a:rPr lang="en-US" altLang="zh-CN" sz="2400"/>
              <a:t>B</a:t>
            </a:r>
            <a:r>
              <a:rPr lang="zh-CN" altLang="en-US" sz="2400"/>
              <a:t>的公开钥。</a:t>
            </a:r>
          </a:p>
          <a:p>
            <a:pPr lvl="1">
              <a:lnSpc>
                <a:spcPct val="100000"/>
              </a:lnSpc>
            </a:pPr>
            <a:r>
              <a:rPr lang="zh-CN" altLang="en-US" sz="2400"/>
              <a:t>类似地，</a:t>
            </a:r>
            <a:r>
              <a:rPr lang="en-US" altLang="zh-CN" sz="2400"/>
              <a:t>B</a:t>
            </a:r>
            <a:r>
              <a:rPr lang="zh-CN" altLang="en-US" sz="2400"/>
              <a:t>可建立以下证书链以获取</a:t>
            </a:r>
            <a:r>
              <a:rPr lang="en-US" altLang="zh-CN" sz="2400"/>
              <a:t>A</a:t>
            </a:r>
            <a:r>
              <a:rPr lang="zh-CN" altLang="en-US" sz="2400"/>
              <a:t>的公开钥：</a:t>
            </a:r>
          </a:p>
          <a:p>
            <a:pPr lvl="1">
              <a:lnSpc>
                <a:spcPct val="100000"/>
              </a:lnSpc>
              <a:buFont typeface="Wingdings" pitchFamily="2" charset="2"/>
              <a:buNone/>
            </a:pPr>
            <a:r>
              <a:rPr lang="zh-CN" altLang="en-US" sz="2400"/>
              <a:t>          </a:t>
            </a:r>
            <a:r>
              <a:rPr lang="en-US" altLang="zh-CN" sz="2400"/>
              <a:t>Z《Y》Y《V》V《W》W《X》X《A》</a:t>
            </a:r>
          </a:p>
        </p:txBody>
      </p:sp>
      <p:sp>
        <p:nvSpPr>
          <p:cNvPr id="694277" name="Rectangle 5"/>
          <p:cNvSpPr>
            <a:spLocks noGrp="1" noChangeArrowheads="1"/>
          </p:cNvSpPr>
          <p:nvPr>
            <p:ph type="title"/>
          </p:nvPr>
        </p:nvSpPr>
        <p:spPr>
          <a:noFill/>
          <a:ln/>
        </p:spPr>
        <p:txBody>
          <a:bodyPr/>
          <a:lstStyle/>
          <a:p>
            <a:r>
              <a:rPr lang="en-US" altLang="zh-CN" dirty="0" smtClean="0"/>
              <a:t>8.5.1 </a:t>
            </a:r>
            <a:r>
              <a:rPr lang="zh-CN" altLang="en-US" dirty="0"/>
              <a:t>证书</a:t>
            </a:r>
            <a:r>
              <a:rPr lang="en-US" altLang="zh-CN" dirty="0">
                <a:latin typeface="华文中宋"/>
              </a:rPr>
              <a:t>—</a:t>
            </a:r>
            <a:r>
              <a:rPr lang="zh-CN" altLang="en-US" sz="2800" dirty="0">
                <a:solidFill>
                  <a:srgbClr val="003300"/>
                </a:solidFill>
              </a:rPr>
              <a:t>证书的获取</a:t>
            </a:r>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67</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4275">
                                            <p:txEl>
                                              <p:pRg st="4" end="4"/>
                                            </p:txEl>
                                          </p:spTgt>
                                        </p:tgtEl>
                                        <p:attrNameLst>
                                          <p:attrName>style.visibility</p:attrName>
                                        </p:attrNameLst>
                                      </p:cBhvr>
                                      <p:to>
                                        <p:strVal val="visible"/>
                                      </p:to>
                                    </p:set>
                                    <p:anim calcmode="lin" valueType="num">
                                      <p:cBhvr additive="base">
                                        <p:cTn id="7" dur="500" fill="hold"/>
                                        <p:tgtEl>
                                          <p:spTgt spid="69427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427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4275">
                                            <p:txEl>
                                              <p:pRg st="5" end="5"/>
                                            </p:txEl>
                                          </p:spTgt>
                                        </p:tgtEl>
                                        <p:attrNameLst>
                                          <p:attrName>style.visibility</p:attrName>
                                        </p:attrNameLst>
                                      </p:cBhvr>
                                      <p:to>
                                        <p:strVal val="visible"/>
                                      </p:to>
                                    </p:set>
                                    <p:anim calcmode="lin" valueType="num">
                                      <p:cBhvr additive="base">
                                        <p:cTn id="11" dur="500" fill="hold"/>
                                        <p:tgtEl>
                                          <p:spTgt spid="69427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9" name="Rectangle 3"/>
          <p:cNvSpPr>
            <a:spLocks noGrp="1" noChangeArrowheads="1"/>
          </p:cNvSpPr>
          <p:nvPr>
            <p:ph type="body" idx="1"/>
          </p:nvPr>
        </p:nvSpPr>
        <p:spPr>
          <a:xfrm>
            <a:off x="457200" y="1143000"/>
            <a:ext cx="8229600" cy="5410200"/>
          </a:xfrm>
        </p:spPr>
        <p:txBody>
          <a:bodyPr/>
          <a:lstStyle/>
          <a:p>
            <a:pPr>
              <a:lnSpc>
                <a:spcPct val="110000"/>
              </a:lnSpc>
            </a:pPr>
            <a:r>
              <a:rPr lang="en-US" altLang="zh-CN" sz="2800"/>
              <a:t>3. </a:t>
            </a:r>
            <a:r>
              <a:rPr lang="zh-CN" altLang="en-US" sz="2800"/>
              <a:t>证书的吊销</a:t>
            </a:r>
          </a:p>
          <a:p>
            <a:pPr lvl="1">
              <a:lnSpc>
                <a:spcPct val="110000"/>
              </a:lnSpc>
            </a:pPr>
            <a:r>
              <a:rPr lang="zh-CN" altLang="en-US" sz="2400"/>
              <a:t>每一证书都有一有效期，然而</a:t>
            </a:r>
            <a:r>
              <a:rPr lang="zh-CN" altLang="en-US" sz="2400">
                <a:solidFill>
                  <a:srgbClr val="0000FF"/>
                </a:solidFill>
              </a:rPr>
              <a:t>有些证书还未到截止日期就会被发放该证书的</a:t>
            </a:r>
            <a:r>
              <a:rPr lang="en-US" altLang="zh-CN" sz="2400">
                <a:solidFill>
                  <a:srgbClr val="0000FF"/>
                </a:solidFill>
              </a:rPr>
              <a:t>CA</a:t>
            </a:r>
            <a:r>
              <a:rPr lang="zh-CN" altLang="en-US" sz="2400">
                <a:solidFill>
                  <a:srgbClr val="0000FF"/>
                </a:solidFill>
              </a:rPr>
              <a:t>吊销，比如如下情况：</a:t>
            </a:r>
          </a:p>
          <a:p>
            <a:pPr lvl="2">
              <a:lnSpc>
                <a:spcPct val="110000"/>
              </a:lnSpc>
            </a:pPr>
            <a:r>
              <a:rPr lang="en-US" altLang="zh-CN" sz="2000"/>
              <a:t>1. </a:t>
            </a:r>
            <a:r>
              <a:rPr lang="zh-CN" altLang="en-US" sz="2000"/>
              <a:t>用户的秘密钥有可能已被泄露</a:t>
            </a:r>
          </a:p>
          <a:p>
            <a:pPr lvl="2">
              <a:lnSpc>
                <a:spcPct val="110000"/>
              </a:lnSpc>
            </a:pPr>
            <a:r>
              <a:rPr lang="en-US" altLang="zh-CN" sz="2000"/>
              <a:t>2. CA</a:t>
            </a:r>
            <a:r>
              <a:rPr lang="zh-CN" altLang="en-US" sz="2000"/>
              <a:t>为该用户签署证书的秘密钥有可能已泄露</a:t>
            </a:r>
          </a:p>
          <a:p>
            <a:pPr lvl="2">
              <a:lnSpc>
                <a:spcPct val="110000"/>
              </a:lnSpc>
            </a:pPr>
            <a:r>
              <a:rPr lang="en-US" altLang="zh-CN" sz="2000"/>
              <a:t>3. </a:t>
            </a:r>
            <a:r>
              <a:rPr lang="zh-CN" altLang="en-US" sz="2000"/>
              <a:t>用户离开了这个组织，不再由该</a:t>
            </a:r>
            <a:r>
              <a:rPr lang="en-US" altLang="zh-CN" sz="2000"/>
              <a:t>CA</a:t>
            </a:r>
            <a:r>
              <a:rPr lang="zh-CN" altLang="en-US" sz="2000"/>
              <a:t>来认证。</a:t>
            </a:r>
          </a:p>
          <a:p>
            <a:pPr lvl="1">
              <a:lnSpc>
                <a:spcPct val="110000"/>
              </a:lnSpc>
            </a:pPr>
            <a:r>
              <a:rPr lang="zh-CN" altLang="en-US" sz="2400"/>
              <a:t>为此每一</a:t>
            </a:r>
            <a:r>
              <a:rPr lang="en-US" altLang="zh-CN" sz="2400"/>
              <a:t>CA</a:t>
            </a:r>
            <a:r>
              <a:rPr lang="zh-CN" altLang="en-US" sz="2400"/>
              <a:t>还必须维护一个证书吊销列表</a:t>
            </a:r>
            <a:r>
              <a:rPr lang="en-US" altLang="zh-CN" sz="2400"/>
              <a:t>CRL,</a:t>
            </a:r>
            <a:r>
              <a:rPr lang="zh-CN" altLang="en-US" sz="2400"/>
              <a:t>其中</a:t>
            </a:r>
            <a:r>
              <a:rPr lang="zh-CN" altLang="en-US" sz="2400">
                <a:solidFill>
                  <a:srgbClr val="0000FF"/>
                </a:solidFill>
              </a:rPr>
              <a:t>存放所有未到期而被提前吊销的证书</a:t>
            </a:r>
            <a:endParaRPr lang="zh-CN" altLang="en-US" sz="2400"/>
          </a:p>
          <a:p>
            <a:pPr lvl="2">
              <a:lnSpc>
                <a:spcPct val="110000"/>
              </a:lnSpc>
            </a:pPr>
            <a:r>
              <a:rPr lang="en-US" altLang="zh-CN" sz="2000"/>
              <a:t>CRL: Certificate Revocation List)</a:t>
            </a:r>
          </a:p>
          <a:p>
            <a:pPr lvl="2">
              <a:lnSpc>
                <a:spcPct val="110000"/>
              </a:lnSpc>
            </a:pPr>
            <a:r>
              <a:rPr lang="zh-CN" altLang="en-US" sz="2000"/>
              <a:t>包括该</a:t>
            </a:r>
            <a:r>
              <a:rPr lang="en-US" altLang="zh-CN" sz="2000"/>
              <a:t>CA</a:t>
            </a:r>
            <a:r>
              <a:rPr lang="zh-CN" altLang="en-US" sz="2000"/>
              <a:t>发放给用户和发放给其他</a:t>
            </a:r>
            <a:r>
              <a:rPr lang="en-US" altLang="zh-CN" sz="2000"/>
              <a:t>CA</a:t>
            </a:r>
            <a:r>
              <a:rPr lang="zh-CN" altLang="en-US" sz="2000"/>
              <a:t>的证书。</a:t>
            </a:r>
            <a:r>
              <a:rPr lang="en-US" altLang="zh-CN" sz="2000"/>
              <a:t>CRL</a:t>
            </a:r>
            <a:r>
              <a:rPr lang="zh-CN" altLang="en-US" sz="2000"/>
              <a:t>还必须经该</a:t>
            </a:r>
            <a:r>
              <a:rPr lang="en-US" altLang="zh-CN" sz="2000"/>
              <a:t>CA</a:t>
            </a:r>
            <a:r>
              <a:rPr lang="zh-CN" altLang="en-US" sz="2000"/>
              <a:t>签字，然后存放于目录以供他人查询</a:t>
            </a:r>
          </a:p>
        </p:txBody>
      </p:sp>
      <p:sp>
        <p:nvSpPr>
          <p:cNvPr id="695300" name="Rectangle 4"/>
          <p:cNvSpPr>
            <a:spLocks noGrp="1" noChangeArrowheads="1"/>
          </p:cNvSpPr>
          <p:nvPr>
            <p:ph type="title"/>
          </p:nvPr>
        </p:nvSpPr>
        <p:spPr>
          <a:noFill/>
          <a:ln/>
        </p:spPr>
        <p:txBody>
          <a:bodyPr/>
          <a:lstStyle/>
          <a:p>
            <a:r>
              <a:rPr lang="en-US" altLang="zh-CN" dirty="0" smtClean="0"/>
              <a:t>8.5.1 </a:t>
            </a:r>
            <a:r>
              <a:rPr lang="zh-CN" altLang="en-US" dirty="0"/>
              <a:t>证书</a:t>
            </a:r>
            <a:r>
              <a:rPr lang="en-US" altLang="zh-CN" dirty="0">
                <a:latin typeface="华文中宋"/>
              </a:rPr>
              <a:t>—</a:t>
            </a:r>
            <a:r>
              <a:rPr lang="zh-CN" altLang="en-US" sz="2800" dirty="0">
                <a:solidFill>
                  <a:srgbClr val="003300"/>
                </a:solidFill>
              </a:rPr>
              <a:t>证书的吊销</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68</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5299">
                                            <p:txEl>
                                              <p:pRg st="2" end="2"/>
                                            </p:txEl>
                                          </p:spTgt>
                                        </p:tgtEl>
                                        <p:attrNameLst>
                                          <p:attrName>style.visibility</p:attrName>
                                        </p:attrNameLst>
                                      </p:cBhvr>
                                      <p:to>
                                        <p:strVal val="visible"/>
                                      </p:to>
                                    </p:set>
                                    <p:anim calcmode="lin" valueType="num">
                                      <p:cBhvr additive="base">
                                        <p:cTn id="7" dur="500" fill="hold"/>
                                        <p:tgtEl>
                                          <p:spTgt spid="6952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5299">
                                            <p:txEl>
                                              <p:pRg st="3" end="3"/>
                                            </p:txEl>
                                          </p:spTgt>
                                        </p:tgtEl>
                                        <p:attrNameLst>
                                          <p:attrName>style.visibility</p:attrName>
                                        </p:attrNameLst>
                                      </p:cBhvr>
                                      <p:to>
                                        <p:strVal val="visible"/>
                                      </p:to>
                                    </p:set>
                                    <p:anim calcmode="lin" valueType="num">
                                      <p:cBhvr additive="base">
                                        <p:cTn id="13" dur="500" fill="hold"/>
                                        <p:tgtEl>
                                          <p:spTgt spid="6952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5299">
                                            <p:txEl>
                                              <p:pRg st="4" end="4"/>
                                            </p:txEl>
                                          </p:spTgt>
                                        </p:tgtEl>
                                        <p:attrNameLst>
                                          <p:attrName>style.visibility</p:attrName>
                                        </p:attrNameLst>
                                      </p:cBhvr>
                                      <p:to>
                                        <p:strVal val="visible"/>
                                      </p:to>
                                    </p:set>
                                    <p:anim calcmode="lin" valueType="num">
                                      <p:cBhvr additive="base">
                                        <p:cTn id="19" dur="500" fill="hold"/>
                                        <p:tgtEl>
                                          <p:spTgt spid="6952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5299">
                                            <p:txEl>
                                              <p:pRg st="5" end="5"/>
                                            </p:txEl>
                                          </p:spTgt>
                                        </p:tgtEl>
                                        <p:attrNameLst>
                                          <p:attrName>style.visibility</p:attrName>
                                        </p:attrNameLst>
                                      </p:cBhvr>
                                      <p:to>
                                        <p:strVal val="visible"/>
                                      </p:to>
                                    </p:set>
                                    <p:anim calcmode="lin" valueType="num">
                                      <p:cBhvr additive="base">
                                        <p:cTn id="25" dur="500" fill="hold"/>
                                        <p:tgtEl>
                                          <p:spTgt spid="6952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95299">
                                            <p:txEl>
                                              <p:pRg st="6" end="6"/>
                                            </p:txEl>
                                          </p:spTgt>
                                        </p:tgtEl>
                                        <p:attrNameLst>
                                          <p:attrName>style.visibility</p:attrName>
                                        </p:attrNameLst>
                                      </p:cBhvr>
                                      <p:to>
                                        <p:strVal val="visible"/>
                                      </p:to>
                                    </p:set>
                                    <p:anim calcmode="lin" valueType="num">
                                      <p:cBhvr additive="base">
                                        <p:cTn id="31" dur="500" fill="hold"/>
                                        <p:tgtEl>
                                          <p:spTgt spid="6952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52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95299">
                                            <p:txEl>
                                              <p:pRg st="7" end="7"/>
                                            </p:txEl>
                                          </p:spTgt>
                                        </p:tgtEl>
                                        <p:attrNameLst>
                                          <p:attrName>style.visibility</p:attrName>
                                        </p:attrNameLst>
                                      </p:cBhvr>
                                      <p:to>
                                        <p:strVal val="visible"/>
                                      </p:to>
                                    </p:set>
                                    <p:anim calcmode="lin" valueType="num">
                                      <p:cBhvr additive="base">
                                        <p:cTn id="37" dur="500" fill="hold"/>
                                        <p:tgtEl>
                                          <p:spTgt spid="6952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52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3492" name="Picture 4" descr="xd83"/>
          <p:cNvPicPr>
            <a:picLocks noChangeAspect="1" noChangeArrowheads="1"/>
          </p:cNvPicPr>
          <p:nvPr/>
        </p:nvPicPr>
        <p:blipFill>
          <a:blip r:embed="rId2" cstate="print"/>
          <a:srcRect l="59810" r="1804"/>
          <a:stretch>
            <a:fillRect/>
          </a:stretch>
        </p:blipFill>
        <p:spPr bwMode="auto">
          <a:xfrm>
            <a:off x="5410200" y="1295400"/>
            <a:ext cx="3276600" cy="5173663"/>
          </a:xfrm>
          <a:prstGeom prst="rect">
            <a:avLst/>
          </a:prstGeom>
          <a:noFill/>
        </p:spPr>
      </p:pic>
      <p:sp>
        <p:nvSpPr>
          <p:cNvPr id="703491" name="Rectangle 3"/>
          <p:cNvSpPr>
            <a:spLocks noGrp="1" noChangeArrowheads="1"/>
          </p:cNvSpPr>
          <p:nvPr>
            <p:ph type="body" idx="1"/>
          </p:nvPr>
        </p:nvSpPr>
        <p:spPr>
          <a:xfrm>
            <a:off x="457200" y="1143000"/>
            <a:ext cx="4876800" cy="5486400"/>
          </a:xfrm>
          <a:ln>
            <a:solidFill>
              <a:schemeClr val="accent1"/>
            </a:solidFill>
          </a:ln>
        </p:spPr>
        <p:txBody>
          <a:bodyPr/>
          <a:lstStyle/>
          <a:p>
            <a:r>
              <a:rPr lang="en-US" altLang="zh-CN" sz="2800"/>
              <a:t>CRL</a:t>
            </a:r>
            <a:r>
              <a:rPr lang="zh-CN" altLang="en-US" sz="2800"/>
              <a:t>中的数据域包括</a:t>
            </a:r>
          </a:p>
          <a:p>
            <a:pPr lvl="1"/>
            <a:r>
              <a:rPr lang="zh-CN" altLang="en-US" sz="2400"/>
              <a:t>发放者</a:t>
            </a:r>
            <a:r>
              <a:rPr lang="en-US" altLang="zh-CN" sz="2400"/>
              <a:t>CA</a:t>
            </a:r>
            <a:r>
              <a:rPr lang="zh-CN" altLang="en-US" sz="2400"/>
              <a:t>的名称</a:t>
            </a:r>
          </a:p>
          <a:p>
            <a:pPr lvl="1"/>
            <a:r>
              <a:rPr lang="zh-CN" altLang="en-US" sz="2400"/>
              <a:t>建立</a:t>
            </a:r>
            <a:r>
              <a:rPr lang="en-US" altLang="zh-CN" sz="2400"/>
              <a:t>CRL</a:t>
            </a:r>
            <a:r>
              <a:rPr lang="zh-CN" altLang="en-US" sz="2400"/>
              <a:t>的日期</a:t>
            </a:r>
          </a:p>
          <a:p>
            <a:pPr lvl="1"/>
            <a:r>
              <a:rPr lang="zh-CN" altLang="en-US" sz="2400"/>
              <a:t>计划公布下一</a:t>
            </a:r>
            <a:r>
              <a:rPr lang="en-US" altLang="zh-CN" sz="2400"/>
              <a:t>CRL</a:t>
            </a:r>
            <a:r>
              <a:rPr lang="zh-CN" altLang="en-US" sz="2400"/>
              <a:t>的日期</a:t>
            </a:r>
          </a:p>
          <a:p>
            <a:pPr lvl="1"/>
            <a:r>
              <a:rPr lang="zh-CN" altLang="en-US" sz="2400"/>
              <a:t>每一被吊销的证书数据域</a:t>
            </a:r>
          </a:p>
          <a:p>
            <a:pPr lvl="2"/>
            <a:r>
              <a:rPr lang="zh-CN" altLang="en-US" sz="2000"/>
              <a:t>被吊销的证书数据域包括该证书的顺序号和被吊销的日期。</a:t>
            </a:r>
          </a:p>
          <a:p>
            <a:pPr lvl="2"/>
            <a:r>
              <a:rPr lang="zh-CN" altLang="en-US" sz="2000"/>
              <a:t>因为对一个</a:t>
            </a:r>
            <a:r>
              <a:rPr lang="en-US" altLang="zh-CN" sz="2000"/>
              <a:t>CA</a:t>
            </a:r>
            <a:r>
              <a:rPr lang="zh-CN" altLang="en-US" sz="2000"/>
              <a:t>来说，他发放的每一证书的顺序号是惟一的，所以可用顺序号来识别每一证书。</a:t>
            </a:r>
          </a:p>
        </p:txBody>
      </p:sp>
      <p:sp>
        <p:nvSpPr>
          <p:cNvPr id="703493" name="Rectangle 5"/>
          <p:cNvSpPr>
            <a:spLocks noGrp="1" noChangeArrowheads="1"/>
          </p:cNvSpPr>
          <p:nvPr>
            <p:ph type="title"/>
          </p:nvPr>
        </p:nvSpPr>
        <p:spPr>
          <a:xfrm>
            <a:off x="457200" y="122238"/>
            <a:ext cx="4876800" cy="868362"/>
          </a:xfrm>
          <a:noFill/>
          <a:ln/>
        </p:spPr>
        <p:txBody>
          <a:bodyPr/>
          <a:lstStyle/>
          <a:p>
            <a:r>
              <a:rPr lang="en-US" altLang="zh-CN" dirty="0" smtClean="0"/>
              <a:t>8.5.1 </a:t>
            </a:r>
            <a:r>
              <a:rPr lang="zh-CN" altLang="en-US" dirty="0"/>
              <a:t>证书</a:t>
            </a:r>
            <a:r>
              <a:rPr lang="en-US" altLang="zh-CN" dirty="0">
                <a:latin typeface="华文中宋"/>
              </a:rPr>
              <a:t>—</a:t>
            </a:r>
            <a:r>
              <a:rPr lang="zh-CN" altLang="en-US" sz="3200" dirty="0">
                <a:solidFill>
                  <a:srgbClr val="003300"/>
                </a:solidFill>
              </a:rPr>
              <a:t>证书的吊销</a:t>
            </a:r>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69</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3491">
                                            <p:txEl>
                                              <p:pRg st="1" end="1"/>
                                            </p:txEl>
                                          </p:spTgt>
                                        </p:tgtEl>
                                        <p:attrNameLst>
                                          <p:attrName>style.visibility</p:attrName>
                                        </p:attrNameLst>
                                      </p:cBhvr>
                                      <p:to>
                                        <p:strVal val="visible"/>
                                      </p:to>
                                    </p:set>
                                    <p:anim calcmode="lin" valueType="num">
                                      <p:cBhvr additive="base">
                                        <p:cTn id="7" dur="500" fill="hold"/>
                                        <p:tgtEl>
                                          <p:spTgt spid="703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3491">
                                            <p:txEl>
                                              <p:pRg st="2" end="2"/>
                                            </p:txEl>
                                          </p:spTgt>
                                        </p:tgtEl>
                                        <p:attrNameLst>
                                          <p:attrName>style.visibility</p:attrName>
                                        </p:attrNameLst>
                                      </p:cBhvr>
                                      <p:to>
                                        <p:strVal val="visible"/>
                                      </p:to>
                                    </p:set>
                                    <p:anim calcmode="lin" valueType="num">
                                      <p:cBhvr additive="base">
                                        <p:cTn id="13" dur="500" fill="hold"/>
                                        <p:tgtEl>
                                          <p:spTgt spid="7034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3491">
                                            <p:txEl>
                                              <p:pRg st="3" end="3"/>
                                            </p:txEl>
                                          </p:spTgt>
                                        </p:tgtEl>
                                        <p:attrNameLst>
                                          <p:attrName>style.visibility</p:attrName>
                                        </p:attrNameLst>
                                      </p:cBhvr>
                                      <p:to>
                                        <p:strVal val="visible"/>
                                      </p:to>
                                    </p:set>
                                    <p:anim calcmode="lin" valueType="num">
                                      <p:cBhvr additive="base">
                                        <p:cTn id="19" dur="500" fill="hold"/>
                                        <p:tgtEl>
                                          <p:spTgt spid="703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3491">
                                            <p:txEl>
                                              <p:pRg st="4" end="4"/>
                                            </p:txEl>
                                          </p:spTgt>
                                        </p:tgtEl>
                                        <p:attrNameLst>
                                          <p:attrName>style.visibility</p:attrName>
                                        </p:attrNameLst>
                                      </p:cBhvr>
                                      <p:to>
                                        <p:strVal val="visible"/>
                                      </p:to>
                                    </p:set>
                                    <p:anim calcmode="lin" valueType="num">
                                      <p:cBhvr additive="base">
                                        <p:cTn id="25" dur="500" fill="hold"/>
                                        <p:tgtEl>
                                          <p:spTgt spid="7034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3491">
                                            <p:txEl>
                                              <p:pRg st="5" end="5"/>
                                            </p:txEl>
                                          </p:spTgt>
                                        </p:tgtEl>
                                        <p:attrNameLst>
                                          <p:attrName>style.visibility</p:attrName>
                                        </p:attrNameLst>
                                      </p:cBhvr>
                                      <p:to>
                                        <p:strVal val="visible"/>
                                      </p:to>
                                    </p:set>
                                    <p:anim calcmode="lin" valueType="num">
                                      <p:cBhvr additive="base">
                                        <p:cTn id="31" dur="500" fill="hold"/>
                                        <p:tgtEl>
                                          <p:spTgt spid="7034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3491">
                                            <p:txEl>
                                              <p:pRg st="6" end="6"/>
                                            </p:txEl>
                                          </p:spTgt>
                                        </p:tgtEl>
                                        <p:attrNameLst>
                                          <p:attrName>style.visibility</p:attrName>
                                        </p:attrNameLst>
                                      </p:cBhvr>
                                      <p:to>
                                        <p:strVal val="visible"/>
                                      </p:to>
                                    </p:set>
                                    <p:anim calcmode="lin" valueType="num">
                                      <p:cBhvr additive="base">
                                        <p:cTn id="37" dur="500" fill="hold"/>
                                        <p:tgtEl>
                                          <p:spTgt spid="7034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34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8.1.3 </a:t>
            </a:r>
            <a:r>
              <a:rPr lang="zh-CN" altLang="en-US" dirty="0" smtClean="0"/>
              <a:t>伪随机数产生器 </a:t>
            </a:r>
            <a:endParaRPr lang="zh-CN" altLang="en-US" dirty="0"/>
          </a:p>
        </p:txBody>
      </p:sp>
      <p:sp>
        <p:nvSpPr>
          <p:cNvPr id="3" name="内容占位符 2"/>
          <p:cNvSpPr>
            <a:spLocks noGrp="1"/>
          </p:cNvSpPr>
          <p:nvPr>
            <p:ph idx="1"/>
          </p:nvPr>
        </p:nvSpPr>
        <p:spPr>
          <a:xfrm>
            <a:off x="457200" y="990600"/>
            <a:ext cx="8305800" cy="5486400"/>
          </a:xfrm>
        </p:spPr>
        <p:txBody>
          <a:bodyPr/>
          <a:lstStyle/>
          <a:p>
            <a:pPr>
              <a:lnSpc>
                <a:spcPct val="110000"/>
              </a:lnSpc>
            </a:pPr>
            <a:r>
              <a:rPr lang="zh-CN" altLang="en-US" sz="2400" dirty="0" smtClean="0">
                <a:latin typeface="Times New Roman" pitchFamily="18" charset="0"/>
              </a:rPr>
              <a:t>最为广泛使用的伪随机数产生器是</a:t>
            </a:r>
            <a:r>
              <a:rPr lang="zh-CN" altLang="en-US" sz="2400" dirty="0" smtClean="0">
                <a:solidFill>
                  <a:srgbClr val="0000FF"/>
                </a:solidFill>
                <a:latin typeface="Times New Roman" pitchFamily="18" charset="0"/>
              </a:rPr>
              <a:t>线性同余算法</a:t>
            </a:r>
            <a:endParaRPr lang="zh-CN" altLang="en-US" sz="2400" dirty="0" smtClean="0">
              <a:latin typeface="Times New Roman" pitchFamily="18" charset="0"/>
            </a:endParaRPr>
          </a:p>
          <a:p>
            <a:pPr>
              <a:lnSpc>
                <a:spcPct val="110000"/>
              </a:lnSpc>
            </a:pPr>
            <a:r>
              <a:rPr lang="zh-CN" altLang="en-US" sz="2400" dirty="0" smtClean="0">
                <a:solidFill>
                  <a:srgbClr val="0000FF"/>
                </a:solidFill>
                <a:latin typeface="Times New Roman" pitchFamily="18" charset="0"/>
              </a:rPr>
              <a:t>线性同余算法</a:t>
            </a:r>
            <a:r>
              <a:rPr lang="zh-CN" altLang="en-US" sz="2400" dirty="0" smtClean="0">
                <a:latin typeface="Times New Roman" pitchFamily="18" charset="0"/>
              </a:rPr>
              <a:t>有</a:t>
            </a:r>
            <a:r>
              <a:rPr lang="en-US" altLang="zh-CN" sz="2400" dirty="0" smtClean="0">
                <a:latin typeface="Times New Roman" pitchFamily="18" charset="0"/>
              </a:rPr>
              <a:t>4</a:t>
            </a:r>
            <a:r>
              <a:rPr lang="zh-CN" altLang="en-US" sz="2400" dirty="0" smtClean="0">
                <a:latin typeface="Times New Roman" pitchFamily="18" charset="0"/>
              </a:rPr>
              <a:t>个参数：</a:t>
            </a:r>
          </a:p>
          <a:p>
            <a:pPr lvl="1">
              <a:lnSpc>
                <a:spcPct val="110000"/>
              </a:lnSpc>
            </a:pPr>
            <a:r>
              <a:rPr lang="zh-CN" altLang="en-US" sz="2000" dirty="0" smtClean="0">
                <a:latin typeface="Times New Roman" pitchFamily="18" charset="0"/>
              </a:rPr>
              <a:t>模数</a:t>
            </a:r>
            <a:r>
              <a:rPr lang="en-US" altLang="zh-CN" sz="2000" i="1" dirty="0" smtClean="0">
                <a:latin typeface="Times New Roman" pitchFamily="18" charset="0"/>
              </a:rPr>
              <a:t>m  </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&gt;0)</a:t>
            </a:r>
            <a:r>
              <a:rPr lang="zh-CN" altLang="en-US" sz="2000" dirty="0" smtClean="0">
                <a:latin typeface="Times New Roman" pitchFamily="18" charset="0"/>
              </a:rPr>
              <a:t>，</a:t>
            </a:r>
          </a:p>
          <a:p>
            <a:pPr lvl="1">
              <a:lnSpc>
                <a:spcPct val="110000"/>
              </a:lnSpc>
            </a:pPr>
            <a:r>
              <a:rPr lang="zh-CN" altLang="en-US" sz="2000" dirty="0" smtClean="0">
                <a:latin typeface="Times New Roman" pitchFamily="18" charset="0"/>
              </a:rPr>
              <a:t>乘数</a:t>
            </a:r>
            <a:r>
              <a:rPr lang="en-US" altLang="zh-CN" sz="2000" i="1" dirty="0" smtClean="0">
                <a:latin typeface="Times New Roman" pitchFamily="18" charset="0"/>
              </a:rPr>
              <a:t>a   </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dirty="0" smtClean="0">
                <a:latin typeface="Times New Roman" pitchFamily="18" charset="0"/>
              </a:rPr>
              <a:t>&lt;</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a:t>
            </a:r>
          </a:p>
          <a:p>
            <a:pPr lvl="1">
              <a:lnSpc>
                <a:spcPct val="110000"/>
              </a:lnSpc>
            </a:pPr>
            <a:r>
              <a:rPr lang="zh-CN" altLang="en-US" sz="2000" dirty="0" smtClean="0">
                <a:latin typeface="Times New Roman" pitchFamily="18" charset="0"/>
              </a:rPr>
              <a:t>增量</a:t>
            </a:r>
            <a:r>
              <a:rPr lang="en-US" altLang="zh-CN" sz="2000" i="1" dirty="0" smtClean="0">
                <a:latin typeface="Times New Roman" pitchFamily="18" charset="0"/>
              </a:rPr>
              <a:t>c   </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dirty="0" smtClean="0">
                <a:latin typeface="Times New Roman" pitchFamily="18" charset="0"/>
              </a:rPr>
              <a:t>&lt;</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a:t>
            </a:r>
          </a:p>
          <a:p>
            <a:pPr lvl="1">
              <a:lnSpc>
                <a:spcPct val="110000"/>
              </a:lnSpc>
            </a:pPr>
            <a:r>
              <a:rPr lang="zh-CN" altLang="en-US" sz="2000" dirty="0" smtClean="0">
                <a:latin typeface="Times New Roman" pitchFamily="18" charset="0"/>
              </a:rPr>
              <a:t>初值即种子 </a:t>
            </a:r>
            <a:r>
              <a:rPr lang="en-US" altLang="zh-CN" sz="2000" i="1"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rPr>
              <a:t>&lt;</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a:t>
            </a:r>
          </a:p>
          <a:p>
            <a:pPr>
              <a:lnSpc>
                <a:spcPct val="110000"/>
              </a:lnSpc>
            </a:pPr>
            <a:r>
              <a:rPr lang="zh-CN" altLang="en-US" sz="2400" dirty="0" smtClean="0">
                <a:latin typeface="Times New Roman" pitchFamily="18" charset="0"/>
              </a:rPr>
              <a:t>由以下迭代公式得到随机数数列</a:t>
            </a:r>
            <a:r>
              <a:rPr lang="en-US" altLang="zh-CN" sz="2400" dirty="0" smtClean="0">
                <a:latin typeface="Times New Roman" pitchFamily="18" charset="0"/>
              </a:rPr>
              <a:t>{ </a:t>
            </a:r>
            <a:r>
              <a:rPr lang="en-US" altLang="zh-CN" sz="2400" i="1" dirty="0" err="1" smtClean="0">
                <a:latin typeface="Times New Roman" pitchFamily="18" charset="0"/>
              </a:rPr>
              <a:t>X</a:t>
            </a:r>
            <a:r>
              <a:rPr lang="en-US" altLang="zh-CN" sz="2400" i="1" baseline="-25000" dirty="0" err="1"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a:t>
            </a:r>
            <a:endParaRPr lang="zh-CN" altLang="en-US" sz="2400" i="1" dirty="0" smtClean="0">
              <a:latin typeface="Times New Roman" pitchFamily="18" charset="0"/>
            </a:endParaRPr>
          </a:p>
          <a:p>
            <a:pPr lvl="1">
              <a:lnSpc>
                <a:spcPct val="110000"/>
              </a:lnSpc>
            </a:pP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aX</a:t>
            </a:r>
            <a:r>
              <a:rPr lang="en-US" altLang="zh-CN" sz="2000" i="1" baseline="-25000" dirty="0" err="1" smtClean="0">
                <a:latin typeface="Times New Roman" pitchFamily="18" charset="0"/>
              </a:rPr>
              <a:t>n</a:t>
            </a:r>
            <a:r>
              <a:rPr lang="en-US" altLang="zh-CN" sz="2000" dirty="0" err="1" smtClean="0">
                <a:latin typeface="Times New Roman" pitchFamily="18" charset="0"/>
              </a:rPr>
              <a:t>+</a:t>
            </a:r>
            <a:r>
              <a:rPr lang="en-US" altLang="zh-CN" sz="2000" i="1" dirty="0" err="1" smtClean="0">
                <a:latin typeface="Times New Roman" pitchFamily="18" charset="0"/>
              </a:rPr>
              <a:t>c</a:t>
            </a:r>
            <a:r>
              <a:rPr lang="en-US" altLang="zh-CN" sz="2000" i="1" dirty="0" smtClean="0">
                <a:latin typeface="Times New Roman" pitchFamily="18" charset="0"/>
              </a:rPr>
              <a:t>  </a:t>
            </a:r>
            <a:r>
              <a:rPr lang="en-US" altLang="zh-CN" sz="2000" dirty="0" smtClean="0">
                <a:latin typeface="Times New Roman" pitchFamily="18" charset="0"/>
              </a:rPr>
              <a:t> mod </a:t>
            </a:r>
            <a:r>
              <a:rPr lang="en-US" altLang="zh-CN" sz="2000" i="1" dirty="0" smtClean="0">
                <a:latin typeface="Times New Roman" pitchFamily="18" charset="0"/>
              </a:rPr>
              <a:t>m</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如果</a:t>
            </a:r>
            <a:r>
              <a:rPr lang="en-US" altLang="zh-CN" sz="2000" i="1" dirty="0"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a</a:t>
            </a:r>
            <a:r>
              <a:rPr lang="zh-CN" altLang="en-US" sz="2000" dirty="0" smtClean="0">
                <a:latin typeface="Times New Roman" pitchFamily="18" charset="0"/>
              </a:rPr>
              <a:t>，</a:t>
            </a:r>
            <a:r>
              <a:rPr lang="en-US" altLang="zh-CN" sz="2000" i="1" dirty="0" smtClean="0">
                <a:latin typeface="Times New Roman" pitchFamily="18" charset="0"/>
              </a:rPr>
              <a:t>c</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0</a:t>
            </a:r>
            <a:r>
              <a:rPr lang="zh-CN" altLang="en-US" sz="2000" dirty="0" smtClean="0">
                <a:latin typeface="Times New Roman" pitchFamily="18" charset="0"/>
              </a:rPr>
              <a:t>都为整数则产生的随机数序列</a:t>
            </a:r>
            <a:r>
              <a:rPr lang="en-US" altLang="zh-CN" sz="2000" dirty="0" smtClean="0">
                <a:latin typeface="Times New Roman" pitchFamily="18" charset="0"/>
              </a:rPr>
              <a:t>{ </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也都是整数，且</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rPr>
              <a:t>&lt;</a:t>
            </a:r>
            <a:r>
              <a:rPr lang="en-US" altLang="zh-CN" sz="2000" i="1" dirty="0" smtClean="0">
                <a:latin typeface="Times New Roman" pitchFamily="18" charset="0"/>
              </a:rPr>
              <a:t>m</a:t>
            </a:r>
            <a:endParaRPr lang="en-US" altLang="zh-CN" sz="2000" i="1"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en-US" altLang="zh-CN" dirty="0" smtClean="0"/>
              <a:t>8.5.1 </a:t>
            </a:r>
            <a:r>
              <a:rPr lang="zh-CN" altLang="en-US" dirty="0"/>
              <a:t>证书</a:t>
            </a:r>
            <a:r>
              <a:rPr lang="en-US" altLang="zh-CN" dirty="0">
                <a:latin typeface="华文中宋"/>
              </a:rPr>
              <a:t>—</a:t>
            </a:r>
            <a:r>
              <a:rPr lang="zh-CN" altLang="en-US" sz="3200" dirty="0">
                <a:solidFill>
                  <a:srgbClr val="003300"/>
                </a:solidFill>
              </a:rPr>
              <a:t>证书的吊销</a:t>
            </a:r>
          </a:p>
        </p:txBody>
      </p:sp>
      <p:sp>
        <p:nvSpPr>
          <p:cNvPr id="708611" name="Rectangle 3"/>
          <p:cNvSpPr>
            <a:spLocks noGrp="1" noChangeArrowheads="1"/>
          </p:cNvSpPr>
          <p:nvPr>
            <p:ph type="body" idx="1"/>
          </p:nvPr>
        </p:nvSpPr>
        <p:spPr/>
        <p:txBody>
          <a:bodyPr/>
          <a:lstStyle/>
          <a:p>
            <a:pPr>
              <a:lnSpc>
                <a:spcPct val="110000"/>
              </a:lnSpc>
            </a:pPr>
            <a:r>
              <a:rPr lang="zh-CN" altLang="en-US" sz="2800"/>
              <a:t>吊销证书的查询</a:t>
            </a:r>
          </a:p>
          <a:p>
            <a:pPr lvl="1">
              <a:lnSpc>
                <a:spcPct val="110000"/>
              </a:lnSpc>
            </a:pPr>
            <a:r>
              <a:rPr lang="zh-CN" altLang="en-US" sz="2400"/>
              <a:t>每一用户收到他人消息中的证书时，都必须通过目录检查这一证书是否已被吊销。</a:t>
            </a:r>
          </a:p>
          <a:p>
            <a:pPr lvl="1">
              <a:lnSpc>
                <a:spcPct val="110000"/>
              </a:lnSpc>
            </a:pPr>
            <a:r>
              <a:rPr lang="zh-CN" altLang="en-US" sz="2400"/>
              <a:t>为避免搜索目录引起的延迟以及由此而增加的费用，用户自己也可维护一个有效证书和被吊销证书的局部缓存区</a:t>
            </a:r>
          </a:p>
          <a:p>
            <a:pPr>
              <a:lnSpc>
                <a:spcPct val="110000"/>
              </a:lnSpc>
            </a:pPr>
            <a:r>
              <a:rPr lang="zh-CN" altLang="en-US" sz="2800"/>
              <a:t>吊销证书的管理在组织中的用户流动频繁的情况下其开销很大，这也是目前基于证书的</a:t>
            </a:r>
            <a:r>
              <a:rPr lang="en-US" altLang="zh-CN" sz="2800"/>
              <a:t>PKI</a:t>
            </a:r>
            <a:r>
              <a:rPr lang="zh-CN" altLang="en-US" sz="2800"/>
              <a:t>公钥基础设施所存在的问题之一</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70</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8611">
                                            <p:txEl>
                                              <p:pRg st="2" end="2"/>
                                            </p:txEl>
                                          </p:spTgt>
                                        </p:tgtEl>
                                        <p:attrNameLst>
                                          <p:attrName>style.visibility</p:attrName>
                                        </p:attrNameLst>
                                      </p:cBhvr>
                                      <p:to>
                                        <p:strVal val="visible"/>
                                      </p:to>
                                    </p:set>
                                    <p:anim calcmode="lin" valueType="num">
                                      <p:cBhvr additive="base">
                                        <p:cTn id="7" dur="500" fill="hold"/>
                                        <p:tgtEl>
                                          <p:spTgt spid="7086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8611">
                                            <p:txEl>
                                              <p:pRg st="3" end="3"/>
                                            </p:txEl>
                                          </p:spTgt>
                                        </p:tgtEl>
                                        <p:attrNameLst>
                                          <p:attrName>style.visibility</p:attrName>
                                        </p:attrNameLst>
                                      </p:cBhvr>
                                      <p:to>
                                        <p:strVal val="visible"/>
                                      </p:to>
                                    </p:set>
                                    <p:anim calcmode="lin" valueType="num">
                                      <p:cBhvr additive="base">
                                        <p:cTn id="13" dur="500" fill="hold"/>
                                        <p:tgtEl>
                                          <p:spTgt spid="7086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457200" y="122238"/>
            <a:ext cx="3429000" cy="868362"/>
          </a:xfrm>
        </p:spPr>
        <p:txBody>
          <a:bodyPr/>
          <a:lstStyle/>
          <a:p>
            <a:r>
              <a:rPr lang="en-US" altLang="zh-CN" dirty="0" smtClean="0"/>
              <a:t>8.5.2 </a:t>
            </a:r>
            <a:r>
              <a:rPr lang="zh-CN" altLang="en-US" dirty="0"/>
              <a:t>认证过程</a:t>
            </a:r>
          </a:p>
        </p:txBody>
      </p:sp>
      <p:sp>
        <p:nvSpPr>
          <p:cNvPr id="696323" name="Rectangle 3"/>
          <p:cNvSpPr>
            <a:spLocks noGrp="1" noChangeArrowheads="1"/>
          </p:cNvSpPr>
          <p:nvPr>
            <p:ph type="body" idx="1"/>
          </p:nvPr>
        </p:nvSpPr>
        <p:spPr>
          <a:xfrm>
            <a:off x="457200" y="1219200"/>
            <a:ext cx="8229600" cy="5334000"/>
          </a:xfrm>
        </p:spPr>
        <p:txBody>
          <a:bodyPr/>
          <a:lstStyle/>
          <a:p>
            <a:pPr>
              <a:lnSpc>
                <a:spcPct val="110000"/>
              </a:lnSpc>
            </a:pPr>
            <a:r>
              <a:rPr lang="en-US" altLang="zh-CN" sz="2800"/>
              <a:t>X.509</a:t>
            </a:r>
            <a:r>
              <a:rPr lang="zh-CN" altLang="en-US" sz="2800"/>
              <a:t>是个重要的标准，</a:t>
            </a:r>
            <a:r>
              <a:rPr lang="zh-CN" altLang="en-US" sz="2800">
                <a:solidFill>
                  <a:srgbClr val="0000FF"/>
                </a:solidFill>
              </a:rPr>
              <a:t>除了定义证书结构外</a:t>
            </a:r>
            <a:r>
              <a:rPr lang="zh-CN" altLang="en-US" sz="2800"/>
              <a:t>，它</a:t>
            </a:r>
            <a:r>
              <a:rPr lang="zh-CN" altLang="en-US" sz="2800">
                <a:solidFill>
                  <a:srgbClr val="0000FF"/>
                </a:solidFill>
              </a:rPr>
              <a:t>还定义了基于使用公开密钥证书的可选认证协议</a:t>
            </a:r>
            <a:r>
              <a:rPr lang="zh-CN" altLang="en-US" sz="2800"/>
              <a:t>。</a:t>
            </a:r>
          </a:p>
          <a:p>
            <a:pPr lvl="1">
              <a:lnSpc>
                <a:spcPct val="110000"/>
              </a:lnSpc>
            </a:pPr>
            <a:r>
              <a:rPr lang="zh-CN" altLang="en-US" sz="2400"/>
              <a:t>该协议基于公开密钥加密体制，每个用户拥有一对密钥：公开密钥和秘密密钥。</a:t>
            </a:r>
          </a:p>
          <a:p>
            <a:pPr>
              <a:lnSpc>
                <a:spcPct val="110000"/>
              </a:lnSpc>
            </a:pPr>
            <a:r>
              <a:rPr lang="en-US" altLang="zh-CN" sz="2800"/>
              <a:t>X.509</a:t>
            </a:r>
            <a:r>
              <a:rPr lang="zh-CN" altLang="en-US" sz="2800"/>
              <a:t>有</a:t>
            </a:r>
            <a:r>
              <a:rPr lang="en-US" altLang="zh-CN" sz="2800"/>
              <a:t>3</a:t>
            </a:r>
            <a:r>
              <a:rPr lang="zh-CN" altLang="en-US" sz="2800"/>
              <a:t>种认证过程以适应不同的应用环境</a:t>
            </a:r>
          </a:p>
          <a:p>
            <a:pPr lvl="1">
              <a:lnSpc>
                <a:spcPct val="110000"/>
              </a:lnSpc>
            </a:pPr>
            <a:r>
              <a:rPr lang="en-US" altLang="zh-CN" sz="2400"/>
              <a:t>3</a:t>
            </a:r>
            <a:r>
              <a:rPr lang="zh-CN" altLang="en-US" sz="2400"/>
              <a:t>种认证过程都使用</a:t>
            </a:r>
            <a:r>
              <a:rPr lang="zh-CN" altLang="en-US" sz="2400">
                <a:solidFill>
                  <a:srgbClr val="0000FF"/>
                </a:solidFill>
              </a:rPr>
              <a:t>数字签字技术</a:t>
            </a:r>
            <a:r>
              <a:rPr lang="zh-CN" altLang="en-US" sz="2400"/>
              <a:t>，并假定通信双方都可</a:t>
            </a:r>
            <a:r>
              <a:rPr lang="zh-CN" altLang="en-US" sz="2400">
                <a:solidFill>
                  <a:srgbClr val="0000FF"/>
                </a:solidFill>
              </a:rPr>
              <a:t>从目录服务器获取对方的公钥证书</a:t>
            </a:r>
            <a:r>
              <a:rPr lang="zh-CN" altLang="en-US" sz="2400"/>
              <a:t>，或对方最初发来的消息中包括公钥证书，即</a:t>
            </a:r>
            <a:r>
              <a:rPr lang="zh-CN" altLang="en-US" sz="2400">
                <a:solidFill>
                  <a:srgbClr val="0000FF"/>
                </a:solidFill>
              </a:rPr>
              <a:t>假定通信双方都知道对方的公钥</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71</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23">
                                            <p:txEl>
                                              <p:pRg st="2" end="2"/>
                                            </p:txEl>
                                          </p:spTgt>
                                        </p:tgtEl>
                                        <p:attrNameLst>
                                          <p:attrName>style.visibility</p:attrName>
                                        </p:attrNameLst>
                                      </p:cBhvr>
                                      <p:to>
                                        <p:strVal val="visible"/>
                                      </p:to>
                                    </p:set>
                                    <p:anim calcmode="lin" valueType="num">
                                      <p:cBhvr additive="base">
                                        <p:cTn id="7" dur="500" fill="hold"/>
                                        <p:tgtEl>
                                          <p:spTgt spid="6963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23">
                                            <p:txEl>
                                              <p:pRg st="3" end="3"/>
                                            </p:txEl>
                                          </p:spTgt>
                                        </p:tgtEl>
                                        <p:attrNameLst>
                                          <p:attrName>style.visibility</p:attrName>
                                        </p:attrNameLst>
                                      </p:cBhvr>
                                      <p:to>
                                        <p:strVal val="visible"/>
                                      </p:to>
                                    </p:set>
                                    <p:anim calcmode="lin" valueType="num">
                                      <p:cBhvr additive="base">
                                        <p:cTn id="13" dur="500" fill="hold"/>
                                        <p:tgtEl>
                                          <p:spTgt spid="6963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7348" name="Picture 4" descr="xd86"/>
          <p:cNvPicPr>
            <a:picLocks noChangeAspect="1" noChangeArrowheads="1"/>
          </p:cNvPicPr>
          <p:nvPr/>
        </p:nvPicPr>
        <p:blipFill>
          <a:blip r:embed="rId3" cstate="print"/>
          <a:srcRect/>
          <a:stretch>
            <a:fillRect/>
          </a:stretch>
        </p:blipFill>
        <p:spPr bwMode="auto">
          <a:xfrm>
            <a:off x="1600200" y="1905000"/>
            <a:ext cx="6477000" cy="4541838"/>
          </a:xfrm>
          <a:prstGeom prst="rect">
            <a:avLst/>
          </a:prstGeom>
          <a:noFill/>
        </p:spPr>
      </p:pic>
      <p:sp>
        <p:nvSpPr>
          <p:cNvPr id="697349" name="Rectangle 5"/>
          <p:cNvSpPr>
            <a:spLocks noChangeArrowheads="1"/>
          </p:cNvSpPr>
          <p:nvPr/>
        </p:nvSpPr>
        <p:spPr bwMode="auto">
          <a:xfrm>
            <a:off x="762000" y="912813"/>
            <a:ext cx="7924800" cy="1296987"/>
          </a:xfrm>
          <a:prstGeom prst="rect">
            <a:avLst/>
          </a:prstGeom>
          <a:noFill/>
          <a:ln w="9525" algn="ctr">
            <a:noFill/>
            <a:miter lim="800000"/>
            <a:headEnd/>
            <a:tailEnd/>
          </a:ln>
          <a:effectLst/>
        </p:spPr>
        <p:txBody>
          <a:bodyPr anchor="b">
            <a:spAutoFit/>
          </a:bodyPr>
          <a:lstStyle/>
          <a:p>
            <a:pPr algn="l">
              <a:lnSpc>
                <a:spcPct val="110000"/>
              </a:lnSpc>
              <a:spcBef>
                <a:spcPct val="40000"/>
              </a:spcBef>
              <a:spcAft>
                <a:spcPct val="10000"/>
              </a:spcAft>
              <a:buClr>
                <a:schemeClr val="accent2"/>
              </a:buClr>
              <a:buSzPct val="70000"/>
              <a:buFont typeface="Wingdings" pitchFamily="2" charset="2"/>
              <a:buNone/>
            </a:pPr>
            <a:r>
              <a:rPr lang="en-US" altLang="zh-CN" sz="2400">
                <a:latin typeface="华文中宋" pitchFamily="2" charset="-122"/>
                <a:ea typeface="华文中宋" pitchFamily="2" charset="-122"/>
              </a:rPr>
              <a:t>      </a:t>
            </a:r>
            <a:r>
              <a:rPr lang="zh-CN" altLang="en-US" sz="2400">
                <a:latin typeface="华文中宋" pitchFamily="2" charset="-122"/>
                <a:ea typeface="华文中宋" pitchFamily="2" charset="-122"/>
              </a:rPr>
              <a:t>按照双方交换认证信息的不同，可以分为</a:t>
            </a:r>
            <a:r>
              <a:rPr lang="zh-CN" altLang="en-US" sz="2400">
                <a:solidFill>
                  <a:srgbClr val="0000FF"/>
                </a:solidFill>
                <a:latin typeface="华文中宋" pitchFamily="2" charset="-122"/>
                <a:ea typeface="华文中宋" pitchFamily="2" charset="-122"/>
              </a:rPr>
              <a:t>单向认证</a:t>
            </a:r>
            <a:r>
              <a:rPr lang="zh-CN" altLang="en-US" sz="2400">
                <a:latin typeface="华文中宋" pitchFamily="2" charset="-122"/>
                <a:ea typeface="华文中宋" pitchFamily="2" charset="-122"/>
              </a:rPr>
              <a:t>、</a:t>
            </a:r>
            <a:r>
              <a:rPr lang="zh-CN" altLang="en-US" sz="2400">
                <a:solidFill>
                  <a:srgbClr val="0000FF"/>
                </a:solidFill>
                <a:latin typeface="华文中宋" pitchFamily="2" charset="-122"/>
                <a:ea typeface="华文中宋" pitchFamily="2" charset="-122"/>
              </a:rPr>
              <a:t>双向认证</a:t>
            </a:r>
            <a:r>
              <a:rPr lang="zh-CN" altLang="en-US" sz="2400">
                <a:latin typeface="华文中宋" pitchFamily="2" charset="-122"/>
                <a:ea typeface="华文中宋" pitchFamily="2" charset="-122"/>
              </a:rPr>
              <a:t>和</a:t>
            </a:r>
            <a:r>
              <a:rPr lang="zh-CN" altLang="en-US" sz="2400">
                <a:solidFill>
                  <a:srgbClr val="0000FF"/>
                </a:solidFill>
                <a:latin typeface="华文中宋" pitchFamily="2" charset="-122"/>
                <a:ea typeface="华文中宋" pitchFamily="2" charset="-122"/>
              </a:rPr>
              <a:t>三向认证</a:t>
            </a:r>
            <a:r>
              <a:rPr lang="zh-CN" altLang="en-US" sz="2400">
                <a:latin typeface="华文中宋" pitchFamily="2" charset="-122"/>
                <a:ea typeface="华文中宋" pitchFamily="2" charset="-122"/>
              </a:rPr>
              <a:t>三种不同的方案。</a:t>
            </a:r>
            <a:r>
              <a:rPr lang="en-US" altLang="zh-CN" sz="2400">
                <a:latin typeface="华文中宋" pitchFamily="2" charset="-122"/>
                <a:ea typeface="华文中宋" pitchFamily="2" charset="-122"/>
              </a:rPr>
              <a:t>3</a:t>
            </a:r>
            <a:r>
              <a:rPr lang="zh-CN" altLang="en-US" sz="2400">
                <a:latin typeface="华文中宋" pitchFamily="2" charset="-122"/>
                <a:ea typeface="华文中宋" pitchFamily="2" charset="-122"/>
              </a:rPr>
              <a:t>种认证过程如图所示</a:t>
            </a:r>
          </a:p>
        </p:txBody>
      </p:sp>
      <p:sp>
        <p:nvSpPr>
          <p:cNvPr id="697350" name="Rectangle 6"/>
          <p:cNvSpPr>
            <a:spLocks noGrp="1" noChangeArrowheads="1"/>
          </p:cNvSpPr>
          <p:nvPr>
            <p:ph type="title"/>
          </p:nvPr>
        </p:nvSpPr>
        <p:spPr>
          <a:xfrm>
            <a:off x="457200" y="122238"/>
            <a:ext cx="3429000" cy="792162"/>
          </a:xfrm>
          <a:noFill/>
          <a:ln/>
        </p:spPr>
        <p:txBody>
          <a:bodyPr/>
          <a:lstStyle/>
          <a:p>
            <a:r>
              <a:rPr lang="en-US" altLang="zh-CN" dirty="0" smtClean="0"/>
              <a:t>8.5.2 </a:t>
            </a:r>
            <a:r>
              <a:rPr lang="zh-CN" altLang="en-US" dirty="0"/>
              <a:t>认证过程</a:t>
            </a:r>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72</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p:txBody>
          <a:bodyPr/>
          <a:lstStyle/>
          <a:p>
            <a:r>
              <a:rPr lang="en-US" altLang="zh-CN" dirty="0" smtClean="0"/>
              <a:t>8.5.2 </a:t>
            </a:r>
            <a:r>
              <a:rPr lang="zh-CN" altLang="en-US" dirty="0"/>
              <a:t>认证过程</a:t>
            </a:r>
          </a:p>
        </p:txBody>
      </p:sp>
      <p:sp>
        <p:nvSpPr>
          <p:cNvPr id="835587" name="Rectangle 3"/>
          <p:cNvSpPr>
            <a:spLocks noGrp="1" noChangeArrowheads="1"/>
          </p:cNvSpPr>
          <p:nvPr>
            <p:ph type="body" idx="1"/>
          </p:nvPr>
        </p:nvSpPr>
        <p:spPr>
          <a:xfrm>
            <a:off x="457200" y="1219200"/>
            <a:ext cx="7924800" cy="3810000"/>
          </a:xfrm>
        </p:spPr>
        <p:txBody>
          <a:bodyPr/>
          <a:lstStyle/>
          <a:p>
            <a:pPr>
              <a:lnSpc>
                <a:spcPct val="110000"/>
              </a:lnSpc>
            </a:pPr>
            <a:r>
              <a:rPr lang="en-US" altLang="zh-CN"/>
              <a:t>1</a:t>
            </a:r>
            <a:r>
              <a:rPr lang="zh-CN" altLang="en-US"/>
              <a:t>．单向认证</a:t>
            </a:r>
            <a:r>
              <a:rPr lang="en-US" altLang="zh-CN"/>
              <a:t>:</a:t>
            </a:r>
          </a:p>
          <a:p>
            <a:pPr lvl="1">
              <a:lnSpc>
                <a:spcPct val="110000"/>
              </a:lnSpc>
            </a:pPr>
            <a:r>
              <a:rPr lang="en-US" altLang="zh-CN"/>
              <a:t>① A → B</a:t>
            </a:r>
            <a:r>
              <a:rPr lang="zh-CN" altLang="en-US"/>
              <a:t>：</a:t>
            </a:r>
            <a:r>
              <a:rPr lang="en-US" altLang="zh-CN"/>
              <a:t>A{</a:t>
            </a:r>
            <a:r>
              <a:rPr lang="en-US" altLang="zh-CN" i="1"/>
              <a:t>t</a:t>
            </a:r>
            <a:r>
              <a:rPr lang="en-US" altLang="zh-CN" i="1" baseline="-25000"/>
              <a:t>A</a:t>
            </a:r>
            <a:r>
              <a:rPr lang="en-US" altLang="zh-CN"/>
              <a:t>,</a:t>
            </a:r>
            <a:r>
              <a:rPr lang="en-US" altLang="zh-CN" i="1"/>
              <a:t>r</a:t>
            </a:r>
            <a:r>
              <a:rPr lang="en-US" altLang="zh-CN" i="1" baseline="-25000"/>
              <a:t>A</a:t>
            </a:r>
            <a:r>
              <a:rPr lang="en-US" altLang="zh-CN"/>
              <a:t>,</a:t>
            </a:r>
            <a:r>
              <a:rPr lang="en-US" altLang="zh-CN" i="1"/>
              <a:t>B</a:t>
            </a:r>
            <a:r>
              <a:rPr lang="en-US" altLang="zh-CN"/>
              <a:t>,</a:t>
            </a:r>
            <a:r>
              <a:rPr lang="en-US" altLang="zh-CN" i="1"/>
              <a:t>sgnData</a:t>
            </a:r>
            <a:r>
              <a:rPr lang="en-US" altLang="zh-CN"/>
              <a:t>,</a:t>
            </a:r>
            <a:r>
              <a:rPr lang="en-US" altLang="zh-CN" i="1"/>
              <a:t>E</a:t>
            </a:r>
            <a:r>
              <a:rPr lang="en-US" altLang="zh-CN" i="1" baseline="-25000"/>
              <a:t>PKB</a:t>
            </a:r>
            <a:r>
              <a:rPr lang="en-US" altLang="zh-CN"/>
              <a:t>[</a:t>
            </a:r>
            <a:r>
              <a:rPr lang="en-US" altLang="zh-CN" i="1"/>
              <a:t>K</a:t>
            </a:r>
            <a:r>
              <a:rPr lang="en-US" altLang="zh-CN" i="1" baseline="-25000"/>
              <a:t>AB</a:t>
            </a:r>
            <a:r>
              <a:rPr lang="en-US" altLang="zh-CN"/>
              <a:t>]}</a:t>
            </a:r>
          </a:p>
          <a:p>
            <a:pPr lvl="1">
              <a:lnSpc>
                <a:spcPct val="110000"/>
              </a:lnSpc>
            </a:pPr>
            <a:r>
              <a:rPr lang="zh-CN" altLang="en-US"/>
              <a:t>单向认证指</a:t>
            </a:r>
            <a:r>
              <a:rPr lang="en-US" altLang="zh-CN"/>
              <a:t>A</a:t>
            </a:r>
            <a:r>
              <a:rPr lang="zh-CN" altLang="en-US"/>
              <a:t>将消息发往</a:t>
            </a:r>
            <a:r>
              <a:rPr lang="en-US" altLang="zh-CN"/>
              <a:t>B</a:t>
            </a:r>
            <a:r>
              <a:rPr lang="zh-CN" altLang="en-US"/>
              <a:t>，以向</a:t>
            </a:r>
            <a:r>
              <a:rPr lang="en-US" altLang="zh-CN"/>
              <a:t>B</a:t>
            </a:r>
            <a:r>
              <a:rPr lang="zh-CN" altLang="en-US"/>
              <a:t>证明：</a:t>
            </a:r>
          </a:p>
          <a:p>
            <a:pPr lvl="2">
              <a:lnSpc>
                <a:spcPct val="110000"/>
              </a:lnSpc>
            </a:pPr>
            <a:r>
              <a:rPr lang="en-US" altLang="zh-CN"/>
              <a:t>A</a:t>
            </a:r>
            <a:r>
              <a:rPr lang="zh-CN" altLang="en-US"/>
              <a:t>的身份、消息由</a:t>
            </a:r>
            <a:r>
              <a:rPr lang="en-US" altLang="zh-CN"/>
              <a:t>A</a:t>
            </a:r>
            <a:r>
              <a:rPr lang="zh-CN" altLang="en-US"/>
              <a:t>产生；</a:t>
            </a:r>
          </a:p>
          <a:p>
            <a:pPr lvl="2">
              <a:lnSpc>
                <a:spcPct val="110000"/>
              </a:lnSpc>
            </a:pPr>
            <a:r>
              <a:rPr lang="zh-CN" altLang="en-US"/>
              <a:t>消息的意欲接受者是</a:t>
            </a:r>
            <a:r>
              <a:rPr lang="en-US" altLang="zh-CN"/>
              <a:t>B</a:t>
            </a:r>
            <a:r>
              <a:rPr lang="zh-CN" altLang="en-US"/>
              <a:t>；</a:t>
            </a:r>
          </a:p>
          <a:p>
            <a:pPr lvl="2">
              <a:lnSpc>
                <a:spcPct val="110000"/>
              </a:lnSpc>
            </a:pPr>
            <a:r>
              <a:rPr lang="zh-CN" altLang="en-US">
                <a:solidFill>
                  <a:srgbClr val="0000FF"/>
                </a:solidFill>
              </a:rPr>
              <a:t>消息是完整的和新鲜的</a:t>
            </a:r>
            <a:endParaRPr lang="zh-CN" altLang="en-US"/>
          </a:p>
        </p:txBody>
      </p:sp>
      <p:pic>
        <p:nvPicPr>
          <p:cNvPr id="835588" name="Picture 4" descr="xd86"/>
          <p:cNvPicPr>
            <a:picLocks noChangeAspect="1" noChangeArrowheads="1"/>
          </p:cNvPicPr>
          <p:nvPr/>
        </p:nvPicPr>
        <p:blipFill>
          <a:blip r:embed="rId2" cstate="print"/>
          <a:srcRect b="76512"/>
          <a:stretch>
            <a:fillRect/>
          </a:stretch>
        </p:blipFill>
        <p:spPr bwMode="auto">
          <a:xfrm>
            <a:off x="838200" y="5348288"/>
            <a:ext cx="7772400" cy="1281112"/>
          </a:xfrm>
          <a:prstGeom prst="rect">
            <a:avLst/>
          </a:prstGeom>
          <a:noFill/>
        </p:spPr>
      </p:pic>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73</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1" name="Rectangle 3"/>
          <p:cNvSpPr>
            <a:spLocks noGrp="1" noChangeArrowheads="1"/>
          </p:cNvSpPr>
          <p:nvPr>
            <p:ph type="body" idx="1"/>
          </p:nvPr>
        </p:nvSpPr>
        <p:spPr>
          <a:xfrm>
            <a:off x="381000" y="914400"/>
            <a:ext cx="8305800" cy="5715000"/>
          </a:xfrm>
        </p:spPr>
        <p:txBody>
          <a:bodyPr/>
          <a:lstStyle/>
          <a:p>
            <a:pPr>
              <a:lnSpc>
                <a:spcPct val="100000"/>
              </a:lnSpc>
            </a:pPr>
            <a:r>
              <a:rPr lang="en-US" altLang="zh-CN" sz="2400">
                <a:solidFill>
                  <a:srgbClr val="0000FF"/>
                </a:solidFill>
              </a:rPr>
              <a:t>A → B</a:t>
            </a:r>
            <a:r>
              <a:rPr lang="zh-CN" altLang="en-US" sz="2400">
                <a:solidFill>
                  <a:srgbClr val="0000FF"/>
                </a:solidFill>
              </a:rPr>
              <a:t>： </a:t>
            </a:r>
            <a:r>
              <a:rPr lang="en-US" altLang="zh-CN" sz="2400">
                <a:solidFill>
                  <a:srgbClr val="0000FF"/>
                </a:solidFill>
              </a:rPr>
              <a:t>A{</a:t>
            </a:r>
            <a:r>
              <a:rPr lang="en-US" altLang="zh-CN" sz="2400" i="1">
                <a:solidFill>
                  <a:srgbClr val="0000FF"/>
                </a:solidFill>
              </a:rPr>
              <a:t>t</a:t>
            </a:r>
            <a:r>
              <a:rPr lang="en-US" altLang="zh-CN" sz="2400" i="1" baseline="-25000">
                <a:solidFill>
                  <a:srgbClr val="0000FF"/>
                </a:solidFill>
              </a:rPr>
              <a:t>A</a:t>
            </a:r>
            <a:r>
              <a:rPr lang="en-US" altLang="zh-CN" sz="2400">
                <a:solidFill>
                  <a:srgbClr val="0000FF"/>
                </a:solidFill>
              </a:rPr>
              <a:t>,</a:t>
            </a:r>
            <a:r>
              <a:rPr lang="en-US" altLang="zh-CN" sz="2400" i="1">
                <a:solidFill>
                  <a:srgbClr val="0000FF"/>
                </a:solidFill>
              </a:rPr>
              <a:t>r</a:t>
            </a:r>
            <a:r>
              <a:rPr lang="en-US" altLang="zh-CN" sz="2400" i="1" baseline="-25000">
                <a:solidFill>
                  <a:srgbClr val="0000FF"/>
                </a:solidFill>
              </a:rPr>
              <a:t>A</a:t>
            </a:r>
            <a:r>
              <a:rPr lang="en-US" altLang="zh-CN" sz="2400">
                <a:solidFill>
                  <a:srgbClr val="0000FF"/>
                </a:solidFill>
              </a:rPr>
              <a:t>,</a:t>
            </a:r>
            <a:r>
              <a:rPr lang="en-US" altLang="zh-CN" sz="2400" i="1">
                <a:solidFill>
                  <a:srgbClr val="0000FF"/>
                </a:solidFill>
              </a:rPr>
              <a:t>B</a:t>
            </a:r>
            <a:r>
              <a:rPr lang="en-US" altLang="zh-CN" sz="2400">
                <a:solidFill>
                  <a:srgbClr val="0000FF"/>
                </a:solidFill>
              </a:rPr>
              <a:t>,</a:t>
            </a:r>
            <a:r>
              <a:rPr lang="en-US" altLang="zh-CN" sz="2400" i="1">
                <a:solidFill>
                  <a:srgbClr val="0000FF"/>
                </a:solidFill>
              </a:rPr>
              <a:t>sgnData</a:t>
            </a:r>
            <a:r>
              <a:rPr lang="en-US" altLang="zh-CN" sz="2400">
                <a:solidFill>
                  <a:srgbClr val="0000FF"/>
                </a:solidFill>
              </a:rPr>
              <a:t>,</a:t>
            </a:r>
            <a:r>
              <a:rPr lang="en-US" altLang="zh-CN" sz="2400" i="1">
                <a:solidFill>
                  <a:srgbClr val="0000FF"/>
                </a:solidFill>
              </a:rPr>
              <a:t>E</a:t>
            </a:r>
            <a:r>
              <a:rPr lang="en-US" altLang="zh-CN" sz="2400" i="1" baseline="-25000">
                <a:solidFill>
                  <a:srgbClr val="0000FF"/>
                </a:solidFill>
              </a:rPr>
              <a:t>PKB</a:t>
            </a:r>
            <a:r>
              <a:rPr lang="en-US" altLang="zh-CN" sz="2400">
                <a:solidFill>
                  <a:srgbClr val="0000FF"/>
                </a:solidFill>
              </a:rPr>
              <a:t>[</a:t>
            </a:r>
            <a:r>
              <a:rPr lang="en-US" altLang="zh-CN" sz="2400" i="1">
                <a:solidFill>
                  <a:srgbClr val="0000FF"/>
                </a:solidFill>
              </a:rPr>
              <a:t>K</a:t>
            </a:r>
            <a:r>
              <a:rPr lang="en-US" altLang="zh-CN" sz="2400" i="1" baseline="-25000">
                <a:solidFill>
                  <a:srgbClr val="0000FF"/>
                </a:solidFill>
              </a:rPr>
              <a:t>AB</a:t>
            </a:r>
            <a:r>
              <a:rPr lang="en-US" altLang="zh-CN" sz="2400">
                <a:solidFill>
                  <a:srgbClr val="0000FF"/>
                </a:solidFill>
              </a:rPr>
              <a:t>]}</a:t>
            </a:r>
          </a:p>
          <a:p>
            <a:pPr>
              <a:lnSpc>
                <a:spcPct val="100000"/>
              </a:lnSpc>
            </a:pPr>
            <a:r>
              <a:rPr lang="zh-CN" altLang="en-US" sz="2400"/>
              <a:t>为实现单向认证，</a:t>
            </a:r>
            <a:r>
              <a:rPr lang="en-US" altLang="zh-CN" sz="2400"/>
              <a:t>A</a:t>
            </a:r>
            <a:r>
              <a:rPr lang="zh-CN" altLang="en-US" sz="2400"/>
              <a:t>需对消息签名，且消息应由如下若干数据项组成</a:t>
            </a:r>
          </a:p>
          <a:p>
            <a:pPr lvl="1">
              <a:lnSpc>
                <a:spcPct val="100000"/>
              </a:lnSpc>
            </a:pPr>
            <a:r>
              <a:rPr lang="zh-CN" altLang="en-US" sz="2000"/>
              <a:t>即消息至少包括</a:t>
            </a:r>
            <a:r>
              <a:rPr lang="zh-CN" altLang="en-US" sz="2000">
                <a:solidFill>
                  <a:srgbClr val="0000FF"/>
                </a:solidFill>
              </a:rPr>
              <a:t>时戳</a:t>
            </a:r>
            <a:r>
              <a:rPr lang="en-US" altLang="zh-CN" sz="2000" i="1">
                <a:solidFill>
                  <a:srgbClr val="0000FF"/>
                </a:solidFill>
              </a:rPr>
              <a:t>t</a:t>
            </a:r>
            <a:r>
              <a:rPr lang="en-US" altLang="zh-CN" sz="2000" i="1" baseline="-25000">
                <a:solidFill>
                  <a:srgbClr val="0000FF"/>
                </a:solidFill>
              </a:rPr>
              <a:t>A</a:t>
            </a:r>
            <a:r>
              <a:rPr lang="zh-CN" altLang="en-US" sz="2000">
                <a:solidFill>
                  <a:srgbClr val="0000FF"/>
                </a:solidFill>
              </a:rPr>
              <a:t>、一次性随机数</a:t>
            </a:r>
            <a:r>
              <a:rPr lang="en-US" altLang="zh-CN" sz="2000" i="1">
                <a:solidFill>
                  <a:srgbClr val="0000FF"/>
                </a:solidFill>
              </a:rPr>
              <a:t>r</a:t>
            </a:r>
            <a:r>
              <a:rPr lang="en-US" altLang="zh-CN" sz="2000" i="1" baseline="-25000">
                <a:solidFill>
                  <a:srgbClr val="0000FF"/>
                </a:solidFill>
              </a:rPr>
              <a:t>A</a:t>
            </a:r>
            <a:r>
              <a:rPr lang="zh-CN" altLang="en-US" sz="2000">
                <a:solidFill>
                  <a:srgbClr val="0000FF"/>
                </a:solidFill>
              </a:rPr>
              <a:t>、</a:t>
            </a:r>
            <a:r>
              <a:rPr lang="en-US" altLang="zh-CN" sz="2000">
                <a:solidFill>
                  <a:srgbClr val="0000FF"/>
                </a:solidFill>
              </a:rPr>
              <a:t>B</a:t>
            </a:r>
            <a:r>
              <a:rPr lang="zh-CN" altLang="en-US" sz="2000">
                <a:solidFill>
                  <a:srgbClr val="0000FF"/>
                </a:solidFill>
              </a:rPr>
              <a:t>的身份</a:t>
            </a:r>
          </a:p>
          <a:p>
            <a:pPr lvl="1">
              <a:lnSpc>
                <a:spcPct val="100000"/>
              </a:lnSpc>
            </a:pPr>
            <a:r>
              <a:rPr lang="zh-CN" altLang="en-US" sz="2000">
                <a:solidFill>
                  <a:srgbClr val="0000FF"/>
                </a:solidFill>
              </a:rPr>
              <a:t>时戳</a:t>
            </a:r>
            <a:r>
              <a:rPr lang="zh-CN" altLang="en-US" sz="2000"/>
              <a:t>包括消息的产生时间（可选项）和截止时间，以处理消息传输过程中可能出现的延迟</a:t>
            </a:r>
          </a:p>
          <a:p>
            <a:pPr lvl="1">
              <a:lnSpc>
                <a:spcPct val="100000"/>
              </a:lnSpc>
            </a:pPr>
            <a:r>
              <a:rPr lang="zh-CN" altLang="en-US" sz="2000">
                <a:solidFill>
                  <a:srgbClr val="0000FF"/>
                </a:solidFill>
              </a:rPr>
              <a:t>一次性随机数</a:t>
            </a:r>
            <a:r>
              <a:rPr lang="zh-CN" altLang="en-US" sz="2000"/>
              <a:t>用以防止重放攻击</a:t>
            </a:r>
          </a:p>
          <a:p>
            <a:pPr lvl="2">
              <a:lnSpc>
                <a:spcPct val="100000"/>
              </a:lnSpc>
            </a:pPr>
            <a:r>
              <a:rPr lang="en-US" altLang="zh-CN" sz="2000" i="1"/>
              <a:t>r</a:t>
            </a:r>
            <a:r>
              <a:rPr lang="en-US" altLang="zh-CN" sz="2000" i="1" baseline="-25000"/>
              <a:t>A</a:t>
            </a:r>
            <a:r>
              <a:rPr lang="zh-CN" altLang="en-US" sz="2000"/>
              <a:t>在消息未到截止时间前应是这一消息惟一所有的，因此</a:t>
            </a:r>
            <a:r>
              <a:rPr lang="en-US" altLang="zh-CN" sz="2000"/>
              <a:t>B</a:t>
            </a:r>
            <a:r>
              <a:rPr lang="zh-CN" altLang="en-US" sz="2000"/>
              <a:t>可在这一消息截止时间以前，一直存有</a:t>
            </a:r>
            <a:r>
              <a:rPr lang="en-US" altLang="zh-CN" sz="2000" i="1"/>
              <a:t>r</a:t>
            </a:r>
            <a:r>
              <a:rPr lang="en-US" altLang="zh-CN" sz="2000" i="1" baseline="-25000"/>
              <a:t>A</a:t>
            </a:r>
            <a:r>
              <a:rPr lang="zh-CN" altLang="en-US" sz="2000"/>
              <a:t>，以拒绝具有相同</a:t>
            </a:r>
            <a:r>
              <a:rPr lang="en-US" altLang="zh-CN" sz="2000" i="1"/>
              <a:t>r</a:t>
            </a:r>
            <a:r>
              <a:rPr lang="en-US" altLang="zh-CN" sz="2000" i="1" baseline="-25000"/>
              <a:t>A</a:t>
            </a:r>
            <a:r>
              <a:rPr lang="zh-CN" altLang="en-US" sz="2000"/>
              <a:t>的其他消息</a:t>
            </a:r>
          </a:p>
          <a:p>
            <a:pPr lvl="1">
              <a:lnSpc>
                <a:spcPct val="100000"/>
              </a:lnSpc>
            </a:pPr>
            <a:r>
              <a:rPr lang="zh-CN" altLang="en-US" sz="2000"/>
              <a:t>如果不单纯为了认证，则数据项还可包括</a:t>
            </a:r>
            <a:r>
              <a:rPr lang="zh-CN" altLang="en-US" sz="2000">
                <a:solidFill>
                  <a:srgbClr val="0000FF"/>
                </a:solidFill>
              </a:rPr>
              <a:t>其它信息</a:t>
            </a:r>
            <a:r>
              <a:rPr lang="en-US" altLang="zh-CN" sz="2000" i="1"/>
              <a:t>sgnData</a:t>
            </a:r>
            <a:r>
              <a:rPr lang="zh-CN" altLang="en-US" sz="2000"/>
              <a:t>，将这个信息包括在数据项中可保证该信息的真实性和完整性</a:t>
            </a:r>
          </a:p>
          <a:p>
            <a:pPr lvl="1">
              <a:lnSpc>
                <a:spcPct val="100000"/>
              </a:lnSpc>
            </a:pPr>
            <a:r>
              <a:rPr lang="zh-CN" altLang="en-US" sz="2000"/>
              <a:t>数据项中还可包括由</a:t>
            </a:r>
            <a:r>
              <a:rPr lang="en-US" altLang="zh-CN" sz="2000"/>
              <a:t>B</a:t>
            </a:r>
            <a:r>
              <a:rPr lang="zh-CN" altLang="en-US" sz="2000"/>
              <a:t>的</a:t>
            </a:r>
            <a:r>
              <a:rPr lang="en-US" altLang="zh-CN" sz="2000" i="1"/>
              <a:t>PK</a:t>
            </a:r>
            <a:r>
              <a:rPr lang="en-US" altLang="zh-CN" sz="2000" i="1" baseline="-25000"/>
              <a:t>B</a:t>
            </a:r>
            <a:r>
              <a:rPr lang="zh-CN" altLang="en-US" sz="2000"/>
              <a:t>加密的双方意欲建立的</a:t>
            </a:r>
            <a:r>
              <a:rPr lang="zh-CN" altLang="en-US" sz="2000">
                <a:solidFill>
                  <a:srgbClr val="0000FF"/>
                </a:solidFill>
              </a:rPr>
              <a:t>会话密钥</a:t>
            </a:r>
            <a:r>
              <a:rPr lang="en-US" altLang="zh-CN" sz="2000" i="1"/>
              <a:t>K</a:t>
            </a:r>
            <a:r>
              <a:rPr lang="en-US" altLang="zh-CN" sz="2000" i="1" baseline="-25000"/>
              <a:t>AB</a:t>
            </a:r>
          </a:p>
        </p:txBody>
      </p:sp>
      <p:sp>
        <p:nvSpPr>
          <p:cNvPr id="698372" name="Rectangle 4"/>
          <p:cNvSpPr>
            <a:spLocks noGrp="1" noChangeArrowheads="1"/>
          </p:cNvSpPr>
          <p:nvPr>
            <p:ph type="title"/>
          </p:nvPr>
        </p:nvSpPr>
        <p:spPr>
          <a:xfrm>
            <a:off x="457200" y="122238"/>
            <a:ext cx="3352800" cy="715962"/>
          </a:xfrm>
          <a:noFill/>
          <a:ln/>
        </p:spPr>
        <p:txBody>
          <a:bodyPr/>
          <a:lstStyle/>
          <a:p>
            <a:r>
              <a:rPr lang="en-US" altLang="zh-CN" dirty="0" smtClean="0"/>
              <a:t>8.5.2 </a:t>
            </a:r>
            <a:r>
              <a:rPr lang="zh-CN" altLang="en-US" dirty="0"/>
              <a:t>认证过程</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74</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8371">
                                            <p:txEl>
                                              <p:pRg st="3" end="3"/>
                                            </p:txEl>
                                          </p:spTgt>
                                        </p:tgtEl>
                                        <p:attrNameLst>
                                          <p:attrName>style.visibility</p:attrName>
                                        </p:attrNameLst>
                                      </p:cBhvr>
                                      <p:to>
                                        <p:strVal val="visible"/>
                                      </p:to>
                                    </p:set>
                                    <p:anim calcmode="lin" valueType="num">
                                      <p:cBhvr additive="base">
                                        <p:cTn id="7" dur="500" fill="hold"/>
                                        <p:tgtEl>
                                          <p:spTgt spid="6983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8371">
                                            <p:txEl>
                                              <p:pRg st="4" end="4"/>
                                            </p:txEl>
                                          </p:spTgt>
                                        </p:tgtEl>
                                        <p:attrNameLst>
                                          <p:attrName>style.visibility</p:attrName>
                                        </p:attrNameLst>
                                      </p:cBhvr>
                                      <p:to>
                                        <p:strVal val="visible"/>
                                      </p:to>
                                    </p:set>
                                    <p:anim calcmode="lin" valueType="num">
                                      <p:cBhvr additive="base">
                                        <p:cTn id="13" dur="500" fill="hold"/>
                                        <p:tgtEl>
                                          <p:spTgt spid="6983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8371">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98371">
                                            <p:txEl>
                                              <p:pRg st="5" end="5"/>
                                            </p:txEl>
                                          </p:spTgt>
                                        </p:tgtEl>
                                        <p:attrNameLst>
                                          <p:attrName>style.visibility</p:attrName>
                                        </p:attrNameLst>
                                      </p:cBhvr>
                                      <p:to>
                                        <p:strVal val="visible"/>
                                      </p:to>
                                    </p:set>
                                    <p:anim calcmode="lin" valueType="num">
                                      <p:cBhvr additive="base">
                                        <p:cTn id="17" dur="500" fill="hold"/>
                                        <p:tgtEl>
                                          <p:spTgt spid="69837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98371">
                                            <p:txEl>
                                              <p:pRg st="6" end="6"/>
                                            </p:txEl>
                                          </p:spTgt>
                                        </p:tgtEl>
                                        <p:attrNameLst>
                                          <p:attrName>style.visibility</p:attrName>
                                        </p:attrNameLst>
                                      </p:cBhvr>
                                      <p:to>
                                        <p:strVal val="visible"/>
                                      </p:to>
                                    </p:set>
                                    <p:anim calcmode="lin" valueType="num">
                                      <p:cBhvr additive="base">
                                        <p:cTn id="23" dur="500" fill="hold"/>
                                        <p:tgtEl>
                                          <p:spTgt spid="69837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983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98371">
                                            <p:txEl>
                                              <p:pRg st="7" end="7"/>
                                            </p:txEl>
                                          </p:spTgt>
                                        </p:tgtEl>
                                        <p:attrNameLst>
                                          <p:attrName>style.visibility</p:attrName>
                                        </p:attrNameLst>
                                      </p:cBhvr>
                                      <p:to>
                                        <p:strVal val="visible"/>
                                      </p:to>
                                    </p:set>
                                    <p:anim calcmode="lin" valueType="num">
                                      <p:cBhvr additive="base">
                                        <p:cTn id="29" dur="500" fill="hold"/>
                                        <p:tgtEl>
                                          <p:spTgt spid="69837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983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5" name="Rectangle 3"/>
          <p:cNvSpPr>
            <a:spLocks noGrp="1" noChangeArrowheads="1"/>
          </p:cNvSpPr>
          <p:nvPr>
            <p:ph type="body" idx="1"/>
          </p:nvPr>
        </p:nvSpPr>
        <p:spPr>
          <a:xfrm>
            <a:off x="457200" y="914400"/>
            <a:ext cx="8229600" cy="4114800"/>
          </a:xfrm>
        </p:spPr>
        <p:txBody>
          <a:bodyPr/>
          <a:lstStyle/>
          <a:p>
            <a:pPr>
              <a:lnSpc>
                <a:spcPct val="100000"/>
              </a:lnSpc>
            </a:pPr>
            <a:r>
              <a:rPr lang="en-US" altLang="zh-CN" sz="2800"/>
              <a:t>2</a:t>
            </a:r>
            <a:r>
              <a:rPr lang="zh-CN" altLang="en-US" sz="2800"/>
              <a:t>．双向认证</a:t>
            </a:r>
            <a:r>
              <a:rPr lang="en-US" altLang="zh-CN" sz="2800"/>
              <a:t>(</a:t>
            </a:r>
            <a:r>
              <a:rPr lang="zh-CN" altLang="en-US" sz="2800"/>
              <a:t>需要检查时戳</a:t>
            </a:r>
            <a:r>
              <a:rPr lang="en-US" altLang="zh-CN" sz="2800"/>
              <a:t>)</a:t>
            </a:r>
          </a:p>
          <a:p>
            <a:pPr lvl="1">
              <a:lnSpc>
                <a:spcPct val="100000"/>
              </a:lnSpc>
            </a:pPr>
            <a:r>
              <a:rPr lang="en-US" altLang="zh-CN" sz="2400"/>
              <a:t>① A → B</a:t>
            </a:r>
            <a:r>
              <a:rPr lang="zh-CN" altLang="en-US" sz="2400"/>
              <a:t>：</a:t>
            </a:r>
            <a:r>
              <a:rPr lang="en-US" altLang="zh-CN" sz="2400"/>
              <a:t>A{</a:t>
            </a:r>
            <a:r>
              <a:rPr lang="en-US" altLang="zh-CN" sz="2400" i="1"/>
              <a:t>t</a:t>
            </a:r>
            <a:r>
              <a:rPr lang="en-US" altLang="zh-CN" sz="2400" i="1" baseline="-25000"/>
              <a:t>A</a:t>
            </a:r>
            <a:r>
              <a:rPr lang="en-US" altLang="zh-CN" sz="2400"/>
              <a:t>,</a:t>
            </a:r>
            <a:r>
              <a:rPr lang="en-US" altLang="zh-CN" sz="2400" i="1"/>
              <a:t>r</a:t>
            </a:r>
            <a:r>
              <a:rPr lang="en-US" altLang="zh-CN" sz="2400" i="1" baseline="-25000"/>
              <a:t>A</a:t>
            </a:r>
            <a:r>
              <a:rPr lang="en-US" altLang="zh-CN" sz="2400"/>
              <a:t>,</a:t>
            </a:r>
            <a:r>
              <a:rPr lang="en-US" altLang="zh-CN" sz="2400" i="1"/>
              <a:t>B</a:t>
            </a:r>
            <a:r>
              <a:rPr lang="en-US" altLang="zh-CN" sz="2400"/>
              <a:t>,</a:t>
            </a:r>
            <a:r>
              <a:rPr lang="en-US" altLang="zh-CN" sz="2400" i="1"/>
              <a:t>sgnData</a:t>
            </a:r>
            <a:r>
              <a:rPr lang="en-US" altLang="zh-CN" sz="2400"/>
              <a:t>,</a:t>
            </a:r>
            <a:r>
              <a:rPr lang="en-US" altLang="zh-CN" sz="2400" i="1"/>
              <a:t>E</a:t>
            </a:r>
            <a:r>
              <a:rPr lang="en-US" altLang="zh-CN" sz="2400" i="1" baseline="-25000"/>
              <a:t>PKB</a:t>
            </a:r>
            <a:r>
              <a:rPr lang="en-US" altLang="zh-CN" sz="2400"/>
              <a:t>[</a:t>
            </a:r>
            <a:r>
              <a:rPr lang="en-US" altLang="zh-CN" sz="2400" i="1"/>
              <a:t>K</a:t>
            </a:r>
            <a:r>
              <a:rPr lang="en-US" altLang="zh-CN" sz="2400" i="1" baseline="-25000"/>
              <a:t>AB</a:t>
            </a:r>
            <a:r>
              <a:rPr lang="en-US" altLang="zh-CN" sz="2400"/>
              <a:t>]}</a:t>
            </a:r>
          </a:p>
          <a:p>
            <a:pPr lvl="1">
              <a:lnSpc>
                <a:spcPct val="100000"/>
              </a:lnSpc>
            </a:pPr>
            <a:r>
              <a:rPr lang="en-US" altLang="zh-CN" sz="2400">
                <a:solidFill>
                  <a:srgbClr val="0000FF"/>
                </a:solidFill>
              </a:rPr>
              <a:t>② B → A</a:t>
            </a:r>
            <a:r>
              <a:rPr lang="zh-CN" altLang="en-US" sz="2400">
                <a:solidFill>
                  <a:srgbClr val="0000FF"/>
                </a:solidFill>
              </a:rPr>
              <a:t>：</a:t>
            </a:r>
            <a:r>
              <a:rPr lang="en-US" altLang="zh-CN" sz="2400">
                <a:solidFill>
                  <a:srgbClr val="0000FF"/>
                </a:solidFill>
              </a:rPr>
              <a:t>B{</a:t>
            </a:r>
            <a:r>
              <a:rPr lang="en-US" altLang="zh-CN" sz="2400" i="1">
                <a:solidFill>
                  <a:srgbClr val="0000FF"/>
                </a:solidFill>
              </a:rPr>
              <a:t>t</a:t>
            </a:r>
            <a:r>
              <a:rPr lang="en-US" altLang="zh-CN" sz="2400" i="1" baseline="-25000">
                <a:solidFill>
                  <a:srgbClr val="0000FF"/>
                </a:solidFill>
              </a:rPr>
              <a:t>B</a:t>
            </a:r>
            <a:r>
              <a:rPr lang="en-US" altLang="zh-CN" sz="2400">
                <a:solidFill>
                  <a:srgbClr val="0000FF"/>
                </a:solidFill>
              </a:rPr>
              <a:t>,</a:t>
            </a:r>
            <a:r>
              <a:rPr lang="en-US" altLang="zh-CN" sz="2400" i="1">
                <a:solidFill>
                  <a:srgbClr val="0000FF"/>
                </a:solidFill>
              </a:rPr>
              <a:t>r</a:t>
            </a:r>
            <a:r>
              <a:rPr lang="en-US" altLang="zh-CN" sz="2400" i="1" baseline="-25000">
                <a:solidFill>
                  <a:srgbClr val="0000FF"/>
                </a:solidFill>
              </a:rPr>
              <a:t>B</a:t>
            </a:r>
            <a:r>
              <a:rPr lang="en-US" altLang="zh-CN" sz="2400">
                <a:solidFill>
                  <a:srgbClr val="0000FF"/>
                </a:solidFill>
              </a:rPr>
              <a:t>,</a:t>
            </a:r>
            <a:r>
              <a:rPr lang="en-US" altLang="zh-CN" sz="2400" i="1">
                <a:solidFill>
                  <a:srgbClr val="0000FF"/>
                </a:solidFill>
              </a:rPr>
              <a:t>A</a:t>
            </a:r>
            <a:r>
              <a:rPr lang="en-US" altLang="zh-CN" sz="2400">
                <a:solidFill>
                  <a:srgbClr val="0000FF"/>
                </a:solidFill>
              </a:rPr>
              <a:t>,</a:t>
            </a:r>
            <a:r>
              <a:rPr lang="en-US" altLang="zh-CN" sz="2400" i="1">
                <a:solidFill>
                  <a:srgbClr val="0000FF"/>
                </a:solidFill>
              </a:rPr>
              <a:t>r</a:t>
            </a:r>
            <a:r>
              <a:rPr lang="en-US" altLang="zh-CN" sz="2400" i="1" baseline="-25000">
                <a:solidFill>
                  <a:srgbClr val="0000FF"/>
                </a:solidFill>
              </a:rPr>
              <a:t>A</a:t>
            </a:r>
            <a:r>
              <a:rPr lang="en-US" altLang="zh-CN" sz="2400">
                <a:solidFill>
                  <a:srgbClr val="0000FF"/>
                </a:solidFill>
              </a:rPr>
              <a:t>,</a:t>
            </a:r>
            <a:r>
              <a:rPr lang="en-US" altLang="zh-CN" sz="2400" i="1">
                <a:solidFill>
                  <a:srgbClr val="0000FF"/>
                </a:solidFill>
              </a:rPr>
              <a:t>sgnData</a:t>
            </a:r>
            <a:r>
              <a:rPr lang="en-US" altLang="zh-CN" sz="2400">
                <a:solidFill>
                  <a:srgbClr val="0000FF"/>
                </a:solidFill>
              </a:rPr>
              <a:t>,</a:t>
            </a:r>
            <a:r>
              <a:rPr lang="en-US" altLang="zh-CN" sz="2400" i="1">
                <a:solidFill>
                  <a:srgbClr val="0000FF"/>
                </a:solidFill>
              </a:rPr>
              <a:t>E</a:t>
            </a:r>
            <a:r>
              <a:rPr lang="en-US" altLang="zh-CN" sz="2400" i="1" baseline="-25000">
                <a:solidFill>
                  <a:srgbClr val="0000FF"/>
                </a:solidFill>
              </a:rPr>
              <a:t>PKA</a:t>
            </a:r>
            <a:r>
              <a:rPr lang="en-US" altLang="zh-CN" sz="2400">
                <a:solidFill>
                  <a:srgbClr val="0000FF"/>
                </a:solidFill>
              </a:rPr>
              <a:t>[</a:t>
            </a:r>
            <a:r>
              <a:rPr lang="en-US" altLang="zh-CN" sz="2400" i="1">
                <a:solidFill>
                  <a:srgbClr val="0000FF"/>
                </a:solidFill>
              </a:rPr>
              <a:t>K</a:t>
            </a:r>
            <a:r>
              <a:rPr lang="en-US" altLang="zh-CN" sz="2400" i="1" baseline="-25000">
                <a:solidFill>
                  <a:srgbClr val="0000FF"/>
                </a:solidFill>
              </a:rPr>
              <a:t>BA</a:t>
            </a:r>
            <a:r>
              <a:rPr lang="en-US" altLang="zh-CN" sz="2400">
                <a:solidFill>
                  <a:srgbClr val="0000FF"/>
                </a:solidFill>
              </a:rPr>
              <a:t>]}</a:t>
            </a:r>
            <a:endParaRPr lang="en-US" altLang="zh-CN" sz="2400" i="1">
              <a:solidFill>
                <a:srgbClr val="0000FF"/>
              </a:solidFill>
            </a:endParaRPr>
          </a:p>
          <a:p>
            <a:pPr lvl="1">
              <a:lnSpc>
                <a:spcPct val="100000"/>
              </a:lnSpc>
            </a:pPr>
            <a:r>
              <a:rPr lang="zh-CN" altLang="en-US" sz="2400"/>
              <a:t>双向认证是在上述单向认证的基础上，</a:t>
            </a:r>
            <a:r>
              <a:rPr lang="en-US" altLang="zh-CN" sz="2400"/>
              <a:t>B</a:t>
            </a:r>
            <a:r>
              <a:rPr lang="zh-CN" altLang="en-US" sz="2400"/>
              <a:t>再向</a:t>
            </a:r>
            <a:r>
              <a:rPr lang="en-US" altLang="zh-CN" sz="2400"/>
              <a:t>A</a:t>
            </a:r>
            <a:r>
              <a:rPr lang="zh-CN" altLang="en-US" sz="2400"/>
              <a:t>作出应答，以证明</a:t>
            </a:r>
            <a:r>
              <a:rPr lang="en-US" altLang="zh-CN" sz="2400"/>
              <a:t>: </a:t>
            </a:r>
          </a:p>
          <a:p>
            <a:pPr lvl="2">
              <a:lnSpc>
                <a:spcPct val="100000"/>
              </a:lnSpc>
            </a:pPr>
            <a:r>
              <a:rPr lang="en-US" altLang="zh-CN"/>
              <a:t>B</a:t>
            </a:r>
            <a:r>
              <a:rPr lang="zh-CN" altLang="en-US"/>
              <a:t>的身份、应答消息是由</a:t>
            </a:r>
            <a:r>
              <a:rPr lang="en-US" altLang="zh-CN"/>
              <a:t>B</a:t>
            </a:r>
            <a:r>
              <a:rPr lang="zh-CN" altLang="en-US"/>
              <a:t>产生的；应答的意欲接收者是</a:t>
            </a:r>
            <a:r>
              <a:rPr lang="en-US" altLang="zh-CN"/>
              <a:t>A</a:t>
            </a:r>
            <a:r>
              <a:rPr lang="zh-CN" altLang="en-US"/>
              <a:t>；应答消息是完整的和新鲜的</a:t>
            </a:r>
          </a:p>
          <a:p>
            <a:pPr lvl="2">
              <a:lnSpc>
                <a:spcPct val="100000"/>
              </a:lnSpc>
            </a:pPr>
            <a:r>
              <a:rPr lang="zh-CN" altLang="en-US"/>
              <a:t>双向认证不仅实现了</a:t>
            </a:r>
            <a:r>
              <a:rPr lang="en-US" altLang="zh-CN"/>
              <a:t>B</a:t>
            </a:r>
            <a:r>
              <a:rPr lang="zh-CN" altLang="en-US"/>
              <a:t>认证</a:t>
            </a:r>
            <a:r>
              <a:rPr lang="en-US" altLang="zh-CN"/>
              <a:t>A</a:t>
            </a:r>
            <a:r>
              <a:rPr lang="zh-CN" altLang="en-US"/>
              <a:t>，也实现了</a:t>
            </a:r>
            <a:r>
              <a:rPr lang="en-US" altLang="zh-CN"/>
              <a:t>A</a:t>
            </a:r>
            <a:r>
              <a:rPr lang="zh-CN" altLang="en-US"/>
              <a:t>认证</a:t>
            </a:r>
            <a:r>
              <a:rPr lang="en-US" altLang="zh-CN"/>
              <a:t>B</a:t>
            </a:r>
            <a:r>
              <a:rPr lang="zh-CN" altLang="en-US"/>
              <a:t>。</a:t>
            </a:r>
          </a:p>
          <a:p>
            <a:pPr lvl="2">
              <a:lnSpc>
                <a:spcPct val="100000"/>
              </a:lnSpc>
            </a:pPr>
            <a:endParaRPr lang="en-US" altLang="zh-CN"/>
          </a:p>
        </p:txBody>
      </p:sp>
      <p:pic>
        <p:nvPicPr>
          <p:cNvPr id="699396" name="Picture 4" descr="xd86"/>
          <p:cNvPicPr>
            <a:picLocks noChangeAspect="1" noChangeArrowheads="1"/>
          </p:cNvPicPr>
          <p:nvPr/>
        </p:nvPicPr>
        <p:blipFill>
          <a:blip r:embed="rId2" cstate="print"/>
          <a:srcRect t="25166" b="41280"/>
          <a:stretch>
            <a:fillRect/>
          </a:stretch>
        </p:blipFill>
        <p:spPr bwMode="auto">
          <a:xfrm>
            <a:off x="1600200" y="5181600"/>
            <a:ext cx="6477000" cy="1524000"/>
          </a:xfrm>
          <a:prstGeom prst="rect">
            <a:avLst/>
          </a:prstGeom>
          <a:noFill/>
        </p:spPr>
      </p:pic>
      <p:sp>
        <p:nvSpPr>
          <p:cNvPr id="699397" name="Rectangle 5"/>
          <p:cNvSpPr>
            <a:spLocks noGrp="1" noChangeArrowheads="1"/>
          </p:cNvSpPr>
          <p:nvPr>
            <p:ph type="title"/>
          </p:nvPr>
        </p:nvSpPr>
        <p:spPr>
          <a:xfrm>
            <a:off x="457200" y="122238"/>
            <a:ext cx="3352800" cy="715962"/>
          </a:xfrm>
          <a:noFill/>
          <a:ln/>
        </p:spPr>
        <p:txBody>
          <a:bodyPr/>
          <a:lstStyle/>
          <a:p>
            <a:r>
              <a:rPr lang="en-US" altLang="zh-CN" dirty="0" smtClean="0"/>
              <a:t>8.5.2 </a:t>
            </a:r>
            <a:r>
              <a:rPr lang="zh-CN" altLang="en-US" dirty="0"/>
              <a:t>认证过程</a:t>
            </a:r>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75</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9395">
                                            <p:txEl>
                                              <p:pRg st="4" end="4"/>
                                            </p:txEl>
                                          </p:spTgt>
                                        </p:tgtEl>
                                        <p:attrNameLst>
                                          <p:attrName>style.visibility</p:attrName>
                                        </p:attrNameLst>
                                      </p:cBhvr>
                                      <p:to>
                                        <p:strVal val="visible"/>
                                      </p:to>
                                    </p:set>
                                    <p:anim calcmode="lin" valueType="num">
                                      <p:cBhvr additive="base">
                                        <p:cTn id="7" dur="500" fill="hold"/>
                                        <p:tgtEl>
                                          <p:spTgt spid="6993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939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9395">
                                            <p:txEl>
                                              <p:pRg st="5" end="5"/>
                                            </p:txEl>
                                          </p:spTgt>
                                        </p:tgtEl>
                                        <p:attrNameLst>
                                          <p:attrName>style.visibility</p:attrName>
                                        </p:attrNameLst>
                                      </p:cBhvr>
                                      <p:to>
                                        <p:strVal val="visible"/>
                                      </p:to>
                                    </p:set>
                                    <p:anim calcmode="lin" valueType="num">
                                      <p:cBhvr additive="base">
                                        <p:cTn id="11" dur="500" fill="hold"/>
                                        <p:tgtEl>
                                          <p:spTgt spid="69939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US" altLang="zh-CN" dirty="0" smtClean="0"/>
              <a:t>8.5.2 </a:t>
            </a:r>
            <a:r>
              <a:rPr lang="zh-CN" altLang="en-US" dirty="0"/>
              <a:t>认证过程</a:t>
            </a:r>
          </a:p>
        </p:txBody>
      </p:sp>
      <p:sp>
        <p:nvSpPr>
          <p:cNvPr id="836611" name="Rectangle 3"/>
          <p:cNvSpPr>
            <a:spLocks noGrp="1" noChangeArrowheads="1"/>
          </p:cNvSpPr>
          <p:nvPr>
            <p:ph type="body" idx="1"/>
          </p:nvPr>
        </p:nvSpPr>
        <p:spPr>
          <a:xfrm>
            <a:off x="457200" y="1219200"/>
            <a:ext cx="8229600" cy="5410200"/>
          </a:xfrm>
        </p:spPr>
        <p:txBody>
          <a:bodyPr/>
          <a:lstStyle/>
          <a:p>
            <a:pPr lvl="1">
              <a:lnSpc>
                <a:spcPct val="110000"/>
              </a:lnSpc>
              <a:buFont typeface="Wingdings" pitchFamily="2" charset="2"/>
              <a:buNone/>
            </a:pPr>
            <a:r>
              <a:rPr lang="en-US" altLang="zh-CN"/>
              <a:t>① A → B</a:t>
            </a:r>
            <a:r>
              <a:rPr lang="zh-CN" altLang="en-US"/>
              <a:t>：</a:t>
            </a:r>
            <a:r>
              <a:rPr lang="en-US" altLang="zh-CN"/>
              <a:t>A{</a:t>
            </a:r>
            <a:r>
              <a:rPr lang="en-US" altLang="zh-CN" i="1"/>
              <a:t>t</a:t>
            </a:r>
            <a:r>
              <a:rPr lang="en-US" altLang="zh-CN" i="1" baseline="-25000"/>
              <a:t>A</a:t>
            </a:r>
            <a:r>
              <a:rPr lang="en-US" altLang="zh-CN"/>
              <a:t>,</a:t>
            </a:r>
            <a:r>
              <a:rPr lang="en-US" altLang="zh-CN" i="1"/>
              <a:t>r</a:t>
            </a:r>
            <a:r>
              <a:rPr lang="en-US" altLang="zh-CN" i="1" baseline="-25000"/>
              <a:t>A</a:t>
            </a:r>
            <a:r>
              <a:rPr lang="en-US" altLang="zh-CN"/>
              <a:t>,</a:t>
            </a:r>
            <a:r>
              <a:rPr lang="en-US" altLang="zh-CN" i="1"/>
              <a:t>B</a:t>
            </a:r>
            <a:r>
              <a:rPr lang="en-US" altLang="zh-CN"/>
              <a:t>,</a:t>
            </a:r>
            <a:r>
              <a:rPr lang="en-US" altLang="zh-CN" i="1"/>
              <a:t>sgnData</a:t>
            </a:r>
            <a:r>
              <a:rPr lang="en-US" altLang="zh-CN"/>
              <a:t>,</a:t>
            </a:r>
            <a:r>
              <a:rPr lang="en-US" altLang="zh-CN" i="1"/>
              <a:t>E</a:t>
            </a:r>
            <a:r>
              <a:rPr lang="en-US" altLang="zh-CN" i="1" baseline="-25000"/>
              <a:t>PKB</a:t>
            </a:r>
            <a:r>
              <a:rPr lang="en-US" altLang="zh-CN"/>
              <a:t>[</a:t>
            </a:r>
            <a:r>
              <a:rPr lang="en-US" altLang="zh-CN" i="1"/>
              <a:t>K</a:t>
            </a:r>
            <a:r>
              <a:rPr lang="en-US" altLang="zh-CN" i="1" baseline="-25000"/>
              <a:t>AB</a:t>
            </a:r>
            <a:r>
              <a:rPr lang="en-US" altLang="zh-CN"/>
              <a:t>]}</a:t>
            </a:r>
          </a:p>
          <a:p>
            <a:pPr lvl="1">
              <a:lnSpc>
                <a:spcPct val="110000"/>
              </a:lnSpc>
              <a:buFont typeface="Wingdings" pitchFamily="2" charset="2"/>
              <a:buNone/>
            </a:pPr>
            <a:r>
              <a:rPr lang="en-US" altLang="zh-CN">
                <a:solidFill>
                  <a:srgbClr val="0000FF"/>
                </a:solidFill>
              </a:rPr>
              <a:t>② B → A</a:t>
            </a:r>
            <a:r>
              <a:rPr lang="zh-CN" altLang="en-US">
                <a:solidFill>
                  <a:srgbClr val="0000FF"/>
                </a:solidFill>
              </a:rPr>
              <a:t>：</a:t>
            </a:r>
            <a:r>
              <a:rPr lang="en-US" altLang="zh-CN">
                <a:solidFill>
                  <a:srgbClr val="0000FF"/>
                </a:solidFill>
              </a:rPr>
              <a:t>B{</a:t>
            </a:r>
            <a:r>
              <a:rPr lang="en-US" altLang="zh-CN" i="1">
                <a:solidFill>
                  <a:srgbClr val="0000FF"/>
                </a:solidFill>
              </a:rPr>
              <a:t>t</a:t>
            </a:r>
            <a:r>
              <a:rPr lang="en-US" altLang="zh-CN" i="1" baseline="-25000">
                <a:solidFill>
                  <a:srgbClr val="0000FF"/>
                </a:solidFill>
              </a:rPr>
              <a:t>B</a:t>
            </a:r>
            <a:r>
              <a:rPr lang="en-US" altLang="zh-CN">
                <a:solidFill>
                  <a:srgbClr val="0000FF"/>
                </a:solidFill>
              </a:rPr>
              <a:t>,</a:t>
            </a:r>
            <a:r>
              <a:rPr lang="en-US" altLang="zh-CN" i="1">
                <a:solidFill>
                  <a:srgbClr val="0000FF"/>
                </a:solidFill>
              </a:rPr>
              <a:t>r</a:t>
            </a:r>
            <a:r>
              <a:rPr lang="en-US" altLang="zh-CN" i="1" baseline="-25000">
                <a:solidFill>
                  <a:srgbClr val="0000FF"/>
                </a:solidFill>
              </a:rPr>
              <a:t>B</a:t>
            </a:r>
            <a:r>
              <a:rPr lang="en-US" altLang="zh-CN">
                <a:solidFill>
                  <a:srgbClr val="0000FF"/>
                </a:solidFill>
              </a:rPr>
              <a:t>,</a:t>
            </a:r>
            <a:r>
              <a:rPr lang="en-US" altLang="zh-CN" i="1">
                <a:solidFill>
                  <a:srgbClr val="0000FF"/>
                </a:solidFill>
              </a:rPr>
              <a:t>A</a:t>
            </a:r>
            <a:r>
              <a:rPr lang="en-US" altLang="zh-CN">
                <a:solidFill>
                  <a:srgbClr val="0000FF"/>
                </a:solidFill>
              </a:rPr>
              <a:t>,</a:t>
            </a:r>
            <a:r>
              <a:rPr lang="en-US" altLang="zh-CN" i="1">
                <a:solidFill>
                  <a:srgbClr val="0000FF"/>
                </a:solidFill>
              </a:rPr>
              <a:t>r</a:t>
            </a:r>
            <a:r>
              <a:rPr lang="en-US" altLang="zh-CN" i="1" baseline="-25000">
                <a:solidFill>
                  <a:srgbClr val="0000FF"/>
                </a:solidFill>
              </a:rPr>
              <a:t>A</a:t>
            </a:r>
            <a:r>
              <a:rPr lang="en-US" altLang="zh-CN">
                <a:solidFill>
                  <a:srgbClr val="0000FF"/>
                </a:solidFill>
              </a:rPr>
              <a:t>,</a:t>
            </a:r>
            <a:r>
              <a:rPr lang="en-US" altLang="zh-CN" i="1">
                <a:solidFill>
                  <a:srgbClr val="0000FF"/>
                </a:solidFill>
              </a:rPr>
              <a:t>sgnData</a:t>
            </a:r>
            <a:r>
              <a:rPr lang="en-US" altLang="zh-CN">
                <a:solidFill>
                  <a:srgbClr val="0000FF"/>
                </a:solidFill>
              </a:rPr>
              <a:t>,</a:t>
            </a:r>
            <a:r>
              <a:rPr lang="en-US" altLang="zh-CN" i="1">
                <a:solidFill>
                  <a:srgbClr val="0000FF"/>
                </a:solidFill>
              </a:rPr>
              <a:t>E</a:t>
            </a:r>
            <a:r>
              <a:rPr lang="en-US" altLang="zh-CN" i="1" baseline="-25000">
                <a:solidFill>
                  <a:srgbClr val="0000FF"/>
                </a:solidFill>
              </a:rPr>
              <a:t>PKA</a:t>
            </a:r>
            <a:r>
              <a:rPr lang="en-US" altLang="zh-CN">
                <a:solidFill>
                  <a:srgbClr val="0000FF"/>
                </a:solidFill>
              </a:rPr>
              <a:t>[</a:t>
            </a:r>
            <a:r>
              <a:rPr lang="en-US" altLang="zh-CN" i="1">
                <a:solidFill>
                  <a:srgbClr val="0000FF"/>
                </a:solidFill>
              </a:rPr>
              <a:t>K</a:t>
            </a:r>
            <a:r>
              <a:rPr lang="en-US" altLang="zh-CN" i="1" baseline="-25000">
                <a:solidFill>
                  <a:srgbClr val="0000FF"/>
                </a:solidFill>
              </a:rPr>
              <a:t>BA</a:t>
            </a:r>
            <a:r>
              <a:rPr lang="en-US" altLang="zh-CN">
                <a:solidFill>
                  <a:srgbClr val="0000FF"/>
                </a:solidFill>
              </a:rPr>
              <a:t>]}</a:t>
            </a:r>
          </a:p>
          <a:p>
            <a:pPr>
              <a:lnSpc>
                <a:spcPct val="110000"/>
              </a:lnSpc>
            </a:pPr>
            <a:r>
              <a:rPr lang="zh-CN" altLang="en-US"/>
              <a:t>应答消息中包括</a:t>
            </a:r>
          </a:p>
          <a:p>
            <a:pPr lvl="1">
              <a:lnSpc>
                <a:spcPct val="110000"/>
              </a:lnSpc>
            </a:pPr>
            <a:r>
              <a:rPr lang="zh-CN" altLang="en-US"/>
              <a:t>由</a:t>
            </a:r>
            <a:r>
              <a:rPr lang="en-US" altLang="zh-CN"/>
              <a:t>A</a:t>
            </a:r>
            <a:r>
              <a:rPr lang="zh-CN" altLang="en-US"/>
              <a:t>发来的一次性随机数</a:t>
            </a:r>
            <a:r>
              <a:rPr lang="en-US" altLang="zh-CN" i="1"/>
              <a:t>r</a:t>
            </a:r>
            <a:r>
              <a:rPr lang="en-US" altLang="zh-CN" i="1" baseline="-25000"/>
              <a:t>A</a:t>
            </a:r>
            <a:r>
              <a:rPr lang="en-US" altLang="zh-CN"/>
              <a:t>(</a:t>
            </a:r>
            <a:r>
              <a:rPr lang="zh-CN" altLang="en-US"/>
              <a:t>以使应答消息有效</a:t>
            </a:r>
            <a:r>
              <a:rPr lang="en-US" altLang="zh-CN"/>
              <a:t>)</a:t>
            </a:r>
          </a:p>
          <a:p>
            <a:pPr lvl="1">
              <a:lnSpc>
                <a:spcPct val="110000"/>
              </a:lnSpc>
            </a:pPr>
            <a:r>
              <a:rPr lang="zh-CN" altLang="en-US"/>
              <a:t>由</a:t>
            </a:r>
            <a:r>
              <a:rPr lang="en-US" altLang="zh-CN"/>
              <a:t>B</a:t>
            </a:r>
            <a:r>
              <a:rPr lang="zh-CN" altLang="en-US"/>
              <a:t>产生的时戳</a:t>
            </a:r>
            <a:r>
              <a:rPr lang="en-US" altLang="zh-CN" i="1"/>
              <a:t>t</a:t>
            </a:r>
            <a:r>
              <a:rPr lang="en-US" altLang="zh-CN" i="1" baseline="-25000"/>
              <a:t>B</a:t>
            </a:r>
            <a:r>
              <a:rPr lang="zh-CN" altLang="en-US"/>
              <a:t>和一次性随机数</a:t>
            </a:r>
            <a:r>
              <a:rPr lang="en-US" altLang="zh-CN" i="1"/>
              <a:t>r</a:t>
            </a:r>
            <a:r>
              <a:rPr lang="en-US" altLang="zh-CN" i="1" baseline="-25000"/>
              <a:t>B</a:t>
            </a:r>
            <a:r>
              <a:rPr lang="zh-CN" altLang="en-US"/>
              <a:t>。</a:t>
            </a:r>
          </a:p>
          <a:p>
            <a:pPr lvl="1">
              <a:lnSpc>
                <a:spcPct val="110000"/>
              </a:lnSpc>
            </a:pPr>
            <a:r>
              <a:rPr lang="zh-CN" altLang="en-US"/>
              <a:t>与单向认证类似，应答消息中也可包括其他附加信息和由</a:t>
            </a:r>
            <a:r>
              <a:rPr lang="en-US" altLang="zh-CN"/>
              <a:t>A</a:t>
            </a:r>
            <a:r>
              <a:rPr lang="zh-CN" altLang="en-US"/>
              <a:t>的公开钥加密的会话密钥</a:t>
            </a:r>
          </a:p>
          <a:p>
            <a:pPr lvl="2">
              <a:lnSpc>
                <a:spcPct val="110000"/>
              </a:lnSpc>
            </a:pPr>
            <a:r>
              <a:rPr lang="zh-CN" altLang="en-US"/>
              <a:t>其中，</a:t>
            </a:r>
            <a:r>
              <a:rPr lang="en-US" altLang="zh-CN" i="1"/>
              <a:t>E</a:t>
            </a:r>
            <a:r>
              <a:rPr lang="en-US" altLang="zh-CN" i="1" baseline="-25000"/>
              <a:t>PKB</a:t>
            </a:r>
            <a:r>
              <a:rPr lang="en-US" altLang="zh-CN"/>
              <a:t>[</a:t>
            </a:r>
            <a:r>
              <a:rPr lang="en-US" altLang="zh-CN" i="1"/>
              <a:t>K</a:t>
            </a:r>
            <a:r>
              <a:rPr lang="en-US" altLang="zh-CN" i="1" baseline="-25000"/>
              <a:t>AB</a:t>
            </a:r>
            <a:r>
              <a:rPr lang="en-US" altLang="zh-CN"/>
              <a:t>]</a:t>
            </a:r>
            <a:r>
              <a:rPr lang="zh-CN" altLang="en-US"/>
              <a:t>、</a:t>
            </a:r>
            <a:r>
              <a:rPr lang="en-US" altLang="zh-CN" i="1"/>
              <a:t>E</a:t>
            </a:r>
            <a:r>
              <a:rPr lang="en-US" altLang="zh-CN" i="1" baseline="-25000"/>
              <a:t>PKA</a:t>
            </a:r>
            <a:r>
              <a:rPr lang="en-US" altLang="zh-CN"/>
              <a:t>[</a:t>
            </a:r>
            <a:r>
              <a:rPr lang="en-US" altLang="zh-CN" i="1"/>
              <a:t>K</a:t>
            </a:r>
            <a:r>
              <a:rPr lang="en-US" altLang="zh-CN" i="1" baseline="-25000"/>
              <a:t>BA</a:t>
            </a:r>
            <a:r>
              <a:rPr lang="en-US" altLang="zh-CN"/>
              <a:t>]</a:t>
            </a:r>
            <a:r>
              <a:rPr lang="zh-CN" altLang="en-US"/>
              <a:t>是可选项</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76</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6611">
                                            <p:txEl>
                                              <p:pRg st="3" end="3"/>
                                            </p:txEl>
                                          </p:spTgt>
                                        </p:tgtEl>
                                        <p:attrNameLst>
                                          <p:attrName>style.visibility</p:attrName>
                                        </p:attrNameLst>
                                      </p:cBhvr>
                                      <p:to>
                                        <p:strVal val="visible"/>
                                      </p:to>
                                    </p:set>
                                    <p:anim calcmode="lin" valueType="num">
                                      <p:cBhvr additive="base">
                                        <p:cTn id="7" dur="500" fill="hold"/>
                                        <p:tgtEl>
                                          <p:spTgt spid="8366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6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6611">
                                            <p:txEl>
                                              <p:pRg st="4" end="4"/>
                                            </p:txEl>
                                          </p:spTgt>
                                        </p:tgtEl>
                                        <p:attrNameLst>
                                          <p:attrName>style.visibility</p:attrName>
                                        </p:attrNameLst>
                                      </p:cBhvr>
                                      <p:to>
                                        <p:strVal val="visible"/>
                                      </p:to>
                                    </p:set>
                                    <p:anim calcmode="lin" valueType="num">
                                      <p:cBhvr additive="base">
                                        <p:cTn id="13" dur="500" fill="hold"/>
                                        <p:tgtEl>
                                          <p:spTgt spid="8366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66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6611">
                                            <p:txEl>
                                              <p:pRg st="5" end="5"/>
                                            </p:txEl>
                                          </p:spTgt>
                                        </p:tgtEl>
                                        <p:attrNameLst>
                                          <p:attrName>style.visibility</p:attrName>
                                        </p:attrNameLst>
                                      </p:cBhvr>
                                      <p:to>
                                        <p:strVal val="visible"/>
                                      </p:to>
                                    </p:set>
                                    <p:anim calcmode="lin" valueType="num">
                                      <p:cBhvr additive="base">
                                        <p:cTn id="19" dur="500" fill="hold"/>
                                        <p:tgtEl>
                                          <p:spTgt spid="8366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66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36611">
                                            <p:txEl>
                                              <p:pRg st="6" end="6"/>
                                            </p:txEl>
                                          </p:spTgt>
                                        </p:tgtEl>
                                        <p:attrNameLst>
                                          <p:attrName>style.visibility</p:attrName>
                                        </p:attrNameLst>
                                      </p:cBhvr>
                                      <p:to>
                                        <p:strVal val="visible"/>
                                      </p:to>
                                    </p:set>
                                    <p:anim calcmode="lin" valueType="num">
                                      <p:cBhvr additive="base">
                                        <p:cTn id="25" dur="500" fill="hold"/>
                                        <p:tgtEl>
                                          <p:spTgt spid="8366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66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9" name="Rectangle 3"/>
          <p:cNvSpPr>
            <a:spLocks noGrp="1" noChangeArrowheads="1"/>
          </p:cNvSpPr>
          <p:nvPr>
            <p:ph type="body" idx="1"/>
          </p:nvPr>
        </p:nvSpPr>
        <p:spPr>
          <a:xfrm>
            <a:off x="457200" y="914400"/>
            <a:ext cx="8229600" cy="5715000"/>
          </a:xfrm>
        </p:spPr>
        <p:txBody>
          <a:bodyPr/>
          <a:lstStyle/>
          <a:p>
            <a:pPr>
              <a:lnSpc>
                <a:spcPct val="110000"/>
              </a:lnSpc>
            </a:pPr>
            <a:r>
              <a:rPr lang="en-US" altLang="zh-CN"/>
              <a:t>3. </a:t>
            </a:r>
            <a:r>
              <a:rPr lang="zh-CN" altLang="en-US"/>
              <a:t>三向认证</a:t>
            </a:r>
          </a:p>
          <a:p>
            <a:pPr lvl="1">
              <a:lnSpc>
                <a:spcPct val="110000"/>
              </a:lnSpc>
            </a:pPr>
            <a:r>
              <a:rPr lang="zh-CN" altLang="en-US" sz="2400"/>
              <a:t>① </a:t>
            </a:r>
            <a:r>
              <a:rPr lang="en-US" altLang="zh-CN" sz="2400"/>
              <a:t>A → B</a:t>
            </a:r>
            <a:r>
              <a:rPr lang="zh-CN" altLang="en-US" sz="2400"/>
              <a:t>：</a:t>
            </a:r>
            <a:r>
              <a:rPr lang="en-US" altLang="zh-CN" sz="2400"/>
              <a:t>A{</a:t>
            </a:r>
            <a:r>
              <a:rPr lang="en-US" altLang="zh-CN" sz="2400" i="1"/>
              <a:t>t</a:t>
            </a:r>
            <a:r>
              <a:rPr lang="en-US" altLang="zh-CN" sz="2400" i="1" baseline="-25000"/>
              <a:t>A</a:t>
            </a:r>
            <a:r>
              <a:rPr lang="en-US" altLang="zh-CN" sz="2400"/>
              <a:t>,</a:t>
            </a:r>
            <a:r>
              <a:rPr lang="en-US" altLang="zh-CN" sz="2400" i="1"/>
              <a:t>r</a:t>
            </a:r>
            <a:r>
              <a:rPr lang="en-US" altLang="zh-CN" sz="2400" i="1" baseline="-25000"/>
              <a:t>A</a:t>
            </a:r>
            <a:r>
              <a:rPr lang="en-US" altLang="zh-CN" sz="2400"/>
              <a:t>,</a:t>
            </a:r>
            <a:r>
              <a:rPr lang="en-US" altLang="zh-CN" sz="2400" i="1"/>
              <a:t>B</a:t>
            </a:r>
            <a:r>
              <a:rPr lang="en-US" altLang="zh-CN" sz="2400"/>
              <a:t>,</a:t>
            </a:r>
            <a:r>
              <a:rPr lang="en-US" altLang="zh-CN" sz="2400" i="1"/>
              <a:t>sgnData</a:t>
            </a:r>
            <a:r>
              <a:rPr lang="en-US" altLang="zh-CN" sz="2400"/>
              <a:t>,</a:t>
            </a:r>
            <a:r>
              <a:rPr lang="en-US" altLang="zh-CN" sz="2400" i="1"/>
              <a:t>E</a:t>
            </a:r>
            <a:r>
              <a:rPr lang="en-US" altLang="zh-CN" sz="2400" i="1" baseline="-25000"/>
              <a:t>PKB</a:t>
            </a:r>
            <a:r>
              <a:rPr lang="en-US" altLang="zh-CN" sz="2400"/>
              <a:t>[</a:t>
            </a:r>
            <a:r>
              <a:rPr lang="en-US" altLang="zh-CN" sz="2400" i="1"/>
              <a:t>K</a:t>
            </a:r>
            <a:r>
              <a:rPr lang="en-US" altLang="zh-CN" sz="2400" i="1" baseline="-25000"/>
              <a:t>AB</a:t>
            </a:r>
            <a:r>
              <a:rPr lang="en-US" altLang="zh-CN" sz="2400"/>
              <a:t>]}</a:t>
            </a:r>
          </a:p>
          <a:p>
            <a:pPr lvl="1">
              <a:lnSpc>
                <a:spcPct val="110000"/>
              </a:lnSpc>
            </a:pPr>
            <a:r>
              <a:rPr lang="en-US" altLang="zh-CN" sz="2400"/>
              <a:t>② B → A</a:t>
            </a:r>
            <a:r>
              <a:rPr lang="zh-CN" altLang="en-US" sz="2400"/>
              <a:t>：</a:t>
            </a:r>
            <a:r>
              <a:rPr lang="en-US" altLang="zh-CN" sz="2400"/>
              <a:t>B{</a:t>
            </a:r>
            <a:r>
              <a:rPr lang="en-US" altLang="zh-CN" sz="2400" i="1"/>
              <a:t>t</a:t>
            </a:r>
            <a:r>
              <a:rPr lang="en-US" altLang="zh-CN" sz="2400" i="1" baseline="-25000"/>
              <a:t>B</a:t>
            </a:r>
            <a:r>
              <a:rPr lang="en-US" altLang="zh-CN" sz="2400"/>
              <a:t>,</a:t>
            </a:r>
            <a:r>
              <a:rPr lang="en-US" altLang="zh-CN" sz="2400" i="1"/>
              <a:t>r</a:t>
            </a:r>
            <a:r>
              <a:rPr lang="en-US" altLang="zh-CN" sz="2400" i="1" baseline="-25000"/>
              <a:t>B</a:t>
            </a:r>
            <a:r>
              <a:rPr lang="en-US" altLang="zh-CN" sz="2400"/>
              <a:t>,</a:t>
            </a:r>
            <a:r>
              <a:rPr lang="en-US" altLang="zh-CN" sz="2400" i="1"/>
              <a:t>A</a:t>
            </a:r>
            <a:r>
              <a:rPr lang="en-US" altLang="zh-CN" sz="2400"/>
              <a:t>,</a:t>
            </a:r>
            <a:r>
              <a:rPr lang="en-US" altLang="zh-CN" sz="2400" i="1"/>
              <a:t>r</a:t>
            </a:r>
            <a:r>
              <a:rPr lang="en-US" altLang="zh-CN" sz="2400" i="1" baseline="-25000"/>
              <a:t>A</a:t>
            </a:r>
            <a:r>
              <a:rPr lang="en-US" altLang="zh-CN" sz="2400"/>
              <a:t>,</a:t>
            </a:r>
            <a:r>
              <a:rPr lang="en-US" altLang="zh-CN" sz="2400" i="1"/>
              <a:t>sgnData</a:t>
            </a:r>
            <a:r>
              <a:rPr lang="en-US" altLang="zh-CN" sz="2400"/>
              <a:t>,</a:t>
            </a:r>
            <a:r>
              <a:rPr lang="en-US" altLang="zh-CN" sz="2400" i="1"/>
              <a:t>E</a:t>
            </a:r>
            <a:r>
              <a:rPr lang="en-US" altLang="zh-CN" sz="2400" i="1" baseline="-25000"/>
              <a:t>PKA</a:t>
            </a:r>
            <a:r>
              <a:rPr lang="en-US" altLang="zh-CN" sz="2400"/>
              <a:t>[</a:t>
            </a:r>
            <a:r>
              <a:rPr lang="en-US" altLang="zh-CN" sz="2400" i="1"/>
              <a:t>K</a:t>
            </a:r>
            <a:r>
              <a:rPr lang="en-US" altLang="zh-CN" sz="2400" i="1" baseline="-25000"/>
              <a:t>BA</a:t>
            </a:r>
            <a:r>
              <a:rPr lang="en-US" altLang="zh-CN" sz="2400"/>
              <a:t>]}</a:t>
            </a:r>
          </a:p>
          <a:p>
            <a:pPr lvl="1">
              <a:lnSpc>
                <a:spcPct val="110000"/>
              </a:lnSpc>
            </a:pPr>
            <a:r>
              <a:rPr lang="en-US" altLang="zh-CN" sz="2400">
                <a:solidFill>
                  <a:srgbClr val="0000FF"/>
                </a:solidFill>
              </a:rPr>
              <a:t>③ A → B</a:t>
            </a:r>
            <a:r>
              <a:rPr lang="zh-CN" altLang="en-US" sz="2400">
                <a:solidFill>
                  <a:srgbClr val="0000FF"/>
                </a:solidFill>
              </a:rPr>
              <a:t>：</a:t>
            </a:r>
            <a:r>
              <a:rPr lang="en-US" altLang="zh-CN" sz="2400">
                <a:solidFill>
                  <a:srgbClr val="0000FF"/>
                </a:solidFill>
              </a:rPr>
              <a:t>A{</a:t>
            </a:r>
            <a:r>
              <a:rPr lang="en-US" altLang="zh-CN" sz="2400" i="1">
                <a:solidFill>
                  <a:srgbClr val="0000FF"/>
                </a:solidFill>
              </a:rPr>
              <a:t>r</a:t>
            </a:r>
            <a:r>
              <a:rPr lang="en-US" altLang="zh-CN" sz="2400" i="1" baseline="-25000">
                <a:solidFill>
                  <a:srgbClr val="0000FF"/>
                </a:solidFill>
              </a:rPr>
              <a:t>B</a:t>
            </a:r>
            <a:r>
              <a:rPr lang="en-US" altLang="zh-CN" sz="2400">
                <a:solidFill>
                  <a:srgbClr val="0000FF"/>
                </a:solidFill>
              </a:rPr>
              <a:t>}</a:t>
            </a:r>
          </a:p>
          <a:p>
            <a:pPr lvl="1">
              <a:lnSpc>
                <a:spcPct val="110000"/>
              </a:lnSpc>
            </a:pPr>
            <a:r>
              <a:rPr lang="zh-CN" altLang="en-US" sz="2400"/>
              <a:t>在上述双向认证完成后，</a:t>
            </a:r>
            <a:r>
              <a:rPr lang="en-US" altLang="zh-CN" sz="2400"/>
              <a:t>A</a:t>
            </a:r>
            <a:r>
              <a:rPr lang="zh-CN" altLang="en-US" sz="2400"/>
              <a:t>再对从</a:t>
            </a:r>
            <a:r>
              <a:rPr lang="en-US" altLang="zh-CN" sz="2400"/>
              <a:t>B</a:t>
            </a:r>
            <a:r>
              <a:rPr lang="zh-CN" altLang="en-US" sz="2400"/>
              <a:t>发来的一次性随机数签字后发往</a:t>
            </a:r>
            <a:r>
              <a:rPr lang="en-US" altLang="zh-CN" sz="2400"/>
              <a:t>B</a:t>
            </a:r>
            <a:r>
              <a:rPr lang="zh-CN" altLang="en-US" sz="2400"/>
              <a:t>，即构成第三向认证。</a:t>
            </a:r>
          </a:p>
          <a:p>
            <a:pPr lvl="2">
              <a:lnSpc>
                <a:spcPct val="110000"/>
              </a:lnSpc>
            </a:pPr>
            <a:r>
              <a:rPr lang="zh-CN" altLang="en-US" sz="2000">
                <a:solidFill>
                  <a:srgbClr val="0000FF"/>
                </a:solidFill>
              </a:rPr>
              <a:t>三向认证的目的是双方将收到的对方发来的一次性随机数又都返回给对方</a:t>
            </a:r>
          </a:p>
          <a:p>
            <a:pPr lvl="2">
              <a:lnSpc>
                <a:spcPct val="110000"/>
              </a:lnSpc>
            </a:pPr>
            <a:r>
              <a:rPr lang="zh-CN" altLang="en-US" sz="2000"/>
              <a:t>因此</a:t>
            </a:r>
            <a:r>
              <a:rPr lang="zh-CN" altLang="en-US" sz="2000">
                <a:solidFill>
                  <a:srgbClr val="0000FF"/>
                </a:solidFill>
              </a:rPr>
              <a:t>双方不需检查时戳只需检查对方的一次性随机数即可检查出是否有重放攻击</a:t>
            </a:r>
            <a:r>
              <a:rPr lang="zh-CN" altLang="en-US" sz="2000"/>
              <a:t>。</a:t>
            </a:r>
          </a:p>
          <a:p>
            <a:pPr lvl="2">
              <a:lnSpc>
                <a:spcPct val="110000"/>
              </a:lnSpc>
            </a:pPr>
            <a:r>
              <a:rPr lang="zh-CN" altLang="en-US" sz="2000">
                <a:solidFill>
                  <a:srgbClr val="0000FF"/>
                </a:solidFill>
              </a:rPr>
              <a:t>在通信双方无法建立时钟同步时，就需使用这种方法</a:t>
            </a:r>
            <a:endParaRPr lang="zh-CN" altLang="en-US" sz="2000"/>
          </a:p>
        </p:txBody>
      </p:sp>
      <p:sp>
        <p:nvSpPr>
          <p:cNvPr id="700420" name="Rectangle 4"/>
          <p:cNvSpPr>
            <a:spLocks noGrp="1" noChangeArrowheads="1"/>
          </p:cNvSpPr>
          <p:nvPr>
            <p:ph type="title"/>
          </p:nvPr>
        </p:nvSpPr>
        <p:spPr>
          <a:xfrm>
            <a:off x="457200" y="122238"/>
            <a:ext cx="7010400" cy="715962"/>
          </a:xfrm>
          <a:noFill/>
          <a:ln/>
        </p:spPr>
        <p:txBody>
          <a:bodyPr/>
          <a:lstStyle/>
          <a:p>
            <a:r>
              <a:rPr lang="en-US" altLang="zh-CN" dirty="0" smtClean="0"/>
              <a:t>8.5.2 </a:t>
            </a:r>
            <a:r>
              <a:rPr lang="zh-CN" altLang="en-US" dirty="0"/>
              <a:t>认证过程</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8.5 X.509</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认证业务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77</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0419">
                                            <p:txEl>
                                              <p:pRg st="5" end="5"/>
                                            </p:txEl>
                                          </p:spTgt>
                                        </p:tgtEl>
                                        <p:attrNameLst>
                                          <p:attrName>style.visibility</p:attrName>
                                        </p:attrNameLst>
                                      </p:cBhvr>
                                      <p:to>
                                        <p:strVal val="visible"/>
                                      </p:to>
                                    </p:set>
                                    <p:anim calcmode="lin" valueType="num">
                                      <p:cBhvr additive="base">
                                        <p:cTn id="7" dur="500" fill="hold"/>
                                        <p:tgtEl>
                                          <p:spTgt spid="70041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04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0419">
                                            <p:txEl>
                                              <p:pRg st="6" end="6"/>
                                            </p:txEl>
                                          </p:spTgt>
                                        </p:tgtEl>
                                        <p:attrNameLst>
                                          <p:attrName>style.visibility</p:attrName>
                                        </p:attrNameLst>
                                      </p:cBhvr>
                                      <p:to>
                                        <p:strVal val="visible"/>
                                      </p:to>
                                    </p:set>
                                    <p:anim calcmode="lin" valueType="num">
                                      <p:cBhvr additive="base">
                                        <p:cTn id="13" dur="500" fill="hold"/>
                                        <p:tgtEl>
                                          <p:spTgt spid="70041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04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0419">
                                            <p:txEl>
                                              <p:pRg st="7" end="7"/>
                                            </p:txEl>
                                          </p:spTgt>
                                        </p:tgtEl>
                                        <p:attrNameLst>
                                          <p:attrName>style.visibility</p:attrName>
                                        </p:attrNameLst>
                                      </p:cBhvr>
                                      <p:to>
                                        <p:strVal val="visible"/>
                                      </p:to>
                                    </p:set>
                                    <p:anim calcmode="lin" valueType="num">
                                      <p:cBhvr additive="base">
                                        <p:cTn id="19" dur="500" fill="hold"/>
                                        <p:tgtEl>
                                          <p:spTgt spid="70041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04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pPr>
              <a:lnSpc>
                <a:spcPct val="110000"/>
              </a:lnSpc>
            </a:pPr>
            <a:r>
              <a:rPr lang="zh-CN" altLang="en-US" dirty="0" smtClean="0">
                <a:latin typeface="Times New Roman" pitchFamily="18" charset="0"/>
              </a:rPr>
              <a:t>秘密共享提出的应用背景</a:t>
            </a:r>
          </a:p>
          <a:p>
            <a:pPr lvl="1">
              <a:lnSpc>
                <a:spcPct val="110000"/>
              </a:lnSpc>
            </a:pPr>
            <a:r>
              <a:rPr lang="zh-CN" altLang="en-US" dirty="0" smtClean="0">
                <a:latin typeface="Times New Roman" pitchFamily="18" charset="0"/>
              </a:rPr>
              <a:t>有些场合，秘密不能由一个人独自拥有，必须由两人或多人同时参与才能打开秘密，这时都需要将秘密分给多人掌管，而且必须</a:t>
            </a:r>
            <a:r>
              <a:rPr lang="zh-CN" altLang="en-US" u="sng" dirty="0" smtClean="0">
                <a:solidFill>
                  <a:srgbClr val="004C00"/>
                </a:solidFill>
                <a:latin typeface="Times New Roman" pitchFamily="18" charset="0"/>
              </a:rPr>
              <a:t>有一定人数的</a:t>
            </a:r>
            <a:r>
              <a:rPr lang="zh-CN" altLang="en-US" dirty="0" smtClean="0">
                <a:latin typeface="Times New Roman" pitchFamily="18" charset="0"/>
              </a:rPr>
              <a:t>掌管秘密的人</a:t>
            </a:r>
            <a:r>
              <a:rPr lang="zh-CN" altLang="en-US" u="sng" dirty="0" smtClean="0">
                <a:latin typeface="Times New Roman" pitchFamily="18" charset="0"/>
              </a:rPr>
              <a:t>同时到场</a:t>
            </a:r>
            <a:r>
              <a:rPr lang="zh-CN" altLang="en-US" dirty="0" smtClean="0">
                <a:latin typeface="Times New Roman" pitchFamily="18" charset="0"/>
              </a:rPr>
              <a:t>才能恢复这一秘密，这种技术就称为</a:t>
            </a:r>
            <a:r>
              <a:rPr lang="zh-CN" altLang="en-US" dirty="0" smtClean="0">
                <a:solidFill>
                  <a:srgbClr val="0000FF"/>
                </a:solidFill>
                <a:latin typeface="Times New Roman" pitchFamily="18" charset="0"/>
              </a:rPr>
              <a:t>秘密分割</a:t>
            </a:r>
            <a:r>
              <a:rPr lang="en-US" altLang="zh-CN" dirty="0" smtClean="0">
                <a:solidFill>
                  <a:srgbClr val="0000FF"/>
                </a:solidFill>
                <a:latin typeface="Times New Roman" pitchFamily="18" charset="0"/>
              </a:rPr>
              <a:t>(Secret Splitting) </a:t>
            </a:r>
            <a:r>
              <a:rPr lang="zh-CN" altLang="en-US" dirty="0" smtClean="0">
                <a:solidFill>
                  <a:srgbClr val="0000FF"/>
                </a:solidFill>
                <a:latin typeface="Times New Roman" pitchFamily="18" charset="0"/>
              </a:rPr>
              <a:t>，也称为秘密共享</a:t>
            </a:r>
            <a:r>
              <a:rPr lang="en-US" altLang="zh-CN" dirty="0" smtClean="0">
                <a:solidFill>
                  <a:srgbClr val="0000FF"/>
                </a:solidFill>
                <a:latin typeface="Times New Roman" pitchFamily="18" charset="0"/>
              </a:rPr>
              <a:t>(Secret Sharing)</a:t>
            </a:r>
            <a:r>
              <a:rPr lang="zh-CN" altLang="en-US" dirty="0" smtClean="0">
                <a:solidFill>
                  <a:srgbClr val="0000FF"/>
                </a:solidFill>
                <a:latin typeface="Times New Roman" pitchFamily="18" charset="0"/>
              </a:rPr>
              <a:t>。例如：</a:t>
            </a:r>
          </a:p>
          <a:p>
            <a:pPr lvl="2">
              <a:lnSpc>
                <a:spcPct val="110000"/>
              </a:lnSpc>
            </a:pPr>
            <a:r>
              <a:rPr lang="zh-CN" altLang="en-US" sz="2000" dirty="0" smtClean="0">
                <a:latin typeface="Times New Roman" pitchFamily="18" charset="0"/>
              </a:rPr>
              <a:t>导弹控制发射</a:t>
            </a:r>
          </a:p>
          <a:p>
            <a:pPr lvl="2">
              <a:lnSpc>
                <a:spcPct val="110000"/>
              </a:lnSpc>
            </a:pPr>
            <a:r>
              <a:rPr lang="zh-CN" altLang="en-US" sz="2000" dirty="0" smtClean="0">
                <a:latin typeface="Times New Roman" pitchFamily="18" charset="0"/>
              </a:rPr>
              <a:t>开启核按钮</a:t>
            </a:r>
          </a:p>
          <a:p>
            <a:pPr lvl="2">
              <a:lnSpc>
                <a:spcPct val="110000"/>
              </a:lnSpc>
            </a:pPr>
            <a:r>
              <a:rPr lang="zh-CN" altLang="en-US" sz="2000" dirty="0" smtClean="0">
                <a:latin typeface="Times New Roman" pitchFamily="18" charset="0"/>
              </a:rPr>
              <a:t>重要场所通行检验等</a:t>
            </a:r>
          </a:p>
          <a:p>
            <a:pPr>
              <a:lnSpc>
                <a:spcPct val="110000"/>
              </a:lnSpc>
            </a:pPr>
            <a:r>
              <a:rPr lang="zh-CN" altLang="en-US" dirty="0" smtClean="0">
                <a:latin typeface="Times New Roman" pitchFamily="18" charset="0"/>
              </a:rPr>
              <a:t>为了实现上述意义上的秘密共享，人们引入了</a:t>
            </a:r>
            <a:r>
              <a:rPr lang="zh-CN" altLang="en-US" u="sng" dirty="0" smtClean="0">
                <a:solidFill>
                  <a:srgbClr val="004C00"/>
                </a:solidFill>
                <a:latin typeface="Times New Roman" pitchFamily="18" charset="0"/>
              </a:rPr>
              <a:t>门限方案</a:t>
            </a:r>
            <a:r>
              <a:rPr lang="en-US" altLang="zh-CN" dirty="0" smtClean="0">
                <a:latin typeface="Times New Roman" pitchFamily="18" charset="0"/>
              </a:rPr>
              <a:t>(Threshold Scheme)</a:t>
            </a:r>
            <a:r>
              <a:rPr lang="zh-CN" altLang="en-US" dirty="0" smtClean="0">
                <a:latin typeface="Times New Roman" pitchFamily="18" charset="0"/>
              </a:rPr>
              <a:t>的一般概念</a:t>
            </a:r>
            <a:endParaRPr lang="zh-CN" altLang="en-US" sz="2400" dirty="0"/>
          </a:p>
        </p:txBody>
      </p:sp>
      <p:sp>
        <p:nvSpPr>
          <p:cNvPr id="4" name="标题 1"/>
          <p:cNvSpPr>
            <a:spLocks noGrp="1"/>
          </p:cNvSpPr>
          <p:nvPr>
            <p:ph type="title"/>
          </p:nvPr>
        </p:nvSpPr>
        <p:spPr>
          <a:xfrm>
            <a:off x="533400" y="381000"/>
            <a:ext cx="7696200" cy="533400"/>
          </a:xfrm>
        </p:spPr>
        <p:txBody>
          <a:bodyPr/>
          <a:lstStyle/>
          <a:p>
            <a:r>
              <a:rPr lang="en-US" altLang="zh-CN" dirty="0" smtClean="0"/>
              <a:t>8.6 </a:t>
            </a:r>
            <a:r>
              <a:rPr lang="zh-CN" altLang="en-US" dirty="0" smtClean="0"/>
              <a:t>秘密共享</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78</a:t>
            </a:fld>
            <a:r>
              <a:rPr lang="en-US" altLang="zh-CN" dirty="0" smtClean="0"/>
              <a:t>/</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457200" y="198438"/>
            <a:ext cx="7010400" cy="715962"/>
          </a:xfrm>
        </p:spPr>
        <p:txBody>
          <a:bodyPr/>
          <a:lstStyle/>
          <a:p>
            <a:r>
              <a:rPr lang="en-US" altLang="zh-CN" dirty="0" smtClean="0"/>
              <a:t>8.6.1 </a:t>
            </a:r>
            <a:r>
              <a:rPr lang="zh-CN" altLang="en-US" dirty="0"/>
              <a:t>秘密分割门限方案</a:t>
            </a:r>
          </a:p>
        </p:txBody>
      </p:sp>
      <p:sp>
        <p:nvSpPr>
          <p:cNvPr id="519171" name="Rectangle 3"/>
          <p:cNvSpPr>
            <a:spLocks noGrp="1" noChangeArrowheads="1"/>
          </p:cNvSpPr>
          <p:nvPr>
            <p:ph type="body" idx="1"/>
          </p:nvPr>
        </p:nvSpPr>
        <p:spPr>
          <a:xfrm>
            <a:off x="457200" y="990600"/>
            <a:ext cx="8229600" cy="5486400"/>
          </a:xfrm>
        </p:spPr>
        <p:txBody>
          <a:bodyPr/>
          <a:lstStyle/>
          <a:p>
            <a:pPr>
              <a:lnSpc>
                <a:spcPct val="100000"/>
              </a:lnSpc>
            </a:pPr>
            <a:r>
              <a:rPr lang="zh-CN" altLang="en-US" sz="2800">
                <a:solidFill>
                  <a:srgbClr val="0000FF"/>
                </a:solidFill>
                <a:latin typeface="Times New Roman" pitchFamily="18" charset="0"/>
              </a:rPr>
              <a:t>秘密分割门限方案的定义</a:t>
            </a:r>
          </a:p>
          <a:p>
            <a:pPr>
              <a:lnSpc>
                <a:spcPct val="100000"/>
              </a:lnSpc>
            </a:pPr>
            <a:r>
              <a:rPr lang="zh-CN" altLang="en-US" sz="2800">
                <a:latin typeface="Times New Roman" pitchFamily="18" charset="0"/>
              </a:rPr>
              <a:t>定义</a:t>
            </a:r>
            <a:r>
              <a:rPr lang="en-US" altLang="zh-CN" sz="2800">
                <a:latin typeface="Times New Roman" pitchFamily="18" charset="0"/>
              </a:rPr>
              <a:t>5-1  </a:t>
            </a:r>
            <a:r>
              <a:rPr lang="zh-CN" altLang="en-US" sz="2800">
                <a:latin typeface="Times New Roman" pitchFamily="18" charset="0"/>
              </a:rPr>
              <a:t>设秘密 </a:t>
            </a:r>
            <a:r>
              <a:rPr lang="en-US" altLang="zh-CN" sz="2800" i="1">
                <a:solidFill>
                  <a:srgbClr val="0000FF"/>
                </a:solidFill>
                <a:latin typeface="Times New Roman" pitchFamily="18" charset="0"/>
              </a:rPr>
              <a:t>s </a:t>
            </a:r>
            <a:r>
              <a:rPr lang="zh-CN" altLang="en-US" sz="2800">
                <a:latin typeface="Times New Roman" pitchFamily="18" charset="0"/>
              </a:rPr>
              <a:t>被分成</a:t>
            </a:r>
            <a:r>
              <a:rPr lang="en-US" altLang="zh-CN" sz="2800" i="1">
                <a:latin typeface="Times New Roman" pitchFamily="18" charset="0"/>
              </a:rPr>
              <a:t>n</a:t>
            </a:r>
            <a:r>
              <a:rPr lang="zh-CN" altLang="en-US" sz="2800">
                <a:latin typeface="Times New Roman" pitchFamily="18" charset="0"/>
              </a:rPr>
              <a:t>个部分信息，每一部分信息称为一个子密钥或影子</a:t>
            </a:r>
            <a:r>
              <a:rPr lang="en-US" altLang="zh-CN" sz="2800">
                <a:latin typeface="Times New Roman" pitchFamily="18" charset="0"/>
              </a:rPr>
              <a:t>(share or shadow)</a:t>
            </a:r>
            <a:r>
              <a:rPr lang="zh-CN" altLang="en-US" sz="2800">
                <a:latin typeface="Times New Roman" pitchFamily="18" charset="0"/>
              </a:rPr>
              <a:t>，由一个参与者持有，使得：</a:t>
            </a:r>
          </a:p>
          <a:p>
            <a:pPr lvl="1">
              <a:lnSpc>
                <a:spcPct val="100000"/>
              </a:lnSpc>
            </a:pPr>
            <a:r>
              <a:rPr lang="zh-CN" altLang="en-US" sz="2400">
                <a:latin typeface="Times New Roman" pitchFamily="18" charset="0"/>
              </a:rPr>
              <a:t>① 由</a:t>
            </a:r>
            <a:r>
              <a:rPr lang="en-US" altLang="zh-CN" sz="2400">
                <a:latin typeface="Times New Roman" pitchFamily="18" charset="0"/>
              </a:rPr>
              <a:t>k</a:t>
            </a:r>
            <a:r>
              <a:rPr lang="zh-CN" altLang="en-US" sz="2400">
                <a:latin typeface="Times New Roman" pitchFamily="18" charset="0"/>
              </a:rPr>
              <a:t>个或多于</a:t>
            </a:r>
            <a:r>
              <a:rPr lang="en-US" altLang="zh-CN" sz="2400">
                <a:latin typeface="Times New Roman" pitchFamily="18" charset="0"/>
              </a:rPr>
              <a:t>k</a:t>
            </a:r>
            <a:r>
              <a:rPr lang="zh-CN" altLang="en-US" sz="2400">
                <a:latin typeface="Times New Roman" pitchFamily="18" charset="0"/>
              </a:rPr>
              <a:t>个参与者所持有的部分信息可重构</a:t>
            </a:r>
            <a:r>
              <a:rPr lang="en-US" altLang="zh-CN" sz="2400" i="1">
                <a:solidFill>
                  <a:srgbClr val="0000FF"/>
                </a:solidFill>
                <a:latin typeface="Times New Roman" pitchFamily="18" charset="0"/>
              </a:rPr>
              <a:t>s</a:t>
            </a:r>
            <a:endParaRPr lang="en-US" altLang="zh-CN" sz="2400">
              <a:latin typeface="Times New Roman" pitchFamily="18" charset="0"/>
            </a:endParaRPr>
          </a:p>
          <a:p>
            <a:pPr lvl="1">
              <a:lnSpc>
                <a:spcPct val="100000"/>
              </a:lnSpc>
            </a:pPr>
            <a:r>
              <a:rPr lang="en-US" altLang="zh-CN" sz="2400">
                <a:latin typeface="Times New Roman" pitchFamily="18" charset="0"/>
              </a:rPr>
              <a:t>② </a:t>
            </a:r>
            <a:r>
              <a:rPr lang="zh-CN" altLang="en-US" sz="2400">
                <a:latin typeface="Times New Roman" pitchFamily="18" charset="0"/>
              </a:rPr>
              <a:t>由少于</a:t>
            </a:r>
            <a:r>
              <a:rPr lang="en-US" altLang="zh-CN" sz="2400">
                <a:latin typeface="Times New Roman" pitchFamily="18" charset="0"/>
              </a:rPr>
              <a:t>k</a:t>
            </a:r>
            <a:r>
              <a:rPr lang="zh-CN" altLang="en-US" sz="2400">
                <a:latin typeface="Times New Roman" pitchFamily="18" charset="0"/>
              </a:rPr>
              <a:t>个参与者所持有的部分信息则无法重构</a:t>
            </a:r>
            <a:r>
              <a:rPr lang="en-US" altLang="zh-CN" sz="2400" i="1">
                <a:solidFill>
                  <a:srgbClr val="0000FF"/>
                </a:solidFill>
                <a:latin typeface="Times New Roman" pitchFamily="18" charset="0"/>
              </a:rPr>
              <a:t>s</a:t>
            </a:r>
            <a:endParaRPr lang="en-US" altLang="zh-CN" sz="2400">
              <a:latin typeface="Times New Roman" pitchFamily="18" charset="0"/>
            </a:endParaRPr>
          </a:p>
          <a:p>
            <a:pPr>
              <a:lnSpc>
                <a:spcPct val="100000"/>
              </a:lnSpc>
              <a:buFont typeface="Wingdings" pitchFamily="2" charset="2"/>
              <a:buNone/>
            </a:pPr>
            <a:r>
              <a:rPr lang="en-US" altLang="zh-CN" sz="2800">
                <a:latin typeface="Times New Roman" pitchFamily="18" charset="0"/>
              </a:rPr>
              <a:t>    </a:t>
            </a:r>
            <a:r>
              <a:rPr lang="zh-CN" altLang="en-US" sz="2800">
                <a:latin typeface="Times New Roman" pitchFamily="18" charset="0"/>
              </a:rPr>
              <a:t>则称这种方案为</a:t>
            </a:r>
            <a:r>
              <a:rPr lang="en-US" altLang="zh-CN" sz="2800">
                <a:latin typeface="Times New Roman" pitchFamily="18" charset="0"/>
              </a:rPr>
              <a:t>(</a:t>
            </a:r>
            <a:r>
              <a:rPr lang="en-US" altLang="zh-CN" sz="2800" i="1">
                <a:latin typeface="Times New Roman" pitchFamily="18" charset="0"/>
              </a:rPr>
              <a:t>k</a:t>
            </a:r>
            <a:r>
              <a:rPr lang="en-US" altLang="zh-CN" sz="2800">
                <a:latin typeface="Times New Roman" pitchFamily="18" charset="0"/>
              </a:rPr>
              <a:t>,</a:t>
            </a:r>
            <a:r>
              <a:rPr lang="en-US" altLang="zh-CN" sz="2800" i="1">
                <a:latin typeface="Times New Roman" pitchFamily="18" charset="0"/>
              </a:rPr>
              <a:t>n</a:t>
            </a:r>
            <a:r>
              <a:rPr lang="en-US" altLang="zh-CN" sz="2800">
                <a:latin typeface="Times New Roman" pitchFamily="18" charset="0"/>
              </a:rPr>
              <a:t>)</a:t>
            </a:r>
            <a:r>
              <a:rPr lang="zh-CN" altLang="en-US" sz="2800">
                <a:latin typeface="Times New Roman" pitchFamily="18" charset="0"/>
              </a:rPr>
              <a:t>－秘密分割门限方案，</a:t>
            </a:r>
            <a:r>
              <a:rPr lang="en-US" altLang="zh-CN" sz="2800" i="1">
                <a:latin typeface="Times New Roman" pitchFamily="18" charset="0"/>
              </a:rPr>
              <a:t>k</a:t>
            </a:r>
            <a:r>
              <a:rPr lang="zh-CN" altLang="en-US" sz="2800">
                <a:latin typeface="Times New Roman" pitchFamily="18" charset="0"/>
              </a:rPr>
              <a:t>称为方案的门限值。</a:t>
            </a:r>
          </a:p>
          <a:p>
            <a:pPr lvl="1">
              <a:lnSpc>
                <a:spcPct val="100000"/>
              </a:lnSpc>
            </a:pPr>
            <a:r>
              <a:rPr lang="zh-CN" altLang="en-US" sz="2400">
                <a:latin typeface="Times New Roman" pitchFamily="18" charset="0"/>
              </a:rPr>
              <a:t>极端的情况下是</a:t>
            </a:r>
            <a:r>
              <a:rPr lang="en-US" altLang="zh-CN" sz="2400">
                <a:latin typeface="Times New Roman" pitchFamily="18" charset="0"/>
              </a:rPr>
              <a:t>(</a:t>
            </a:r>
            <a:r>
              <a:rPr lang="en-US" altLang="zh-CN" sz="2400" i="1">
                <a:latin typeface="Times New Roman" pitchFamily="18" charset="0"/>
              </a:rPr>
              <a:t>n</a:t>
            </a:r>
            <a:r>
              <a:rPr lang="en-US" altLang="zh-CN" sz="2400">
                <a:latin typeface="Times New Roman" pitchFamily="18" charset="0"/>
              </a:rPr>
              <a:t>,</a:t>
            </a:r>
            <a:r>
              <a:rPr lang="en-US" altLang="zh-CN" sz="2400" i="1">
                <a:latin typeface="Times New Roman" pitchFamily="18" charset="0"/>
              </a:rPr>
              <a:t>n</a:t>
            </a:r>
            <a:r>
              <a:rPr lang="en-US" altLang="zh-CN" sz="2400">
                <a:latin typeface="Times New Roman" pitchFamily="18" charset="0"/>
              </a:rPr>
              <a:t>) </a:t>
            </a:r>
            <a:r>
              <a:rPr lang="zh-CN" altLang="en-US" sz="2400">
                <a:latin typeface="Times New Roman" pitchFamily="18" charset="0"/>
              </a:rPr>
              <a:t>－秘密分割门限方案，此时用户必须都到场才能恢复密钥</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79</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9171">
                                            <p:txEl>
                                              <p:pRg st="5" end="5"/>
                                            </p:txEl>
                                          </p:spTgt>
                                        </p:tgtEl>
                                        <p:attrNameLst>
                                          <p:attrName>style.visibility</p:attrName>
                                        </p:attrNameLst>
                                      </p:cBhvr>
                                      <p:to>
                                        <p:strVal val="visible"/>
                                      </p:to>
                                    </p:set>
                                    <p:anim calcmode="lin" valueType="num">
                                      <p:cBhvr additive="base">
                                        <p:cTn id="7" dur="5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9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8.1.3 </a:t>
            </a:r>
            <a:r>
              <a:rPr lang="zh-CN" altLang="en-US" dirty="0" smtClean="0"/>
              <a:t>伪随机数产生器 </a:t>
            </a:r>
            <a:endParaRPr lang="zh-CN" altLang="en-US" dirty="0"/>
          </a:p>
        </p:txBody>
      </p:sp>
      <p:sp>
        <p:nvSpPr>
          <p:cNvPr id="3" name="内容占位符 2"/>
          <p:cNvSpPr>
            <a:spLocks noGrp="1"/>
          </p:cNvSpPr>
          <p:nvPr>
            <p:ph idx="1"/>
          </p:nvPr>
        </p:nvSpPr>
        <p:spPr>
          <a:xfrm>
            <a:off x="457200" y="990600"/>
            <a:ext cx="8305800" cy="5486400"/>
          </a:xfrm>
        </p:spPr>
        <p:txBody>
          <a:bodyPr/>
          <a:lstStyle/>
          <a:p>
            <a:r>
              <a:rPr lang="zh-CN" altLang="en-US" sz="2400" dirty="0" smtClean="0">
                <a:latin typeface="Times New Roman" pitchFamily="18" charset="0"/>
              </a:rPr>
              <a:t>评价线性同余算法的性能有以下</a:t>
            </a:r>
            <a:r>
              <a:rPr lang="en-US" altLang="zh-CN" sz="2400" dirty="0" smtClean="0">
                <a:latin typeface="Times New Roman" pitchFamily="18" charset="0"/>
              </a:rPr>
              <a:t>3</a:t>
            </a:r>
            <a:r>
              <a:rPr lang="zh-CN" altLang="en-US" sz="2400" dirty="0" smtClean="0">
                <a:latin typeface="Times New Roman" pitchFamily="18" charset="0"/>
              </a:rPr>
              <a:t>个标准：</a:t>
            </a:r>
          </a:p>
          <a:p>
            <a:pPr lvl="1"/>
            <a:r>
              <a:rPr lang="zh-CN" altLang="en-US" sz="2000" dirty="0" smtClean="0">
                <a:latin typeface="Times New Roman" pitchFamily="18" charset="0"/>
              </a:rPr>
              <a:t>①</a:t>
            </a:r>
            <a:r>
              <a:rPr lang="zh-CN" altLang="en-US" sz="2000" dirty="0" smtClean="0">
                <a:solidFill>
                  <a:srgbClr val="0000FF"/>
                </a:solidFill>
                <a:latin typeface="Times New Roman" pitchFamily="18" charset="0"/>
              </a:rPr>
              <a:t>迭代函数应是整周期的</a:t>
            </a:r>
            <a:r>
              <a:rPr lang="zh-CN" altLang="en-US" sz="2000" dirty="0" smtClean="0">
                <a:latin typeface="Times New Roman" pitchFamily="18" charset="0"/>
              </a:rPr>
              <a:t>，即数列中的数在重复之前应产生出</a:t>
            </a:r>
            <a:r>
              <a:rPr lang="en-US" altLang="zh-CN" sz="2000" dirty="0" smtClean="0">
                <a:latin typeface="Times New Roman" pitchFamily="18" charset="0"/>
              </a:rPr>
              <a:t>0</a:t>
            </a:r>
            <a:r>
              <a:rPr lang="zh-CN" altLang="en-US" sz="2000" dirty="0" smtClean="0">
                <a:latin typeface="Times New Roman" pitchFamily="18" charset="0"/>
              </a:rPr>
              <a:t>到</a:t>
            </a:r>
            <a:r>
              <a:rPr lang="en-US" altLang="zh-CN" sz="2000" dirty="0" smtClean="0">
                <a:latin typeface="Times New Roman" pitchFamily="18" charset="0"/>
              </a:rPr>
              <a:t>m</a:t>
            </a:r>
            <a:r>
              <a:rPr lang="zh-CN" altLang="en-US" sz="2000" dirty="0" smtClean="0">
                <a:latin typeface="Times New Roman" pitchFamily="18" charset="0"/>
              </a:rPr>
              <a:t>之间的所有数</a:t>
            </a:r>
          </a:p>
          <a:p>
            <a:pPr lvl="1"/>
            <a:r>
              <a:rPr lang="zh-CN" altLang="en-US" sz="2000" dirty="0" smtClean="0">
                <a:latin typeface="Times New Roman" pitchFamily="18" charset="0"/>
              </a:rPr>
              <a:t>②</a:t>
            </a:r>
            <a:r>
              <a:rPr lang="zh-CN" altLang="en-US" sz="2000" dirty="0" smtClean="0">
                <a:solidFill>
                  <a:srgbClr val="0000FF"/>
                </a:solidFill>
                <a:latin typeface="Times New Roman" pitchFamily="18" charset="0"/>
              </a:rPr>
              <a:t>产生的数列看上去应是随机的</a:t>
            </a:r>
            <a:r>
              <a:rPr lang="zh-CN" altLang="en-US" sz="2000" dirty="0" smtClean="0">
                <a:latin typeface="Times New Roman" pitchFamily="18" charset="0"/>
              </a:rPr>
              <a:t>。因为数列是确定性产生的，因此不可能是随机的，但</a:t>
            </a:r>
            <a:r>
              <a:rPr lang="zh-CN" altLang="en-US" sz="2000" dirty="0" smtClean="0">
                <a:solidFill>
                  <a:srgbClr val="0000FF"/>
                </a:solidFill>
                <a:latin typeface="Times New Roman" pitchFamily="18" charset="0"/>
              </a:rPr>
              <a:t>可用各种统计检测来评价</a:t>
            </a:r>
            <a:r>
              <a:rPr lang="zh-CN" altLang="en-US" sz="2000" dirty="0" smtClean="0">
                <a:latin typeface="Times New Roman" pitchFamily="18" charset="0"/>
              </a:rPr>
              <a:t>数列具有多少随机性</a:t>
            </a:r>
          </a:p>
          <a:p>
            <a:pPr lvl="1"/>
            <a:r>
              <a:rPr lang="zh-CN" altLang="en-US" sz="2000" dirty="0" smtClean="0">
                <a:latin typeface="Times New Roman" pitchFamily="18" charset="0"/>
              </a:rPr>
              <a:t>③迭代函数</a:t>
            </a:r>
            <a:r>
              <a:rPr lang="zh-CN" altLang="en-US" sz="2000" dirty="0" smtClean="0">
                <a:solidFill>
                  <a:srgbClr val="0000FF"/>
                </a:solidFill>
                <a:latin typeface="Times New Roman" pitchFamily="18" charset="0"/>
              </a:rPr>
              <a:t>能有效地利用</a:t>
            </a:r>
            <a:r>
              <a:rPr lang="en-US" altLang="zh-CN" sz="2000" dirty="0" smtClean="0">
                <a:solidFill>
                  <a:srgbClr val="0000FF"/>
                </a:solidFill>
                <a:latin typeface="Times New Roman" pitchFamily="18" charset="0"/>
              </a:rPr>
              <a:t>32</a:t>
            </a:r>
            <a:r>
              <a:rPr lang="zh-CN" altLang="en-US" sz="2000" dirty="0" smtClean="0">
                <a:solidFill>
                  <a:srgbClr val="0000FF"/>
                </a:solidFill>
                <a:latin typeface="Times New Roman" pitchFamily="18" charset="0"/>
              </a:rPr>
              <a:t>位运算实现</a:t>
            </a:r>
            <a:endParaRPr lang="en-US" altLang="zh-CN" sz="2000" dirty="0" smtClean="0">
              <a:solidFill>
                <a:srgbClr val="0000FF"/>
              </a:solidFill>
              <a:latin typeface="Times New Roman" pitchFamily="18" charset="0"/>
            </a:endParaRPr>
          </a:p>
          <a:p>
            <a:r>
              <a:rPr lang="en-US" altLang="zh-CN" sz="2400" dirty="0" smtClean="0">
                <a:latin typeface="Times New Roman" pitchFamily="18" charset="0"/>
              </a:rPr>
              <a:t> </a:t>
            </a:r>
            <a:r>
              <a:rPr lang="en-US" altLang="zh-CN" sz="2400" i="1" dirty="0" smtClean="0">
                <a:latin typeface="Times New Roman" pitchFamily="18" charset="0"/>
              </a:rPr>
              <a:t>a</a:t>
            </a:r>
            <a:r>
              <a:rPr lang="en-US" altLang="zh-CN" sz="2400" dirty="0" smtClean="0">
                <a:latin typeface="Times New Roman" pitchFamily="18" charset="0"/>
              </a:rPr>
              <a:t>, </a:t>
            </a:r>
            <a:r>
              <a:rPr lang="en-US" altLang="zh-CN" sz="2400" i="1" dirty="0" smtClean="0">
                <a:latin typeface="Times New Roman" pitchFamily="18" charset="0"/>
              </a:rPr>
              <a:t>c</a:t>
            </a:r>
            <a:r>
              <a:rPr lang="zh-CN" altLang="en-US" sz="2400" dirty="0" smtClean="0">
                <a:latin typeface="Times New Roman" pitchFamily="18" charset="0"/>
              </a:rPr>
              <a:t>和</a:t>
            </a:r>
            <a:r>
              <a:rPr lang="en-US" altLang="zh-CN" sz="2400" i="1" dirty="0" smtClean="0">
                <a:latin typeface="Times New Roman" pitchFamily="18" charset="0"/>
              </a:rPr>
              <a:t>m</a:t>
            </a:r>
            <a:r>
              <a:rPr lang="zh-CN" altLang="en-US" sz="2400" dirty="0" smtClean="0">
                <a:latin typeface="Times New Roman" pitchFamily="18" charset="0"/>
              </a:rPr>
              <a:t>的取值是产生高质量随机数的关键，通过精心选取</a:t>
            </a:r>
            <a:r>
              <a:rPr lang="en-US" altLang="zh-CN" sz="2400" i="1" dirty="0" smtClean="0">
                <a:latin typeface="Times New Roman" pitchFamily="18" charset="0"/>
              </a:rPr>
              <a:t>a</a:t>
            </a:r>
            <a:r>
              <a:rPr lang="en-US" altLang="zh-CN" sz="2400" dirty="0" smtClean="0">
                <a:latin typeface="Times New Roman" pitchFamily="18" charset="0"/>
              </a:rPr>
              <a:t>, </a:t>
            </a:r>
            <a:r>
              <a:rPr lang="en-US" altLang="zh-CN" sz="2400" i="1" dirty="0" smtClean="0">
                <a:latin typeface="Times New Roman" pitchFamily="18" charset="0"/>
              </a:rPr>
              <a:t>c</a:t>
            </a:r>
            <a:r>
              <a:rPr lang="zh-CN" altLang="en-US" sz="2400" dirty="0" smtClean="0">
                <a:latin typeface="Times New Roman" pitchFamily="18" charset="0"/>
              </a:rPr>
              <a:t>和</a:t>
            </a:r>
            <a:r>
              <a:rPr lang="en-US" altLang="zh-CN" sz="2400" i="1" dirty="0" smtClean="0">
                <a:latin typeface="Times New Roman" pitchFamily="18" charset="0"/>
              </a:rPr>
              <a:t>m</a:t>
            </a:r>
            <a:r>
              <a:rPr lang="zh-CN" altLang="en-US" sz="2400" dirty="0" smtClean="0">
                <a:latin typeface="Times New Roman" pitchFamily="18" charset="0"/>
              </a:rPr>
              <a:t>，可使以上</a:t>
            </a:r>
            <a:r>
              <a:rPr lang="en-US" altLang="zh-CN" sz="2400" dirty="0" smtClean="0">
                <a:latin typeface="Times New Roman" pitchFamily="18" charset="0"/>
              </a:rPr>
              <a:t>3</a:t>
            </a:r>
            <a:r>
              <a:rPr lang="zh-CN" altLang="en-US" sz="2400" dirty="0" smtClean="0">
                <a:latin typeface="Times New Roman" pitchFamily="18" charset="0"/>
              </a:rPr>
              <a:t>个标准得以满足</a:t>
            </a:r>
          </a:p>
          <a:p>
            <a:pPr lvl="1"/>
            <a:r>
              <a:rPr lang="zh-CN" altLang="en-US" sz="2000" dirty="0" smtClean="0">
                <a:solidFill>
                  <a:srgbClr val="0000FF"/>
                </a:solidFill>
                <a:latin typeface="Times New Roman" pitchFamily="18" charset="0"/>
              </a:rPr>
              <a:t>为使随机数数列的周期尽可能大，</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应尽可能大，</a:t>
            </a:r>
            <a:r>
              <a:rPr lang="zh-CN" altLang="en-US" sz="2000" dirty="0" smtClean="0">
                <a:latin typeface="Times New Roman" pitchFamily="18" charset="0"/>
              </a:rPr>
              <a:t>普遍原则是</a:t>
            </a:r>
            <a:r>
              <a:rPr lang="zh-CN" altLang="en-US" sz="2000" dirty="0" smtClean="0">
                <a:solidFill>
                  <a:srgbClr val="0000FF"/>
                </a:solidFill>
                <a:latin typeface="Times New Roman" pitchFamily="18" charset="0"/>
              </a:rPr>
              <a:t>选</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接近等于计算机能表示的最大整数，</a:t>
            </a:r>
            <a:r>
              <a:rPr lang="zh-CN" altLang="en-US" sz="2000" dirty="0" smtClean="0">
                <a:latin typeface="Times New Roman" pitchFamily="18" charset="0"/>
              </a:rPr>
              <a:t>为了</a:t>
            </a:r>
            <a:r>
              <a:rPr lang="zh-CN" altLang="en-US" sz="2000" dirty="0" smtClean="0">
                <a:solidFill>
                  <a:srgbClr val="0000FF"/>
                </a:solidFill>
                <a:latin typeface="Times New Roman" pitchFamily="18" charset="0"/>
              </a:rPr>
              <a:t>方便</a:t>
            </a:r>
            <a:r>
              <a:rPr lang="en-US" altLang="zh-CN" sz="2000" dirty="0" smtClean="0">
                <a:solidFill>
                  <a:srgbClr val="0000FF"/>
                </a:solidFill>
                <a:latin typeface="Times New Roman" pitchFamily="18" charset="0"/>
              </a:rPr>
              <a:t>32</a:t>
            </a:r>
            <a:r>
              <a:rPr lang="zh-CN" altLang="en-US" sz="2000" dirty="0" smtClean="0">
                <a:solidFill>
                  <a:srgbClr val="0000FF"/>
                </a:solidFill>
                <a:latin typeface="Times New Roman" pitchFamily="18" charset="0"/>
              </a:rPr>
              <a:t>位运算</a:t>
            </a:r>
            <a:r>
              <a:rPr lang="zh-CN" altLang="en-US" sz="2000" dirty="0" smtClean="0">
                <a:latin typeface="Times New Roman" pitchFamily="18" charset="0"/>
              </a:rPr>
              <a:t>地实现，</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可取为</a:t>
            </a:r>
            <a:r>
              <a:rPr lang="en-US" altLang="zh-CN" sz="2000" dirty="0" smtClean="0">
                <a:solidFill>
                  <a:srgbClr val="0000FF"/>
                </a:solidFill>
                <a:latin typeface="Times New Roman" pitchFamily="18" charset="0"/>
              </a:rPr>
              <a:t>2</a:t>
            </a:r>
            <a:r>
              <a:rPr lang="en-US" altLang="zh-CN" sz="2000" baseline="30000" dirty="0" smtClean="0">
                <a:solidFill>
                  <a:srgbClr val="0000FF"/>
                </a:solidFill>
                <a:latin typeface="Times New Roman" pitchFamily="18" charset="0"/>
              </a:rPr>
              <a:t>31</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，这满足上述的第</a:t>
            </a:r>
            <a:r>
              <a:rPr lang="zh-CN" altLang="en-US" sz="2000" dirty="0" smtClean="0">
                <a:latin typeface="Times New Roman" pitchFamily="18" charset="0"/>
              </a:rPr>
              <a:t>③</a:t>
            </a:r>
            <a:r>
              <a:rPr lang="zh-CN" altLang="en-US" sz="2000" dirty="0" smtClean="0">
                <a:solidFill>
                  <a:srgbClr val="0000FF"/>
                </a:solidFill>
                <a:latin typeface="Times New Roman" pitchFamily="18" charset="0"/>
              </a:rPr>
              <a:t>条要求</a:t>
            </a:r>
            <a:endParaRPr lang="zh-CN" altLang="en-US" sz="2000" dirty="0" smtClean="0">
              <a:latin typeface="Times New Roman" pitchFamily="18" charset="0"/>
            </a:endParaRPr>
          </a:p>
          <a:p>
            <a:pPr lvl="1">
              <a:lnSpc>
                <a:spcPct val="100000"/>
              </a:lnSpc>
            </a:pPr>
            <a:endParaRPr lang="zh-CN" altLang="en-US" dirty="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body" idx="1"/>
          </p:nvPr>
        </p:nvSpPr>
        <p:spPr>
          <a:xfrm>
            <a:off x="457200" y="1063625"/>
            <a:ext cx="8305800" cy="5562600"/>
          </a:xfrm>
        </p:spPr>
        <p:txBody>
          <a:bodyPr/>
          <a:lstStyle/>
          <a:p>
            <a:pPr>
              <a:lnSpc>
                <a:spcPct val="110000"/>
              </a:lnSpc>
              <a:spcBef>
                <a:spcPct val="30000"/>
              </a:spcBef>
            </a:pPr>
            <a:r>
              <a:rPr lang="zh-CN" altLang="en-US" sz="2400">
                <a:latin typeface="Times New Roman" pitchFamily="18" charset="0"/>
              </a:rPr>
              <a:t>如果一个参与者或一组未经授权的参与者在猜测秘密</a:t>
            </a:r>
            <a:r>
              <a:rPr lang="en-US" altLang="zh-CN" sz="2400">
                <a:latin typeface="Times New Roman" pitchFamily="18" charset="0"/>
              </a:rPr>
              <a:t>s</a:t>
            </a:r>
            <a:r>
              <a:rPr lang="zh-CN" altLang="en-US" sz="2400">
                <a:latin typeface="Times New Roman" pitchFamily="18" charset="0"/>
              </a:rPr>
              <a:t>时，并不比局外人猜秘密时有优势，即</a:t>
            </a:r>
          </a:p>
          <a:p>
            <a:pPr lvl="1">
              <a:lnSpc>
                <a:spcPct val="110000"/>
              </a:lnSpc>
              <a:spcBef>
                <a:spcPct val="30000"/>
              </a:spcBef>
            </a:pPr>
            <a:r>
              <a:rPr lang="zh-CN" altLang="en-US" sz="2000">
                <a:latin typeface="Times New Roman" pitchFamily="18" charset="0"/>
              </a:rPr>
              <a:t>③由少于</a:t>
            </a:r>
            <a:r>
              <a:rPr lang="en-US" altLang="zh-CN" sz="2000">
                <a:latin typeface="Times New Roman" pitchFamily="18" charset="0"/>
              </a:rPr>
              <a:t>k</a:t>
            </a:r>
            <a:r>
              <a:rPr lang="zh-CN" altLang="en-US" sz="2000">
                <a:latin typeface="Times New Roman" pitchFamily="18" charset="0"/>
              </a:rPr>
              <a:t>个参与者所持有的部分秘密信息得不到秘密</a:t>
            </a:r>
            <a:r>
              <a:rPr lang="en-US" altLang="zh-CN" sz="2000">
                <a:latin typeface="Times New Roman" pitchFamily="18" charset="0"/>
              </a:rPr>
              <a:t>s</a:t>
            </a:r>
            <a:r>
              <a:rPr lang="zh-CN" altLang="en-US" sz="2000">
                <a:latin typeface="Times New Roman" pitchFamily="18" charset="0"/>
              </a:rPr>
              <a:t>的任何信息</a:t>
            </a:r>
          </a:p>
          <a:p>
            <a:pPr>
              <a:lnSpc>
                <a:spcPct val="110000"/>
              </a:lnSpc>
              <a:spcBef>
                <a:spcPct val="30000"/>
              </a:spcBef>
              <a:buFont typeface="Wingdings" pitchFamily="2" charset="2"/>
              <a:buNone/>
            </a:pPr>
            <a:r>
              <a:rPr lang="zh-CN" altLang="en-US" sz="2400">
                <a:latin typeface="Times New Roman" pitchFamily="18" charset="0"/>
              </a:rPr>
              <a:t>     则称这个方案是</a:t>
            </a:r>
            <a:r>
              <a:rPr lang="zh-CN" altLang="en-US" sz="2400">
                <a:solidFill>
                  <a:srgbClr val="0000FF"/>
                </a:solidFill>
                <a:latin typeface="Times New Roman" pitchFamily="18" charset="0"/>
              </a:rPr>
              <a:t>完善的</a:t>
            </a:r>
            <a:r>
              <a:rPr lang="zh-CN" altLang="en-US" sz="2400">
                <a:latin typeface="Times New Roman" pitchFamily="18" charset="0"/>
              </a:rPr>
              <a:t>，即</a:t>
            </a:r>
            <a:r>
              <a:rPr lang="en-US" altLang="zh-CN" sz="2400">
                <a:latin typeface="Times New Roman" pitchFamily="18" charset="0"/>
              </a:rPr>
              <a:t>(</a:t>
            </a:r>
            <a:r>
              <a:rPr lang="en-US" altLang="zh-CN" sz="2400" i="1">
                <a:latin typeface="Times New Roman" pitchFamily="18" charset="0"/>
              </a:rPr>
              <a:t>k</a:t>
            </a:r>
            <a:r>
              <a:rPr lang="en-US" altLang="zh-CN" sz="2400">
                <a:latin typeface="Times New Roman" pitchFamily="18" charset="0"/>
              </a:rPr>
              <a:t>, </a:t>
            </a:r>
            <a:r>
              <a:rPr lang="en-US" altLang="zh-CN" sz="2400" i="1">
                <a:latin typeface="Times New Roman" pitchFamily="18" charset="0"/>
              </a:rPr>
              <a:t>n</a:t>
            </a:r>
            <a:r>
              <a:rPr lang="en-US" altLang="zh-CN" sz="2400">
                <a:latin typeface="Times New Roman" pitchFamily="18" charset="0"/>
              </a:rPr>
              <a:t>)</a:t>
            </a:r>
            <a:r>
              <a:rPr lang="zh-CN" altLang="en-US" sz="2400">
                <a:latin typeface="Times New Roman" pitchFamily="18" charset="0"/>
              </a:rPr>
              <a:t>－秘密分割门限方案是完善的</a:t>
            </a:r>
          </a:p>
          <a:p>
            <a:pPr>
              <a:lnSpc>
                <a:spcPct val="110000"/>
              </a:lnSpc>
              <a:spcBef>
                <a:spcPct val="30000"/>
              </a:spcBef>
            </a:pPr>
            <a:r>
              <a:rPr lang="zh-CN" altLang="en-US" sz="2400">
                <a:latin typeface="Times New Roman" pitchFamily="18" charset="0"/>
              </a:rPr>
              <a:t>攻击者除了试图恢复秘密外，还可能从可靠性方面进行攻击，如果他能</a:t>
            </a:r>
            <a:r>
              <a:rPr lang="zh-CN" altLang="en-US" sz="2400">
                <a:solidFill>
                  <a:srgbClr val="0000FF"/>
                </a:solidFill>
                <a:latin typeface="Times New Roman" pitchFamily="18" charset="0"/>
              </a:rPr>
              <a:t>阻止多于</a:t>
            </a:r>
            <a:r>
              <a:rPr lang="en-US" altLang="zh-CN" sz="2400">
                <a:solidFill>
                  <a:srgbClr val="0000FF"/>
                </a:solidFill>
                <a:latin typeface="Times New Roman" pitchFamily="18" charset="0"/>
              </a:rPr>
              <a:t>n-k</a:t>
            </a:r>
            <a:r>
              <a:rPr lang="zh-CN" altLang="en-US" sz="2400">
                <a:latin typeface="Times New Roman" pitchFamily="18" charset="0"/>
              </a:rPr>
              <a:t>个人参与秘密恢复，则用户的秘密就难于恢复</a:t>
            </a:r>
          </a:p>
          <a:p>
            <a:pPr lvl="1">
              <a:lnSpc>
                <a:spcPct val="110000"/>
              </a:lnSpc>
              <a:spcBef>
                <a:spcPct val="30000"/>
              </a:spcBef>
            </a:pPr>
            <a:r>
              <a:rPr lang="zh-CN" altLang="en-US" sz="2000">
                <a:latin typeface="Times New Roman" pitchFamily="18" charset="0"/>
              </a:rPr>
              <a:t>所以</a:t>
            </a:r>
            <a:r>
              <a:rPr lang="en-US" altLang="zh-CN" sz="2000">
                <a:latin typeface="Times New Roman" pitchFamily="18" charset="0"/>
              </a:rPr>
              <a:t>(k,n)</a:t>
            </a:r>
            <a:r>
              <a:rPr lang="zh-CN" altLang="en-US" sz="2000">
                <a:latin typeface="Times New Roman" pitchFamily="18" charset="0"/>
              </a:rPr>
              <a:t>门限的安全性在于既要防止少于</a:t>
            </a:r>
            <a:r>
              <a:rPr lang="en-US" altLang="zh-CN" sz="2000">
                <a:latin typeface="Times New Roman" pitchFamily="18" charset="0"/>
              </a:rPr>
              <a:t>k</a:t>
            </a:r>
            <a:r>
              <a:rPr lang="zh-CN" altLang="en-US" sz="2000">
                <a:latin typeface="Times New Roman" pitchFamily="18" charset="0"/>
              </a:rPr>
              <a:t>个人合作恢复秘密，又要防止对</a:t>
            </a:r>
            <a:r>
              <a:rPr lang="en-US" altLang="zh-CN" sz="2000">
                <a:latin typeface="Times New Roman" pitchFamily="18" charset="0"/>
              </a:rPr>
              <a:t>t</a:t>
            </a:r>
            <a:r>
              <a:rPr lang="zh-CN" altLang="en-US" sz="2000">
                <a:latin typeface="Times New Roman" pitchFamily="18" charset="0"/>
              </a:rPr>
              <a:t>个人的攻击而阻碍秘密的恢复</a:t>
            </a:r>
          </a:p>
          <a:p>
            <a:pPr lvl="1">
              <a:lnSpc>
                <a:spcPct val="110000"/>
              </a:lnSpc>
              <a:spcBef>
                <a:spcPct val="30000"/>
              </a:spcBef>
            </a:pPr>
            <a:r>
              <a:rPr lang="zh-CN" altLang="en-US" sz="2000">
                <a:latin typeface="Times New Roman" pitchFamily="18" charset="0"/>
              </a:rPr>
              <a:t>当</a:t>
            </a:r>
            <a:r>
              <a:rPr lang="en-US" altLang="zh-CN" sz="2000">
                <a:latin typeface="Times New Roman" pitchFamily="18" charset="0"/>
              </a:rPr>
              <a:t>n=2t+1</a:t>
            </a:r>
            <a:r>
              <a:rPr lang="zh-CN" altLang="en-US" sz="2000">
                <a:latin typeface="Times New Roman" pitchFamily="18" charset="0"/>
              </a:rPr>
              <a:t>时</a:t>
            </a:r>
            <a:r>
              <a:rPr lang="en-US" altLang="zh-CN" sz="2000">
                <a:latin typeface="Times New Roman" pitchFamily="18" charset="0"/>
              </a:rPr>
              <a:t>k=t=(n-1)/2</a:t>
            </a:r>
            <a:r>
              <a:rPr lang="zh-CN" altLang="en-US" sz="2000">
                <a:latin typeface="Times New Roman" pitchFamily="18" charset="0"/>
              </a:rPr>
              <a:t>的取值最佳</a:t>
            </a:r>
          </a:p>
          <a:p>
            <a:pPr>
              <a:lnSpc>
                <a:spcPct val="110000"/>
              </a:lnSpc>
              <a:spcBef>
                <a:spcPct val="30000"/>
              </a:spcBef>
            </a:pPr>
            <a:r>
              <a:rPr lang="zh-CN" altLang="en-US" sz="2400"/>
              <a:t>秘密分割应该由可信第三方执行，或者托管设备完成。</a:t>
            </a:r>
          </a:p>
        </p:txBody>
      </p:sp>
      <p:sp>
        <p:nvSpPr>
          <p:cNvPr id="520195" name="Rectangle 3"/>
          <p:cNvSpPr>
            <a:spLocks noChangeArrowheads="1"/>
          </p:cNvSpPr>
          <p:nvPr/>
        </p:nvSpPr>
        <p:spPr bwMode="auto">
          <a:xfrm>
            <a:off x="533400" y="405825"/>
            <a:ext cx="4491934" cy="584775"/>
          </a:xfrm>
          <a:prstGeom prst="rect">
            <a:avLst/>
          </a:prstGeom>
          <a:noFill/>
          <a:ln w="9525" algn="ctr">
            <a:noFill/>
            <a:miter lim="800000"/>
            <a:headEnd/>
            <a:tailEnd/>
          </a:ln>
          <a:effectLst/>
        </p:spPr>
        <p:txBody>
          <a:bodyPr wrap="none" anchor="b">
            <a:spAutoFit/>
          </a:bodyPr>
          <a:lstStyle/>
          <a:p>
            <a:r>
              <a:rPr lang="en-US" altLang="zh-CN" sz="3200" dirty="0" smtClean="0">
                <a:solidFill>
                  <a:srgbClr val="C3093E"/>
                </a:solidFill>
                <a:effectLst>
                  <a:outerShdw blurRad="38100" dist="38100" dir="2700000" algn="tl">
                    <a:srgbClr val="000000">
                      <a:alpha val="43137"/>
                    </a:srgbClr>
                  </a:outerShdw>
                </a:effectLst>
                <a:latin typeface="+mj-lt"/>
                <a:ea typeface="+mj-ea"/>
                <a:cs typeface="+mj-cs"/>
              </a:rPr>
              <a:t>8.6.1 </a:t>
            </a:r>
            <a:r>
              <a:rPr lang="zh-CN" altLang="en-US" sz="3200" dirty="0">
                <a:solidFill>
                  <a:srgbClr val="C3093E"/>
                </a:solidFill>
                <a:effectLst>
                  <a:outerShdw blurRad="38100" dist="38100" dir="2700000" algn="tl">
                    <a:srgbClr val="000000">
                      <a:alpha val="43137"/>
                    </a:srgbClr>
                  </a:outerShdw>
                </a:effectLst>
                <a:latin typeface="+mj-lt"/>
                <a:ea typeface="+mj-ea"/>
                <a:cs typeface="+mj-cs"/>
              </a:rPr>
              <a:t>秘密分割门限方案</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80</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0194">
                                            <p:txEl>
                                              <p:pRg st="3" end="3"/>
                                            </p:txEl>
                                          </p:spTgt>
                                        </p:tgtEl>
                                        <p:attrNameLst>
                                          <p:attrName>style.visibility</p:attrName>
                                        </p:attrNameLst>
                                      </p:cBhvr>
                                      <p:to>
                                        <p:strVal val="visible"/>
                                      </p:to>
                                    </p:set>
                                    <p:anim calcmode="lin" valueType="num">
                                      <p:cBhvr additive="base">
                                        <p:cTn id="7" dur="500" fill="hold"/>
                                        <p:tgtEl>
                                          <p:spTgt spid="52019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0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0194">
                                            <p:txEl>
                                              <p:pRg st="4" end="4"/>
                                            </p:txEl>
                                          </p:spTgt>
                                        </p:tgtEl>
                                        <p:attrNameLst>
                                          <p:attrName>style.visibility</p:attrName>
                                        </p:attrNameLst>
                                      </p:cBhvr>
                                      <p:to>
                                        <p:strVal val="visible"/>
                                      </p:to>
                                    </p:set>
                                    <p:anim calcmode="lin" valueType="num">
                                      <p:cBhvr additive="base">
                                        <p:cTn id="13" dur="500" fill="hold"/>
                                        <p:tgtEl>
                                          <p:spTgt spid="52019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0194">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20194">
                                            <p:txEl>
                                              <p:pRg st="5" end="5"/>
                                            </p:txEl>
                                          </p:spTgt>
                                        </p:tgtEl>
                                        <p:attrNameLst>
                                          <p:attrName>style.visibility</p:attrName>
                                        </p:attrNameLst>
                                      </p:cBhvr>
                                      <p:to>
                                        <p:strVal val="visible"/>
                                      </p:to>
                                    </p:set>
                                    <p:anim calcmode="lin" valueType="num">
                                      <p:cBhvr additive="base">
                                        <p:cTn id="17" dur="500" fill="hold"/>
                                        <p:tgtEl>
                                          <p:spTgt spid="52019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0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20194">
                                            <p:txEl>
                                              <p:pRg st="6" end="6"/>
                                            </p:txEl>
                                          </p:spTgt>
                                        </p:tgtEl>
                                        <p:attrNameLst>
                                          <p:attrName>style.visibility</p:attrName>
                                        </p:attrNameLst>
                                      </p:cBhvr>
                                      <p:to>
                                        <p:strVal val="visible"/>
                                      </p:to>
                                    </p:set>
                                    <p:anim calcmode="lin" valueType="num">
                                      <p:cBhvr additive="base">
                                        <p:cTn id="23" dur="500" fill="hold"/>
                                        <p:tgtEl>
                                          <p:spTgt spid="52019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2019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457200" y="122238"/>
            <a:ext cx="7010400" cy="792162"/>
          </a:xfrm>
        </p:spPr>
        <p:txBody>
          <a:bodyPr/>
          <a:lstStyle/>
          <a:p>
            <a:r>
              <a:rPr lang="en-US" altLang="zh-CN" dirty="0" smtClean="0"/>
              <a:t>8.6.2 </a:t>
            </a:r>
            <a:r>
              <a:rPr lang="en-US" altLang="zh-CN" dirty="0"/>
              <a:t>Shamir</a:t>
            </a:r>
            <a:r>
              <a:rPr lang="zh-CN" altLang="en-US" dirty="0"/>
              <a:t>门限方案</a:t>
            </a:r>
          </a:p>
        </p:txBody>
      </p:sp>
      <p:sp>
        <p:nvSpPr>
          <p:cNvPr id="521219" name="Rectangle 3"/>
          <p:cNvSpPr>
            <a:spLocks noGrp="1" noChangeArrowheads="1"/>
          </p:cNvSpPr>
          <p:nvPr>
            <p:ph type="body" idx="1"/>
          </p:nvPr>
        </p:nvSpPr>
        <p:spPr>
          <a:xfrm>
            <a:off x="381000" y="1066800"/>
            <a:ext cx="8534400" cy="5562600"/>
          </a:xfrm>
        </p:spPr>
        <p:txBody>
          <a:bodyPr/>
          <a:lstStyle/>
          <a:p>
            <a:pPr>
              <a:lnSpc>
                <a:spcPct val="100000"/>
              </a:lnSpc>
            </a:pPr>
            <a:r>
              <a:rPr lang="en-US" altLang="zh-CN" sz="2400">
                <a:latin typeface="Times New Roman" pitchFamily="18" charset="0"/>
              </a:rPr>
              <a:t>Shamir</a:t>
            </a:r>
            <a:r>
              <a:rPr lang="zh-CN" altLang="en-US" sz="2400">
                <a:latin typeface="Times New Roman" pitchFamily="18" charset="0"/>
              </a:rPr>
              <a:t>门限方案基于多项式的</a:t>
            </a:r>
            <a:r>
              <a:rPr lang="en-US" altLang="zh-CN" sz="2400">
                <a:latin typeface="Times New Roman" pitchFamily="18" charset="0"/>
              </a:rPr>
              <a:t>Lagrange</a:t>
            </a:r>
            <a:r>
              <a:rPr lang="zh-CN" altLang="en-US" sz="2400">
                <a:latin typeface="Times New Roman" pitchFamily="18" charset="0"/>
              </a:rPr>
              <a:t>插值公式</a:t>
            </a:r>
          </a:p>
          <a:p>
            <a:pPr>
              <a:lnSpc>
                <a:spcPct val="100000"/>
              </a:lnSpc>
            </a:pPr>
            <a:r>
              <a:rPr lang="zh-CN" altLang="en-US" sz="2400">
                <a:latin typeface="Times New Roman" pitchFamily="18" charset="0"/>
              </a:rPr>
              <a:t>插值：数学分析中的一个基本问题</a:t>
            </a:r>
          </a:p>
          <a:p>
            <a:pPr lvl="1">
              <a:lnSpc>
                <a:spcPct val="100000"/>
              </a:lnSpc>
            </a:pPr>
            <a:r>
              <a:rPr lang="zh-CN" altLang="en-US" sz="2000">
                <a:latin typeface="Times New Roman" pitchFamily="18" charset="0"/>
              </a:rPr>
              <a:t>已知一个函数</a:t>
            </a:r>
            <a:r>
              <a:rPr lang="zh-CN" altLang="en-US" sz="2000" i="1">
                <a:latin typeface="Times New Roman" pitchFamily="18" charset="0"/>
                <a:sym typeface="Symbol" pitchFamily="18" charset="2"/>
              </a:rPr>
              <a:t></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在</a:t>
            </a:r>
            <a:r>
              <a:rPr lang="en-US" altLang="zh-CN" sz="2000" i="1">
                <a:latin typeface="Times New Roman" pitchFamily="18" charset="0"/>
                <a:sym typeface="Symbol" pitchFamily="18" charset="2"/>
              </a:rPr>
              <a:t>k</a:t>
            </a:r>
            <a:r>
              <a:rPr lang="zh-CN" altLang="en-US" sz="2000">
                <a:latin typeface="Times New Roman" pitchFamily="18" charset="0"/>
                <a:sym typeface="Symbol" pitchFamily="18" charset="2"/>
              </a:rPr>
              <a:t>个互不相同的点的函数值</a:t>
            </a:r>
            <a:r>
              <a:rPr lang="zh-CN" altLang="en-US" sz="2000" i="1">
                <a:latin typeface="Times New Roman" pitchFamily="18" charset="0"/>
                <a:sym typeface="Symbol" pitchFamily="18" charset="2"/>
              </a:rPr>
              <a:t></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i="1" baseline="-25000">
                <a:latin typeface="Times New Roman" pitchFamily="18" charset="0"/>
                <a:sym typeface="Symbol" pitchFamily="18" charset="2"/>
              </a:rPr>
              <a:t>i</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i</a:t>
            </a:r>
            <a:r>
              <a:rPr lang="en-US" altLang="zh-CN" sz="2000">
                <a:latin typeface="Times New Roman" pitchFamily="18" charset="0"/>
                <a:sym typeface="Symbol" pitchFamily="18" charset="2"/>
              </a:rPr>
              <a:t>=1,2,…,</a:t>
            </a:r>
            <a:r>
              <a:rPr lang="en-US" altLang="zh-CN" sz="2000" i="1">
                <a:latin typeface="Times New Roman" pitchFamily="18" charset="0"/>
                <a:sym typeface="Symbol" pitchFamily="18" charset="2"/>
              </a:rPr>
              <a:t>k</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，寻求一个满足</a:t>
            </a:r>
            <a:r>
              <a:rPr lang="en-US" altLang="zh-CN" sz="2000" i="1">
                <a:latin typeface="Times New Roman" pitchFamily="18" charset="0"/>
                <a:sym typeface="Symbol" pitchFamily="18" charset="2"/>
              </a:rPr>
              <a:t>f</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i="1" baseline="-25000">
                <a:latin typeface="Times New Roman" pitchFamily="18" charset="0"/>
                <a:sym typeface="Symbol" pitchFamily="18" charset="2"/>
              </a:rPr>
              <a:t>i</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a:t>
            </a:r>
            <a:r>
              <a:rPr lang="zh-CN" altLang="en-US" sz="2000" i="1">
                <a:latin typeface="Times New Roman" pitchFamily="18" charset="0"/>
                <a:sym typeface="Symbol" pitchFamily="18" charset="2"/>
              </a:rPr>
              <a:t></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i="1" baseline="-25000">
                <a:latin typeface="Times New Roman" pitchFamily="18" charset="0"/>
                <a:sym typeface="Symbol" pitchFamily="18" charset="2"/>
              </a:rPr>
              <a:t>i</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i</a:t>
            </a:r>
            <a:r>
              <a:rPr lang="en-US" altLang="zh-CN" sz="2000">
                <a:latin typeface="Times New Roman" pitchFamily="18" charset="0"/>
                <a:sym typeface="Symbol" pitchFamily="18" charset="2"/>
              </a:rPr>
              <a:t>=1,2,…,</a:t>
            </a:r>
            <a:r>
              <a:rPr lang="en-US" altLang="zh-CN" sz="2000" i="1">
                <a:latin typeface="Times New Roman" pitchFamily="18" charset="0"/>
                <a:sym typeface="Symbol" pitchFamily="18" charset="2"/>
              </a:rPr>
              <a:t>k</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的函数</a:t>
            </a:r>
            <a:r>
              <a:rPr lang="en-US" altLang="zh-CN" sz="2000" i="1">
                <a:latin typeface="Times New Roman" pitchFamily="18" charset="0"/>
                <a:sym typeface="Symbol" pitchFamily="18" charset="2"/>
              </a:rPr>
              <a:t>f</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来逼近</a:t>
            </a:r>
            <a:r>
              <a:rPr lang="zh-CN" altLang="en-US" sz="2000" i="1">
                <a:latin typeface="Times New Roman" pitchFamily="18" charset="0"/>
                <a:sym typeface="Symbol" pitchFamily="18" charset="2"/>
              </a:rPr>
              <a:t></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a:t>
            </a:r>
            <a:r>
              <a:rPr lang="en-US" altLang="zh-CN" sz="2000" i="1">
                <a:latin typeface="Times New Roman" pitchFamily="18" charset="0"/>
                <a:sym typeface="Symbol" pitchFamily="18" charset="2"/>
              </a:rPr>
              <a:t>f</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称为</a:t>
            </a:r>
            <a:r>
              <a:rPr lang="zh-CN" altLang="en-US" sz="2000" i="1">
                <a:latin typeface="Times New Roman" pitchFamily="18" charset="0"/>
                <a:sym typeface="Symbol" pitchFamily="18" charset="2"/>
              </a:rPr>
              <a:t></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的插值函数，也称</a:t>
            </a:r>
            <a:r>
              <a:rPr lang="zh-CN" altLang="en-US" sz="2000">
                <a:solidFill>
                  <a:srgbClr val="0000FF"/>
                </a:solidFill>
                <a:latin typeface="Times New Roman" pitchFamily="18" charset="0"/>
                <a:sym typeface="Symbol" pitchFamily="18" charset="2"/>
              </a:rPr>
              <a:t>插值多项式</a:t>
            </a:r>
            <a:endParaRPr lang="zh-CN" altLang="en-US" sz="2000">
              <a:latin typeface="Times New Roman" pitchFamily="18" charset="0"/>
              <a:sym typeface="Symbol" pitchFamily="18" charset="2"/>
            </a:endParaRPr>
          </a:p>
          <a:p>
            <a:pPr>
              <a:lnSpc>
                <a:spcPct val="100000"/>
              </a:lnSpc>
            </a:pPr>
            <a:r>
              <a:rPr lang="en-US" altLang="zh-CN" sz="2400">
                <a:latin typeface="Times New Roman" pitchFamily="18" charset="0"/>
                <a:sym typeface="Symbol" pitchFamily="18" charset="2"/>
              </a:rPr>
              <a:t>L</a:t>
            </a:r>
            <a:r>
              <a:rPr lang="en-US" altLang="zh-CN" sz="2400">
                <a:latin typeface="Times New Roman" pitchFamily="18" charset="0"/>
              </a:rPr>
              <a:t>agrange</a:t>
            </a:r>
            <a:r>
              <a:rPr lang="zh-CN" altLang="en-US" sz="2400">
                <a:latin typeface="Times New Roman" pitchFamily="18" charset="0"/>
              </a:rPr>
              <a:t>插值：</a:t>
            </a:r>
          </a:p>
          <a:p>
            <a:pPr lvl="1">
              <a:lnSpc>
                <a:spcPct val="100000"/>
              </a:lnSpc>
            </a:pPr>
            <a:r>
              <a:rPr lang="zh-CN" altLang="en-US" sz="2000">
                <a:latin typeface="Times New Roman" pitchFamily="18" charset="0"/>
              </a:rPr>
              <a:t>已知</a:t>
            </a:r>
            <a:r>
              <a:rPr lang="zh-CN" altLang="en-US" sz="2000" i="1">
                <a:latin typeface="Times New Roman" pitchFamily="18" charset="0"/>
                <a:sym typeface="Symbol" pitchFamily="18" charset="2"/>
              </a:rPr>
              <a:t></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在</a:t>
            </a:r>
            <a:r>
              <a:rPr lang="en-US" altLang="zh-CN" sz="2000" i="1">
                <a:latin typeface="Times New Roman" pitchFamily="18" charset="0"/>
                <a:sym typeface="Symbol" pitchFamily="18" charset="2"/>
              </a:rPr>
              <a:t>k</a:t>
            </a:r>
            <a:r>
              <a:rPr lang="zh-CN" altLang="en-US" sz="2000">
                <a:latin typeface="Times New Roman" pitchFamily="18" charset="0"/>
                <a:sym typeface="Symbol" pitchFamily="18" charset="2"/>
              </a:rPr>
              <a:t>个互不相同的点的函数值</a:t>
            </a:r>
            <a:r>
              <a:rPr lang="zh-CN" altLang="en-US" sz="2000" i="1">
                <a:latin typeface="Times New Roman" pitchFamily="18" charset="0"/>
                <a:sym typeface="Symbol" pitchFamily="18" charset="2"/>
              </a:rPr>
              <a:t></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i="1" baseline="-25000">
                <a:latin typeface="Times New Roman" pitchFamily="18" charset="0"/>
                <a:sym typeface="Symbol" pitchFamily="18" charset="2"/>
              </a:rPr>
              <a:t>i</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i</a:t>
            </a:r>
            <a:r>
              <a:rPr lang="en-US" altLang="zh-CN" sz="2000">
                <a:latin typeface="Times New Roman" pitchFamily="18" charset="0"/>
                <a:sym typeface="Symbol" pitchFamily="18" charset="2"/>
              </a:rPr>
              <a:t>=1,2,…,</a:t>
            </a:r>
            <a:r>
              <a:rPr lang="en-US" altLang="zh-CN" sz="2000" i="1">
                <a:latin typeface="Times New Roman" pitchFamily="18" charset="0"/>
                <a:sym typeface="Symbol" pitchFamily="18" charset="2"/>
              </a:rPr>
              <a:t>k</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，可构造</a:t>
            </a:r>
            <a:r>
              <a:rPr lang="en-US" altLang="zh-CN" sz="2000" i="1">
                <a:latin typeface="Times New Roman" pitchFamily="18" charset="0"/>
                <a:sym typeface="Symbol" pitchFamily="18" charset="2"/>
              </a:rPr>
              <a:t>k</a:t>
            </a:r>
            <a:r>
              <a:rPr lang="en-US" altLang="zh-CN" sz="2000">
                <a:latin typeface="Times New Roman" pitchFamily="18" charset="0"/>
                <a:sym typeface="Symbol" pitchFamily="18" charset="2"/>
              </a:rPr>
              <a:t>-1</a:t>
            </a:r>
            <a:r>
              <a:rPr lang="zh-CN" altLang="en-US" sz="2000">
                <a:latin typeface="Times New Roman" pitchFamily="18" charset="0"/>
                <a:sym typeface="Symbol" pitchFamily="18" charset="2"/>
              </a:rPr>
              <a:t>次</a:t>
            </a:r>
            <a:r>
              <a:rPr lang="en-US" altLang="zh-CN" sz="2000">
                <a:latin typeface="Times New Roman" pitchFamily="18" charset="0"/>
                <a:sym typeface="Symbol" pitchFamily="18" charset="2"/>
              </a:rPr>
              <a:t>L</a:t>
            </a:r>
            <a:r>
              <a:rPr lang="en-US" altLang="zh-CN" sz="2000">
                <a:latin typeface="Times New Roman" pitchFamily="18" charset="0"/>
              </a:rPr>
              <a:t>agrange</a:t>
            </a:r>
            <a:r>
              <a:rPr lang="zh-CN" altLang="en-US" sz="2000">
                <a:latin typeface="Times New Roman" pitchFamily="18" charset="0"/>
                <a:sym typeface="Symbol" pitchFamily="18" charset="2"/>
              </a:rPr>
              <a:t>插值多项式</a:t>
            </a:r>
          </a:p>
          <a:p>
            <a:pPr lvl="1">
              <a:lnSpc>
                <a:spcPct val="100000"/>
              </a:lnSpc>
            </a:pPr>
            <a:endParaRPr lang="zh-CN" altLang="en-US" sz="2000">
              <a:latin typeface="Times New Roman" pitchFamily="18" charset="0"/>
              <a:sym typeface="Symbol" pitchFamily="18" charset="2"/>
            </a:endParaRPr>
          </a:p>
          <a:p>
            <a:pPr lvl="1">
              <a:lnSpc>
                <a:spcPct val="100000"/>
              </a:lnSpc>
            </a:pPr>
            <a:endParaRPr lang="zh-CN" altLang="en-US" sz="2000">
              <a:latin typeface="Times New Roman" pitchFamily="18" charset="0"/>
              <a:sym typeface="Symbol" pitchFamily="18" charset="2"/>
            </a:endParaRPr>
          </a:p>
          <a:p>
            <a:pPr lvl="1">
              <a:lnSpc>
                <a:spcPct val="100000"/>
              </a:lnSpc>
            </a:pPr>
            <a:endParaRPr lang="zh-CN" altLang="en-US" sz="2000">
              <a:latin typeface="Times New Roman" pitchFamily="18" charset="0"/>
              <a:sym typeface="Symbol" pitchFamily="18" charset="2"/>
            </a:endParaRPr>
          </a:p>
          <a:p>
            <a:pPr lvl="1">
              <a:lnSpc>
                <a:spcPct val="100000"/>
              </a:lnSpc>
            </a:pPr>
            <a:r>
              <a:rPr lang="zh-CN" altLang="en-US" sz="2000">
                <a:latin typeface="Times New Roman" pitchFamily="18" charset="0"/>
                <a:sym typeface="Symbol" pitchFamily="18" charset="2"/>
              </a:rPr>
              <a:t>显然，如果将</a:t>
            </a:r>
            <a:r>
              <a:rPr lang="zh-CN" altLang="en-US" sz="2000">
                <a:latin typeface="Times New Roman" pitchFamily="18" charset="0"/>
              </a:rPr>
              <a:t>函数</a:t>
            </a:r>
            <a:r>
              <a:rPr lang="zh-CN" altLang="en-US" sz="2000" i="1">
                <a:latin typeface="Times New Roman" pitchFamily="18" charset="0"/>
                <a:sym typeface="Symbol" pitchFamily="18" charset="2"/>
              </a:rPr>
              <a:t></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就选定</a:t>
            </a:r>
            <a:r>
              <a:rPr lang="en-US" altLang="zh-CN" sz="2000" i="1">
                <a:latin typeface="Times New Roman" pitchFamily="18" charset="0"/>
                <a:sym typeface="Symbol" pitchFamily="18" charset="2"/>
              </a:rPr>
              <a:t>f</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，则差值多项式刚好完全恢复了多项式</a:t>
            </a:r>
            <a:r>
              <a:rPr lang="zh-CN" altLang="en-US" sz="2000" i="1">
                <a:latin typeface="Times New Roman" pitchFamily="18" charset="0"/>
                <a:sym typeface="Symbol" pitchFamily="18" charset="2"/>
              </a:rPr>
              <a:t></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 </a:t>
            </a:r>
            <a:r>
              <a:rPr lang="en-US" altLang="zh-CN" sz="2000" i="1">
                <a:latin typeface="Times New Roman" pitchFamily="18" charset="0"/>
                <a:sym typeface="Symbol" pitchFamily="18" charset="2"/>
              </a:rPr>
              <a:t>f</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p>
        </p:txBody>
      </p:sp>
      <p:sp>
        <p:nvSpPr>
          <p:cNvPr id="521220" name="Rectangle 4"/>
          <p:cNvSpPr>
            <a:spLocks noChangeArrowheads="1"/>
          </p:cNvSpPr>
          <p:nvPr/>
        </p:nvSpPr>
        <p:spPr bwMode="auto">
          <a:xfrm>
            <a:off x="0" y="31575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521221" name="Object 5"/>
          <p:cNvGraphicFramePr>
            <a:graphicFrameLocks noChangeAspect="1"/>
          </p:cNvGraphicFramePr>
          <p:nvPr/>
        </p:nvGraphicFramePr>
        <p:xfrm>
          <a:off x="2514600" y="4648200"/>
          <a:ext cx="3211513" cy="1062038"/>
        </p:xfrm>
        <a:graphic>
          <a:graphicData uri="http://schemas.openxmlformats.org/presentationml/2006/ole">
            <p:oleObj spid="_x0000_s929801" name="公式" r:id="rId3" imgW="1637589" imgH="545863" progId="Equation.3">
              <p:embed/>
            </p:oleObj>
          </a:graphicData>
        </a:graphic>
      </p:graphicFrame>
      <p:sp>
        <p:nvSpPr>
          <p:cNvPr id="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9"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81</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1219">
                                            <p:txEl>
                                              <p:pRg st="3" end="3"/>
                                            </p:txEl>
                                          </p:spTgt>
                                        </p:tgtEl>
                                        <p:attrNameLst>
                                          <p:attrName>style.visibility</p:attrName>
                                        </p:attrNameLst>
                                      </p:cBhvr>
                                      <p:to>
                                        <p:strVal val="visible"/>
                                      </p:to>
                                    </p:set>
                                    <p:anim calcmode="lin" valueType="num">
                                      <p:cBhvr additive="base">
                                        <p:cTn id="7" dur="500" fill="hold"/>
                                        <p:tgtEl>
                                          <p:spTgt spid="5212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121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1219">
                                            <p:txEl>
                                              <p:pRg st="4" end="4"/>
                                            </p:txEl>
                                          </p:spTgt>
                                        </p:tgtEl>
                                        <p:attrNameLst>
                                          <p:attrName>style.visibility</p:attrName>
                                        </p:attrNameLst>
                                      </p:cBhvr>
                                      <p:to>
                                        <p:strVal val="visible"/>
                                      </p:to>
                                    </p:set>
                                    <p:anim calcmode="lin" valueType="num">
                                      <p:cBhvr additive="base">
                                        <p:cTn id="11" dur="500" fill="hold"/>
                                        <p:tgtEl>
                                          <p:spTgt spid="52121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1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1221"/>
                                        </p:tgtEl>
                                        <p:attrNameLst>
                                          <p:attrName>style.visibility</p:attrName>
                                        </p:attrNameLst>
                                      </p:cBhvr>
                                      <p:to>
                                        <p:strVal val="visible"/>
                                      </p:to>
                                    </p:set>
                                    <p:anim calcmode="lin" valueType="num">
                                      <p:cBhvr additive="base">
                                        <p:cTn id="17" dur="500" fill="hold"/>
                                        <p:tgtEl>
                                          <p:spTgt spid="521221"/>
                                        </p:tgtEl>
                                        <p:attrNameLst>
                                          <p:attrName>ppt_x</p:attrName>
                                        </p:attrNameLst>
                                      </p:cBhvr>
                                      <p:tavLst>
                                        <p:tav tm="0">
                                          <p:val>
                                            <p:strVal val="#ppt_x"/>
                                          </p:val>
                                        </p:tav>
                                        <p:tav tm="100000">
                                          <p:val>
                                            <p:strVal val="#ppt_x"/>
                                          </p:val>
                                        </p:tav>
                                      </p:tavLst>
                                    </p:anim>
                                    <p:anim calcmode="lin" valueType="num">
                                      <p:cBhvr additive="base">
                                        <p:cTn id="18" dur="500" fill="hold"/>
                                        <p:tgtEl>
                                          <p:spTgt spid="5212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21219">
                                            <p:txEl>
                                              <p:pRg st="8" end="8"/>
                                            </p:txEl>
                                          </p:spTgt>
                                        </p:tgtEl>
                                        <p:attrNameLst>
                                          <p:attrName>style.visibility</p:attrName>
                                        </p:attrNameLst>
                                      </p:cBhvr>
                                      <p:to>
                                        <p:strVal val="visible"/>
                                      </p:to>
                                    </p:set>
                                    <p:anim calcmode="lin" valueType="num">
                                      <p:cBhvr additive="base">
                                        <p:cTn id="23" dur="500" fill="hold"/>
                                        <p:tgtEl>
                                          <p:spTgt spid="52121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21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body" idx="1"/>
          </p:nvPr>
        </p:nvSpPr>
        <p:spPr>
          <a:xfrm>
            <a:off x="381000" y="1143000"/>
            <a:ext cx="8382000" cy="5562600"/>
          </a:xfrm>
        </p:spPr>
        <p:txBody>
          <a:bodyPr/>
          <a:lstStyle/>
          <a:p>
            <a:pPr>
              <a:lnSpc>
                <a:spcPct val="110000"/>
              </a:lnSpc>
            </a:pPr>
            <a:r>
              <a:rPr lang="zh-CN" altLang="en-US" sz="2400">
                <a:latin typeface="Times New Roman" pitchFamily="18" charset="0"/>
              </a:rPr>
              <a:t>秘密的分割，假设是一个</a:t>
            </a:r>
            <a:r>
              <a:rPr lang="en-US" altLang="zh-CN" sz="2400">
                <a:latin typeface="Times New Roman" pitchFamily="18" charset="0"/>
              </a:rPr>
              <a:t>(</a:t>
            </a:r>
            <a:r>
              <a:rPr lang="en-US" altLang="zh-CN" sz="2400" i="1">
                <a:latin typeface="Times New Roman" pitchFamily="18" charset="0"/>
              </a:rPr>
              <a:t>k</a:t>
            </a:r>
            <a:r>
              <a:rPr lang="en-US" altLang="zh-CN" sz="2400">
                <a:latin typeface="Times New Roman" pitchFamily="18" charset="0"/>
              </a:rPr>
              <a:t>, </a:t>
            </a:r>
            <a:r>
              <a:rPr lang="en-US" altLang="zh-CN" sz="2400" i="1">
                <a:latin typeface="Times New Roman" pitchFamily="18" charset="0"/>
              </a:rPr>
              <a:t>n</a:t>
            </a:r>
            <a:r>
              <a:rPr lang="en-US" altLang="zh-CN" sz="2400">
                <a:latin typeface="Times New Roman" pitchFamily="18" charset="0"/>
              </a:rPr>
              <a:t>)</a:t>
            </a:r>
            <a:r>
              <a:rPr lang="zh-CN" altLang="en-US" sz="2400">
                <a:latin typeface="Times New Roman" pitchFamily="18" charset="0"/>
              </a:rPr>
              <a:t>门限方案</a:t>
            </a:r>
          </a:p>
          <a:p>
            <a:pPr lvl="1">
              <a:lnSpc>
                <a:spcPct val="110000"/>
              </a:lnSpc>
            </a:pPr>
            <a:r>
              <a:rPr lang="zh-CN" altLang="en-US" sz="2000">
                <a:latin typeface="Times New Roman" pitchFamily="18" charset="0"/>
              </a:rPr>
              <a:t>选取一个</a:t>
            </a:r>
            <a:r>
              <a:rPr lang="en-US" altLang="zh-CN" sz="2000" i="1">
                <a:latin typeface="Times New Roman" pitchFamily="18" charset="0"/>
                <a:sym typeface="Symbol" pitchFamily="18" charset="2"/>
              </a:rPr>
              <a:t>k</a:t>
            </a:r>
            <a:r>
              <a:rPr lang="zh-CN" altLang="en-US" sz="2000">
                <a:latin typeface="Times New Roman" pitchFamily="18" charset="0"/>
                <a:sym typeface="Symbol" pitchFamily="18" charset="2"/>
              </a:rPr>
              <a:t>－</a:t>
            </a:r>
            <a:r>
              <a:rPr lang="en-US" altLang="zh-CN" sz="2000">
                <a:latin typeface="Times New Roman" pitchFamily="18" charset="0"/>
                <a:sym typeface="Symbol" pitchFamily="18" charset="2"/>
              </a:rPr>
              <a:t>1</a:t>
            </a:r>
            <a:r>
              <a:rPr lang="zh-CN" altLang="en-US" sz="2000">
                <a:latin typeface="Times New Roman" pitchFamily="18" charset="0"/>
                <a:sym typeface="Symbol" pitchFamily="18" charset="2"/>
              </a:rPr>
              <a:t>次多项式</a:t>
            </a:r>
            <a:r>
              <a:rPr lang="en-US" altLang="zh-CN" sz="2000" i="1">
                <a:latin typeface="Times New Roman" pitchFamily="18" charset="0"/>
                <a:sym typeface="Symbol" pitchFamily="18" charset="2"/>
              </a:rPr>
              <a:t>f</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a:t>
            </a:r>
            <a:r>
              <a:rPr lang="en-US" altLang="zh-CN" sz="2000" i="1">
                <a:latin typeface="Times New Roman" pitchFamily="18" charset="0"/>
                <a:sym typeface="Symbol" pitchFamily="18" charset="2"/>
              </a:rPr>
              <a:t>a</a:t>
            </a:r>
            <a:r>
              <a:rPr lang="en-US" altLang="zh-CN" sz="2000" baseline="-25000">
                <a:latin typeface="Times New Roman" pitchFamily="18" charset="0"/>
                <a:sym typeface="Symbol" pitchFamily="18" charset="2"/>
              </a:rPr>
              <a:t>0</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a</a:t>
            </a:r>
            <a:r>
              <a:rPr lang="en-US" altLang="zh-CN" sz="2000" baseline="-25000">
                <a:latin typeface="Times New Roman" pitchFamily="18" charset="0"/>
                <a:sym typeface="Symbol" pitchFamily="18" charset="2"/>
              </a:rPr>
              <a:t>1</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a</a:t>
            </a:r>
            <a:r>
              <a:rPr lang="en-US" altLang="zh-CN" sz="2000" i="1" baseline="-25000">
                <a:latin typeface="Times New Roman" pitchFamily="18" charset="0"/>
                <a:sym typeface="Symbol" pitchFamily="18" charset="2"/>
              </a:rPr>
              <a:t>k</a:t>
            </a:r>
            <a:r>
              <a:rPr lang="en-US" altLang="zh-CN" sz="2000" baseline="-25000">
                <a:latin typeface="Times New Roman" pitchFamily="18" charset="0"/>
                <a:sym typeface="Symbol" pitchFamily="18" charset="2"/>
              </a:rPr>
              <a:t>-1</a:t>
            </a:r>
            <a:r>
              <a:rPr lang="en-US" altLang="zh-CN" sz="2000" i="1">
                <a:latin typeface="Times New Roman" pitchFamily="18" charset="0"/>
                <a:sym typeface="Symbol" pitchFamily="18" charset="2"/>
              </a:rPr>
              <a:t>x</a:t>
            </a:r>
            <a:r>
              <a:rPr lang="en-US" altLang="zh-CN" sz="2000" i="1" baseline="30000">
                <a:latin typeface="Times New Roman" pitchFamily="18" charset="0"/>
                <a:sym typeface="Symbol" pitchFamily="18" charset="2"/>
              </a:rPr>
              <a:t>k</a:t>
            </a:r>
            <a:r>
              <a:rPr lang="en-US" altLang="zh-CN" sz="2000" baseline="30000">
                <a:latin typeface="Times New Roman" pitchFamily="18" charset="0"/>
                <a:sym typeface="Symbol" pitchFamily="18" charset="2"/>
              </a:rPr>
              <a:t>-1</a:t>
            </a:r>
            <a:endParaRPr lang="en-US" altLang="zh-CN" sz="2000">
              <a:latin typeface="Times New Roman" pitchFamily="18" charset="0"/>
              <a:sym typeface="Symbol" pitchFamily="18" charset="2"/>
            </a:endParaRPr>
          </a:p>
          <a:p>
            <a:pPr lvl="2">
              <a:lnSpc>
                <a:spcPct val="110000"/>
              </a:lnSpc>
            </a:pPr>
            <a:r>
              <a:rPr lang="zh-CN" altLang="en-US" sz="1800">
                <a:latin typeface="Times New Roman" pitchFamily="18" charset="0"/>
                <a:sym typeface="Symbol" pitchFamily="18" charset="2"/>
              </a:rPr>
              <a:t>该多项式有</a:t>
            </a:r>
            <a:r>
              <a:rPr lang="en-US" altLang="zh-CN" sz="1800" i="1">
                <a:latin typeface="Times New Roman" pitchFamily="18" charset="0"/>
                <a:sym typeface="Symbol" pitchFamily="18" charset="2"/>
              </a:rPr>
              <a:t>k</a:t>
            </a:r>
            <a:r>
              <a:rPr lang="zh-CN" altLang="en-US" sz="1800">
                <a:latin typeface="Times New Roman" pitchFamily="18" charset="0"/>
                <a:sym typeface="Symbol" pitchFamily="18" charset="2"/>
              </a:rPr>
              <a:t>个系数</a:t>
            </a:r>
          </a:p>
          <a:p>
            <a:pPr lvl="2">
              <a:lnSpc>
                <a:spcPct val="110000"/>
              </a:lnSpc>
            </a:pPr>
            <a:r>
              <a:rPr lang="zh-CN" altLang="en-US" sz="1800">
                <a:latin typeface="Times New Roman" pitchFamily="18" charset="0"/>
                <a:sym typeface="Symbol" pitchFamily="18" charset="2"/>
              </a:rPr>
              <a:t>令</a:t>
            </a:r>
            <a:r>
              <a:rPr lang="en-US" altLang="zh-CN" sz="1800" i="1">
                <a:latin typeface="Times New Roman" pitchFamily="18" charset="0"/>
                <a:sym typeface="Symbol" pitchFamily="18" charset="2"/>
              </a:rPr>
              <a:t>a</a:t>
            </a:r>
            <a:r>
              <a:rPr lang="en-US" altLang="zh-CN" sz="1800" baseline="-25000">
                <a:latin typeface="Times New Roman" pitchFamily="18" charset="0"/>
                <a:sym typeface="Symbol" pitchFamily="18" charset="2"/>
              </a:rPr>
              <a:t>0</a:t>
            </a:r>
            <a:r>
              <a:rPr lang="en-US" altLang="zh-CN" sz="1800">
                <a:latin typeface="Times New Roman" pitchFamily="18" charset="0"/>
                <a:sym typeface="Symbol" pitchFamily="18" charset="2"/>
              </a:rPr>
              <a:t>=</a:t>
            </a:r>
            <a:r>
              <a:rPr lang="en-US" altLang="zh-CN" sz="1800" i="1">
                <a:latin typeface="Times New Roman" pitchFamily="18" charset="0"/>
                <a:sym typeface="Symbol" pitchFamily="18" charset="2"/>
              </a:rPr>
              <a:t>f</a:t>
            </a:r>
            <a:r>
              <a:rPr lang="en-US" altLang="zh-CN" sz="1800">
                <a:latin typeface="Times New Roman" pitchFamily="18" charset="0"/>
                <a:sym typeface="Symbol" pitchFamily="18" charset="2"/>
              </a:rPr>
              <a:t>(0)=s</a:t>
            </a:r>
            <a:r>
              <a:rPr lang="zh-CN" altLang="en-US" sz="1800">
                <a:latin typeface="Times New Roman" pitchFamily="18" charset="0"/>
                <a:sym typeface="Symbol" pitchFamily="18" charset="2"/>
              </a:rPr>
              <a:t>，即把常数项指定为待分割的秘密</a:t>
            </a:r>
          </a:p>
          <a:p>
            <a:pPr lvl="2">
              <a:lnSpc>
                <a:spcPct val="110000"/>
              </a:lnSpc>
            </a:pPr>
            <a:r>
              <a:rPr lang="zh-CN" altLang="en-US" sz="1800">
                <a:latin typeface="Times New Roman" pitchFamily="18" charset="0"/>
                <a:sym typeface="Symbol" pitchFamily="18" charset="2"/>
              </a:rPr>
              <a:t>其它</a:t>
            </a:r>
            <a:r>
              <a:rPr lang="en-US" altLang="zh-CN" sz="1800" i="1">
                <a:latin typeface="Times New Roman" pitchFamily="18" charset="0"/>
                <a:sym typeface="Symbol" pitchFamily="18" charset="2"/>
              </a:rPr>
              <a:t>k</a:t>
            </a:r>
            <a:r>
              <a:rPr lang="zh-CN" altLang="en-US" sz="1800">
                <a:latin typeface="Times New Roman" pitchFamily="18" charset="0"/>
                <a:sym typeface="Symbol" pitchFamily="18" charset="2"/>
              </a:rPr>
              <a:t>－</a:t>
            </a:r>
            <a:r>
              <a:rPr lang="en-US" altLang="zh-CN" sz="1800">
                <a:latin typeface="Times New Roman" pitchFamily="18" charset="0"/>
                <a:sym typeface="Symbol" pitchFamily="18" charset="2"/>
              </a:rPr>
              <a:t>1</a:t>
            </a:r>
            <a:r>
              <a:rPr lang="zh-CN" altLang="en-US" sz="1800">
                <a:latin typeface="Times New Roman" pitchFamily="18" charset="0"/>
                <a:sym typeface="Symbol" pitchFamily="18" charset="2"/>
              </a:rPr>
              <a:t>个系数可随机选取</a:t>
            </a:r>
          </a:p>
          <a:p>
            <a:pPr lvl="2">
              <a:lnSpc>
                <a:spcPct val="110000"/>
              </a:lnSpc>
            </a:pPr>
            <a:r>
              <a:rPr lang="zh-CN" altLang="en-US" sz="1800">
                <a:latin typeface="Times New Roman" pitchFamily="18" charset="0"/>
                <a:sym typeface="Symbol" pitchFamily="18" charset="2"/>
              </a:rPr>
              <a:t>显然，对于该多项式，只要知道该多项式的</a:t>
            </a:r>
            <a:r>
              <a:rPr lang="en-US" altLang="zh-CN" sz="1800">
                <a:latin typeface="Times New Roman" pitchFamily="18" charset="0"/>
                <a:sym typeface="Symbol" pitchFamily="18" charset="2"/>
              </a:rPr>
              <a:t>k</a:t>
            </a:r>
            <a:r>
              <a:rPr lang="zh-CN" altLang="en-US" sz="1800">
                <a:latin typeface="Times New Roman" pitchFamily="18" charset="0"/>
                <a:sym typeface="Symbol" pitchFamily="18" charset="2"/>
              </a:rPr>
              <a:t>个互不相同的点的函数值</a:t>
            </a:r>
            <a:r>
              <a:rPr lang="en-US" altLang="zh-CN" sz="1800" i="1">
                <a:latin typeface="Times New Roman" pitchFamily="18" charset="0"/>
                <a:sym typeface="Symbol" pitchFamily="18" charset="2"/>
              </a:rPr>
              <a:t>f</a:t>
            </a:r>
            <a:r>
              <a:rPr lang="en-US" altLang="zh-CN" sz="1800">
                <a:latin typeface="Times New Roman" pitchFamily="18" charset="0"/>
                <a:sym typeface="Symbol" pitchFamily="18" charset="2"/>
              </a:rPr>
              <a:t>(</a:t>
            </a:r>
            <a:r>
              <a:rPr lang="en-US" altLang="zh-CN" sz="1800" i="1">
                <a:latin typeface="Times New Roman" pitchFamily="18" charset="0"/>
                <a:sym typeface="Symbol" pitchFamily="18" charset="2"/>
              </a:rPr>
              <a:t>x</a:t>
            </a:r>
            <a:r>
              <a:rPr lang="en-US" altLang="zh-CN" sz="1800" i="1" baseline="-25000">
                <a:latin typeface="Times New Roman" pitchFamily="18" charset="0"/>
                <a:sym typeface="Symbol" pitchFamily="18" charset="2"/>
              </a:rPr>
              <a:t>i</a:t>
            </a:r>
            <a:r>
              <a:rPr lang="en-US" altLang="zh-CN" sz="1800">
                <a:latin typeface="Times New Roman" pitchFamily="18" charset="0"/>
                <a:sym typeface="Symbol" pitchFamily="18" charset="2"/>
              </a:rPr>
              <a:t>)(</a:t>
            </a:r>
            <a:r>
              <a:rPr lang="en-US" altLang="zh-CN" sz="1800" i="1">
                <a:latin typeface="Times New Roman" pitchFamily="18" charset="0"/>
                <a:sym typeface="Symbol" pitchFamily="18" charset="2"/>
              </a:rPr>
              <a:t>i</a:t>
            </a:r>
            <a:r>
              <a:rPr lang="en-US" altLang="zh-CN" sz="1800">
                <a:latin typeface="Times New Roman" pitchFamily="18" charset="0"/>
                <a:sym typeface="Symbol" pitchFamily="18" charset="2"/>
              </a:rPr>
              <a:t>=1,2,…,</a:t>
            </a:r>
            <a:r>
              <a:rPr lang="en-US" altLang="zh-CN" sz="1800" i="1">
                <a:latin typeface="Times New Roman" pitchFamily="18" charset="0"/>
                <a:sym typeface="Symbol" pitchFamily="18" charset="2"/>
              </a:rPr>
              <a:t>k</a:t>
            </a:r>
            <a:r>
              <a:rPr lang="en-US" altLang="zh-CN" sz="1800">
                <a:latin typeface="Times New Roman" pitchFamily="18" charset="0"/>
                <a:sym typeface="Symbol" pitchFamily="18" charset="2"/>
              </a:rPr>
              <a:t>)</a:t>
            </a:r>
            <a:r>
              <a:rPr lang="zh-CN" altLang="en-US" sz="1800">
                <a:latin typeface="Times New Roman" pitchFamily="18" charset="0"/>
                <a:sym typeface="Symbol" pitchFamily="18" charset="2"/>
              </a:rPr>
              <a:t>，就可恢复</a:t>
            </a:r>
            <a:r>
              <a:rPr lang="en-US" altLang="zh-CN" sz="1800" i="1">
                <a:latin typeface="Times New Roman" pitchFamily="18" charset="0"/>
                <a:sym typeface="Symbol" pitchFamily="18" charset="2"/>
              </a:rPr>
              <a:t>f</a:t>
            </a:r>
            <a:r>
              <a:rPr lang="en-US" altLang="zh-CN" sz="1800">
                <a:latin typeface="Times New Roman" pitchFamily="18" charset="0"/>
                <a:sym typeface="Symbol" pitchFamily="18" charset="2"/>
              </a:rPr>
              <a:t>(</a:t>
            </a:r>
            <a:r>
              <a:rPr lang="en-US" altLang="zh-CN" sz="1800" i="1">
                <a:latin typeface="Times New Roman" pitchFamily="18" charset="0"/>
                <a:sym typeface="Symbol" pitchFamily="18" charset="2"/>
              </a:rPr>
              <a:t>x</a:t>
            </a:r>
            <a:r>
              <a:rPr lang="en-US" altLang="zh-CN" sz="1800">
                <a:latin typeface="Times New Roman" pitchFamily="18" charset="0"/>
                <a:sym typeface="Symbol" pitchFamily="18" charset="2"/>
              </a:rPr>
              <a:t>)</a:t>
            </a:r>
          </a:p>
          <a:p>
            <a:pPr lvl="1">
              <a:lnSpc>
                <a:spcPct val="110000"/>
              </a:lnSpc>
            </a:pPr>
            <a:r>
              <a:rPr lang="zh-CN" altLang="en-US" sz="2000">
                <a:latin typeface="Times New Roman" pitchFamily="18" charset="0"/>
                <a:sym typeface="Symbol" pitchFamily="18" charset="2"/>
              </a:rPr>
              <a:t>生成</a:t>
            </a:r>
            <a:r>
              <a:rPr lang="en-US" altLang="zh-CN" sz="2000">
                <a:latin typeface="Times New Roman" pitchFamily="18" charset="0"/>
                <a:sym typeface="Symbol" pitchFamily="18" charset="2"/>
              </a:rPr>
              <a:t>n</a:t>
            </a:r>
            <a:r>
              <a:rPr lang="zh-CN" altLang="en-US" sz="2000">
                <a:latin typeface="Times New Roman" pitchFamily="18" charset="0"/>
                <a:sym typeface="Symbol" pitchFamily="18" charset="2"/>
              </a:rPr>
              <a:t>个子秘密</a:t>
            </a:r>
          </a:p>
          <a:p>
            <a:pPr lvl="2">
              <a:lnSpc>
                <a:spcPct val="110000"/>
              </a:lnSpc>
            </a:pPr>
            <a:r>
              <a:rPr lang="zh-CN" altLang="en-US" sz="1800">
                <a:latin typeface="Times New Roman" pitchFamily="18" charset="0"/>
                <a:sym typeface="Symbol" pitchFamily="18" charset="2"/>
              </a:rPr>
              <a:t>任取</a:t>
            </a:r>
            <a:r>
              <a:rPr lang="en-US" altLang="zh-CN" sz="1800">
                <a:latin typeface="Times New Roman" pitchFamily="18" charset="0"/>
                <a:sym typeface="Symbol" pitchFamily="18" charset="2"/>
              </a:rPr>
              <a:t>n</a:t>
            </a:r>
            <a:r>
              <a:rPr lang="zh-CN" altLang="en-US" sz="1800">
                <a:latin typeface="Times New Roman" pitchFamily="18" charset="0"/>
                <a:sym typeface="Symbol" pitchFamily="18" charset="2"/>
              </a:rPr>
              <a:t>个不同的点</a:t>
            </a:r>
            <a:r>
              <a:rPr lang="en-US" altLang="zh-CN" sz="1800" i="1">
                <a:latin typeface="Times New Roman" pitchFamily="18" charset="0"/>
                <a:sym typeface="Symbol" pitchFamily="18" charset="2"/>
              </a:rPr>
              <a:t>x</a:t>
            </a:r>
            <a:r>
              <a:rPr lang="en-US" altLang="zh-CN" sz="1800" i="1" baseline="-25000">
                <a:latin typeface="Times New Roman" pitchFamily="18" charset="0"/>
                <a:sym typeface="Symbol" pitchFamily="18" charset="2"/>
              </a:rPr>
              <a:t>i</a:t>
            </a:r>
            <a:r>
              <a:rPr lang="en-US" altLang="zh-CN" sz="1800">
                <a:latin typeface="Times New Roman" pitchFamily="18" charset="0"/>
                <a:sym typeface="Symbol" pitchFamily="18" charset="2"/>
              </a:rPr>
              <a:t>(</a:t>
            </a:r>
            <a:r>
              <a:rPr lang="en-US" altLang="zh-CN" sz="1800" i="1">
                <a:latin typeface="Times New Roman" pitchFamily="18" charset="0"/>
                <a:sym typeface="Symbol" pitchFamily="18" charset="2"/>
              </a:rPr>
              <a:t>i</a:t>
            </a:r>
            <a:r>
              <a:rPr lang="en-US" altLang="zh-CN" sz="1800">
                <a:latin typeface="Times New Roman" pitchFamily="18" charset="0"/>
                <a:sym typeface="Symbol" pitchFamily="18" charset="2"/>
              </a:rPr>
              <a:t>=1,…,</a:t>
            </a:r>
            <a:r>
              <a:rPr lang="en-US" altLang="zh-CN" sz="1800" i="1">
                <a:latin typeface="Times New Roman" pitchFamily="18" charset="0"/>
                <a:sym typeface="Symbol" pitchFamily="18" charset="2"/>
              </a:rPr>
              <a:t>n</a:t>
            </a:r>
            <a:r>
              <a:rPr lang="en-US" altLang="zh-CN" sz="1800">
                <a:latin typeface="Times New Roman" pitchFamily="18" charset="0"/>
                <a:sym typeface="Symbol" pitchFamily="18" charset="2"/>
              </a:rPr>
              <a:t>) </a:t>
            </a:r>
            <a:r>
              <a:rPr lang="zh-CN" altLang="en-US" sz="1800">
                <a:latin typeface="Times New Roman" pitchFamily="18" charset="0"/>
                <a:sym typeface="Symbol" pitchFamily="18" charset="2"/>
              </a:rPr>
              <a:t>并计算函数值</a:t>
            </a:r>
            <a:r>
              <a:rPr lang="en-US" altLang="zh-CN" sz="1800" i="1">
                <a:latin typeface="Times New Roman" pitchFamily="18" charset="0"/>
                <a:sym typeface="Symbol" pitchFamily="18" charset="2"/>
              </a:rPr>
              <a:t>f</a:t>
            </a:r>
            <a:r>
              <a:rPr lang="en-US" altLang="zh-CN" sz="1800">
                <a:latin typeface="Times New Roman" pitchFamily="18" charset="0"/>
                <a:sym typeface="Symbol" pitchFamily="18" charset="2"/>
              </a:rPr>
              <a:t>(</a:t>
            </a:r>
            <a:r>
              <a:rPr lang="en-US" altLang="zh-CN" sz="1800" i="1">
                <a:latin typeface="Times New Roman" pitchFamily="18" charset="0"/>
                <a:sym typeface="Symbol" pitchFamily="18" charset="2"/>
              </a:rPr>
              <a:t>x</a:t>
            </a:r>
            <a:r>
              <a:rPr lang="en-US" altLang="zh-CN" sz="1800" i="1" baseline="-25000">
                <a:latin typeface="Times New Roman" pitchFamily="18" charset="0"/>
                <a:sym typeface="Symbol" pitchFamily="18" charset="2"/>
              </a:rPr>
              <a:t>i</a:t>
            </a:r>
            <a:r>
              <a:rPr lang="en-US" altLang="zh-CN" sz="1800">
                <a:latin typeface="Times New Roman" pitchFamily="18" charset="0"/>
                <a:sym typeface="Symbol" pitchFamily="18" charset="2"/>
              </a:rPr>
              <a:t>)(</a:t>
            </a:r>
            <a:r>
              <a:rPr lang="en-US" altLang="zh-CN" sz="1800" i="1">
                <a:latin typeface="Times New Roman" pitchFamily="18" charset="0"/>
                <a:sym typeface="Symbol" pitchFamily="18" charset="2"/>
              </a:rPr>
              <a:t>i</a:t>
            </a:r>
            <a:r>
              <a:rPr lang="en-US" altLang="zh-CN" sz="1800">
                <a:latin typeface="Times New Roman" pitchFamily="18" charset="0"/>
                <a:sym typeface="Symbol" pitchFamily="18" charset="2"/>
              </a:rPr>
              <a:t>=1,…,</a:t>
            </a:r>
            <a:r>
              <a:rPr lang="en-US" altLang="zh-CN" sz="1800" i="1">
                <a:latin typeface="Times New Roman" pitchFamily="18" charset="0"/>
                <a:sym typeface="Symbol" pitchFamily="18" charset="2"/>
              </a:rPr>
              <a:t>n</a:t>
            </a:r>
            <a:r>
              <a:rPr lang="en-US" altLang="zh-CN" sz="1800">
                <a:latin typeface="Times New Roman" pitchFamily="18" charset="0"/>
                <a:sym typeface="Symbol" pitchFamily="18" charset="2"/>
              </a:rPr>
              <a:t>)</a:t>
            </a:r>
          </a:p>
          <a:p>
            <a:pPr lvl="2">
              <a:lnSpc>
                <a:spcPct val="110000"/>
              </a:lnSpc>
            </a:pPr>
            <a:r>
              <a:rPr lang="zh-CN" altLang="en-US" sz="1800">
                <a:latin typeface="Times New Roman" pitchFamily="18" charset="0"/>
                <a:sym typeface="Symbol" pitchFamily="18" charset="2"/>
              </a:rPr>
              <a:t>则</a:t>
            </a:r>
            <a:r>
              <a:rPr lang="en-US" altLang="zh-CN" sz="1800">
                <a:latin typeface="Times New Roman" pitchFamily="18" charset="0"/>
                <a:sym typeface="Symbol" pitchFamily="18" charset="2"/>
              </a:rPr>
              <a:t>(</a:t>
            </a:r>
            <a:r>
              <a:rPr lang="en-US" altLang="zh-CN" sz="1800" i="1">
                <a:latin typeface="Times New Roman" pitchFamily="18" charset="0"/>
                <a:sym typeface="Symbol" pitchFamily="18" charset="2"/>
              </a:rPr>
              <a:t>x</a:t>
            </a:r>
            <a:r>
              <a:rPr lang="en-US" altLang="zh-CN" sz="1800" i="1" baseline="-25000">
                <a:latin typeface="Times New Roman" pitchFamily="18" charset="0"/>
                <a:sym typeface="Symbol" pitchFamily="18" charset="2"/>
              </a:rPr>
              <a:t>i</a:t>
            </a:r>
            <a:r>
              <a:rPr lang="en-US" altLang="zh-CN" sz="1800">
                <a:latin typeface="Times New Roman" pitchFamily="18" charset="0"/>
                <a:sym typeface="Symbol" pitchFamily="18" charset="2"/>
              </a:rPr>
              <a:t>, </a:t>
            </a:r>
            <a:r>
              <a:rPr lang="en-US" altLang="zh-CN" sz="1800" i="1">
                <a:latin typeface="Times New Roman" pitchFamily="18" charset="0"/>
                <a:sym typeface="Symbol" pitchFamily="18" charset="2"/>
              </a:rPr>
              <a:t>f</a:t>
            </a:r>
            <a:r>
              <a:rPr lang="en-US" altLang="zh-CN" sz="1800">
                <a:latin typeface="Times New Roman" pitchFamily="18" charset="0"/>
                <a:sym typeface="Symbol" pitchFamily="18" charset="2"/>
              </a:rPr>
              <a:t>(</a:t>
            </a:r>
            <a:r>
              <a:rPr lang="en-US" altLang="zh-CN" sz="1800" i="1">
                <a:latin typeface="Times New Roman" pitchFamily="18" charset="0"/>
                <a:sym typeface="Symbol" pitchFamily="18" charset="2"/>
              </a:rPr>
              <a:t>x</a:t>
            </a:r>
            <a:r>
              <a:rPr lang="en-US" altLang="zh-CN" sz="1800" i="1" baseline="-25000">
                <a:latin typeface="Times New Roman" pitchFamily="18" charset="0"/>
                <a:sym typeface="Symbol" pitchFamily="18" charset="2"/>
              </a:rPr>
              <a:t>i</a:t>
            </a:r>
            <a:r>
              <a:rPr lang="en-US" altLang="zh-CN" sz="1800">
                <a:latin typeface="Times New Roman" pitchFamily="18" charset="0"/>
                <a:sym typeface="Symbol" pitchFamily="18" charset="2"/>
              </a:rPr>
              <a:t>)), </a:t>
            </a:r>
            <a:r>
              <a:rPr lang="en-US" altLang="zh-CN" sz="1800" i="1">
                <a:latin typeface="Times New Roman" pitchFamily="18" charset="0"/>
                <a:sym typeface="Symbol" pitchFamily="18" charset="2"/>
              </a:rPr>
              <a:t>i</a:t>
            </a:r>
            <a:r>
              <a:rPr lang="en-US" altLang="zh-CN" sz="1800">
                <a:latin typeface="Times New Roman" pitchFamily="18" charset="0"/>
                <a:sym typeface="Symbol" pitchFamily="18" charset="2"/>
              </a:rPr>
              <a:t>=1,…,</a:t>
            </a:r>
            <a:r>
              <a:rPr lang="en-US" altLang="zh-CN" sz="1800" i="1">
                <a:latin typeface="Times New Roman" pitchFamily="18" charset="0"/>
                <a:sym typeface="Symbol" pitchFamily="18" charset="2"/>
              </a:rPr>
              <a:t>n</a:t>
            </a:r>
            <a:r>
              <a:rPr lang="en-US" altLang="zh-CN" sz="1800">
                <a:latin typeface="Times New Roman" pitchFamily="18" charset="0"/>
                <a:sym typeface="Symbol" pitchFamily="18" charset="2"/>
              </a:rPr>
              <a:t>, </a:t>
            </a:r>
            <a:r>
              <a:rPr lang="zh-CN" altLang="en-US" sz="1800">
                <a:latin typeface="Times New Roman" pitchFamily="18" charset="0"/>
                <a:sym typeface="Symbol" pitchFamily="18" charset="2"/>
              </a:rPr>
              <a:t>即为分割的</a:t>
            </a:r>
            <a:r>
              <a:rPr lang="en-US" altLang="zh-CN" sz="1800">
                <a:latin typeface="Times New Roman" pitchFamily="18" charset="0"/>
                <a:sym typeface="Symbol" pitchFamily="18" charset="2"/>
              </a:rPr>
              <a:t>n</a:t>
            </a:r>
            <a:r>
              <a:rPr lang="zh-CN" altLang="en-US" sz="1800">
                <a:latin typeface="Times New Roman" pitchFamily="18" charset="0"/>
                <a:sym typeface="Symbol" pitchFamily="18" charset="2"/>
              </a:rPr>
              <a:t>个子秘密</a:t>
            </a:r>
          </a:p>
          <a:p>
            <a:pPr lvl="1">
              <a:lnSpc>
                <a:spcPct val="110000"/>
              </a:lnSpc>
            </a:pPr>
            <a:r>
              <a:rPr lang="zh-CN" altLang="en-US" sz="2000">
                <a:latin typeface="Times New Roman" pitchFamily="18" charset="0"/>
                <a:sym typeface="Symbol" pitchFamily="18" charset="2"/>
              </a:rPr>
              <a:t>显然，这</a:t>
            </a:r>
            <a:r>
              <a:rPr lang="en-US" altLang="zh-CN" sz="2000">
                <a:latin typeface="Times New Roman" pitchFamily="18" charset="0"/>
                <a:sym typeface="Symbol" pitchFamily="18" charset="2"/>
              </a:rPr>
              <a:t>n</a:t>
            </a:r>
            <a:r>
              <a:rPr lang="zh-CN" altLang="en-US" sz="2000">
                <a:latin typeface="Times New Roman" pitchFamily="18" charset="0"/>
                <a:sym typeface="Symbol" pitchFamily="18" charset="2"/>
              </a:rPr>
              <a:t>个子秘密中的任意</a:t>
            </a:r>
            <a:r>
              <a:rPr lang="en-US" altLang="zh-CN" sz="2000" i="1">
                <a:latin typeface="Times New Roman" pitchFamily="18" charset="0"/>
                <a:sym typeface="Symbol" pitchFamily="18" charset="2"/>
              </a:rPr>
              <a:t>k</a:t>
            </a:r>
            <a:r>
              <a:rPr lang="zh-CN" altLang="en-US" sz="2000">
                <a:latin typeface="Times New Roman" pitchFamily="18" charset="0"/>
                <a:sym typeface="Symbol" pitchFamily="18" charset="2"/>
              </a:rPr>
              <a:t>个子秘密即可重构</a:t>
            </a:r>
            <a:r>
              <a:rPr lang="en-US" altLang="zh-CN" sz="2000" i="1">
                <a:latin typeface="Times New Roman" pitchFamily="18" charset="0"/>
                <a:sym typeface="Symbol" pitchFamily="18" charset="2"/>
              </a:rPr>
              <a:t>f</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，从而可得秘密</a:t>
            </a:r>
            <a:r>
              <a:rPr lang="en-US" altLang="zh-CN" sz="2000" i="1">
                <a:latin typeface="Times New Roman" pitchFamily="18" charset="0"/>
                <a:sym typeface="Symbol" pitchFamily="18" charset="2"/>
              </a:rPr>
              <a:t>s</a:t>
            </a:r>
          </a:p>
        </p:txBody>
      </p:sp>
      <p:sp>
        <p:nvSpPr>
          <p:cNvPr id="522243" name="Rectangle 3"/>
          <p:cNvSpPr>
            <a:spLocks noGrp="1" noChangeArrowheads="1"/>
          </p:cNvSpPr>
          <p:nvPr>
            <p:ph type="title"/>
          </p:nvPr>
        </p:nvSpPr>
        <p:spPr>
          <a:noFill/>
          <a:ln/>
        </p:spPr>
        <p:txBody>
          <a:bodyPr/>
          <a:lstStyle/>
          <a:p>
            <a:r>
              <a:rPr lang="en-US" altLang="zh-CN" dirty="0" smtClean="0"/>
              <a:t>8.6.2 </a:t>
            </a:r>
            <a:r>
              <a:rPr lang="en-US" altLang="zh-CN" dirty="0"/>
              <a:t>Shamir</a:t>
            </a:r>
            <a:r>
              <a:rPr lang="zh-CN" altLang="en-US" dirty="0"/>
              <a:t>门限方案</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82</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42">
                                            <p:txEl>
                                              <p:pRg st="6" end="6"/>
                                            </p:txEl>
                                          </p:spTgt>
                                        </p:tgtEl>
                                        <p:attrNameLst>
                                          <p:attrName>style.visibility</p:attrName>
                                        </p:attrNameLst>
                                      </p:cBhvr>
                                      <p:to>
                                        <p:strVal val="visible"/>
                                      </p:to>
                                    </p:set>
                                    <p:anim calcmode="lin" valueType="num">
                                      <p:cBhvr additive="base">
                                        <p:cTn id="7" dur="500" fill="hold"/>
                                        <p:tgtEl>
                                          <p:spTgt spid="52224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42">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42">
                                            <p:txEl>
                                              <p:pRg st="7" end="7"/>
                                            </p:txEl>
                                          </p:spTgt>
                                        </p:tgtEl>
                                        <p:attrNameLst>
                                          <p:attrName>style.visibility</p:attrName>
                                        </p:attrNameLst>
                                      </p:cBhvr>
                                      <p:to>
                                        <p:strVal val="visible"/>
                                      </p:to>
                                    </p:set>
                                    <p:anim calcmode="lin" valueType="num">
                                      <p:cBhvr additive="base">
                                        <p:cTn id="11" dur="500" fill="hold"/>
                                        <p:tgtEl>
                                          <p:spTgt spid="522242">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42">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22242">
                                            <p:txEl>
                                              <p:pRg st="8" end="8"/>
                                            </p:txEl>
                                          </p:spTgt>
                                        </p:tgtEl>
                                        <p:attrNameLst>
                                          <p:attrName>style.visibility</p:attrName>
                                        </p:attrNameLst>
                                      </p:cBhvr>
                                      <p:to>
                                        <p:strVal val="visible"/>
                                      </p:to>
                                    </p:set>
                                    <p:anim calcmode="lin" valueType="num">
                                      <p:cBhvr additive="base">
                                        <p:cTn id="15" dur="500" fill="hold"/>
                                        <p:tgtEl>
                                          <p:spTgt spid="522242">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22242">
                                            <p:txEl>
                                              <p:pRg st="9" end="9"/>
                                            </p:txEl>
                                          </p:spTgt>
                                        </p:tgtEl>
                                        <p:attrNameLst>
                                          <p:attrName>style.visibility</p:attrName>
                                        </p:attrNameLst>
                                      </p:cBhvr>
                                      <p:to>
                                        <p:strVal val="visible"/>
                                      </p:to>
                                    </p:set>
                                    <p:anim calcmode="lin" valueType="num">
                                      <p:cBhvr additive="base">
                                        <p:cTn id="21" dur="500" fill="hold"/>
                                        <p:tgtEl>
                                          <p:spTgt spid="522242">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224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CN" dirty="0" smtClean="0"/>
              <a:t>8.6.2 </a:t>
            </a:r>
            <a:r>
              <a:rPr lang="en-US" altLang="zh-CN" dirty="0"/>
              <a:t>Shamir</a:t>
            </a:r>
            <a:r>
              <a:rPr lang="zh-CN" altLang="en-US" dirty="0"/>
              <a:t>门限方案</a:t>
            </a:r>
          </a:p>
        </p:txBody>
      </p:sp>
      <p:sp>
        <p:nvSpPr>
          <p:cNvPr id="523267" name="Rectangle 3"/>
          <p:cNvSpPr>
            <a:spLocks noGrp="1" noChangeArrowheads="1"/>
          </p:cNvSpPr>
          <p:nvPr>
            <p:ph type="body" idx="1"/>
          </p:nvPr>
        </p:nvSpPr>
        <p:spPr>
          <a:xfrm>
            <a:off x="457200" y="1219200"/>
            <a:ext cx="8229600" cy="5410200"/>
          </a:xfrm>
        </p:spPr>
        <p:txBody>
          <a:bodyPr/>
          <a:lstStyle/>
          <a:p>
            <a:pPr>
              <a:lnSpc>
                <a:spcPct val="110000"/>
              </a:lnSpc>
            </a:pPr>
            <a:r>
              <a:rPr lang="zh-CN" altLang="en-US" sz="2400">
                <a:latin typeface="Times New Roman" pitchFamily="18" charset="0"/>
                <a:sym typeface="Symbol" pitchFamily="18" charset="2"/>
              </a:rPr>
              <a:t>根据上述的思想，在有限域</a:t>
            </a:r>
            <a:r>
              <a:rPr lang="en-US" altLang="zh-CN" sz="2400">
                <a:latin typeface="Times New Roman" pitchFamily="18" charset="0"/>
                <a:sym typeface="Symbol" pitchFamily="18" charset="2"/>
              </a:rPr>
              <a:t>GF(</a:t>
            </a:r>
            <a:r>
              <a:rPr lang="en-US" altLang="zh-CN" sz="2400" i="1">
                <a:latin typeface="Times New Roman" pitchFamily="18" charset="0"/>
                <a:sym typeface="Symbol" pitchFamily="18" charset="2"/>
              </a:rPr>
              <a:t>q</a:t>
            </a:r>
            <a:r>
              <a:rPr lang="en-US" altLang="zh-CN" sz="2400">
                <a:latin typeface="Times New Roman" pitchFamily="18" charset="0"/>
                <a:sym typeface="Symbol" pitchFamily="18" charset="2"/>
              </a:rPr>
              <a:t>)</a:t>
            </a:r>
            <a:r>
              <a:rPr lang="zh-CN" altLang="en-US" sz="2400">
                <a:latin typeface="Times New Roman" pitchFamily="18" charset="0"/>
                <a:sym typeface="Symbol" pitchFamily="18" charset="2"/>
              </a:rPr>
              <a:t>上实现上述方案，即可得到</a:t>
            </a:r>
            <a:r>
              <a:rPr lang="en-US" altLang="zh-CN" sz="2400">
                <a:latin typeface="Times New Roman" pitchFamily="18" charset="0"/>
                <a:sym typeface="Symbol" pitchFamily="18" charset="2"/>
              </a:rPr>
              <a:t>Shamir</a:t>
            </a:r>
            <a:r>
              <a:rPr lang="zh-CN" altLang="en-US" sz="2400">
                <a:latin typeface="Times New Roman" pitchFamily="18" charset="0"/>
                <a:sym typeface="Symbol" pitchFamily="18" charset="2"/>
              </a:rPr>
              <a:t>秘密分割门限方案</a:t>
            </a:r>
          </a:p>
          <a:p>
            <a:pPr>
              <a:lnSpc>
                <a:spcPct val="110000"/>
              </a:lnSpc>
            </a:pPr>
            <a:r>
              <a:rPr lang="zh-CN" altLang="en-US" sz="2400">
                <a:latin typeface="Times New Roman" pitchFamily="18" charset="0"/>
                <a:sym typeface="Symbol" pitchFamily="18" charset="2"/>
              </a:rPr>
              <a:t>（</a:t>
            </a:r>
            <a:r>
              <a:rPr lang="en-US" altLang="zh-CN" sz="2400">
                <a:latin typeface="Times New Roman" pitchFamily="18" charset="0"/>
                <a:sym typeface="Symbol" pitchFamily="18" charset="2"/>
              </a:rPr>
              <a:t>1</a:t>
            </a:r>
            <a:r>
              <a:rPr lang="zh-CN" altLang="en-US" sz="2400">
                <a:latin typeface="Times New Roman" pitchFamily="18" charset="0"/>
                <a:sym typeface="Symbol" pitchFamily="18" charset="2"/>
              </a:rPr>
              <a:t>）秘密的分割</a:t>
            </a:r>
          </a:p>
          <a:p>
            <a:pPr lvl="1">
              <a:lnSpc>
                <a:spcPct val="110000"/>
              </a:lnSpc>
            </a:pPr>
            <a:r>
              <a:rPr lang="zh-CN" altLang="en-US" sz="2000">
                <a:latin typeface="Times New Roman" pitchFamily="18" charset="0"/>
                <a:sym typeface="Symbol" pitchFamily="18" charset="2"/>
              </a:rPr>
              <a:t>设</a:t>
            </a:r>
            <a:r>
              <a:rPr lang="en-US" altLang="zh-CN" sz="2000">
                <a:latin typeface="Times New Roman" pitchFamily="18" charset="0"/>
                <a:sym typeface="Symbol" pitchFamily="18" charset="2"/>
              </a:rPr>
              <a:t>GF(</a:t>
            </a:r>
            <a:r>
              <a:rPr lang="en-US" altLang="zh-CN" sz="2000" i="1">
                <a:latin typeface="Times New Roman" pitchFamily="18" charset="0"/>
                <a:sym typeface="Symbol" pitchFamily="18" charset="2"/>
              </a:rPr>
              <a:t>q</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是一有限域，其中</a:t>
            </a:r>
            <a:r>
              <a:rPr lang="en-US" altLang="zh-CN" sz="2000" i="1">
                <a:latin typeface="Times New Roman" pitchFamily="18" charset="0"/>
                <a:sym typeface="Symbol" pitchFamily="18" charset="2"/>
              </a:rPr>
              <a:t>q</a:t>
            </a:r>
            <a:r>
              <a:rPr lang="zh-CN" altLang="en-US" sz="2000">
                <a:latin typeface="Times New Roman" pitchFamily="18" charset="0"/>
                <a:sym typeface="Symbol" pitchFamily="18" charset="2"/>
              </a:rPr>
              <a:t>是一个大素数，满足</a:t>
            </a:r>
            <a:r>
              <a:rPr lang="en-US" altLang="zh-CN" sz="2000" i="1">
                <a:latin typeface="Times New Roman" pitchFamily="18" charset="0"/>
                <a:sym typeface="Symbol" pitchFamily="18" charset="2"/>
              </a:rPr>
              <a:t>q</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n</a:t>
            </a:r>
            <a:r>
              <a:rPr lang="zh-CN" altLang="en-US" sz="2000">
                <a:latin typeface="Times New Roman" pitchFamily="18" charset="0"/>
                <a:sym typeface="Symbol" pitchFamily="18" charset="2"/>
              </a:rPr>
              <a:t>＋</a:t>
            </a:r>
            <a:r>
              <a:rPr lang="en-US" altLang="zh-CN" sz="2000">
                <a:latin typeface="Times New Roman" pitchFamily="18" charset="0"/>
                <a:sym typeface="Symbol" pitchFamily="18" charset="2"/>
              </a:rPr>
              <a:t>1</a:t>
            </a:r>
          </a:p>
          <a:p>
            <a:pPr lvl="1">
              <a:lnSpc>
                <a:spcPct val="110000"/>
              </a:lnSpc>
            </a:pPr>
            <a:r>
              <a:rPr lang="zh-CN" altLang="en-US" sz="2000">
                <a:latin typeface="Times New Roman" pitchFamily="18" charset="0"/>
                <a:sym typeface="Symbol" pitchFamily="18" charset="2"/>
              </a:rPr>
              <a:t>秘密</a:t>
            </a:r>
            <a:r>
              <a:rPr lang="en-US" altLang="zh-CN" sz="2000" i="1">
                <a:latin typeface="Times New Roman" pitchFamily="18" charset="0"/>
                <a:sym typeface="Symbol" pitchFamily="18" charset="2"/>
              </a:rPr>
              <a:t>s</a:t>
            </a:r>
            <a:r>
              <a:rPr lang="zh-CN" altLang="en-US" sz="2000">
                <a:latin typeface="Times New Roman" pitchFamily="18" charset="0"/>
                <a:sym typeface="Symbol" pitchFamily="18" charset="2"/>
              </a:rPr>
              <a:t>是在</a:t>
            </a:r>
            <a:r>
              <a:rPr lang="en-US" altLang="zh-CN" sz="2000">
                <a:latin typeface="Times New Roman" pitchFamily="18" charset="0"/>
                <a:sym typeface="Symbol" pitchFamily="18" charset="2"/>
              </a:rPr>
              <a:t>GF(</a:t>
            </a:r>
            <a:r>
              <a:rPr lang="en-US" altLang="zh-CN" sz="2000" i="1">
                <a:latin typeface="Times New Roman" pitchFamily="18" charset="0"/>
                <a:sym typeface="Symbol" pitchFamily="18" charset="2"/>
              </a:rPr>
              <a:t>q</a:t>
            </a:r>
            <a:r>
              <a:rPr lang="en-US" altLang="zh-CN" sz="2000">
                <a:latin typeface="Times New Roman" pitchFamily="18" charset="0"/>
                <a:sym typeface="Symbol" pitchFamily="18" charset="2"/>
              </a:rPr>
              <a:t>)\{0}</a:t>
            </a:r>
            <a:r>
              <a:rPr lang="zh-CN" altLang="en-US" sz="2000">
                <a:latin typeface="Times New Roman" pitchFamily="18" charset="0"/>
                <a:sym typeface="Symbol" pitchFamily="18" charset="2"/>
              </a:rPr>
              <a:t>上均匀选取的一个随机数，表示为</a:t>
            </a:r>
            <a:r>
              <a:rPr lang="en-US" altLang="zh-CN" sz="2000" i="1">
                <a:latin typeface="Times New Roman" pitchFamily="18" charset="0"/>
                <a:sym typeface="Symbol" pitchFamily="18" charset="2"/>
              </a:rPr>
              <a:t>s</a:t>
            </a:r>
            <a:r>
              <a:rPr lang="en-US" altLang="zh-CN" sz="2000">
                <a:latin typeface="Times New Roman" pitchFamily="18" charset="0"/>
                <a:sym typeface="Symbol" pitchFamily="18" charset="2"/>
              </a:rPr>
              <a:t></a:t>
            </a:r>
            <a:r>
              <a:rPr lang="en-US" altLang="zh-CN" sz="2000" i="1" baseline="-25000">
                <a:latin typeface="Times New Roman" pitchFamily="18" charset="0"/>
                <a:sym typeface="Symbol" pitchFamily="18" charset="2"/>
              </a:rPr>
              <a:t>R</a:t>
            </a:r>
            <a:r>
              <a:rPr lang="en-US" altLang="zh-CN" sz="2000">
                <a:latin typeface="Times New Roman" pitchFamily="18" charset="0"/>
                <a:sym typeface="Symbol" pitchFamily="18" charset="2"/>
              </a:rPr>
              <a:t>GF(</a:t>
            </a:r>
            <a:r>
              <a:rPr lang="en-US" altLang="zh-CN" sz="2000" i="1">
                <a:latin typeface="Times New Roman" pitchFamily="18" charset="0"/>
                <a:sym typeface="Symbol" pitchFamily="18" charset="2"/>
              </a:rPr>
              <a:t>q</a:t>
            </a:r>
            <a:r>
              <a:rPr lang="en-US" altLang="zh-CN" sz="2000">
                <a:latin typeface="Times New Roman" pitchFamily="18" charset="0"/>
                <a:sym typeface="Symbol" pitchFamily="18" charset="2"/>
              </a:rPr>
              <a:t>)\{0}</a:t>
            </a:r>
          </a:p>
          <a:p>
            <a:pPr lvl="1">
              <a:lnSpc>
                <a:spcPct val="110000"/>
              </a:lnSpc>
            </a:pPr>
            <a:r>
              <a:rPr lang="zh-CN" altLang="en-US" sz="2000">
                <a:latin typeface="Times New Roman" pitchFamily="18" charset="0"/>
                <a:sym typeface="Symbol" pitchFamily="18" charset="2"/>
              </a:rPr>
              <a:t>令</a:t>
            </a:r>
            <a:r>
              <a:rPr lang="en-US" altLang="zh-CN" sz="2000" i="1">
                <a:latin typeface="Times New Roman" pitchFamily="18" charset="0"/>
                <a:sym typeface="Symbol" pitchFamily="18" charset="2"/>
              </a:rPr>
              <a:t>s</a:t>
            </a:r>
            <a:r>
              <a:rPr lang="zh-CN" altLang="en-US" sz="2000">
                <a:latin typeface="Times New Roman" pitchFamily="18" charset="0"/>
                <a:sym typeface="Symbol" pitchFamily="18" charset="2"/>
              </a:rPr>
              <a:t>等于常系数</a:t>
            </a:r>
            <a:r>
              <a:rPr lang="en-US" altLang="zh-CN" sz="2000" i="1">
                <a:latin typeface="Times New Roman" pitchFamily="18" charset="0"/>
                <a:sym typeface="Symbol" pitchFamily="18" charset="2"/>
              </a:rPr>
              <a:t>a</a:t>
            </a:r>
            <a:r>
              <a:rPr lang="en-US" altLang="zh-CN" sz="2000" baseline="-25000">
                <a:latin typeface="Times New Roman" pitchFamily="18" charset="0"/>
                <a:sym typeface="Symbol" pitchFamily="18" charset="2"/>
              </a:rPr>
              <a:t>0</a:t>
            </a:r>
          </a:p>
          <a:p>
            <a:pPr lvl="1">
              <a:lnSpc>
                <a:spcPct val="110000"/>
              </a:lnSpc>
            </a:pPr>
            <a:r>
              <a:rPr lang="zh-CN" altLang="en-US" sz="2000">
                <a:latin typeface="Times New Roman" pitchFamily="18" charset="0"/>
                <a:sym typeface="Symbol" pitchFamily="18" charset="2"/>
              </a:rPr>
              <a:t>其它</a:t>
            </a:r>
            <a:r>
              <a:rPr lang="en-US" altLang="zh-CN" sz="2000" i="1">
                <a:latin typeface="Times New Roman" pitchFamily="18" charset="0"/>
                <a:sym typeface="Symbol" pitchFamily="18" charset="2"/>
              </a:rPr>
              <a:t>k</a:t>
            </a:r>
            <a:r>
              <a:rPr lang="en-US" altLang="zh-CN" sz="2000">
                <a:latin typeface="Times New Roman" pitchFamily="18" charset="0"/>
                <a:sym typeface="Symbol" pitchFamily="18" charset="2"/>
              </a:rPr>
              <a:t>-1</a:t>
            </a:r>
            <a:r>
              <a:rPr lang="zh-CN" altLang="en-US" sz="2000">
                <a:latin typeface="Times New Roman" pitchFamily="18" charset="0"/>
                <a:sym typeface="Symbol" pitchFamily="18" charset="2"/>
              </a:rPr>
              <a:t>个系数</a:t>
            </a:r>
            <a:r>
              <a:rPr lang="en-US" altLang="zh-CN" sz="2000" i="1">
                <a:latin typeface="Times New Roman" pitchFamily="18" charset="0"/>
                <a:sym typeface="Symbol" pitchFamily="18" charset="2"/>
              </a:rPr>
              <a:t>a</a:t>
            </a:r>
            <a:r>
              <a:rPr lang="en-US" altLang="zh-CN" sz="2000" baseline="-25000">
                <a:latin typeface="Times New Roman" pitchFamily="18" charset="0"/>
                <a:sym typeface="Symbol" pitchFamily="18" charset="2"/>
              </a:rPr>
              <a:t>1</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a</a:t>
            </a:r>
            <a:r>
              <a:rPr lang="en-US" altLang="zh-CN" sz="2000" baseline="-25000">
                <a:latin typeface="Times New Roman" pitchFamily="18" charset="0"/>
                <a:sym typeface="Symbol" pitchFamily="18" charset="2"/>
              </a:rPr>
              <a:t>2</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a</a:t>
            </a:r>
            <a:r>
              <a:rPr lang="en-US" altLang="zh-CN" sz="2000" i="1" baseline="-25000">
                <a:latin typeface="Times New Roman" pitchFamily="18" charset="0"/>
                <a:sym typeface="Symbol" pitchFamily="18" charset="2"/>
              </a:rPr>
              <a:t>k</a:t>
            </a:r>
            <a:r>
              <a:rPr lang="en-US" altLang="zh-CN" sz="2000" baseline="-25000">
                <a:latin typeface="Times New Roman" pitchFamily="18" charset="0"/>
                <a:sym typeface="Symbol" pitchFamily="18" charset="2"/>
              </a:rPr>
              <a:t>-1</a:t>
            </a:r>
            <a:r>
              <a:rPr lang="zh-CN" altLang="en-US" sz="2000">
                <a:latin typeface="Times New Roman" pitchFamily="18" charset="0"/>
                <a:sym typeface="Symbol" pitchFamily="18" charset="2"/>
              </a:rPr>
              <a:t>的选取也满足</a:t>
            </a:r>
            <a:r>
              <a:rPr lang="en-US" altLang="zh-CN" sz="2000" i="1">
                <a:latin typeface="Times New Roman" pitchFamily="18" charset="0"/>
                <a:sym typeface="Symbol" pitchFamily="18" charset="2"/>
              </a:rPr>
              <a:t>a</a:t>
            </a:r>
            <a:r>
              <a:rPr lang="en-US" altLang="zh-CN" sz="2000" i="1" baseline="-25000">
                <a:latin typeface="Times New Roman" pitchFamily="18" charset="0"/>
                <a:sym typeface="Symbol" pitchFamily="18" charset="2"/>
              </a:rPr>
              <a:t>i</a:t>
            </a:r>
            <a:r>
              <a:rPr lang="en-US" altLang="zh-CN" sz="2000">
                <a:latin typeface="Times New Roman" pitchFamily="18" charset="0"/>
                <a:sym typeface="Symbol" pitchFamily="18" charset="2"/>
              </a:rPr>
              <a:t></a:t>
            </a:r>
            <a:r>
              <a:rPr lang="en-US" altLang="zh-CN" sz="2000" i="1" baseline="-25000">
                <a:latin typeface="Times New Roman" pitchFamily="18" charset="0"/>
                <a:sym typeface="Symbol" pitchFamily="18" charset="2"/>
              </a:rPr>
              <a:t>R</a:t>
            </a:r>
            <a:r>
              <a:rPr lang="en-US" altLang="zh-CN" sz="2000">
                <a:latin typeface="Times New Roman" pitchFamily="18" charset="0"/>
                <a:sym typeface="Symbol" pitchFamily="18" charset="2"/>
              </a:rPr>
              <a:t>GF(</a:t>
            </a:r>
            <a:r>
              <a:rPr lang="en-US" altLang="zh-CN" sz="2000" i="1">
                <a:latin typeface="Times New Roman" pitchFamily="18" charset="0"/>
                <a:sym typeface="Symbol" pitchFamily="18" charset="2"/>
              </a:rPr>
              <a:t>q</a:t>
            </a:r>
            <a:r>
              <a:rPr lang="en-US" altLang="zh-CN" sz="2000">
                <a:latin typeface="Times New Roman" pitchFamily="18" charset="0"/>
                <a:sym typeface="Symbol" pitchFamily="18" charset="2"/>
              </a:rPr>
              <a:t>)\{0} (</a:t>
            </a:r>
            <a:r>
              <a:rPr lang="en-US" altLang="zh-CN" sz="2000" i="1">
                <a:latin typeface="Times New Roman" pitchFamily="18" charset="0"/>
                <a:sym typeface="Symbol" pitchFamily="18" charset="2"/>
              </a:rPr>
              <a:t>i</a:t>
            </a:r>
            <a:r>
              <a:rPr lang="en-US" altLang="zh-CN" sz="2000">
                <a:latin typeface="Times New Roman" pitchFamily="18" charset="0"/>
                <a:sym typeface="Symbol" pitchFamily="18" charset="2"/>
              </a:rPr>
              <a:t>=1,…,</a:t>
            </a:r>
            <a:r>
              <a:rPr lang="en-US" altLang="zh-CN" sz="2000" i="1">
                <a:latin typeface="Times New Roman" pitchFamily="18" charset="0"/>
                <a:sym typeface="Symbol" pitchFamily="18" charset="2"/>
              </a:rPr>
              <a:t>k</a:t>
            </a:r>
            <a:r>
              <a:rPr lang="en-US" altLang="zh-CN" sz="2000">
                <a:latin typeface="Times New Roman" pitchFamily="18" charset="0"/>
                <a:sym typeface="Symbol" pitchFamily="18" charset="2"/>
              </a:rPr>
              <a:t>-1)</a:t>
            </a:r>
          </a:p>
          <a:p>
            <a:pPr lvl="1">
              <a:lnSpc>
                <a:spcPct val="110000"/>
              </a:lnSpc>
            </a:pPr>
            <a:r>
              <a:rPr lang="zh-CN" altLang="en-US" sz="2000">
                <a:latin typeface="Times New Roman" pitchFamily="18" charset="0"/>
                <a:sym typeface="Symbol" pitchFamily="18" charset="2"/>
              </a:rPr>
              <a:t>在</a:t>
            </a:r>
            <a:r>
              <a:rPr lang="en-US" altLang="zh-CN" sz="2000">
                <a:latin typeface="Times New Roman" pitchFamily="18" charset="0"/>
                <a:sym typeface="Symbol" pitchFamily="18" charset="2"/>
              </a:rPr>
              <a:t>GF(</a:t>
            </a:r>
            <a:r>
              <a:rPr lang="en-US" altLang="zh-CN" sz="2000" i="1">
                <a:latin typeface="Times New Roman" pitchFamily="18" charset="0"/>
                <a:sym typeface="Symbol" pitchFamily="18" charset="2"/>
              </a:rPr>
              <a:t>q</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上构造一个</a:t>
            </a:r>
            <a:r>
              <a:rPr lang="en-US" altLang="zh-CN" sz="2000" i="1">
                <a:latin typeface="Times New Roman" pitchFamily="18" charset="0"/>
                <a:sym typeface="Symbol" pitchFamily="18" charset="2"/>
              </a:rPr>
              <a:t>k</a:t>
            </a:r>
            <a:r>
              <a:rPr lang="en-US" altLang="zh-CN" sz="2000">
                <a:latin typeface="Times New Roman" pitchFamily="18" charset="0"/>
                <a:sym typeface="Symbol" pitchFamily="18" charset="2"/>
              </a:rPr>
              <a:t>-1</a:t>
            </a:r>
            <a:r>
              <a:rPr lang="zh-CN" altLang="en-US" sz="2000">
                <a:latin typeface="Times New Roman" pitchFamily="18" charset="0"/>
                <a:sym typeface="Symbol" pitchFamily="18" charset="2"/>
              </a:rPr>
              <a:t>次多项式</a:t>
            </a:r>
            <a:r>
              <a:rPr lang="en-US" altLang="zh-CN" sz="2000" i="1">
                <a:latin typeface="Times New Roman" pitchFamily="18" charset="0"/>
                <a:sym typeface="Symbol" pitchFamily="18" charset="2"/>
              </a:rPr>
              <a:t>f</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zh-CN" altLang="en-US" sz="2000">
                <a:latin typeface="Times New Roman" pitchFamily="18" charset="0"/>
                <a:sym typeface="Symbol" pitchFamily="18" charset="2"/>
              </a:rPr>
              <a:t>＝</a:t>
            </a:r>
            <a:r>
              <a:rPr lang="en-US" altLang="zh-CN" sz="2000" i="1">
                <a:latin typeface="Times New Roman" pitchFamily="18" charset="0"/>
                <a:sym typeface="Symbol" pitchFamily="18" charset="2"/>
              </a:rPr>
              <a:t>a</a:t>
            </a:r>
            <a:r>
              <a:rPr lang="en-US" altLang="zh-CN" sz="2000" baseline="-25000">
                <a:latin typeface="Times New Roman" pitchFamily="18" charset="0"/>
                <a:sym typeface="Symbol" pitchFamily="18" charset="2"/>
              </a:rPr>
              <a:t>0</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a</a:t>
            </a:r>
            <a:r>
              <a:rPr lang="en-US" altLang="zh-CN" sz="2000" baseline="-25000">
                <a:latin typeface="Times New Roman" pitchFamily="18" charset="0"/>
                <a:sym typeface="Symbol" pitchFamily="18" charset="2"/>
              </a:rPr>
              <a:t>1</a:t>
            </a:r>
            <a:r>
              <a:rPr lang="en-US" altLang="zh-CN" sz="2000" i="1">
                <a:latin typeface="Times New Roman" pitchFamily="18" charset="0"/>
                <a:sym typeface="Symbol" pitchFamily="18" charset="2"/>
              </a:rPr>
              <a:t>x</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a</a:t>
            </a:r>
            <a:r>
              <a:rPr lang="en-US" altLang="zh-CN" sz="2000" i="1" baseline="-25000">
                <a:latin typeface="Times New Roman" pitchFamily="18" charset="0"/>
                <a:sym typeface="Symbol" pitchFamily="18" charset="2"/>
              </a:rPr>
              <a:t>k</a:t>
            </a:r>
            <a:r>
              <a:rPr lang="en-US" altLang="zh-CN" sz="2000" baseline="-25000">
                <a:latin typeface="Times New Roman" pitchFamily="18" charset="0"/>
                <a:sym typeface="Symbol" pitchFamily="18" charset="2"/>
              </a:rPr>
              <a:t>-1</a:t>
            </a:r>
            <a:r>
              <a:rPr lang="en-US" altLang="zh-CN" sz="2000" i="1">
                <a:latin typeface="Times New Roman" pitchFamily="18" charset="0"/>
                <a:sym typeface="Symbol" pitchFamily="18" charset="2"/>
              </a:rPr>
              <a:t>x</a:t>
            </a:r>
            <a:r>
              <a:rPr lang="en-US" altLang="zh-CN" sz="2000" i="1" baseline="30000">
                <a:latin typeface="Times New Roman" pitchFamily="18" charset="0"/>
                <a:sym typeface="Symbol" pitchFamily="18" charset="2"/>
              </a:rPr>
              <a:t>k</a:t>
            </a:r>
            <a:r>
              <a:rPr lang="en-US" altLang="zh-CN" sz="2000" baseline="30000">
                <a:latin typeface="Times New Roman" pitchFamily="18" charset="0"/>
                <a:sym typeface="Symbol" pitchFamily="18" charset="2"/>
              </a:rPr>
              <a:t>-1</a:t>
            </a:r>
          </a:p>
          <a:p>
            <a:pPr lvl="1">
              <a:lnSpc>
                <a:spcPct val="110000"/>
              </a:lnSpc>
            </a:pPr>
            <a:endParaRPr lang="en-US" altLang="zh-CN" sz="2000">
              <a:latin typeface="Times New Roman" pitchFamily="18" charset="0"/>
              <a:sym typeface="Symbol" pitchFamily="18" charset="2"/>
            </a:endParaRPr>
          </a:p>
          <a:p>
            <a:pPr lvl="1">
              <a:lnSpc>
                <a:spcPct val="110000"/>
              </a:lnSpc>
            </a:pPr>
            <a:r>
              <a:rPr lang="en-US" altLang="zh-CN" sz="2000">
                <a:latin typeface="Times New Roman" pitchFamily="18" charset="0"/>
              </a:rPr>
              <a:t>n</a:t>
            </a:r>
            <a:r>
              <a:rPr lang="zh-CN" altLang="en-US" sz="2000">
                <a:latin typeface="Times New Roman" pitchFamily="18" charset="0"/>
              </a:rPr>
              <a:t>个参与者记为</a:t>
            </a:r>
            <a:r>
              <a:rPr lang="en-US" altLang="zh-CN" sz="2000" i="1">
                <a:latin typeface="Times New Roman" pitchFamily="18" charset="0"/>
              </a:rPr>
              <a:t>P</a:t>
            </a:r>
            <a:r>
              <a:rPr lang="en-US" altLang="zh-CN" sz="2000" baseline="-25000">
                <a:latin typeface="Times New Roman" pitchFamily="18" charset="0"/>
              </a:rPr>
              <a:t>1</a:t>
            </a:r>
            <a:r>
              <a:rPr lang="en-US" altLang="zh-CN" sz="2000">
                <a:latin typeface="Times New Roman" pitchFamily="18" charset="0"/>
              </a:rPr>
              <a:t>,</a:t>
            </a:r>
            <a:r>
              <a:rPr lang="en-US" altLang="zh-CN" sz="2000" i="1">
                <a:latin typeface="Times New Roman" pitchFamily="18" charset="0"/>
              </a:rPr>
              <a:t>P</a:t>
            </a:r>
            <a:r>
              <a:rPr lang="en-US" altLang="zh-CN" sz="2000" baseline="-25000">
                <a:latin typeface="Times New Roman" pitchFamily="18" charset="0"/>
              </a:rPr>
              <a:t>2</a:t>
            </a:r>
            <a:r>
              <a:rPr lang="en-US" altLang="zh-CN" sz="2000">
                <a:latin typeface="Times New Roman" pitchFamily="18" charset="0"/>
              </a:rPr>
              <a:t>,…,</a:t>
            </a:r>
            <a:r>
              <a:rPr lang="en-US" altLang="zh-CN" sz="2000" i="1">
                <a:latin typeface="Times New Roman" pitchFamily="18" charset="0"/>
              </a:rPr>
              <a:t>P</a:t>
            </a:r>
            <a:r>
              <a:rPr lang="en-US" altLang="zh-CN" sz="2000" i="1" baseline="-25000">
                <a:latin typeface="Times New Roman" pitchFamily="18" charset="0"/>
              </a:rPr>
              <a:t>n</a:t>
            </a:r>
            <a:r>
              <a:rPr lang="zh-CN" altLang="en-US" sz="2000">
                <a:latin typeface="Times New Roman" pitchFamily="18" charset="0"/>
              </a:rPr>
              <a:t>，其中</a:t>
            </a:r>
            <a:r>
              <a:rPr lang="en-US" altLang="zh-CN" sz="2000" i="1">
                <a:latin typeface="Times New Roman" pitchFamily="18" charset="0"/>
              </a:rPr>
              <a:t>P</a:t>
            </a:r>
            <a:r>
              <a:rPr lang="en-US" altLang="zh-CN" sz="2000" i="1" baseline="-25000">
                <a:latin typeface="Times New Roman" pitchFamily="18" charset="0"/>
              </a:rPr>
              <a:t>i</a:t>
            </a:r>
            <a:r>
              <a:rPr lang="zh-CN" altLang="en-US" sz="2000">
                <a:latin typeface="Times New Roman" pitchFamily="18" charset="0"/>
              </a:rPr>
              <a:t>分配到的子密钥为（</a:t>
            </a:r>
            <a:r>
              <a:rPr lang="en-US" altLang="zh-CN" sz="2000" i="1">
                <a:latin typeface="Times New Roman" pitchFamily="18" charset="0"/>
              </a:rPr>
              <a:t>i</a:t>
            </a:r>
            <a:r>
              <a:rPr lang="en-US" altLang="zh-CN" sz="2000">
                <a:latin typeface="Times New Roman" pitchFamily="18" charset="0"/>
              </a:rPr>
              <a:t>, </a:t>
            </a:r>
            <a:r>
              <a:rPr lang="en-US" altLang="zh-CN" sz="2000" i="1">
                <a:latin typeface="Times New Roman" pitchFamily="18" charset="0"/>
              </a:rPr>
              <a:t>f</a:t>
            </a:r>
            <a:r>
              <a:rPr lang="en-US" altLang="zh-CN" sz="2000">
                <a:latin typeface="Times New Roman" pitchFamily="18" charset="0"/>
              </a:rPr>
              <a:t>(</a:t>
            </a:r>
            <a:r>
              <a:rPr lang="en-US" altLang="zh-CN" sz="2000" i="1">
                <a:latin typeface="Times New Roman" pitchFamily="18" charset="0"/>
              </a:rPr>
              <a:t>i</a:t>
            </a:r>
            <a:r>
              <a:rPr lang="en-US" altLang="zh-CN" sz="2000">
                <a:latin typeface="Times New Roman" pitchFamily="18" charset="0"/>
              </a:rPr>
              <a:t>)</a:t>
            </a:r>
            <a:r>
              <a:rPr lang="zh-CN" altLang="en-US" sz="2000">
                <a:latin typeface="Times New Roman" pitchFamily="18" charset="0"/>
              </a:rPr>
              <a:t>）</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83</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ltLang="zh-CN" dirty="0" smtClean="0"/>
              <a:t>8.6.2 </a:t>
            </a:r>
            <a:r>
              <a:rPr lang="en-US" altLang="zh-CN" dirty="0"/>
              <a:t>Shamir</a:t>
            </a:r>
            <a:r>
              <a:rPr lang="zh-CN" altLang="en-US" dirty="0"/>
              <a:t>门限方案</a:t>
            </a:r>
          </a:p>
        </p:txBody>
      </p:sp>
      <p:sp>
        <p:nvSpPr>
          <p:cNvPr id="524291" name="Rectangle 3"/>
          <p:cNvSpPr>
            <a:spLocks noGrp="1" noChangeArrowheads="1"/>
          </p:cNvSpPr>
          <p:nvPr>
            <p:ph type="body" idx="1"/>
          </p:nvPr>
        </p:nvSpPr>
        <p:spPr/>
        <p:txBody>
          <a:bodyPr/>
          <a:lstStyle/>
          <a:p>
            <a:r>
              <a:rPr lang="en-US" altLang="zh-CN" sz="2800">
                <a:latin typeface="Times New Roman" pitchFamily="18" charset="0"/>
              </a:rPr>
              <a:t>(2) </a:t>
            </a:r>
            <a:r>
              <a:rPr lang="zh-CN" altLang="en-US" sz="2800">
                <a:latin typeface="Times New Roman" pitchFamily="18" charset="0"/>
              </a:rPr>
              <a:t>秘密的恢复</a:t>
            </a:r>
          </a:p>
          <a:p>
            <a:pPr lvl="1"/>
            <a:r>
              <a:rPr lang="zh-CN" altLang="en-US" sz="2400">
                <a:latin typeface="Times New Roman" pitchFamily="18" charset="0"/>
              </a:rPr>
              <a:t>如果任意</a:t>
            </a:r>
            <a:r>
              <a:rPr lang="en-US" altLang="zh-CN" sz="2400">
                <a:latin typeface="Times New Roman" pitchFamily="18" charset="0"/>
              </a:rPr>
              <a:t>k</a:t>
            </a:r>
            <a:r>
              <a:rPr lang="zh-CN" altLang="en-US" sz="2400">
                <a:latin typeface="Times New Roman" pitchFamily="18" charset="0"/>
              </a:rPr>
              <a:t>个参与者</a:t>
            </a:r>
            <a:r>
              <a:rPr lang="en-US" altLang="zh-CN" sz="2400" i="1">
                <a:latin typeface="Times New Roman" pitchFamily="18" charset="0"/>
              </a:rPr>
              <a:t>P</a:t>
            </a:r>
            <a:r>
              <a:rPr lang="en-US" altLang="zh-CN" sz="2400" i="1" baseline="-25000">
                <a:latin typeface="Times New Roman" pitchFamily="18" charset="0"/>
              </a:rPr>
              <a:t>i</a:t>
            </a:r>
            <a:r>
              <a:rPr lang="en-US" altLang="zh-CN" sz="2400" baseline="-25000">
                <a:latin typeface="Times New Roman" pitchFamily="18" charset="0"/>
              </a:rPr>
              <a:t>1</a:t>
            </a:r>
            <a:r>
              <a:rPr lang="en-US" altLang="zh-CN" sz="2400">
                <a:latin typeface="Times New Roman" pitchFamily="18" charset="0"/>
              </a:rPr>
              <a:t>,</a:t>
            </a:r>
            <a:r>
              <a:rPr lang="en-US" altLang="zh-CN" sz="2400" i="1">
                <a:latin typeface="Times New Roman" pitchFamily="18" charset="0"/>
              </a:rPr>
              <a:t>P</a:t>
            </a:r>
            <a:r>
              <a:rPr lang="en-US" altLang="zh-CN" sz="2400" i="1" baseline="-25000">
                <a:latin typeface="Times New Roman" pitchFamily="18" charset="0"/>
              </a:rPr>
              <a:t>i</a:t>
            </a:r>
            <a:r>
              <a:rPr lang="en-US" altLang="zh-CN" sz="2400" baseline="-25000">
                <a:latin typeface="Times New Roman" pitchFamily="18" charset="0"/>
              </a:rPr>
              <a:t>2</a:t>
            </a:r>
            <a:r>
              <a:rPr lang="en-US" altLang="zh-CN" sz="2400">
                <a:latin typeface="Times New Roman" pitchFamily="18" charset="0"/>
              </a:rPr>
              <a:t>,…,</a:t>
            </a:r>
            <a:r>
              <a:rPr lang="en-US" altLang="zh-CN" sz="2400" i="1">
                <a:latin typeface="Times New Roman" pitchFamily="18" charset="0"/>
              </a:rPr>
              <a:t>P</a:t>
            </a:r>
            <a:r>
              <a:rPr lang="en-US" altLang="zh-CN" sz="2400" i="1" baseline="-25000">
                <a:latin typeface="Times New Roman" pitchFamily="18" charset="0"/>
              </a:rPr>
              <a:t>ik </a:t>
            </a:r>
            <a:r>
              <a:rPr lang="en-US" altLang="zh-CN" sz="2400">
                <a:latin typeface="Times New Roman" pitchFamily="18" charset="0"/>
              </a:rPr>
              <a:t>(1</a:t>
            </a:r>
            <a:r>
              <a:rPr lang="en-US" altLang="zh-CN" sz="2400">
                <a:latin typeface="Times New Roman" pitchFamily="18" charset="0"/>
                <a:sym typeface="Symbol" pitchFamily="18" charset="2"/>
              </a:rPr>
              <a:t></a:t>
            </a:r>
            <a:r>
              <a:rPr lang="en-US" altLang="zh-CN" sz="2400" i="1">
                <a:latin typeface="Times New Roman" pitchFamily="18" charset="0"/>
              </a:rPr>
              <a:t>i</a:t>
            </a:r>
            <a:r>
              <a:rPr lang="en-US" altLang="zh-CN" sz="2400" baseline="-25000">
                <a:latin typeface="Times New Roman" pitchFamily="18" charset="0"/>
              </a:rPr>
              <a:t>1</a:t>
            </a:r>
            <a:r>
              <a:rPr lang="en-US" altLang="zh-CN" sz="2400">
                <a:latin typeface="Times New Roman" pitchFamily="18" charset="0"/>
              </a:rPr>
              <a:t>&lt;</a:t>
            </a:r>
            <a:r>
              <a:rPr lang="en-US" altLang="zh-CN" sz="2400" i="1">
                <a:latin typeface="Times New Roman" pitchFamily="18" charset="0"/>
              </a:rPr>
              <a:t>i</a:t>
            </a:r>
            <a:r>
              <a:rPr lang="en-US" altLang="zh-CN" sz="2400" baseline="-25000">
                <a:latin typeface="Times New Roman" pitchFamily="18" charset="0"/>
              </a:rPr>
              <a:t>2</a:t>
            </a:r>
            <a:r>
              <a:rPr lang="en-US" altLang="zh-CN" sz="2400">
                <a:latin typeface="Times New Roman" pitchFamily="18" charset="0"/>
              </a:rPr>
              <a:t>&lt;…&lt;</a:t>
            </a:r>
            <a:r>
              <a:rPr lang="en-US" altLang="zh-CN" sz="2400" i="1">
                <a:latin typeface="Times New Roman" pitchFamily="18" charset="0"/>
              </a:rPr>
              <a:t>i</a:t>
            </a:r>
            <a:r>
              <a:rPr lang="en-US" altLang="zh-CN" sz="2400" i="1" baseline="-25000">
                <a:latin typeface="Times New Roman" pitchFamily="18" charset="0"/>
              </a:rPr>
              <a:t>k</a:t>
            </a:r>
            <a:r>
              <a:rPr lang="en-US" altLang="zh-CN" sz="2400">
                <a:latin typeface="Times New Roman" pitchFamily="18" charset="0"/>
                <a:sym typeface="Symbol" pitchFamily="18" charset="2"/>
              </a:rPr>
              <a:t></a:t>
            </a:r>
            <a:r>
              <a:rPr lang="en-US" altLang="zh-CN" sz="2400" i="1">
                <a:latin typeface="Times New Roman" pitchFamily="18" charset="0"/>
              </a:rPr>
              <a:t>n</a:t>
            </a:r>
            <a:r>
              <a:rPr lang="en-US" altLang="zh-CN" sz="2400">
                <a:latin typeface="Times New Roman" pitchFamily="18" charset="0"/>
              </a:rPr>
              <a:t>)</a:t>
            </a:r>
            <a:r>
              <a:rPr lang="zh-CN" altLang="en-US" sz="2400">
                <a:latin typeface="Times New Roman" pitchFamily="18" charset="0"/>
              </a:rPr>
              <a:t>要想得到秘密</a:t>
            </a:r>
            <a:r>
              <a:rPr lang="en-US" altLang="zh-CN" sz="2400" i="1">
                <a:latin typeface="Times New Roman" pitchFamily="18" charset="0"/>
              </a:rPr>
              <a:t>s</a:t>
            </a:r>
            <a:r>
              <a:rPr lang="zh-CN" altLang="en-US" sz="2400">
                <a:latin typeface="Times New Roman" pitchFamily="18" charset="0"/>
              </a:rPr>
              <a:t>，可使用它们所拥有的</a:t>
            </a:r>
            <a:r>
              <a:rPr lang="en-US" altLang="zh-CN" sz="2400">
                <a:latin typeface="Times New Roman" pitchFamily="18" charset="0"/>
              </a:rPr>
              <a:t>k</a:t>
            </a:r>
            <a:r>
              <a:rPr lang="zh-CN" altLang="en-US" sz="2400">
                <a:latin typeface="Times New Roman" pitchFamily="18" charset="0"/>
              </a:rPr>
              <a:t>个子秘密</a:t>
            </a:r>
            <a:r>
              <a:rPr lang="en-US" altLang="zh-CN" sz="2400">
                <a:latin typeface="Times New Roman" pitchFamily="18" charset="0"/>
              </a:rPr>
              <a:t>{(</a:t>
            </a:r>
            <a:r>
              <a:rPr lang="en-US" altLang="zh-CN" sz="2400" i="1">
                <a:latin typeface="Times New Roman" pitchFamily="18" charset="0"/>
              </a:rPr>
              <a:t>i</a:t>
            </a:r>
            <a:r>
              <a:rPr lang="en-US" altLang="zh-CN" sz="2000" i="1" baseline="-25000">
                <a:latin typeface="Times New Roman" pitchFamily="18" charset="0"/>
              </a:rPr>
              <a:t>l</a:t>
            </a:r>
            <a:r>
              <a:rPr lang="en-US" altLang="zh-CN"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i</a:t>
            </a:r>
            <a:r>
              <a:rPr lang="en-US" altLang="zh-CN" sz="2000" i="1" baseline="-25000">
                <a:latin typeface="Times New Roman" pitchFamily="18" charset="0"/>
              </a:rPr>
              <a:t>l</a:t>
            </a:r>
            <a:r>
              <a:rPr lang="en-US" altLang="zh-CN" sz="2400">
                <a:latin typeface="Times New Roman" pitchFamily="18" charset="0"/>
              </a:rPr>
              <a:t>))|</a:t>
            </a:r>
            <a:r>
              <a:rPr lang="en-US" altLang="zh-CN" sz="2400" i="1">
                <a:latin typeface="Times New Roman" pitchFamily="18" charset="0"/>
              </a:rPr>
              <a:t>l</a:t>
            </a:r>
            <a:r>
              <a:rPr lang="en-US" altLang="zh-CN" sz="2400">
                <a:latin typeface="Times New Roman" pitchFamily="18" charset="0"/>
              </a:rPr>
              <a:t>=1,…,</a:t>
            </a:r>
            <a:r>
              <a:rPr lang="en-US" altLang="zh-CN" sz="2400" i="1">
                <a:latin typeface="Times New Roman" pitchFamily="18" charset="0"/>
              </a:rPr>
              <a:t>k</a:t>
            </a:r>
            <a:r>
              <a:rPr lang="en-US" altLang="zh-CN" sz="2400">
                <a:latin typeface="Times New Roman" pitchFamily="18" charset="0"/>
              </a:rPr>
              <a:t>}</a:t>
            </a:r>
            <a:r>
              <a:rPr lang="zh-CN" altLang="en-US" sz="2400">
                <a:latin typeface="Times New Roman" pitchFamily="18" charset="0"/>
              </a:rPr>
              <a:t>构造如下的线性方程组</a:t>
            </a:r>
            <a:endParaRPr lang="zh-CN" altLang="en-US" sz="2400" i="1">
              <a:latin typeface="Times New Roman" pitchFamily="18" charset="0"/>
            </a:endParaRPr>
          </a:p>
          <a:p>
            <a:pPr lvl="2"/>
            <a:r>
              <a:rPr lang="en-US" altLang="zh-CN" i="1">
                <a:latin typeface="Times New Roman" pitchFamily="18" charset="0"/>
              </a:rPr>
              <a:t>a</a:t>
            </a:r>
            <a:r>
              <a:rPr lang="en-US" altLang="zh-CN" baseline="-25000">
                <a:latin typeface="Times New Roman" pitchFamily="18" charset="0"/>
              </a:rPr>
              <a:t>0</a:t>
            </a:r>
            <a:r>
              <a:rPr lang="zh-CN" altLang="en-US">
                <a:latin typeface="Times New Roman" pitchFamily="18" charset="0"/>
              </a:rPr>
              <a:t>＋</a:t>
            </a:r>
            <a:r>
              <a:rPr lang="en-US" altLang="zh-CN" i="1">
                <a:latin typeface="Times New Roman" pitchFamily="18" charset="0"/>
              </a:rPr>
              <a:t>a</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i</a:t>
            </a:r>
            <a:r>
              <a:rPr lang="en-US" altLang="zh-CN" baseline="-25000">
                <a:latin typeface="Times New Roman" pitchFamily="18" charset="0"/>
              </a:rPr>
              <a:t>1</a:t>
            </a:r>
            <a:r>
              <a:rPr lang="en-US" altLang="zh-CN">
                <a:latin typeface="Times New Roman" pitchFamily="18" charset="0"/>
              </a:rPr>
              <a:t>)</a:t>
            </a:r>
            <a:r>
              <a:rPr lang="zh-CN" altLang="en-US">
                <a:latin typeface="Times New Roman" pitchFamily="18" charset="0"/>
              </a:rPr>
              <a:t>＋</a:t>
            </a:r>
            <a:r>
              <a:rPr lang="en-US" altLang="zh-CN">
                <a:latin typeface="Times New Roman" pitchFamily="18" charset="0"/>
              </a:rPr>
              <a:t>…</a:t>
            </a:r>
            <a:r>
              <a:rPr lang="zh-CN" altLang="en-US">
                <a:latin typeface="Times New Roman" pitchFamily="18" charset="0"/>
              </a:rPr>
              <a:t>＋</a:t>
            </a:r>
            <a:r>
              <a:rPr lang="en-US" altLang="zh-CN" i="1">
                <a:latin typeface="Times New Roman" pitchFamily="18" charset="0"/>
              </a:rPr>
              <a:t>a</a:t>
            </a:r>
            <a:r>
              <a:rPr lang="en-US" altLang="zh-CN" i="1" baseline="-25000">
                <a:latin typeface="Times New Roman" pitchFamily="18" charset="0"/>
              </a:rPr>
              <a:t>k</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i</a:t>
            </a:r>
            <a:r>
              <a:rPr lang="en-US" altLang="zh-CN" baseline="-25000">
                <a:latin typeface="Times New Roman" pitchFamily="18" charset="0"/>
              </a:rPr>
              <a:t>1</a:t>
            </a:r>
            <a:r>
              <a:rPr lang="en-US" altLang="zh-CN">
                <a:latin typeface="Times New Roman" pitchFamily="18" charset="0"/>
              </a:rPr>
              <a:t>)</a:t>
            </a:r>
            <a:r>
              <a:rPr lang="en-US" altLang="zh-CN" i="1" baseline="30000">
                <a:latin typeface="Times New Roman" pitchFamily="18" charset="0"/>
              </a:rPr>
              <a:t>k</a:t>
            </a:r>
            <a:r>
              <a:rPr lang="en-US" altLang="zh-CN" baseline="30000">
                <a:latin typeface="Times New Roman" pitchFamily="18" charset="0"/>
              </a:rPr>
              <a:t>-1</a:t>
            </a:r>
            <a:r>
              <a:rPr lang="en-US" altLang="zh-CN">
                <a:latin typeface="Times New Roman" pitchFamily="18" charset="0"/>
              </a:rPr>
              <a:t>=</a:t>
            </a:r>
            <a:r>
              <a:rPr lang="en-US" altLang="zh-CN" i="1">
                <a:latin typeface="Times New Roman" pitchFamily="18" charset="0"/>
              </a:rPr>
              <a:t>f</a:t>
            </a:r>
            <a:r>
              <a:rPr lang="en-US" altLang="zh-CN">
                <a:latin typeface="Times New Roman" pitchFamily="18" charset="0"/>
              </a:rPr>
              <a:t>(</a:t>
            </a:r>
            <a:r>
              <a:rPr lang="en-US" altLang="zh-CN" i="1">
                <a:latin typeface="Times New Roman" pitchFamily="18" charset="0"/>
              </a:rPr>
              <a:t>i</a:t>
            </a:r>
            <a:r>
              <a:rPr lang="en-US" altLang="zh-CN" baseline="-25000">
                <a:latin typeface="Times New Roman" pitchFamily="18" charset="0"/>
              </a:rPr>
              <a:t>1</a:t>
            </a:r>
            <a:r>
              <a:rPr lang="en-US" altLang="zh-CN">
                <a:latin typeface="Times New Roman" pitchFamily="18" charset="0"/>
              </a:rPr>
              <a:t>)</a:t>
            </a:r>
            <a:endParaRPr lang="en-US" altLang="zh-CN" i="1">
              <a:latin typeface="Times New Roman" pitchFamily="18" charset="0"/>
            </a:endParaRPr>
          </a:p>
          <a:p>
            <a:pPr lvl="2"/>
            <a:r>
              <a:rPr lang="en-US" altLang="zh-CN" i="1">
                <a:latin typeface="Times New Roman" pitchFamily="18" charset="0"/>
              </a:rPr>
              <a:t>a</a:t>
            </a:r>
            <a:r>
              <a:rPr lang="en-US" altLang="zh-CN" baseline="-25000">
                <a:latin typeface="Times New Roman" pitchFamily="18" charset="0"/>
              </a:rPr>
              <a:t>0</a:t>
            </a:r>
            <a:r>
              <a:rPr lang="zh-CN" altLang="en-US">
                <a:latin typeface="Times New Roman" pitchFamily="18" charset="0"/>
              </a:rPr>
              <a:t>＋</a:t>
            </a:r>
            <a:r>
              <a:rPr lang="en-US" altLang="zh-CN" i="1">
                <a:latin typeface="Times New Roman" pitchFamily="18" charset="0"/>
              </a:rPr>
              <a:t>a</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i</a:t>
            </a:r>
            <a:r>
              <a:rPr lang="en-US" altLang="zh-CN" baseline="-25000">
                <a:latin typeface="Times New Roman" pitchFamily="18" charset="0"/>
              </a:rPr>
              <a:t>2</a:t>
            </a:r>
            <a:r>
              <a:rPr lang="en-US" altLang="zh-CN">
                <a:latin typeface="Times New Roman" pitchFamily="18" charset="0"/>
              </a:rPr>
              <a:t>)</a:t>
            </a:r>
            <a:r>
              <a:rPr lang="zh-CN" altLang="en-US">
                <a:latin typeface="Times New Roman" pitchFamily="18" charset="0"/>
              </a:rPr>
              <a:t>＋</a:t>
            </a:r>
            <a:r>
              <a:rPr lang="en-US" altLang="zh-CN">
                <a:latin typeface="Times New Roman" pitchFamily="18" charset="0"/>
              </a:rPr>
              <a:t>…</a:t>
            </a:r>
            <a:r>
              <a:rPr lang="zh-CN" altLang="en-US">
                <a:latin typeface="Times New Roman" pitchFamily="18" charset="0"/>
              </a:rPr>
              <a:t>＋</a:t>
            </a:r>
            <a:r>
              <a:rPr lang="en-US" altLang="zh-CN" i="1">
                <a:latin typeface="Times New Roman" pitchFamily="18" charset="0"/>
              </a:rPr>
              <a:t>a</a:t>
            </a:r>
            <a:r>
              <a:rPr lang="en-US" altLang="zh-CN" i="1" baseline="-25000">
                <a:latin typeface="Times New Roman" pitchFamily="18" charset="0"/>
              </a:rPr>
              <a:t>k</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i</a:t>
            </a:r>
            <a:r>
              <a:rPr lang="en-US" altLang="zh-CN" baseline="-25000">
                <a:latin typeface="Times New Roman" pitchFamily="18" charset="0"/>
              </a:rPr>
              <a:t>2</a:t>
            </a:r>
            <a:r>
              <a:rPr lang="en-US" altLang="zh-CN">
                <a:latin typeface="Times New Roman" pitchFamily="18" charset="0"/>
              </a:rPr>
              <a:t>)</a:t>
            </a:r>
            <a:r>
              <a:rPr lang="en-US" altLang="zh-CN" i="1" baseline="30000">
                <a:latin typeface="Times New Roman" pitchFamily="18" charset="0"/>
              </a:rPr>
              <a:t>k</a:t>
            </a:r>
            <a:r>
              <a:rPr lang="en-US" altLang="zh-CN" baseline="30000">
                <a:latin typeface="Times New Roman" pitchFamily="18" charset="0"/>
              </a:rPr>
              <a:t>-1</a:t>
            </a:r>
            <a:r>
              <a:rPr lang="en-US" altLang="zh-CN">
                <a:latin typeface="Times New Roman" pitchFamily="18" charset="0"/>
              </a:rPr>
              <a:t>=</a:t>
            </a:r>
            <a:r>
              <a:rPr lang="en-US" altLang="zh-CN" i="1">
                <a:latin typeface="Times New Roman" pitchFamily="18" charset="0"/>
              </a:rPr>
              <a:t>f</a:t>
            </a:r>
            <a:r>
              <a:rPr lang="en-US" altLang="zh-CN">
                <a:latin typeface="Times New Roman" pitchFamily="18" charset="0"/>
              </a:rPr>
              <a:t>(</a:t>
            </a:r>
            <a:r>
              <a:rPr lang="en-US" altLang="zh-CN" i="1">
                <a:latin typeface="Times New Roman" pitchFamily="18" charset="0"/>
              </a:rPr>
              <a:t>i</a:t>
            </a:r>
            <a:r>
              <a:rPr lang="en-US" altLang="zh-CN" baseline="-25000">
                <a:latin typeface="Times New Roman" pitchFamily="18" charset="0"/>
              </a:rPr>
              <a:t>2</a:t>
            </a:r>
            <a:r>
              <a:rPr lang="en-US" altLang="zh-CN">
                <a:latin typeface="Times New Roman" pitchFamily="18" charset="0"/>
              </a:rPr>
              <a:t>)</a:t>
            </a:r>
          </a:p>
          <a:p>
            <a:pPr lvl="2"/>
            <a:r>
              <a:rPr lang="en-US" altLang="zh-CN">
                <a:latin typeface="Times New Roman" pitchFamily="18" charset="0"/>
              </a:rPr>
              <a:t>… …</a:t>
            </a:r>
            <a:endParaRPr lang="en-US" altLang="zh-CN" i="1">
              <a:latin typeface="Times New Roman" pitchFamily="18" charset="0"/>
            </a:endParaRPr>
          </a:p>
          <a:p>
            <a:pPr lvl="2"/>
            <a:r>
              <a:rPr lang="en-US" altLang="zh-CN" i="1">
                <a:latin typeface="Times New Roman" pitchFamily="18" charset="0"/>
              </a:rPr>
              <a:t>a</a:t>
            </a:r>
            <a:r>
              <a:rPr lang="en-US" altLang="zh-CN" baseline="-25000">
                <a:latin typeface="Times New Roman" pitchFamily="18" charset="0"/>
              </a:rPr>
              <a:t>0</a:t>
            </a:r>
            <a:r>
              <a:rPr lang="zh-CN" altLang="en-US">
                <a:latin typeface="Times New Roman" pitchFamily="18" charset="0"/>
              </a:rPr>
              <a:t>＋</a:t>
            </a:r>
            <a:r>
              <a:rPr lang="en-US" altLang="zh-CN" i="1">
                <a:latin typeface="Times New Roman" pitchFamily="18" charset="0"/>
              </a:rPr>
              <a:t>a</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i</a:t>
            </a:r>
            <a:r>
              <a:rPr lang="en-US" altLang="zh-CN" i="1" baseline="-25000">
                <a:latin typeface="Times New Roman" pitchFamily="18" charset="0"/>
              </a:rPr>
              <a:t>k</a:t>
            </a:r>
            <a:r>
              <a:rPr lang="en-US" altLang="zh-CN">
                <a:latin typeface="Times New Roman" pitchFamily="18" charset="0"/>
              </a:rPr>
              <a:t>)</a:t>
            </a:r>
            <a:r>
              <a:rPr lang="zh-CN" altLang="en-US">
                <a:latin typeface="Times New Roman" pitchFamily="18" charset="0"/>
              </a:rPr>
              <a:t>＋</a:t>
            </a:r>
            <a:r>
              <a:rPr lang="en-US" altLang="zh-CN">
                <a:latin typeface="Times New Roman" pitchFamily="18" charset="0"/>
              </a:rPr>
              <a:t>…</a:t>
            </a:r>
            <a:r>
              <a:rPr lang="zh-CN" altLang="en-US">
                <a:latin typeface="Times New Roman" pitchFamily="18" charset="0"/>
              </a:rPr>
              <a:t>＋</a:t>
            </a:r>
            <a:r>
              <a:rPr lang="en-US" altLang="zh-CN" i="1">
                <a:latin typeface="Times New Roman" pitchFamily="18" charset="0"/>
              </a:rPr>
              <a:t>a</a:t>
            </a:r>
            <a:r>
              <a:rPr lang="en-US" altLang="zh-CN" i="1" baseline="-25000">
                <a:latin typeface="Times New Roman" pitchFamily="18" charset="0"/>
              </a:rPr>
              <a:t>k</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i</a:t>
            </a:r>
            <a:r>
              <a:rPr lang="en-US" altLang="zh-CN" i="1" baseline="-25000">
                <a:latin typeface="Times New Roman" pitchFamily="18" charset="0"/>
              </a:rPr>
              <a:t>k</a:t>
            </a:r>
            <a:r>
              <a:rPr lang="en-US" altLang="zh-CN">
                <a:latin typeface="Times New Roman" pitchFamily="18" charset="0"/>
              </a:rPr>
              <a:t>)</a:t>
            </a:r>
            <a:r>
              <a:rPr lang="en-US" altLang="zh-CN" i="1" baseline="30000">
                <a:latin typeface="Times New Roman" pitchFamily="18" charset="0"/>
              </a:rPr>
              <a:t>k</a:t>
            </a:r>
            <a:r>
              <a:rPr lang="en-US" altLang="zh-CN" baseline="30000">
                <a:latin typeface="Times New Roman" pitchFamily="18" charset="0"/>
              </a:rPr>
              <a:t>-1</a:t>
            </a:r>
            <a:r>
              <a:rPr lang="en-US" altLang="zh-CN">
                <a:latin typeface="Times New Roman" pitchFamily="18" charset="0"/>
              </a:rPr>
              <a:t>=</a:t>
            </a:r>
            <a:r>
              <a:rPr lang="en-US" altLang="zh-CN" i="1">
                <a:latin typeface="Times New Roman" pitchFamily="18" charset="0"/>
              </a:rPr>
              <a:t>f</a:t>
            </a:r>
            <a:r>
              <a:rPr lang="en-US" altLang="zh-CN">
                <a:latin typeface="Times New Roman" pitchFamily="18" charset="0"/>
              </a:rPr>
              <a:t>(</a:t>
            </a:r>
            <a:r>
              <a:rPr lang="en-US" altLang="zh-CN" i="1">
                <a:latin typeface="Times New Roman" pitchFamily="18" charset="0"/>
              </a:rPr>
              <a:t>i</a:t>
            </a:r>
            <a:r>
              <a:rPr lang="en-US" altLang="zh-CN" i="1" baseline="-25000">
                <a:latin typeface="Times New Roman" pitchFamily="18" charset="0"/>
              </a:rPr>
              <a:t>k</a:t>
            </a:r>
            <a:r>
              <a:rPr lang="en-US" altLang="zh-CN">
                <a:latin typeface="Times New Roman" pitchFamily="18" charset="0"/>
              </a:rPr>
              <a:t>)       </a:t>
            </a:r>
            <a:r>
              <a:rPr lang="zh-CN" altLang="en-US">
                <a:latin typeface="Times New Roman" pitchFamily="18" charset="0"/>
              </a:rPr>
              <a:t>（</a:t>
            </a:r>
            <a:r>
              <a:rPr lang="en-US" altLang="zh-CN">
                <a:latin typeface="Times New Roman" pitchFamily="18" charset="0"/>
              </a:rPr>
              <a:t>5-1</a:t>
            </a:r>
            <a:r>
              <a:rPr lang="zh-CN" altLang="en-US">
                <a:latin typeface="Times New Roman" pitchFamily="18" charset="0"/>
              </a:rPr>
              <a:t>）</a:t>
            </a:r>
            <a:endParaRPr lang="zh-CN" altLang="en-US" sz="200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84</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ltLang="zh-CN" dirty="0" smtClean="0"/>
              <a:t>8.6.2 </a:t>
            </a:r>
            <a:r>
              <a:rPr lang="en-US" altLang="zh-CN" dirty="0"/>
              <a:t>Shamir</a:t>
            </a:r>
            <a:r>
              <a:rPr lang="zh-CN" altLang="en-US" dirty="0"/>
              <a:t>门限方案</a:t>
            </a:r>
          </a:p>
        </p:txBody>
      </p:sp>
      <p:sp>
        <p:nvSpPr>
          <p:cNvPr id="525315" name="Rectangle 3"/>
          <p:cNvSpPr>
            <a:spLocks noGrp="1" noChangeArrowheads="1"/>
          </p:cNvSpPr>
          <p:nvPr>
            <p:ph type="body" sz="half" idx="1"/>
          </p:nvPr>
        </p:nvSpPr>
        <p:spPr>
          <a:xfrm>
            <a:off x="457200" y="1219200"/>
            <a:ext cx="8305800" cy="4911725"/>
          </a:xfrm>
        </p:spPr>
        <p:txBody>
          <a:bodyPr/>
          <a:lstStyle/>
          <a:p>
            <a:pPr lvl="1"/>
            <a:r>
              <a:rPr lang="zh-CN" altLang="en-US" sz="2400">
                <a:latin typeface="Times New Roman" pitchFamily="18" charset="0"/>
              </a:rPr>
              <a:t>因为</a:t>
            </a:r>
            <a:r>
              <a:rPr lang="en-US" altLang="zh-CN" sz="2400" i="1">
                <a:latin typeface="Times New Roman" pitchFamily="18" charset="0"/>
              </a:rPr>
              <a:t>i</a:t>
            </a:r>
            <a:r>
              <a:rPr lang="en-US" altLang="zh-CN" sz="2400" i="1" baseline="-25000">
                <a:latin typeface="Times New Roman" pitchFamily="18" charset="0"/>
              </a:rPr>
              <a:t>l</a:t>
            </a:r>
            <a:r>
              <a:rPr lang="en-US" altLang="zh-CN" sz="2400">
                <a:latin typeface="Times New Roman" pitchFamily="18" charset="0"/>
              </a:rPr>
              <a:t>(</a:t>
            </a:r>
            <a:r>
              <a:rPr lang="en-US" altLang="zh-CN" sz="2400" i="1">
                <a:latin typeface="Times New Roman" pitchFamily="18" charset="0"/>
              </a:rPr>
              <a:t>l</a:t>
            </a:r>
            <a:r>
              <a:rPr lang="en-US" altLang="zh-CN" sz="2400">
                <a:latin typeface="Times New Roman" pitchFamily="18" charset="0"/>
              </a:rPr>
              <a:t>=1,…,</a:t>
            </a:r>
            <a:r>
              <a:rPr lang="en-US" altLang="zh-CN" sz="2400" i="1">
                <a:latin typeface="Times New Roman" pitchFamily="18" charset="0"/>
              </a:rPr>
              <a:t>k</a:t>
            </a:r>
            <a:r>
              <a:rPr lang="en-US" altLang="zh-CN" sz="2400">
                <a:latin typeface="Times New Roman" pitchFamily="18" charset="0"/>
              </a:rPr>
              <a:t>)</a:t>
            </a:r>
            <a:r>
              <a:rPr lang="zh-CN" altLang="en-US" sz="2400">
                <a:latin typeface="Times New Roman" pitchFamily="18" charset="0"/>
              </a:rPr>
              <a:t>均不相同，所以可由</a:t>
            </a:r>
            <a:r>
              <a:rPr lang="en-US" altLang="zh-CN" sz="2400">
                <a:latin typeface="Times New Roman" pitchFamily="18" charset="0"/>
              </a:rPr>
              <a:t>Lagrange</a:t>
            </a:r>
            <a:r>
              <a:rPr lang="zh-CN" altLang="en-US" sz="2400">
                <a:latin typeface="Times New Roman" pitchFamily="18" charset="0"/>
              </a:rPr>
              <a:t>插值公式构造如下的多项式：</a:t>
            </a:r>
            <a:endParaRPr lang="zh-CN" altLang="en-US" sz="2400" i="1">
              <a:latin typeface="Times New Roman" pitchFamily="18" charset="0"/>
            </a:endParaRPr>
          </a:p>
          <a:p>
            <a:pPr lvl="1"/>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p>
          <a:p>
            <a:pPr lvl="1"/>
            <a:r>
              <a:rPr lang="zh-CN" altLang="en-US" sz="2400">
                <a:latin typeface="Times New Roman" pitchFamily="18" charset="0"/>
              </a:rPr>
              <a:t>从而可得秘密</a:t>
            </a:r>
            <a:r>
              <a:rPr lang="en-US" altLang="zh-CN" sz="2400">
                <a:latin typeface="Times New Roman" pitchFamily="18" charset="0"/>
              </a:rPr>
              <a:t>s</a:t>
            </a:r>
            <a:r>
              <a:rPr lang="zh-CN" altLang="en-US" sz="2400">
                <a:latin typeface="Times New Roman" pitchFamily="18" charset="0"/>
              </a:rPr>
              <a:t>＝</a:t>
            </a:r>
            <a:r>
              <a:rPr lang="en-US" altLang="zh-CN" sz="2400" i="1">
                <a:latin typeface="Times New Roman" pitchFamily="18" charset="0"/>
              </a:rPr>
              <a:t>f</a:t>
            </a:r>
            <a:r>
              <a:rPr lang="en-US" altLang="zh-CN" sz="2400">
                <a:latin typeface="Times New Roman" pitchFamily="18" charset="0"/>
              </a:rPr>
              <a:t>(0)</a:t>
            </a:r>
          </a:p>
          <a:p>
            <a:r>
              <a:rPr lang="zh-CN" altLang="en-US" sz="2800">
                <a:latin typeface="Times New Roman" pitchFamily="18" charset="0"/>
              </a:rPr>
              <a:t>然而参与者仅需知道</a:t>
            </a:r>
            <a:r>
              <a:rPr lang="en-US" altLang="zh-CN" sz="2800" i="1">
                <a:latin typeface="Times New Roman" pitchFamily="18" charset="0"/>
              </a:rPr>
              <a:t>f</a:t>
            </a:r>
            <a:r>
              <a:rPr lang="en-US" altLang="zh-CN" sz="2800">
                <a:latin typeface="Times New Roman" pitchFamily="18" charset="0"/>
              </a:rPr>
              <a:t>(</a:t>
            </a:r>
            <a:r>
              <a:rPr lang="en-US" altLang="zh-CN" sz="2800" i="1">
                <a:latin typeface="Times New Roman" pitchFamily="18" charset="0"/>
              </a:rPr>
              <a:t>x</a:t>
            </a:r>
            <a:r>
              <a:rPr lang="en-US" altLang="zh-CN" sz="2800">
                <a:latin typeface="Times New Roman" pitchFamily="18" charset="0"/>
              </a:rPr>
              <a:t>)</a:t>
            </a:r>
            <a:r>
              <a:rPr lang="zh-CN" altLang="en-US" sz="2800">
                <a:latin typeface="Times New Roman" pitchFamily="18" charset="0"/>
              </a:rPr>
              <a:t>的常数项</a:t>
            </a:r>
            <a:r>
              <a:rPr lang="en-US" altLang="zh-CN" sz="2800" i="1">
                <a:latin typeface="Times New Roman" pitchFamily="18" charset="0"/>
              </a:rPr>
              <a:t>f</a:t>
            </a:r>
            <a:r>
              <a:rPr lang="en-US" altLang="zh-CN" sz="2800">
                <a:latin typeface="Times New Roman" pitchFamily="18" charset="0"/>
              </a:rPr>
              <a:t>(0)</a:t>
            </a:r>
            <a:r>
              <a:rPr lang="zh-CN" altLang="en-US" sz="2800">
                <a:latin typeface="Times New Roman" pitchFamily="18" charset="0"/>
              </a:rPr>
              <a:t>而无需知道整个多项式</a:t>
            </a:r>
            <a:r>
              <a:rPr lang="en-US" altLang="zh-CN" sz="2800" i="1">
                <a:latin typeface="Times New Roman" pitchFamily="18" charset="0"/>
              </a:rPr>
              <a:t>f</a:t>
            </a:r>
            <a:r>
              <a:rPr lang="en-US" altLang="zh-CN" sz="2800">
                <a:latin typeface="Times New Roman" pitchFamily="18" charset="0"/>
              </a:rPr>
              <a:t>(</a:t>
            </a:r>
            <a:r>
              <a:rPr lang="en-US" altLang="zh-CN" sz="2800" i="1">
                <a:latin typeface="Times New Roman" pitchFamily="18" charset="0"/>
              </a:rPr>
              <a:t>x</a:t>
            </a:r>
            <a:r>
              <a:rPr lang="en-US" altLang="zh-CN" sz="2800">
                <a:latin typeface="Times New Roman" pitchFamily="18" charset="0"/>
              </a:rPr>
              <a:t>)</a:t>
            </a:r>
            <a:r>
              <a:rPr lang="zh-CN" altLang="en-US" sz="2800">
                <a:latin typeface="Times New Roman" pitchFamily="18" charset="0"/>
              </a:rPr>
              <a:t>，所以令</a:t>
            </a:r>
            <a:r>
              <a:rPr lang="en-US" altLang="zh-CN" sz="2800" i="1">
                <a:latin typeface="Times New Roman" pitchFamily="18" charset="0"/>
              </a:rPr>
              <a:t>x</a:t>
            </a:r>
            <a:r>
              <a:rPr lang="zh-CN" altLang="en-US" sz="2800">
                <a:latin typeface="Times New Roman" pitchFamily="18" charset="0"/>
              </a:rPr>
              <a:t>＝</a:t>
            </a:r>
            <a:r>
              <a:rPr lang="en-US" altLang="zh-CN" sz="2800">
                <a:latin typeface="Times New Roman" pitchFamily="18" charset="0"/>
              </a:rPr>
              <a:t>0</a:t>
            </a:r>
            <a:r>
              <a:rPr lang="zh-CN" altLang="en-US" sz="2800">
                <a:latin typeface="Times New Roman" pitchFamily="18" charset="0"/>
              </a:rPr>
              <a:t>，仅需以下表达式就可以求出</a:t>
            </a:r>
            <a:r>
              <a:rPr lang="en-US" altLang="zh-CN" sz="2800">
                <a:latin typeface="Times New Roman" pitchFamily="18" charset="0"/>
              </a:rPr>
              <a:t>s</a:t>
            </a:r>
            <a:r>
              <a:rPr lang="zh-CN" altLang="en-US" sz="2800">
                <a:latin typeface="Times New Roman" pitchFamily="18" charset="0"/>
              </a:rPr>
              <a:t>：</a:t>
            </a:r>
          </a:p>
          <a:p>
            <a:pPr lvl="1"/>
            <a:r>
              <a:rPr lang="en-US" altLang="zh-CN" sz="2400">
                <a:latin typeface="Times New Roman" pitchFamily="18" charset="0"/>
              </a:rPr>
              <a:t>s=                                                </a:t>
            </a:r>
            <a:r>
              <a:rPr lang="zh-CN" altLang="en-US" sz="2400">
                <a:latin typeface="Times New Roman" pitchFamily="18" charset="0"/>
              </a:rPr>
              <a:t>，此即秘密恢复的公式</a:t>
            </a:r>
          </a:p>
          <a:p>
            <a:pPr lvl="1"/>
            <a:endParaRPr lang="en-US" altLang="zh-CN" sz="2400">
              <a:latin typeface="Times New Roman" pitchFamily="18" charset="0"/>
            </a:endParaRPr>
          </a:p>
        </p:txBody>
      </p:sp>
      <p:sp>
        <p:nvSpPr>
          <p:cNvPr id="525316" name="Rectangle 4"/>
          <p:cNvSpPr>
            <a:spLocks noChangeArrowheads="1"/>
          </p:cNvSpPr>
          <p:nvPr/>
        </p:nvSpPr>
        <p:spPr bwMode="auto">
          <a:xfrm>
            <a:off x="0" y="31575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525317" name="Object 5"/>
          <p:cNvGraphicFramePr>
            <a:graphicFrameLocks noChangeAspect="1"/>
          </p:cNvGraphicFramePr>
          <p:nvPr/>
        </p:nvGraphicFramePr>
        <p:xfrm>
          <a:off x="1905000" y="2184400"/>
          <a:ext cx="2819400" cy="939800"/>
        </p:xfrm>
        <a:graphic>
          <a:graphicData uri="http://schemas.openxmlformats.org/presentationml/2006/ole">
            <p:oleObj spid="_x0000_s930832" name="公式" r:id="rId4" imgW="1624895" imgH="545863" progId="Equation.3">
              <p:embed/>
            </p:oleObj>
          </a:graphicData>
        </a:graphic>
      </p:graphicFrame>
      <p:graphicFrame>
        <p:nvGraphicFramePr>
          <p:cNvPr id="525318" name="Object 6"/>
          <p:cNvGraphicFramePr>
            <a:graphicFrameLocks noGrp="1" noChangeAspect="1"/>
          </p:cNvGraphicFramePr>
          <p:nvPr>
            <p:ph sz="half" idx="2"/>
          </p:nvPr>
        </p:nvGraphicFramePr>
        <p:xfrm>
          <a:off x="1524000" y="5181600"/>
          <a:ext cx="3657600" cy="977900"/>
        </p:xfrm>
        <a:graphic>
          <a:graphicData uri="http://schemas.openxmlformats.org/presentationml/2006/ole">
            <p:oleObj spid="_x0000_s930833" name="公式" r:id="rId5" imgW="2043813" imgH="545863" progId="Equation.3">
              <p:embed/>
            </p:oleObj>
          </a:graphicData>
        </a:graphic>
      </p:graphicFrame>
      <p:sp>
        <p:nvSpPr>
          <p:cNvPr id="8"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10"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85</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5315">
                                            <p:txEl>
                                              <p:pRg st="3" end="3"/>
                                            </p:txEl>
                                          </p:spTgt>
                                        </p:tgtEl>
                                        <p:attrNameLst>
                                          <p:attrName>style.visibility</p:attrName>
                                        </p:attrNameLst>
                                      </p:cBhvr>
                                      <p:to>
                                        <p:strVal val="visible"/>
                                      </p:to>
                                    </p:set>
                                    <p:anim calcmode="lin" valueType="num">
                                      <p:cBhvr additive="base">
                                        <p:cTn id="7" dur="5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531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5315">
                                            <p:txEl>
                                              <p:pRg st="4" end="4"/>
                                            </p:txEl>
                                          </p:spTgt>
                                        </p:tgtEl>
                                        <p:attrNameLst>
                                          <p:attrName>style.visibility</p:attrName>
                                        </p:attrNameLst>
                                      </p:cBhvr>
                                      <p:to>
                                        <p:strVal val="visible"/>
                                      </p:to>
                                    </p:set>
                                    <p:anim calcmode="lin" valueType="num">
                                      <p:cBhvr additive="base">
                                        <p:cTn id="11" dur="5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531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25318"/>
                                        </p:tgtEl>
                                        <p:attrNameLst>
                                          <p:attrName>style.visibility</p:attrName>
                                        </p:attrNameLst>
                                      </p:cBhvr>
                                      <p:to>
                                        <p:strVal val="visible"/>
                                      </p:to>
                                    </p:set>
                                    <p:anim calcmode="lin" valueType="num">
                                      <p:cBhvr additive="base">
                                        <p:cTn id="15" dur="500" fill="hold"/>
                                        <p:tgtEl>
                                          <p:spTgt spid="525318"/>
                                        </p:tgtEl>
                                        <p:attrNameLst>
                                          <p:attrName>ppt_x</p:attrName>
                                        </p:attrNameLst>
                                      </p:cBhvr>
                                      <p:tavLst>
                                        <p:tav tm="0">
                                          <p:val>
                                            <p:strVal val="#ppt_x"/>
                                          </p:val>
                                        </p:tav>
                                        <p:tav tm="100000">
                                          <p:val>
                                            <p:strVal val="#ppt_x"/>
                                          </p:val>
                                        </p:tav>
                                      </p:tavLst>
                                    </p:anim>
                                    <p:anim calcmode="lin" valueType="num">
                                      <p:cBhvr additive="base">
                                        <p:cTn id="16" dur="500" fill="hold"/>
                                        <p:tgtEl>
                                          <p:spTgt spid="525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body" idx="1"/>
          </p:nvPr>
        </p:nvSpPr>
        <p:spPr>
          <a:xfrm>
            <a:off x="457200" y="1295400"/>
            <a:ext cx="8229600" cy="4835525"/>
          </a:xfrm>
        </p:spPr>
        <p:txBody>
          <a:bodyPr/>
          <a:lstStyle/>
          <a:p>
            <a:r>
              <a:rPr lang="zh-CN" altLang="en-US" sz="2800">
                <a:latin typeface="Times New Roman" pitchFamily="18" charset="0"/>
              </a:rPr>
              <a:t>方案的完善性分析</a:t>
            </a:r>
          </a:p>
          <a:p>
            <a:pPr lvl="1"/>
            <a:r>
              <a:rPr lang="zh-CN" altLang="en-US" sz="2400">
                <a:latin typeface="Times New Roman" pitchFamily="18" charset="0"/>
              </a:rPr>
              <a:t>如果</a:t>
            </a:r>
            <a:r>
              <a:rPr lang="en-US" altLang="zh-CN" sz="2400" i="1">
                <a:solidFill>
                  <a:srgbClr val="0000FF"/>
                </a:solidFill>
                <a:latin typeface="Times New Roman" pitchFamily="18" charset="0"/>
              </a:rPr>
              <a:t>k</a:t>
            </a:r>
            <a:r>
              <a:rPr lang="en-US" altLang="zh-CN" sz="2400">
                <a:solidFill>
                  <a:srgbClr val="0000FF"/>
                </a:solidFill>
                <a:latin typeface="Times New Roman" pitchFamily="18" charset="0"/>
              </a:rPr>
              <a:t>-1</a:t>
            </a:r>
            <a:r>
              <a:rPr lang="zh-CN" altLang="en-US" sz="2400">
                <a:solidFill>
                  <a:srgbClr val="0000FF"/>
                </a:solidFill>
                <a:latin typeface="Times New Roman" pitchFamily="18" charset="0"/>
              </a:rPr>
              <a:t>个参与者想获得秘密</a:t>
            </a:r>
            <a:r>
              <a:rPr lang="en-US" altLang="zh-CN" sz="2400">
                <a:solidFill>
                  <a:srgbClr val="0000FF"/>
                </a:solidFill>
                <a:latin typeface="Times New Roman" pitchFamily="18" charset="0"/>
              </a:rPr>
              <a:t>s</a:t>
            </a:r>
            <a:r>
              <a:rPr lang="zh-CN" altLang="en-US" sz="2400">
                <a:latin typeface="Times New Roman" pitchFamily="18" charset="0"/>
              </a:rPr>
              <a:t>，他们可构造出由</a:t>
            </a:r>
            <a:r>
              <a:rPr lang="en-US" altLang="zh-CN" sz="2400" i="1">
                <a:solidFill>
                  <a:srgbClr val="0000FF"/>
                </a:solidFill>
                <a:latin typeface="Times New Roman" pitchFamily="18" charset="0"/>
              </a:rPr>
              <a:t>k</a:t>
            </a:r>
            <a:r>
              <a:rPr lang="en-US" altLang="zh-CN" sz="2400">
                <a:solidFill>
                  <a:srgbClr val="0000FF"/>
                </a:solidFill>
                <a:latin typeface="Times New Roman" pitchFamily="18" charset="0"/>
              </a:rPr>
              <a:t>-1</a:t>
            </a:r>
            <a:r>
              <a:rPr lang="zh-CN" altLang="en-US" sz="2400">
                <a:solidFill>
                  <a:srgbClr val="0000FF"/>
                </a:solidFill>
                <a:latin typeface="Times New Roman" pitchFamily="18" charset="0"/>
              </a:rPr>
              <a:t>个方程构成的线性方程组，其中有</a:t>
            </a:r>
            <a:r>
              <a:rPr lang="en-US" altLang="zh-CN" sz="2400">
                <a:solidFill>
                  <a:srgbClr val="0000FF"/>
                </a:solidFill>
                <a:latin typeface="Times New Roman" pitchFamily="18" charset="0"/>
              </a:rPr>
              <a:t>k</a:t>
            </a:r>
            <a:r>
              <a:rPr lang="zh-CN" altLang="en-US" sz="2400">
                <a:solidFill>
                  <a:srgbClr val="0000FF"/>
                </a:solidFill>
                <a:latin typeface="Times New Roman" pitchFamily="18" charset="0"/>
              </a:rPr>
              <a:t>个未知量</a:t>
            </a:r>
          </a:p>
          <a:p>
            <a:pPr lvl="1"/>
            <a:r>
              <a:rPr lang="zh-CN" altLang="en-US" sz="2400">
                <a:latin typeface="Times New Roman" pitchFamily="18" charset="0"/>
              </a:rPr>
              <a:t>对</a:t>
            </a:r>
            <a:r>
              <a:rPr lang="en-US" altLang="zh-CN" sz="2400">
                <a:latin typeface="Times New Roman" pitchFamily="18" charset="0"/>
              </a:rPr>
              <a:t>GF(</a:t>
            </a:r>
            <a:r>
              <a:rPr lang="en-US" altLang="zh-CN" sz="2400" i="1">
                <a:latin typeface="Times New Roman" pitchFamily="18" charset="0"/>
              </a:rPr>
              <a:t>q</a:t>
            </a:r>
            <a:r>
              <a:rPr lang="en-US" altLang="zh-CN" sz="2400">
                <a:latin typeface="Times New Roman" pitchFamily="18" charset="0"/>
              </a:rPr>
              <a:t>)</a:t>
            </a:r>
            <a:r>
              <a:rPr lang="zh-CN" altLang="en-US" sz="2400">
                <a:latin typeface="Times New Roman" pitchFamily="18" charset="0"/>
              </a:rPr>
              <a:t>中的</a:t>
            </a:r>
            <a:r>
              <a:rPr lang="zh-CN" altLang="en-US" sz="2400">
                <a:solidFill>
                  <a:srgbClr val="0000FF"/>
                </a:solidFill>
                <a:latin typeface="Times New Roman" pitchFamily="18" charset="0"/>
              </a:rPr>
              <a:t>任一值</a:t>
            </a:r>
            <a:r>
              <a:rPr lang="en-US" altLang="zh-CN" sz="2400" i="1">
                <a:solidFill>
                  <a:srgbClr val="0000FF"/>
                </a:solidFill>
                <a:latin typeface="Times New Roman" pitchFamily="18" charset="0"/>
              </a:rPr>
              <a:t>s</a:t>
            </a:r>
            <a:r>
              <a:rPr lang="en-US" altLang="zh-CN" sz="2400" baseline="-25000">
                <a:solidFill>
                  <a:srgbClr val="0000FF"/>
                </a:solidFill>
                <a:latin typeface="Times New Roman" pitchFamily="18" charset="0"/>
              </a:rPr>
              <a:t>0</a:t>
            </a:r>
            <a:r>
              <a:rPr lang="zh-CN" altLang="en-US" sz="2400">
                <a:latin typeface="Times New Roman" pitchFamily="18" charset="0"/>
              </a:rPr>
              <a:t>，可设</a:t>
            </a:r>
            <a:r>
              <a:rPr lang="en-US" altLang="zh-CN" sz="2400" i="1">
                <a:latin typeface="Times New Roman" pitchFamily="18" charset="0"/>
              </a:rPr>
              <a:t>f</a:t>
            </a:r>
            <a:r>
              <a:rPr lang="en-US" altLang="zh-CN" sz="2400">
                <a:latin typeface="Times New Roman" pitchFamily="18" charset="0"/>
              </a:rPr>
              <a:t>(0)</a:t>
            </a:r>
            <a:r>
              <a:rPr lang="zh-CN" altLang="en-US" sz="2400">
                <a:latin typeface="Times New Roman" pitchFamily="18" charset="0"/>
              </a:rPr>
              <a:t>＝</a:t>
            </a:r>
            <a:r>
              <a:rPr lang="en-US" altLang="zh-CN" sz="2400" i="1">
                <a:latin typeface="Times New Roman" pitchFamily="18" charset="0"/>
              </a:rPr>
              <a:t>s</a:t>
            </a:r>
            <a:r>
              <a:rPr lang="en-US" altLang="zh-CN" sz="2400" baseline="-25000">
                <a:latin typeface="Times New Roman" pitchFamily="18" charset="0"/>
              </a:rPr>
              <a:t>0</a:t>
            </a:r>
            <a:r>
              <a:rPr lang="zh-CN" altLang="en-US" sz="2400">
                <a:latin typeface="Times New Roman" pitchFamily="18" charset="0"/>
              </a:rPr>
              <a:t>，再加上上述的</a:t>
            </a:r>
            <a:r>
              <a:rPr lang="en-US" altLang="zh-CN" sz="2400" i="1">
                <a:solidFill>
                  <a:srgbClr val="0000FF"/>
                </a:solidFill>
                <a:latin typeface="Times New Roman" pitchFamily="18" charset="0"/>
              </a:rPr>
              <a:t>k</a:t>
            </a:r>
            <a:r>
              <a:rPr lang="en-US" altLang="zh-CN" sz="2400">
                <a:solidFill>
                  <a:srgbClr val="0000FF"/>
                </a:solidFill>
                <a:latin typeface="Times New Roman" pitchFamily="18" charset="0"/>
              </a:rPr>
              <a:t>-1</a:t>
            </a:r>
            <a:r>
              <a:rPr lang="zh-CN" altLang="en-US" sz="2400">
                <a:solidFill>
                  <a:srgbClr val="0000FF"/>
                </a:solidFill>
                <a:latin typeface="Times New Roman" pitchFamily="18" charset="0"/>
              </a:rPr>
              <a:t>个方程就</a:t>
            </a:r>
            <a:r>
              <a:rPr lang="zh-CN" altLang="en-US" sz="2400">
                <a:latin typeface="Times New Roman" pitchFamily="18" charset="0"/>
              </a:rPr>
              <a:t>可得到</a:t>
            </a:r>
            <a:r>
              <a:rPr lang="en-US" altLang="zh-CN" sz="2400">
                <a:latin typeface="Times New Roman" pitchFamily="18" charset="0"/>
              </a:rPr>
              <a:t>k</a:t>
            </a:r>
            <a:r>
              <a:rPr lang="zh-CN" altLang="en-US" sz="2400">
                <a:latin typeface="Times New Roman" pitchFamily="18" charset="0"/>
              </a:rPr>
              <a:t>个方程，并由</a:t>
            </a:r>
            <a:r>
              <a:rPr lang="en-US" altLang="zh-CN" sz="2400">
                <a:latin typeface="Times New Roman" pitchFamily="18" charset="0"/>
              </a:rPr>
              <a:t>Lagrange</a:t>
            </a:r>
            <a:r>
              <a:rPr lang="zh-CN" altLang="en-US" sz="2400">
                <a:latin typeface="Times New Roman" pitchFamily="18" charset="0"/>
              </a:rPr>
              <a:t>插值公式得出</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。因此对每一</a:t>
            </a:r>
            <a:r>
              <a:rPr lang="en-US" altLang="zh-CN" sz="2400" i="1">
                <a:solidFill>
                  <a:srgbClr val="0000FF"/>
                </a:solidFill>
                <a:latin typeface="Times New Roman" pitchFamily="18" charset="0"/>
              </a:rPr>
              <a:t>s</a:t>
            </a:r>
            <a:r>
              <a:rPr lang="en-US" altLang="zh-CN" sz="2400" baseline="-25000">
                <a:solidFill>
                  <a:srgbClr val="0000FF"/>
                </a:solidFill>
                <a:latin typeface="Times New Roman" pitchFamily="18" charset="0"/>
              </a:rPr>
              <a:t>0</a:t>
            </a:r>
            <a:r>
              <a:rPr lang="en-US" altLang="zh-CN" sz="2400">
                <a:solidFill>
                  <a:srgbClr val="0000FF"/>
                </a:solidFill>
                <a:latin typeface="Times New Roman" pitchFamily="18" charset="0"/>
                <a:sym typeface="Symbol" pitchFamily="18" charset="2"/>
              </a:rPr>
              <a:t></a:t>
            </a:r>
            <a:r>
              <a:rPr lang="en-US" altLang="zh-CN" sz="2400">
                <a:solidFill>
                  <a:srgbClr val="0000FF"/>
                </a:solidFill>
                <a:latin typeface="Times New Roman" pitchFamily="18" charset="0"/>
              </a:rPr>
              <a:t>GF(</a:t>
            </a:r>
            <a:r>
              <a:rPr lang="en-US" altLang="zh-CN" sz="2400" i="1">
                <a:solidFill>
                  <a:srgbClr val="0000FF"/>
                </a:solidFill>
                <a:latin typeface="Times New Roman" pitchFamily="18" charset="0"/>
              </a:rPr>
              <a:t>q</a:t>
            </a:r>
            <a:r>
              <a:rPr lang="en-US" altLang="zh-CN" sz="2400">
                <a:solidFill>
                  <a:srgbClr val="0000FF"/>
                </a:solidFill>
                <a:latin typeface="Times New Roman" pitchFamily="18" charset="0"/>
              </a:rPr>
              <a:t>)</a:t>
            </a:r>
            <a:r>
              <a:rPr lang="zh-CN" altLang="en-US" sz="2400">
                <a:solidFill>
                  <a:srgbClr val="0000FF"/>
                </a:solidFill>
                <a:latin typeface="Times New Roman" pitchFamily="18" charset="0"/>
              </a:rPr>
              <a:t>都有一个惟一的多项式满足</a:t>
            </a:r>
            <a:r>
              <a:rPr lang="en-US" altLang="zh-CN" sz="2400">
                <a:solidFill>
                  <a:srgbClr val="0000FF"/>
                </a:solidFill>
                <a:latin typeface="Times New Roman" pitchFamily="18" charset="0"/>
              </a:rPr>
              <a:t>5-1</a:t>
            </a:r>
            <a:r>
              <a:rPr lang="zh-CN" altLang="en-US" sz="2400">
                <a:solidFill>
                  <a:srgbClr val="0000FF"/>
                </a:solidFill>
                <a:latin typeface="Times New Roman" pitchFamily="18" charset="0"/>
              </a:rPr>
              <a:t>方程组</a:t>
            </a:r>
            <a:endParaRPr lang="zh-CN" altLang="en-US" sz="2400">
              <a:latin typeface="Times New Roman" pitchFamily="18" charset="0"/>
            </a:endParaRPr>
          </a:p>
          <a:p>
            <a:pPr lvl="1"/>
            <a:r>
              <a:rPr lang="zh-CN" altLang="en-US" sz="2400">
                <a:latin typeface="Times New Roman" pitchFamily="18" charset="0"/>
              </a:rPr>
              <a:t>所以已知</a:t>
            </a:r>
            <a:r>
              <a:rPr lang="en-US" altLang="zh-CN" sz="2400" i="1">
                <a:latin typeface="Times New Roman" pitchFamily="18" charset="0"/>
              </a:rPr>
              <a:t>k</a:t>
            </a:r>
            <a:r>
              <a:rPr lang="en-US" altLang="zh-CN" sz="2400">
                <a:latin typeface="Times New Roman" pitchFamily="18" charset="0"/>
              </a:rPr>
              <a:t>-1</a:t>
            </a:r>
            <a:r>
              <a:rPr lang="zh-CN" altLang="en-US" sz="2400">
                <a:latin typeface="Times New Roman" pitchFamily="18" charset="0"/>
              </a:rPr>
              <a:t>个子密钥得不到关于秘密</a:t>
            </a:r>
            <a:r>
              <a:rPr lang="en-US" altLang="zh-CN" sz="2400">
                <a:latin typeface="Times New Roman" pitchFamily="18" charset="0"/>
              </a:rPr>
              <a:t>s</a:t>
            </a:r>
            <a:r>
              <a:rPr lang="zh-CN" altLang="en-US" sz="2400">
                <a:latin typeface="Times New Roman" pitchFamily="18" charset="0"/>
              </a:rPr>
              <a:t>的任何信息，因此这个方案是完善的。</a:t>
            </a:r>
          </a:p>
        </p:txBody>
      </p:sp>
      <p:sp>
        <p:nvSpPr>
          <p:cNvPr id="526339" name="Rectangle 3"/>
          <p:cNvSpPr>
            <a:spLocks noChangeArrowheads="1"/>
          </p:cNvSpPr>
          <p:nvPr/>
        </p:nvSpPr>
        <p:spPr bwMode="auto">
          <a:xfrm>
            <a:off x="0" y="31575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526340" name="Rectangle 4"/>
          <p:cNvSpPr>
            <a:spLocks noChangeArrowheads="1"/>
          </p:cNvSpPr>
          <p:nvPr/>
        </p:nvSpPr>
        <p:spPr bwMode="auto">
          <a:xfrm>
            <a:off x="609600" y="558225"/>
            <a:ext cx="7086600" cy="584775"/>
          </a:xfrm>
          <a:prstGeom prst="rect">
            <a:avLst/>
          </a:prstGeom>
          <a:noFill/>
          <a:ln w="9525" algn="ctr">
            <a:noFill/>
            <a:miter lim="800000"/>
            <a:headEnd/>
            <a:tailEnd/>
          </a:ln>
          <a:effectLst/>
        </p:spPr>
        <p:txBody>
          <a:bodyPr wrap="square" anchor="b">
            <a:spAutoFit/>
          </a:bodyPr>
          <a:lstStyle/>
          <a:p>
            <a:pPr algn="l"/>
            <a:r>
              <a:rPr lang="en-US" altLang="zh-CN" sz="3200" dirty="0" smtClean="0">
                <a:solidFill>
                  <a:srgbClr val="C3093E"/>
                </a:solidFill>
                <a:effectLst>
                  <a:outerShdw blurRad="38100" dist="38100" dir="2700000" algn="tl">
                    <a:srgbClr val="000000">
                      <a:alpha val="43137"/>
                    </a:srgbClr>
                  </a:outerShdw>
                </a:effectLst>
                <a:latin typeface="+mj-lt"/>
                <a:ea typeface="+mj-ea"/>
                <a:cs typeface="+mj-cs"/>
              </a:rPr>
              <a:t>8.6.2 </a:t>
            </a:r>
            <a:r>
              <a:rPr lang="en-US" altLang="zh-CN" sz="3200" dirty="0">
                <a:solidFill>
                  <a:srgbClr val="C3093E"/>
                </a:solidFill>
                <a:effectLst>
                  <a:outerShdw blurRad="38100" dist="38100" dir="2700000" algn="tl">
                    <a:srgbClr val="000000">
                      <a:alpha val="43137"/>
                    </a:srgbClr>
                  </a:outerShdw>
                </a:effectLst>
                <a:latin typeface="+mj-lt"/>
                <a:ea typeface="+mj-ea"/>
                <a:cs typeface="+mj-cs"/>
              </a:rPr>
              <a:t>Shamir</a:t>
            </a:r>
            <a:r>
              <a:rPr lang="zh-CN" altLang="en-US" sz="3200" dirty="0">
                <a:solidFill>
                  <a:srgbClr val="C3093E"/>
                </a:solidFill>
                <a:effectLst>
                  <a:outerShdw blurRad="38100" dist="38100" dir="2700000" algn="tl">
                    <a:srgbClr val="000000">
                      <a:alpha val="43137"/>
                    </a:srgbClr>
                  </a:outerShdw>
                </a:effectLst>
                <a:latin typeface="+mj-lt"/>
                <a:ea typeface="+mj-ea"/>
                <a:cs typeface="+mj-cs"/>
              </a:rPr>
              <a:t>门限方案</a:t>
            </a:r>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86</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body" idx="1"/>
          </p:nvPr>
        </p:nvSpPr>
        <p:spPr>
          <a:xfrm>
            <a:off x="457200" y="838200"/>
            <a:ext cx="8229600" cy="5638800"/>
          </a:xfrm>
        </p:spPr>
        <p:txBody>
          <a:bodyPr/>
          <a:lstStyle/>
          <a:p>
            <a:pPr>
              <a:lnSpc>
                <a:spcPct val="110000"/>
              </a:lnSpc>
            </a:pPr>
            <a:r>
              <a:rPr lang="en-US" altLang="zh-CN" sz="2400" dirty="0">
                <a:latin typeface="Times New Roman" pitchFamily="18" charset="0"/>
              </a:rPr>
              <a:t>【</a:t>
            </a:r>
            <a:r>
              <a:rPr lang="zh-CN" altLang="en-US" sz="2400" dirty="0" smtClean="0">
                <a:latin typeface="Times New Roman" pitchFamily="18" charset="0"/>
              </a:rPr>
              <a:t>例</a:t>
            </a:r>
            <a:r>
              <a:rPr lang="en-US" altLang="zh-CN" sz="2400" dirty="0" smtClean="0">
                <a:latin typeface="Times New Roman" pitchFamily="18" charset="0"/>
              </a:rPr>
              <a:t>8</a:t>
            </a:r>
            <a:r>
              <a:rPr lang="zh-CN" altLang="en-US" sz="2400" dirty="0" smtClean="0">
                <a:latin typeface="Times New Roman" pitchFamily="18" charset="0"/>
              </a:rPr>
              <a:t>－</a:t>
            </a:r>
            <a:r>
              <a:rPr lang="en-US" altLang="zh-CN" sz="2400" dirty="0">
                <a:latin typeface="Times New Roman" pitchFamily="18" charset="0"/>
              </a:rPr>
              <a:t>1】</a:t>
            </a:r>
            <a:r>
              <a:rPr lang="zh-CN" altLang="en-US" sz="2400" dirty="0">
                <a:latin typeface="Times New Roman" pitchFamily="18" charset="0"/>
              </a:rPr>
              <a:t>设门限</a:t>
            </a:r>
            <a:r>
              <a:rPr lang="en-US" altLang="zh-CN" sz="2400" i="1" dirty="0">
                <a:latin typeface="Times New Roman" pitchFamily="18" charset="0"/>
              </a:rPr>
              <a:t>k</a:t>
            </a:r>
            <a:r>
              <a:rPr lang="en-US" altLang="zh-CN" sz="2400" dirty="0">
                <a:latin typeface="Times New Roman" pitchFamily="18" charset="0"/>
              </a:rPr>
              <a:t>=3</a:t>
            </a:r>
            <a:r>
              <a:rPr lang="zh-CN" altLang="en-US" sz="2400" dirty="0">
                <a:latin typeface="Times New Roman" pitchFamily="18" charset="0"/>
              </a:rPr>
              <a:t>，份额数为</a:t>
            </a:r>
            <a:r>
              <a:rPr lang="en-US" altLang="zh-CN" sz="2400" i="1" dirty="0">
                <a:latin typeface="Times New Roman" pitchFamily="18" charset="0"/>
              </a:rPr>
              <a:t>n</a:t>
            </a:r>
            <a:r>
              <a:rPr lang="en-US" altLang="zh-CN" sz="2400" dirty="0">
                <a:latin typeface="Times New Roman" pitchFamily="18" charset="0"/>
              </a:rPr>
              <a:t>=5</a:t>
            </a:r>
            <a:r>
              <a:rPr lang="zh-CN" altLang="en-US" sz="2400" dirty="0">
                <a:latin typeface="Times New Roman" pitchFamily="18" charset="0"/>
              </a:rPr>
              <a:t>，模值</a:t>
            </a:r>
            <a:r>
              <a:rPr lang="en-US" altLang="zh-CN" sz="2400" i="1" dirty="0">
                <a:latin typeface="Times New Roman" pitchFamily="18" charset="0"/>
              </a:rPr>
              <a:t>q</a:t>
            </a:r>
            <a:r>
              <a:rPr lang="en-US" altLang="zh-CN" sz="2400" dirty="0">
                <a:latin typeface="Times New Roman" pitchFamily="18" charset="0"/>
              </a:rPr>
              <a:t>=19</a:t>
            </a:r>
            <a:r>
              <a:rPr lang="zh-CN" altLang="en-US" sz="2400" dirty="0">
                <a:latin typeface="Times New Roman" pitchFamily="18" charset="0"/>
              </a:rPr>
              <a:t>，待分割的秘密</a:t>
            </a:r>
            <a:r>
              <a:rPr lang="en-US" altLang="zh-CN" sz="2400" i="1" dirty="0">
                <a:latin typeface="Times New Roman" pitchFamily="18" charset="0"/>
              </a:rPr>
              <a:t>s</a:t>
            </a:r>
            <a:r>
              <a:rPr lang="en-US" altLang="zh-CN" sz="2400" dirty="0">
                <a:latin typeface="Times New Roman" pitchFamily="18" charset="0"/>
              </a:rPr>
              <a:t>=11</a:t>
            </a:r>
            <a:r>
              <a:rPr lang="zh-CN" altLang="en-US" sz="2400" dirty="0">
                <a:latin typeface="Times New Roman" pitchFamily="18" charset="0"/>
              </a:rPr>
              <a:t>，随机选取</a:t>
            </a:r>
            <a:r>
              <a:rPr lang="en-US" altLang="zh-CN" sz="2400" i="1"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=2</a:t>
            </a:r>
            <a:r>
              <a:rPr lang="zh-CN" altLang="en-US" sz="2400" dirty="0">
                <a:latin typeface="Times New Roman" pitchFamily="18" charset="0"/>
              </a:rPr>
              <a:t>，</a:t>
            </a:r>
            <a:r>
              <a:rPr lang="en-US" altLang="zh-CN" sz="2400" i="1" dirty="0">
                <a:latin typeface="Times New Roman" pitchFamily="18" charset="0"/>
              </a:rPr>
              <a:t>a</a:t>
            </a:r>
            <a:r>
              <a:rPr lang="en-US" altLang="zh-CN" sz="2400" baseline="-25000" dirty="0">
                <a:latin typeface="Times New Roman" pitchFamily="18" charset="0"/>
              </a:rPr>
              <a:t>2</a:t>
            </a:r>
            <a:r>
              <a:rPr lang="en-US" altLang="zh-CN" sz="2400" dirty="0">
                <a:latin typeface="Times New Roman" pitchFamily="18" charset="0"/>
              </a:rPr>
              <a:t>=7</a:t>
            </a:r>
            <a:r>
              <a:rPr lang="zh-CN" altLang="en-US" sz="2400" dirty="0">
                <a:latin typeface="Times New Roman" pitchFamily="18" charset="0"/>
              </a:rPr>
              <a:t>，可构造多项式</a:t>
            </a:r>
          </a:p>
          <a:p>
            <a:pPr lvl="1">
              <a:lnSpc>
                <a:spcPct val="110000"/>
              </a:lnSpc>
            </a:pPr>
            <a:r>
              <a:rPr lang="en-US" altLang="zh-CN" sz="2400" i="1" dirty="0">
                <a:latin typeface="Times New Roman" pitchFamily="18" charset="0"/>
              </a:rPr>
              <a:t>f</a:t>
            </a:r>
            <a:r>
              <a:rPr lang="en-US" altLang="zh-CN" sz="2400" dirty="0">
                <a:latin typeface="Times New Roman" pitchFamily="18" charset="0"/>
              </a:rPr>
              <a:t>(</a:t>
            </a:r>
            <a:r>
              <a:rPr lang="en-US" altLang="zh-CN" sz="2400" i="1" dirty="0">
                <a:latin typeface="Times New Roman" pitchFamily="18" charset="0"/>
              </a:rPr>
              <a:t>x</a:t>
            </a:r>
            <a:r>
              <a:rPr lang="en-US" altLang="zh-CN" sz="2400" dirty="0">
                <a:latin typeface="Times New Roman" pitchFamily="18" charset="0"/>
              </a:rPr>
              <a:t>)=(7</a:t>
            </a:r>
            <a:r>
              <a:rPr lang="en-US" altLang="zh-CN" sz="2400" i="1" dirty="0">
                <a:latin typeface="Times New Roman" pitchFamily="18" charset="0"/>
              </a:rPr>
              <a:t>x</a:t>
            </a:r>
            <a:r>
              <a:rPr lang="en-US" altLang="zh-CN" sz="2400" baseline="30000" dirty="0">
                <a:latin typeface="Times New Roman" pitchFamily="18" charset="0"/>
              </a:rPr>
              <a:t>2</a:t>
            </a:r>
            <a:r>
              <a:rPr lang="en-US" altLang="zh-CN" sz="2400" dirty="0">
                <a:latin typeface="Times New Roman" pitchFamily="18" charset="0"/>
              </a:rPr>
              <a:t>+2</a:t>
            </a:r>
            <a:r>
              <a:rPr lang="en-US" altLang="zh-CN" sz="2400" i="1" dirty="0">
                <a:latin typeface="Times New Roman" pitchFamily="18" charset="0"/>
              </a:rPr>
              <a:t>x</a:t>
            </a:r>
            <a:r>
              <a:rPr lang="en-US" altLang="zh-CN" sz="2400" dirty="0">
                <a:latin typeface="Times New Roman" pitchFamily="18" charset="0"/>
              </a:rPr>
              <a:t>+11) mod 19</a:t>
            </a:r>
          </a:p>
          <a:p>
            <a:pPr lvl="1">
              <a:lnSpc>
                <a:spcPct val="110000"/>
              </a:lnSpc>
            </a:pPr>
            <a:r>
              <a:rPr lang="zh-CN" altLang="en-US" sz="2400" dirty="0">
                <a:latin typeface="Times New Roman" pitchFamily="18" charset="0"/>
              </a:rPr>
              <a:t>将秘密分割成</a:t>
            </a:r>
            <a:r>
              <a:rPr lang="en-US" altLang="zh-CN" sz="2400" dirty="0">
                <a:latin typeface="Times New Roman" pitchFamily="18" charset="0"/>
              </a:rPr>
              <a:t>5</a:t>
            </a:r>
            <a:r>
              <a:rPr lang="zh-CN" altLang="en-US" sz="2400" dirty="0">
                <a:latin typeface="Times New Roman" pitchFamily="18" charset="0"/>
              </a:rPr>
              <a:t>份</a:t>
            </a:r>
          </a:p>
          <a:p>
            <a:pPr lvl="2">
              <a:lnSpc>
                <a:spcPct val="110000"/>
              </a:lnSpc>
            </a:pPr>
            <a:r>
              <a:rPr lang="zh-CN" altLang="en-US" dirty="0">
                <a:latin typeface="Times New Roman" pitchFamily="18" charset="0"/>
              </a:rPr>
              <a:t>分别计算 </a:t>
            </a:r>
            <a:r>
              <a:rPr lang="en-US" altLang="zh-CN" i="1" dirty="0">
                <a:latin typeface="Times New Roman" pitchFamily="18" charset="0"/>
              </a:rPr>
              <a:t>f</a:t>
            </a:r>
            <a:r>
              <a:rPr lang="en-US" altLang="zh-CN" dirty="0">
                <a:latin typeface="Times New Roman" pitchFamily="18" charset="0"/>
              </a:rPr>
              <a:t>(1)=(7×1</a:t>
            </a:r>
            <a:r>
              <a:rPr lang="en-US" altLang="zh-CN" baseline="30000" dirty="0">
                <a:latin typeface="Times New Roman" pitchFamily="18" charset="0"/>
              </a:rPr>
              <a:t>2</a:t>
            </a:r>
            <a:r>
              <a:rPr lang="en-US" altLang="zh-CN" dirty="0">
                <a:latin typeface="Times New Roman" pitchFamily="18" charset="0"/>
              </a:rPr>
              <a:t>+2×1+11) mod 19</a:t>
            </a:r>
            <a:r>
              <a:rPr lang="zh-CN" altLang="en-US" dirty="0">
                <a:latin typeface="Times New Roman" pitchFamily="18" charset="0"/>
              </a:rPr>
              <a:t>＝</a:t>
            </a:r>
            <a:r>
              <a:rPr lang="en-US" altLang="zh-CN" dirty="0">
                <a:latin typeface="Times New Roman" pitchFamily="18" charset="0"/>
              </a:rPr>
              <a:t>1</a:t>
            </a:r>
          </a:p>
          <a:p>
            <a:pPr lvl="2">
              <a:lnSpc>
                <a:spcPct val="110000"/>
              </a:lnSpc>
            </a:pPr>
            <a:r>
              <a:rPr lang="en-US" altLang="zh-CN" dirty="0">
                <a:latin typeface="Times New Roman" pitchFamily="18" charset="0"/>
              </a:rPr>
              <a:t>                 </a:t>
            </a:r>
            <a:r>
              <a:rPr lang="en-US" altLang="zh-CN" i="1" dirty="0">
                <a:latin typeface="Times New Roman" pitchFamily="18" charset="0"/>
              </a:rPr>
              <a:t>f</a:t>
            </a:r>
            <a:r>
              <a:rPr lang="en-US" altLang="zh-CN" dirty="0">
                <a:latin typeface="Times New Roman" pitchFamily="18" charset="0"/>
              </a:rPr>
              <a:t>(2)=(7×2</a:t>
            </a:r>
            <a:r>
              <a:rPr lang="en-US" altLang="zh-CN" baseline="30000" dirty="0">
                <a:latin typeface="Times New Roman" pitchFamily="18" charset="0"/>
              </a:rPr>
              <a:t>2</a:t>
            </a:r>
            <a:r>
              <a:rPr lang="en-US" altLang="zh-CN" dirty="0">
                <a:latin typeface="Times New Roman" pitchFamily="18" charset="0"/>
              </a:rPr>
              <a:t>+2×2+11) mod 19</a:t>
            </a:r>
            <a:r>
              <a:rPr lang="zh-CN" altLang="en-US" dirty="0">
                <a:latin typeface="Times New Roman" pitchFamily="18" charset="0"/>
              </a:rPr>
              <a:t>＝</a:t>
            </a:r>
            <a:r>
              <a:rPr lang="en-US" altLang="zh-CN" dirty="0">
                <a:latin typeface="Times New Roman" pitchFamily="18" charset="0"/>
              </a:rPr>
              <a:t>5</a:t>
            </a:r>
          </a:p>
          <a:p>
            <a:pPr lvl="2">
              <a:lnSpc>
                <a:spcPct val="110000"/>
              </a:lnSpc>
            </a:pPr>
            <a:r>
              <a:rPr lang="en-US" altLang="zh-CN" dirty="0">
                <a:latin typeface="Times New Roman" pitchFamily="18" charset="0"/>
              </a:rPr>
              <a:t>                 </a:t>
            </a:r>
            <a:r>
              <a:rPr lang="en-US" altLang="zh-CN" i="1" dirty="0">
                <a:latin typeface="Times New Roman" pitchFamily="18" charset="0"/>
              </a:rPr>
              <a:t>f</a:t>
            </a:r>
            <a:r>
              <a:rPr lang="en-US" altLang="zh-CN" dirty="0">
                <a:latin typeface="Times New Roman" pitchFamily="18" charset="0"/>
              </a:rPr>
              <a:t>(3)=(7×3</a:t>
            </a:r>
            <a:r>
              <a:rPr lang="en-US" altLang="zh-CN" baseline="30000" dirty="0">
                <a:latin typeface="Times New Roman" pitchFamily="18" charset="0"/>
              </a:rPr>
              <a:t>2</a:t>
            </a:r>
            <a:r>
              <a:rPr lang="en-US" altLang="zh-CN" dirty="0">
                <a:latin typeface="Times New Roman" pitchFamily="18" charset="0"/>
              </a:rPr>
              <a:t>+2×3+11) mod 19</a:t>
            </a:r>
            <a:r>
              <a:rPr lang="zh-CN" altLang="en-US" dirty="0">
                <a:latin typeface="Times New Roman" pitchFamily="18" charset="0"/>
              </a:rPr>
              <a:t>＝</a:t>
            </a:r>
            <a:r>
              <a:rPr lang="en-US" altLang="zh-CN" dirty="0">
                <a:latin typeface="Times New Roman" pitchFamily="18" charset="0"/>
              </a:rPr>
              <a:t>4</a:t>
            </a:r>
            <a:endParaRPr lang="en-US" altLang="zh-CN" i="1" dirty="0">
              <a:latin typeface="Times New Roman" pitchFamily="18" charset="0"/>
            </a:endParaRPr>
          </a:p>
          <a:p>
            <a:pPr lvl="2">
              <a:lnSpc>
                <a:spcPct val="110000"/>
              </a:lnSpc>
            </a:pPr>
            <a:r>
              <a:rPr lang="en-US" altLang="zh-CN" i="1" dirty="0">
                <a:latin typeface="Times New Roman" pitchFamily="18" charset="0"/>
              </a:rPr>
              <a:t>                 f</a:t>
            </a:r>
            <a:r>
              <a:rPr lang="en-US" altLang="zh-CN" dirty="0">
                <a:latin typeface="Times New Roman" pitchFamily="18" charset="0"/>
              </a:rPr>
              <a:t>(4)=(7×4</a:t>
            </a:r>
            <a:r>
              <a:rPr lang="en-US" altLang="zh-CN" baseline="30000" dirty="0">
                <a:latin typeface="Times New Roman" pitchFamily="18" charset="0"/>
              </a:rPr>
              <a:t>2</a:t>
            </a:r>
            <a:r>
              <a:rPr lang="en-US" altLang="zh-CN" dirty="0">
                <a:latin typeface="Times New Roman" pitchFamily="18" charset="0"/>
              </a:rPr>
              <a:t>+2×4+11) mod 19</a:t>
            </a:r>
            <a:r>
              <a:rPr lang="zh-CN" altLang="en-US" dirty="0">
                <a:latin typeface="Times New Roman" pitchFamily="18" charset="0"/>
              </a:rPr>
              <a:t>＝</a:t>
            </a:r>
            <a:r>
              <a:rPr lang="en-US" altLang="zh-CN" dirty="0">
                <a:latin typeface="Times New Roman" pitchFamily="18" charset="0"/>
              </a:rPr>
              <a:t>17</a:t>
            </a:r>
            <a:endParaRPr lang="en-US" altLang="zh-CN" i="1" dirty="0">
              <a:latin typeface="Times New Roman" pitchFamily="18" charset="0"/>
            </a:endParaRPr>
          </a:p>
          <a:p>
            <a:pPr lvl="2">
              <a:lnSpc>
                <a:spcPct val="110000"/>
              </a:lnSpc>
            </a:pPr>
            <a:r>
              <a:rPr lang="en-US" altLang="zh-CN" i="1" dirty="0">
                <a:latin typeface="Times New Roman" pitchFamily="18" charset="0"/>
              </a:rPr>
              <a:t>                 f</a:t>
            </a:r>
            <a:r>
              <a:rPr lang="en-US" altLang="zh-CN" dirty="0">
                <a:latin typeface="Times New Roman" pitchFamily="18" charset="0"/>
              </a:rPr>
              <a:t>(5)=(7×5</a:t>
            </a:r>
            <a:r>
              <a:rPr lang="en-US" altLang="zh-CN" baseline="30000" dirty="0">
                <a:latin typeface="Times New Roman" pitchFamily="18" charset="0"/>
              </a:rPr>
              <a:t>2</a:t>
            </a:r>
            <a:r>
              <a:rPr lang="en-US" altLang="zh-CN" dirty="0">
                <a:latin typeface="Times New Roman" pitchFamily="18" charset="0"/>
              </a:rPr>
              <a:t>+2×5+11) mod 19</a:t>
            </a:r>
            <a:r>
              <a:rPr lang="zh-CN" altLang="en-US" dirty="0">
                <a:latin typeface="Times New Roman" pitchFamily="18" charset="0"/>
              </a:rPr>
              <a:t>＝</a:t>
            </a:r>
            <a:r>
              <a:rPr lang="en-US" altLang="zh-CN" dirty="0">
                <a:latin typeface="Times New Roman" pitchFamily="18" charset="0"/>
              </a:rPr>
              <a:t>6</a:t>
            </a:r>
          </a:p>
          <a:p>
            <a:pPr lvl="2">
              <a:lnSpc>
                <a:spcPct val="110000"/>
              </a:lnSpc>
            </a:pPr>
            <a:r>
              <a:rPr lang="zh-CN" altLang="en-US" dirty="0">
                <a:latin typeface="Times New Roman" pitchFamily="18" charset="0"/>
              </a:rPr>
              <a:t>得</a:t>
            </a:r>
            <a:r>
              <a:rPr lang="en-US" altLang="zh-CN" dirty="0">
                <a:latin typeface="Times New Roman" pitchFamily="18" charset="0"/>
              </a:rPr>
              <a:t>5</a:t>
            </a:r>
            <a:r>
              <a:rPr lang="zh-CN" altLang="en-US" dirty="0">
                <a:latin typeface="Times New Roman" pitchFamily="18" charset="0"/>
              </a:rPr>
              <a:t>个子密钥。</a:t>
            </a:r>
          </a:p>
        </p:txBody>
      </p:sp>
      <p:sp>
        <p:nvSpPr>
          <p:cNvPr id="527363" name="Rectangle 3"/>
          <p:cNvSpPr>
            <a:spLocks noChangeArrowheads="1"/>
          </p:cNvSpPr>
          <p:nvPr/>
        </p:nvSpPr>
        <p:spPr bwMode="auto">
          <a:xfrm>
            <a:off x="533400" y="329625"/>
            <a:ext cx="4241867" cy="584775"/>
          </a:xfrm>
          <a:prstGeom prst="rect">
            <a:avLst/>
          </a:prstGeom>
          <a:noFill/>
          <a:ln w="9525" algn="ctr">
            <a:noFill/>
            <a:miter lim="800000"/>
            <a:headEnd/>
            <a:tailEnd/>
          </a:ln>
          <a:effectLst/>
        </p:spPr>
        <p:txBody>
          <a:bodyPr wrap="none" anchor="b">
            <a:spAutoFit/>
          </a:bodyPr>
          <a:lstStyle/>
          <a:p>
            <a:pPr algn="l"/>
            <a:r>
              <a:rPr lang="en-US" altLang="zh-CN" sz="3200" dirty="0" smtClean="0">
                <a:solidFill>
                  <a:srgbClr val="C3093E"/>
                </a:solidFill>
                <a:effectLst>
                  <a:outerShdw blurRad="38100" dist="38100" dir="2700000" algn="tl">
                    <a:srgbClr val="000000">
                      <a:alpha val="43137"/>
                    </a:srgbClr>
                  </a:outerShdw>
                </a:effectLst>
                <a:latin typeface="+mj-lt"/>
                <a:ea typeface="+mj-ea"/>
                <a:cs typeface="+mj-cs"/>
              </a:rPr>
              <a:t>8.6.2 </a:t>
            </a:r>
            <a:r>
              <a:rPr lang="en-US" altLang="zh-CN" sz="3200" dirty="0">
                <a:solidFill>
                  <a:srgbClr val="C3093E"/>
                </a:solidFill>
                <a:effectLst>
                  <a:outerShdw blurRad="38100" dist="38100" dir="2700000" algn="tl">
                    <a:srgbClr val="000000">
                      <a:alpha val="43137"/>
                    </a:srgbClr>
                  </a:outerShdw>
                </a:effectLst>
                <a:latin typeface="+mj-lt"/>
                <a:ea typeface="+mj-ea"/>
                <a:cs typeface="+mj-cs"/>
              </a:rPr>
              <a:t>Shamir</a:t>
            </a:r>
            <a:r>
              <a:rPr lang="zh-CN" altLang="en-US" sz="3200" dirty="0">
                <a:solidFill>
                  <a:srgbClr val="C3093E"/>
                </a:solidFill>
                <a:effectLst>
                  <a:outerShdw blurRad="38100" dist="38100" dir="2700000" algn="tl">
                    <a:srgbClr val="000000">
                      <a:alpha val="43137"/>
                    </a:srgbClr>
                  </a:outerShdw>
                </a:effectLst>
                <a:latin typeface="+mj-lt"/>
                <a:ea typeface="+mj-ea"/>
                <a:cs typeface="+mj-cs"/>
              </a:rPr>
              <a:t>门限方案</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87</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zh-CN" dirty="0" smtClean="0"/>
              <a:t>8.6.2 </a:t>
            </a:r>
            <a:r>
              <a:rPr lang="en-US" altLang="zh-CN" dirty="0"/>
              <a:t>Shamir</a:t>
            </a:r>
            <a:r>
              <a:rPr lang="zh-CN" altLang="en-US" dirty="0"/>
              <a:t>门限方案</a:t>
            </a:r>
          </a:p>
        </p:txBody>
      </p:sp>
      <p:sp>
        <p:nvSpPr>
          <p:cNvPr id="528387" name="Rectangle 3"/>
          <p:cNvSpPr>
            <a:spLocks noGrp="1" noChangeArrowheads="1"/>
          </p:cNvSpPr>
          <p:nvPr>
            <p:ph type="body" sz="half" idx="1"/>
          </p:nvPr>
        </p:nvSpPr>
        <p:spPr>
          <a:xfrm>
            <a:off x="457200" y="1219200"/>
            <a:ext cx="8153400" cy="4911725"/>
          </a:xfrm>
        </p:spPr>
        <p:txBody>
          <a:bodyPr/>
          <a:lstStyle/>
          <a:p>
            <a:r>
              <a:rPr lang="zh-CN" altLang="en-US" sz="2800"/>
              <a:t>秘密的恢复</a:t>
            </a:r>
          </a:p>
          <a:p>
            <a:r>
              <a:rPr lang="zh-CN" altLang="en-US" sz="2800">
                <a:latin typeface="Times New Roman" pitchFamily="18" charset="0"/>
              </a:rPr>
              <a:t>如果知道其中的</a:t>
            </a:r>
            <a:r>
              <a:rPr lang="en-US" altLang="zh-CN" sz="2800">
                <a:latin typeface="Times New Roman" pitchFamily="18" charset="0"/>
              </a:rPr>
              <a:t>3</a:t>
            </a:r>
            <a:r>
              <a:rPr lang="zh-CN" altLang="en-US" sz="2800">
                <a:latin typeface="Times New Roman" pitchFamily="18" charset="0"/>
              </a:rPr>
              <a:t>个子密钥</a:t>
            </a:r>
            <a:r>
              <a:rPr lang="en-US" altLang="zh-CN" sz="2800">
                <a:latin typeface="Times New Roman" pitchFamily="18" charset="0"/>
              </a:rPr>
              <a:t>,</a:t>
            </a:r>
            <a:r>
              <a:rPr lang="zh-CN" altLang="en-US" sz="2800">
                <a:latin typeface="Times New Roman" pitchFamily="18" charset="0"/>
              </a:rPr>
              <a:t>如</a:t>
            </a:r>
            <a:r>
              <a:rPr lang="en-US" altLang="zh-CN" sz="2800" i="1">
                <a:latin typeface="Times New Roman" pitchFamily="18" charset="0"/>
              </a:rPr>
              <a:t>f</a:t>
            </a:r>
            <a:r>
              <a:rPr lang="en-US" altLang="zh-CN" sz="2800">
                <a:latin typeface="Times New Roman" pitchFamily="18" charset="0"/>
              </a:rPr>
              <a:t>(2)= 5</a:t>
            </a:r>
            <a:r>
              <a:rPr lang="zh-CN" altLang="en-US" sz="2800">
                <a:latin typeface="Times New Roman" pitchFamily="18" charset="0"/>
              </a:rPr>
              <a:t>，</a:t>
            </a:r>
            <a:r>
              <a:rPr lang="en-US" altLang="zh-CN" sz="2800" i="1">
                <a:latin typeface="Times New Roman" pitchFamily="18" charset="0"/>
              </a:rPr>
              <a:t>f</a:t>
            </a:r>
            <a:r>
              <a:rPr lang="en-US" altLang="zh-CN" sz="2800">
                <a:latin typeface="Times New Roman" pitchFamily="18" charset="0"/>
              </a:rPr>
              <a:t>(3)</a:t>
            </a:r>
            <a:r>
              <a:rPr lang="zh-CN" altLang="en-US" sz="2800">
                <a:latin typeface="Times New Roman" pitchFamily="18" charset="0"/>
              </a:rPr>
              <a:t>＝</a:t>
            </a:r>
            <a:r>
              <a:rPr lang="en-US" altLang="zh-CN" sz="2800">
                <a:latin typeface="Times New Roman" pitchFamily="18" charset="0"/>
              </a:rPr>
              <a:t>4</a:t>
            </a:r>
            <a:r>
              <a:rPr lang="zh-CN" altLang="en-US" sz="2800">
                <a:latin typeface="Times New Roman" pitchFamily="18" charset="0"/>
              </a:rPr>
              <a:t>，</a:t>
            </a:r>
            <a:r>
              <a:rPr lang="en-US" altLang="zh-CN" sz="2800" i="1">
                <a:latin typeface="Times New Roman" pitchFamily="18" charset="0"/>
              </a:rPr>
              <a:t>f</a:t>
            </a:r>
            <a:r>
              <a:rPr lang="en-US" altLang="zh-CN" sz="2800">
                <a:latin typeface="Times New Roman" pitchFamily="18" charset="0"/>
              </a:rPr>
              <a:t>(5)</a:t>
            </a:r>
            <a:r>
              <a:rPr lang="zh-CN" altLang="en-US" sz="2800">
                <a:latin typeface="Times New Roman" pitchFamily="18" charset="0"/>
              </a:rPr>
              <a:t>＝</a:t>
            </a:r>
            <a:r>
              <a:rPr lang="en-US" altLang="zh-CN" sz="2800">
                <a:latin typeface="Times New Roman" pitchFamily="18" charset="0"/>
              </a:rPr>
              <a:t>6</a:t>
            </a:r>
            <a:r>
              <a:rPr lang="zh-CN" altLang="en-US" sz="2800">
                <a:latin typeface="Times New Roman" pitchFamily="18" charset="0"/>
              </a:rPr>
              <a:t>，就可重构</a:t>
            </a:r>
            <a:r>
              <a:rPr lang="en-US" altLang="zh-CN" sz="2800" i="1">
                <a:latin typeface="Times New Roman" pitchFamily="18" charset="0"/>
              </a:rPr>
              <a:t>f</a:t>
            </a:r>
            <a:r>
              <a:rPr lang="en-US" altLang="zh-CN" sz="2800">
                <a:latin typeface="Times New Roman" pitchFamily="18" charset="0"/>
              </a:rPr>
              <a:t>(</a:t>
            </a:r>
            <a:r>
              <a:rPr lang="en-US" altLang="zh-CN" sz="2800" i="1">
                <a:latin typeface="Times New Roman" pitchFamily="18" charset="0"/>
              </a:rPr>
              <a:t>x</a:t>
            </a:r>
            <a:r>
              <a:rPr lang="en-US" altLang="zh-CN" sz="2800">
                <a:latin typeface="Times New Roman" pitchFamily="18" charset="0"/>
              </a:rPr>
              <a:t>)</a:t>
            </a:r>
            <a:r>
              <a:rPr lang="zh-CN" altLang="en-US" sz="2800">
                <a:latin typeface="Times New Roman" pitchFamily="18" charset="0"/>
              </a:rPr>
              <a:t>，事实上我们可直接根据差值公式                                             计算</a:t>
            </a:r>
            <a:r>
              <a:rPr lang="en-US" altLang="zh-CN" sz="2800">
                <a:latin typeface="Times New Roman" pitchFamily="18" charset="0"/>
              </a:rPr>
              <a:t>s= </a:t>
            </a:r>
            <a:r>
              <a:rPr lang="en-US" altLang="zh-CN" sz="2800" i="1">
                <a:latin typeface="Times New Roman" pitchFamily="18" charset="0"/>
              </a:rPr>
              <a:t>f</a:t>
            </a:r>
            <a:r>
              <a:rPr lang="en-US" altLang="zh-CN" sz="2800">
                <a:latin typeface="Times New Roman" pitchFamily="18" charset="0"/>
              </a:rPr>
              <a:t>(0) </a:t>
            </a:r>
          </a:p>
          <a:p>
            <a:pPr lvl="1"/>
            <a:endParaRPr lang="en-US" altLang="zh-CN" sz="2400"/>
          </a:p>
          <a:p>
            <a:pPr lvl="1"/>
            <a:r>
              <a:rPr lang="en-US" altLang="zh-CN" sz="2400"/>
              <a:t>s=</a:t>
            </a:r>
          </a:p>
          <a:p>
            <a:pPr lvl="1"/>
            <a:r>
              <a:rPr lang="en-US" altLang="zh-CN" sz="2400"/>
              <a:t>  =11</a:t>
            </a:r>
          </a:p>
          <a:p>
            <a:pPr lvl="1"/>
            <a:r>
              <a:rPr lang="zh-CN" altLang="en-US" sz="2400"/>
              <a:t>也可以先恢复多项式</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，再由</a:t>
            </a:r>
            <a:r>
              <a:rPr lang="en-US" altLang="zh-CN" sz="2400" i="1">
                <a:latin typeface="Times New Roman" pitchFamily="18" charset="0"/>
              </a:rPr>
              <a:t>f</a:t>
            </a:r>
            <a:r>
              <a:rPr lang="en-US" altLang="zh-CN" sz="2400">
                <a:latin typeface="Times New Roman" pitchFamily="18" charset="0"/>
              </a:rPr>
              <a:t>(0) </a:t>
            </a:r>
            <a:r>
              <a:rPr lang="zh-CN" altLang="en-US" sz="2400">
                <a:latin typeface="Times New Roman" pitchFamily="18" charset="0"/>
              </a:rPr>
              <a:t>恢复秘密</a:t>
            </a:r>
          </a:p>
        </p:txBody>
      </p:sp>
      <p:graphicFrame>
        <p:nvGraphicFramePr>
          <p:cNvPr id="528388" name="Object 4"/>
          <p:cNvGraphicFramePr>
            <a:graphicFrameLocks noGrp="1" noChangeAspect="1"/>
          </p:cNvGraphicFramePr>
          <p:nvPr>
            <p:ph sz="quarter" idx="2"/>
          </p:nvPr>
        </p:nvGraphicFramePr>
        <p:xfrm>
          <a:off x="2438400" y="2971800"/>
          <a:ext cx="3810000" cy="1017588"/>
        </p:xfrm>
        <a:graphic>
          <a:graphicData uri="http://schemas.openxmlformats.org/presentationml/2006/ole">
            <p:oleObj spid="_x0000_s931856" name="公式" r:id="rId3" imgW="2043813" imgH="545863" progId="Equation.3">
              <p:embed/>
            </p:oleObj>
          </a:graphicData>
        </a:graphic>
      </p:graphicFrame>
      <p:graphicFrame>
        <p:nvGraphicFramePr>
          <p:cNvPr id="528389" name="Object 5"/>
          <p:cNvGraphicFramePr>
            <a:graphicFrameLocks noGrp="1" noChangeAspect="1"/>
          </p:cNvGraphicFramePr>
          <p:nvPr>
            <p:ph sz="quarter" idx="3"/>
          </p:nvPr>
        </p:nvGraphicFramePr>
        <p:xfrm>
          <a:off x="1676400" y="4275138"/>
          <a:ext cx="7162800" cy="671512"/>
        </p:xfrm>
        <a:graphic>
          <a:graphicData uri="http://schemas.openxmlformats.org/presentationml/2006/ole">
            <p:oleObj spid="_x0000_s931857" name="公式" r:id="rId4" imgW="4343400" imgH="406400" progId="Equation.3">
              <p:embed/>
            </p:oleObj>
          </a:graphicData>
        </a:graphic>
      </p:graphicFrame>
      <p:sp>
        <p:nvSpPr>
          <p:cNvPr id="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9"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88</a:t>
            </a:fld>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8389"/>
                                        </p:tgtEl>
                                        <p:attrNameLst>
                                          <p:attrName>style.visibility</p:attrName>
                                        </p:attrNameLst>
                                      </p:cBhvr>
                                      <p:to>
                                        <p:strVal val="visible"/>
                                      </p:to>
                                    </p:set>
                                    <p:anim calcmode="lin" valueType="num">
                                      <p:cBhvr additive="base">
                                        <p:cTn id="7" dur="500" fill="hold"/>
                                        <p:tgtEl>
                                          <p:spTgt spid="528389"/>
                                        </p:tgtEl>
                                        <p:attrNameLst>
                                          <p:attrName>ppt_x</p:attrName>
                                        </p:attrNameLst>
                                      </p:cBhvr>
                                      <p:tavLst>
                                        <p:tav tm="0">
                                          <p:val>
                                            <p:strVal val="#ppt_x"/>
                                          </p:val>
                                        </p:tav>
                                        <p:tav tm="100000">
                                          <p:val>
                                            <p:strVal val="#ppt_x"/>
                                          </p:val>
                                        </p:tav>
                                      </p:tavLst>
                                    </p:anim>
                                    <p:anim calcmode="lin" valueType="num">
                                      <p:cBhvr additive="base">
                                        <p:cTn id="8" dur="500" fill="hold"/>
                                        <p:tgtEl>
                                          <p:spTgt spid="5283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8387">
                                            <p:txEl>
                                              <p:pRg st="4" end="4"/>
                                            </p:txEl>
                                          </p:spTgt>
                                        </p:tgtEl>
                                        <p:attrNameLst>
                                          <p:attrName>style.visibility</p:attrName>
                                        </p:attrNameLst>
                                      </p:cBhvr>
                                      <p:to>
                                        <p:strVal val="visible"/>
                                      </p:to>
                                    </p:set>
                                    <p:anim calcmode="lin" valueType="num">
                                      <p:cBhvr additive="base">
                                        <p:cTn id="13" dur="500" fill="hold"/>
                                        <p:tgtEl>
                                          <p:spTgt spid="5283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8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8387">
                                            <p:txEl>
                                              <p:pRg st="5" end="5"/>
                                            </p:txEl>
                                          </p:spTgt>
                                        </p:tgtEl>
                                        <p:attrNameLst>
                                          <p:attrName>style.visibility</p:attrName>
                                        </p:attrNameLst>
                                      </p:cBhvr>
                                      <p:to>
                                        <p:strVal val="visible"/>
                                      </p:to>
                                    </p:set>
                                    <p:anim calcmode="lin" valueType="num">
                                      <p:cBhvr additive="base">
                                        <p:cTn id="19" dur="500" fill="hold"/>
                                        <p:tgtEl>
                                          <p:spTgt spid="52838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8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122238"/>
            <a:ext cx="7620000" cy="868362"/>
          </a:xfrm>
        </p:spPr>
        <p:txBody>
          <a:bodyPr/>
          <a:lstStyle/>
          <a:p>
            <a:r>
              <a:rPr lang="en-US" altLang="zh-CN" dirty="0" smtClean="0"/>
              <a:t>8.6.3 </a:t>
            </a:r>
            <a:r>
              <a:rPr lang="zh-CN" altLang="en-US" dirty="0"/>
              <a:t>基于中国剩余定理的门限方案</a:t>
            </a:r>
          </a:p>
        </p:txBody>
      </p:sp>
      <p:sp>
        <p:nvSpPr>
          <p:cNvPr id="529411" name="Rectangle 3"/>
          <p:cNvSpPr>
            <a:spLocks noGrp="1" noChangeArrowheads="1"/>
          </p:cNvSpPr>
          <p:nvPr>
            <p:ph type="body" idx="1"/>
          </p:nvPr>
        </p:nvSpPr>
        <p:spPr>
          <a:xfrm>
            <a:off x="457200" y="1219200"/>
            <a:ext cx="8382000" cy="5257800"/>
          </a:xfrm>
        </p:spPr>
        <p:txBody>
          <a:bodyPr/>
          <a:lstStyle/>
          <a:p>
            <a:r>
              <a:rPr lang="zh-CN" altLang="en-US" sz="2800"/>
              <a:t>中国剩余定理，又称孙子定理</a:t>
            </a:r>
          </a:p>
          <a:p>
            <a:pPr lvl="1"/>
            <a:r>
              <a:rPr lang="zh-CN" altLang="en-US" sz="2400">
                <a:latin typeface="Times New Roman" pitchFamily="18" charset="0"/>
              </a:rPr>
              <a:t>设</a:t>
            </a:r>
            <a:r>
              <a:rPr lang="en-US" altLang="zh-CN" sz="2400" i="1">
                <a:latin typeface="Times New Roman" pitchFamily="18" charset="0"/>
              </a:rPr>
              <a:t>m</a:t>
            </a:r>
            <a:r>
              <a:rPr lang="en-US" altLang="zh-CN" sz="2400" baseline="-25000">
                <a:latin typeface="Times New Roman" pitchFamily="18" charset="0"/>
              </a:rPr>
              <a:t>1</a:t>
            </a:r>
            <a:r>
              <a:rPr lang="en-US" altLang="zh-CN" sz="2400">
                <a:latin typeface="Times New Roman" pitchFamily="18" charset="0"/>
              </a:rPr>
              <a:t>,</a:t>
            </a:r>
            <a:r>
              <a:rPr lang="en-US" altLang="zh-CN" sz="2400" i="1">
                <a:latin typeface="Times New Roman" pitchFamily="18" charset="0"/>
              </a:rPr>
              <a:t>m</a:t>
            </a:r>
            <a:r>
              <a:rPr lang="en-US" altLang="zh-CN" sz="2400" baseline="-25000">
                <a:latin typeface="Times New Roman" pitchFamily="18" charset="0"/>
              </a:rPr>
              <a:t>2</a:t>
            </a:r>
            <a:r>
              <a:rPr lang="en-US" altLang="zh-CN" sz="2400">
                <a:latin typeface="Times New Roman" pitchFamily="18" charset="0"/>
              </a:rPr>
              <a:t>, … , </a:t>
            </a:r>
            <a:r>
              <a:rPr lang="en-US" altLang="zh-CN" sz="2400" i="1">
                <a:latin typeface="Times New Roman" pitchFamily="18" charset="0"/>
              </a:rPr>
              <a:t>m</a:t>
            </a:r>
            <a:r>
              <a:rPr lang="en-US" altLang="zh-CN" sz="2400" i="1" baseline="-25000">
                <a:latin typeface="Times New Roman" pitchFamily="18" charset="0"/>
              </a:rPr>
              <a:t>k</a:t>
            </a:r>
            <a:r>
              <a:rPr lang="zh-CN" altLang="en-US" sz="2400">
                <a:latin typeface="Times New Roman" pitchFamily="18" charset="0"/>
              </a:rPr>
              <a:t>是</a:t>
            </a:r>
            <a:r>
              <a:rPr lang="en-US" altLang="zh-CN" sz="2400" i="1">
                <a:latin typeface="Times New Roman" pitchFamily="18" charset="0"/>
              </a:rPr>
              <a:t>k</a:t>
            </a:r>
            <a:r>
              <a:rPr lang="zh-CN" altLang="en-US" sz="2400">
                <a:latin typeface="Times New Roman" pitchFamily="18" charset="0"/>
              </a:rPr>
              <a:t>个两两互素的正整数，</a:t>
            </a:r>
            <a:r>
              <a:rPr lang="en-US" altLang="zh-CN" sz="2400" i="1">
                <a:latin typeface="Times New Roman" pitchFamily="18" charset="0"/>
              </a:rPr>
              <a:t>m</a:t>
            </a:r>
            <a:r>
              <a:rPr lang="en-US" altLang="zh-CN" sz="2400">
                <a:latin typeface="Times New Roman" pitchFamily="18" charset="0"/>
              </a:rPr>
              <a:t>=</a:t>
            </a:r>
            <a:r>
              <a:rPr lang="en-US" altLang="zh-CN" sz="2400" i="1">
                <a:latin typeface="Times New Roman" pitchFamily="18" charset="0"/>
              </a:rPr>
              <a:t>m</a:t>
            </a:r>
            <a:r>
              <a:rPr lang="en-US" altLang="zh-CN" sz="2400" baseline="-25000">
                <a:latin typeface="Times New Roman" pitchFamily="18" charset="0"/>
              </a:rPr>
              <a:t>1</a:t>
            </a:r>
            <a:r>
              <a:rPr lang="en-US" altLang="zh-CN" sz="2400" i="1">
                <a:latin typeface="Times New Roman" pitchFamily="18" charset="0"/>
              </a:rPr>
              <a:t>m</a:t>
            </a:r>
            <a:r>
              <a:rPr lang="en-US" altLang="zh-CN" sz="2400" baseline="-25000">
                <a:latin typeface="Times New Roman" pitchFamily="18" charset="0"/>
              </a:rPr>
              <a:t>2</a:t>
            </a:r>
            <a:r>
              <a:rPr lang="en-US" altLang="zh-CN" sz="2400">
                <a:latin typeface="Times New Roman" pitchFamily="18" charset="0"/>
              </a:rPr>
              <a:t>…</a:t>
            </a:r>
            <a:r>
              <a:rPr lang="en-US" altLang="zh-CN" sz="2400" i="1">
                <a:latin typeface="Times New Roman" pitchFamily="18" charset="0"/>
              </a:rPr>
              <a:t>m</a:t>
            </a:r>
            <a:r>
              <a:rPr lang="en-US" altLang="zh-CN" sz="2400" i="1" baseline="-25000">
                <a:latin typeface="Times New Roman" pitchFamily="18" charset="0"/>
              </a:rPr>
              <a:t>k</a:t>
            </a:r>
            <a:r>
              <a:rPr lang="en-US" altLang="zh-CN" sz="2400">
                <a:latin typeface="Times New Roman" pitchFamily="18" charset="0"/>
              </a:rPr>
              <a:t>, </a:t>
            </a:r>
            <a:r>
              <a:rPr lang="en-US" altLang="zh-CN" sz="2400" i="1">
                <a:latin typeface="Times New Roman" pitchFamily="18" charset="0"/>
              </a:rPr>
              <a:t>M</a:t>
            </a:r>
            <a:r>
              <a:rPr lang="en-US" altLang="zh-CN" sz="2400" i="1" baseline="-25000">
                <a:latin typeface="Times New Roman" pitchFamily="18" charset="0"/>
              </a:rPr>
              <a:t>i</a:t>
            </a:r>
            <a:r>
              <a:rPr lang="en-US" altLang="zh-CN" sz="2400">
                <a:latin typeface="Times New Roman" pitchFamily="18" charset="0"/>
              </a:rPr>
              <a:t>(</a:t>
            </a:r>
            <a:r>
              <a:rPr lang="en-US" altLang="zh-CN" sz="2400" i="1">
                <a:latin typeface="Times New Roman" pitchFamily="18" charset="0"/>
              </a:rPr>
              <a:t>i</a:t>
            </a:r>
            <a:r>
              <a:rPr lang="en-US" altLang="zh-CN" sz="2400">
                <a:latin typeface="Times New Roman" pitchFamily="18" charset="0"/>
              </a:rPr>
              <a:t>=1,…,</a:t>
            </a:r>
            <a:r>
              <a:rPr lang="en-US" altLang="zh-CN" sz="2400" i="1">
                <a:latin typeface="Times New Roman" pitchFamily="18" charset="0"/>
              </a:rPr>
              <a:t>k</a:t>
            </a:r>
            <a:r>
              <a:rPr lang="en-US" altLang="zh-CN" sz="2400">
                <a:latin typeface="Times New Roman" pitchFamily="18" charset="0"/>
              </a:rPr>
              <a:t>)</a:t>
            </a:r>
            <a:r>
              <a:rPr lang="zh-CN" altLang="en-US" sz="2400">
                <a:latin typeface="Times New Roman" pitchFamily="18" charset="0"/>
              </a:rPr>
              <a:t>满足</a:t>
            </a:r>
            <a:r>
              <a:rPr lang="en-US" altLang="zh-CN" sz="2400" i="1">
                <a:latin typeface="Times New Roman" pitchFamily="18" charset="0"/>
              </a:rPr>
              <a:t>m</a:t>
            </a:r>
            <a:r>
              <a:rPr lang="en-US" altLang="zh-CN" sz="2400">
                <a:latin typeface="Times New Roman" pitchFamily="18" charset="0"/>
              </a:rPr>
              <a:t>=</a:t>
            </a:r>
            <a:r>
              <a:rPr lang="en-US" altLang="zh-CN" sz="2400" i="1">
                <a:latin typeface="Times New Roman" pitchFamily="18" charset="0"/>
              </a:rPr>
              <a:t>m</a:t>
            </a:r>
            <a:r>
              <a:rPr lang="en-US" altLang="zh-CN" sz="2400" i="1" baseline="-25000">
                <a:latin typeface="Times New Roman" pitchFamily="18" charset="0"/>
              </a:rPr>
              <a:t>i</a:t>
            </a:r>
            <a:r>
              <a:rPr lang="en-US" altLang="zh-CN" sz="2400" i="1">
                <a:latin typeface="Times New Roman" pitchFamily="18" charset="0"/>
              </a:rPr>
              <a:t>M</a:t>
            </a:r>
            <a:r>
              <a:rPr lang="en-US" altLang="zh-CN" sz="2400" i="1" baseline="-25000">
                <a:latin typeface="Times New Roman" pitchFamily="18" charset="0"/>
              </a:rPr>
              <a:t>i</a:t>
            </a:r>
            <a:r>
              <a:rPr lang="zh-CN" altLang="en-US" sz="2400">
                <a:latin typeface="Times New Roman" pitchFamily="18" charset="0"/>
              </a:rPr>
              <a:t>，则同余式组</a:t>
            </a:r>
          </a:p>
          <a:p>
            <a:pPr lvl="2"/>
            <a:r>
              <a:rPr lang="en-US" altLang="zh-CN" sz="2000" i="1">
                <a:latin typeface="Times New Roman" pitchFamily="18" charset="0"/>
              </a:rPr>
              <a:t>x</a:t>
            </a:r>
            <a:r>
              <a:rPr lang="en-US" altLang="zh-CN" sz="2000">
                <a:latin typeface="Times New Roman" pitchFamily="18" charset="0"/>
              </a:rPr>
              <a:t>=</a:t>
            </a:r>
            <a:r>
              <a:rPr lang="en-US" altLang="zh-CN" sz="2000" i="1">
                <a:latin typeface="Times New Roman" pitchFamily="18" charset="0"/>
              </a:rPr>
              <a:t>b</a:t>
            </a:r>
            <a:r>
              <a:rPr lang="en-US" altLang="zh-CN" sz="2000" baseline="-25000">
                <a:latin typeface="Times New Roman" pitchFamily="18" charset="0"/>
              </a:rPr>
              <a:t>1</a:t>
            </a:r>
            <a:r>
              <a:rPr lang="en-US" altLang="zh-CN" sz="2000">
                <a:latin typeface="Times New Roman" pitchFamily="18" charset="0"/>
              </a:rPr>
              <a:t> (mod </a:t>
            </a:r>
            <a:r>
              <a:rPr lang="en-US" altLang="zh-CN" sz="2000" i="1">
                <a:latin typeface="Times New Roman" pitchFamily="18" charset="0"/>
              </a:rPr>
              <a:t>m</a:t>
            </a:r>
            <a:r>
              <a:rPr lang="en-US" altLang="zh-CN" sz="2000" baseline="-25000">
                <a:latin typeface="Times New Roman" pitchFamily="18" charset="0"/>
              </a:rPr>
              <a:t>1</a:t>
            </a:r>
            <a:r>
              <a:rPr lang="en-US" altLang="zh-CN" sz="2000">
                <a:latin typeface="Times New Roman" pitchFamily="18" charset="0"/>
              </a:rPr>
              <a:t>)</a:t>
            </a:r>
          </a:p>
          <a:p>
            <a:pPr lvl="2"/>
            <a:r>
              <a:rPr lang="en-US" altLang="zh-CN" sz="2000" i="1">
                <a:latin typeface="Times New Roman" pitchFamily="18" charset="0"/>
              </a:rPr>
              <a:t>x</a:t>
            </a:r>
            <a:r>
              <a:rPr lang="en-US" altLang="zh-CN" sz="2000">
                <a:latin typeface="Times New Roman" pitchFamily="18" charset="0"/>
              </a:rPr>
              <a:t>=</a:t>
            </a:r>
            <a:r>
              <a:rPr lang="en-US" altLang="zh-CN" sz="2000" i="1">
                <a:latin typeface="Times New Roman" pitchFamily="18" charset="0"/>
              </a:rPr>
              <a:t>b</a:t>
            </a:r>
            <a:r>
              <a:rPr lang="en-US" altLang="zh-CN" sz="2000" baseline="-25000">
                <a:latin typeface="Times New Roman" pitchFamily="18" charset="0"/>
              </a:rPr>
              <a:t>2</a:t>
            </a:r>
            <a:r>
              <a:rPr lang="en-US" altLang="zh-CN" sz="2000">
                <a:latin typeface="Times New Roman" pitchFamily="18" charset="0"/>
              </a:rPr>
              <a:t> (mod </a:t>
            </a:r>
            <a:r>
              <a:rPr lang="en-US" altLang="zh-CN" sz="2000" i="1">
                <a:latin typeface="Times New Roman" pitchFamily="18" charset="0"/>
              </a:rPr>
              <a:t>m</a:t>
            </a:r>
            <a:r>
              <a:rPr lang="en-US" altLang="zh-CN" sz="2000" baseline="-25000">
                <a:latin typeface="Times New Roman" pitchFamily="18" charset="0"/>
              </a:rPr>
              <a:t>2</a:t>
            </a:r>
            <a:r>
              <a:rPr lang="en-US" altLang="zh-CN" sz="2000">
                <a:latin typeface="Times New Roman" pitchFamily="18" charset="0"/>
              </a:rPr>
              <a:t>)</a:t>
            </a:r>
          </a:p>
          <a:p>
            <a:pPr lvl="2"/>
            <a:r>
              <a:rPr lang="en-US" altLang="zh-CN" sz="2000">
                <a:latin typeface="Times New Roman" pitchFamily="18" charset="0"/>
              </a:rPr>
              <a:t>… </a:t>
            </a:r>
          </a:p>
          <a:p>
            <a:pPr lvl="2"/>
            <a:r>
              <a:rPr lang="en-US" altLang="zh-CN" sz="2000" i="1">
                <a:latin typeface="Times New Roman" pitchFamily="18" charset="0"/>
              </a:rPr>
              <a:t>x</a:t>
            </a:r>
            <a:r>
              <a:rPr lang="en-US" altLang="zh-CN" sz="2000">
                <a:latin typeface="Times New Roman" pitchFamily="18" charset="0"/>
              </a:rPr>
              <a:t>=</a:t>
            </a:r>
            <a:r>
              <a:rPr lang="en-US" altLang="zh-CN" sz="2000" i="1">
                <a:latin typeface="Times New Roman" pitchFamily="18" charset="0"/>
              </a:rPr>
              <a:t>b</a:t>
            </a:r>
            <a:r>
              <a:rPr lang="en-US" altLang="zh-CN" sz="2000" i="1" baseline="-25000">
                <a:latin typeface="Times New Roman" pitchFamily="18" charset="0"/>
              </a:rPr>
              <a:t>k</a:t>
            </a:r>
            <a:r>
              <a:rPr lang="en-US" altLang="zh-CN" sz="2000">
                <a:latin typeface="Times New Roman" pitchFamily="18" charset="0"/>
              </a:rPr>
              <a:t> (mod </a:t>
            </a:r>
            <a:r>
              <a:rPr lang="en-US" altLang="zh-CN" sz="2000" i="1">
                <a:latin typeface="Times New Roman" pitchFamily="18" charset="0"/>
              </a:rPr>
              <a:t>m</a:t>
            </a:r>
            <a:r>
              <a:rPr lang="en-US" altLang="zh-CN" sz="2000" i="1" baseline="-25000">
                <a:latin typeface="Times New Roman" pitchFamily="18" charset="0"/>
              </a:rPr>
              <a:t>k</a:t>
            </a:r>
            <a:r>
              <a:rPr lang="en-US" altLang="zh-CN" sz="2000">
                <a:latin typeface="Times New Roman" pitchFamily="18" charset="0"/>
              </a:rPr>
              <a:t>)</a:t>
            </a:r>
          </a:p>
          <a:p>
            <a:pPr lvl="1"/>
            <a:r>
              <a:rPr lang="zh-CN" altLang="en-US" sz="2400">
                <a:latin typeface="Times New Roman" pitchFamily="18" charset="0"/>
              </a:rPr>
              <a:t>有唯一解：</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M</a:t>
            </a:r>
            <a:r>
              <a:rPr lang="en-US" altLang="zh-CN" sz="2400">
                <a:latin typeface="Times New Roman" pitchFamily="18" charset="0"/>
                <a:sym typeface="Symbol" pitchFamily="18" charset="2"/>
              </a:rPr>
              <a:t></a:t>
            </a:r>
            <a:r>
              <a:rPr lang="en-US" altLang="zh-CN" sz="2400" baseline="-25000">
                <a:latin typeface="Times New Roman" pitchFamily="18" charset="0"/>
                <a:sym typeface="Symbol" pitchFamily="18" charset="2"/>
              </a:rPr>
              <a:t>1</a:t>
            </a:r>
            <a:r>
              <a:rPr lang="en-US" altLang="zh-CN" sz="2400" i="1">
                <a:latin typeface="Times New Roman" pitchFamily="18" charset="0"/>
              </a:rPr>
              <a:t>M</a:t>
            </a:r>
            <a:r>
              <a:rPr lang="en-US" altLang="zh-CN" sz="2400" baseline="-25000">
                <a:latin typeface="Times New Roman" pitchFamily="18" charset="0"/>
                <a:sym typeface="Symbol" pitchFamily="18" charset="2"/>
              </a:rPr>
              <a:t>1</a:t>
            </a:r>
            <a:r>
              <a:rPr lang="en-US" altLang="zh-CN" sz="2400" i="1">
                <a:latin typeface="Times New Roman" pitchFamily="18" charset="0"/>
                <a:sym typeface="Symbol" pitchFamily="18" charset="2"/>
              </a:rPr>
              <a:t>b</a:t>
            </a:r>
            <a:r>
              <a:rPr lang="en-US" altLang="zh-CN" sz="2400" baseline="-25000">
                <a:latin typeface="Times New Roman" pitchFamily="18" charset="0"/>
                <a:sym typeface="Symbol" pitchFamily="18" charset="2"/>
              </a:rPr>
              <a:t>1</a:t>
            </a:r>
            <a:r>
              <a:rPr lang="en-US" altLang="zh-CN" sz="2400">
                <a:latin typeface="Times New Roman" pitchFamily="18" charset="0"/>
                <a:sym typeface="Symbol" pitchFamily="18" charset="2"/>
              </a:rPr>
              <a:t>+</a:t>
            </a:r>
            <a:r>
              <a:rPr lang="en-US" altLang="zh-CN" sz="2400" i="1">
                <a:latin typeface="Times New Roman" pitchFamily="18" charset="0"/>
              </a:rPr>
              <a:t>M</a:t>
            </a:r>
            <a:r>
              <a:rPr lang="en-US" altLang="zh-CN" sz="2400">
                <a:latin typeface="Times New Roman" pitchFamily="18" charset="0"/>
                <a:sym typeface="Symbol" pitchFamily="18" charset="2"/>
              </a:rPr>
              <a:t></a:t>
            </a:r>
            <a:r>
              <a:rPr lang="en-US" altLang="zh-CN" sz="2400" baseline="-25000">
                <a:latin typeface="Times New Roman" pitchFamily="18" charset="0"/>
                <a:sym typeface="Symbol" pitchFamily="18" charset="2"/>
              </a:rPr>
              <a:t>2</a:t>
            </a:r>
            <a:r>
              <a:rPr lang="en-US" altLang="zh-CN" sz="2400" i="1">
                <a:latin typeface="Times New Roman" pitchFamily="18" charset="0"/>
              </a:rPr>
              <a:t>M</a:t>
            </a:r>
            <a:r>
              <a:rPr lang="en-US" altLang="zh-CN" sz="2400" baseline="-25000">
                <a:latin typeface="Times New Roman" pitchFamily="18" charset="0"/>
                <a:sym typeface="Symbol" pitchFamily="18" charset="2"/>
              </a:rPr>
              <a:t>2</a:t>
            </a:r>
            <a:r>
              <a:rPr lang="en-US" altLang="zh-CN" sz="2400" i="1">
                <a:latin typeface="Times New Roman" pitchFamily="18" charset="0"/>
                <a:sym typeface="Symbol" pitchFamily="18" charset="2"/>
              </a:rPr>
              <a:t>b</a:t>
            </a:r>
            <a:r>
              <a:rPr lang="en-US" altLang="zh-CN" sz="2400" baseline="-25000">
                <a:latin typeface="Times New Roman" pitchFamily="18" charset="0"/>
                <a:sym typeface="Symbol" pitchFamily="18" charset="2"/>
              </a:rPr>
              <a:t>2</a:t>
            </a:r>
            <a:r>
              <a:rPr lang="en-US" altLang="zh-CN" sz="2400">
                <a:latin typeface="Times New Roman" pitchFamily="18" charset="0"/>
                <a:sym typeface="Symbol" pitchFamily="18" charset="2"/>
              </a:rPr>
              <a:t>+…+ </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M</a:t>
            </a:r>
            <a:r>
              <a:rPr lang="en-US" altLang="zh-CN" sz="2400">
                <a:latin typeface="Times New Roman" pitchFamily="18" charset="0"/>
                <a:sym typeface="Symbol" pitchFamily="18" charset="2"/>
              </a:rPr>
              <a:t></a:t>
            </a:r>
            <a:r>
              <a:rPr lang="en-US" altLang="zh-CN" sz="2400" i="1" baseline="-25000">
                <a:latin typeface="Times New Roman" pitchFamily="18" charset="0"/>
                <a:sym typeface="Symbol" pitchFamily="18" charset="2"/>
              </a:rPr>
              <a:t>k</a:t>
            </a:r>
            <a:r>
              <a:rPr lang="en-US" altLang="zh-CN" sz="2400" i="1">
                <a:latin typeface="Times New Roman" pitchFamily="18" charset="0"/>
              </a:rPr>
              <a:t>M</a:t>
            </a:r>
            <a:r>
              <a:rPr lang="en-US" altLang="zh-CN" sz="2400" i="1" baseline="-25000">
                <a:latin typeface="Times New Roman" pitchFamily="18" charset="0"/>
                <a:sym typeface="Symbol" pitchFamily="18" charset="2"/>
              </a:rPr>
              <a:t>k</a:t>
            </a:r>
            <a:r>
              <a:rPr lang="en-US" altLang="zh-CN" sz="2400" i="1">
                <a:latin typeface="Times New Roman" pitchFamily="18" charset="0"/>
                <a:sym typeface="Symbol" pitchFamily="18" charset="2"/>
              </a:rPr>
              <a:t>b</a:t>
            </a:r>
            <a:r>
              <a:rPr lang="en-US" altLang="zh-CN" sz="2400" i="1" baseline="-25000">
                <a:latin typeface="Times New Roman" pitchFamily="18" charset="0"/>
                <a:sym typeface="Symbol" pitchFamily="18" charset="2"/>
              </a:rPr>
              <a:t>k</a:t>
            </a:r>
            <a:r>
              <a:rPr lang="en-US" altLang="zh-CN" sz="2400">
                <a:latin typeface="Times New Roman" pitchFamily="18" charset="0"/>
                <a:sym typeface="Symbol" pitchFamily="18" charset="2"/>
              </a:rPr>
              <a:t> (mod m)</a:t>
            </a:r>
          </a:p>
          <a:p>
            <a:pPr lvl="2"/>
            <a:r>
              <a:rPr lang="zh-CN" altLang="en-US" sz="2000"/>
              <a:t>其中</a:t>
            </a:r>
            <a:r>
              <a:rPr lang="en-US" altLang="zh-CN" sz="2000" i="1">
                <a:latin typeface="Times New Roman" pitchFamily="18" charset="0"/>
              </a:rPr>
              <a:t>M</a:t>
            </a:r>
            <a:r>
              <a:rPr lang="en-US" altLang="zh-CN" sz="2000">
                <a:latin typeface="Times New Roman" pitchFamily="18" charset="0"/>
                <a:sym typeface="Symbol" pitchFamily="18" charset="2"/>
              </a:rPr>
              <a:t></a:t>
            </a:r>
            <a:r>
              <a:rPr lang="en-US" altLang="zh-CN" sz="2000" i="1" baseline="-25000">
                <a:latin typeface="Times New Roman" pitchFamily="18" charset="0"/>
                <a:sym typeface="Symbol" pitchFamily="18" charset="2"/>
              </a:rPr>
              <a:t>i</a:t>
            </a:r>
            <a:r>
              <a:rPr lang="en-US" altLang="zh-CN" sz="2000" i="1">
                <a:latin typeface="Times New Roman" pitchFamily="18" charset="0"/>
              </a:rPr>
              <a:t>M</a:t>
            </a:r>
            <a:r>
              <a:rPr lang="en-US" altLang="zh-CN" sz="2000" i="1" baseline="-25000">
                <a:latin typeface="Times New Roman" pitchFamily="18" charset="0"/>
                <a:sym typeface="Symbol" pitchFamily="18" charset="2"/>
              </a:rPr>
              <a:t>i</a:t>
            </a:r>
            <a:r>
              <a:rPr lang="en-US" altLang="zh-CN" sz="2000">
                <a:latin typeface="Times New Roman" pitchFamily="18" charset="0"/>
                <a:sym typeface="Symbol" pitchFamily="18" charset="2"/>
              </a:rPr>
              <a:t>=1 mod </a:t>
            </a:r>
            <a:r>
              <a:rPr lang="en-US" altLang="zh-CN" sz="2000" i="1">
                <a:latin typeface="Times New Roman" pitchFamily="18" charset="0"/>
                <a:sym typeface="Symbol" pitchFamily="18" charset="2"/>
              </a:rPr>
              <a:t>m</a:t>
            </a:r>
            <a:r>
              <a:rPr lang="en-US" altLang="zh-CN" sz="2000" i="1" baseline="-25000">
                <a:latin typeface="Times New Roman" pitchFamily="18" charset="0"/>
                <a:sym typeface="Symbol" pitchFamily="18" charset="2"/>
              </a:rPr>
              <a:t>i</a:t>
            </a:r>
            <a:r>
              <a:rPr lang="en-US" altLang="zh-CN" sz="2000" i="1">
                <a:latin typeface="Times New Roman" pitchFamily="18" charset="0"/>
                <a:sym typeface="Symbol" pitchFamily="18" charset="2"/>
              </a:rPr>
              <a:t> </a:t>
            </a:r>
            <a:r>
              <a:rPr lang="en-US" altLang="zh-CN" sz="2000">
                <a:latin typeface="Times New Roman" pitchFamily="18" charset="0"/>
                <a:sym typeface="Symbol" pitchFamily="18" charset="2"/>
              </a:rPr>
              <a:t>(</a:t>
            </a:r>
            <a:r>
              <a:rPr lang="en-US" altLang="zh-CN" sz="2000" i="1">
                <a:latin typeface="Times New Roman" pitchFamily="18" charset="0"/>
                <a:sym typeface="Symbol" pitchFamily="18" charset="2"/>
              </a:rPr>
              <a:t>i=</a:t>
            </a:r>
            <a:r>
              <a:rPr lang="en-US" altLang="zh-CN" sz="2000">
                <a:latin typeface="Times New Roman" pitchFamily="18" charset="0"/>
                <a:sym typeface="Symbol" pitchFamily="18" charset="2"/>
              </a:rPr>
              <a:t>1,2,…,</a:t>
            </a:r>
            <a:r>
              <a:rPr lang="en-US" altLang="zh-CN" sz="2000" i="1">
                <a:latin typeface="Times New Roman" pitchFamily="18" charset="0"/>
                <a:sym typeface="Symbol" pitchFamily="18" charset="2"/>
              </a:rPr>
              <a:t>k</a:t>
            </a:r>
            <a:r>
              <a:rPr lang="en-US" altLang="zh-CN" sz="2000">
                <a:latin typeface="Times New Roman" pitchFamily="18" charset="0"/>
                <a:sym typeface="Symbol" pitchFamily="18" charset="2"/>
              </a:rPr>
              <a:t>) </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89</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8.1.3 </a:t>
            </a:r>
            <a:r>
              <a:rPr lang="zh-CN" altLang="en-US" dirty="0" smtClean="0"/>
              <a:t>伪随机数产生器 </a:t>
            </a:r>
            <a:endParaRPr lang="zh-CN" altLang="en-US" dirty="0"/>
          </a:p>
        </p:txBody>
      </p:sp>
      <p:sp>
        <p:nvSpPr>
          <p:cNvPr id="3" name="内容占位符 2"/>
          <p:cNvSpPr>
            <a:spLocks noGrp="1"/>
          </p:cNvSpPr>
          <p:nvPr>
            <p:ph idx="1"/>
          </p:nvPr>
        </p:nvSpPr>
        <p:spPr>
          <a:xfrm>
            <a:off x="457200" y="990600"/>
            <a:ext cx="8305800" cy="5486400"/>
          </a:xfrm>
        </p:spPr>
        <p:txBody>
          <a:bodyPr/>
          <a:lstStyle/>
          <a:p>
            <a:r>
              <a:rPr lang="zh-CN" altLang="en-US" sz="2400" dirty="0" smtClean="0">
                <a:latin typeface="Times New Roman" pitchFamily="18" charset="0"/>
              </a:rPr>
              <a:t>对第①条来说，一种典型的选取方式是， </a:t>
            </a:r>
            <a:r>
              <a:rPr lang="en-US" altLang="zh-CN" sz="2400" i="1" dirty="0" smtClean="0">
                <a:solidFill>
                  <a:srgbClr val="0000FF"/>
                </a:solidFill>
                <a:latin typeface="Times New Roman" pitchFamily="18" charset="0"/>
              </a:rPr>
              <a:t>m</a:t>
            </a:r>
            <a:r>
              <a:rPr lang="zh-CN" altLang="en-US" sz="2400" dirty="0" smtClean="0">
                <a:solidFill>
                  <a:srgbClr val="0000FF"/>
                </a:solidFill>
                <a:latin typeface="Times New Roman" pitchFamily="18" charset="0"/>
              </a:rPr>
              <a:t>为素数</a:t>
            </a:r>
            <a:r>
              <a:rPr lang="en-US" altLang="zh-CN" sz="2400" dirty="0" smtClean="0">
                <a:latin typeface="Times New Roman" pitchFamily="18" charset="0"/>
              </a:rPr>
              <a:t>(2</a:t>
            </a:r>
            <a:r>
              <a:rPr lang="en-US" altLang="zh-CN" sz="2400" baseline="30000" dirty="0" smtClean="0">
                <a:latin typeface="Times New Roman" pitchFamily="18" charset="0"/>
              </a:rPr>
              <a:t>31</a:t>
            </a:r>
            <a:r>
              <a:rPr lang="en-US" altLang="zh-CN" sz="2400" dirty="0" smtClean="0">
                <a:latin typeface="Times New Roman" pitchFamily="18" charset="0"/>
              </a:rPr>
              <a:t>-1</a:t>
            </a:r>
            <a:r>
              <a:rPr lang="zh-CN" altLang="en-US" sz="2400" dirty="0" smtClean="0">
                <a:latin typeface="Times New Roman" pitchFamily="18" charset="0"/>
              </a:rPr>
              <a:t>即为素数</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dirty="0" smtClean="0">
                <a:solidFill>
                  <a:srgbClr val="0000FF"/>
                </a:solidFill>
                <a:latin typeface="Times New Roman" pitchFamily="18" charset="0"/>
              </a:rPr>
              <a:t>c=0</a:t>
            </a:r>
            <a:r>
              <a:rPr lang="zh-CN" altLang="en-US" sz="2400" dirty="0" smtClean="0">
                <a:latin typeface="Times New Roman" pitchFamily="18" charset="0"/>
              </a:rPr>
              <a:t>、</a:t>
            </a:r>
            <a:r>
              <a:rPr lang="en-US" altLang="zh-CN" sz="2400" i="1" dirty="0" smtClean="0">
                <a:solidFill>
                  <a:srgbClr val="0000FF"/>
                </a:solidFill>
                <a:latin typeface="Times New Roman" pitchFamily="18" charset="0"/>
              </a:rPr>
              <a:t>a</a:t>
            </a:r>
            <a:r>
              <a:rPr lang="zh-CN" altLang="en-US" sz="2400" dirty="0" smtClean="0">
                <a:solidFill>
                  <a:srgbClr val="0000FF"/>
                </a:solidFill>
                <a:latin typeface="Times New Roman" pitchFamily="18" charset="0"/>
              </a:rPr>
              <a:t>是</a:t>
            </a:r>
            <a:r>
              <a:rPr lang="en-US" altLang="zh-CN" sz="2400" i="1" dirty="0" smtClean="0">
                <a:solidFill>
                  <a:srgbClr val="0000FF"/>
                </a:solidFill>
                <a:latin typeface="Times New Roman" pitchFamily="18" charset="0"/>
              </a:rPr>
              <a:t>m</a:t>
            </a:r>
            <a:r>
              <a:rPr lang="zh-CN" altLang="en-US" sz="2400" dirty="0" smtClean="0">
                <a:solidFill>
                  <a:srgbClr val="0000FF"/>
                </a:solidFill>
                <a:latin typeface="Times New Roman" pitchFamily="18" charset="0"/>
              </a:rPr>
              <a:t>的一个本原根</a:t>
            </a:r>
            <a:endParaRPr lang="zh-CN" altLang="en-US" sz="2400" dirty="0" smtClean="0">
              <a:latin typeface="Times New Roman" pitchFamily="18" charset="0"/>
            </a:endParaRPr>
          </a:p>
          <a:p>
            <a:pPr lvl="1"/>
            <a:r>
              <a:rPr lang="zh-CN" altLang="en-US" sz="2000" dirty="0" smtClean="0">
                <a:solidFill>
                  <a:srgbClr val="0000FF"/>
                </a:solidFill>
                <a:latin typeface="Times New Roman" pitchFamily="18" charset="0"/>
              </a:rPr>
              <a:t>这时</a:t>
            </a:r>
            <a:r>
              <a:rPr lang="en-US" altLang="zh-CN" sz="2000" dirty="0" smtClean="0">
                <a:solidFill>
                  <a:srgbClr val="0000FF"/>
                </a:solidFill>
                <a:latin typeface="Times New Roman" pitchFamily="18" charset="0"/>
              </a:rPr>
              <a:t>c=0</a:t>
            </a:r>
            <a:r>
              <a:rPr lang="en-US" altLang="zh-CN" sz="2000" dirty="0" smtClean="0">
                <a:latin typeface="Times New Roman" pitchFamily="18" charset="0"/>
              </a:rPr>
              <a:t> </a:t>
            </a:r>
            <a:r>
              <a:rPr lang="zh-CN" altLang="en-US" sz="2000" dirty="0" smtClean="0">
                <a:latin typeface="Times New Roman" pitchFamily="18" charset="0"/>
              </a:rPr>
              <a:t>，序列的最大可能周期为</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，还与初始值有关，</a:t>
            </a:r>
            <a:r>
              <a:rPr lang="zh-CN" altLang="en-US" sz="2000" dirty="0" smtClean="0">
                <a:solidFill>
                  <a:srgbClr val="0000FF"/>
                </a:solidFill>
                <a:latin typeface="Times New Roman" pitchFamily="18" charset="0"/>
                <a:sym typeface="Symbol" pitchFamily="18" charset="2"/>
              </a:rPr>
              <a:t>但达不到整周期</a:t>
            </a:r>
            <a:r>
              <a:rPr lang="zh-CN" altLang="en-US" sz="2000" dirty="0" smtClean="0">
                <a:latin typeface="Times New Roman" pitchFamily="18" charset="0"/>
                <a:sym typeface="Symbol" pitchFamily="18" charset="2"/>
              </a:rPr>
              <a:t>，因为至少</a:t>
            </a:r>
            <a:r>
              <a:rPr lang="en-US" altLang="zh-CN" sz="2000" dirty="0" smtClean="0">
                <a:latin typeface="Times New Roman" pitchFamily="18" charset="0"/>
                <a:sym typeface="Symbol" pitchFamily="18" charset="2"/>
              </a:rPr>
              <a:t>0</a:t>
            </a:r>
            <a:r>
              <a:rPr lang="zh-CN" altLang="en-US" sz="2000" dirty="0" smtClean="0">
                <a:latin typeface="Times New Roman" pitchFamily="18" charset="0"/>
                <a:sym typeface="Symbol" pitchFamily="18" charset="2"/>
              </a:rPr>
              <a:t>不在序列中</a:t>
            </a:r>
          </a:p>
          <a:p>
            <a:pPr lvl="1"/>
            <a:r>
              <a:rPr lang="en-US" altLang="zh-CN" sz="2000" i="1" dirty="0" smtClean="0">
                <a:latin typeface="Times New Roman" pitchFamily="18" charset="0"/>
              </a:rPr>
              <a:t>a</a:t>
            </a:r>
            <a:r>
              <a:rPr lang="en-US" altLang="zh-CN" sz="2000" dirty="0" smtClean="0">
                <a:latin typeface="Times New Roman" pitchFamily="18" charset="0"/>
              </a:rPr>
              <a:t>, </a:t>
            </a:r>
            <a:r>
              <a:rPr lang="en-US" altLang="zh-CN" sz="2000" i="1" dirty="0" smtClean="0">
                <a:latin typeface="Times New Roman" pitchFamily="18" charset="0"/>
              </a:rPr>
              <a:t>c</a:t>
            </a:r>
            <a:r>
              <a:rPr lang="zh-CN" altLang="en-US" sz="2000" dirty="0" smtClean="0">
                <a:latin typeface="Times New Roman" pitchFamily="18" charset="0"/>
              </a:rPr>
              <a:t>和</a:t>
            </a:r>
            <a:r>
              <a:rPr lang="en-US" altLang="zh-CN" sz="2000" i="1" dirty="0" smtClean="0">
                <a:latin typeface="Times New Roman" pitchFamily="18" charset="0"/>
              </a:rPr>
              <a:t>m</a:t>
            </a:r>
            <a:r>
              <a:rPr lang="zh-CN" altLang="en-US" sz="2000" dirty="0" smtClean="0">
                <a:latin typeface="Times New Roman" pitchFamily="18" charset="0"/>
              </a:rPr>
              <a:t>的取值尤其重要，如果</a:t>
            </a:r>
            <a:r>
              <a:rPr lang="en-US" altLang="zh-CN" sz="2000" i="1" dirty="0" smtClean="0">
                <a:latin typeface="Times New Roman" pitchFamily="18" charset="0"/>
              </a:rPr>
              <a:t>a</a:t>
            </a:r>
            <a:r>
              <a:rPr lang="en-US" altLang="zh-CN" sz="2000" dirty="0" smtClean="0">
                <a:latin typeface="Times New Roman" pitchFamily="18" charset="0"/>
              </a:rPr>
              <a:t>=7</a:t>
            </a:r>
            <a:r>
              <a:rPr lang="zh-CN" altLang="en-US"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=32</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，则产生的数列为</a:t>
            </a:r>
            <a:r>
              <a:rPr lang="en-US" altLang="zh-CN" sz="2000" dirty="0" smtClean="0">
                <a:latin typeface="Times New Roman" pitchFamily="18" charset="0"/>
              </a:rPr>
              <a:t>{7</a:t>
            </a:r>
            <a:r>
              <a:rPr lang="zh-CN" altLang="en-US" sz="2000" dirty="0" smtClean="0">
                <a:latin typeface="Times New Roman" pitchFamily="18" charset="0"/>
              </a:rPr>
              <a:t>，</a:t>
            </a:r>
            <a:r>
              <a:rPr lang="en-US" altLang="zh-CN" sz="2000" dirty="0" smtClean="0">
                <a:latin typeface="Times New Roman" pitchFamily="18" charset="0"/>
              </a:rPr>
              <a:t>17</a:t>
            </a:r>
            <a:r>
              <a:rPr lang="zh-CN" altLang="en-US" sz="2000" dirty="0" smtClean="0">
                <a:latin typeface="Times New Roman" pitchFamily="18" charset="0"/>
              </a:rPr>
              <a:t>，</a:t>
            </a:r>
            <a:r>
              <a:rPr lang="en-US" altLang="zh-CN" sz="2000" dirty="0" smtClean="0">
                <a:latin typeface="Times New Roman" pitchFamily="18" charset="0"/>
              </a:rPr>
              <a:t>23</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7</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，在</a:t>
            </a:r>
            <a:r>
              <a:rPr lang="en-US" altLang="zh-CN" sz="2000" dirty="0" smtClean="0">
                <a:latin typeface="Times New Roman" pitchFamily="18" charset="0"/>
              </a:rPr>
              <a:t>32</a:t>
            </a:r>
            <a:r>
              <a:rPr lang="zh-CN" altLang="en-US" sz="2000" dirty="0" smtClean="0">
                <a:latin typeface="Times New Roman" pitchFamily="18" charset="0"/>
              </a:rPr>
              <a:t>个可能值中</a:t>
            </a:r>
            <a:r>
              <a:rPr lang="zh-CN" altLang="en-US" sz="2000" dirty="0" smtClean="0">
                <a:solidFill>
                  <a:srgbClr val="0000FF"/>
                </a:solidFill>
                <a:latin typeface="Times New Roman" pitchFamily="18" charset="0"/>
              </a:rPr>
              <a:t>只有</a:t>
            </a:r>
            <a:r>
              <a:rPr lang="en-US" altLang="zh-CN" sz="2000" dirty="0" smtClean="0">
                <a:solidFill>
                  <a:srgbClr val="0000FF"/>
                </a:solidFill>
                <a:latin typeface="Times New Roman" pitchFamily="18" charset="0"/>
              </a:rPr>
              <a:t>4</a:t>
            </a:r>
            <a:r>
              <a:rPr lang="zh-CN" altLang="en-US" sz="2000" dirty="0" smtClean="0">
                <a:solidFill>
                  <a:srgbClr val="0000FF"/>
                </a:solidFill>
                <a:latin typeface="Times New Roman" pitchFamily="18" charset="0"/>
              </a:rPr>
              <a:t>个出现</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数列的周期为</a:t>
            </a:r>
            <a:r>
              <a:rPr lang="en-US" altLang="zh-CN" sz="2000" dirty="0" smtClean="0">
                <a:solidFill>
                  <a:srgbClr val="0000FF"/>
                </a:solidFill>
                <a:latin typeface="Times New Roman" pitchFamily="18" charset="0"/>
              </a:rPr>
              <a:t>4</a:t>
            </a:r>
            <a:r>
              <a:rPr lang="zh-CN" altLang="en-US" sz="2000" dirty="0" smtClean="0">
                <a:latin typeface="Times New Roman" pitchFamily="18" charset="0"/>
              </a:rPr>
              <a:t>，因此结果仍不能令人满意</a:t>
            </a:r>
          </a:p>
          <a:p>
            <a:pPr lvl="1"/>
            <a:r>
              <a:rPr lang="en-US" altLang="zh-CN" sz="2000" dirty="0" smtClean="0">
                <a:latin typeface="Times New Roman" pitchFamily="18" charset="0"/>
              </a:rPr>
              <a:t>a=7</a:t>
            </a:r>
            <a:r>
              <a:rPr lang="en-US" altLang="zh-CN" sz="2000" baseline="30000" dirty="0" smtClean="0">
                <a:latin typeface="Times New Roman" pitchFamily="18" charset="0"/>
              </a:rPr>
              <a:t>5</a:t>
            </a:r>
            <a:r>
              <a:rPr lang="en-US" altLang="zh-CN" sz="2000" dirty="0" smtClean="0">
                <a:latin typeface="Times New Roman" pitchFamily="18" charset="0"/>
              </a:rPr>
              <a:t>=16807</a:t>
            </a:r>
            <a:r>
              <a:rPr lang="zh-CN" altLang="en-US" sz="2000" dirty="0" smtClean="0">
                <a:latin typeface="Times New Roman" pitchFamily="18" charset="0"/>
              </a:rPr>
              <a:t>即为</a:t>
            </a:r>
            <a:r>
              <a:rPr lang="en-US" altLang="zh-CN" sz="2000" dirty="0" smtClean="0">
                <a:latin typeface="Times New Roman" pitchFamily="18" charset="0"/>
              </a:rPr>
              <a:t>m=2</a:t>
            </a:r>
            <a:r>
              <a:rPr lang="en-US" altLang="zh-CN" sz="2000" baseline="30000" dirty="0" smtClean="0">
                <a:latin typeface="Times New Roman" pitchFamily="18" charset="0"/>
              </a:rPr>
              <a:t>31</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的一个本原根，由此得到的随机数产生器   </a:t>
            </a:r>
            <a:r>
              <a:rPr lang="en-US" altLang="zh-CN" sz="2000" i="1" dirty="0" err="1" smtClean="0">
                <a:solidFill>
                  <a:srgbClr val="0000FF"/>
                </a:solidFill>
                <a:latin typeface="Times New Roman" pitchFamily="18" charset="0"/>
              </a:rPr>
              <a:t>X</a:t>
            </a:r>
            <a:r>
              <a:rPr lang="en-US" altLang="zh-CN" sz="2000" i="1" baseline="-25000" dirty="0" err="1" smtClean="0">
                <a:solidFill>
                  <a:srgbClr val="0000FF"/>
                </a:solidFill>
                <a:latin typeface="Times New Roman" pitchFamily="18" charset="0"/>
              </a:rPr>
              <a:t>n</a:t>
            </a:r>
            <a:r>
              <a:rPr lang="zh-CN" altLang="en-US" sz="2000" baseline="-25000" dirty="0" smtClean="0">
                <a:solidFill>
                  <a:srgbClr val="0000FF"/>
                </a:solidFill>
                <a:latin typeface="Times New Roman" pitchFamily="18" charset="0"/>
              </a:rPr>
              <a:t>＋</a:t>
            </a:r>
            <a:r>
              <a:rPr lang="en-US" altLang="zh-CN" sz="2000" baseline="-25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aX</a:t>
            </a:r>
            <a:r>
              <a:rPr lang="en-US" altLang="zh-CN" sz="2000" i="1" baseline="-25000" dirty="0" err="1" smtClean="0">
                <a:solidFill>
                  <a:srgbClr val="0000FF"/>
                </a:solidFill>
                <a:latin typeface="Times New Roman" pitchFamily="18" charset="0"/>
              </a:rPr>
              <a:t>n</a:t>
            </a:r>
            <a:r>
              <a:rPr lang="en-US" altLang="zh-CN" sz="2000" dirty="0" smtClean="0">
                <a:solidFill>
                  <a:srgbClr val="0000FF"/>
                </a:solidFill>
                <a:latin typeface="Times New Roman" pitchFamily="18" charset="0"/>
              </a:rPr>
              <a:t>) mod (2</a:t>
            </a:r>
            <a:r>
              <a:rPr lang="en-US" altLang="zh-CN" sz="2000" baseline="30000" dirty="0" smtClean="0">
                <a:solidFill>
                  <a:srgbClr val="0000FF"/>
                </a:solidFill>
                <a:latin typeface="Times New Roman" pitchFamily="18" charset="0"/>
              </a:rPr>
              <a:t>31</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已被广泛应用</a:t>
            </a:r>
            <a:r>
              <a:rPr lang="zh-CN" altLang="en-US" sz="2000" dirty="0" smtClean="0">
                <a:latin typeface="Times New Roman" pitchFamily="18" charset="0"/>
              </a:rPr>
              <a:t>，而且与其它产生器相比，经历过更多的检验，</a:t>
            </a:r>
            <a:r>
              <a:rPr lang="zh-CN" altLang="en-US" sz="2200" dirty="0" smtClean="0">
                <a:latin typeface="Times New Roman" pitchFamily="18" charset="0"/>
              </a:rPr>
              <a:t>这种产生器常用于统计和模拟工作</a:t>
            </a:r>
            <a:endParaRPr lang="zh-CN" altLang="en-US" sz="2000" dirty="0" smtClean="0">
              <a:latin typeface="Times New Roman" pitchFamily="18" charset="0"/>
              <a:sym typeface="Symbol" pitchFamily="18" charset="2"/>
            </a:endParaRPr>
          </a:p>
          <a:p>
            <a:pPr lvl="1">
              <a:lnSpc>
                <a:spcPct val="100000"/>
              </a:lnSpc>
            </a:pPr>
            <a:endParaRPr lang="zh-CN" altLang="en-US" dirty="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随机数的产生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457200" y="228600"/>
            <a:ext cx="7543800" cy="715962"/>
          </a:xfrm>
        </p:spPr>
        <p:txBody>
          <a:bodyPr/>
          <a:lstStyle/>
          <a:p>
            <a:r>
              <a:rPr lang="en-US" altLang="zh-CN" dirty="0" smtClean="0"/>
              <a:t>8.6.3 </a:t>
            </a:r>
            <a:r>
              <a:rPr lang="zh-CN" altLang="en-US" dirty="0"/>
              <a:t>基于中国剩余定理的门限方案</a:t>
            </a:r>
          </a:p>
        </p:txBody>
      </p:sp>
      <p:sp>
        <p:nvSpPr>
          <p:cNvPr id="530435" name="Rectangle 3"/>
          <p:cNvSpPr>
            <a:spLocks noGrp="1" noChangeArrowheads="1"/>
          </p:cNvSpPr>
          <p:nvPr>
            <p:ph type="body" idx="1"/>
          </p:nvPr>
        </p:nvSpPr>
        <p:spPr>
          <a:xfrm>
            <a:off x="457200" y="990600"/>
            <a:ext cx="8534400" cy="5562600"/>
          </a:xfrm>
        </p:spPr>
        <p:txBody>
          <a:bodyPr/>
          <a:lstStyle/>
          <a:p>
            <a:r>
              <a:rPr lang="en-US" altLang="zh-CN">
                <a:latin typeface="Times New Roman" pitchFamily="18" charset="0"/>
              </a:rPr>
              <a:t>1. </a:t>
            </a:r>
            <a:r>
              <a:rPr lang="zh-CN" altLang="en-US">
                <a:latin typeface="Times New Roman" pitchFamily="18" charset="0"/>
              </a:rPr>
              <a:t>参数的选择</a:t>
            </a:r>
          </a:p>
          <a:p>
            <a:pPr lvl="1"/>
            <a:r>
              <a:rPr lang="zh-CN" altLang="en-US">
                <a:latin typeface="Times New Roman" pitchFamily="18" charset="0"/>
              </a:rPr>
              <a:t>设</a:t>
            </a:r>
            <a:r>
              <a:rPr lang="en-US" altLang="zh-CN" i="1">
                <a:latin typeface="Times New Roman" pitchFamily="18" charset="0"/>
              </a:rPr>
              <a:t>m</a:t>
            </a:r>
            <a:r>
              <a:rPr lang="en-US" altLang="zh-CN" baseline="-25000">
                <a:latin typeface="Times New Roman" pitchFamily="18" charset="0"/>
              </a:rPr>
              <a:t>1</a:t>
            </a:r>
            <a:r>
              <a:rPr lang="en-US" altLang="zh-CN">
                <a:solidFill>
                  <a:srgbClr val="0000FF"/>
                </a:solidFill>
                <a:latin typeface="Times New Roman" pitchFamily="18" charset="0"/>
              </a:rPr>
              <a:t>&lt;</a:t>
            </a:r>
            <a:r>
              <a:rPr lang="en-US" altLang="zh-CN" i="1">
                <a:latin typeface="Times New Roman" pitchFamily="18" charset="0"/>
              </a:rPr>
              <a:t>m</a:t>
            </a:r>
            <a:r>
              <a:rPr lang="en-US" altLang="zh-CN" baseline="-25000">
                <a:latin typeface="Times New Roman" pitchFamily="18" charset="0"/>
              </a:rPr>
              <a:t>2</a:t>
            </a:r>
            <a:r>
              <a:rPr lang="en-US" altLang="zh-CN">
                <a:solidFill>
                  <a:srgbClr val="0000FF"/>
                </a:solidFill>
                <a:latin typeface="Times New Roman" pitchFamily="18" charset="0"/>
              </a:rPr>
              <a:t>&lt;</a:t>
            </a:r>
            <a:r>
              <a:rPr lang="en-US" altLang="zh-CN">
                <a:latin typeface="Times New Roman" pitchFamily="18" charset="0"/>
              </a:rPr>
              <a:t>…</a:t>
            </a:r>
            <a:r>
              <a:rPr lang="en-US" altLang="zh-CN">
                <a:solidFill>
                  <a:srgbClr val="0000FF"/>
                </a:solidFill>
                <a:latin typeface="Times New Roman" pitchFamily="18" charset="0"/>
              </a:rPr>
              <a:t>&lt;</a:t>
            </a:r>
            <a:r>
              <a:rPr lang="en-US" altLang="zh-CN" i="1">
                <a:latin typeface="Times New Roman" pitchFamily="18" charset="0"/>
              </a:rPr>
              <a:t>m</a:t>
            </a:r>
            <a:r>
              <a:rPr lang="en-US" altLang="zh-CN" i="1" baseline="-25000">
                <a:latin typeface="Times New Roman" pitchFamily="18" charset="0"/>
              </a:rPr>
              <a:t>n</a:t>
            </a:r>
            <a:r>
              <a:rPr lang="zh-CN" altLang="en-US">
                <a:latin typeface="Times New Roman" pitchFamily="18" charset="0"/>
              </a:rPr>
              <a:t>是</a:t>
            </a:r>
            <a:r>
              <a:rPr lang="en-US" altLang="zh-CN" i="1">
                <a:latin typeface="Times New Roman" pitchFamily="18" charset="0"/>
              </a:rPr>
              <a:t>n</a:t>
            </a:r>
            <a:r>
              <a:rPr lang="zh-CN" altLang="en-US">
                <a:latin typeface="Times New Roman" pitchFamily="18" charset="0"/>
              </a:rPr>
              <a:t>个大于</a:t>
            </a:r>
            <a:r>
              <a:rPr lang="en-US" altLang="zh-CN">
                <a:latin typeface="Times New Roman" pitchFamily="18" charset="0"/>
              </a:rPr>
              <a:t>1</a:t>
            </a:r>
            <a:r>
              <a:rPr lang="zh-CN" altLang="en-US">
                <a:latin typeface="Times New Roman" pitchFamily="18" charset="0"/>
              </a:rPr>
              <a:t>的整数，满足</a:t>
            </a:r>
          </a:p>
          <a:p>
            <a:pPr lvl="2"/>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i</a:t>
            </a:r>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j</a:t>
            </a:r>
            <a:r>
              <a:rPr lang="en-US" altLang="zh-CN">
                <a:latin typeface="Times New Roman" pitchFamily="18" charset="0"/>
              </a:rPr>
              <a:t>)</a:t>
            </a:r>
            <a:r>
              <a:rPr lang="zh-CN" altLang="en-US">
                <a:latin typeface="Times New Roman" pitchFamily="18" charset="0"/>
              </a:rPr>
              <a:t>＝</a:t>
            </a:r>
            <a:r>
              <a:rPr lang="en-US" altLang="zh-CN">
                <a:latin typeface="Times New Roman" pitchFamily="18" charset="0"/>
              </a:rPr>
              <a:t>1(</a:t>
            </a:r>
            <a:r>
              <a:rPr lang="zh-CN" altLang="en-US">
                <a:latin typeface="Times New Roman" pitchFamily="18" charset="0"/>
              </a:rPr>
              <a:t>对任意的</a:t>
            </a:r>
            <a:r>
              <a:rPr lang="en-US" altLang="zh-CN" i="1">
                <a:latin typeface="Times New Roman" pitchFamily="18" charset="0"/>
              </a:rPr>
              <a:t>i</a:t>
            </a:r>
            <a:r>
              <a:rPr lang="zh-CN" altLang="en-US">
                <a:latin typeface="Times New Roman" pitchFamily="18" charset="0"/>
              </a:rPr>
              <a:t>，</a:t>
            </a:r>
            <a:r>
              <a:rPr lang="en-US" altLang="zh-CN" i="1">
                <a:latin typeface="Times New Roman" pitchFamily="18" charset="0"/>
              </a:rPr>
              <a:t>j</a:t>
            </a:r>
            <a:r>
              <a:rPr lang="zh-CN" altLang="en-US">
                <a:latin typeface="Times New Roman" pitchFamily="18" charset="0"/>
              </a:rPr>
              <a:t>，</a:t>
            </a:r>
            <a:r>
              <a:rPr lang="en-US" altLang="zh-CN" i="1">
                <a:latin typeface="Times New Roman" pitchFamily="18" charset="0"/>
              </a:rPr>
              <a:t>i</a:t>
            </a:r>
            <a:r>
              <a:rPr lang="en-US" altLang="zh-CN">
                <a:latin typeface="Times New Roman" pitchFamily="18" charset="0"/>
                <a:cs typeface="Times New Roman" pitchFamily="18" charset="0"/>
              </a:rPr>
              <a:t>≠</a:t>
            </a:r>
            <a:r>
              <a:rPr lang="en-US" altLang="zh-CN" i="1">
                <a:latin typeface="Times New Roman" pitchFamily="18" charset="0"/>
              </a:rPr>
              <a:t>j</a:t>
            </a:r>
            <a:r>
              <a:rPr lang="en-US" altLang="zh-CN">
                <a:latin typeface="Times New Roman" pitchFamily="18" charset="0"/>
              </a:rPr>
              <a:t>)</a:t>
            </a:r>
            <a:r>
              <a:rPr lang="zh-CN" altLang="en-US">
                <a:latin typeface="Times New Roman" pitchFamily="18" charset="0"/>
              </a:rPr>
              <a:t>，及两两互素，和</a:t>
            </a:r>
          </a:p>
          <a:p>
            <a:pPr lvl="2"/>
            <a:r>
              <a:rPr lang="en-US" altLang="zh-CN" i="1">
                <a:latin typeface="Times New Roman" pitchFamily="18" charset="0"/>
              </a:rPr>
              <a:t>m</a:t>
            </a:r>
            <a:r>
              <a:rPr lang="en-US" altLang="zh-CN" baseline="-25000">
                <a:latin typeface="Times New Roman" pitchFamily="18" charset="0"/>
              </a:rPr>
              <a:t>1</a:t>
            </a:r>
            <a:r>
              <a:rPr lang="en-US" altLang="zh-CN" i="1">
                <a:latin typeface="Times New Roman" pitchFamily="18" charset="0"/>
              </a:rPr>
              <a:t>m</a:t>
            </a:r>
            <a:r>
              <a:rPr lang="en-US" altLang="zh-CN" baseline="-25000">
                <a:latin typeface="Times New Roman" pitchFamily="18" charset="0"/>
              </a:rPr>
              <a:t>2</a:t>
            </a:r>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k</a:t>
            </a:r>
            <a:r>
              <a:rPr lang="en-US" altLang="zh-CN">
                <a:latin typeface="Times New Roman" pitchFamily="18" charset="0"/>
              </a:rPr>
              <a:t>&gt;</a:t>
            </a:r>
            <a:r>
              <a:rPr lang="en-US" altLang="zh-CN" i="1">
                <a:latin typeface="Times New Roman" pitchFamily="18" charset="0"/>
              </a:rPr>
              <a:t>m</a:t>
            </a:r>
            <a:r>
              <a:rPr lang="en-US" altLang="zh-CN" i="1" baseline="-25000">
                <a:latin typeface="Times New Roman" pitchFamily="18" charset="0"/>
              </a:rPr>
              <a:t>n</a:t>
            </a:r>
            <a:r>
              <a:rPr lang="en-US" altLang="zh-CN" i="1">
                <a:latin typeface="Times New Roman" pitchFamily="18" charset="0"/>
              </a:rPr>
              <a:t>m</a:t>
            </a:r>
            <a:r>
              <a:rPr lang="en-US" altLang="zh-CN" i="1" baseline="-25000">
                <a:latin typeface="Times New Roman" pitchFamily="18" charset="0"/>
              </a:rPr>
              <a:t>n</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n</a:t>
            </a:r>
            <a:r>
              <a:rPr lang="en-US" altLang="zh-CN" baseline="-25000">
                <a:latin typeface="Times New Roman" pitchFamily="18" charset="0"/>
              </a:rPr>
              <a:t>-</a:t>
            </a:r>
            <a:r>
              <a:rPr lang="en-US" altLang="zh-CN" i="1" baseline="-25000">
                <a:latin typeface="Times New Roman" pitchFamily="18" charset="0"/>
              </a:rPr>
              <a:t>k</a:t>
            </a:r>
            <a:r>
              <a:rPr lang="en-US" altLang="zh-CN" baseline="-25000">
                <a:latin typeface="Times New Roman" pitchFamily="18" charset="0"/>
              </a:rPr>
              <a:t>+2</a:t>
            </a:r>
          </a:p>
          <a:p>
            <a:pPr lvl="1"/>
            <a:r>
              <a:rPr lang="zh-CN" altLang="en-US">
                <a:latin typeface="Times New Roman" pitchFamily="18" charset="0"/>
              </a:rPr>
              <a:t>注意这里的条件</a:t>
            </a:r>
            <a:r>
              <a:rPr lang="en-US" altLang="zh-CN" i="1">
                <a:latin typeface="Times New Roman" pitchFamily="18" charset="0"/>
              </a:rPr>
              <a:t>m</a:t>
            </a:r>
            <a:r>
              <a:rPr lang="en-US" altLang="zh-CN" baseline="-25000">
                <a:latin typeface="Times New Roman" pitchFamily="18" charset="0"/>
              </a:rPr>
              <a:t>1</a:t>
            </a:r>
            <a:r>
              <a:rPr lang="en-US" altLang="zh-CN">
                <a:solidFill>
                  <a:srgbClr val="0000FF"/>
                </a:solidFill>
                <a:latin typeface="Times New Roman" pitchFamily="18" charset="0"/>
              </a:rPr>
              <a:t>&lt;</a:t>
            </a:r>
            <a:r>
              <a:rPr lang="en-US" altLang="zh-CN" i="1">
                <a:latin typeface="Times New Roman" pitchFamily="18" charset="0"/>
              </a:rPr>
              <a:t>m</a:t>
            </a:r>
            <a:r>
              <a:rPr lang="en-US" altLang="zh-CN" baseline="-25000">
                <a:latin typeface="Times New Roman" pitchFamily="18" charset="0"/>
              </a:rPr>
              <a:t>2</a:t>
            </a:r>
            <a:r>
              <a:rPr lang="en-US" altLang="zh-CN">
                <a:solidFill>
                  <a:srgbClr val="0000FF"/>
                </a:solidFill>
                <a:latin typeface="Times New Roman" pitchFamily="18" charset="0"/>
              </a:rPr>
              <a:t>&lt;</a:t>
            </a:r>
            <a:r>
              <a:rPr lang="en-US" altLang="zh-CN">
                <a:latin typeface="Times New Roman" pitchFamily="18" charset="0"/>
              </a:rPr>
              <a:t>…</a:t>
            </a:r>
            <a:r>
              <a:rPr lang="en-US" altLang="zh-CN">
                <a:solidFill>
                  <a:srgbClr val="0000FF"/>
                </a:solidFill>
                <a:latin typeface="Times New Roman" pitchFamily="18" charset="0"/>
              </a:rPr>
              <a:t>&lt;</a:t>
            </a:r>
            <a:r>
              <a:rPr lang="en-US" altLang="zh-CN" i="1">
                <a:latin typeface="Times New Roman" pitchFamily="18" charset="0"/>
              </a:rPr>
              <a:t>m</a:t>
            </a:r>
            <a:r>
              <a:rPr lang="en-US" altLang="zh-CN" i="1" baseline="-25000">
                <a:latin typeface="Times New Roman" pitchFamily="18" charset="0"/>
              </a:rPr>
              <a:t>n</a:t>
            </a:r>
            <a:r>
              <a:rPr lang="zh-CN" altLang="en-US">
                <a:latin typeface="Times New Roman" pitchFamily="18" charset="0"/>
              </a:rPr>
              <a:t>是必须的，在此条件下，</a:t>
            </a:r>
            <a:r>
              <a:rPr lang="en-US" altLang="zh-CN" i="1">
                <a:latin typeface="Times New Roman" pitchFamily="18" charset="0"/>
              </a:rPr>
              <a:t>m</a:t>
            </a:r>
            <a:r>
              <a:rPr lang="en-US" altLang="zh-CN" baseline="-25000">
                <a:latin typeface="Times New Roman" pitchFamily="18" charset="0"/>
              </a:rPr>
              <a:t>1</a:t>
            </a:r>
            <a:r>
              <a:rPr lang="en-US" altLang="zh-CN" i="1">
                <a:latin typeface="Times New Roman" pitchFamily="18" charset="0"/>
              </a:rPr>
              <a:t>m</a:t>
            </a:r>
            <a:r>
              <a:rPr lang="en-US" altLang="zh-CN" baseline="-25000">
                <a:latin typeface="Times New Roman" pitchFamily="18" charset="0"/>
              </a:rPr>
              <a:t>2</a:t>
            </a:r>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k</a:t>
            </a:r>
            <a:r>
              <a:rPr lang="en-US" altLang="zh-CN">
                <a:latin typeface="Times New Roman" pitchFamily="18" charset="0"/>
              </a:rPr>
              <a:t>&gt;</a:t>
            </a:r>
            <a:r>
              <a:rPr lang="en-US" altLang="zh-CN" i="1">
                <a:latin typeface="Times New Roman" pitchFamily="18" charset="0"/>
              </a:rPr>
              <a:t>m</a:t>
            </a:r>
            <a:r>
              <a:rPr lang="en-US" altLang="zh-CN" i="1" baseline="-25000">
                <a:latin typeface="Times New Roman" pitchFamily="18" charset="0"/>
              </a:rPr>
              <a:t>n</a:t>
            </a:r>
            <a:r>
              <a:rPr lang="en-US" altLang="zh-CN" i="1">
                <a:latin typeface="Times New Roman" pitchFamily="18" charset="0"/>
              </a:rPr>
              <a:t>m</a:t>
            </a:r>
            <a:r>
              <a:rPr lang="en-US" altLang="zh-CN" i="1" baseline="-25000">
                <a:latin typeface="Times New Roman" pitchFamily="18" charset="0"/>
              </a:rPr>
              <a:t>n</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n</a:t>
            </a:r>
            <a:r>
              <a:rPr lang="en-US" altLang="zh-CN" baseline="-25000">
                <a:latin typeface="Times New Roman" pitchFamily="18" charset="0"/>
              </a:rPr>
              <a:t>-</a:t>
            </a:r>
            <a:r>
              <a:rPr lang="en-US" altLang="zh-CN" i="1" baseline="-25000">
                <a:latin typeface="Times New Roman" pitchFamily="18" charset="0"/>
              </a:rPr>
              <a:t>k</a:t>
            </a:r>
            <a:r>
              <a:rPr lang="en-US" altLang="zh-CN" baseline="-25000">
                <a:latin typeface="Times New Roman" pitchFamily="18" charset="0"/>
              </a:rPr>
              <a:t>+2</a:t>
            </a:r>
            <a:r>
              <a:rPr lang="zh-CN" altLang="en-US">
                <a:latin typeface="Times New Roman" pitchFamily="18" charset="0"/>
              </a:rPr>
              <a:t>表明</a:t>
            </a:r>
            <a:r>
              <a:rPr lang="zh-CN" altLang="en-US">
                <a:solidFill>
                  <a:srgbClr val="0000FF"/>
                </a:solidFill>
                <a:latin typeface="Times New Roman" pitchFamily="18" charset="0"/>
              </a:rPr>
              <a:t>最小的</a:t>
            </a:r>
            <a:r>
              <a:rPr lang="en-US" altLang="zh-CN">
                <a:solidFill>
                  <a:srgbClr val="0000FF"/>
                </a:solidFill>
                <a:latin typeface="Times New Roman" pitchFamily="18" charset="0"/>
              </a:rPr>
              <a:t>k</a:t>
            </a:r>
            <a:r>
              <a:rPr lang="zh-CN" altLang="en-US">
                <a:solidFill>
                  <a:srgbClr val="0000FF"/>
                </a:solidFill>
                <a:latin typeface="Times New Roman" pitchFamily="18" charset="0"/>
              </a:rPr>
              <a:t>个数的乘积</a:t>
            </a:r>
            <a:r>
              <a:rPr lang="zh-CN" altLang="en-US">
                <a:latin typeface="Times New Roman" pitchFamily="18" charset="0"/>
              </a:rPr>
              <a:t>也</a:t>
            </a:r>
            <a:r>
              <a:rPr lang="zh-CN" altLang="en-US">
                <a:solidFill>
                  <a:srgbClr val="0000FF"/>
                </a:solidFill>
                <a:latin typeface="Times New Roman" pitchFamily="18" charset="0"/>
              </a:rPr>
              <a:t>比最大的</a:t>
            </a:r>
            <a:r>
              <a:rPr lang="en-US" altLang="zh-CN">
                <a:solidFill>
                  <a:srgbClr val="0000FF"/>
                </a:solidFill>
                <a:latin typeface="Times New Roman" pitchFamily="18" charset="0"/>
              </a:rPr>
              <a:t>k-1</a:t>
            </a:r>
            <a:r>
              <a:rPr lang="zh-CN" altLang="en-US">
                <a:solidFill>
                  <a:srgbClr val="0000FF"/>
                </a:solidFill>
                <a:latin typeface="Times New Roman" pitchFamily="18" charset="0"/>
              </a:rPr>
              <a:t>个数的乘积大</a:t>
            </a:r>
          </a:p>
          <a:p>
            <a:pPr lvl="2"/>
            <a:r>
              <a:rPr lang="zh-CN" altLang="en-US">
                <a:latin typeface="Times New Roman" pitchFamily="18" charset="0"/>
              </a:rPr>
              <a:t>显然，</a:t>
            </a:r>
            <a:r>
              <a:rPr lang="en-US" altLang="zh-CN" i="1">
                <a:latin typeface="Times New Roman" pitchFamily="18" charset="0"/>
              </a:rPr>
              <a:t>m</a:t>
            </a:r>
            <a:r>
              <a:rPr lang="en-US" altLang="zh-CN" baseline="-25000">
                <a:latin typeface="Times New Roman" pitchFamily="18" charset="0"/>
              </a:rPr>
              <a:t>1</a:t>
            </a:r>
            <a:r>
              <a:rPr lang="en-US" altLang="zh-CN">
                <a:solidFill>
                  <a:srgbClr val="0000FF"/>
                </a:solidFill>
                <a:latin typeface="Times New Roman" pitchFamily="18" charset="0"/>
              </a:rPr>
              <a:t>, </a:t>
            </a:r>
            <a:r>
              <a:rPr lang="en-US" altLang="zh-CN" i="1">
                <a:latin typeface="Times New Roman" pitchFamily="18" charset="0"/>
              </a:rPr>
              <a:t>m</a:t>
            </a:r>
            <a:r>
              <a:rPr lang="en-US" altLang="zh-CN" baseline="-25000">
                <a:latin typeface="Times New Roman" pitchFamily="18" charset="0"/>
              </a:rPr>
              <a:t>2</a:t>
            </a:r>
            <a:r>
              <a:rPr lang="en-US" altLang="zh-CN">
                <a:solidFill>
                  <a:srgbClr val="0000FF"/>
                </a:solidFill>
                <a:latin typeface="Times New Roman" pitchFamily="18" charset="0"/>
              </a:rPr>
              <a:t>, </a:t>
            </a:r>
            <a:r>
              <a:rPr lang="en-US" altLang="zh-CN">
                <a:latin typeface="Times New Roman" pitchFamily="18" charset="0"/>
              </a:rPr>
              <a:t>…</a:t>
            </a:r>
            <a:r>
              <a:rPr lang="en-US" altLang="zh-CN">
                <a:solidFill>
                  <a:srgbClr val="0000FF"/>
                </a:solidFill>
                <a:latin typeface="Times New Roman" pitchFamily="18" charset="0"/>
              </a:rPr>
              <a:t>, </a:t>
            </a:r>
            <a:r>
              <a:rPr lang="en-US" altLang="zh-CN" i="1">
                <a:latin typeface="Times New Roman" pitchFamily="18" charset="0"/>
              </a:rPr>
              <a:t>m</a:t>
            </a:r>
            <a:r>
              <a:rPr lang="en-US" altLang="zh-CN" i="1" baseline="-25000">
                <a:latin typeface="Times New Roman" pitchFamily="18" charset="0"/>
              </a:rPr>
              <a:t>n</a:t>
            </a:r>
            <a:r>
              <a:rPr lang="zh-CN" altLang="en-US">
                <a:latin typeface="Times New Roman" pitchFamily="18" charset="0"/>
              </a:rPr>
              <a:t>中任意</a:t>
            </a:r>
            <a:r>
              <a:rPr lang="en-US" altLang="zh-CN" i="1">
                <a:latin typeface="Times New Roman" pitchFamily="18" charset="0"/>
              </a:rPr>
              <a:t>k</a:t>
            </a:r>
            <a:r>
              <a:rPr lang="zh-CN" altLang="en-US">
                <a:latin typeface="Times New Roman" pitchFamily="18" charset="0"/>
              </a:rPr>
              <a:t>个数的乘积都比</a:t>
            </a:r>
            <a:r>
              <a:rPr lang="en-US" altLang="zh-CN" i="1">
                <a:latin typeface="Times New Roman" pitchFamily="18" charset="0"/>
              </a:rPr>
              <a:t>m</a:t>
            </a:r>
            <a:r>
              <a:rPr lang="en-US" altLang="zh-CN" baseline="-25000">
                <a:latin typeface="Times New Roman" pitchFamily="18" charset="0"/>
              </a:rPr>
              <a:t>1</a:t>
            </a:r>
            <a:r>
              <a:rPr lang="en-US" altLang="zh-CN" i="1">
                <a:latin typeface="Times New Roman" pitchFamily="18" charset="0"/>
              </a:rPr>
              <a:t>m</a:t>
            </a:r>
            <a:r>
              <a:rPr lang="en-US" altLang="zh-CN" baseline="-25000">
                <a:latin typeface="Times New Roman" pitchFamily="18" charset="0"/>
              </a:rPr>
              <a:t>2</a:t>
            </a:r>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k</a:t>
            </a:r>
            <a:r>
              <a:rPr lang="zh-CN" altLang="en-US">
                <a:latin typeface="Times New Roman" pitchFamily="18" charset="0"/>
              </a:rPr>
              <a:t>大</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90</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457200" y="122238"/>
            <a:ext cx="7467600" cy="792162"/>
          </a:xfrm>
        </p:spPr>
        <p:txBody>
          <a:bodyPr/>
          <a:lstStyle/>
          <a:p>
            <a:r>
              <a:rPr lang="en-US" altLang="zh-CN" dirty="0" smtClean="0"/>
              <a:t>8.6.3 </a:t>
            </a:r>
            <a:r>
              <a:rPr lang="zh-CN" altLang="en-US" dirty="0"/>
              <a:t>基于中国剩余定理的门限方案</a:t>
            </a:r>
          </a:p>
        </p:txBody>
      </p:sp>
      <p:sp>
        <p:nvSpPr>
          <p:cNvPr id="531459" name="Rectangle 3"/>
          <p:cNvSpPr>
            <a:spLocks noGrp="1" noChangeArrowheads="1"/>
          </p:cNvSpPr>
          <p:nvPr>
            <p:ph type="body" idx="1"/>
          </p:nvPr>
        </p:nvSpPr>
        <p:spPr>
          <a:xfrm>
            <a:off x="457200" y="1066800"/>
            <a:ext cx="8382000" cy="5638800"/>
          </a:xfrm>
        </p:spPr>
        <p:txBody>
          <a:bodyPr/>
          <a:lstStyle/>
          <a:p>
            <a:r>
              <a:rPr lang="en-US" altLang="zh-CN">
                <a:latin typeface="Times New Roman" pitchFamily="18" charset="0"/>
              </a:rPr>
              <a:t>2. </a:t>
            </a:r>
            <a:r>
              <a:rPr lang="zh-CN" altLang="en-US">
                <a:latin typeface="Times New Roman" pitchFamily="18" charset="0"/>
              </a:rPr>
              <a:t>秘密的分割</a:t>
            </a:r>
          </a:p>
          <a:p>
            <a:pPr lvl="1"/>
            <a:r>
              <a:rPr lang="zh-CN" altLang="en-US">
                <a:latin typeface="Times New Roman" pitchFamily="18" charset="0"/>
              </a:rPr>
              <a:t>设</a:t>
            </a:r>
            <a:r>
              <a:rPr lang="en-US" altLang="zh-CN">
                <a:latin typeface="Times New Roman" pitchFamily="18" charset="0"/>
              </a:rPr>
              <a:t>s</a:t>
            </a:r>
            <a:r>
              <a:rPr lang="zh-CN" altLang="en-US">
                <a:latin typeface="Times New Roman" pitchFamily="18" charset="0"/>
              </a:rPr>
              <a:t>是待分割的秘密数据，令</a:t>
            </a:r>
            <a:r>
              <a:rPr lang="en-US" altLang="zh-CN">
                <a:latin typeface="Times New Roman" pitchFamily="18" charset="0"/>
              </a:rPr>
              <a:t>s</a:t>
            </a:r>
            <a:r>
              <a:rPr lang="zh-CN" altLang="en-US">
                <a:latin typeface="Times New Roman" pitchFamily="18" charset="0"/>
              </a:rPr>
              <a:t>满足</a:t>
            </a:r>
          </a:p>
          <a:p>
            <a:pPr lvl="2"/>
            <a:r>
              <a:rPr lang="en-US" altLang="zh-CN" i="1">
                <a:latin typeface="Times New Roman" pitchFamily="18" charset="0"/>
              </a:rPr>
              <a:t>m</a:t>
            </a:r>
            <a:r>
              <a:rPr lang="en-US" altLang="zh-CN" i="1" baseline="-25000">
                <a:latin typeface="Times New Roman" pitchFamily="18" charset="0"/>
              </a:rPr>
              <a:t>n</a:t>
            </a:r>
            <a:r>
              <a:rPr lang="en-US" altLang="zh-CN" i="1">
                <a:latin typeface="Times New Roman" pitchFamily="18" charset="0"/>
              </a:rPr>
              <a:t>m</a:t>
            </a:r>
            <a:r>
              <a:rPr lang="en-US" altLang="zh-CN" i="1" baseline="-25000">
                <a:latin typeface="Times New Roman" pitchFamily="18" charset="0"/>
              </a:rPr>
              <a:t>n</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n</a:t>
            </a:r>
            <a:r>
              <a:rPr lang="en-US" altLang="zh-CN" baseline="-25000">
                <a:latin typeface="Times New Roman" pitchFamily="18" charset="0"/>
              </a:rPr>
              <a:t>-</a:t>
            </a:r>
            <a:r>
              <a:rPr lang="en-US" altLang="zh-CN" i="1" baseline="-25000">
                <a:latin typeface="Times New Roman" pitchFamily="18" charset="0"/>
              </a:rPr>
              <a:t>k</a:t>
            </a:r>
            <a:r>
              <a:rPr lang="en-US" altLang="zh-CN" baseline="-25000">
                <a:latin typeface="Times New Roman" pitchFamily="18" charset="0"/>
              </a:rPr>
              <a:t>+2</a:t>
            </a:r>
            <a:r>
              <a:rPr lang="en-US" altLang="zh-CN" i="1">
                <a:latin typeface="Times New Roman" pitchFamily="18" charset="0"/>
              </a:rPr>
              <a:t>&lt;s&lt;m</a:t>
            </a:r>
            <a:r>
              <a:rPr lang="en-US" altLang="zh-CN" baseline="-25000">
                <a:latin typeface="Times New Roman" pitchFamily="18" charset="0"/>
              </a:rPr>
              <a:t>1</a:t>
            </a:r>
            <a:r>
              <a:rPr lang="en-US" altLang="zh-CN" i="1">
                <a:latin typeface="Times New Roman" pitchFamily="18" charset="0"/>
              </a:rPr>
              <a:t>m</a:t>
            </a:r>
            <a:r>
              <a:rPr lang="en-US" altLang="zh-CN" baseline="-25000">
                <a:latin typeface="Times New Roman" pitchFamily="18" charset="0"/>
              </a:rPr>
              <a:t>2</a:t>
            </a:r>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k</a:t>
            </a:r>
          </a:p>
          <a:p>
            <a:pPr lvl="2"/>
            <a:r>
              <a:rPr lang="zh-CN" altLang="en-US">
                <a:latin typeface="Times New Roman" pitchFamily="18" charset="0"/>
              </a:rPr>
              <a:t>即</a:t>
            </a:r>
            <a:r>
              <a:rPr lang="en-US" altLang="zh-CN">
                <a:latin typeface="Times New Roman" pitchFamily="18" charset="0"/>
              </a:rPr>
              <a:t>s</a:t>
            </a:r>
            <a:r>
              <a:rPr lang="zh-CN" altLang="en-US">
                <a:latin typeface="Times New Roman" pitchFamily="18" charset="0"/>
              </a:rPr>
              <a:t>比最大的</a:t>
            </a:r>
            <a:r>
              <a:rPr lang="en-US" altLang="zh-CN">
                <a:latin typeface="Times New Roman" pitchFamily="18" charset="0"/>
              </a:rPr>
              <a:t>k-1</a:t>
            </a:r>
            <a:r>
              <a:rPr lang="zh-CN" altLang="en-US">
                <a:latin typeface="Times New Roman" pitchFamily="18" charset="0"/>
              </a:rPr>
              <a:t>个数的成绩大，同时比最小的</a:t>
            </a:r>
            <a:r>
              <a:rPr lang="en-US" altLang="zh-CN">
                <a:latin typeface="Times New Roman" pitchFamily="18" charset="0"/>
              </a:rPr>
              <a:t>k</a:t>
            </a:r>
            <a:r>
              <a:rPr lang="zh-CN" altLang="en-US">
                <a:latin typeface="Times New Roman" pitchFamily="18" charset="0"/>
              </a:rPr>
              <a:t>个数的乘积小</a:t>
            </a:r>
          </a:p>
          <a:p>
            <a:pPr lvl="1"/>
            <a:r>
              <a:rPr lang="zh-CN" altLang="en-US">
                <a:latin typeface="Times New Roman" pitchFamily="18" charset="0"/>
              </a:rPr>
              <a:t>从而：</a:t>
            </a:r>
          </a:p>
          <a:p>
            <a:pPr lvl="2"/>
            <a:r>
              <a:rPr lang="zh-CN" altLang="en-US">
                <a:latin typeface="Times New Roman" pitchFamily="18" charset="0"/>
              </a:rPr>
              <a:t>对任意</a:t>
            </a:r>
            <a:r>
              <a:rPr lang="en-US" altLang="zh-CN">
                <a:latin typeface="Times New Roman" pitchFamily="18" charset="0"/>
              </a:rPr>
              <a:t>k</a:t>
            </a:r>
            <a:r>
              <a:rPr lang="zh-CN" altLang="en-US">
                <a:latin typeface="Times New Roman" pitchFamily="18" charset="0"/>
              </a:rPr>
              <a:t>个数的乘积</a:t>
            </a:r>
            <a:r>
              <a:rPr lang="en-US" altLang="zh-CN">
                <a:latin typeface="Times New Roman" pitchFamily="18" charset="0"/>
              </a:rPr>
              <a:t>T</a:t>
            </a:r>
            <a:r>
              <a:rPr lang="zh-CN" altLang="en-US">
                <a:latin typeface="Times New Roman" pitchFamily="18" charset="0"/>
              </a:rPr>
              <a:t>，</a:t>
            </a:r>
            <a:r>
              <a:rPr lang="en-US" altLang="zh-CN">
                <a:latin typeface="Times New Roman" pitchFamily="18" charset="0"/>
              </a:rPr>
              <a:t>s</a:t>
            </a:r>
            <a:r>
              <a:rPr lang="zh-CN" altLang="en-US">
                <a:latin typeface="Times New Roman" pitchFamily="18" charset="0"/>
              </a:rPr>
              <a:t>＝</a:t>
            </a:r>
            <a:r>
              <a:rPr lang="en-US" altLang="zh-CN">
                <a:latin typeface="Times New Roman" pitchFamily="18" charset="0"/>
              </a:rPr>
              <a:t>s mod T</a:t>
            </a:r>
            <a:r>
              <a:rPr lang="zh-CN" altLang="en-US">
                <a:latin typeface="Times New Roman" pitchFamily="18" charset="0"/>
              </a:rPr>
              <a:t>，</a:t>
            </a:r>
            <a:r>
              <a:rPr lang="zh-CN" altLang="en-US">
                <a:solidFill>
                  <a:srgbClr val="0000FF"/>
                </a:solidFill>
                <a:latin typeface="Times New Roman" pitchFamily="18" charset="0"/>
              </a:rPr>
              <a:t>模运算不起作用</a:t>
            </a:r>
          </a:p>
          <a:p>
            <a:pPr lvl="2"/>
            <a:r>
              <a:rPr lang="zh-CN" altLang="en-US">
                <a:latin typeface="Times New Roman" pitchFamily="18" charset="0"/>
              </a:rPr>
              <a:t>而任意</a:t>
            </a:r>
            <a:r>
              <a:rPr lang="en-US" altLang="zh-CN">
                <a:latin typeface="Times New Roman" pitchFamily="18" charset="0"/>
              </a:rPr>
              <a:t>k-1</a:t>
            </a:r>
            <a:r>
              <a:rPr lang="zh-CN" altLang="en-US">
                <a:latin typeface="Times New Roman" pitchFamily="18" charset="0"/>
              </a:rPr>
              <a:t>个数的乘积</a:t>
            </a:r>
            <a:r>
              <a:rPr lang="en-US" altLang="zh-CN">
                <a:latin typeface="Times New Roman" pitchFamily="18" charset="0"/>
              </a:rPr>
              <a:t>R</a:t>
            </a:r>
            <a:r>
              <a:rPr lang="zh-CN" altLang="en-US">
                <a:latin typeface="Times New Roman" pitchFamily="18" charset="0"/>
              </a:rPr>
              <a:t>有</a:t>
            </a:r>
            <a:r>
              <a:rPr lang="en-US" altLang="zh-CN">
                <a:latin typeface="Times New Roman" pitchFamily="18" charset="0"/>
              </a:rPr>
              <a:t>s mod R</a:t>
            </a:r>
            <a:r>
              <a:rPr lang="zh-CN" altLang="en-US">
                <a:latin typeface="Times New Roman" pitchFamily="18" charset="0"/>
              </a:rPr>
              <a:t>在数值上不等于</a:t>
            </a:r>
            <a:r>
              <a:rPr lang="en-US" altLang="zh-CN">
                <a:latin typeface="Times New Roman" pitchFamily="18" charset="0"/>
              </a:rPr>
              <a:t>s</a:t>
            </a:r>
            <a:endParaRPr lang="en-US" altLang="zh-CN"/>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91</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body" idx="1"/>
          </p:nvPr>
        </p:nvSpPr>
        <p:spPr>
          <a:xfrm>
            <a:off x="457200" y="1143000"/>
            <a:ext cx="8382000" cy="5562600"/>
          </a:xfrm>
        </p:spPr>
        <p:txBody>
          <a:bodyPr/>
          <a:lstStyle/>
          <a:p>
            <a:pPr lvl="1"/>
            <a:r>
              <a:rPr lang="zh-CN" altLang="en-US">
                <a:latin typeface="Times New Roman" pitchFamily="18" charset="0"/>
              </a:rPr>
              <a:t>为了分发秘密，计算</a:t>
            </a:r>
            <a:r>
              <a:rPr lang="en-US" altLang="zh-CN" i="1">
                <a:latin typeface="Times New Roman" pitchFamily="18" charset="0"/>
              </a:rPr>
              <a:t>m</a:t>
            </a:r>
            <a:r>
              <a:rPr lang="en-US" altLang="zh-CN">
                <a:latin typeface="Times New Roman" pitchFamily="18" charset="0"/>
              </a:rPr>
              <a:t>=</a:t>
            </a:r>
            <a:r>
              <a:rPr lang="en-US" altLang="zh-CN" i="1">
                <a:latin typeface="Times New Roman" pitchFamily="18" charset="0"/>
              </a:rPr>
              <a:t>m</a:t>
            </a:r>
            <a:r>
              <a:rPr lang="en-US" altLang="zh-CN" baseline="-25000">
                <a:latin typeface="Times New Roman" pitchFamily="18" charset="0"/>
              </a:rPr>
              <a:t>1</a:t>
            </a:r>
            <a:r>
              <a:rPr lang="en-US" altLang="zh-CN" i="1">
                <a:latin typeface="Times New Roman" pitchFamily="18" charset="0"/>
              </a:rPr>
              <a:t>m</a:t>
            </a:r>
            <a:r>
              <a:rPr lang="en-US" altLang="zh-CN" baseline="-25000">
                <a:latin typeface="Times New Roman" pitchFamily="18" charset="0"/>
              </a:rPr>
              <a:t>2</a:t>
            </a:r>
            <a:r>
              <a:rPr lang="en-US" altLang="zh-CN">
                <a:latin typeface="Times New Roman" pitchFamily="18" charset="0"/>
              </a:rPr>
              <a:t>…</a:t>
            </a:r>
            <a:r>
              <a:rPr lang="en-US" altLang="zh-CN" i="1">
                <a:latin typeface="Times New Roman" pitchFamily="18" charset="0"/>
              </a:rPr>
              <a:t>m</a:t>
            </a:r>
            <a:r>
              <a:rPr lang="en-US" altLang="zh-CN" i="1" baseline="-25000">
                <a:latin typeface="Times New Roman" pitchFamily="18" charset="0"/>
              </a:rPr>
              <a:t>n</a:t>
            </a:r>
          </a:p>
          <a:p>
            <a:pPr lvl="1"/>
            <a:r>
              <a:rPr lang="zh-CN" altLang="en-US">
                <a:latin typeface="Times New Roman" pitchFamily="18" charset="0"/>
                <a:sym typeface="Symbol" pitchFamily="18" charset="2"/>
              </a:rPr>
              <a:t>然后计算 </a:t>
            </a:r>
            <a:r>
              <a:rPr lang="en-US" altLang="zh-CN" i="1">
                <a:latin typeface="Times New Roman" pitchFamily="18" charset="0"/>
                <a:sym typeface="Symbol" pitchFamily="18" charset="2"/>
              </a:rPr>
              <a:t>s</a:t>
            </a:r>
            <a:r>
              <a:rPr lang="en-US" altLang="zh-CN" i="1" baseline="-25000">
                <a:latin typeface="Times New Roman" pitchFamily="18" charset="0"/>
                <a:sym typeface="Symbol" pitchFamily="18" charset="2"/>
              </a:rPr>
              <a:t>i</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s</a:t>
            </a:r>
            <a:r>
              <a:rPr lang="en-US" altLang="zh-CN">
                <a:latin typeface="Times New Roman" pitchFamily="18" charset="0"/>
                <a:sym typeface="Symbol" pitchFamily="18" charset="2"/>
              </a:rPr>
              <a:t>(mod </a:t>
            </a:r>
            <a:r>
              <a:rPr lang="en-US" altLang="zh-CN" i="1">
                <a:latin typeface="Times New Roman" pitchFamily="18" charset="0"/>
                <a:sym typeface="Symbol" pitchFamily="18" charset="2"/>
              </a:rPr>
              <a:t>m</a:t>
            </a:r>
            <a:r>
              <a:rPr lang="en-US" altLang="zh-CN" i="1" baseline="-25000">
                <a:latin typeface="Times New Roman" pitchFamily="18" charset="0"/>
                <a:sym typeface="Symbol" pitchFamily="18" charset="2"/>
              </a:rPr>
              <a:t>i</a:t>
            </a:r>
            <a:r>
              <a:rPr lang="en-US" altLang="zh-CN">
                <a:latin typeface="Times New Roman" pitchFamily="18" charset="0"/>
                <a:sym typeface="Symbol" pitchFamily="18" charset="2"/>
              </a:rPr>
              <a:t>) (</a:t>
            </a:r>
            <a:r>
              <a:rPr lang="en-US" altLang="zh-CN" i="1">
                <a:latin typeface="Times New Roman" pitchFamily="18" charset="0"/>
                <a:sym typeface="Symbol" pitchFamily="18" charset="2"/>
              </a:rPr>
              <a:t>i</a:t>
            </a:r>
            <a:r>
              <a:rPr lang="en-US" altLang="zh-CN">
                <a:latin typeface="Times New Roman" pitchFamily="18" charset="0"/>
                <a:sym typeface="Symbol" pitchFamily="18" charset="2"/>
              </a:rPr>
              <a:t>=1,2,…,</a:t>
            </a:r>
            <a:r>
              <a:rPr lang="en-US" altLang="zh-CN" i="1">
                <a:latin typeface="Times New Roman" pitchFamily="18" charset="0"/>
                <a:sym typeface="Symbol" pitchFamily="18" charset="2"/>
              </a:rPr>
              <a:t>n</a:t>
            </a:r>
            <a:r>
              <a:rPr lang="en-US" altLang="zh-CN">
                <a:latin typeface="Times New Roman" pitchFamily="18" charset="0"/>
                <a:sym typeface="Symbol" pitchFamily="18" charset="2"/>
              </a:rPr>
              <a:t>)</a:t>
            </a:r>
          </a:p>
          <a:p>
            <a:pPr lvl="1"/>
            <a:r>
              <a:rPr lang="zh-CN" altLang="en-US">
                <a:latin typeface="Times New Roman" pitchFamily="18" charset="0"/>
                <a:sym typeface="Symbol" pitchFamily="18" charset="2"/>
              </a:rPr>
              <a:t>以</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s</a:t>
            </a:r>
            <a:r>
              <a:rPr lang="en-US" altLang="zh-CN" i="1" baseline="-25000">
                <a:latin typeface="Times New Roman" pitchFamily="18" charset="0"/>
                <a:sym typeface="Symbol" pitchFamily="18" charset="2"/>
              </a:rPr>
              <a:t>i</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m</a:t>
            </a:r>
            <a:r>
              <a:rPr lang="en-US" altLang="zh-CN" i="1" baseline="-25000">
                <a:latin typeface="Times New Roman" pitchFamily="18" charset="0"/>
                <a:sym typeface="Symbol" pitchFamily="18" charset="2"/>
              </a:rPr>
              <a:t>i</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m</a:t>
            </a:r>
            <a:r>
              <a:rPr lang="en-US" altLang="zh-CN">
                <a:latin typeface="Times New Roman" pitchFamily="18" charset="0"/>
                <a:sym typeface="Symbol" pitchFamily="18" charset="2"/>
              </a:rPr>
              <a:t>)</a:t>
            </a:r>
            <a:r>
              <a:rPr lang="zh-CN" altLang="en-US">
                <a:latin typeface="Times New Roman" pitchFamily="18" charset="0"/>
                <a:sym typeface="Symbol" pitchFamily="18" charset="2"/>
              </a:rPr>
              <a:t>作为一个子秘密</a:t>
            </a:r>
          </a:p>
          <a:p>
            <a:pPr lvl="1"/>
            <a:r>
              <a:rPr lang="zh-CN" altLang="en-US">
                <a:latin typeface="Times New Roman" pitchFamily="18" charset="0"/>
                <a:sym typeface="Symbol" pitchFamily="18" charset="2"/>
              </a:rPr>
              <a:t>集合</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s</a:t>
            </a:r>
            <a:r>
              <a:rPr lang="en-US" altLang="zh-CN" i="1" baseline="-25000">
                <a:latin typeface="Times New Roman" pitchFamily="18" charset="0"/>
                <a:sym typeface="Symbol" pitchFamily="18" charset="2"/>
              </a:rPr>
              <a:t>i</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m</a:t>
            </a:r>
            <a:r>
              <a:rPr lang="en-US" altLang="zh-CN" i="1" baseline="-25000">
                <a:latin typeface="Times New Roman" pitchFamily="18" charset="0"/>
                <a:sym typeface="Symbol" pitchFamily="18" charset="2"/>
              </a:rPr>
              <a:t>i</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m</a:t>
            </a:r>
            <a:r>
              <a:rPr lang="en-US" altLang="zh-CN">
                <a:latin typeface="Times New Roman" pitchFamily="18" charset="0"/>
                <a:sym typeface="Symbol" pitchFamily="18" charset="2"/>
              </a:rPr>
              <a:t>)}</a:t>
            </a:r>
            <a:r>
              <a:rPr lang="en-US" altLang="zh-CN" i="1" baseline="-25000">
                <a:latin typeface="Times New Roman" pitchFamily="18" charset="0"/>
                <a:sym typeface="Symbol" pitchFamily="18" charset="2"/>
              </a:rPr>
              <a:t>i</a:t>
            </a:r>
            <a:r>
              <a:rPr lang="en-US" altLang="zh-CN" baseline="-25000">
                <a:latin typeface="Times New Roman" pitchFamily="18" charset="0"/>
                <a:sym typeface="Symbol" pitchFamily="18" charset="2"/>
              </a:rPr>
              <a:t>=1</a:t>
            </a:r>
            <a:r>
              <a:rPr lang="en-US" altLang="zh-CN" i="1" baseline="-25000">
                <a:latin typeface="Times New Roman" pitchFamily="18" charset="0"/>
                <a:sym typeface="Symbol" pitchFamily="18" charset="2"/>
              </a:rPr>
              <a:t>n</a:t>
            </a:r>
            <a:r>
              <a:rPr lang="zh-CN" altLang="en-US">
                <a:latin typeface="Times New Roman" pitchFamily="18" charset="0"/>
                <a:sym typeface="Symbol" pitchFamily="18" charset="2"/>
              </a:rPr>
              <a:t>即构成了一个</a:t>
            </a:r>
            <a:r>
              <a:rPr lang="en-US" altLang="zh-CN">
                <a:latin typeface="Times New Roman" pitchFamily="18" charset="0"/>
                <a:sym typeface="Symbol" pitchFamily="18" charset="2"/>
              </a:rPr>
              <a:t>(k,n)</a:t>
            </a:r>
            <a:r>
              <a:rPr lang="zh-CN" altLang="en-US">
                <a:latin typeface="Times New Roman" pitchFamily="18" charset="0"/>
                <a:sym typeface="Symbol" pitchFamily="18" charset="2"/>
              </a:rPr>
              <a:t>门限方案</a:t>
            </a:r>
          </a:p>
        </p:txBody>
      </p:sp>
      <p:sp>
        <p:nvSpPr>
          <p:cNvPr id="532483" name="Rectangle 3"/>
          <p:cNvSpPr>
            <a:spLocks noChangeArrowheads="1"/>
          </p:cNvSpPr>
          <p:nvPr/>
        </p:nvSpPr>
        <p:spPr bwMode="auto">
          <a:xfrm>
            <a:off x="0" y="320040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532484" name="Rectangle 4"/>
          <p:cNvSpPr>
            <a:spLocks noChangeArrowheads="1"/>
          </p:cNvSpPr>
          <p:nvPr/>
        </p:nvSpPr>
        <p:spPr bwMode="auto">
          <a:xfrm>
            <a:off x="533400" y="381000"/>
            <a:ext cx="6543778" cy="584775"/>
          </a:xfrm>
          <a:prstGeom prst="rect">
            <a:avLst/>
          </a:prstGeom>
          <a:noFill/>
          <a:ln w="9525" algn="ctr">
            <a:noFill/>
            <a:miter lim="800000"/>
            <a:headEnd/>
            <a:tailEnd/>
          </a:ln>
          <a:effectLst/>
        </p:spPr>
        <p:txBody>
          <a:bodyPr wrap="none" anchor="b">
            <a:spAutoFit/>
          </a:bodyPr>
          <a:lstStyle/>
          <a:p>
            <a:r>
              <a:rPr lang="en-US" altLang="zh-CN" sz="3200" dirty="0" smtClean="0">
                <a:solidFill>
                  <a:srgbClr val="C3093E"/>
                </a:solidFill>
                <a:effectLst>
                  <a:outerShdw blurRad="38100" dist="38100" dir="2700000" algn="tl">
                    <a:srgbClr val="000000">
                      <a:alpha val="43137"/>
                    </a:srgbClr>
                  </a:outerShdw>
                </a:effectLst>
                <a:latin typeface="+mj-lt"/>
                <a:ea typeface="+mj-ea"/>
                <a:cs typeface="+mj-cs"/>
              </a:rPr>
              <a:t>8.6.3 </a:t>
            </a:r>
            <a:r>
              <a:rPr lang="zh-CN" altLang="en-US" sz="3200" dirty="0">
                <a:solidFill>
                  <a:srgbClr val="C3093E"/>
                </a:solidFill>
                <a:effectLst>
                  <a:outerShdw blurRad="38100" dist="38100" dir="2700000" algn="tl">
                    <a:srgbClr val="000000">
                      <a:alpha val="43137"/>
                    </a:srgbClr>
                  </a:outerShdw>
                </a:effectLst>
                <a:latin typeface="+mj-lt"/>
                <a:ea typeface="+mj-ea"/>
                <a:cs typeface="+mj-cs"/>
              </a:rPr>
              <a:t>基于中国剩余定理的门限方案</a:t>
            </a:r>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92</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57200" y="122238"/>
            <a:ext cx="7696200" cy="868362"/>
          </a:xfrm>
        </p:spPr>
        <p:txBody>
          <a:bodyPr/>
          <a:lstStyle/>
          <a:p>
            <a:r>
              <a:rPr lang="en-US" altLang="zh-CN" dirty="0" smtClean="0"/>
              <a:t>8.6.3 </a:t>
            </a:r>
            <a:r>
              <a:rPr lang="zh-CN" altLang="en-US" dirty="0"/>
              <a:t>基于中国剩余定理的门限方案</a:t>
            </a:r>
          </a:p>
        </p:txBody>
      </p:sp>
      <p:sp>
        <p:nvSpPr>
          <p:cNvPr id="533507" name="Rectangle 3"/>
          <p:cNvSpPr>
            <a:spLocks noGrp="1" noChangeArrowheads="1"/>
          </p:cNvSpPr>
          <p:nvPr>
            <p:ph type="body" sz="half" idx="1"/>
          </p:nvPr>
        </p:nvSpPr>
        <p:spPr>
          <a:xfrm>
            <a:off x="457200" y="1219200"/>
            <a:ext cx="7543800" cy="4911725"/>
          </a:xfrm>
        </p:spPr>
        <p:txBody>
          <a:bodyPr/>
          <a:lstStyle/>
          <a:p>
            <a:r>
              <a:rPr lang="zh-CN" altLang="en-US" sz="2800" dirty="0">
                <a:latin typeface="Times New Roman" pitchFamily="18" charset="0"/>
                <a:sym typeface="Symbol" pitchFamily="18" charset="2"/>
              </a:rPr>
              <a:t>秘密的恢复</a:t>
            </a:r>
          </a:p>
          <a:p>
            <a:pPr lvl="1"/>
            <a:r>
              <a:rPr lang="zh-CN" altLang="en-US" sz="2400" dirty="0">
                <a:latin typeface="Times New Roman" pitchFamily="18" charset="0"/>
                <a:sym typeface="Symbol" pitchFamily="18" charset="2"/>
              </a:rPr>
              <a:t>对任取的</a:t>
            </a:r>
            <a:r>
              <a:rPr lang="en-US" altLang="zh-CN" sz="2400" dirty="0">
                <a:latin typeface="Times New Roman" pitchFamily="18" charset="0"/>
                <a:sym typeface="Symbol" pitchFamily="18" charset="2"/>
              </a:rPr>
              <a:t>k</a:t>
            </a:r>
            <a:r>
              <a:rPr lang="zh-CN" altLang="en-US" sz="2400" dirty="0">
                <a:latin typeface="Times New Roman" pitchFamily="18" charset="0"/>
                <a:sym typeface="Symbol" pitchFamily="18" charset="2"/>
              </a:rPr>
              <a:t>个参与者，不失一般性，设这</a:t>
            </a:r>
            <a:r>
              <a:rPr lang="en-US" altLang="zh-CN" sz="2400" dirty="0">
                <a:latin typeface="Times New Roman" pitchFamily="18" charset="0"/>
                <a:sym typeface="Symbol" pitchFamily="18" charset="2"/>
              </a:rPr>
              <a:t>k</a:t>
            </a:r>
            <a:r>
              <a:rPr lang="zh-CN" altLang="en-US" sz="2400" dirty="0">
                <a:latin typeface="Times New Roman" pitchFamily="18" charset="0"/>
                <a:sym typeface="Symbol" pitchFamily="18" charset="2"/>
              </a:rPr>
              <a:t>个参与者为</a:t>
            </a:r>
            <a:r>
              <a:rPr lang="en-US" altLang="zh-CN" sz="2400" i="1" dirty="0">
                <a:latin typeface="Times New Roman" pitchFamily="18" charset="0"/>
                <a:sym typeface="Symbol" pitchFamily="18" charset="2"/>
              </a:rPr>
              <a:t>P</a:t>
            </a:r>
            <a:r>
              <a:rPr lang="en-US" altLang="zh-CN" sz="2400" baseline="-25000" dirty="0">
                <a:latin typeface="Times New Roman" pitchFamily="18" charset="0"/>
                <a:sym typeface="Symbol" pitchFamily="18" charset="2"/>
              </a:rPr>
              <a:t>1</a:t>
            </a:r>
            <a:r>
              <a:rPr lang="en-US" altLang="zh-CN" sz="2400" dirty="0">
                <a:latin typeface="Times New Roman" pitchFamily="18" charset="0"/>
                <a:sym typeface="Symbol" pitchFamily="18" charset="2"/>
              </a:rPr>
              <a:t>…</a:t>
            </a:r>
            <a:r>
              <a:rPr lang="en-US" altLang="zh-CN" sz="2400" i="1" dirty="0" err="1">
                <a:latin typeface="Times New Roman" pitchFamily="18" charset="0"/>
                <a:sym typeface="Symbol" pitchFamily="18" charset="2"/>
              </a:rPr>
              <a:t>P</a:t>
            </a:r>
            <a:r>
              <a:rPr lang="en-US" altLang="zh-CN" sz="2400" i="1" baseline="-25000" dirty="0" err="1">
                <a:latin typeface="Times New Roman" pitchFamily="18" charset="0"/>
                <a:sym typeface="Symbol" pitchFamily="18" charset="2"/>
              </a:rPr>
              <a:t>k</a:t>
            </a:r>
            <a:r>
              <a:rPr lang="zh-CN" altLang="en-US" sz="2400" dirty="0">
                <a:latin typeface="Times New Roman" pitchFamily="18" charset="0"/>
                <a:sym typeface="Symbol" pitchFamily="18" charset="2"/>
              </a:rPr>
              <a:t>中，每个参与则</a:t>
            </a:r>
            <a:r>
              <a:rPr lang="en-US" altLang="zh-CN" sz="2400" dirty="0">
                <a:latin typeface="Times New Roman" pitchFamily="18" charset="0"/>
                <a:sym typeface="Symbol" pitchFamily="18" charset="2"/>
              </a:rPr>
              <a:t>P</a:t>
            </a:r>
            <a:r>
              <a:rPr lang="en-US" altLang="zh-CN" sz="2400" i="1" baseline="-25000" dirty="0">
                <a:latin typeface="Times New Roman" pitchFamily="18" charset="0"/>
                <a:sym typeface="Symbol" pitchFamily="18" charset="2"/>
              </a:rPr>
              <a:t>i</a:t>
            </a:r>
            <a:r>
              <a:rPr lang="zh-CN" altLang="en-US" sz="2400" dirty="0">
                <a:latin typeface="Times New Roman" pitchFamily="18" charset="0"/>
                <a:sym typeface="Symbol" pitchFamily="18" charset="2"/>
              </a:rPr>
              <a:t>计算</a:t>
            </a:r>
          </a:p>
          <a:p>
            <a:pPr lvl="2"/>
            <a:r>
              <a:rPr lang="en-US" altLang="zh-CN" sz="2200" i="1" dirty="0">
                <a:latin typeface="Times New Roman" pitchFamily="18" charset="0"/>
                <a:sym typeface="Symbol" pitchFamily="18" charset="2"/>
              </a:rPr>
              <a:t>M</a:t>
            </a:r>
            <a:r>
              <a:rPr lang="en-US" altLang="zh-CN" sz="2200" i="1" baseline="-25000" dirty="0">
                <a:latin typeface="Times New Roman" pitchFamily="18" charset="0"/>
                <a:sym typeface="Symbol" pitchFamily="18" charset="2"/>
              </a:rPr>
              <a:t>i</a:t>
            </a:r>
            <a:r>
              <a:rPr lang="zh-CN" altLang="en-US" sz="2200" dirty="0">
                <a:latin typeface="Times New Roman" pitchFamily="18" charset="0"/>
                <a:sym typeface="Symbol" pitchFamily="18" charset="2"/>
              </a:rPr>
              <a:t>＝</a:t>
            </a:r>
            <a:r>
              <a:rPr lang="en-US" altLang="zh-CN" sz="2200" i="1" dirty="0">
                <a:latin typeface="Times New Roman" pitchFamily="18" charset="0"/>
                <a:sym typeface="Symbol" pitchFamily="18" charset="2"/>
              </a:rPr>
              <a:t>m</a:t>
            </a:r>
            <a:r>
              <a:rPr lang="en-US" altLang="zh-CN" sz="2200" dirty="0">
                <a:latin typeface="Times New Roman" pitchFamily="18" charset="0"/>
                <a:sym typeface="Symbol" pitchFamily="18" charset="2"/>
              </a:rPr>
              <a:t>/</a:t>
            </a:r>
            <a:r>
              <a:rPr lang="en-US" altLang="zh-CN" sz="2200" i="1" dirty="0">
                <a:latin typeface="Times New Roman" pitchFamily="18" charset="0"/>
                <a:sym typeface="Symbol" pitchFamily="18" charset="2"/>
              </a:rPr>
              <a:t>m</a:t>
            </a:r>
            <a:r>
              <a:rPr lang="en-US" altLang="zh-CN" sz="2200" i="1" baseline="-25000" dirty="0">
                <a:latin typeface="Times New Roman" pitchFamily="18" charset="0"/>
                <a:sym typeface="Symbol" pitchFamily="18" charset="2"/>
              </a:rPr>
              <a:t>i</a:t>
            </a:r>
            <a:r>
              <a:rPr lang="zh-CN" altLang="en-US" sz="2200" dirty="0">
                <a:latin typeface="Times New Roman" pitchFamily="18" charset="0"/>
                <a:sym typeface="Symbol" pitchFamily="18" charset="2"/>
              </a:rPr>
              <a:t>，</a:t>
            </a:r>
            <a:r>
              <a:rPr lang="en-US" altLang="zh-CN" sz="2200" i="1" dirty="0">
                <a:latin typeface="Times New Roman" pitchFamily="18" charset="0"/>
                <a:sym typeface="Symbol" pitchFamily="18" charset="2"/>
              </a:rPr>
              <a:t>N</a:t>
            </a:r>
            <a:r>
              <a:rPr lang="en-US" altLang="zh-CN" sz="2200" i="1" baseline="-25000" dirty="0">
                <a:latin typeface="Times New Roman" pitchFamily="18" charset="0"/>
                <a:sym typeface="Symbol" pitchFamily="18" charset="2"/>
              </a:rPr>
              <a:t>i</a:t>
            </a:r>
            <a:r>
              <a:rPr lang="zh-CN" altLang="en-US" sz="2200" dirty="0">
                <a:latin typeface="Times New Roman" pitchFamily="18" charset="0"/>
                <a:sym typeface="Symbol" pitchFamily="18" charset="2"/>
              </a:rPr>
              <a:t>＝</a:t>
            </a:r>
            <a:r>
              <a:rPr lang="en-US" altLang="zh-CN" sz="2200" i="1" dirty="0">
                <a:latin typeface="Times New Roman" pitchFamily="18" charset="0"/>
                <a:sym typeface="Symbol" pitchFamily="18" charset="2"/>
              </a:rPr>
              <a:t>M</a:t>
            </a:r>
            <a:r>
              <a:rPr lang="en-US" altLang="zh-CN" sz="2200" i="1" baseline="-25000" dirty="0">
                <a:latin typeface="Times New Roman" pitchFamily="18" charset="0"/>
                <a:sym typeface="Symbol" pitchFamily="18" charset="2"/>
              </a:rPr>
              <a:t>i</a:t>
            </a:r>
            <a:r>
              <a:rPr lang="en-US" altLang="zh-CN" sz="2200" baseline="30000" dirty="0">
                <a:latin typeface="Times New Roman" pitchFamily="18" charset="0"/>
                <a:sym typeface="Symbol" pitchFamily="18" charset="2"/>
              </a:rPr>
              <a:t>-1</a:t>
            </a:r>
            <a:r>
              <a:rPr lang="en-US" altLang="zh-CN" sz="2200" dirty="0">
                <a:latin typeface="Times New Roman" pitchFamily="18" charset="0"/>
                <a:sym typeface="Symbol" pitchFamily="18" charset="2"/>
              </a:rPr>
              <a:t>(mod </a:t>
            </a:r>
            <a:r>
              <a:rPr lang="en-US" altLang="zh-CN" sz="2200" i="1" dirty="0">
                <a:latin typeface="Times New Roman" pitchFamily="18" charset="0"/>
                <a:sym typeface="Symbol" pitchFamily="18" charset="2"/>
              </a:rPr>
              <a:t>m</a:t>
            </a:r>
            <a:r>
              <a:rPr lang="en-US" altLang="zh-CN" sz="2200" i="1" baseline="-25000" dirty="0">
                <a:latin typeface="Times New Roman" pitchFamily="18" charset="0"/>
                <a:sym typeface="Symbol" pitchFamily="18" charset="2"/>
              </a:rPr>
              <a:t>i</a:t>
            </a:r>
            <a:r>
              <a:rPr lang="en-US" altLang="zh-CN" sz="2200" dirty="0">
                <a:latin typeface="Times New Roman" pitchFamily="18" charset="0"/>
                <a:sym typeface="Symbol" pitchFamily="18" charset="2"/>
              </a:rPr>
              <a:t>)</a:t>
            </a:r>
            <a:r>
              <a:rPr lang="zh-CN" altLang="en-US" sz="2200" dirty="0">
                <a:latin typeface="Times New Roman" pitchFamily="18" charset="0"/>
                <a:sym typeface="Symbol" pitchFamily="18" charset="2"/>
              </a:rPr>
              <a:t>，</a:t>
            </a:r>
            <a:r>
              <a:rPr lang="en-US" altLang="zh-CN" sz="2200" i="1" dirty="0" err="1">
                <a:latin typeface="Times New Roman" pitchFamily="18" charset="0"/>
                <a:sym typeface="Symbol" pitchFamily="18" charset="2"/>
              </a:rPr>
              <a:t>y</a:t>
            </a:r>
            <a:r>
              <a:rPr lang="en-US" altLang="zh-CN" sz="2200" i="1" baseline="-25000" dirty="0" err="1">
                <a:latin typeface="Times New Roman" pitchFamily="18" charset="0"/>
                <a:sym typeface="Symbol" pitchFamily="18" charset="2"/>
              </a:rPr>
              <a:t>i</a:t>
            </a:r>
            <a:r>
              <a:rPr lang="en-US" altLang="zh-CN" sz="2200" dirty="0">
                <a:latin typeface="Times New Roman" pitchFamily="18" charset="0"/>
                <a:sym typeface="Symbol" pitchFamily="18" charset="2"/>
              </a:rPr>
              <a:t>=</a:t>
            </a:r>
            <a:r>
              <a:rPr lang="en-US" altLang="zh-CN" sz="2200" i="1" dirty="0" err="1">
                <a:latin typeface="Times New Roman" pitchFamily="18" charset="0"/>
                <a:sym typeface="Symbol" pitchFamily="18" charset="2"/>
              </a:rPr>
              <a:t>s</a:t>
            </a:r>
            <a:r>
              <a:rPr lang="en-US" altLang="zh-CN" sz="2200" i="1" baseline="-25000" dirty="0" err="1">
                <a:latin typeface="Times New Roman" pitchFamily="18" charset="0"/>
                <a:sym typeface="Symbol" pitchFamily="18" charset="2"/>
              </a:rPr>
              <a:t>i</a:t>
            </a:r>
            <a:r>
              <a:rPr lang="en-US" altLang="zh-CN" sz="2200" i="1" dirty="0" err="1">
                <a:latin typeface="Times New Roman" pitchFamily="18" charset="0"/>
                <a:sym typeface="Symbol" pitchFamily="18" charset="2"/>
              </a:rPr>
              <a:t>M</a:t>
            </a:r>
            <a:r>
              <a:rPr lang="en-US" altLang="zh-CN" sz="2200" i="1" baseline="-25000" dirty="0" err="1">
                <a:latin typeface="Times New Roman" pitchFamily="18" charset="0"/>
                <a:sym typeface="Symbol" pitchFamily="18" charset="2"/>
              </a:rPr>
              <a:t>i</a:t>
            </a:r>
            <a:r>
              <a:rPr lang="en-US" altLang="zh-CN" sz="2200" i="1" dirty="0" err="1">
                <a:latin typeface="Times New Roman" pitchFamily="18" charset="0"/>
                <a:sym typeface="Symbol" pitchFamily="18" charset="2"/>
              </a:rPr>
              <a:t>N</a:t>
            </a:r>
            <a:r>
              <a:rPr lang="en-US" altLang="zh-CN" sz="2200" i="1" baseline="-25000" dirty="0" err="1">
                <a:latin typeface="Times New Roman" pitchFamily="18" charset="0"/>
                <a:sym typeface="Symbol" pitchFamily="18" charset="2"/>
              </a:rPr>
              <a:t>i</a:t>
            </a:r>
            <a:endParaRPr lang="en-US" altLang="zh-CN" sz="1300" i="1" baseline="-25000" dirty="0">
              <a:latin typeface="Times New Roman" pitchFamily="18" charset="0"/>
              <a:sym typeface="Symbol" pitchFamily="18" charset="2"/>
            </a:endParaRPr>
          </a:p>
          <a:p>
            <a:pPr lvl="1"/>
            <a:r>
              <a:rPr lang="zh-CN" altLang="en-US" sz="2400" dirty="0">
                <a:latin typeface="Times New Roman" pitchFamily="18" charset="0"/>
                <a:sym typeface="Symbol" pitchFamily="18" charset="2"/>
              </a:rPr>
              <a:t>结合起来根据中国剩余定理可求得</a:t>
            </a:r>
          </a:p>
          <a:p>
            <a:pPr lvl="1"/>
            <a:r>
              <a:rPr lang="en-US" altLang="zh-CN" sz="2400" dirty="0">
                <a:latin typeface="Times New Roman" pitchFamily="18" charset="0"/>
                <a:sym typeface="Symbol" pitchFamily="18" charset="2"/>
              </a:rPr>
              <a:t>s</a:t>
            </a:r>
            <a:r>
              <a:rPr lang="zh-CN" altLang="en-US" sz="2400" dirty="0">
                <a:latin typeface="Times New Roman" pitchFamily="18" charset="0"/>
                <a:sym typeface="Symbol" pitchFamily="18" charset="2"/>
              </a:rPr>
              <a:t>＝</a:t>
            </a:r>
          </a:p>
          <a:p>
            <a:pPr lvl="1"/>
            <a:r>
              <a:rPr lang="zh-CN" altLang="en-US" sz="2400" dirty="0">
                <a:latin typeface="Times New Roman" pitchFamily="18" charset="0"/>
                <a:sym typeface="Symbol" pitchFamily="18" charset="2"/>
              </a:rPr>
              <a:t>由于任意</a:t>
            </a:r>
            <a:r>
              <a:rPr lang="en-US" altLang="zh-CN" sz="2400" dirty="0">
                <a:latin typeface="Times New Roman" pitchFamily="18" charset="0"/>
                <a:sym typeface="Symbol" pitchFamily="18" charset="2"/>
              </a:rPr>
              <a:t>k</a:t>
            </a:r>
            <a:r>
              <a:rPr lang="zh-CN" altLang="en-US" sz="2400" dirty="0">
                <a:latin typeface="Times New Roman" pitchFamily="18" charset="0"/>
                <a:sym typeface="Symbol" pitchFamily="18" charset="2"/>
              </a:rPr>
              <a:t>个或</a:t>
            </a:r>
            <a:r>
              <a:rPr lang="en-US" altLang="zh-CN" sz="2400" dirty="0">
                <a:latin typeface="Times New Roman" pitchFamily="18" charset="0"/>
                <a:sym typeface="Symbol" pitchFamily="18" charset="2"/>
              </a:rPr>
              <a:t>k</a:t>
            </a:r>
            <a:r>
              <a:rPr lang="zh-CN" altLang="en-US" sz="2400" dirty="0">
                <a:latin typeface="Times New Roman" pitchFamily="18" charset="0"/>
                <a:sym typeface="Symbol" pitchFamily="18" charset="2"/>
              </a:rPr>
              <a:t>个以上的模数相乘都比</a:t>
            </a:r>
            <a:r>
              <a:rPr lang="en-US" altLang="zh-CN" sz="2400" dirty="0">
                <a:latin typeface="Times New Roman" pitchFamily="18" charset="0"/>
                <a:sym typeface="Symbol" pitchFamily="18" charset="2"/>
              </a:rPr>
              <a:t>s</a:t>
            </a:r>
            <a:r>
              <a:rPr lang="zh-CN" altLang="en-US" sz="2400" dirty="0">
                <a:latin typeface="Times New Roman" pitchFamily="18" charset="0"/>
                <a:sym typeface="Symbol" pitchFamily="18" charset="2"/>
              </a:rPr>
              <a:t>大，它们恢复出来的</a:t>
            </a:r>
            <a:r>
              <a:rPr lang="en-US" altLang="zh-CN" sz="2400" dirty="0">
                <a:latin typeface="Times New Roman" pitchFamily="18" charset="0"/>
                <a:sym typeface="Symbol" pitchFamily="18" charset="2"/>
              </a:rPr>
              <a:t>s</a:t>
            </a:r>
            <a:r>
              <a:rPr lang="zh-CN" altLang="en-US" sz="2400" dirty="0">
                <a:latin typeface="Times New Roman" pitchFamily="18" charset="0"/>
                <a:sym typeface="Symbol" pitchFamily="18" charset="2"/>
              </a:rPr>
              <a:t>必然相同，而少于</a:t>
            </a:r>
            <a:r>
              <a:rPr lang="en-US" altLang="zh-CN" sz="2400" dirty="0">
                <a:latin typeface="Times New Roman" pitchFamily="18" charset="0"/>
                <a:sym typeface="Symbol" pitchFamily="18" charset="2"/>
              </a:rPr>
              <a:t>k</a:t>
            </a:r>
            <a:r>
              <a:rPr lang="zh-CN" altLang="en-US" sz="2400" dirty="0">
                <a:latin typeface="Times New Roman" pitchFamily="18" charset="0"/>
                <a:sym typeface="Symbol" pitchFamily="18" charset="2"/>
              </a:rPr>
              <a:t>个参与者则不行</a:t>
            </a:r>
            <a:endParaRPr lang="zh-CN" altLang="en-US" sz="2400" dirty="0"/>
          </a:p>
        </p:txBody>
      </p:sp>
      <p:graphicFrame>
        <p:nvGraphicFramePr>
          <p:cNvPr id="533508" name="Object 4"/>
          <p:cNvGraphicFramePr>
            <a:graphicFrameLocks noGrp="1" noChangeAspect="1"/>
          </p:cNvGraphicFramePr>
          <p:nvPr>
            <p:ph sz="half" idx="2"/>
          </p:nvPr>
        </p:nvGraphicFramePr>
        <p:xfrm>
          <a:off x="1676400" y="4114800"/>
          <a:ext cx="2133600" cy="808038"/>
        </p:xfrm>
        <a:graphic>
          <a:graphicData uri="http://schemas.openxmlformats.org/presentationml/2006/ole">
            <p:oleObj spid="_x0000_s932873" name="公式" r:id="rId3" imgW="1206500" imgH="457200" progId="Equation.3">
              <p:embed/>
            </p:oleObj>
          </a:graphicData>
        </a:graphic>
      </p:graphicFrame>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93</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type="body" idx="1"/>
          </p:nvPr>
        </p:nvSpPr>
        <p:spPr>
          <a:xfrm>
            <a:off x="457200" y="838200"/>
            <a:ext cx="8229600" cy="5638800"/>
          </a:xfrm>
        </p:spPr>
        <p:txBody>
          <a:bodyPr/>
          <a:lstStyle/>
          <a:p>
            <a:r>
              <a:rPr lang="zh-CN" altLang="en-US" dirty="0"/>
              <a:t>近年来的新的研究领域</a:t>
            </a:r>
          </a:p>
          <a:p>
            <a:pPr lvl="1"/>
            <a:r>
              <a:rPr lang="zh-CN" altLang="en-US" dirty="0"/>
              <a:t>视觉密码</a:t>
            </a:r>
          </a:p>
          <a:p>
            <a:pPr lvl="1"/>
            <a:r>
              <a:rPr lang="zh-CN" altLang="en-US" dirty="0"/>
              <a:t>将一幅秘密图像分解为</a:t>
            </a:r>
            <a:r>
              <a:rPr lang="en-US" altLang="zh-CN" dirty="0"/>
              <a:t>n</a:t>
            </a:r>
            <a:r>
              <a:rPr lang="zh-CN" altLang="en-US" dirty="0"/>
              <a:t>个子秘密图像，对于</a:t>
            </a:r>
            <a:r>
              <a:rPr lang="en-US" altLang="zh-CN" dirty="0"/>
              <a:t>(</a:t>
            </a:r>
            <a:r>
              <a:rPr lang="en-US" altLang="zh-CN" dirty="0" err="1"/>
              <a:t>k,n</a:t>
            </a:r>
            <a:r>
              <a:rPr lang="en-US" altLang="zh-CN" dirty="0"/>
              <a:t>)</a:t>
            </a:r>
            <a:r>
              <a:rPr lang="zh-CN" altLang="en-US" dirty="0"/>
              <a:t>门限而言任意的</a:t>
            </a:r>
            <a:r>
              <a:rPr lang="en-US" altLang="zh-CN" dirty="0"/>
              <a:t>k</a:t>
            </a:r>
            <a:r>
              <a:rPr lang="zh-CN" altLang="en-US" dirty="0"/>
              <a:t>个子图像合成可恢复该秘密</a:t>
            </a:r>
            <a:r>
              <a:rPr lang="zh-CN" altLang="en-US" dirty="0" smtClean="0"/>
              <a:t>图像</a:t>
            </a:r>
          </a:p>
        </p:txBody>
      </p:sp>
      <p:sp>
        <p:nvSpPr>
          <p:cNvPr id="4"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秘密共享</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94</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381000" y="914400"/>
            <a:ext cx="8534400" cy="5638800"/>
          </a:xfrm>
        </p:spPr>
        <p:txBody>
          <a:bodyPr/>
          <a:lstStyle/>
          <a:p>
            <a:pPr>
              <a:lnSpc>
                <a:spcPct val="100000"/>
              </a:lnSpc>
            </a:pPr>
            <a:r>
              <a:rPr lang="zh-CN" altLang="en-US" sz="2000" dirty="0" smtClean="0"/>
              <a:t>密钥托管也称为托管加密，其目的是保证对个人没有绝对的隐私和绝对不可跟踪的匿名性，即在强加密中结合对突发事件的解密能力。</a:t>
            </a:r>
          </a:p>
          <a:p>
            <a:pPr>
              <a:lnSpc>
                <a:spcPct val="100000"/>
              </a:lnSpc>
            </a:pPr>
            <a:r>
              <a:rPr lang="zh-CN" altLang="en-US" sz="2000" dirty="0" smtClean="0"/>
              <a:t>其实现手段是把已加密的数据和数据恢复密钥联系起来，数据恢复密钥不必是直接解密的密钥，但由它可得解密密钥。</a:t>
            </a:r>
          </a:p>
          <a:p>
            <a:pPr>
              <a:lnSpc>
                <a:spcPct val="100000"/>
              </a:lnSpc>
            </a:pPr>
            <a:r>
              <a:rPr lang="zh-CN" altLang="en-US" sz="2000" dirty="0" smtClean="0"/>
              <a:t>数据恢复密钥由所信任的委托人持有，委托人可以是政府机构、法院或有契约的私人组织。一个密钥可能是在数个这样的委托人中分拆。</a:t>
            </a:r>
          </a:p>
          <a:p>
            <a:pPr>
              <a:lnSpc>
                <a:spcPct val="100000"/>
              </a:lnSpc>
            </a:pPr>
            <a:r>
              <a:rPr lang="zh-CN" altLang="en-US" sz="2000" dirty="0" smtClean="0"/>
              <a:t>调查机构或情报机构通过适当的程序，如获得法院证书，从委托人处获得数据恢复密钥。</a:t>
            </a:r>
          </a:p>
          <a:p>
            <a:pPr>
              <a:lnSpc>
                <a:spcPct val="100000"/>
              </a:lnSpc>
            </a:pPr>
            <a:r>
              <a:rPr lang="zh-CN" altLang="en-US" sz="2000" dirty="0" smtClean="0"/>
              <a:t>密钥托管加密技术提供了一个备用的解密途径，政府机构在需要时，可通过密钥托管技术解密用户的信息，而用户的密钥若丢失或损坏，也可通过密钥托管技术恢复自己的密钥。所以这个备用的手段不仅对政府有用，而且对用户自己也有用。</a:t>
            </a:r>
            <a:endParaRPr lang="zh-CN" altLang="en-US" sz="2000" dirty="0"/>
          </a:p>
        </p:txBody>
      </p:sp>
      <p:sp>
        <p:nvSpPr>
          <p:cNvPr id="4" name="标题 1"/>
          <p:cNvSpPr>
            <a:spLocks noGrp="1"/>
          </p:cNvSpPr>
          <p:nvPr>
            <p:ph type="title"/>
          </p:nvPr>
        </p:nvSpPr>
        <p:spPr>
          <a:xfrm>
            <a:off x="533400" y="381000"/>
            <a:ext cx="7696200" cy="533400"/>
          </a:xfrm>
        </p:spPr>
        <p:txBody>
          <a:bodyPr/>
          <a:lstStyle/>
          <a:p>
            <a:r>
              <a:rPr lang="en-US" altLang="zh-CN" dirty="0" smtClean="0"/>
              <a:t>8.7 </a:t>
            </a:r>
            <a:r>
              <a:rPr lang="zh-CN" altLang="en-US" dirty="0" smtClean="0"/>
              <a:t>密钥托管</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密钥托管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95</a:t>
            </a:fld>
            <a:r>
              <a:rPr lang="en-US" altLang="zh-CN" dirty="0" smtClean="0"/>
              <a:t>/</a:t>
            </a:r>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zh-CN" dirty="0" smtClean="0"/>
              <a:t>8.7 </a:t>
            </a:r>
            <a:r>
              <a:rPr lang="zh-CN" altLang="en-US" dirty="0"/>
              <a:t>美国托管加密标准简介</a:t>
            </a:r>
          </a:p>
        </p:txBody>
      </p:sp>
      <p:sp>
        <p:nvSpPr>
          <p:cNvPr id="443395" name="Rectangle 3"/>
          <p:cNvSpPr>
            <a:spLocks noGrp="1" noChangeArrowheads="1"/>
          </p:cNvSpPr>
          <p:nvPr>
            <p:ph type="body" idx="1"/>
          </p:nvPr>
        </p:nvSpPr>
        <p:spPr>
          <a:xfrm>
            <a:off x="457200" y="1066800"/>
            <a:ext cx="8229600" cy="5410200"/>
          </a:xfrm>
        </p:spPr>
        <p:txBody>
          <a:bodyPr/>
          <a:lstStyle/>
          <a:p>
            <a:pPr>
              <a:lnSpc>
                <a:spcPct val="110000"/>
              </a:lnSpc>
            </a:pPr>
            <a:r>
              <a:rPr lang="en-US" altLang="zh-CN" sz="2400"/>
              <a:t>1993</a:t>
            </a:r>
            <a:r>
              <a:rPr lang="zh-CN" altLang="en-US" sz="2400"/>
              <a:t>年</a:t>
            </a:r>
            <a:r>
              <a:rPr lang="en-US" altLang="zh-CN" sz="2400"/>
              <a:t>4</a:t>
            </a:r>
            <a:r>
              <a:rPr lang="zh-CN" altLang="en-US" sz="2400"/>
              <a:t>月，美国政府为了满足其电信安全、公众安全和国家安全，提出了托管加密标准</a:t>
            </a:r>
            <a:r>
              <a:rPr lang="en-US" altLang="zh-CN" sz="2400"/>
              <a:t>EES(escrowed encryption standard)</a:t>
            </a:r>
            <a:r>
              <a:rPr lang="zh-CN" altLang="en-US" sz="2400"/>
              <a:t>，该标准所使用的托管加密技术不仅</a:t>
            </a:r>
            <a:r>
              <a:rPr lang="zh-CN" altLang="en-US" sz="2400" b="0"/>
              <a:t>提供了强加密功能，同时也为政府机构提供了实施法律授权下的监听功能</a:t>
            </a:r>
            <a:r>
              <a:rPr lang="zh-CN" altLang="en-US" sz="2400"/>
              <a:t>。这一技术是</a:t>
            </a:r>
            <a:r>
              <a:rPr lang="zh-CN" altLang="en-US" sz="2400" b="0"/>
              <a:t>通过一个防窜扰的芯片</a:t>
            </a:r>
            <a:r>
              <a:rPr lang="en-US" altLang="zh-CN" sz="2400"/>
              <a:t>(</a:t>
            </a:r>
            <a:r>
              <a:rPr lang="zh-CN" altLang="en-US" sz="2400"/>
              <a:t>称为</a:t>
            </a:r>
            <a:r>
              <a:rPr lang="en-US" altLang="zh-CN" sz="2400"/>
              <a:t>Clipper</a:t>
            </a:r>
            <a:r>
              <a:rPr lang="zh-CN" altLang="en-US" sz="2400"/>
              <a:t>芯片</a:t>
            </a:r>
            <a:r>
              <a:rPr lang="en-US" altLang="zh-CN" sz="2400"/>
              <a:t>)</a:t>
            </a:r>
            <a:r>
              <a:rPr lang="zh-CN" altLang="en-US" sz="2400"/>
              <a:t>来实现的。</a:t>
            </a:r>
          </a:p>
          <a:p>
            <a:pPr>
              <a:lnSpc>
                <a:spcPct val="110000"/>
              </a:lnSpc>
            </a:pPr>
            <a:r>
              <a:rPr lang="zh-CN" altLang="en-US" sz="2400"/>
              <a:t>它有两个特性：</a:t>
            </a:r>
          </a:p>
          <a:p>
            <a:pPr lvl="1">
              <a:lnSpc>
                <a:spcPct val="110000"/>
              </a:lnSpc>
            </a:pPr>
            <a:r>
              <a:rPr lang="zh-CN" altLang="en-US" sz="2000"/>
              <a:t>① 一个加密算法</a:t>
            </a:r>
            <a:r>
              <a:rPr lang="en-US" altLang="zh-CN" sz="2000">
                <a:latin typeface="华文中宋"/>
              </a:rPr>
              <a:t>——</a:t>
            </a:r>
            <a:r>
              <a:rPr lang="en-US" altLang="zh-CN" sz="2000"/>
              <a:t>Skipjack</a:t>
            </a:r>
            <a:r>
              <a:rPr lang="zh-CN" altLang="en-US" sz="2000"/>
              <a:t>算法，该算法是由</a:t>
            </a:r>
            <a:r>
              <a:rPr lang="en-US" altLang="zh-CN" sz="2000"/>
              <a:t>NSA</a:t>
            </a:r>
            <a:r>
              <a:rPr lang="zh-CN" altLang="en-US" sz="2000"/>
              <a:t>设计的，用于加（解）密用户间通信的消息。该算法已于</a:t>
            </a:r>
            <a:r>
              <a:rPr lang="en-US" altLang="zh-CN" sz="2000"/>
              <a:t>1998</a:t>
            </a:r>
            <a:r>
              <a:rPr lang="zh-CN" altLang="en-US" sz="2000"/>
              <a:t>年</a:t>
            </a:r>
            <a:r>
              <a:rPr lang="en-US" altLang="zh-CN" sz="2000"/>
              <a:t>3</a:t>
            </a:r>
            <a:r>
              <a:rPr lang="zh-CN" altLang="en-US" sz="2000"/>
              <a:t>月公布。</a:t>
            </a:r>
          </a:p>
          <a:p>
            <a:pPr lvl="1">
              <a:lnSpc>
                <a:spcPct val="110000"/>
              </a:lnSpc>
            </a:pPr>
            <a:r>
              <a:rPr lang="zh-CN" altLang="en-US" sz="2000"/>
              <a:t>② 为法律实施提供</a:t>
            </a:r>
            <a:r>
              <a:rPr lang="zh-CN" altLang="en-US" sz="2000">
                <a:latin typeface="华文中宋"/>
              </a:rPr>
              <a:t>“</a:t>
            </a:r>
            <a:r>
              <a:rPr lang="zh-CN" altLang="en-US" sz="2000"/>
              <a:t>后门</a:t>
            </a:r>
            <a:r>
              <a:rPr lang="zh-CN" altLang="en-US" sz="2000">
                <a:latin typeface="华文中宋"/>
              </a:rPr>
              <a:t>”</a:t>
            </a:r>
            <a:r>
              <a:rPr lang="zh-CN" altLang="en-US" sz="2000"/>
              <a:t>的部分</a:t>
            </a:r>
            <a:r>
              <a:rPr lang="en-US" altLang="zh-CN" sz="2000">
                <a:latin typeface="华文中宋"/>
              </a:rPr>
              <a:t>——</a:t>
            </a:r>
            <a:r>
              <a:rPr lang="zh-CN" altLang="en-US" sz="2000"/>
              <a:t>法律实施存取域</a:t>
            </a:r>
            <a:r>
              <a:rPr lang="en-US" altLang="zh-CN" sz="2000"/>
              <a:t>LEAF(law enforcement access field)</a:t>
            </a:r>
            <a:r>
              <a:rPr lang="zh-CN" altLang="en-US" sz="2000"/>
              <a:t>。通过这个域，法律实施部门可在法律授权下，实现对用户通信的解密。</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第八章 密钥分配与密钥管理：</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8.7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密钥托管</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96</a:t>
            </a:fld>
            <a:r>
              <a:rPr lang="en-US" altLang="zh-CN" dirty="0" smtClean="0"/>
              <a:t>/</a:t>
            </a:r>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中宋" pitchFamily="2" charset="-122"/>
              </a:rPr>
              <a:t>作业</a:t>
            </a:r>
            <a:endParaRPr lang="zh-CN" altLang="en-US" dirty="0"/>
          </a:p>
        </p:txBody>
      </p:sp>
      <p:sp>
        <p:nvSpPr>
          <p:cNvPr id="3" name="内容占位符 2"/>
          <p:cNvSpPr>
            <a:spLocks noGrp="1"/>
          </p:cNvSpPr>
          <p:nvPr>
            <p:ph idx="1"/>
          </p:nvPr>
        </p:nvSpPr>
        <p:spPr/>
        <p:txBody>
          <a:bodyPr/>
          <a:lstStyle/>
          <a:p>
            <a:r>
              <a:rPr lang="en-US" altLang="zh-CN" dirty="0" smtClean="0">
                <a:latin typeface="华文中宋" pitchFamily="2" charset="-122"/>
              </a:rPr>
              <a:t>p</a:t>
            </a:r>
            <a:r>
              <a:rPr lang="en-US" altLang="zh-CN" baseline="-25000" dirty="0" smtClean="0">
                <a:latin typeface="华文中宋" pitchFamily="2" charset="-122"/>
              </a:rPr>
              <a:t>161</a:t>
            </a:r>
            <a:r>
              <a:rPr lang="zh-CN" altLang="en-US" dirty="0" smtClean="0">
                <a:latin typeface="华文中宋" pitchFamily="2" charset="-122"/>
              </a:rPr>
              <a:t>：</a:t>
            </a:r>
            <a:r>
              <a:rPr lang="en-US" altLang="zh-CN" dirty="0" smtClean="0">
                <a:latin typeface="华文中宋" pitchFamily="2" charset="-122"/>
              </a:rPr>
              <a:t>1</a:t>
            </a:r>
            <a:r>
              <a:rPr lang="zh-CN" altLang="en-US" dirty="0" smtClean="0">
                <a:latin typeface="华文中宋" pitchFamily="2" charset="-122"/>
              </a:rPr>
              <a:t>，</a:t>
            </a:r>
            <a:r>
              <a:rPr lang="en-US" altLang="zh-CN" dirty="0" smtClean="0">
                <a:latin typeface="华文中宋" pitchFamily="2" charset="-122"/>
              </a:rPr>
              <a:t>2</a:t>
            </a:r>
            <a:r>
              <a:rPr lang="zh-CN" altLang="en-US" dirty="0" smtClean="0">
                <a:latin typeface="华文中宋" pitchFamily="2" charset="-122"/>
              </a:rPr>
              <a:t>，</a:t>
            </a:r>
            <a:r>
              <a:rPr lang="en-US" altLang="zh-CN" dirty="0" smtClean="0">
                <a:latin typeface="华文中宋" pitchFamily="2" charset="-122"/>
              </a:rPr>
              <a:t>3</a:t>
            </a:r>
            <a:r>
              <a:rPr lang="zh-CN" altLang="en-US" dirty="0" smtClean="0">
                <a:latin typeface="华文中宋" pitchFamily="2" charset="-122"/>
              </a:rPr>
              <a:t>，</a:t>
            </a:r>
            <a:r>
              <a:rPr lang="en-US" altLang="zh-CN" dirty="0" smtClean="0">
                <a:latin typeface="华文中宋" pitchFamily="2" charset="-122"/>
              </a:rPr>
              <a:t>4</a:t>
            </a:r>
            <a:r>
              <a:rPr lang="zh-CN" altLang="en-US" dirty="0" smtClean="0">
                <a:latin typeface="华文中宋" pitchFamily="2" charset="-122"/>
              </a:rPr>
              <a:t>，</a:t>
            </a:r>
            <a:r>
              <a:rPr lang="en-US" altLang="zh-CN" dirty="0" smtClean="0">
                <a:latin typeface="华文中宋" pitchFamily="2" charset="-122"/>
              </a:rPr>
              <a:t>5</a:t>
            </a:r>
          </a:p>
          <a:p>
            <a:r>
              <a:rPr lang="zh-CN" altLang="en-US" dirty="0" smtClean="0">
                <a:latin typeface="华文中宋" pitchFamily="2" charset="-122"/>
              </a:rPr>
              <a:t>复习题：</a:t>
            </a:r>
            <a:r>
              <a:rPr lang="en-US" altLang="zh-CN" dirty="0" smtClean="0">
                <a:latin typeface="华文中宋" pitchFamily="2" charset="-122"/>
              </a:rPr>
              <a:t>4.1、4.6、4.8、6.1</a:t>
            </a:r>
          </a:p>
          <a:p>
            <a:r>
              <a:rPr lang="zh-CN" altLang="en-US" dirty="0" smtClean="0">
                <a:latin typeface="华文中宋" pitchFamily="2" charset="-122"/>
              </a:rPr>
              <a:t>编程作业</a:t>
            </a:r>
            <a:endParaRPr lang="en-US" altLang="zh-CN" dirty="0" smtClean="0">
              <a:latin typeface="华文中宋" pitchFamily="2" charset="-122"/>
            </a:endParaRPr>
          </a:p>
          <a:p>
            <a:pPr lvl="1"/>
            <a:r>
              <a:rPr lang="en-US" altLang="zh-CN" dirty="0" smtClean="0">
                <a:latin typeface="华文中宋" pitchFamily="2" charset="-122"/>
              </a:rPr>
              <a:t>1. </a:t>
            </a:r>
            <a:r>
              <a:rPr lang="zh-CN" altLang="en-US" dirty="0" smtClean="0">
                <a:latin typeface="华文中宋" pitchFamily="2" charset="-122"/>
              </a:rPr>
              <a:t>试编写</a:t>
            </a:r>
            <a:r>
              <a:rPr lang="en-US" altLang="zh-CN" dirty="0" smtClean="0">
                <a:latin typeface="华文中宋" pitchFamily="2" charset="-122"/>
              </a:rPr>
              <a:t>ANSI X9.17</a:t>
            </a:r>
            <a:r>
              <a:rPr lang="zh-CN" altLang="en-US" dirty="0" smtClean="0">
                <a:latin typeface="华文中宋" pitchFamily="2" charset="-122"/>
              </a:rPr>
              <a:t>伪随机数产生器</a:t>
            </a:r>
            <a:endParaRPr lang="en-US" altLang="zh-CN" dirty="0" smtClean="0">
              <a:latin typeface="华文中宋" pitchFamily="2" charset="-122"/>
            </a:endParaRPr>
          </a:p>
          <a:p>
            <a:pPr lvl="1"/>
            <a:r>
              <a:rPr lang="en-US" altLang="zh-CN" dirty="0" smtClean="0">
                <a:latin typeface="华文中宋" pitchFamily="2" charset="-122"/>
              </a:rPr>
              <a:t>2. </a:t>
            </a:r>
            <a:r>
              <a:rPr lang="zh-CN" altLang="en-US" dirty="0" smtClean="0">
                <a:latin typeface="华文中宋" pitchFamily="2" charset="-122"/>
              </a:rPr>
              <a:t>试</a:t>
            </a:r>
            <a:r>
              <a:rPr lang="zh-CN" altLang="en-US" dirty="0" smtClean="0">
                <a:latin typeface="华文中宋" pitchFamily="2" charset="-122"/>
              </a:rPr>
              <a:t>编写</a:t>
            </a:r>
            <a:r>
              <a:rPr lang="en-US" altLang="zh-CN" smtClean="0">
                <a:latin typeface="华文中宋" pitchFamily="2" charset="-122"/>
              </a:rPr>
              <a:t>BBS</a:t>
            </a:r>
            <a:r>
              <a:rPr lang="zh-CN" altLang="en-US" smtClean="0">
                <a:latin typeface="华文中宋" pitchFamily="2" charset="-122"/>
              </a:rPr>
              <a:t>比特</a:t>
            </a:r>
            <a:r>
              <a:rPr lang="zh-CN" altLang="en-US" dirty="0" smtClean="0">
                <a:latin typeface="华文中宋" pitchFamily="2" charset="-122"/>
              </a:rPr>
              <a:t>产生器</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97</a:t>
            </a:fld>
            <a:r>
              <a:rPr lang="en-US" altLang="zh-CN" smtClean="0"/>
              <a:t>/</a:t>
            </a:r>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p>
            <a:fld id="{4B9198CF-7AF3-498F-8A2D-3E5BA9192DC1}" type="slidenum">
              <a:rPr lang="en-US" altLang="zh-CN" smtClean="0">
                <a:latin typeface="Arial" charset="0"/>
              </a:rPr>
              <a:pPr/>
              <a:t>98</a:t>
            </a:fld>
            <a:r>
              <a:rPr lang="en-US" altLang="zh-CN" dirty="0" smtClean="0">
                <a:latin typeface="Arial" charset="0"/>
              </a:rPr>
              <a:t>/</a:t>
            </a:r>
          </a:p>
        </p:txBody>
      </p:sp>
      <p:sp>
        <p:nvSpPr>
          <p:cNvPr id="105475" name="Rectangle 3"/>
          <p:cNvSpPr>
            <a:spLocks noGrp="1" noChangeArrowheads="1"/>
          </p:cNvSpPr>
          <p:nvPr>
            <p:ph type="body" idx="1"/>
          </p:nvPr>
        </p:nvSpPr>
        <p:spPr>
          <a:xfrm>
            <a:off x="457200" y="2133600"/>
            <a:ext cx="8229600" cy="3997325"/>
          </a:xfrm>
        </p:spPr>
        <p:txBody>
          <a:bodyPr/>
          <a:lstStyle/>
          <a:p>
            <a:pPr algn="ctr" eaLnBrk="1" hangingPunct="1">
              <a:buFont typeface="Wingdings" pitchFamily="2" charset="2"/>
              <a:buNone/>
            </a:pPr>
            <a:r>
              <a:rPr lang="zh-CN" altLang="en-US" sz="6600" dirty="0" smtClean="0">
                <a:solidFill>
                  <a:srgbClr val="004C00"/>
                </a:solidFill>
              </a:rPr>
              <a:t>谢谢！</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12440</TotalTime>
  <Words>12911</Words>
  <Application>Microsoft Office PowerPoint</Application>
  <PresentationFormat>全屏显示(4:3)</PresentationFormat>
  <Paragraphs>935</Paragraphs>
  <Slides>98</Slides>
  <Notes>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98</vt:i4>
      </vt:variant>
    </vt:vector>
  </HeadingPairs>
  <TitlesOfParts>
    <vt:vector size="101" baseType="lpstr">
      <vt:lpstr>Network</vt:lpstr>
      <vt:lpstr>Visio</vt:lpstr>
      <vt:lpstr>公式</vt:lpstr>
      <vt:lpstr>第八章  密钥分配与密钥管理</vt:lpstr>
      <vt:lpstr>内容提要</vt:lpstr>
      <vt:lpstr>8.1 随机数的产生</vt:lpstr>
      <vt:lpstr>8.1.1 随机数的产生要求</vt:lpstr>
      <vt:lpstr>8.1.1 随机数的产生要求</vt:lpstr>
      <vt:lpstr>8.1.2 随机数源</vt:lpstr>
      <vt:lpstr>8.1.3 伪随机数产生器 </vt:lpstr>
      <vt:lpstr>8.1.3 伪随机数产生器 </vt:lpstr>
      <vt:lpstr>8.1.3 伪随机数产生器 </vt:lpstr>
      <vt:lpstr>8.1.3 伪随机数产生器 </vt:lpstr>
      <vt:lpstr>8.1.3 伪随机数产生器 </vt:lpstr>
      <vt:lpstr>8.1.3 伪随机数产生器 </vt:lpstr>
      <vt:lpstr>8.1.4 基于密码算法的随机数产生器</vt:lpstr>
      <vt:lpstr>8.1.4 基于密码算法的随机数产生器</vt:lpstr>
      <vt:lpstr>8.1.4 基于密码算法的随机数产生器</vt:lpstr>
      <vt:lpstr>8.1.4 基于密码算法的随机数产生器</vt:lpstr>
      <vt:lpstr>8.1.5 随机比特产生器</vt:lpstr>
      <vt:lpstr>8.1.5 随机比特产生器</vt:lpstr>
      <vt:lpstr>8.1.5 随机比特产生器</vt:lpstr>
      <vt:lpstr>8.2 密钥管理概述</vt:lpstr>
      <vt:lpstr>8.2.1 密钥种类及其产生</vt:lpstr>
      <vt:lpstr>幻灯片 22</vt:lpstr>
      <vt:lpstr>8.2.1 密钥种类及其产生</vt:lpstr>
      <vt:lpstr>8.2.1 密钥种类及其产生</vt:lpstr>
      <vt:lpstr>8.2.2 密钥分配的基本方法</vt:lpstr>
      <vt:lpstr>8.2.2 密钥分配的基本方法</vt:lpstr>
      <vt:lpstr>8.2.2 密钥分配的基本方法</vt:lpstr>
      <vt:lpstr>8.2.2 密钥分配的基本方法</vt:lpstr>
      <vt:lpstr>8.2.2 密钥分配的基本方法</vt:lpstr>
      <vt:lpstr>8.2.3 密钥的分层控制</vt:lpstr>
      <vt:lpstr>8.3.1 基于对称密钥的管理与分配</vt:lpstr>
      <vt:lpstr>8.3.1 基于对称密钥的管理与分配</vt:lpstr>
      <vt:lpstr>8.3.2 基于公钥的密钥管理体制及分配</vt:lpstr>
      <vt:lpstr>8.3.2 基于公钥的密钥管理体制及分配</vt:lpstr>
      <vt:lpstr>8.3.2 基于公钥的密钥管理体制及分配</vt:lpstr>
      <vt:lpstr>8.3.2 基于公钥的密钥管理体制及分配</vt:lpstr>
      <vt:lpstr>8.3.2 基于公钥的密钥管理体制及分配</vt:lpstr>
      <vt:lpstr>8.3.2 基于公钥的密钥管理体制及分配</vt:lpstr>
      <vt:lpstr>8.3.2 基于公钥的密钥管理体制及分配</vt:lpstr>
      <vt:lpstr>8.3.2 基于公钥的密钥管理体制及分配</vt:lpstr>
      <vt:lpstr>8.3.2 基于公钥的密钥管理体制及分配</vt:lpstr>
      <vt:lpstr>8.3.2 基于公钥的密钥管理体制及分配</vt:lpstr>
      <vt:lpstr>8.4.1 PKI的基本概念</vt:lpstr>
      <vt:lpstr>8.4.1 PKI的基本概念</vt:lpstr>
      <vt:lpstr>8.4.2 PKI的组成</vt:lpstr>
      <vt:lpstr>8.4.2 PKI的组成</vt:lpstr>
      <vt:lpstr>8.4.2 PKI的组成</vt:lpstr>
      <vt:lpstr>8.4.3 认证中心CA的体系结构与服务</vt:lpstr>
      <vt:lpstr>8.4.3 认证中心CA的体系结构与服务</vt:lpstr>
      <vt:lpstr>8.4.4 PKI中的信任模型</vt:lpstr>
      <vt:lpstr>8.4.4 PKI中的信任模型</vt:lpstr>
      <vt:lpstr>8.4.4 PKI中的信任模型</vt:lpstr>
      <vt:lpstr>8.4.4 PKI中的信任模型</vt:lpstr>
      <vt:lpstr>8.4.4 PKI中的信任模型</vt:lpstr>
      <vt:lpstr>8.5 X.509认证业务</vt:lpstr>
      <vt:lpstr>8.5  X.509 认证业务</vt:lpstr>
      <vt:lpstr>8.5  X.509 认证业务</vt:lpstr>
      <vt:lpstr>8.5.1 证书—证书的格式</vt:lpstr>
      <vt:lpstr>8.5.1 证书—证书的格式</vt:lpstr>
      <vt:lpstr>8.5.1 证书—证书的格式</vt:lpstr>
      <vt:lpstr>8.5.1 证书—证书的格式</vt:lpstr>
      <vt:lpstr>8.5.1 证书—证书的格式</vt:lpstr>
      <vt:lpstr>8.5.1 证书—证书的获取</vt:lpstr>
      <vt:lpstr>8.5.1 证书—证书的获取</vt:lpstr>
      <vt:lpstr>8.5.1 证书—证书的获取</vt:lpstr>
      <vt:lpstr>8.5.1 证书—证书的获取</vt:lpstr>
      <vt:lpstr>8.5.1 证书—证书的获取</vt:lpstr>
      <vt:lpstr>8.5.1 证书—证书的吊销</vt:lpstr>
      <vt:lpstr>8.5.1 证书—证书的吊销</vt:lpstr>
      <vt:lpstr>8.5.1 证书—证书的吊销</vt:lpstr>
      <vt:lpstr>8.5.2 认证过程</vt:lpstr>
      <vt:lpstr>8.5.2 认证过程</vt:lpstr>
      <vt:lpstr>8.5.2 认证过程</vt:lpstr>
      <vt:lpstr>8.5.2 认证过程</vt:lpstr>
      <vt:lpstr>8.5.2 认证过程</vt:lpstr>
      <vt:lpstr>8.5.2 认证过程</vt:lpstr>
      <vt:lpstr>8.5.2 认证过程</vt:lpstr>
      <vt:lpstr>8.6 秘密共享</vt:lpstr>
      <vt:lpstr>8.6.1 秘密分割门限方案</vt:lpstr>
      <vt:lpstr>幻灯片 80</vt:lpstr>
      <vt:lpstr>8.6.2 Shamir门限方案</vt:lpstr>
      <vt:lpstr>8.6.2 Shamir门限方案</vt:lpstr>
      <vt:lpstr>8.6.2 Shamir门限方案</vt:lpstr>
      <vt:lpstr>8.6.2 Shamir门限方案</vt:lpstr>
      <vt:lpstr>8.6.2 Shamir门限方案</vt:lpstr>
      <vt:lpstr>幻灯片 86</vt:lpstr>
      <vt:lpstr>幻灯片 87</vt:lpstr>
      <vt:lpstr>8.6.2 Shamir门限方案</vt:lpstr>
      <vt:lpstr>8.6.3 基于中国剩余定理的门限方案</vt:lpstr>
      <vt:lpstr>8.6.3 基于中国剩余定理的门限方案</vt:lpstr>
      <vt:lpstr>8.6.3 基于中国剩余定理的门限方案</vt:lpstr>
      <vt:lpstr>幻灯片 92</vt:lpstr>
      <vt:lpstr>8.6.3 基于中国剩余定理的门限方案</vt:lpstr>
      <vt:lpstr>幻灯片 94</vt:lpstr>
      <vt:lpstr>8.7 密钥托管</vt:lpstr>
      <vt:lpstr>8.7 美国托管加密标准简介</vt:lpstr>
      <vt:lpstr>作业</vt:lpstr>
      <vt:lpstr>幻灯片 98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dqk</dc:creator>
  <cp:lastModifiedBy>lenovo</cp:lastModifiedBy>
  <cp:revision>1134</cp:revision>
  <cp:lastPrinted>1601-01-01T00:00:00Z</cp:lastPrinted>
  <dcterms:created xsi:type="dcterms:W3CDTF">1601-01-01T00:00:00Z</dcterms:created>
  <dcterms:modified xsi:type="dcterms:W3CDTF">2014-11-13T07:45:33Z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