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95" r:id="rId2"/>
    <p:sldId id="328" r:id="rId3"/>
    <p:sldId id="303" r:id="rId4"/>
    <p:sldId id="329" r:id="rId5"/>
    <p:sldId id="306" r:id="rId6"/>
    <p:sldId id="310" r:id="rId7"/>
    <p:sldId id="330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31" r:id="rId16"/>
    <p:sldId id="319" r:id="rId17"/>
    <p:sldId id="320" r:id="rId18"/>
    <p:sldId id="332" r:id="rId19"/>
    <p:sldId id="334" r:id="rId20"/>
    <p:sldId id="336" r:id="rId21"/>
    <p:sldId id="321" r:id="rId22"/>
    <p:sldId id="322" r:id="rId23"/>
    <p:sldId id="337" r:id="rId24"/>
    <p:sldId id="324" r:id="rId25"/>
    <p:sldId id="326" r:id="rId26"/>
    <p:sldId id="335" r:id="rId27"/>
    <p:sldId id="296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5" autoAdjust="0"/>
  </p:normalViewPr>
  <p:slideViewPr>
    <p:cSldViewPr snapToGrid="0">
      <p:cViewPr>
        <p:scale>
          <a:sx n="100" d="100"/>
          <a:sy n="100" d="100"/>
        </p:scale>
        <p:origin x="-702" y="34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29EAB369-D955-4BDC-B225-ADE32CB83E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305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2AA3B-775C-45AD-A747-A9C333A0F2A0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71501-6DAE-4C32-B9A3-C5566132694F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" descr="Slide_iconblue_p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BD21332_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65" y="565863"/>
            <a:ext cx="8229600" cy="71004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39" y="1371952"/>
            <a:ext cx="8442251" cy="4805563"/>
          </a:xfrm>
        </p:spPr>
        <p:txBody>
          <a:bodyPr/>
          <a:lstStyle>
            <a:lvl1pPr marL="274320" indent="-274320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066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40080" indent="-2468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b="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-2468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>
                <a:solidFill>
                  <a:srgbClr val="0000CC"/>
                </a:solidFill>
                <a:latin typeface="Helvetica" panose="020B0604020202020204" pitchFamily="34" charset="0"/>
                <a:ea typeface="Arial Unicode MS" panose="020B0604020202020204" pitchFamily="34" charset="-122"/>
                <a:cs typeface="Helvetica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/>
            </a:lvl4pPr>
            <a:lvl5pPr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defRPr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352107" cy="248167"/>
          </a:xfrm>
        </p:spPr>
        <p:txBody>
          <a:bodyPr/>
          <a:lstStyle>
            <a:lvl1pPr>
              <a:defRPr b="0">
                <a:solidFill>
                  <a:srgbClr val="0066FF"/>
                </a:solidFill>
              </a:defRPr>
            </a:lvl1pPr>
          </a:lstStyle>
          <a:p>
            <a:r>
              <a:rPr lang="en-US" smtClean="0"/>
              <a:t>X.J.Lee ©2014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97079" y="6452043"/>
            <a:ext cx="538716" cy="288999"/>
          </a:xfrm>
        </p:spPr>
        <p:txBody>
          <a:bodyPr/>
          <a:lstStyle>
            <a:lvl1pPr algn="ctr">
              <a:defRPr>
                <a:solidFill>
                  <a:srgbClr val="0066FF"/>
                </a:solidFill>
              </a:defRPr>
            </a:lvl1pPr>
          </a:lstStyle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2651" y="6388248"/>
            <a:ext cx="1839433" cy="352794"/>
          </a:xfrm>
        </p:spPr>
        <p:txBody>
          <a:bodyPr/>
          <a:lstStyle>
            <a:lvl1pPr>
              <a:defRPr b="0">
                <a:solidFill>
                  <a:srgbClr val="0066FF"/>
                </a:solidFill>
              </a:defRPr>
            </a:lvl1pPr>
          </a:lstStyle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494182" y="6539023"/>
            <a:ext cx="1415902" cy="24454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b="1">
                <a:solidFill>
                  <a:srgbClr val="0066FF"/>
                </a:solidFill>
              </a:defRPr>
            </a:lvl1pPr>
          </a:lstStyle>
          <a:p>
            <a:r>
              <a:rPr lang="en-US" smtClean="0"/>
              <a:t>X.J.Lee ©2014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000500" y="6549656"/>
            <a:ext cx="762000" cy="203717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rgbClr val="0066FF"/>
                </a:solidFill>
              </a:defRPr>
            </a:lvl1pPr>
          </a:lstStyle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5181" y="6539023"/>
            <a:ext cx="1690577" cy="22498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rgbClr val="0066FF"/>
                </a:solidFill>
              </a:defRPr>
            </a:lvl1pPr>
          </a:lstStyle>
          <a:p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slow">
    <p:wheel spokes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57200" y="1219200"/>
            <a:ext cx="8412163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altLang="zh-CN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Operating Systems</a:t>
            </a:r>
            <a:r>
              <a:rPr kumimoji="1" lang="en-US" altLang="zh-CN" sz="6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/>
            </a:r>
            <a:br>
              <a:rPr kumimoji="1" lang="en-US" altLang="zh-CN" sz="6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</a:br>
            <a:r>
              <a:rPr kumimoji="1"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Review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54665" y="365838"/>
            <a:ext cx="8229600" cy="710043"/>
          </a:xfrm>
        </p:spPr>
        <p:txBody>
          <a:bodyPr/>
          <a:lstStyle/>
          <a:p>
            <a:r>
              <a:rPr lang="en-US" altLang="zh-CN" sz="3600" dirty="0">
                <a:solidFill>
                  <a:srgbClr val="008000"/>
                </a:solidFill>
                <a:ea typeface="宋体" pitchFamily="2" charset="-122"/>
              </a:rPr>
              <a:t>CPU Scheduling</a:t>
            </a:r>
            <a:endParaRPr lang="zh-CN" altLang="en-US" sz="3600" dirty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73149"/>
            <a:ext cx="8023225" cy="53943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概念</a:t>
            </a:r>
          </a:p>
          <a:p>
            <a:pPr lvl="1">
              <a:lnSpc>
                <a:spcPct val="120000"/>
              </a:lnSpc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CPU-I/O Burst Cycle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CPU-I/O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区间周期</a:t>
            </a:r>
          </a:p>
          <a:p>
            <a:pPr lvl="1">
              <a:lnSpc>
                <a:spcPct val="120000"/>
              </a:lnSpc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CPU Scheduler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调度程序</a:t>
            </a:r>
          </a:p>
          <a:p>
            <a:pPr lvl="1">
              <a:lnSpc>
                <a:spcPct val="120000"/>
              </a:lnSpc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Preemptive Scheduling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&amp;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nonpreemptive scheduling</a:t>
            </a:r>
            <a:endParaRPr lang="zh-CN" altLang="en-US" b="1" i="1" dirty="0">
              <a:solidFill>
                <a:srgbClr val="00B0F0"/>
              </a:solidFill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Dispatcher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分派程序</a:t>
            </a:r>
          </a:p>
          <a:p>
            <a:pPr lvl="1">
              <a:lnSpc>
                <a:spcPct val="120000"/>
              </a:lnSpc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CPU utilization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Throughput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Turnaround</a:t>
            </a: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time</a:t>
            </a:r>
            <a:r>
              <a:rPr lang="en-US" altLang="zh-CN" dirty="0">
                <a:ea typeface="宋体" pitchFamily="2" charset="-122"/>
              </a:rPr>
              <a:t> ,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Waiting</a:t>
            </a: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time</a:t>
            </a:r>
            <a:r>
              <a:rPr lang="en-US" altLang="zh-CN" dirty="0">
                <a:ea typeface="宋体" pitchFamily="2" charset="-122"/>
              </a:rPr>
              <a:t> ,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Response</a:t>
            </a: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time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ea typeface="宋体" pitchFamily="2" charset="-122"/>
              </a:rPr>
              <a:t>Scheduling  Algorithms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465" y="480138"/>
            <a:ext cx="8229600" cy="710043"/>
          </a:xfrm>
        </p:spPr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  <a:ea typeface="宋体" pitchFamily="2" charset="-122"/>
              </a:rPr>
              <a:t>Process Synchronization</a:t>
            </a:r>
            <a:endParaRPr lang="zh-CN" altLang="en-US" dirty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793750" y="1123950"/>
            <a:ext cx="7693025" cy="55340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概念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Race condition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Critical Resource  </a:t>
            </a:r>
            <a:r>
              <a:rPr lang="zh-CN" altLang="en-US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临界资源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Critical Section  </a:t>
            </a:r>
            <a:r>
              <a:rPr lang="zh-CN" altLang="en-US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临界区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Synchronization </a:t>
            </a:r>
            <a:r>
              <a:rPr lang="en-US" altLang="zh-CN" sz="2000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&amp; </a:t>
            </a: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mutually exclusive</a:t>
            </a:r>
            <a:r>
              <a:rPr lang="zh-CN" altLang="en-US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（互斥）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ea typeface="宋体" pitchFamily="2" charset="-122"/>
              </a:rPr>
              <a:t>Solution to Critical-Section Problem(</a:t>
            </a:r>
            <a:r>
              <a:rPr lang="zh-CN" altLang="en-US" sz="2400" b="1" dirty="0">
                <a:ea typeface="宋体" pitchFamily="2" charset="-122"/>
              </a:rPr>
              <a:t>要求</a:t>
            </a:r>
            <a:r>
              <a:rPr lang="en-US" altLang="zh-CN" sz="2400" b="1" dirty="0">
                <a:ea typeface="宋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ea typeface="宋体" pitchFamily="2" charset="-122"/>
              </a:rPr>
              <a:t>Synchronization Hardware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ea typeface="宋体" pitchFamily="2" charset="-122"/>
              </a:rPr>
              <a:t>TestAndSet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ea typeface="宋体" pitchFamily="2" charset="-122"/>
              </a:rPr>
              <a:t>Swap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Semaphores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Monitor</a:t>
            </a:r>
            <a:endParaRPr lang="zh-CN" altLang="en-US" sz="2400" b="1" i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8000"/>
                </a:solidFill>
                <a:ea typeface="宋体" pitchFamily="2" charset="-122"/>
              </a:rPr>
              <a:t>DEADLOCKS</a:t>
            </a:r>
            <a:endParaRPr lang="zh-CN" altLang="en-US" sz="400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Deadlock</a:t>
            </a:r>
          </a:p>
          <a:p>
            <a:r>
              <a:rPr lang="en-US" altLang="zh-CN" sz="2400" b="1">
                <a:ea typeface="宋体" pitchFamily="2" charset="-122"/>
              </a:rPr>
              <a:t>Necessary Conditions</a:t>
            </a:r>
          </a:p>
          <a:p>
            <a:r>
              <a:rPr lang="en-US" altLang="zh-CN" sz="2400" b="1">
                <a:ea typeface="宋体" pitchFamily="2" charset="-122"/>
              </a:rPr>
              <a:t>Deadlock prevention</a:t>
            </a:r>
          </a:p>
          <a:p>
            <a:r>
              <a:rPr lang="en-US" altLang="zh-CN" sz="2400" b="1">
                <a:ea typeface="宋体" pitchFamily="2" charset="-122"/>
              </a:rPr>
              <a:t>Deadlock avoidance</a:t>
            </a:r>
          </a:p>
          <a:p>
            <a:r>
              <a:rPr lang="en-US" altLang="zh-CN" sz="2400" b="1">
                <a:ea typeface="宋体" pitchFamily="2" charset="-122"/>
              </a:rPr>
              <a:t>Deadlock Detection &amp; Recovery</a:t>
            </a:r>
            <a:endParaRPr lang="zh-CN" altLang="en-US" sz="2400" b="1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51038"/>
            <a:ext cx="9020175" cy="11430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FF00"/>
                </a:solidFill>
                <a:ea typeface="宋体" pitchFamily="2" charset="-122"/>
              </a:rPr>
              <a:t>Part Three-- </a:t>
            </a:r>
            <a:r>
              <a:rPr lang="en-US" altLang="zh-CN" sz="4000" dirty="0" smtClean="0">
                <a:solidFill>
                  <a:srgbClr val="FFFF00"/>
                </a:solidFill>
                <a:ea typeface="宋体" pitchFamily="2" charset="-122"/>
              </a:rPr>
              <a:t>Memory </a:t>
            </a:r>
            <a:r>
              <a:rPr lang="en-US" altLang="zh-CN" sz="4000" dirty="0">
                <a:solidFill>
                  <a:srgbClr val="FFFF00"/>
                </a:solidFill>
                <a:ea typeface="宋体" pitchFamily="2" charset="-122"/>
              </a:rPr>
              <a:t>Management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008000"/>
                </a:solidFill>
                <a:ea typeface="宋体" pitchFamily="2" charset="-122"/>
              </a:rPr>
              <a:t>Main </a:t>
            </a:r>
            <a:r>
              <a:rPr lang="en-US" altLang="zh-CN" sz="4000" dirty="0">
                <a:solidFill>
                  <a:srgbClr val="008000"/>
                </a:solidFill>
                <a:ea typeface="宋体" pitchFamily="2" charset="-122"/>
              </a:rPr>
              <a:t>Memory</a:t>
            </a:r>
            <a:endParaRPr lang="zh-CN" altLang="en-US" sz="4000" dirty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606425" y="1076324"/>
            <a:ext cx="8243888" cy="57816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概念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Logical vs. Physical Address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Memory-Management Unit 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MMU</a:t>
            </a:r>
            <a:r>
              <a:rPr lang="en-US" altLang="zh-CN" b="1" dirty="0">
                <a:ea typeface="宋体" pitchFamily="2" charset="-122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Dynamic Loading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Dynamic Linking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 i="1" dirty="0" smtClean="0">
                <a:solidFill>
                  <a:srgbClr val="0000FF"/>
                </a:solidFill>
                <a:ea typeface="宋体" pitchFamily="2" charset="-122"/>
              </a:rPr>
              <a:t>Swapping</a:t>
            </a:r>
            <a:endParaRPr lang="en-US" altLang="zh-CN" b="1" i="1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33450"/>
            <a:ext cx="8243888" cy="55054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 smtClean="0">
                <a:ea typeface="宋体" pitchFamily="2" charset="-122"/>
              </a:rPr>
              <a:t>Contiguous </a:t>
            </a:r>
            <a:r>
              <a:rPr lang="en-US" altLang="zh-CN" sz="2800" b="1" dirty="0">
                <a:ea typeface="宋体" pitchFamily="2" charset="-122"/>
              </a:rPr>
              <a:t>Allocation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ea typeface="宋体" pitchFamily="2" charset="-122"/>
              </a:rPr>
              <a:t>Single-partition allocation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ea typeface="宋体" pitchFamily="2" charset="-122"/>
              </a:rPr>
              <a:t>Multiple-partition allocation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Hole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 dirty="0">
                <a:ea typeface="宋体" pitchFamily="2" charset="-122"/>
              </a:rPr>
              <a:t>Dynamic Storage-Allocation Algorithms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Fragmentation</a:t>
            </a:r>
          </a:p>
          <a:p>
            <a:pPr lvl="3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External Fragmentation</a:t>
            </a:r>
          </a:p>
          <a:p>
            <a:pPr lvl="3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Internal Fragmentation</a:t>
            </a:r>
          </a:p>
          <a:p>
            <a:pPr lvl="3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Compaction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447461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746125" y="808038"/>
            <a:ext cx="7351713" cy="51736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 dirty="0">
                <a:ea typeface="宋体" pitchFamily="2" charset="-122"/>
              </a:rPr>
              <a:t>Paging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Frame</a:t>
            </a:r>
            <a:r>
              <a:rPr lang="zh-CN" altLang="en-US" b="1" dirty="0">
                <a:ea typeface="宋体" pitchFamily="2" charset="-122"/>
              </a:rPr>
              <a:t>，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Page</a:t>
            </a:r>
            <a:r>
              <a:rPr lang="zh-CN" altLang="en-US" b="1" dirty="0">
                <a:ea typeface="宋体" pitchFamily="2" charset="-122"/>
              </a:rPr>
              <a:t>，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page table</a:t>
            </a:r>
          </a:p>
          <a:p>
            <a:pPr lvl="1"/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Page-table base register</a:t>
            </a:r>
            <a:r>
              <a:rPr lang="en-US" altLang="zh-CN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PTBR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/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Page-table length register</a:t>
            </a:r>
            <a:r>
              <a:rPr lang="en-US" altLang="zh-CN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PRLR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associative memory</a:t>
            </a:r>
            <a:r>
              <a:rPr lang="en-US" altLang="zh-CN" dirty="0">
                <a:ea typeface="宋体" pitchFamily="2" charset="-122"/>
              </a:rPr>
              <a:t> or 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translation look-aside buffers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TLB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/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Effective Access Time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Hierarchical Paging   </a:t>
            </a:r>
            <a:r>
              <a:rPr lang="zh-CN" altLang="en-US" dirty="0">
                <a:ea typeface="宋体" pitchFamily="2" charset="-122"/>
              </a:rPr>
              <a:t>分级分页</a:t>
            </a:r>
          </a:p>
          <a:p>
            <a:r>
              <a:rPr lang="en-US" altLang="zh-CN" sz="2400" b="1" dirty="0">
                <a:ea typeface="宋体" pitchFamily="2" charset="-122"/>
              </a:rPr>
              <a:t>Segmentation</a:t>
            </a:r>
            <a:endParaRPr lang="zh-CN" altLang="en-US" sz="2400" b="1" dirty="0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008000"/>
                </a:solidFill>
                <a:ea typeface="宋体" pitchFamily="2" charset="-122"/>
              </a:rPr>
              <a:t>Virtual </a:t>
            </a:r>
            <a:r>
              <a:rPr lang="en-US" altLang="zh-CN" sz="4000" dirty="0">
                <a:solidFill>
                  <a:srgbClr val="008000"/>
                </a:solidFill>
                <a:ea typeface="宋体" pitchFamily="2" charset="-122"/>
              </a:rPr>
              <a:t>Memory</a:t>
            </a:r>
            <a:endParaRPr lang="zh-CN" altLang="en-US" sz="4000" dirty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758825" y="1447800"/>
            <a:ext cx="7907338" cy="4873625"/>
          </a:xfrm>
        </p:spPr>
        <p:txBody>
          <a:bodyPr>
            <a:normAutofit/>
          </a:bodyPr>
          <a:lstStyle/>
          <a:p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Virtual memory</a:t>
            </a:r>
          </a:p>
          <a:p>
            <a:pPr lvl="1"/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Page Fault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</a:t>
            </a:r>
          </a:p>
          <a:p>
            <a:pPr lvl="1"/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Pure demand paging</a:t>
            </a:r>
          </a:p>
          <a:p>
            <a:pPr lvl="1"/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Page Fault Rate</a:t>
            </a:r>
          </a:p>
          <a:p>
            <a:pPr lvl="1"/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Effective Access Time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EAT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)( for a demand-paged memory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758825" y="958850"/>
            <a:ext cx="7907338" cy="5362575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ea typeface="宋体" pitchFamily="2" charset="-122"/>
              </a:rPr>
              <a:t>Page-replacement </a:t>
            </a:r>
            <a:r>
              <a:rPr lang="en-US" altLang="zh-CN" sz="2400" b="1" dirty="0">
                <a:ea typeface="宋体" pitchFamily="2" charset="-122"/>
              </a:rPr>
              <a:t>algorithm</a:t>
            </a:r>
          </a:p>
          <a:p>
            <a:r>
              <a:rPr lang="en-US" altLang="zh-CN" sz="2400" b="1" dirty="0">
                <a:ea typeface="宋体" pitchFamily="2" charset="-122"/>
              </a:rPr>
              <a:t>Frame-allocation algorithm</a:t>
            </a:r>
          </a:p>
          <a:p>
            <a:r>
              <a:rPr lang="en-US" altLang="zh-CN" sz="2400" b="1" dirty="0">
                <a:ea typeface="宋体" pitchFamily="2" charset="-122"/>
              </a:rPr>
              <a:t>Thrashing</a:t>
            </a:r>
          </a:p>
          <a:p>
            <a:pPr lvl="1"/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working set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Page-Fault Frequency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787152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Part Four:  Storage Management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45926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790" y="1448153"/>
            <a:ext cx="7257386" cy="360009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Part One:    Overview</a:t>
            </a:r>
          </a:p>
          <a:p>
            <a:r>
              <a:rPr lang="en-US" altLang="zh-CN" sz="3200" dirty="0"/>
              <a:t>Part Two:    Process Management</a:t>
            </a:r>
          </a:p>
          <a:p>
            <a:r>
              <a:rPr lang="en-US" altLang="zh-CN" sz="3200" dirty="0"/>
              <a:t>Part Three: Memory Management</a:t>
            </a:r>
          </a:p>
          <a:p>
            <a:r>
              <a:rPr lang="en-US" altLang="zh-CN" sz="3200" dirty="0"/>
              <a:t>Part Four:   Storage </a:t>
            </a:r>
            <a:r>
              <a:rPr lang="en-US" altLang="zh-CN" sz="3200" dirty="0" smtClean="0"/>
              <a:t>Management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2939627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371952"/>
            <a:ext cx="7709490" cy="4805563"/>
          </a:xfrm>
        </p:spPr>
        <p:txBody>
          <a:bodyPr/>
          <a:lstStyle/>
          <a:p>
            <a:r>
              <a:rPr lang="en-US" altLang="zh-CN" dirty="0"/>
              <a:t>Access time </a:t>
            </a:r>
          </a:p>
          <a:p>
            <a:pPr lvl="1"/>
            <a:r>
              <a:rPr lang="en-US" altLang="zh-CN" dirty="0"/>
              <a:t>Seek time </a:t>
            </a:r>
            <a:r>
              <a:rPr lang="zh-CN" altLang="en-US" dirty="0"/>
              <a:t>寻道时间</a:t>
            </a:r>
          </a:p>
          <a:p>
            <a:pPr lvl="1"/>
            <a:r>
              <a:rPr lang="en-US" altLang="zh-CN" dirty="0"/>
              <a:t>Rotational latency     </a:t>
            </a:r>
            <a:r>
              <a:rPr lang="zh-CN" altLang="en-US" dirty="0"/>
              <a:t>旋转延迟</a:t>
            </a:r>
          </a:p>
          <a:p>
            <a:pPr lvl="1"/>
            <a:r>
              <a:rPr lang="en-US" altLang="zh-CN" dirty="0"/>
              <a:t>Transfer time (</a:t>
            </a:r>
            <a:r>
              <a:rPr lang="zh-CN" altLang="en-US" dirty="0"/>
              <a:t>传输时间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Disk Scheduling  </a:t>
            </a:r>
            <a:r>
              <a:rPr lang="zh-CN" altLang="en-US" dirty="0"/>
              <a:t>磁盘调度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RAID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15540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008000"/>
                </a:solidFill>
                <a:ea typeface="宋体" pitchFamily="2" charset="-122"/>
              </a:rPr>
              <a:t>File-System </a:t>
            </a:r>
            <a:r>
              <a:rPr lang="en-US" altLang="zh-CN" sz="3600" dirty="0">
                <a:solidFill>
                  <a:srgbClr val="008000"/>
                </a:solidFill>
                <a:ea typeface="宋体" pitchFamily="2" charset="-122"/>
              </a:rPr>
              <a:t>Interface</a:t>
            </a:r>
            <a:endParaRPr lang="zh-CN" altLang="en-US" sz="3600" dirty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ea typeface="宋体" pitchFamily="2" charset="-122"/>
              </a:rPr>
              <a:t>file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ea typeface="宋体" pitchFamily="2" charset="-122"/>
              </a:rPr>
              <a:t>directory structure;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ea typeface="宋体" pitchFamily="2" charset="-122"/>
              </a:rPr>
              <a:t>Partitions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</a:rPr>
              <a:t>Access Methods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</a:rPr>
              <a:t>Directory Structure</a:t>
            </a:r>
            <a:endParaRPr lang="zh-CN" altLang="en-US" sz="2400" b="1" dirty="0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252413"/>
            <a:ext cx="8077200" cy="89058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008000"/>
                </a:solidFill>
                <a:ea typeface="宋体" pitchFamily="2" charset="-122"/>
              </a:rPr>
              <a:t>File-System </a:t>
            </a:r>
            <a:r>
              <a:rPr lang="en-US" altLang="zh-CN" sz="4000" dirty="0">
                <a:solidFill>
                  <a:srgbClr val="008000"/>
                </a:solidFill>
                <a:ea typeface="宋体" pitchFamily="2" charset="-122"/>
              </a:rPr>
              <a:t>Implementation</a:t>
            </a:r>
            <a:endParaRPr lang="zh-CN" altLang="en-US" sz="4000" dirty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171575"/>
            <a:ext cx="8115300" cy="5484813"/>
          </a:xfrm>
        </p:spPr>
        <p:txBody>
          <a:bodyPr>
            <a:normAutofit lnSpcReduction="10000"/>
          </a:bodyPr>
          <a:lstStyle/>
          <a:p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File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control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block</a:t>
            </a:r>
            <a:r>
              <a:rPr lang="en-US" altLang="zh-CN" sz="2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>
                <a:ea typeface="宋体" pitchFamily="2" charset="-122"/>
              </a:rPr>
              <a:t>（</a:t>
            </a:r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FCB</a:t>
            </a:r>
            <a:r>
              <a:rPr lang="zh-CN" altLang="en-US" sz="2400" b="1" dirty="0">
                <a:ea typeface="宋体" pitchFamily="2" charset="-122"/>
              </a:rPr>
              <a:t>）</a:t>
            </a:r>
            <a:r>
              <a:rPr lang="zh-CN" altLang="en-US" sz="2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>
                <a:ea typeface="宋体" pitchFamily="2" charset="-122"/>
              </a:rPr>
              <a:t>文件控制块</a:t>
            </a:r>
          </a:p>
          <a:p>
            <a:r>
              <a:rPr lang="en-US" altLang="zh-CN" sz="2400" b="1" dirty="0">
                <a:ea typeface="宋体" pitchFamily="2" charset="-122"/>
              </a:rPr>
              <a:t>On-disk and in-memory structures used to implement a file system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Open a file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Close a file </a:t>
            </a:r>
          </a:p>
          <a:p>
            <a:pPr lvl="1"/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Virtual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File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Systems</a:t>
            </a:r>
            <a:r>
              <a:rPr lang="en-US" altLang="zh-CN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VFS</a:t>
            </a:r>
            <a:r>
              <a:rPr lang="en-US" altLang="zh-CN" b="1" dirty="0">
                <a:ea typeface="宋体" pitchFamily="2" charset="-122"/>
              </a:rPr>
              <a:t>)</a:t>
            </a:r>
          </a:p>
          <a:p>
            <a:r>
              <a:rPr lang="en-US" altLang="zh-CN" sz="2400" b="1" dirty="0">
                <a:ea typeface="宋体" pitchFamily="2" charset="-122"/>
              </a:rPr>
              <a:t>Directory Implementation      </a:t>
            </a:r>
            <a:r>
              <a:rPr lang="zh-CN" altLang="en-US" sz="2400" dirty="0">
                <a:ea typeface="宋体" pitchFamily="2" charset="-122"/>
              </a:rPr>
              <a:t>目录实现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Linear list  </a:t>
            </a:r>
            <a:r>
              <a:rPr lang="zh-CN" altLang="en-US" dirty="0">
                <a:ea typeface="宋体" pitchFamily="2" charset="-122"/>
              </a:rPr>
              <a:t>线性表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Hash Table  </a:t>
            </a:r>
            <a:r>
              <a:rPr lang="zh-CN" altLang="en-US" dirty="0">
                <a:ea typeface="宋体" pitchFamily="2" charset="-122"/>
              </a:rPr>
              <a:t>哈希</a:t>
            </a:r>
            <a:r>
              <a:rPr lang="zh-CN" altLang="en-US" dirty="0" smtClean="0">
                <a:ea typeface="宋体" pitchFamily="2" charset="-122"/>
              </a:rPr>
              <a:t>表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923925"/>
            <a:ext cx="8115300" cy="5199063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ea typeface="宋体" pitchFamily="2" charset="-122"/>
              </a:rPr>
              <a:t>Allocation </a:t>
            </a:r>
            <a:r>
              <a:rPr lang="en-US" altLang="zh-CN" sz="2400" b="1" dirty="0">
                <a:ea typeface="宋体" pitchFamily="2" charset="-122"/>
              </a:rPr>
              <a:t>Methods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Contiguous allocation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连续分配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Linked allocation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链接分配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Indexed allocation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索引分配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8425"/>
      </p:ext>
    </p:extLst>
  </p:cSld>
  <p:clrMapOvr>
    <a:masterClrMapping/>
  </p:clrMapOvr>
  <p:transition spd="slow">
    <p:wheel spokes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419764" y="895702"/>
            <a:ext cx="8442251" cy="4805563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Free-Space Management</a:t>
            </a:r>
            <a:endParaRPr lang="en-US" altLang="zh-CN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 lvl="1"/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Bit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vector</a:t>
            </a:r>
            <a:r>
              <a:rPr lang="en-US" altLang="zh-CN" dirty="0">
                <a:ea typeface="宋体" pitchFamily="2" charset="-122"/>
              </a:rPr>
              <a:t>   (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bit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map</a:t>
            </a:r>
            <a:r>
              <a:rPr lang="en-US" altLang="zh-CN" dirty="0">
                <a:ea typeface="宋体" pitchFamily="2" charset="-122"/>
              </a:rPr>
              <a:t>)    </a:t>
            </a:r>
            <a:r>
              <a:rPr lang="zh-CN" altLang="en-US" dirty="0">
                <a:ea typeface="宋体" pitchFamily="2" charset="-122"/>
              </a:rPr>
              <a:t>位向量（位映象）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Linked list (free list)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Grouping</a:t>
            </a:r>
            <a:r>
              <a:rPr lang="zh-CN" altLang="en-US" dirty="0">
                <a:ea typeface="宋体" pitchFamily="2" charset="-122"/>
              </a:rPr>
              <a:t>分组（成组链接法） 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Counting  </a:t>
            </a:r>
            <a:r>
              <a:rPr lang="zh-CN" altLang="en-US" dirty="0">
                <a:ea typeface="宋体" pitchFamily="2" charset="-122"/>
              </a:rPr>
              <a:t>计数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008000"/>
                </a:solidFill>
                <a:ea typeface="宋体" pitchFamily="2" charset="-122"/>
              </a:rPr>
              <a:t>I/O </a:t>
            </a:r>
            <a:r>
              <a:rPr lang="en-US" altLang="zh-CN" sz="3600" dirty="0">
                <a:solidFill>
                  <a:srgbClr val="008000"/>
                </a:solidFill>
                <a:ea typeface="宋体" pitchFamily="2" charset="-122"/>
              </a:rPr>
              <a:t>Systems</a:t>
            </a:r>
            <a:endParaRPr lang="zh-CN" altLang="en-US" sz="3600" dirty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419225"/>
            <a:ext cx="8316913" cy="48085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Port</a:t>
            </a:r>
            <a:r>
              <a:rPr lang="zh-CN" alt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（端口）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Bus</a:t>
            </a:r>
            <a:r>
              <a:rPr lang="zh-CN" alt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（总线）</a:t>
            </a:r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Controller</a:t>
            </a: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（控制器）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</a:rPr>
              <a:t>Interaction between the host and a controller</a:t>
            </a:r>
            <a:br>
              <a:rPr lang="en-US" altLang="zh-CN" sz="2400" b="1" dirty="0">
                <a:ea typeface="宋体" pitchFamily="2" charset="-122"/>
              </a:rPr>
            </a:br>
            <a:r>
              <a:rPr lang="zh-CN" altLang="en-US" sz="2000" dirty="0">
                <a:ea typeface="宋体" pitchFamily="2" charset="-122"/>
              </a:rPr>
              <a:t>主机与控制器之间的交互</a:t>
            </a:r>
          </a:p>
          <a:p>
            <a:pPr lvl="1">
              <a:spcBef>
                <a:spcPct val="50000"/>
              </a:spcBef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Polling</a:t>
            </a: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（轮询）</a:t>
            </a:r>
          </a:p>
          <a:p>
            <a:pPr lvl="1">
              <a:spcBef>
                <a:spcPct val="50000"/>
              </a:spcBef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Interrupts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（中断）</a:t>
            </a:r>
          </a:p>
          <a:p>
            <a:pPr lvl="1">
              <a:spcBef>
                <a:spcPct val="50000"/>
              </a:spcBef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Direct</a:t>
            </a: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Memory</a:t>
            </a:r>
            <a:r>
              <a: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Access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（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DMA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－－直接内存访问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）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958850"/>
            <a:ext cx="8316913" cy="52689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</a:rPr>
              <a:t>I/O </a:t>
            </a:r>
            <a:r>
              <a:rPr lang="en-US" altLang="zh-CN" sz="2400" b="1" dirty="0">
                <a:ea typeface="宋体" pitchFamily="2" charset="-122"/>
              </a:rPr>
              <a:t>subsystem improves the efficiency of the computer</a:t>
            </a:r>
            <a:r>
              <a:rPr lang="en-US" altLang="zh-CN" sz="2400" dirty="0">
                <a:ea typeface="宋体" pitchFamily="2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u="sng" dirty="0">
                <a:ea typeface="宋体" pitchFamily="2" charset="-122"/>
              </a:rPr>
              <a:t>scheduling I/O operations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u="sng" dirty="0">
                <a:ea typeface="宋体" pitchFamily="2" charset="-122"/>
              </a:rPr>
              <a:t>using storage space in main memory or on disk</a:t>
            </a:r>
            <a:r>
              <a:rPr lang="en-US" altLang="zh-CN" dirty="0">
                <a:ea typeface="宋体" pitchFamily="2" charset="-122"/>
              </a:rPr>
              <a:t>, via techniques called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buffering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caching</a:t>
            </a:r>
            <a:r>
              <a:rPr lang="en-US" altLang="zh-CN" dirty="0">
                <a:ea typeface="宋体" pitchFamily="2" charset="-122"/>
              </a:rPr>
              <a:t>, and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SPOOLing</a:t>
            </a:r>
            <a:r>
              <a:rPr lang="en-US" altLang="zh-CN" dirty="0">
                <a:ea typeface="宋体" pitchFamily="2" charset="-122"/>
              </a:rPr>
              <a:t>.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787309"/>
      </p:ext>
    </p:extLst>
  </p:cSld>
  <p:clrMapOvr>
    <a:masterClrMapping/>
  </p:clrMapOvr>
  <p:transition spd="slow">
    <p:wheel spokes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End of Review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sz="4800" dirty="0">
                <a:solidFill>
                  <a:srgbClr val="FFFF00"/>
                </a:solidFill>
                <a:ea typeface="宋体" pitchFamily="2" charset="-122"/>
              </a:rPr>
              <a:t>Part One:   </a:t>
            </a:r>
            <a:r>
              <a:rPr kumimoji="0" lang="en-US" altLang="zh-CN" sz="4800" b="0" dirty="0">
                <a:solidFill>
                  <a:srgbClr val="FFFF00"/>
                </a:solidFill>
                <a:ea typeface="宋体" pitchFamily="2" charset="-122"/>
              </a:rPr>
              <a:t>Overview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89" y="838552"/>
            <a:ext cx="8442251" cy="57146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操作系统的发展</a:t>
            </a:r>
          </a:p>
          <a:p>
            <a:pPr lvl="1"/>
            <a:r>
              <a:rPr lang="zh-CN" altLang="en-US" dirty="0"/>
              <a:t>批处理系统</a:t>
            </a:r>
          </a:p>
          <a:p>
            <a:pPr lvl="1"/>
            <a:r>
              <a:rPr lang="zh-CN" altLang="en-US" dirty="0"/>
              <a:t>分时系统</a:t>
            </a:r>
          </a:p>
          <a:p>
            <a:pPr lvl="1"/>
            <a:r>
              <a:rPr lang="zh-CN" altLang="en-US" dirty="0"/>
              <a:t>实时系统</a:t>
            </a:r>
          </a:p>
          <a:p>
            <a:r>
              <a:rPr lang="zh-CN" altLang="en-US" dirty="0"/>
              <a:t>操作系统特点</a:t>
            </a:r>
          </a:p>
          <a:p>
            <a:r>
              <a:rPr lang="zh-CN" altLang="en-US" dirty="0"/>
              <a:t>重要概念：</a:t>
            </a:r>
          </a:p>
          <a:p>
            <a:pPr lvl="1"/>
            <a:r>
              <a:rPr lang="zh-CN" altLang="en-US" dirty="0"/>
              <a:t>操作系统（</a:t>
            </a:r>
            <a:r>
              <a:rPr lang="en-US" altLang="zh-CN" dirty="0"/>
              <a:t>Operating Systems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多道程序设计</a:t>
            </a:r>
            <a:r>
              <a:rPr lang="en-US" altLang="zh-CN" dirty="0"/>
              <a:t>(Multi Programming)</a:t>
            </a:r>
          </a:p>
          <a:p>
            <a:pPr lvl="1"/>
            <a:r>
              <a:rPr lang="zh-CN" altLang="en-US" dirty="0"/>
              <a:t>系统调用 （</a:t>
            </a:r>
            <a:r>
              <a:rPr lang="en-US" altLang="zh-CN" dirty="0"/>
              <a:t>System Call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微内核技术 </a:t>
            </a:r>
            <a:r>
              <a:rPr lang="en-US" altLang="zh-CN" dirty="0"/>
              <a:t>(Micro Kernel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6835851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87525"/>
            <a:ext cx="9002713" cy="1641475"/>
          </a:xfrm>
        </p:spPr>
        <p:txBody>
          <a:bodyPr/>
          <a:lstStyle/>
          <a:p>
            <a:r>
              <a:rPr lang="en-US" altLang="zh-CN" sz="4800" dirty="0">
                <a:solidFill>
                  <a:srgbClr val="FFFF00"/>
                </a:solidFill>
                <a:ea typeface="宋体" pitchFamily="2" charset="-122"/>
              </a:rPr>
              <a:t>Part Two: </a:t>
            </a:r>
            <a:br>
              <a:rPr lang="en-US" altLang="zh-CN" sz="4800" dirty="0">
                <a:solidFill>
                  <a:srgbClr val="FFFF00"/>
                </a:solidFill>
                <a:ea typeface="宋体" pitchFamily="2" charset="-122"/>
              </a:rPr>
            </a:br>
            <a:r>
              <a:rPr lang="en-US" altLang="zh-CN" sz="4800" dirty="0">
                <a:solidFill>
                  <a:srgbClr val="FFFF00"/>
                </a:solidFill>
                <a:ea typeface="宋体" pitchFamily="2" charset="-122"/>
              </a:rPr>
              <a:t>Process Management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23837"/>
            <a:ext cx="7189788" cy="94773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Chapter </a:t>
            </a:r>
            <a:r>
              <a:rPr lang="en-US" altLang="zh-CN" sz="4000" dirty="0" smtClean="0">
                <a:ea typeface="宋体" pitchFamily="2" charset="-122"/>
              </a:rPr>
              <a:t>3:  </a:t>
            </a:r>
            <a:r>
              <a:rPr lang="en-US" altLang="zh-CN" sz="4000" dirty="0">
                <a:solidFill>
                  <a:srgbClr val="008000"/>
                </a:solidFill>
                <a:ea typeface="宋体" pitchFamily="2" charset="-122"/>
              </a:rPr>
              <a:t>Processes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238250"/>
            <a:ext cx="8524875" cy="4962524"/>
          </a:xfrm>
        </p:spPr>
        <p:txBody>
          <a:bodyPr>
            <a:normAutofit/>
          </a:bodyPr>
          <a:lstStyle/>
          <a:p>
            <a:r>
              <a:rPr lang="en-US" altLang="zh-CN" b="1" i="1" dirty="0">
                <a:solidFill>
                  <a:srgbClr val="00B0F0"/>
                </a:solidFill>
                <a:latin typeface="Lucida Console" pitchFamily="49" charset="0"/>
                <a:ea typeface="宋体" pitchFamily="2" charset="-122"/>
              </a:rPr>
              <a:t>Process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Comparison between </a:t>
            </a:r>
            <a:r>
              <a:rPr lang="en-US" altLang="zh-CN" i="1" dirty="0">
                <a:ea typeface="宋体" pitchFamily="2" charset="-122"/>
              </a:rPr>
              <a:t>Process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i="1" dirty="0">
                <a:ea typeface="宋体" pitchFamily="2" charset="-122"/>
              </a:rPr>
              <a:t>Program </a:t>
            </a:r>
            <a:r>
              <a:rPr lang="zh-CN" altLang="en-US" sz="20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</a:t>
            </a:r>
            <a:r>
              <a:rPr lang="zh-CN" altLang="en-US" sz="20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0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en-US" altLang="zh-CN" dirty="0" smtClean="0">
                <a:ea typeface="宋体" pitchFamily="2" charset="-122"/>
              </a:rPr>
              <a:t>Process State  </a:t>
            </a:r>
            <a:r>
              <a:rPr lang="zh-CN" altLang="en-US" b="1" dirty="0" smtClean="0">
                <a:solidFill>
                  <a:srgbClr val="008000"/>
                </a:solidFill>
                <a:latin typeface="+mn-ea"/>
              </a:rPr>
              <a:t>进程状态</a:t>
            </a:r>
            <a:endParaRPr lang="en-US" altLang="zh-CN" b="1" dirty="0">
              <a:solidFill>
                <a:srgbClr val="008000"/>
              </a:solidFill>
              <a:latin typeface="+mn-ea"/>
            </a:endParaRPr>
          </a:p>
          <a:p>
            <a:pPr lvl="1"/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Process Control Block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PCB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428624" y="579437"/>
            <a:ext cx="8362951" cy="59451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Process </a:t>
            </a:r>
            <a:r>
              <a:rPr lang="en-US" altLang="zh-CN" dirty="0"/>
              <a:t>Scheduling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Long-term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scheduler</a:t>
            </a:r>
            <a:r>
              <a:rPr lang="en-US" altLang="zh-CN" dirty="0">
                <a:ea typeface="宋体" pitchFamily="2" charset="-122"/>
              </a:rPr>
              <a:t> (or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job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scheduler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zh-CN" altLang="en-US" sz="20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长程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调度（作业调度）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Short-term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scheduler</a:t>
            </a:r>
            <a:r>
              <a:rPr lang="en-US" altLang="zh-CN" dirty="0">
                <a:ea typeface="宋体" pitchFamily="2" charset="-122"/>
              </a:rPr>
              <a:t> (or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CPU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scheduler</a:t>
            </a:r>
            <a:r>
              <a:rPr lang="zh-CN" altLang="en-US" dirty="0">
                <a:ea typeface="宋体" pitchFamily="2" charset="-122"/>
              </a:rPr>
              <a:t>，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Process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scheduler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短程调度（</a:t>
            </a: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调度、进程调度</a:t>
            </a:r>
            <a:r>
              <a:rPr lang="zh-CN" altLang="en-US" sz="20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000" b="1" dirty="0" smtClean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medium－term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scheduler</a:t>
            </a:r>
            <a:r>
              <a:rPr lang="zh-CN" altLang="en-US" dirty="0">
                <a:ea typeface="宋体" pitchFamily="2" charset="-122"/>
              </a:rPr>
              <a:t>     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中程</a:t>
            </a:r>
            <a:r>
              <a:rPr lang="zh-CN" altLang="en-US" sz="20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调度</a:t>
            </a:r>
            <a:endParaRPr lang="en-US" altLang="zh-CN" sz="2000" b="1" dirty="0" smtClean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degree of </a:t>
            </a: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multiprogramming 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多道程序度</a:t>
            </a:r>
            <a:endParaRPr lang="en-US" altLang="zh-CN" sz="2000" b="1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I/O-bound </a:t>
            </a: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process </a:t>
            </a: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I/O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型进程</a:t>
            </a:r>
            <a:endParaRPr lang="en-US" altLang="zh-CN" sz="2000" b="1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CPU-bound </a:t>
            </a: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  <a:sym typeface="Symbol" pitchFamily="18" charset="2"/>
              </a:rPr>
              <a:t>process  </a:t>
            </a:r>
            <a:r>
              <a:rPr lang="en-US" altLang="zh-CN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CPU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型进程</a:t>
            </a:r>
            <a:endParaRPr lang="en-US" altLang="zh-CN" sz="2000" b="1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context </a:t>
            </a: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switch  </a:t>
            </a:r>
            <a:r>
              <a:rPr lang="zh-CN" altLang="en-US" sz="2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上下文切换</a:t>
            </a:r>
            <a:endParaRPr lang="en-US" altLang="zh-CN" sz="2000" b="1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7363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785813"/>
            <a:ext cx="8242300" cy="55832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ea typeface="宋体" pitchFamily="2" charset="-122"/>
              </a:rPr>
              <a:t>Operations </a:t>
            </a:r>
            <a:r>
              <a:rPr lang="en-US" altLang="zh-CN" sz="2400" b="1" dirty="0">
                <a:ea typeface="宋体" pitchFamily="2" charset="-122"/>
              </a:rPr>
              <a:t>on Processes</a:t>
            </a:r>
          </a:p>
          <a:p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InterProcess-Communication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  <a:ea typeface="宋体" pitchFamily="2" charset="-122"/>
              </a:rPr>
              <a:t> </a:t>
            </a:r>
            <a:r>
              <a:rPr lang="en-US" altLang="zh-CN" sz="2400" b="1" dirty="0">
                <a:ea typeface="宋体" pitchFamily="2" charset="-122"/>
              </a:rPr>
              <a:t>(</a:t>
            </a:r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IPC</a:t>
            </a:r>
            <a:r>
              <a:rPr lang="en-US" altLang="zh-CN" sz="2400" b="1" dirty="0">
                <a:ea typeface="宋体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Direct Communication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Indirect Communication</a:t>
            </a:r>
          </a:p>
          <a:p>
            <a:r>
              <a:rPr lang="en-US" altLang="zh-CN" sz="2400" b="1" dirty="0">
                <a:ea typeface="宋体" pitchFamily="2" charset="-122"/>
              </a:rPr>
              <a:t>Communication in Client-Server Systems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Sockets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Remote Procedure Calls--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RPC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Remote Method Invocation --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RMI</a:t>
            </a:r>
            <a:endParaRPr lang="zh-CN" altLang="en-US" b="1" i="1" dirty="0">
              <a:solidFill>
                <a:srgbClr val="00B0F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285750"/>
            <a:ext cx="8077200" cy="1398588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Threads</a:t>
            </a:r>
            <a:r>
              <a:rPr lang="en-US" altLang="zh-CN" sz="3600">
                <a:ea typeface="宋体" pitchFamily="2" charset="-122"/>
              </a:rPr>
              <a:t/>
            </a:r>
            <a:br>
              <a:rPr lang="en-US" altLang="zh-CN" sz="3600">
                <a:ea typeface="宋体" pitchFamily="2" charset="-122"/>
              </a:rPr>
            </a:b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线程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714500"/>
            <a:ext cx="8102600" cy="2928938"/>
          </a:xfrm>
        </p:spPr>
        <p:txBody>
          <a:bodyPr>
            <a:normAutofit/>
          </a:bodyPr>
          <a:lstStyle/>
          <a:p>
            <a:r>
              <a:rPr lang="en-US" altLang="zh-CN" sz="2400" b="1" i="1" dirty="0">
                <a:solidFill>
                  <a:srgbClr val="00B0F0"/>
                </a:solidFill>
                <a:ea typeface="宋体" pitchFamily="2" charset="-122"/>
              </a:rPr>
              <a:t>Thread (LWP --lightweight process)</a:t>
            </a:r>
          </a:p>
          <a:p>
            <a:pPr lvl="1"/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User threads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 lvl="1"/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Kernel threads</a:t>
            </a:r>
          </a:p>
          <a:p>
            <a:r>
              <a:rPr lang="en-US" altLang="zh-CN" sz="2400" b="1" dirty="0">
                <a:ea typeface="宋体" pitchFamily="2" charset="-122"/>
              </a:rPr>
              <a:t>Multithreading Models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s-8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osnew</Template>
  <TotalTime>2025</TotalTime>
  <Words>546</Words>
  <Application>Microsoft Office PowerPoint</Application>
  <PresentationFormat>全屏显示(4:3)</PresentationFormat>
  <Paragraphs>147</Paragraphs>
  <Slides>27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流畅</vt:lpstr>
      <vt:lpstr>PowerPoint 演示文稿</vt:lpstr>
      <vt:lpstr>PowerPoint 演示文稿</vt:lpstr>
      <vt:lpstr>Part One:   Overview</vt:lpstr>
      <vt:lpstr>PowerPoint 演示文稿</vt:lpstr>
      <vt:lpstr>Part Two:  Process Management</vt:lpstr>
      <vt:lpstr>Chapter 3:  Processes</vt:lpstr>
      <vt:lpstr>PowerPoint 演示文稿</vt:lpstr>
      <vt:lpstr>PowerPoint 演示文稿</vt:lpstr>
      <vt:lpstr>Threads 线程</vt:lpstr>
      <vt:lpstr>CPU Scheduling</vt:lpstr>
      <vt:lpstr>Process Synchronization</vt:lpstr>
      <vt:lpstr>DEADLOCKS</vt:lpstr>
      <vt:lpstr>Part Three-- Memory Management </vt:lpstr>
      <vt:lpstr>Main Memory</vt:lpstr>
      <vt:lpstr>PowerPoint 演示文稿</vt:lpstr>
      <vt:lpstr>PowerPoint 演示文稿</vt:lpstr>
      <vt:lpstr>Virtual Memory</vt:lpstr>
      <vt:lpstr>PowerPoint 演示文稿</vt:lpstr>
      <vt:lpstr>Part Four:  Storage Management</vt:lpstr>
      <vt:lpstr>PowerPoint 演示文稿</vt:lpstr>
      <vt:lpstr>File-System Interface</vt:lpstr>
      <vt:lpstr>File-System Implementation</vt:lpstr>
      <vt:lpstr>PowerPoint 演示文稿</vt:lpstr>
      <vt:lpstr>PowerPoint 演示文稿</vt:lpstr>
      <vt:lpstr>I/O Systems</vt:lpstr>
      <vt:lpstr>PowerPoint 演示文稿</vt:lpstr>
      <vt:lpstr>End of Review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xjlee</cp:lastModifiedBy>
  <cp:revision>105</cp:revision>
  <dcterms:created xsi:type="dcterms:W3CDTF">2004-10-07T18:29:30Z</dcterms:created>
  <dcterms:modified xsi:type="dcterms:W3CDTF">2018-06-07T13:46:24Z</dcterms:modified>
</cp:coreProperties>
</file>