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76"/>
  </p:notesMasterIdLst>
  <p:sldIdLst>
    <p:sldId id="377" r:id="rId2"/>
    <p:sldId id="381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446" r:id="rId13"/>
    <p:sldId id="392" r:id="rId14"/>
    <p:sldId id="393" r:id="rId15"/>
    <p:sldId id="447" r:id="rId16"/>
    <p:sldId id="394" r:id="rId17"/>
    <p:sldId id="395" r:id="rId18"/>
    <p:sldId id="448" r:id="rId19"/>
    <p:sldId id="438" r:id="rId20"/>
    <p:sldId id="396" r:id="rId21"/>
    <p:sldId id="449" r:id="rId22"/>
    <p:sldId id="397" r:id="rId23"/>
    <p:sldId id="450" r:id="rId24"/>
    <p:sldId id="398" r:id="rId25"/>
    <p:sldId id="439" r:id="rId26"/>
    <p:sldId id="404" r:id="rId27"/>
    <p:sldId id="405" r:id="rId28"/>
    <p:sldId id="406" r:id="rId29"/>
    <p:sldId id="407" r:id="rId30"/>
    <p:sldId id="456" r:id="rId31"/>
    <p:sldId id="408" r:id="rId32"/>
    <p:sldId id="410" r:id="rId33"/>
    <p:sldId id="458" r:id="rId34"/>
    <p:sldId id="457" r:id="rId35"/>
    <p:sldId id="412" r:id="rId36"/>
    <p:sldId id="459" r:id="rId37"/>
    <p:sldId id="413" r:id="rId38"/>
    <p:sldId id="415" r:id="rId39"/>
    <p:sldId id="416" r:id="rId40"/>
    <p:sldId id="460" r:id="rId41"/>
    <p:sldId id="417" r:id="rId42"/>
    <p:sldId id="418" r:id="rId43"/>
    <p:sldId id="419" r:id="rId44"/>
    <p:sldId id="461" r:id="rId45"/>
    <p:sldId id="420" r:id="rId46"/>
    <p:sldId id="421" r:id="rId47"/>
    <p:sldId id="440" r:id="rId48"/>
    <p:sldId id="422" r:id="rId49"/>
    <p:sldId id="423" r:id="rId50"/>
    <p:sldId id="424" r:id="rId51"/>
    <p:sldId id="425" r:id="rId52"/>
    <p:sldId id="462" r:id="rId53"/>
    <p:sldId id="441" r:id="rId54"/>
    <p:sldId id="451" r:id="rId55"/>
    <p:sldId id="463" r:id="rId56"/>
    <p:sldId id="426" r:id="rId57"/>
    <p:sldId id="452" r:id="rId58"/>
    <p:sldId id="442" r:id="rId59"/>
    <p:sldId id="427" r:id="rId60"/>
    <p:sldId id="428" r:id="rId61"/>
    <p:sldId id="464" r:id="rId62"/>
    <p:sldId id="429" r:id="rId63"/>
    <p:sldId id="430" r:id="rId64"/>
    <p:sldId id="431" r:id="rId65"/>
    <p:sldId id="454" r:id="rId66"/>
    <p:sldId id="432" r:id="rId67"/>
    <p:sldId id="465" r:id="rId68"/>
    <p:sldId id="433" r:id="rId69"/>
    <p:sldId id="434" r:id="rId70"/>
    <p:sldId id="466" r:id="rId71"/>
    <p:sldId id="436" r:id="rId72"/>
    <p:sldId id="455" r:id="rId73"/>
    <p:sldId id="444" r:id="rId74"/>
    <p:sldId id="296" r:id="rId75"/>
  </p:sldIdLst>
  <p:sldSz cx="9144000" cy="6858000" type="screen4x3"/>
  <p:notesSz cx="6881813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FF"/>
    <a:srgbClr val="00CC00"/>
    <a:srgbClr val="0000CC"/>
    <a:srgbClr val="00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9" autoAdjust="0"/>
    <p:restoredTop sz="94660"/>
  </p:normalViewPr>
  <p:slideViewPr>
    <p:cSldViewPr snapToGrid="0">
      <p:cViewPr>
        <p:scale>
          <a:sx n="100" d="100"/>
          <a:sy n="100" d="100"/>
        </p:scale>
        <p:origin x="-780" y="198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EEECA7E2-3F1E-41BC-8976-BF486F5D85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016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 algn="l" defTabSz="923925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38349238" indent="-37887275" algn="l" defTabSz="923925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2BD11B9-D4A6-4B77-BA3B-C96A673CB351}" type="slidenum">
              <a:rPr lang="zh-CN" altLang="en-US" sz="1200">
                <a:latin typeface="Times New Roman" pitchFamily="18" charset="0"/>
              </a:rPr>
              <a:pPr algn="r" eaLnBrk="1" hangingPunct="1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6913"/>
            <a:ext cx="4648200" cy="348615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CA7E2-3F1E-41BC-8976-BF486F5D8578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78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CA7E2-3F1E-41BC-8976-BF486F5D8578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87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65" y="565863"/>
            <a:ext cx="8229600" cy="71004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39" y="1371952"/>
            <a:ext cx="8442251" cy="4805563"/>
          </a:xfrm>
        </p:spPr>
        <p:txBody>
          <a:bodyPr/>
          <a:lstStyle>
            <a:lvl1pPr marL="274320" indent="-274320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066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40080" indent="-2468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b="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-2468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>
                <a:solidFill>
                  <a:srgbClr val="0000CC"/>
                </a:solidFill>
                <a:latin typeface="Helvetica" panose="020B0604020202020204" pitchFamily="34" charset="0"/>
                <a:ea typeface="Arial Unicode MS" panose="020B0604020202020204" pitchFamily="34" charset="-122"/>
                <a:cs typeface="Helvetica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/>
            </a:lvl4pPr>
            <a:lvl5pPr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defRPr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352107" cy="248167"/>
          </a:xfrm>
        </p:spPr>
        <p:txBody>
          <a:bodyPr/>
          <a:lstStyle>
            <a:lvl1pPr>
              <a:defRPr b="0">
                <a:solidFill>
                  <a:srgbClr val="0066FF"/>
                </a:solidFill>
              </a:defRPr>
            </a:lvl1pPr>
          </a:lstStyle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97079" y="6452043"/>
            <a:ext cx="538716" cy="288999"/>
          </a:xfrm>
        </p:spPr>
        <p:txBody>
          <a:bodyPr/>
          <a:lstStyle>
            <a:lvl1pPr algn="ctr">
              <a:defRPr>
                <a:solidFill>
                  <a:srgbClr val="0066FF"/>
                </a:solidFill>
              </a:defRPr>
            </a:lvl1pPr>
          </a:lstStyle>
          <a:p>
            <a:r>
              <a:rPr lang="en-US" dirty="0" smtClean="0"/>
              <a:t>9.</a:t>
            </a:r>
            <a:fld id="{59DE6EB8-52AB-45EA-A660-3E1EBFA729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2651" y="6388248"/>
            <a:ext cx="1839433" cy="352794"/>
          </a:xfrm>
        </p:spPr>
        <p:txBody>
          <a:bodyPr/>
          <a:lstStyle>
            <a:lvl1pPr>
              <a:defRPr b="0">
                <a:solidFill>
                  <a:srgbClr val="0066FF"/>
                </a:solidFill>
              </a:defRPr>
            </a:lvl1pPr>
          </a:lstStyle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494182" y="6539023"/>
            <a:ext cx="1415902" cy="24454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b="1">
                <a:solidFill>
                  <a:srgbClr val="0066FF"/>
                </a:solidFill>
              </a:defRPr>
            </a:lvl1pPr>
          </a:lstStyle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000500" y="6549656"/>
            <a:ext cx="762000" cy="203717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rgbClr val="0066FF"/>
                </a:solidFill>
              </a:defRPr>
            </a:lvl1pPr>
          </a:lstStyle>
          <a:p>
            <a:r>
              <a:rPr lang="en-US" dirty="0" smtClean="0"/>
              <a:t>9.</a:t>
            </a:r>
            <a:fld id="{59DE6EB8-52AB-45EA-A660-3E1EBFA7298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5181" y="6539023"/>
            <a:ext cx="1690577" cy="22498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rgbClr val="0066FF"/>
                </a:solidFill>
              </a:defRPr>
            </a:lvl1pPr>
          </a:lstStyle>
          <a:p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4.xml"/><Relationship Id="rId5" Type="http://schemas.openxmlformats.org/officeDocument/2006/relationships/slide" Target="slide56.xml"/><Relationship Id="rId4" Type="http://schemas.openxmlformats.org/officeDocument/2006/relationships/slide" Target="slide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</a:rPr>
              <a:t>Chapter </a:t>
            </a:r>
            <a:r>
              <a:rPr lang="en-US" altLang="zh-CN" dirty="0" smtClean="0">
                <a:solidFill>
                  <a:srgbClr val="FFFF00"/>
                </a:solidFill>
              </a:rPr>
              <a:t>9: </a:t>
            </a:r>
            <a:r>
              <a:rPr lang="en-US" altLang="zh-CN" dirty="0">
                <a:solidFill>
                  <a:srgbClr val="FFFF00"/>
                </a:solidFill>
              </a:rPr>
              <a:t>Virtual Memory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zh-CN" altLang="en-US" dirty="0">
                <a:solidFill>
                  <a:srgbClr val="FFFF00"/>
                </a:solidFill>
              </a:rPr>
              <a:t>虚拟</a:t>
            </a:r>
            <a:r>
              <a:rPr lang="zh-CN" altLang="en-US" sz="6200" dirty="0">
                <a:solidFill>
                  <a:srgbClr val="FFFF00"/>
                </a:solidFill>
              </a:rPr>
              <a:t>内存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365125"/>
            <a:ext cx="8077200" cy="693738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Basic Concepts   </a:t>
            </a:r>
            <a:r>
              <a:rPr kumimoji="1" lang="zh-CN" altLang="en-US" sz="2000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基本概念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260350" y="933450"/>
            <a:ext cx="8624888" cy="54864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100" b="1" dirty="0" smtClean="0">
                <a:solidFill>
                  <a:srgbClr val="3366FF"/>
                </a:solidFill>
                <a:ea typeface="ＭＳ Ｐゴシック" pitchFamily="34" charset="-128"/>
              </a:rPr>
              <a:t>Bring a page into memory only when it is needed.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ＭＳ Ｐゴシック" pitchFamily="34" charset="-128"/>
              </a:rPr>
              <a:t>    仅当必需的时候加载一个页面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Less I/O needed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Less memory needed 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Faster response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More users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3100" dirty="0">
                <a:solidFill>
                  <a:srgbClr val="3366FF"/>
                </a:solidFill>
                <a:ea typeface="ＭＳ Ｐゴシック" pitchFamily="34" charset="-128"/>
              </a:rPr>
              <a:t>Page is needed </a:t>
            </a:r>
            <a:r>
              <a:rPr lang="en-US" altLang="zh-CN" sz="3100" dirty="0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 reference to it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invalid reference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 abort</a:t>
            </a:r>
          </a:p>
          <a:p>
            <a:pPr lvl="1"/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not-in-memory  bring to memory</a:t>
            </a:r>
            <a:endParaRPr lang="zh-CN" altLang="en-US" sz="2800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idx="1"/>
          </p:nvPr>
        </p:nvSpPr>
        <p:spPr>
          <a:xfrm>
            <a:off x="276224" y="866775"/>
            <a:ext cx="8639175" cy="50673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Valid-Invalid Bit </a:t>
            </a:r>
            <a:r>
              <a:rPr lang="zh-CN" altLang="en-US" b="1" dirty="0" smtClean="0">
                <a:solidFill>
                  <a:srgbClr val="008000"/>
                </a:solidFill>
                <a:ea typeface="ＭＳ Ｐゴシック" pitchFamily="34" charset="-128"/>
              </a:rPr>
              <a:t>有效位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“</a:t>
            </a:r>
            <a:r>
              <a:rPr lang="en-US" altLang="zh-CN" b="1" i="1" dirty="0" smtClean="0">
                <a:solidFill>
                  <a:srgbClr val="3366FF"/>
                </a:solidFill>
                <a:ea typeface="ＭＳ Ｐゴシック" pitchFamily="34" charset="-128"/>
              </a:rPr>
              <a:t>valid</a:t>
            </a:r>
            <a:r>
              <a:rPr lang="en-US" altLang="zh-CN" dirty="0" smtClean="0">
                <a:ea typeface="宋体" pitchFamily="2" charset="-122"/>
              </a:rPr>
              <a:t>” 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the associated page is both legal and in memory.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“</a:t>
            </a:r>
            <a:r>
              <a:rPr lang="en-US" altLang="zh-CN" b="1" i="1" dirty="0" smtClean="0">
                <a:solidFill>
                  <a:srgbClr val="3366FF"/>
                </a:solidFill>
                <a:ea typeface="ＭＳ Ｐゴシック" pitchFamily="34" charset="-128"/>
              </a:rPr>
              <a:t>invalid</a:t>
            </a:r>
            <a:r>
              <a:rPr lang="en-US" altLang="zh-CN" dirty="0" smtClean="0">
                <a:ea typeface="宋体" pitchFamily="2" charset="-122"/>
              </a:rPr>
              <a:t>”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the page either is not valid(that is ,not in the logical address space of the process),or is valid but is currently on the disk.</a:t>
            </a:r>
            <a:endParaRPr lang="en-US" altLang="zh-CN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idx="1"/>
          </p:nvPr>
        </p:nvSpPr>
        <p:spPr>
          <a:xfrm>
            <a:off x="257174" y="857251"/>
            <a:ext cx="8610601" cy="194945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Initially valid–invalid bit is set to 0 on all entries.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During address translation, if valid–invalid bit in page table entry is 0  </a:t>
            </a: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  <a:sym typeface="Symbol" pitchFamily="18" charset="2"/>
              </a:rPr>
              <a:t>page</a:t>
            </a:r>
            <a:r>
              <a:rPr lang="en-US" altLang="zh-CN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  <a:sym typeface="Symbol" pitchFamily="18" charset="2"/>
              </a:rPr>
              <a:t>fault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.</a:t>
            </a:r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2808288" y="2892426"/>
            <a:ext cx="2901950" cy="3325813"/>
            <a:chOff x="1920" y="1717"/>
            <a:chExt cx="1828" cy="2095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920" y="1920"/>
              <a:ext cx="1200" cy="1680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>
              <a:off x="1920" y="211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1920" y="230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>
              <a:off x="1920" y="249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>
              <a:off x="1920" y="26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513" name="Line 9"/>
            <p:cNvSpPr>
              <a:spLocks noChangeShapeType="1"/>
            </p:cNvSpPr>
            <p:nvPr/>
          </p:nvSpPr>
          <p:spPr bwMode="auto">
            <a:xfrm>
              <a:off x="1920" y="288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1920" y="3231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1920" y="340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516" name="Line 12"/>
            <p:cNvSpPr>
              <a:spLocks noChangeShapeType="1"/>
            </p:cNvSpPr>
            <p:nvPr/>
          </p:nvSpPr>
          <p:spPr bwMode="auto">
            <a:xfrm>
              <a:off x="2832" y="1728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517" name="Text Box 13"/>
            <p:cNvSpPr txBox="1">
              <a:spLocks noChangeArrowheads="1"/>
            </p:cNvSpPr>
            <p:nvPr/>
          </p:nvSpPr>
          <p:spPr bwMode="auto">
            <a:xfrm>
              <a:off x="2880" y="19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Helvetic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05518" name="Text Box 14"/>
            <p:cNvSpPr txBox="1">
              <a:spLocks noChangeArrowheads="1"/>
            </p:cNvSpPr>
            <p:nvPr/>
          </p:nvSpPr>
          <p:spPr bwMode="auto">
            <a:xfrm>
              <a:off x="2880" y="20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Helvetic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05519" name="Text Box 15"/>
            <p:cNvSpPr txBox="1">
              <a:spLocks noChangeArrowheads="1"/>
            </p:cNvSpPr>
            <p:nvPr/>
          </p:nvSpPr>
          <p:spPr bwMode="auto">
            <a:xfrm>
              <a:off x="2880" y="22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Helvetic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05520" name="Text Box 16"/>
            <p:cNvSpPr txBox="1">
              <a:spLocks noChangeArrowheads="1"/>
            </p:cNvSpPr>
            <p:nvPr/>
          </p:nvSpPr>
          <p:spPr bwMode="auto">
            <a:xfrm>
              <a:off x="2880" y="24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Helvetic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05521" name="Text Box 17"/>
            <p:cNvSpPr txBox="1">
              <a:spLocks noChangeArrowheads="1"/>
            </p:cNvSpPr>
            <p:nvPr/>
          </p:nvSpPr>
          <p:spPr bwMode="auto">
            <a:xfrm>
              <a:off x="2880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Helvetic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05522" name="Text Box 18"/>
            <p:cNvSpPr txBox="1">
              <a:spLocks noChangeArrowheads="1"/>
            </p:cNvSpPr>
            <p:nvPr/>
          </p:nvSpPr>
          <p:spPr bwMode="auto">
            <a:xfrm>
              <a:off x="2880" y="32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Helvetic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05523" name="Text Box 19"/>
            <p:cNvSpPr txBox="1">
              <a:spLocks noChangeArrowheads="1"/>
            </p:cNvSpPr>
            <p:nvPr/>
          </p:nvSpPr>
          <p:spPr bwMode="auto">
            <a:xfrm>
              <a:off x="2880" y="340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Helvetic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05524" name="Text Box 20"/>
            <p:cNvSpPr txBox="1">
              <a:spLocks noChangeArrowheads="1"/>
            </p:cNvSpPr>
            <p:nvPr/>
          </p:nvSpPr>
          <p:spPr bwMode="auto">
            <a:xfrm>
              <a:off x="2304" y="2928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Helvetica" pitchFamily="34" charset="0"/>
                  <a:ea typeface="宋体" pitchFamily="2" charset="-122"/>
                  <a:sym typeface="MT Extra" pitchFamily="18" charset="2"/>
                </a:rPr>
                <a:t></a:t>
              </a:r>
              <a:endParaRPr lang="zh-CN" altLang="en-US">
                <a:latin typeface="Helvetica" pitchFamily="34" charset="0"/>
                <a:ea typeface="宋体" pitchFamily="2" charset="-122"/>
              </a:endParaRPr>
            </a:p>
          </p:txBody>
        </p:sp>
        <p:sp>
          <p:nvSpPr>
            <p:cNvPr id="405525" name="Text Box 21"/>
            <p:cNvSpPr txBox="1">
              <a:spLocks noChangeArrowheads="1"/>
            </p:cNvSpPr>
            <p:nvPr/>
          </p:nvSpPr>
          <p:spPr bwMode="auto">
            <a:xfrm>
              <a:off x="2106" y="1718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hlink"/>
                  </a:solidFill>
                  <a:latin typeface="Helvetica" pitchFamily="34" charset="0"/>
                  <a:ea typeface="宋体" pitchFamily="2" charset="-122"/>
                </a:rPr>
                <a:t>Frame #</a:t>
              </a:r>
            </a:p>
          </p:txBody>
        </p:sp>
        <p:sp>
          <p:nvSpPr>
            <p:cNvPr id="405526" name="Text Box 22"/>
            <p:cNvSpPr txBox="1">
              <a:spLocks noChangeArrowheads="1"/>
            </p:cNvSpPr>
            <p:nvPr/>
          </p:nvSpPr>
          <p:spPr bwMode="auto">
            <a:xfrm>
              <a:off x="2793" y="1717"/>
              <a:ext cx="9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Helvetica" pitchFamily="34" charset="0"/>
                  <a:ea typeface="宋体" pitchFamily="2" charset="-122"/>
                </a:rPr>
                <a:t>valid-invalid bit</a:t>
              </a:r>
            </a:p>
          </p:txBody>
        </p:sp>
        <p:sp>
          <p:nvSpPr>
            <p:cNvPr id="405527" name="Text Box 23"/>
            <p:cNvSpPr txBox="1">
              <a:spLocks noChangeArrowheads="1"/>
            </p:cNvSpPr>
            <p:nvPr/>
          </p:nvSpPr>
          <p:spPr bwMode="auto">
            <a:xfrm>
              <a:off x="2172" y="3581"/>
              <a:ext cx="8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  <a:latin typeface="Helvetica" pitchFamily="34" charset="0"/>
                  <a:ea typeface="宋体" pitchFamily="2" charset="-122"/>
                </a:rPr>
                <a:t>page table</a:t>
              </a: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2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838" y="5735638"/>
            <a:ext cx="7010400" cy="46355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Page Table When Some Pages Are Not in Main Memory</a:t>
            </a:r>
          </a:p>
        </p:txBody>
      </p:sp>
      <p:pic>
        <p:nvPicPr>
          <p:cNvPr id="406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8" t="1062" r="12068" b="810"/>
          <a:stretch>
            <a:fillRect/>
          </a:stretch>
        </p:blipFill>
        <p:spPr bwMode="auto">
          <a:xfrm>
            <a:off x="1846263" y="776288"/>
            <a:ext cx="5111750" cy="49593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idx="1"/>
          </p:nvPr>
        </p:nvSpPr>
        <p:spPr>
          <a:xfrm>
            <a:off x="339725" y="771525"/>
            <a:ext cx="8564563" cy="528955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Page Fault  </a:t>
            </a:r>
            <a:r>
              <a:rPr lang="zh-CN" altLang="en-US" b="1" dirty="0" smtClean="0">
                <a:solidFill>
                  <a:srgbClr val="008000"/>
                </a:solidFill>
                <a:ea typeface="ＭＳ Ｐゴシック" pitchFamily="34" charset="-128"/>
              </a:rPr>
              <a:t>缺页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If there is ever a reference to a page, first reference will trap to OS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page fault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对一个页面的首次访问将自陷到操作系统－－缺页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idx="1"/>
          </p:nvPr>
        </p:nvSpPr>
        <p:spPr>
          <a:xfrm>
            <a:off x="133350" y="771525"/>
            <a:ext cx="8886825" cy="528955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OS checks an  internal table to decide: </a:t>
            </a: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OS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检查内置页表以确定</a:t>
            </a:r>
            <a:endParaRPr lang="zh-CN" altLang="en-US" sz="2000" dirty="0" smtClean="0">
              <a:ea typeface="宋体" pitchFamily="2" charset="-122"/>
              <a:sym typeface="Symbol" pitchFamily="18" charset="2"/>
            </a:endParaRPr>
          </a:p>
          <a:p>
            <a:pPr lvl="2"/>
            <a:r>
              <a:rPr lang="en-US" altLang="zh-CN" dirty="0" smtClean="0">
                <a:solidFill>
                  <a:srgbClr val="0000CC"/>
                </a:solidFill>
                <a:ea typeface="宋体" pitchFamily="2" charset="-122"/>
              </a:rPr>
              <a:t>Invalid reference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 abort(terminate the process).</a:t>
            </a:r>
          </a:p>
          <a:p>
            <a:pPr lvl="2"/>
            <a:r>
              <a:rPr lang="en-US" altLang="zh-CN" dirty="0" smtClean="0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Valid,Just not in memory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page  it in.</a:t>
            </a:r>
          </a:p>
          <a:p>
            <a:pPr lvl="1"/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Get empty frame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.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获取空闲帧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Swap page into frame.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对换页面到该帧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Reset tables, validation bit = 1.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重置页表，有效位置</a:t>
            </a: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1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Restart instruction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重启指令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388" y="5894388"/>
            <a:ext cx="4141787" cy="477837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Steps in Handling a Page Fault</a:t>
            </a:r>
          </a:p>
        </p:txBody>
      </p:sp>
      <p:pic>
        <p:nvPicPr>
          <p:cNvPr id="408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1163638" y="373062"/>
            <a:ext cx="6561137" cy="54943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idx="1"/>
          </p:nvPr>
        </p:nvSpPr>
        <p:spPr>
          <a:xfrm>
            <a:off x="392114" y="942974"/>
            <a:ext cx="8285162" cy="5586413"/>
          </a:xfrm>
        </p:spPr>
        <p:txBody>
          <a:bodyPr/>
          <a:lstStyle/>
          <a:p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Pure demand paging</a:t>
            </a:r>
            <a:r>
              <a:rPr lang="en-US" altLang="zh-CN" i="1" dirty="0" smtClean="0">
                <a:solidFill>
                  <a:srgbClr val="00B0F0"/>
                </a:solidFill>
                <a:ea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纯请求式分页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Never bring a page into memory until it is required.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对于任何一个页面，仅当必需时才加载到内存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idx="1"/>
          </p:nvPr>
        </p:nvSpPr>
        <p:spPr>
          <a:xfrm>
            <a:off x="173038" y="760413"/>
            <a:ext cx="8970962" cy="587375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Theoretically, some programs may access several </a:t>
            </a:r>
            <a:r>
              <a:rPr lang="en-US" altLang="zh-CN" sz="2400" b="1" dirty="0" smtClean="0">
                <a:solidFill>
                  <a:srgbClr val="FF3300"/>
                </a:solidFill>
                <a:ea typeface="ＭＳ Ｐゴシック" pitchFamily="34" charset="-128"/>
              </a:rPr>
              <a:t>new</a:t>
            </a: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 pages of memory with each instruction execution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</a:rPr>
              <a:t>   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理论上，某些程序每次执行指令可能访问多个</a:t>
            </a:r>
            <a:r>
              <a:rPr lang="zh-CN" altLang="en-US" sz="2000" b="1" dirty="0" smtClean="0">
                <a:solidFill>
                  <a:srgbClr val="FF3300"/>
                </a:solidFill>
                <a:ea typeface="宋体" pitchFamily="2" charset="-122"/>
              </a:rPr>
              <a:t>新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内存页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one page for the instruction and many for data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一个指令页，多个数据页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possibly causing multiple page faults per instruction.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每条指令可能引起多个也错误</a:t>
            </a: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Fortunately, programs tend to have</a:t>
            </a: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 </a:t>
            </a:r>
            <a:r>
              <a:rPr lang="en-US" altLang="zh-CN" sz="2000" b="1" i="1" dirty="0" smtClean="0">
                <a:solidFill>
                  <a:srgbClr val="00B0F0"/>
                </a:solidFill>
                <a:ea typeface="宋体" pitchFamily="2" charset="-122"/>
              </a:rPr>
              <a:t>locality of reference</a:t>
            </a:r>
          </a:p>
          <a:p>
            <a:pPr lvl="2">
              <a:buFont typeface="Webdings" pitchFamily="18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幸运的是，程序倾向于访问</a:t>
            </a:r>
            <a:r>
              <a:rPr lang="zh-CN" altLang="en-US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局部性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idx="1"/>
          </p:nvPr>
        </p:nvSpPr>
        <p:spPr>
          <a:xfrm>
            <a:off x="566739" y="844550"/>
            <a:ext cx="8062912" cy="436562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The hardware to support demand paging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ＭＳ Ｐゴシック" pitchFamily="34" charset="-128"/>
              </a:rPr>
              <a:t>请求式分页的硬件支持</a:t>
            </a:r>
          </a:p>
          <a:p>
            <a:pPr lvl="1"/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Page table 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页表</a:t>
            </a:r>
          </a:p>
          <a:p>
            <a:pPr lvl="2"/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valid-invalid bit, protection bits  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有效位、保护位</a:t>
            </a:r>
          </a:p>
          <a:p>
            <a:pPr lvl="1"/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Secondary memory  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辅存</a:t>
            </a:r>
          </a:p>
          <a:p>
            <a:pPr lvl="2"/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swap space  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对换空间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4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4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8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34950"/>
            <a:ext cx="8077200" cy="609600"/>
          </a:xfrm>
        </p:spPr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CHAPTER OBJECTIVES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469900" y="1114425"/>
            <a:ext cx="8358188" cy="4483100"/>
          </a:xfrm>
        </p:spPr>
        <p:txBody>
          <a:bodyPr>
            <a:normAutofit lnSpcReduction="10000"/>
          </a:bodyPr>
          <a:lstStyle/>
          <a:p>
            <a:r>
              <a:rPr lang="en-US" altLang="zh-CN" sz="2400" smtClean="0">
                <a:ea typeface="ＭＳ Ｐゴシック" pitchFamily="34" charset="-128"/>
              </a:rPr>
              <a:t>To describe the benefits of a </a:t>
            </a:r>
            <a:r>
              <a:rPr lang="en-US" altLang="zh-CN" sz="24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virtual memory</a:t>
            </a:r>
            <a:r>
              <a:rPr lang="en-US" altLang="zh-CN" sz="2400" smtClean="0">
                <a:ea typeface="ＭＳ Ｐゴシック" pitchFamily="34" charset="-128"/>
              </a:rPr>
              <a:t> system</a:t>
            </a:r>
            <a:br>
              <a:rPr lang="en-US" altLang="zh-CN" sz="2400" smtClean="0">
                <a:ea typeface="ＭＳ Ｐゴシック" pitchFamily="34" charset="-128"/>
              </a:rPr>
            </a:br>
            <a:r>
              <a:rPr lang="zh-CN" altLang="en-US" sz="24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介绍虚拟内存系统的益处</a:t>
            </a:r>
          </a:p>
          <a:p>
            <a:r>
              <a:rPr lang="en-US" altLang="zh-CN" sz="2400" smtClean="0">
                <a:ea typeface="ＭＳ Ｐゴシック" pitchFamily="34" charset="-128"/>
              </a:rPr>
              <a:t>To explain the concepts of </a:t>
            </a:r>
            <a:r>
              <a:rPr lang="en-US" altLang="zh-CN" sz="24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demand</a:t>
            </a:r>
            <a:r>
              <a:rPr lang="en-US" altLang="zh-CN" sz="2400" smtClean="0">
                <a:ea typeface="ＭＳ Ｐゴシック" pitchFamily="34" charset="-128"/>
              </a:rPr>
              <a:t> </a:t>
            </a:r>
            <a:r>
              <a:rPr lang="en-US" altLang="zh-CN" sz="24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paging</a:t>
            </a:r>
            <a:r>
              <a:rPr lang="en-US" altLang="zh-CN" sz="2400" smtClean="0">
                <a:ea typeface="ＭＳ Ｐゴシック" pitchFamily="34" charset="-128"/>
              </a:rPr>
              <a:t>, </a:t>
            </a:r>
            <a:r>
              <a:rPr lang="en-US" altLang="zh-CN" sz="24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page-replacement</a:t>
            </a:r>
            <a:r>
              <a:rPr lang="en-US" altLang="zh-CN" sz="2400" smtClean="0">
                <a:ea typeface="ＭＳ Ｐゴシック" pitchFamily="34" charset="-128"/>
              </a:rPr>
              <a:t> </a:t>
            </a:r>
            <a:r>
              <a:rPr lang="en-US" altLang="zh-CN" sz="24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algorithms</a:t>
            </a:r>
            <a:r>
              <a:rPr lang="en-US" altLang="zh-CN" sz="2400" smtClean="0">
                <a:ea typeface="ＭＳ Ｐゴシック" pitchFamily="34" charset="-128"/>
              </a:rPr>
              <a:t>, and </a:t>
            </a:r>
            <a:r>
              <a:rPr lang="en-US" altLang="zh-CN" sz="24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allocation</a:t>
            </a:r>
            <a:r>
              <a:rPr lang="en-US" altLang="zh-CN" sz="2400" smtClean="0">
                <a:ea typeface="ＭＳ Ｐゴシック" pitchFamily="34" charset="-128"/>
              </a:rPr>
              <a:t> </a:t>
            </a:r>
            <a:r>
              <a:rPr lang="en-US" altLang="zh-CN" sz="24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of</a:t>
            </a:r>
            <a:r>
              <a:rPr lang="en-US" altLang="zh-CN" sz="2400" smtClean="0">
                <a:ea typeface="ＭＳ Ｐゴシック" pitchFamily="34" charset="-128"/>
              </a:rPr>
              <a:t> </a:t>
            </a:r>
            <a:r>
              <a:rPr lang="en-US" altLang="zh-CN" sz="24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page</a:t>
            </a:r>
            <a:r>
              <a:rPr lang="en-US" altLang="zh-CN" sz="2400" smtClean="0">
                <a:ea typeface="ＭＳ Ｐゴシック" pitchFamily="34" charset="-128"/>
              </a:rPr>
              <a:t> </a:t>
            </a:r>
            <a:r>
              <a:rPr lang="en-US" altLang="zh-CN" sz="24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frames</a:t>
            </a:r>
            <a:r>
              <a:rPr lang="en-US" altLang="zh-CN" sz="2400" smtClean="0">
                <a:ea typeface="ＭＳ Ｐゴシック" pitchFamily="34" charset="-128"/>
              </a:rPr>
              <a:t/>
            </a:r>
            <a:br>
              <a:rPr lang="en-US" altLang="zh-CN" sz="2400" smtClean="0">
                <a:ea typeface="ＭＳ Ｐゴシック" pitchFamily="34" charset="-128"/>
              </a:rPr>
            </a:br>
            <a:r>
              <a:rPr lang="zh-CN" altLang="en-US" sz="24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解释请求式分页的概念、页替换算法及帧分配</a:t>
            </a:r>
          </a:p>
          <a:p>
            <a:r>
              <a:rPr lang="en-US" altLang="zh-CN" sz="2400" smtClean="0">
                <a:ea typeface="ＭＳ Ｐゴシック" pitchFamily="34" charset="-128"/>
              </a:rPr>
              <a:t>To discuss the principle of the </a:t>
            </a:r>
            <a:r>
              <a:rPr lang="en-US" altLang="zh-CN" sz="24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working-set</a:t>
            </a:r>
            <a:r>
              <a:rPr lang="en-US" altLang="zh-CN" sz="2400" smtClean="0">
                <a:ea typeface="ＭＳ Ｐゴシック" pitchFamily="34" charset="-128"/>
              </a:rPr>
              <a:t> model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4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讨论工作集模型的原理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idx="1"/>
          </p:nvPr>
        </p:nvSpPr>
        <p:spPr>
          <a:xfrm>
            <a:off x="219075" y="831850"/>
            <a:ext cx="8582025" cy="51149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What happens if there is no free frame?</a:t>
            </a:r>
          </a:p>
          <a:p>
            <a:pPr lvl="1"/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</a:rPr>
              <a:t>Page</a:t>
            </a:r>
            <a:r>
              <a:rPr lang="en-US" altLang="zh-CN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</a:rPr>
              <a:t>replacement  </a:t>
            </a:r>
            <a:r>
              <a:rPr lang="zh-CN" altLang="en-US" b="1" i="1" dirty="0" smtClean="0">
                <a:solidFill>
                  <a:srgbClr val="008000"/>
                </a:solidFill>
                <a:ea typeface="ＭＳ Ｐゴシック" pitchFamily="34" charset="-128"/>
              </a:rPr>
              <a:t>页替换</a:t>
            </a: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find some page in memory, but not really in use, swap it out.</a:t>
            </a:r>
          </a:p>
          <a:p>
            <a:pPr lvl="2">
              <a:buFont typeface="Webdings" pitchFamily="18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寻找内存中某些并未真正使用中的页面，将其对换出去</a:t>
            </a:r>
          </a:p>
          <a:p>
            <a:pPr lvl="2"/>
            <a:r>
              <a:rPr lang="en-US" altLang="zh-CN" sz="2200" dirty="0" smtClean="0">
                <a:ea typeface="宋体" pitchFamily="2" charset="-122"/>
              </a:rPr>
              <a:t>Algorithm  </a:t>
            </a:r>
            <a:r>
              <a:rPr lang="zh-CN" altLang="en-US" sz="2200" b="1" dirty="0" smtClean="0">
                <a:solidFill>
                  <a:srgbClr val="008000"/>
                </a:solidFill>
                <a:ea typeface="宋体" pitchFamily="2" charset="-122"/>
              </a:rPr>
              <a:t>算法</a:t>
            </a:r>
          </a:p>
          <a:p>
            <a:pPr lvl="2"/>
            <a:r>
              <a:rPr lang="en-US" altLang="zh-CN" sz="2200" dirty="0" smtClean="0">
                <a:ea typeface="宋体" pitchFamily="2" charset="-122"/>
              </a:rPr>
              <a:t>Performance  </a:t>
            </a:r>
            <a:r>
              <a:rPr lang="zh-CN" altLang="en-US" sz="2200" b="1" dirty="0" smtClean="0">
                <a:solidFill>
                  <a:srgbClr val="008000"/>
                </a:solidFill>
                <a:ea typeface="宋体" pitchFamily="2" charset="-122"/>
              </a:rPr>
              <a:t>性能</a:t>
            </a:r>
          </a:p>
          <a:p>
            <a:pPr lvl="3"/>
            <a:r>
              <a:rPr lang="en-US" altLang="zh-CN" sz="2100" dirty="0" smtClean="0">
                <a:ea typeface="宋体" pitchFamily="2" charset="-122"/>
              </a:rPr>
              <a:t>want an algorithm which will result in minimum number of page faults.</a:t>
            </a:r>
          </a:p>
          <a:p>
            <a:pPr lvl="3">
              <a:buFontTx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寻求一种算法：该算法导致最小的缺页数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build="p" bldLvl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idx="1"/>
          </p:nvPr>
        </p:nvSpPr>
        <p:spPr>
          <a:xfrm>
            <a:off x="180975" y="831850"/>
            <a:ext cx="8839200" cy="511492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>
                <a:ea typeface="宋体" pitchFamily="2" charset="-122"/>
              </a:rPr>
              <a:t>Same page may be brought into memory several times.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同一页面可能会多次被加载到内存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build="p" bldLvl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20738"/>
            <a:ext cx="8229600" cy="8366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Performance of Demand Paging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kumimoji="1" lang="zh-CN" altLang="en-US" sz="2400" dirty="0" smtClean="0">
                <a:solidFill>
                  <a:srgbClr val="008000"/>
                </a:solidFill>
                <a:latin typeface="Helvetica" pitchFamily="34" charset="0"/>
                <a:ea typeface="ＭＳ Ｐゴシック" pitchFamily="34" charset="-128"/>
              </a:rPr>
              <a:t>请求式分页的性能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328614" y="1685925"/>
            <a:ext cx="8386762" cy="3505200"/>
          </a:xfrm>
        </p:spPr>
        <p:txBody>
          <a:bodyPr>
            <a:normAutofit/>
          </a:bodyPr>
          <a:lstStyle/>
          <a:p>
            <a:pPr>
              <a:tabLst>
                <a:tab pos="2165350" algn="l"/>
                <a:tab pos="2857500" algn="l"/>
              </a:tabLst>
            </a:pPr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Page Fault Rate 0 </a:t>
            </a:r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 p  1.0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= 0 no page faults 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= 1, every reference is a fault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0862"/>
          </a:xfrm>
        </p:spPr>
        <p:txBody>
          <a:bodyPr>
            <a:normAutofit/>
          </a:bodyPr>
          <a:lstStyle/>
          <a:p>
            <a:endParaRPr kumimoji="1" lang="zh-CN" altLang="en-US" sz="2400" dirty="0" smtClean="0">
              <a:solidFill>
                <a:srgbClr val="008000"/>
              </a:solidFill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000125"/>
            <a:ext cx="8620125" cy="5226050"/>
          </a:xfrm>
        </p:spPr>
        <p:txBody>
          <a:bodyPr>
            <a:normAutofit/>
          </a:bodyPr>
          <a:lstStyle/>
          <a:p>
            <a:pPr>
              <a:tabLst>
                <a:tab pos="2165350" algn="l"/>
                <a:tab pos="2857500" algn="l"/>
              </a:tabLst>
            </a:pP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Effective Access Time</a:t>
            </a:r>
            <a:r>
              <a:rPr lang="en-US" altLang="zh-CN" b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EAT</a:t>
            </a:r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) </a:t>
            </a:r>
            <a:r>
              <a:rPr lang="zh-CN" altLang="en-US" sz="2400" b="1" dirty="0" smtClean="0">
                <a:solidFill>
                  <a:srgbClr val="008000"/>
                </a:solidFill>
                <a:ea typeface="ＭＳ Ｐゴシック" pitchFamily="34" charset="-128"/>
                <a:sym typeface="Symbol" pitchFamily="18" charset="2"/>
              </a:rPr>
              <a:t>有效访问时间</a:t>
            </a:r>
            <a:endParaRPr lang="en-US" altLang="zh-CN" sz="2400" b="1" dirty="0" smtClean="0">
              <a:solidFill>
                <a:srgbClr val="008000"/>
              </a:solidFill>
              <a:ea typeface="ＭＳ Ｐゴシック" pitchFamily="34" charset="-128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EAT = (1 – </a:t>
            </a:r>
            <a:r>
              <a:rPr lang="en-US" altLang="zh-CN" sz="2400" b="1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) x ma   + </a:t>
            </a:r>
            <a:r>
              <a:rPr lang="en-US" altLang="zh-CN" sz="2400" b="1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400" b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x Page-fault service time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  <a:sym typeface="Symbol" pitchFamily="18" charset="2"/>
              </a:rPr>
              <a:t>Ma</a:t>
            </a:r>
          </a:p>
          <a:p>
            <a:pPr marL="1143000" lvl="2">
              <a:tabLst>
                <a:tab pos="2165350" algn="l"/>
                <a:tab pos="2857500" algn="l"/>
              </a:tabLst>
            </a:pPr>
            <a:r>
              <a:rPr lang="en-US" altLang="zh-CN" sz="2200" dirty="0" smtClean="0">
                <a:ea typeface="宋体" pitchFamily="2" charset="-122"/>
                <a:sym typeface="Symbol" pitchFamily="18" charset="2"/>
              </a:rPr>
              <a:t>the memory access time, now ranges from 10 to 200 nanoseconds.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Page-fault service time</a:t>
            </a:r>
          </a:p>
          <a:p>
            <a:pPr marL="1143000" lvl="2">
              <a:tabLst>
                <a:tab pos="2165350" algn="l"/>
                <a:tab pos="2857500" algn="l"/>
              </a:tabLst>
            </a:pPr>
            <a:r>
              <a:rPr lang="en-US" altLang="zh-CN" sz="2200" dirty="0">
                <a:ea typeface="宋体" pitchFamily="2" charset="-122"/>
                <a:sym typeface="Symbol" pitchFamily="18" charset="2"/>
              </a:rPr>
              <a:t>page fault overhead + [swap page out ] + swap page in + restart overhead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idx="1"/>
          </p:nvPr>
        </p:nvSpPr>
        <p:spPr>
          <a:xfrm>
            <a:off x="150813" y="244475"/>
            <a:ext cx="8823325" cy="6289675"/>
          </a:xfrm>
        </p:spPr>
        <p:txBody>
          <a:bodyPr/>
          <a:lstStyle/>
          <a:p>
            <a:pPr>
              <a:spcBef>
                <a:spcPct val="10000"/>
              </a:spcBef>
              <a:tabLst>
                <a:tab pos="1774825" algn="l"/>
                <a:tab pos="2279650" algn="l"/>
              </a:tabLst>
            </a:pP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Example</a:t>
            </a:r>
          </a:p>
          <a:p>
            <a:pPr lvl="1">
              <a:spcBef>
                <a:spcPct val="10000"/>
              </a:spcBef>
              <a:tabLst>
                <a:tab pos="1774825" algn="l"/>
                <a:tab pos="2279650" algn="l"/>
              </a:tabLst>
            </a:pPr>
            <a:r>
              <a:rPr lang="en-US" altLang="zh-CN" sz="2000" dirty="0" smtClean="0">
                <a:ea typeface="宋体" pitchFamily="2" charset="-122"/>
              </a:rPr>
              <a:t>Memory access time = 100 nanoseconds</a:t>
            </a:r>
          </a:p>
          <a:p>
            <a:pPr lvl="1">
              <a:spcBef>
                <a:spcPct val="10000"/>
              </a:spcBef>
              <a:tabLst>
                <a:tab pos="1774825" algn="l"/>
                <a:tab pos="2279650" algn="l"/>
              </a:tabLst>
            </a:pPr>
            <a:r>
              <a:rPr lang="en-US" altLang="zh-CN" sz="2000" dirty="0" smtClean="0">
                <a:ea typeface="宋体" pitchFamily="2" charset="-122"/>
              </a:rPr>
              <a:t>An average page-fault service time=25 milliseconds</a:t>
            </a:r>
          </a:p>
          <a:p>
            <a:pPr lvl="1">
              <a:spcBef>
                <a:spcPct val="10000"/>
              </a:spcBef>
              <a:tabLst>
                <a:tab pos="1774825" algn="l"/>
                <a:tab pos="2279650" algn="l"/>
              </a:tabLst>
            </a:pPr>
            <a:r>
              <a:rPr lang="en-US" altLang="zh-CN" sz="2000" dirty="0" smtClean="0">
                <a:ea typeface="宋体" pitchFamily="2" charset="-122"/>
              </a:rPr>
              <a:t>EAT(in nanoseconds)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           = (1 – 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) x ma   + 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x Page-fault service time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           = (1 – 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) x 100   + 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x 25,000,000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           =100+24,999,900 x 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p 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spcBef>
                <a:spcPct val="10000"/>
              </a:spcBef>
              <a:tabLst>
                <a:tab pos="1774825" algn="l"/>
                <a:tab pos="2279650" algn="l"/>
              </a:tabLst>
            </a:pP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The EAT is directly proportional to the page-fault rate.</a:t>
            </a:r>
          </a:p>
          <a:p>
            <a:pPr lvl="1">
              <a:spcBef>
                <a:spcPct val="10000"/>
              </a:spcBef>
              <a:tabLst>
                <a:tab pos="1774825" algn="l"/>
                <a:tab pos="2279650" algn="l"/>
              </a:tabLst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If we want less than 10-percent degradation,we need</a:t>
            </a:r>
            <a:r>
              <a:rPr lang="en-US" altLang="zh-CN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altLang="zh-CN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         110 &gt; 100+25,000,000 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x p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10 &gt; 25,000,000 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x p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           p &lt; 0.0000004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2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2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2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2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idx="1"/>
          </p:nvPr>
        </p:nvSpPr>
        <p:spPr>
          <a:xfrm>
            <a:off x="150813" y="963613"/>
            <a:ext cx="8823325" cy="4713287"/>
          </a:xfrm>
        </p:spPr>
        <p:txBody>
          <a:bodyPr/>
          <a:lstStyle/>
          <a:p>
            <a:pPr>
              <a:tabLst>
                <a:tab pos="1774825" algn="l"/>
                <a:tab pos="2279650" algn="l"/>
              </a:tabLst>
            </a:pPr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Disk I/O to swap space is generally faster than that to the file system.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altLang="zh-CN" sz="2000" b="1" dirty="0" smtClean="0">
                <a:solidFill>
                  <a:srgbClr val="006600"/>
                </a:solidFill>
                <a:ea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itchFamily="2" charset="-122"/>
              </a:rPr>
              <a:t>磁盘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itchFamily="2" charset="-122"/>
              </a:rPr>
              <a:t>到对换空间通常比到文件系统快</a:t>
            </a:r>
          </a:p>
          <a:p>
            <a:pPr lvl="1">
              <a:tabLst>
                <a:tab pos="1774825" algn="l"/>
                <a:tab pos="2279650" algn="l"/>
              </a:tabLst>
            </a:pPr>
            <a:r>
              <a:rPr lang="en-US" altLang="zh-CN" dirty="0" smtClean="0">
                <a:ea typeface="宋体" pitchFamily="2" charset="-122"/>
              </a:rPr>
              <a:t>because swap space is allocated in much larger blocks,and file lookups and indirect allocation methods are not used.</a:t>
            </a:r>
          </a:p>
          <a:p>
            <a:pPr lvl="1"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zh-CN" altLang="en-US" sz="2000" b="1" dirty="0" smtClean="0">
                <a:solidFill>
                  <a:srgbClr val="006600"/>
                </a:solidFill>
                <a:ea typeface="宋体" pitchFamily="2" charset="-122"/>
              </a:rPr>
              <a:t>    因为对换空间以更大的块进行分配，而不采用文件系统的查找和间接分配方法。</a:t>
            </a:r>
          </a:p>
        </p:txBody>
      </p:sp>
      <p:pic>
        <p:nvPicPr>
          <p:cNvPr id="455683" name="Picture 3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574833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4363"/>
            <a:ext cx="8229600" cy="68580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ea typeface="宋体" pitchFamily="2" charset="-122"/>
              </a:rPr>
              <a:t>9.3 Page Replacement  </a:t>
            </a:r>
            <a:r>
              <a:rPr lang="zh-CN" altLang="en-US" sz="2800" dirty="0" smtClean="0">
                <a:solidFill>
                  <a:srgbClr val="006600"/>
                </a:solidFill>
                <a:ea typeface="宋体" pitchFamily="2" charset="-122"/>
              </a:rPr>
              <a:t>页替换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438275"/>
            <a:ext cx="8734425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Prevent 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over-allocation</a:t>
            </a:r>
            <a:r>
              <a:rPr lang="en-US" altLang="zh-CN" sz="2400" dirty="0" smtClean="0">
                <a:ea typeface="宋体" pitchFamily="2" charset="-122"/>
              </a:rPr>
              <a:t> of memory by modifying page-fault service routine to include page replacement.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Use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modify</a:t>
            </a:r>
            <a:r>
              <a:rPr lang="en-US" altLang="zh-CN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dirty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bit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to reduce overhead of page transfers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宋体" pitchFamily="2" charset="-122"/>
              </a:rPr>
              <a:t>only modified pages are written to disk.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Page replacement completes separation between logical memory and physical memory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宋体" pitchFamily="2" charset="-122"/>
              </a:rPr>
              <a:t>large virtual memory can be provided on a smaller physical memory.</a:t>
            </a:r>
          </a:p>
        </p:txBody>
      </p:sp>
      <p:pic>
        <p:nvPicPr>
          <p:cNvPr id="418820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8575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538" y="5795963"/>
            <a:ext cx="4059237" cy="393700"/>
          </a:xfrm>
        </p:spPr>
        <p:txBody>
          <a:bodyPr/>
          <a:lstStyle/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Need For Page Replacement</a:t>
            </a:r>
          </a:p>
        </p:txBody>
      </p:sp>
      <p:pic>
        <p:nvPicPr>
          <p:cNvPr id="419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" t="2161" r="702" b="2161"/>
          <a:stretch>
            <a:fillRect/>
          </a:stretch>
        </p:blipFill>
        <p:spPr bwMode="auto">
          <a:xfrm>
            <a:off x="1095375" y="406400"/>
            <a:ext cx="7186613" cy="5229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rgbClr val="00B0F0"/>
                </a:solidFill>
                <a:ea typeface="宋体" pitchFamily="2" charset="-122"/>
              </a:rPr>
              <a:t>Basic Page Replacement</a:t>
            </a:r>
            <a:endParaRPr lang="en-US" altLang="zh-CN" sz="3600" dirty="0" smtClean="0">
              <a:solidFill>
                <a:srgbClr val="00B0F0"/>
              </a:solidFill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139" y="1314450"/>
            <a:ext cx="8442251" cy="64928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Page Replacement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28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pic>
        <p:nvPicPr>
          <p:cNvPr id="420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1534" r="694" b="1534"/>
          <a:stretch>
            <a:fillRect/>
          </a:stretch>
        </p:blipFill>
        <p:spPr bwMode="auto">
          <a:xfrm>
            <a:off x="1600200" y="1963738"/>
            <a:ext cx="5932488" cy="43735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249238" y="842963"/>
            <a:ext cx="8718550" cy="569118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The page-fault service routine including page replacement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.  Find the location of the desired page on disk.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2.  Find a free frame:</a:t>
            </a:r>
          </a:p>
          <a:p>
            <a:pPr lvl="2"/>
            <a:r>
              <a:rPr lang="en-US" altLang="zh-CN" sz="2200" dirty="0" smtClean="0">
                <a:ea typeface="宋体" pitchFamily="2" charset="-122"/>
              </a:rPr>
              <a:t>- If there is a free frame, use it.</a:t>
            </a:r>
          </a:p>
          <a:p>
            <a:pPr lvl="2"/>
            <a:r>
              <a:rPr lang="en-US" altLang="zh-CN" sz="2200" dirty="0" smtClean="0">
                <a:ea typeface="宋体" pitchFamily="2" charset="-122"/>
              </a:rPr>
              <a:t>- If there is no free frame, use a page replacement  algorithm to select a </a:t>
            </a:r>
            <a:r>
              <a:rPr lang="en-US" altLang="zh-CN" sz="2200" b="1" i="1" dirty="0" smtClean="0">
                <a:solidFill>
                  <a:srgbClr val="00B0F0"/>
                </a:solidFill>
                <a:ea typeface="ＭＳ Ｐゴシック" pitchFamily="34" charset="-128"/>
              </a:rPr>
              <a:t>victim</a:t>
            </a:r>
            <a:r>
              <a:rPr lang="en-US" altLang="zh-CN" sz="22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ea typeface="宋体" pitchFamily="2" charset="-122"/>
              </a:rPr>
              <a:t>frame.</a:t>
            </a:r>
          </a:p>
          <a:p>
            <a:pPr lvl="3"/>
            <a:r>
              <a:rPr lang="en-US" altLang="zh-CN" sz="2100" dirty="0" smtClean="0">
                <a:ea typeface="宋体" pitchFamily="2" charset="-122"/>
              </a:rPr>
              <a:t>-write the victim page to the disk; change the page and frame tables accordingly.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504825"/>
            <a:ext cx="8077200" cy="876300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Chapter 9:  Virtual Memory</a:t>
            </a:r>
            <a:endParaRPr lang="zh-CN" altLang="en-US" sz="40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1685925" y="1614488"/>
            <a:ext cx="6353175" cy="39195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9.1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2" action="ppaction://hlinksldjump"/>
              </a:rPr>
              <a:t>Background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8000"/>
                </a:solidFill>
                <a:ea typeface="宋体" pitchFamily="2" charset="-122"/>
              </a:rPr>
              <a:t>背景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9.2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3" action="ppaction://hlinksldjump"/>
              </a:rPr>
              <a:t>Demand Paging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8000"/>
                </a:solidFill>
                <a:ea typeface="宋体" pitchFamily="2" charset="-122"/>
              </a:rPr>
              <a:t>请求式分页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9.3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4" action="ppaction://hlinksldjump"/>
              </a:rPr>
              <a:t>Page Replacement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8000"/>
                </a:solidFill>
                <a:ea typeface="宋体" pitchFamily="2" charset="-122"/>
              </a:rPr>
              <a:t>页替换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9.4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5" action="ppaction://hlinksldjump"/>
              </a:rPr>
              <a:t>Allocation of Frames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8000"/>
                </a:solidFill>
                <a:ea typeface="宋体" pitchFamily="2" charset="-122"/>
              </a:rPr>
              <a:t>帧分配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9.5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6" action="ppaction://hlinksldjump"/>
              </a:rPr>
              <a:t>Thrashing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8000"/>
                </a:solidFill>
                <a:ea typeface="宋体" pitchFamily="2" charset="-122"/>
              </a:rPr>
              <a:t>抖动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249238" y="842963"/>
            <a:ext cx="8718550" cy="5691187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>
                <a:ea typeface="宋体" pitchFamily="2" charset="-122"/>
              </a:rPr>
              <a:t>3.  Read the desired page into the (newly) free frame. Update the page and frame tables.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4.  Restart the process.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 bldLvl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812800"/>
            <a:ext cx="8591550" cy="540861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modify (dirty) bit </a:t>
            </a:r>
            <a:endParaRPr lang="zh-CN" altLang="en-US" b="1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The modify bit for a page is set by the hardware whenever any word or byte in the page is written into.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When we select a victim, examine its modify bit.</a:t>
            </a:r>
            <a:endParaRPr lang="en-US" altLang="zh-CN" dirty="0" smtClean="0">
              <a:ea typeface="宋体" pitchFamily="2" charset="-122"/>
              <a:sym typeface="Symbol" pitchFamily="18" charset="2"/>
            </a:endParaRPr>
          </a:p>
          <a:p>
            <a:pPr lvl="2"/>
            <a:r>
              <a:rPr lang="en-US" altLang="zh-CN" sz="2200" b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set</a:t>
            </a:r>
            <a:r>
              <a:rPr lang="en-US" altLang="zh-CN" sz="2200" dirty="0" smtClean="0">
                <a:ea typeface="宋体" pitchFamily="2" charset="-122"/>
                <a:sym typeface="Symbol" pitchFamily="18" charset="2"/>
              </a:rPr>
              <a:t>: must write that page to disk. </a:t>
            </a:r>
          </a:p>
          <a:p>
            <a:pPr lvl="2"/>
            <a:r>
              <a:rPr lang="en-US" altLang="zh-CN" sz="2200" b="1" dirty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200" b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ot set</a:t>
            </a:r>
            <a:r>
              <a:rPr lang="en-US" altLang="zh-CN" sz="2200" dirty="0" smtClean="0">
                <a:ea typeface="宋体" pitchFamily="2" charset="-122"/>
                <a:sym typeface="Symbol" pitchFamily="18" charset="2"/>
              </a:rPr>
              <a:t>: if the copy of the page on the disk has not been overwritten (by some other page, for example), then we can avoid writing the page to the disk.</a:t>
            </a:r>
            <a:endParaRPr lang="en-US" altLang="zh-CN" sz="2200" dirty="0" smtClean="0">
              <a:ea typeface="宋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idx="1"/>
          </p:nvPr>
        </p:nvSpPr>
        <p:spPr>
          <a:xfrm>
            <a:off x="273050" y="873125"/>
            <a:ext cx="8675688" cy="47720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Two major problems for demand paging</a:t>
            </a:r>
            <a:endParaRPr lang="zh-CN" altLang="en-US" b="1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lvl="1"/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</a:rPr>
              <a:t>Frame-allocation</a:t>
            </a:r>
            <a:r>
              <a:rPr lang="en-US" altLang="zh-CN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</a:rPr>
              <a:t>algorithm</a:t>
            </a:r>
          </a:p>
          <a:p>
            <a:pPr lvl="2"/>
            <a:r>
              <a:rPr lang="en-US" altLang="zh-CN" sz="2200" dirty="0" smtClean="0">
                <a:ea typeface="宋体" pitchFamily="2" charset="-122"/>
              </a:rPr>
              <a:t>decide how many frames to allocate to each process.</a:t>
            </a:r>
          </a:p>
          <a:p>
            <a:pPr lvl="1"/>
            <a:r>
              <a:rPr lang="en-US" altLang="zh-CN" b="1" i="1" dirty="0">
                <a:solidFill>
                  <a:srgbClr val="00B0F0"/>
                </a:solidFill>
                <a:ea typeface="ＭＳ Ｐゴシック" pitchFamily="34" charset="-128"/>
              </a:rPr>
              <a:t>Page-replacement algorithm</a:t>
            </a:r>
          </a:p>
          <a:p>
            <a:pPr lvl="2"/>
            <a:r>
              <a:rPr lang="en-US" altLang="zh-CN" sz="2200" dirty="0" smtClean="0">
                <a:ea typeface="宋体" pitchFamily="2" charset="-122"/>
              </a:rPr>
              <a:t>select the frames that are to be replaced.</a:t>
            </a:r>
          </a:p>
          <a:p>
            <a:r>
              <a:rPr lang="en-US" altLang="zh-CN" dirty="0" smtClean="0">
                <a:ea typeface="宋体" pitchFamily="2" charset="-122"/>
              </a:rPr>
              <a:t>Want lowest page-fault rate.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7988" y="5395913"/>
            <a:ext cx="6561137" cy="53498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Graph of Page Faults Versus The Number of Frames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1264" r="1244" b="11610"/>
          <a:stretch>
            <a:fillRect/>
          </a:stretch>
        </p:blipFill>
        <p:spPr bwMode="auto">
          <a:xfrm>
            <a:off x="1108075" y="901700"/>
            <a:ext cx="7358063" cy="43307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0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idx="1"/>
          </p:nvPr>
        </p:nvSpPr>
        <p:spPr>
          <a:xfrm>
            <a:off x="273050" y="873125"/>
            <a:ext cx="8675688" cy="477202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Evaluate algorithm by running it on a particular string of memory references (</a:t>
            </a:r>
            <a:r>
              <a:rPr lang="en-US" altLang="zh-CN" b="1" i="1" dirty="0" smtClean="0">
                <a:solidFill>
                  <a:srgbClr val="3366FF"/>
                </a:solidFill>
                <a:ea typeface="ＭＳ Ｐゴシック" pitchFamily="34" charset="-128"/>
              </a:rPr>
              <a:t>reference</a:t>
            </a:r>
            <a:r>
              <a:rPr lang="en-US" altLang="zh-CN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solidFill>
                  <a:srgbClr val="3366FF"/>
                </a:solidFill>
                <a:ea typeface="ＭＳ Ｐゴシック" pitchFamily="34" charset="-128"/>
              </a:rPr>
              <a:t>string</a:t>
            </a:r>
            <a:r>
              <a:rPr lang="en-US" altLang="zh-CN" dirty="0" smtClean="0">
                <a:ea typeface="宋体" pitchFamily="2" charset="-122"/>
              </a:rPr>
              <a:t>) and computing the number of page faults on that string.</a:t>
            </a:r>
          </a:p>
          <a:p>
            <a:r>
              <a:rPr lang="en-US" altLang="zh-CN" dirty="0" smtClean="0">
                <a:ea typeface="宋体" pitchFamily="2" charset="-122"/>
              </a:rPr>
              <a:t>In all our examples, the reference string is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1, 2, 3, 4, 1, 2, 5, 1, 2, 3, 4, 5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700" y="309563"/>
            <a:ext cx="7151688" cy="1138237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00B0F0"/>
                </a:solidFill>
                <a:ea typeface="宋体" pitchFamily="2" charset="-122"/>
              </a:rPr>
              <a:t>FIFO Page </a:t>
            </a:r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Replacement</a:t>
            </a:r>
            <a:b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</a:br>
            <a:r>
              <a:rPr lang="en-US" altLang="zh-CN" sz="3600" b="1" dirty="0" smtClean="0">
                <a:solidFill>
                  <a:srgbClr val="008000"/>
                </a:solidFill>
                <a:ea typeface="宋体" pitchFamily="2" charset="-122"/>
              </a:rPr>
              <a:t>FIFO</a:t>
            </a:r>
            <a:r>
              <a:rPr lang="zh-CN" altLang="en-US" sz="3600" b="1" dirty="0" smtClean="0">
                <a:solidFill>
                  <a:srgbClr val="008000"/>
                </a:solidFill>
                <a:ea typeface="宋体" pitchFamily="2" charset="-122"/>
              </a:rPr>
              <a:t>页替换</a:t>
            </a:r>
            <a:endParaRPr lang="en-US" altLang="zh-CN" sz="3600" b="1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370013"/>
            <a:ext cx="8632825" cy="6778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 smtClean="0">
                <a:ea typeface="宋体" pitchFamily="2" charset="-122"/>
              </a:rPr>
              <a:t>Reference string: 1, 2, 3, 4, 1, 2, 5, 1, 2, 3, 4, 5</a:t>
            </a:r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1266826" y="2403476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 dirty="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1266826" y="2860676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 dirty="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1266826" y="3317876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 dirty="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427016" name="Text Box 8"/>
          <p:cNvSpPr txBox="1">
            <a:spLocks noChangeArrowheads="1"/>
          </p:cNvSpPr>
          <p:nvPr/>
        </p:nvSpPr>
        <p:spPr bwMode="auto">
          <a:xfrm>
            <a:off x="871538" y="2419351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871538" y="2862264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427018" name="Text Box 10"/>
          <p:cNvSpPr txBox="1">
            <a:spLocks noChangeArrowheads="1"/>
          </p:cNvSpPr>
          <p:nvPr/>
        </p:nvSpPr>
        <p:spPr bwMode="auto">
          <a:xfrm>
            <a:off x="871538" y="3338514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427019" name="Text Box 11"/>
          <p:cNvSpPr txBox="1">
            <a:spLocks noChangeArrowheads="1"/>
          </p:cNvSpPr>
          <p:nvPr/>
        </p:nvSpPr>
        <p:spPr bwMode="auto">
          <a:xfrm>
            <a:off x="1716088" y="2428876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27020" name="Text Box 12"/>
          <p:cNvSpPr txBox="1">
            <a:spLocks noChangeArrowheads="1"/>
          </p:cNvSpPr>
          <p:nvPr/>
        </p:nvSpPr>
        <p:spPr bwMode="auto">
          <a:xfrm>
            <a:off x="1716088" y="2881314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427021" name="Text Box 13"/>
          <p:cNvSpPr txBox="1">
            <a:spLocks noChangeArrowheads="1"/>
          </p:cNvSpPr>
          <p:nvPr/>
        </p:nvSpPr>
        <p:spPr bwMode="auto">
          <a:xfrm>
            <a:off x="1716088" y="3348039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427022" name="Text Box 14"/>
          <p:cNvSpPr txBox="1">
            <a:spLocks noChangeArrowheads="1"/>
          </p:cNvSpPr>
          <p:nvPr/>
        </p:nvSpPr>
        <p:spPr bwMode="auto">
          <a:xfrm>
            <a:off x="2097088" y="2428876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Helvetic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2097088" y="2890839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427024" name="Text Box 16"/>
          <p:cNvSpPr txBox="1">
            <a:spLocks noChangeArrowheads="1"/>
          </p:cNvSpPr>
          <p:nvPr/>
        </p:nvSpPr>
        <p:spPr bwMode="auto">
          <a:xfrm>
            <a:off x="2097088" y="3357564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27025" name="Text Box 17"/>
          <p:cNvSpPr txBox="1">
            <a:spLocks noChangeArrowheads="1"/>
          </p:cNvSpPr>
          <p:nvPr/>
        </p:nvSpPr>
        <p:spPr bwMode="auto">
          <a:xfrm>
            <a:off x="2482851" y="2900364"/>
            <a:ext cx="165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9 </a:t>
            </a:r>
            <a:r>
              <a:rPr lang="en-US" altLang="zh-CN" sz="2000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page faults</a:t>
            </a:r>
          </a:p>
        </p:txBody>
      </p:sp>
      <p:sp>
        <p:nvSpPr>
          <p:cNvPr id="427027" name="Rectangle 19"/>
          <p:cNvSpPr>
            <a:spLocks noChangeArrowheads="1"/>
          </p:cNvSpPr>
          <p:nvPr/>
        </p:nvSpPr>
        <p:spPr bwMode="auto">
          <a:xfrm>
            <a:off x="5461000" y="2185989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427028" name="Rectangle 20"/>
          <p:cNvSpPr>
            <a:spLocks noChangeArrowheads="1"/>
          </p:cNvSpPr>
          <p:nvPr/>
        </p:nvSpPr>
        <p:spPr bwMode="auto">
          <a:xfrm>
            <a:off x="5461000" y="2643189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427029" name="Rectangle 21"/>
          <p:cNvSpPr>
            <a:spLocks noChangeArrowheads="1"/>
          </p:cNvSpPr>
          <p:nvPr/>
        </p:nvSpPr>
        <p:spPr bwMode="auto">
          <a:xfrm>
            <a:off x="5461000" y="3100389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427030" name="Text Box 22"/>
          <p:cNvSpPr txBox="1">
            <a:spLocks noChangeArrowheads="1"/>
          </p:cNvSpPr>
          <p:nvPr/>
        </p:nvSpPr>
        <p:spPr bwMode="auto">
          <a:xfrm>
            <a:off x="5073650" y="221932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427031" name="Text Box 23"/>
          <p:cNvSpPr txBox="1">
            <a:spLocks noChangeArrowheads="1"/>
          </p:cNvSpPr>
          <p:nvPr/>
        </p:nvSpPr>
        <p:spPr bwMode="auto">
          <a:xfrm>
            <a:off x="5073650" y="266223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427032" name="Text Box 24"/>
          <p:cNvSpPr txBox="1">
            <a:spLocks noChangeArrowheads="1"/>
          </p:cNvSpPr>
          <p:nvPr/>
        </p:nvSpPr>
        <p:spPr bwMode="auto">
          <a:xfrm>
            <a:off x="5073650" y="313848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427033" name="Text Box 25"/>
          <p:cNvSpPr txBox="1">
            <a:spLocks noChangeArrowheads="1"/>
          </p:cNvSpPr>
          <p:nvPr/>
        </p:nvSpPr>
        <p:spPr bwMode="auto">
          <a:xfrm>
            <a:off x="5918200" y="221932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Helvetic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427034" name="Text Box 26"/>
          <p:cNvSpPr txBox="1">
            <a:spLocks noChangeArrowheads="1"/>
          </p:cNvSpPr>
          <p:nvPr/>
        </p:nvSpPr>
        <p:spPr bwMode="auto">
          <a:xfrm>
            <a:off x="5918200" y="269081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427035" name="Text Box 27"/>
          <p:cNvSpPr txBox="1">
            <a:spLocks noChangeArrowheads="1"/>
          </p:cNvSpPr>
          <p:nvPr/>
        </p:nvSpPr>
        <p:spPr bwMode="auto">
          <a:xfrm>
            <a:off x="5918200" y="314801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427036" name="Text Box 28"/>
          <p:cNvSpPr txBox="1">
            <a:spLocks noChangeArrowheads="1"/>
          </p:cNvSpPr>
          <p:nvPr/>
        </p:nvSpPr>
        <p:spPr bwMode="auto">
          <a:xfrm>
            <a:off x="6299200" y="220980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27037" name="Text Box 29"/>
          <p:cNvSpPr txBox="1">
            <a:spLocks noChangeArrowheads="1"/>
          </p:cNvSpPr>
          <p:nvPr/>
        </p:nvSpPr>
        <p:spPr bwMode="auto">
          <a:xfrm>
            <a:off x="6299200" y="269081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Helvetic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427038" name="Text Box 30"/>
          <p:cNvSpPr txBox="1">
            <a:spLocks noChangeArrowheads="1"/>
          </p:cNvSpPr>
          <p:nvPr/>
        </p:nvSpPr>
        <p:spPr bwMode="auto">
          <a:xfrm>
            <a:off x="6692900" y="2700339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10 </a:t>
            </a:r>
            <a:r>
              <a:rPr lang="en-US" altLang="zh-CN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page faults</a:t>
            </a:r>
          </a:p>
        </p:txBody>
      </p:sp>
      <p:sp>
        <p:nvSpPr>
          <p:cNvPr id="427039" name="Rectangle 31"/>
          <p:cNvSpPr>
            <a:spLocks noChangeArrowheads="1"/>
          </p:cNvSpPr>
          <p:nvPr/>
        </p:nvSpPr>
        <p:spPr bwMode="auto">
          <a:xfrm>
            <a:off x="5461000" y="3557589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27040" name="Text Box 32"/>
          <p:cNvSpPr txBox="1">
            <a:spLocks noChangeArrowheads="1"/>
          </p:cNvSpPr>
          <p:nvPr/>
        </p:nvSpPr>
        <p:spPr bwMode="auto">
          <a:xfrm>
            <a:off x="5080000" y="363378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27041" name="Text Box 33"/>
          <p:cNvSpPr txBox="1">
            <a:spLocks noChangeArrowheads="1"/>
          </p:cNvSpPr>
          <p:nvPr/>
        </p:nvSpPr>
        <p:spPr bwMode="auto">
          <a:xfrm>
            <a:off x="5918200" y="360521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30352" y="4305300"/>
            <a:ext cx="1592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8000"/>
                </a:solidFill>
              </a:rPr>
              <a:t>3 frames</a:t>
            </a:r>
            <a:endParaRPr lang="zh-CN" altLang="en-US" sz="2000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72918" y="4295805"/>
            <a:ext cx="1592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8000"/>
                </a:solidFill>
              </a:rPr>
              <a:t>4</a:t>
            </a:r>
            <a:r>
              <a:rPr lang="en-US" altLang="zh-CN" sz="2000" dirty="0" smtClean="0">
                <a:solidFill>
                  <a:srgbClr val="008000"/>
                </a:solidFill>
              </a:rPr>
              <a:t> frames</a:t>
            </a:r>
            <a:endParaRPr lang="zh-CN" altLang="en-US" sz="2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7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7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7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7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9" grpId="0"/>
      <p:bldP spid="427020" grpId="0"/>
      <p:bldP spid="427021" grpId="0"/>
      <p:bldP spid="427022" grpId="0"/>
      <p:bldP spid="427023" grpId="0"/>
      <p:bldP spid="427024" grpId="0"/>
      <p:bldP spid="427025" grpId="0"/>
      <p:bldP spid="427033" grpId="0"/>
      <p:bldP spid="427034" grpId="0"/>
      <p:bldP spid="427035" grpId="0"/>
      <p:bldP spid="427036" grpId="0"/>
      <p:bldP spid="427037" grpId="0"/>
      <p:bldP spid="427038" grpId="0"/>
      <p:bldP spid="427041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37" y="571676"/>
            <a:ext cx="8442251" cy="1228549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CN" dirty="0">
                <a:ea typeface="宋体" pitchFamily="2" charset="-122"/>
              </a:rPr>
              <a:t>FIFO Replacement – </a:t>
            </a:r>
            <a:r>
              <a:rPr lang="en-US" altLang="zh-CN" i="1" dirty="0" err="1">
                <a:solidFill>
                  <a:srgbClr val="00B0F0"/>
                </a:solidFill>
                <a:ea typeface="宋体" pitchFamily="2" charset="-122"/>
              </a:rPr>
              <a:t>Belady’s</a:t>
            </a:r>
            <a:r>
              <a:rPr lang="en-US" altLang="zh-CN" i="1" dirty="0">
                <a:solidFill>
                  <a:srgbClr val="00B0F0"/>
                </a:solidFill>
                <a:ea typeface="宋体" pitchFamily="2" charset="-122"/>
              </a:rPr>
              <a:t> Anomaly</a:t>
            </a:r>
          </a:p>
          <a:p>
            <a:pPr lvl="1">
              <a:spcBef>
                <a:spcPct val="10000"/>
              </a:spcBef>
            </a:pPr>
            <a:r>
              <a:rPr lang="en-US" altLang="zh-CN" dirty="0">
                <a:ea typeface="宋体" pitchFamily="2" charset="-122"/>
              </a:rPr>
              <a:t>more frames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 </a:t>
            </a:r>
            <a:r>
              <a:rPr lang="en-US" altLang="zh-CN" dirty="0">
                <a:ea typeface="宋体" pitchFamily="2" charset="-122"/>
              </a:rPr>
              <a:t>less page </a:t>
            </a:r>
            <a:r>
              <a:rPr lang="en-US" altLang="zh-CN" dirty="0" smtClean="0">
                <a:ea typeface="宋体" pitchFamily="2" charset="-122"/>
              </a:rPr>
              <a:t>faults(not </a:t>
            </a:r>
            <a:r>
              <a:rPr lang="en-US" altLang="zh-CN" dirty="0">
                <a:ea typeface="宋体" pitchFamily="2" charset="-122"/>
              </a:rPr>
              <a:t>always </a:t>
            </a:r>
            <a:r>
              <a:rPr lang="en-US" altLang="zh-CN" dirty="0" smtClean="0">
                <a:ea typeface="宋体" pitchFamily="2" charset="-122"/>
              </a:rPr>
              <a:t>true)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" t="7935" r="1103" b="8517"/>
          <a:stretch>
            <a:fillRect/>
          </a:stretch>
        </p:blipFill>
        <p:spPr bwMode="auto">
          <a:xfrm>
            <a:off x="1030288" y="1762125"/>
            <a:ext cx="7118350" cy="45608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3782" y="6137275"/>
            <a:ext cx="4551362" cy="563563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FIFO Illustrating </a:t>
            </a:r>
            <a:r>
              <a:rPr lang="en-US" altLang="zh-CN" sz="2000" dirty="0" err="1" smtClean="0">
                <a:solidFill>
                  <a:srgbClr val="008000"/>
                </a:solidFill>
                <a:ea typeface="宋体" pitchFamily="2" charset="-122"/>
              </a:rPr>
              <a:t>Belady</a:t>
            </a:r>
            <a:r>
              <a:rPr lang="en-US" altLang="zh-CN" sz="2000" dirty="0" err="1" smtClean="0">
                <a:solidFill>
                  <a:srgbClr val="008000"/>
                </a:solidFill>
                <a:latin typeface="Helvetica"/>
                <a:ea typeface="宋体" pitchFamily="2" charset="-122"/>
              </a:rPr>
              <a:t>’</a:t>
            </a:r>
            <a:r>
              <a:rPr lang="en-US" altLang="zh-CN" sz="2000" dirty="0" err="1" smtClean="0">
                <a:solidFill>
                  <a:srgbClr val="008000"/>
                </a:solidFill>
                <a:ea typeface="宋体" pitchFamily="2" charset="-122"/>
              </a:rPr>
              <a:t>s</a:t>
            </a:r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 </a:t>
            </a:r>
            <a:r>
              <a:rPr lang="en-US" altLang="zh-CN" sz="2000" dirty="0" err="1" smtClean="0">
                <a:solidFill>
                  <a:srgbClr val="008000"/>
                </a:solidFill>
                <a:ea typeface="宋体" pitchFamily="2" charset="-122"/>
              </a:rPr>
              <a:t>Anamoly</a:t>
            </a:r>
            <a:endParaRPr lang="en-US" altLang="zh-CN" sz="2000" dirty="0" smtClean="0">
              <a:solidFill>
                <a:srgbClr val="008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4559300"/>
            <a:ext cx="7772400" cy="844550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FIFO Page Replacement</a:t>
            </a:r>
          </a:p>
        </p:txBody>
      </p:sp>
      <p:pic>
        <p:nvPicPr>
          <p:cNvPr id="428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32359" r="452" b="32361"/>
          <a:stretch>
            <a:fillRect/>
          </a:stretch>
        </p:blipFill>
        <p:spPr bwMode="auto">
          <a:xfrm>
            <a:off x="873125" y="1814513"/>
            <a:ext cx="7424738" cy="1985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489663"/>
            <a:ext cx="8229600" cy="71004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ea typeface="宋体" pitchFamily="2" charset="-122"/>
              </a:rPr>
              <a:t>Optimal Page </a:t>
            </a:r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Replacement  </a:t>
            </a:r>
            <a:r>
              <a:rPr lang="zh-CN" altLang="en-US" sz="3600" b="1" dirty="0">
                <a:solidFill>
                  <a:srgbClr val="008000"/>
                </a:solidFill>
                <a:ea typeface="宋体" pitchFamily="2" charset="-122"/>
              </a:rPr>
              <a:t>最优</a:t>
            </a:r>
            <a:r>
              <a:rPr lang="zh-CN" altLang="en-US" sz="3600" b="1" dirty="0" smtClean="0">
                <a:solidFill>
                  <a:srgbClr val="008000"/>
                </a:solidFill>
                <a:ea typeface="宋体" pitchFamily="2" charset="-122"/>
              </a:rPr>
              <a:t>页替换</a:t>
            </a:r>
            <a:endParaRPr lang="en-US" altLang="zh-CN" sz="3600" b="1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76325"/>
            <a:ext cx="8615363" cy="2257425"/>
          </a:xfrm>
        </p:spPr>
        <p:txBody>
          <a:bodyPr>
            <a:normAutofit/>
          </a:bodyPr>
          <a:lstStyle/>
          <a:p>
            <a:pPr>
              <a:tabLst>
                <a:tab pos="1890713" algn="l"/>
              </a:tabLst>
            </a:pPr>
            <a:r>
              <a:rPr lang="en-US" altLang="zh-CN" sz="2800" dirty="0" smtClean="0">
                <a:ea typeface="宋体" pitchFamily="2" charset="-122"/>
              </a:rPr>
              <a:t>Replace page that will not be used for longest period of time.</a:t>
            </a:r>
          </a:p>
          <a:p>
            <a:pPr>
              <a:tabLst>
                <a:tab pos="1890713" algn="l"/>
              </a:tabLst>
            </a:pPr>
            <a:r>
              <a:rPr lang="en-US" altLang="zh-CN" sz="2800" dirty="0" smtClean="0">
                <a:ea typeface="宋体" pitchFamily="2" charset="-122"/>
              </a:rPr>
              <a:t>4 frames example: 1, 2, 3, 4, 1, 2, 5, 1, 2, 3, 4, 5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187701" y="349091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3187701" y="394811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3187701" y="440531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430088" name="Text Box 8"/>
          <p:cNvSpPr txBox="1">
            <a:spLocks noChangeArrowheads="1"/>
          </p:cNvSpPr>
          <p:nvPr/>
        </p:nvSpPr>
        <p:spPr bwMode="auto">
          <a:xfrm>
            <a:off x="3622676" y="3486152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30089" name="Text Box 9"/>
          <p:cNvSpPr txBox="1">
            <a:spLocks noChangeArrowheads="1"/>
          </p:cNvSpPr>
          <p:nvPr/>
        </p:nvSpPr>
        <p:spPr bwMode="auto">
          <a:xfrm>
            <a:off x="4254501" y="3957640"/>
            <a:ext cx="1947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6 </a:t>
            </a:r>
            <a:r>
              <a:rPr lang="en-US" altLang="zh-CN" sz="2400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page faults</a:t>
            </a:r>
          </a:p>
        </p:txBody>
      </p:sp>
      <p:sp>
        <p:nvSpPr>
          <p:cNvPr id="430090" name="Rectangle 10"/>
          <p:cNvSpPr>
            <a:spLocks noChangeArrowheads="1"/>
          </p:cNvSpPr>
          <p:nvPr/>
        </p:nvSpPr>
        <p:spPr bwMode="auto">
          <a:xfrm>
            <a:off x="3187701" y="486251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30091" name="Text Box 11"/>
          <p:cNvSpPr txBox="1">
            <a:spLocks noChangeArrowheads="1"/>
          </p:cNvSpPr>
          <p:nvPr/>
        </p:nvSpPr>
        <p:spPr bwMode="auto">
          <a:xfrm>
            <a:off x="3622676" y="4872040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bldLvl="2"/>
      <p:bldP spid="43008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5029200"/>
            <a:ext cx="7772400" cy="471488"/>
          </a:xfrm>
        </p:spPr>
        <p:txBody>
          <a:bodyPr/>
          <a:lstStyle/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Optimal Page Replacement</a:t>
            </a:r>
          </a:p>
        </p:txBody>
      </p:sp>
      <p:pic>
        <p:nvPicPr>
          <p:cNvPr id="431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" t="32074" r="781" b="32076"/>
          <a:stretch>
            <a:fillRect/>
          </a:stretch>
        </p:blipFill>
        <p:spPr bwMode="auto">
          <a:xfrm>
            <a:off x="1190625" y="2266950"/>
            <a:ext cx="6967538" cy="18970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675" y="0"/>
            <a:ext cx="5535613" cy="779463"/>
          </a:xfrm>
        </p:spPr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9.1 Background</a:t>
            </a:r>
            <a:endParaRPr lang="zh-CN" altLang="en-US" sz="24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031875"/>
            <a:ext cx="8502650" cy="53308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In many cases, the entire program is not needed.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       在许多情况下，（加载）整个程序是没必要的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The ability to execute a program that is only partially in memory would confer many benefits: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允许程序部分加载即可运行会有许多好处：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 smtClean="0">
                <a:ea typeface="宋体" pitchFamily="2" charset="-122"/>
              </a:rPr>
              <a:t>A program would no longer be constrained by the amount of physical memory.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 smtClean="0">
                <a:ea typeface="宋体" pitchFamily="2" charset="-122"/>
              </a:rPr>
              <a:t>More programs could be run at the same time, with a corresponding increase in CPU utilization and throughput.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 smtClean="0">
                <a:ea typeface="宋体" pitchFamily="2" charset="-122"/>
              </a:rPr>
              <a:t>Less I/O would be needed to load or swap each user program into memory, so each user program would run faster.</a:t>
            </a:r>
          </a:p>
        </p:txBody>
      </p:sp>
      <p:pic>
        <p:nvPicPr>
          <p:cNvPr id="398340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524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 you know this?</a:t>
            </a:r>
          </a:p>
          <a:p>
            <a:pPr lvl="1"/>
            <a:r>
              <a:rPr lang="en-US" altLang="zh-CN" dirty="0"/>
              <a:t>Used for measuring how well your algorithm performs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40</a:t>
            </a:fld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1" y="476250"/>
            <a:ext cx="8496300" cy="17335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Least Recently Used (LRU) </a:t>
            </a:r>
            <a:b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</a:b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Page 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Replacement</a:t>
            </a:r>
            <a:b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</a:b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最近最少使用（</a:t>
            </a:r>
            <a:r>
              <a:rPr lang="en-US" altLang="zh-CN" b="1" dirty="0">
                <a:solidFill>
                  <a:srgbClr val="008000"/>
                </a:solidFill>
                <a:ea typeface="宋体" pitchFamily="2" charset="-122"/>
              </a:rPr>
              <a:t>LRU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）算法</a:t>
            </a:r>
            <a:endParaRPr lang="en-US" altLang="zh-CN" b="1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354806" y="2495550"/>
            <a:ext cx="8313737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Reference string:  1, 2, 3, 4, 1, 2, 5, 1, 2, 3, 4, 5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3562350" y="31734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3562350" y="36306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3562350" y="40878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3932238" y="3179763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4333875" y="4116388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32138" name="Rectangle 10"/>
          <p:cNvSpPr>
            <a:spLocks noChangeArrowheads="1"/>
          </p:cNvSpPr>
          <p:nvPr/>
        </p:nvSpPr>
        <p:spPr bwMode="auto">
          <a:xfrm>
            <a:off x="3562350" y="45450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32139" name="Text Box 11"/>
          <p:cNvSpPr txBox="1">
            <a:spLocks noChangeArrowheads="1"/>
          </p:cNvSpPr>
          <p:nvPr/>
        </p:nvSpPr>
        <p:spPr bwMode="auto">
          <a:xfrm>
            <a:off x="3952875" y="4573588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432140" name="Text Box 12"/>
          <p:cNvSpPr txBox="1">
            <a:spLocks noChangeArrowheads="1"/>
          </p:cNvSpPr>
          <p:nvPr/>
        </p:nvSpPr>
        <p:spPr bwMode="auto">
          <a:xfrm>
            <a:off x="3952875" y="4087813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Helvetic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2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2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6" grpId="0"/>
      <p:bldP spid="432137" grpId="0"/>
      <p:bldP spid="4321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4613275"/>
            <a:ext cx="7772400" cy="844550"/>
          </a:xfrm>
        </p:spPr>
        <p:txBody>
          <a:bodyPr/>
          <a:lstStyle/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LRU Page Replacement</a:t>
            </a:r>
          </a:p>
        </p:txBody>
      </p:sp>
      <p:pic>
        <p:nvPicPr>
          <p:cNvPr id="433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32875" r="789" b="32362"/>
          <a:stretch>
            <a:fillRect/>
          </a:stretch>
        </p:blipFill>
        <p:spPr bwMode="auto">
          <a:xfrm>
            <a:off x="911225" y="1755775"/>
            <a:ext cx="7286625" cy="1930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958850"/>
            <a:ext cx="8972549" cy="4875213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Counter </a:t>
            </a:r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implementation </a:t>
            </a:r>
            <a:r>
              <a:rPr lang="zh-CN" altLang="en-US" b="1" dirty="0" smtClean="0">
                <a:solidFill>
                  <a:srgbClr val="008000"/>
                </a:solidFill>
                <a:latin typeface="+mn-ea"/>
              </a:rPr>
              <a:t>计数器实现</a:t>
            </a:r>
            <a:endParaRPr lang="en-US" altLang="zh-CN" b="1" dirty="0" smtClean="0">
              <a:solidFill>
                <a:srgbClr val="008000"/>
              </a:solidFill>
              <a:latin typeface="+mn-ea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Every page entry has a counter; every time page is referenced through this entry, copy the clock into the counter.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When a page needs to be changed, look at the counters to determine which are to change.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bldLvl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958850"/>
            <a:ext cx="8439150" cy="4875213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Stack </a:t>
            </a:r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implementation </a:t>
            </a:r>
            <a:r>
              <a:rPr lang="zh-CN" altLang="en-US" b="1" dirty="0" smtClean="0">
                <a:solidFill>
                  <a:srgbClr val="008000"/>
                </a:solidFill>
                <a:ea typeface="ＭＳ Ｐゴシック" pitchFamily="34" charset="-128"/>
              </a:rPr>
              <a:t>栈实现</a:t>
            </a:r>
            <a:endParaRPr lang="en-US" altLang="zh-CN" b="1" dirty="0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– keep a stack of page numbers in a double link form: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Page referenced:</a:t>
            </a:r>
          </a:p>
          <a:p>
            <a:pPr lvl="2"/>
            <a:r>
              <a:rPr lang="en-US" altLang="zh-CN" sz="2200" dirty="0" smtClean="0">
                <a:ea typeface="宋体" pitchFamily="2" charset="-122"/>
              </a:rPr>
              <a:t>move it to the top</a:t>
            </a:r>
          </a:p>
          <a:p>
            <a:pPr lvl="2"/>
            <a:r>
              <a:rPr lang="en-US" altLang="zh-CN" sz="2200" dirty="0" smtClean="0">
                <a:ea typeface="宋体" pitchFamily="2" charset="-122"/>
              </a:rPr>
              <a:t>requires 6 pointers to be changed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No search for replacement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4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bldLvl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5226050"/>
            <a:ext cx="6941343" cy="441325"/>
          </a:xfrm>
        </p:spPr>
        <p:txBody>
          <a:bodyPr/>
          <a:lstStyle/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Use Of A Stack to Record The Most Recent Page References</a:t>
            </a:r>
          </a:p>
        </p:txBody>
      </p:sp>
      <p:pic>
        <p:nvPicPr>
          <p:cNvPr id="435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4620" r="830" b="4620"/>
          <a:stretch>
            <a:fillRect/>
          </a:stretch>
        </p:blipFill>
        <p:spPr bwMode="auto">
          <a:xfrm>
            <a:off x="1500188" y="919163"/>
            <a:ext cx="5845175" cy="40370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334963"/>
            <a:ext cx="8229600" cy="989012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LRU Approximation Algorithms</a:t>
            </a:r>
            <a:b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</a:br>
            <a:r>
              <a:rPr lang="en-US" altLang="zh-CN" sz="2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LRU</a:t>
            </a:r>
            <a:r>
              <a:rPr lang="zh-CN" altLang="en-US" sz="2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近似算法</a:t>
            </a:r>
            <a:r>
              <a:rPr lang="zh-CN" altLang="en-US" sz="2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NRU</a:t>
            </a:r>
            <a:r>
              <a:rPr lang="zh-CN" altLang="en-US" sz="2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400" b="1" dirty="0" smtClean="0">
              <a:solidFill>
                <a:srgbClr val="008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457325"/>
            <a:ext cx="8245475" cy="47498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Additional-Reference-Bits Algorithm</a:t>
            </a:r>
          </a:p>
          <a:p>
            <a:pPr lvl="1">
              <a:buFont typeface="Monotype Sorts" pitchFamily="2" charset="2"/>
              <a:buNone/>
            </a:pPr>
            <a:r>
              <a:rPr kumimoji="0" lang="zh-CN" altLang="en-US" sz="2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附加访问位算法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With each page associate a bit, initially = 0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When page is referenced bit set to 1.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Replace the one which is 0 (if one exists).  We do not know the order, however.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935038"/>
            <a:ext cx="8245475" cy="557688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Second-Chance Algorithm</a:t>
            </a:r>
          </a:p>
          <a:p>
            <a:pPr lvl="1">
              <a:lnSpc>
                <a:spcPct val="125000"/>
              </a:lnSpc>
              <a:buFont typeface="Monotype Sorts" pitchFamily="2" charset="2"/>
              <a:buNone/>
            </a:pPr>
            <a:r>
              <a:rPr kumimoji="0" lang="zh-CN" altLang="en-US" sz="2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二次机会算法（时钟算法</a:t>
            </a:r>
            <a:r>
              <a:rPr kumimoji="0" lang="zh-CN" altLang="en-US" sz="2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0" lang="zh-CN" altLang="en-US" sz="2400" b="1" dirty="0" smtClean="0">
              <a:solidFill>
                <a:srgbClr val="00800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Need reference bit.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Clock replacement.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If page to be replaced (in clock order) has reference bit = 1.  then:</a:t>
            </a: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set reference bit 0.</a:t>
            </a: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leave page in memory.</a:t>
            </a: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replace next page (in clock order), subject to same rules.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 bldLvl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813" y="5626100"/>
            <a:ext cx="7199312" cy="423863"/>
          </a:xfrm>
        </p:spPr>
        <p:txBody>
          <a:bodyPr/>
          <a:lstStyle/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Second-Chance (clock) Page-Replacement Algorithm</a:t>
            </a:r>
          </a:p>
        </p:txBody>
      </p:sp>
      <p:pic>
        <p:nvPicPr>
          <p:cNvPr id="437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t="983" r="8766" b="983"/>
          <a:stretch>
            <a:fillRect/>
          </a:stretch>
        </p:blipFill>
        <p:spPr bwMode="auto">
          <a:xfrm>
            <a:off x="1611313" y="444500"/>
            <a:ext cx="5753100" cy="51292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idx="1"/>
          </p:nvPr>
        </p:nvSpPr>
        <p:spPr>
          <a:xfrm>
            <a:off x="295275" y="790575"/>
            <a:ext cx="8605838" cy="521811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Enhanced Second-Chance Algorithm</a:t>
            </a:r>
          </a:p>
          <a:p>
            <a:pPr lvl="1">
              <a:lnSpc>
                <a:spcPct val="125000"/>
              </a:lnSpc>
              <a:buFont typeface="Monotype Sorts" pitchFamily="2" charset="2"/>
              <a:buNone/>
            </a:pPr>
            <a:r>
              <a:rPr kumimoji="0" lang="zh-CN" altLang="en-US" sz="2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加强的二次机会算法</a:t>
            </a:r>
          </a:p>
          <a:p>
            <a:pPr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      by considering both the reference bit and modify bit as an ordered pair.</a:t>
            </a:r>
          </a:p>
          <a:p>
            <a:pPr lvl="1">
              <a:lnSpc>
                <a:spcPct val="125000"/>
              </a:lnSpc>
              <a:buFont typeface="Monotype Sorts" pitchFamily="2" charset="2"/>
              <a:buNone/>
            </a:pPr>
            <a:r>
              <a:rPr kumimoji="0" lang="zh-CN" altLang="en-US" sz="2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参考有序对：（访问位，修改位）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1. (0,0)---best page to replace.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2. (0,1)---not quite as good..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3. (1,0)---it probably will be used again soon.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4. (1,1)---worst page to replace.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8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8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8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idx="1"/>
          </p:nvPr>
        </p:nvSpPr>
        <p:spPr>
          <a:xfrm>
            <a:off x="161924" y="801687"/>
            <a:ext cx="8801101" cy="58467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b="1" i="1" dirty="0" smtClean="0">
                <a:solidFill>
                  <a:srgbClr val="00B0F0"/>
                </a:solidFill>
                <a:ea typeface="宋体" pitchFamily="2" charset="-122"/>
              </a:rPr>
              <a:t>Virtual memory</a:t>
            </a:r>
            <a:r>
              <a:rPr lang="en-US" altLang="zh-CN" sz="28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3366FF"/>
                </a:solidFill>
                <a:ea typeface="ＭＳ Ｐゴシック" pitchFamily="34" charset="-128"/>
              </a:rPr>
              <a:t>– separation of user logical memory from physical memory.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zh-CN" altLang="en-US" sz="2000" b="1" i="1" dirty="0" smtClean="0">
                <a:solidFill>
                  <a:srgbClr val="00B0F0"/>
                </a:solidFill>
                <a:ea typeface="宋体" pitchFamily="2" charset="-122"/>
              </a:rPr>
              <a:t>虚拟存储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－－用户逻辑存储与物理存储分离    </a:t>
            </a:r>
            <a:r>
              <a:rPr lang="zh-CN" altLang="en-US" sz="3000" dirty="0" smtClean="0">
                <a:solidFill>
                  <a:srgbClr val="008000"/>
                </a:solidFill>
                <a:ea typeface="宋体" pitchFamily="2" charset="-122"/>
              </a:rPr>
              <a:t>（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部分加载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+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交换</a:t>
            </a:r>
            <a:r>
              <a:rPr lang="zh-CN" altLang="en-US" sz="3000" dirty="0" smtClean="0">
                <a:solidFill>
                  <a:srgbClr val="008000"/>
                </a:solidFill>
                <a:ea typeface="宋体" pitchFamily="2" charset="-122"/>
              </a:rPr>
              <a:t>）</a:t>
            </a:r>
            <a:endParaRPr lang="zh-CN" altLang="en-US" sz="3000" b="1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Only part of the program needs to be in memory for execution.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仅部分程序必须在内存，以使其运行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Logical address space can therefore be much larger than physical address space.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从而逻辑地址空间远大于物理地址空间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Allows address spaces to be shared by several processes.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允许地址空间被多个进程共享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Allows for more efficient process creation.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允许更有效的进程创建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12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B0F0"/>
                </a:solidFill>
                <a:ea typeface="宋体" pitchFamily="2" charset="-122"/>
              </a:rPr>
              <a:t>Counting-Based Page Replacement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</a:br>
            <a:r>
              <a:rPr lang="zh-CN" altLang="en-US" sz="28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基于计数的算法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228725"/>
            <a:ext cx="8670925" cy="52863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Keep a counter of the number of references that have been made to each page.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LFU（Least Frequently Used） </a:t>
            </a:r>
            <a:r>
              <a:rPr lang="en-US" altLang="zh-CN" sz="2400" dirty="0" smtClean="0">
                <a:ea typeface="宋体" pitchFamily="2" charset="-122"/>
              </a:rPr>
              <a:t>Algorithm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最不经常使用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replaces page with smallest count.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(An actively used page should have a large reference count.)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MFU （Most Frequently Used） </a:t>
            </a:r>
            <a:r>
              <a:rPr lang="en-US" altLang="zh-CN" sz="2400" dirty="0" smtClean="0">
                <a:ea typeface="宋体" pitchFamily="2" charset="-122"/>
              </a:rPr>
              <a:t>Algorithm 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最经常使用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based on the argument that the page with the smallest count was probably just brought in and has yet to be used.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7065" y="222963"/>
            <a:ext cx="8229600" cy="1205787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Page-Buffering </a:t>
            </a:r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Algorithms</a:t>
            </a:r>
            <a:b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</a:br>
            <a:r>
              <a:rPr lang="zh-CN" altLang="en-US" sz="3600" b="1" dirty="0" smtClean="0">
                <a:solidFill>
                  <a:srgbClr val="008000"/>
                </a:solidFill>
                <a:ea typeface="宋体" pitchFamily="2" charset="-122"/>
              </a:rPr>
              <a:t>页缓冲算法</a:t>
            </a:r>
            <a:endParaRPr lang="en-US" altLang="zh-CN" sz="3600" b="1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>
          <a:xfrm>
            <a:off x="153988" y="1543049"/>
            <a:ext cx="8894762" cy="50339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      Used in addition to a specific page-replacement algorithm.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用于配合特定的页替换算法</a:t>
            </a:r>
          </a:p>
          <a:p>
            <a:r>
              <a:rPr lang="en-US" altLang="zh-CN" b="1" dirty="0" smtClean="0">
                <a:solidFill>
                  <a:srgbClr val="3366FF"/>
                </a:solidFill>
                <a:ea typeface="宋体" pitchFamily="2" charset="-122"/>
              </a:rPr>
              <a:t>Keep a pool of free </a:t>
            </a:r>
            <a:r>
              <a:rPr lang="en-US" altLang="zh-CN" b="1" dirty="0" smtClean="0">
                <a:solidFill>
                  <a:srgbClr val="3366FF"/>
                </a:solidFill>
                <a:ea typeface="宋体" pitchFamily="2" charset="-122"/>
              </a:rPr>
              <a:t>frames  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空闲帧池</a:t>
            </a:r>
            <a:endParaRPr lang="en-US" altLang="zh-CN" b="1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When a page fault occurs, a victim frame is chosen as before. How ever, the desired page is read into a free frame from the pool before the victim is written out. When  the victim is later written out, its frame is added to the free-frame pool.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>
          <a:xfrm>
            <a:off x="277813" y="1279525"/>
            <a:ext cx="8732837" cy="405447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3366FF"/>
                </a:solidFill>
                <a:ea typeface="宋体" pitchFamily="2" charset="-122"/>
              </a:rPr>
              <a:t>Maintain a list of modified </a:t>
            </a:r>
            <a:r>
              <a:rPr lang="en-US" altLang="zh-CN" b="1" dirty="0" smtClean="0">
                <a:solidFill>
                  <a:srgbClr val="3366FF"/>
                </a:solidFill>
                <a:ea typeface="宋体" pitchFamily="2" charset="-122"/>
              </a:rPr>
              <a:t>pages 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脏页列表</a:t>
            </a:r>
            <a:endParaRPr lang="en-US" altLang="zh-CN" b="1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Whenever the paging device is idle, a modified page is selected and is written to the </a:t>
            </a:r>
            <a:r>
              <a:rPr lang="en-US" altLang="zh-CN" dirty="0" err="1" smtClean="0">
                <a:ea typeface="宋体" pitchFamily="2" charset="-122"/>
              </a:rPr>
              <a:t>disk.Its</a:t>
            </a:r>
            <a:r>
              <a:rPr lang="en-US" altLang="zh-CN" dirty="0" smtClean="0">
                <a:ea typeface="宋体" pitchFamily="2" charset="-122"/>
              </a:rPr>
              <a:t> modify bit is then reset. (It will be clean when it is selected as a victim.)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6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249238" y="1038225"/>
            <a:ext cx="8894762" cy="5100638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3366FF"/>
                </a:solidFill>
                <a:ea typeface="宋体" pitchFamily="2" charset="-122"/>
              </a:rPr>
              <a:t>Keep a pool of free frames, but to remember which page was in each </a:t>
            </a:r>
            <a:r>
              <a:rPr lang="en-US" altLang="zh-CN" b="1" dirty="0" smtClean="0">
                <a:solidFill>
                  <a:srgbClr val="3366FF"/>
                </a:solidFill>
                <a:ea typeface="宋体" pitchFamily="2" charset="-122"/>
              </a:rPr>
              <a:t>frame 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空闲帧池 保留页内容</a:t>
            </a:r>
            <a:endParaRPr lang="en-US" altLang="zh-CN" b="1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Since the frame contents are not modified when a frame is written to the disk, the old page can be reused directly from the free-frame pool if it is needed before that frame is reused. No I/O is needed in this case.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Applications and Page Replacement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139" y="1371952"/>
            <a:ext cx="8442251" cy="5186011"/>
          </a:xfrm>
        </p:spPr>
        <p:txBody>
          <a:bodyPr/>
          <a:lstStyle/>
          <a:p>
            <a:r>
              <a:rPr lang="en-US" altLang="zh-CN" dirty="0"/>
              <a:t>In certain cases, applications accessing data through the operating </a:t>
            </a:r>
            <a:r>
              <a:rPr lang="en-US" altLang="zh-CN" dirty="0" smtClean="0"/>
              <a:t>system’s virtual </a:t>
            </a:r>
            <a:r>
              <a:rPr lang="en-US" altLang="zh-CN" dirty="0"/>
              <a:t>memory perform worse than if the operating system provided </a:t>
            </a:r>
            <a:r>
              <a:rPr lang="en-US" altLang="zh-CN" dirty="0" smtClean="0"/>
              <a:t>no buffering </a:t>
            </a:r>
            <a:r>
              <a:rPr lang="en-US" altLang="zh-CN" dirty="0"/>
              <a:t>at all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Database  </a:t>
            </a:r>
            <a:r>
              <a:rPr lang="zh-CN" altLang="en-US" b="1" dirty="0" smtClean="0">
                <a:solidFill>
                  <a:srgbClr val="008000"/>
                </a:solidFill>
              </a:rPr>
              <a:t>数据库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 lvl="2"/>
            <a:r>
              <a:rPr lang="en-US" altLang="zh-CN" dirty="0"/>
              <a:t>provides its </a:t>
            </a:r>
            <a:r>
              <a:rPr lang="en-US" altLang="zh-CN" dirty="0" smtClean="0"/>
              <a:t>own memory </a:t>
            </a:r>
            <a:r>
              <a:rPr lang="en-US" altLang="zh-CN" dirty="0"/>
              <a:t>management and I/O </a:t>
            </a:r>
            <a:r>
              <a:rPr lang="en-US" altLang="zh-CN" dirty="0" smtClean="0"/>
              <a:t>buffering</a:t>
            </a:r>
          </a:p>
          <a:p>
            <a:pPr lvl="1"/>
            <a:r>
              <a:rPr lang="en-US" altLang="zh-CN" dirty="0"/>
              <a:t>data </a:t>
            </a:r>
            <a:r>
              <a:rPr lang="en-US" altLang="zh-CN" dirty="0" smtClean="0"/>
              <a:t>warehouses  </a:t>
            </a:r>
            <a:r>
              <a:rPr lang="zh-CN" altLang="en-US" b="1" dirty="0" smtClean="0">
                <a:solidFill>
                  <a:srgbClr val="008000"/>
                </a:solidFill>
              </a:rPr>
              <a:t>数据仓库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 lvl="2"/>
            <a:r>
              <a:rPr lang="en-US" altLang="zh-CN" dirty="0"/>
              <a:t>MFU would actually be more efficient than LRU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764" y="952852"/>
            <a:ext cx="8495636" cy="4805563"/>
          </a:xfrm>
        </p:spPr>
        <p:txBody>
          <a:bodyPr>
            <a:normAutofit/>
          </a:bodyPr>
          <a:lstStyle/>
          <a:p>
            <a:r>
              <a:rPr lang="en-US" altLang="zh-CN" dirty="0"/>
              <a:t>Because of such problems, some operating systems give special </a:t>
            </a:r>
            <a:r>
              <a:rPr lang="en-US" altLang="zh-CN" dirty="0" smtClean="0"/>
              <a:t>programs the </a:t>
            </a:r>
            <a:r>
              <a:rPr lang="en-US" altLang="zh-CN" dirty="0"/>
              <a:t>ability to use a disk partition as a large sequential array of logical </a:t>
            </a:r>
            <a:r>
              <a:rPr lang="en-US" altLang="zh-CN" dirty="0" smtClean="0"/>
              <a:t>blocks, without </a:t>
            </a:r>
            <a:r>
              <a:rPr lang="en-US" altLang="zh-CN" dirty="0"/>
              <a:t>any file-system data structures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b="1" i="1" dirty="0" smtClean="0">
                <a:solidFill>
                  <a:srgbClr val="00B0F0"/>
                </a:solidFill>
              </a:rPr>
              <a:t>Raw disk </a:t>
            </a:r>
            <a:r>
              <a:rPr lang="en-US" altLang="zh-CN" dirty="0"/>
              <a:t>&amp; </a:t>
            </a:r>
            <a:r>
              <a:rPr lang="en-US" altLang="zh-CN" b="1" i="1" dirty="0">
                <a:solidFill>
                  <a:srgbClr val="00B0F0"/>
                </a:solidFill>
              </a:rPr>
              <a:t>raw </a:t>
            </a:r>
            <a:r>
              <a:rPr lang="en-US" altLang="zh-CN" b="1" i="1" dirty="0" smtClean="0">
                <a:solidFill>
                  <a:srgbClr val="00B0F0"/>
                </a:solidFill>
              </a:rPr>
              <a:t>I/O</a:t>
            </a:r>
          </a:p>
          <a:p>
            <a:pPr lvl="1"/>
            <a:r>
              <a:rPr lang="en-US" altLang="zh-CN" dirty="0"/>
              <a:t>most applications perform better when they use the regular file-system services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pic>
        <p:nvPicPr>
          <p:cNvPr id="7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5" y="63293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0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9.4 Allocation of Frames </a:t>
            </a: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帧分配</a:t>
            </a:r>
          </a:p>
        </p:txBody>
      </p:sp>
      <p:pic>
        <p:nvPicPr>
          <p:cNvPr id="441348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3444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465" y="565863"/>
            <a:ext cx="8229600" cy="75811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ea typeface="宋体" pitchFamily="2" charset="-122"/>
              </a:rPr>
              <a:t>Minimum Number of 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Frames </a:t>
            </a:r>
            <a:r>
              <a:rPr lang="zh-CN" altLang="en-US" sz="3100" dirty="0" smtClean="0">
                <a:solidFill>
                  <a:srgbClr val="008000"/>
                </a:solidFill>
                <a:ea typeface="宋体" pitchFamily="2" charset="-122"/>
              </a:rPr>
              <a:t>最小</a:t>
            </a:r>
            <a:r>
              <a:rPr lang="zh-CN" altLang="en-US" sz="3100" dirty="0">
                <a:solidFill>
                  <a:srgbClr val="008000"/>
                </a:solidFill>
                <a:ea typeface="宋体" pitchFamily="2" charset="-122"/>
              </a:rPr>
              <a:t>帧数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265113" y="1371600"/>
            <a:ext cx="8516937" cy="49244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Each process needs minimum number of pages.</a:t>
            </a:r>
          </a:p>
          <a:p>
            <a:pPr marL="800100" lvl="1" indent="-342900">
              <a:lnSpc>
                <a:spcPct val="125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每个进程加载到内存的页数都有个最小值</a:t>
            </a:r>
          </a:p>
          <a:p>
            <a:pPr marL="800100" lvl="1" indent="-342900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This minimum number is defined by the instruction-set architecture.</a:t>
            </a:r>
          </a:p>
          <a:p>
            <a:pPr marL="800100" lvl="1" indent="-342900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Example:  IBM 370 – 6 pages to handle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SS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MOVE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instruction:</a:t>
            </a:r>
          </a:p>
          <a:p>
            <a:pPr marL="1200150" lvl="2" indent="-342900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instruction is 6 bytes, might span 2 pages.</a:t>
            </a:r>
          </a:p>
          <a:p>
            <a:pPr marL="1200150" lvl="2" indent="-342900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2 pages to handle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from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  <a:p>
            <a:pPr marL="1200150" lvl="2" indent="-342900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2 pages to handle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to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7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bldLvl="3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360363" y="1209675"/>
            <a:ext cx="8516937" cy="5181600"/>
          </a:xfrm>
        </p:spPr>
        <p:txBody>
          <a:bodyPr/>
          <a:lstStyle/>
          <a:p>
            <a:pPr marL="800100" lvl="1" indent="-342900"/>
            <a:r>
              <a:rPr lang="en-US" altLang="zh-CN" sz="2400" b="1" dirty="0" smtClean="0">
                <a:solidFill>
                  <a:srgbClr val="00B0F0"/>
                </a:solidFill>
                <a:ea typeface="ＭＳ Ｐゴシック" pitchFamily="34" charset="-128"/>
              </a:rPr>
              <a:t>The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B0F0"/>
                </a:solidFill>
                <a:ea typeface="ＭＳ Ｐゴシック" pitchFamily="34" charset="-128"/>
              </a:rPr>
              <a:t>minimum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B0F0"/>
                </a:solidFill>
                <a:ea typeface="ＭＳ Ｐゴシック" pitchFamily="34" charset="-128"/>
              </a:rPr>
              <a:t>number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of frames per process is defined by the architecture,</a:t>
            </a:r>
          </a:p>
          <a:p>
            <a:pPr marL="800100" lvl="1" indent="-342900"/>
            <a:r>
              <a:rPr lang="en-US" altLang="zh-CN" sz="2400" dirty="0" smtClean="0">
                <a:ea typeface="宋体" pitchFamily="2" charset="-122"/>
              </a:rPr>
              <a:t>Whereas </a:t>
            </a:r>
            <a:r>
              <a:rPr lang="en-US" altLang="zh-CN" b="1" dirty="0">
                <a:solidFill>
                  <a:srgbClr val="00B0F0"/>
                </a:solidFill>
                <a:ea typeface="ＭＳ Ｐゴシック" pitchFamily="34" charset="-128"/>
              </a:rPr>
              <a:t>the maximum number  </a:t>
            </a:r>
            <a:r>
              <a:rPr lang="en-US" altLang="zh-CN" sz="2400" dirty="0" smtClean="0">
                <a:ea typeface="宋体" pitchFamily="2" charset="-122"/>
              </a:rPr>
              <a:t>is defined by the amount of available physical memory.</a:t>
            </a:r>
          </a:p>
          <a:p>
            <a:pPr marL="800100" lvl="1" indent="-342900"/>
            <a:r>
              <a:rPr lang="en-US" altLang="zh-CN" b="1" dirty="0">
                <a:solidFill>
                  <a:srgbClr val="00B0F0"/>
                </a:solidFill>
                <a:ea typeface="ＭＳ Ｐゴシック" pitchFamily="34" charset="-128"/>
              </a:rPr>
              <a:t>In between</a:t>
            </a:r>
            <a:r>
              <a:rPr lang="en-US" altLang="zh-CN" sz="2400" dirty="0" smtClean="0">
                <a:ea typeface="宋体" pitchFamily="2" charset="-122"/>
              </a:rPr>
              <a:t>, we are still left with significant choice in frame allocation.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 bldLvl="3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7163" y="687388"/>
            <a:ext cx="7135812" cy="6477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Allocation Algorithms</a:t>
            </a: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分配算法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28725"/>
            <a:ext cx="8083550" cy="41148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Two major allocation schemes.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fixed allocation 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固定分配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priority allocation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优先级分配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idx="1"/>
          </p:nvPr>
        </p:nvSpPr>
        <p:spPr>
          <a:xfrm>
            <a:off x="225425" y="857250"/>
            <a:ext cx="8628063" cy="504825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Virtual memory can be implemented via:</a:t>
            </a:r>
          </a:p>
          <a:p>
            <a:pPr lvl="1"/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Demand paging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请求式分页</a:t>
            </a:r>
          </a:p>
          <a:p>
            <a:pPr lvl="1"/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Demand</a:t>
            </a:r>
            <a:r>
              <a:rPr lang="en-US" altLang="zh-CN" sz="20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segmentation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zh-CN" altLang="en-US" b="1" dirty="0">
                <a:solidFill>
                  <a:srgbClr val="008000"/>
                </a:solidFill>
                <a:ea typeface="宋体" pitchFamily="2" charset="-122"/>
              </a:rPr>
              <a:t>请求式分段</a:t>
            </a: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However, segment-replacement algorithms are more complex than are page-replacement algorithms because the segments have variable sizes.</a:t>
            </a:r>
          </a:p>
          <a:p>
            <a:pPr lvl="2">
              <a:buFont typeface="Webdings" pitchFamily="18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但是，段的替换算法比页替换算法复杂，因为段的大小不同</a:t>
            </a:r>
          </a:p>
          <a:p>
            <a:pPr lvl="1"/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paged</a:t>
            </a:r>
            <a:r>
              <a:rPr lang="en-US" altLang="zh-CN" sz="20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segmentation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zh-CN" altLang="en-US" b="1" dirty="0">
                <a:solidFill>
                  <a:srgbClr val="008000"/>
                </a:solidFill>
                <a:ea typeface="宋体" pitchFamily="2" charset="-122"/>
              </a:rPr>
              <a:t>段页式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0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 build="p" bldLvl="3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838200"/>
            <a:ext cx="8505825" cy="5145088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Fixed </a:t>
            </a:r>
            <a:r>
              <a:rPr lang="en-US" altLang="zh-CN" dirty="0">
                <a:ea typeface="宋体" pitchFamily="2" charset="-122"/>
              </a:rPr>
              <a:t>Allocation   </a:t>
            </a:r>
            <a:r>
              <a:rPr lang="zh-CN" altLang="en-US" sz="2400" dirty="0">
                <a:solidFill>
                  <a:srgbClr val="008000"/>
                </a:solidFill>
                <a:ea typeface="宋体" pitchFamily="2" charset="-122"/>
              </a:rPr>
              <a:t>固定分配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Equal allocation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e.g., if 100 frames and 5 processes, give each 20 pages.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714375"/>
            <a:ext cx="8734425" cy="1238250"/>
          </a:xfrm>
        </p:spPr>
        <p:txBody>
          <a:bodyPr/>
          <a:lstStyle/>
          <a:p>
            <a:pPr lvl="1"/>
            <a:r>
              <a:rPr lang="en-US" altLang="zh-CN" dirty="0" smtClean="0">
                <a:ea typeface="宋体" pitchFamily="2" charset="-122"/>
              </a:rPr>
              <a:t>Proportional allocation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 Allocate according to the size of process.</a:t>
            </a:r>
          </a:p>
        </p:txBody>
      </p:sp>
      <p:graphicFrame>
        <p:nvGraphicFramePr>
          <p:cNvPr id="443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929627"/>
              </p:ext>
            </p:extLst>
          </p:nvPr>
        </p:nvGraphicFramePr>
        <p:xfrm>
          <a:off x="1752600" y="2160588"/>
          <a:ext cx="2857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54" name="Equation" r:id="rId3" imgW="2857320" imgH="1612800" progId="Equation.3">
                  <p:embed/>
                </p:oleObj>
              </mc:Choice>
              <mc:Fallback>
                <p:oleObj name="Equation" r:id="rId3" imgW="2857320" imgH="16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60588"/>
                        <a:ext cx="28575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7" name="Line 5"/>
          <p:cNvSpPr>
            <a:spLocks noChangeShapeType="1"/>
          </p:cNvSpPr>
          <p:nvPr/>
        </p:nvSpPr>
        <p:spPr bwMode="auto">
          <a:xfrm>
            <a:off x="1447800" y="22574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447800" y="26384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>
            <a:off x="1447800" y="30194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>
            <a:off x="1447800" y="34766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3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377399"/>
              </p:ext>
            </p:extLst>
          </p:nvPr>
        </p:nvGraphicFramePr>
        <p:xfrm>
          <a:off x="4813300" y="3800475"/>
          <a:ext cx="1841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55" name="Equation" r:id="rId5" imgW="1841400" imgH="2209680" progId="Equation.3">
                  <p:embed/>
                </p:oleObj>
              </mc:Choice>
              <mc:Fallback>
                <p:oleObj name="Equation" r:id="rId5" imgW="184140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3800475"/>
                        <a:ext cx="1841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1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809625"/>
            <a:ext cx="8458200" cy="54102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Priority </a:t>
            </a:r>
            <a:r>
              <a:rPr lang="en-US" altLang="zh-CN" dirty="0">
                <a:ea typeface="宋体" pitchFamily="2" charset="-122"/>
              </a:rPr>
              <a:t>Allocation  </a:t>
            </a:r>
            <a:r>
              <a:rPr lang="zh-CN" altLang="en-US" sz="2400" dirty="0">
                <a:solidFill>
                  <a:srgbClr val="008000"/>
                </a:solidFill>
                <a:ea typeface="宋体" pitchFamily="2" charset="-122"/>
              </a:rPr>
              <a:t>优先级分配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Use a proportional allocation scheme using priorities rather than size.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If process </a:t>
            </a:r>
            <a:r>
              <a:rPr lang="en-US" altLang="zh-CN" i="1" dirty="0" smtClean="0">
                <a:ea typeface="宋体" pitchFamily="2" charset="-122"/>
              </a:rPr>
              <a:t>P</a:t>
            </a:r>
            <a:r>
              <a:rPr lang="en-US" altLang="zh-CN" i="1" baseline="-25000" dirty="0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 generates a page fault,</a:t>
            </a:r>
          </a:p>
          <a:p>
            <a:pPr lvl="2"/>
            <a:r>
              <a:rPr lang="en-US" altLang="zh-CN" sz="2100" dirty="0" smtClean="0">
                <a:ea typeface="宋体" pitchFamily="2" charset="-122"/>
              </a:rPr>
              <a:t>select for replacement one of its frames.</a:t>
            </a:r>
          </a:p>
          <a:p>
            <a:pPr lvl="2"/>
            <a:r>
              <a:rPr lang="en-US" altLang="zh-CN" sz="2100" dirty="0" smtClean="0">
                <a:ea typeface="宋体" pitchFamily="2" charset="-122"/>
              </a:rPr>
              <a:t>select for replacement a frame from a process with lower priority number.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088" y="379413"/>
            <a:ext cx="5465762" cy="130651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Global vs. Local Allocation</a:t>
            </a:r>
            <a:b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</a:br>
            <a:r>
              <a:rPr lang="zh-CN" altLang="en-US" sz="2800" dirty="0" smtClean="0">
                <a:solidFill>
                  <a:srgbClr val="008000"/>
                </a:solidFill>
                <a:ea typeface="宋体" pitchFamily="2" charset="-122"/>
              </a:rPr>
              <a:t>全局分配与局部分配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515938" y="1620838"/>
            <a:ext cx="8323262" cy="372268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Global replacement  </a:t>
            </a:r>
            <a:r>
              <a:rPr kumimoji="0" lang="zh-CN" altLang="en-US" sz="2400" b="1" dirty="0" smtClean="0">
                <a:solidFill>
                  <a:srgbClr val="008000"/>
                </a:solidFill>
                <a:latin typeface="Arial" charset="0"/>
                <a:ea typeface="宋体" pitchFamily="2" charset="-122"/>
              </a:rPr>
              <a:t>全局替换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 – process selects a replacement frame from the set of all frames; one process can take a frame from another.</a:t>
            </a:r>
          </a:p>
          <a:p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Local replacement  </a:t>
            </a:r>
            <a:r>
              <a:rPr kumimoji="0" lang="zh-CN" altLang="en-US" sz="2400" b="1" dirty="0" smtClean="0">
                <a:solidFill>
                  <a:srgbClr val="008000"/>
                </a:solidFill>
                <a:latin typeface="Arial" charset="0"/>
                <a:ea typeface="宋体" pitchFamily="2" charset="-122"/>
              </a:rPr>
              <a:t>局部替换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 – each process selects from only its own set of allocated frames.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8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628173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488950"/>
            <a:ext cx="7772400" cy="13112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9.5 Thrashing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zh-CN" altLang="en-US" sz="3600" dirty="0" smtClean="0">
                <a:solidFill>
                  <a:srgbClr val="008000"/>
                </a:solidFill>
                <a:ea typeface="宋体" pitchFamily="2" charset="-122"/>
              </a:rPr>
              <a:t>抖动</a:t>
            </a:r>
            <a:r>
              <a:rPr lang="en-US" altLang="zh-CN" sz="3600" dirty="0" smtClean="0">
                <a:solidFill>
                  <a:srgbClr val="008000"/>
                </a:solidFill>
                <a:ea typeface="宋体" pitchFamily="2" charset="-122"/>
              </a:rPr>
              <a:t>/</a:t>
            </a:r>
            <a:r>
              <a:rPr lang="zh-CN" altLang="en-US" sz="3600" dirty="0" smtClean="0">
                <a:solidFill>
                  <a:srgbClr val="008000"/>
                </a:solidFill>
                <a:ea typeface="宋体" pitchFamily="2" charset="-122"/>
              </a:rPr>
              <a:t>颠簸</a:t>
            </a:r>
            <a:endParaRPr lang="zh-CN" altLang="en-US" sz="2400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688976" y="2025650"/>
            <a:ext cx="8159750" cy="325120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Thrashing</a:t>
            </a:r>
          </a:p>
          <a:p>
            <a:pPr lvl="1"/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a process is busy swapping pages in and out.</a:t>
            </a:r>
            <a:endParaRPr lang="en-US" altLang="zh-CN" sz="2400" dirty="0" smtClean="0">
              <a:ea typeface="宋体" pitchFamily="2" charset="-122"/>
            </a:endParaRPr>
          </a:p>
        </p:txBody>
      </p:sp>
      <p:pic>
        <p:nvPicPr>
          <p:cNvPr id="446468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73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225425"/>
            <a:ext cx="7772400" cy="1284288"/>
          </a:xfrm>
        </p:spPr>
        <p:txBody>
          <a:bodyPr/>
          <a:lstStyle/>
          <a:p>
            <a:r>
              <a:rPr lang="en-US" altLang="zh-CN" sz="3600" b="0" dirty="0" smtClean="0">
                <a:solidFill>
                  <a:srgbClr val="00B0F0"/>
                </a:solidFill>
                <a:ea typeface="宋体" pitchFamily="2" charset="-122"/>
              </a:rPr>
              <a:t>Cause of Thrashing  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抖动的产生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597025"/>
            <a:ext cx="8609013" cy="479583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If a process does not have “</a:t>
            </a: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enough</a:t>
            </a:r>
            <a:r>
              <a:rPr lang="en-US" altLang="zh-CN" b="1" dirty="0" smtClean="0">
                <a:ea typeface="宋体" pitchFamily="2" charset="-122"/>
              </a:rPr>
              <a:t>” pages, the page-fault rate is very high.  This leads to: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low CPU utilization.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operating system thinks that it needs to increase the degree of multiprogramming.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another process added to the system.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6106" y="5534025"/>
            <a:ext cx="2722563" cy="323850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Thrashing </a:t>
            </a:r>
          </a:p>
        </p:txBody>
      </p:sp>
      <p:pic>
        <p:nvPicPr>
          <p:cNvPr id="447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12083" r="856" b="12083"/>
          <a:stretch>
            <a:fillRect/>
          </a:stretch>
        </p:blipFill>
        <p:spPr bwMode="auto">
          <a:xfrm>
            <a:off x="1516063" y="1181100"/>
            <a:ext cx="5962650" cy="34353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673100" y="849312"/>
            <a:ext cx="8042275" cy="454183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Why does paging work?</a:t>
            </a:r>
            <a:r>
              <a:rPr lang="en-US" altLang="zh-CN" sz="2000" dirty="0" smtClean="0">
                <a:ea typeface="宋体" pitchFamily="2" charset="-122"/>
              </a:rPr>
              <a:t/>
            </a:r>
            <a:br>
              <a:rPr lang="en-US" altLang="zh-CN" sz="20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Locality model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Process migrates from one locality to another.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Localities may overlap.</a:t>
            </a:r>
          </a:p>
          <a:p>
            <a:r>
              <a:rPr lang="en-US" altLang="zh-CN" dirty="0" smtClean="0">
                <a:ea typeface="宋体" pitchFamily="2" charset="-122"/>
              </a:rPr>
              <a:t>Why does thrashing occur?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 size of locality &gt; total memory size</a:t>
            </a:r>
            <a:endParaRPr lang="en-US" altLang="zh-CN" dirty="0">
              <a:solidFill>
                <a:srgbClr val="00B0F0"/>
              </a:solidFill>
              <a:ea typeface="宋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0850" y="6091238"/>
            <a:ext cx="5140325" cy="422275"/>
          </a:xfrm>
        </p:spPr>
        <p:txBody>
          <a:bodyPr/>
          <a:lstStyle/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Locality In A Memory-Reference Pattern</a:t>
            </a:r>
          </a:p>
        </p:txBody>
      </p:sp>
      <p:pic>
        <p:nvPicPr>
          <p:cNvPr id="448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t="659" r="21251" b="1007"/>
          <a:stretch>
            <a:fillRect/>
          </a:stretch>
        </p:blipFill>
        <p:spPr bwMode="auto">
          <a:xfrm>
            <a:off x="1862138" y="139700"/>
            <a:ext cx="4664075" cy="59817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460375"/>
            <a:ext cx="7772400" cy="75882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Working-Set Model  </a:t>
            </a:r>
            <a:r>
              <a:rPr lang="zh-CN" altLang="en-US" sz="2800" dirty="0" smtClean="0">
                <a:solidFill>
                  <a:srgbClr val="008000"/>
                </a:solidFill>
                <a:ea typeface="宋体" pitchFamily="2" charset="-122"/>
              </a:rPr>
              <a:t>工作集模型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152401" y="1123949"/>
            <a:ext cx="8991600" cy="2000251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working-set window</a:t>
            </a:r>
            <a:endParaRPr lang="zh-CN" altLang="en-US" b="1" i="1" dirty="0" smtClean="0">
              <a:solidFill>
                <a:srgbClr val="00B0F0"/>
              </a:solidFill>
              <a:ea typeface="宋体" pitchFamily="2" charset="-122"/>
              <a:sym typeface="Symbol" pitchFamily="18" charset="2"/>
            </a:endParaRPr>
          </a:p>
          <a:p>
            <a:pPr lvl="1"/>
            <a:r>
              <a:rPr lang="zh-CN" altLang="en-US" dirty="0" smtClean="0">
                <a:ea typeface="宋体" pitchFamily="2" charset="-122"/>
                <a:sym typeface="Symbol" pitchFamily="18" charset="2"/>
              </a:rPr>
              <a:t> 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working-set window  a fixed number of page references 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Example:  10,000 instruction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34583" r="3287" b="34836"/>
          <a:stretch>
            <a:fillRect/>
          </a:stretch>
        </p:blipFill>
        <p:spPr bwMode="auto">
          <a:xfrm>
            <a:off x="650875" y="3322638"/>
            <a:ext cx="8191500" cy="1955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465388" y="5648325"/>
            <a:ext cx="3833812" cy="346075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Working-set model</a:t>
            </a:r>
            <a:endParaRPr lang="en-US" altLang="zh-CN" sz="2000" dirty="0" smtClean="0">
              <a:solidFill>
                <a:srgbClr val="008000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751680" y="6013449"/>
            <a:ext cx="7778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Figure Virtual Memory That is Larger Than Physical Memory</a:t>
            </a:r>
          </a:p>
        </p:txBody>
      </p:sp>
      <p:pic>
        <p:nvPicPr>
          <p:cNvPr id="401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t="629" r="3572" b="958"/>
          <a:stretch>
            <a:fillRect/>
          </a:stretch>
        </p:blipFill>
        <p:spPr bwMode="auto">
          <a:xfrm>
            <a:off x="1260474" y="504825"/>
            <a:ext cx="6761163" cy="53609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retur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75" y="609758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363538" y="647700"/>
            <a:ext cx="8647112" cy="559435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working set</a:t>
            </a:r>
          </a:p>
          <a:p>
            <a:pPr lvl="1"/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WS</a:t>
            </a:r>
            <a:r>
              <a:rPr lang="en-US" altLang="zh-CN" i="1" baseline="-25000" dirty="0" err="1" smtClean="0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(working set of Process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i="1" baseline="-25000" dirty="0" smtClean="0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 =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/>
            </a:r>
            <a:br>
              <a:rPr lang="en-US" altLang="zh-CN" sz="2000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total number of pages referenced in the most recent  (varies in time)</a:t>
            </a:r>
          </a:p>
          <a:p>
            <a:pPr lvl="2"/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if  too small will not encompass entire locality.</a:t>
            </a:r>
          </a:p>
          <a:p>
            <a:pPr lvl="2"/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if  too large will encompass several localities.</a:t>
            </a:r>
          </a:p>
          <a:p>
            <a:pPr lvl="2"/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if  =   will encompass entire program.</a:t>
            </a:r>
          </a:p>
          <a:p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=  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WSS</a:t>
            </a:r>
            <a:r>
              <a:rPr lang="en-US" altLang="zh-CN" i="1" baseline="-25000" dirty="0" err="1" smtClean="0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 total demand frames 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&gt;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 Thrashing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Policy: if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&gt; m, then suspend one of the processes.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 bldLvl="3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255588"/>
            <a:ext cx="7772400" cy="915987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Page-Fault Frequency  </a:t>
            </a:r>
            <a:r>
              <a:rPr lang="zh-CN" altLang="en-US" sz="2800" dirty="0" smtClean="0">
                <a:solidFill>
                  <a:srgbClr val="008000"/>
                </a:solidFill>
                <a:ea typeface="宋体" pitchFamily="2" charset="-122"/>
              </a:rPr>
              <a:t>缺页率模型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552950"/>
            <a:ext cx="7753350" cy="1781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Establish “acceptable” page-fault rate.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If actual rate too low, process loses frame.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If actual rate too high, process gains frame.</a:t>
            </a:r>
          </a:p>
        </p:txBody>
      </p:sp>
      <p:pic>
        <p:nvPicPr>
          <p:cNvPr id="4515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16351" r="1137" b="16667"/>
          <a:stretch>
            <a:fillRect/>
          </a:stretch>
        </p:blipFill>
        <p:spPr bwMode="auto">
          <a:xfrm>
            <a:off x="1703388" y="1363663"/>
            <a:ext cx="5886450" cy="30178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515" y="527763"/>
            <a:ext cx="8229600" cy="71004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Concluding </a:t>
            </a:r>
            <a:r>
              <a:rPr lang="en-US" altLang="zh-CN" sz="3600" dirty="0" smtClean="0">
                <a:solidFill>
                  <a:srgbClr val="00B0F0"/>
                </a:solidFill>
              </a:rPr>
              <a:t>Remarks </a:t>
            </a:r>
            <a:r>
              <a:rPr lang="zh-CN" altLang="en-US" sz="3600" dirty="0" smtClean="0">
                <a:solidFill>
                  <a:srgbClr val="008000"/>
                </a:solidFill>
              </a:rPr>
              <a:t>结论</a:t>
            </a:r>
            <a:endParaRPr lang="zh-CN" altLang="en-US" sz="3600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1" y="1257652"/>
            <a:ext cx="8982074" cy="505107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Thrashing </a:t>
            </a:r>
            <a:r>
              <a:rPr lang="en-US" altLang="zh-CN" dirty="0"/>
              <a:t>and the resulting swapping have a </a:t>
            </a:r>
            <a:r>
              <a:rPr lang="en-US" altLang="zh-CN" dirty="0" smtClean="0"/>
              <a:t>disagreeably large </a:t>
            </a:r>
            <a:r>
              <a:rPr lang="en-US" altLang="zh-CN" dirty="0"/>
              <a:t>impact on performance.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current best practice in implementing </a:t>
            </a:r>
            <a:r>
              <a:rPr lang="en-US" altLang="zh-CN" dirty="0" smtClean="0"/>
              <a:t>a computer </a:t>
            </a:r>
            <a:r>
              <a:rPr lang="en-US" altLang="zh-CN" dirty="0"/>
              <a:t>facility is to include enough physical memory, whenever </a:t>
            </a:r>
            <a:r>
              <a:rPr lang="en-US" altLang="zh-CN" dirty="0" smtClean="0"/>
              <a:t>possible, to avoid thrashing and swapping.</a:t>
            </a:r>
          </a:p>
          <a:p>
            <a:pPr lvl="1"/>
            <a:r>
              <a:rPr lang="en-US" altLang="zh-CN" dirty="0" smtClean="0"/>
              <a:t>From smartphones through mainframes, providing </a:t>
            </a:r>
            <a:r>
              <a:rPr lang="en-US" altLang="zh-CN" dirty="0"/>
              <a:t>enough memory to keep all working sets in memory </a:t>
            </a:r>
            <a:r>
              <a:rPr lang="en-US" altLang="zh-CN" dirty="0" smtClean="0"/>
              <a:t>concurrently, except </a:t>
            </a:r>
            <a:r>
              <a:rPr lang="en-US" altLang="zh-CN" dirty="0"/>
              <a:t>under extreme conditions, gives the best user experience.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9.</a:t>
            </a:r>
            <a:fld id="{59DE6EB8-52AB-45EA-A660-3E1EBFA72987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pic>
        <p:nvPicPr>
          <p:cNvPr id="7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63087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5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6475" y="287338"/>
            <a:ext cx="4867275" cy="576262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宋体" pitchFamily="2" charset="-122"/>
              </a:rPr>
              <a:t>Exercises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844551" y="985838"/>
            <a:ext cx="8070850" cy="450056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ea typeface="ＭＳ Ｐゴシック" pitchFamily="34" charset="-128"/>
              </a:rPr>
              <a:t>9.2</a:t>
            </a:r>
          </a:p>
          <a:p>
            <a:r>
              <a:rPr lang="en-US" altLang="zh-CN" dirty="0">
                <a:ea typeface="ＭＳ Ｐゴシック" pitchFamily="34" charset="-128"/>
              </a:rPr>
              <a:t>9.19</a:t>
            </a:r>
          </a:p>
          <a:p>
            <a:r>
              <a:rPr lang="en-US" altLang="zh-CN" dirty="0" smtClean="0">
                <a:ea typeface="ＭＳ Ｐゴシック" pitchFamily="34" charset="-128"/>
              </a:rPr>
              <a:t>9.27</a:t>
            </a:r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8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623887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325" y="1457325"/>
            <a:ext cx="7772400" cy="212725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ea typeface="ＭＳ Ｐゴシック" pitchFamily="34" charset="-128"/>
              </a:rPr>
              <a:t>End of Chapter </a:t>
            </a:r>
            <a:r>
              <a:rPr lang="en-US" altLang="zh-CN" dirty="0">
                <a:ea typeface="ＭＳ Ｐゴシック" pitchFamily="34" charset="-128"/>
              </a:rPr>
              <a:t>9</a:t>
            </a:r>
            <a:endParaRPr lang="en-US" altLang="zh-CN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327738"/>
            <a:ext cx="8229600" cy="71004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ea typeface="宋体" pitchFamily="2" charset="-122"/>
              </a:rPr>
              <a:t>9.2 Demand Paging  </a:t>
            </a:r>
            <a:r>
              <a:rPr lang="zh-CN" altLang="en-US" sz="3600" dirty="0" smtClean="0">
                <a:solidFill>
                  <a:schemeClr val="tx1"/>
                </a:solidFill>
                <a:ea typeface="宋体" pitchFamily="2" charset="-122"/>
              </a:rPr>
              <a:t>请求式分页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1058067" y="6124575"/>
            <a:ext cx="68865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Transfer of a Paged Memory to Contiguous Disk Space</a:t>
            </a:r>
          </a:p>
        </p:txBody>
      </p:sp>
      <p:pic>
        <p:nvPicPr>
          <p:cNvPr id="402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t="876" r="9782" b="876"/>
          <a:stretch>
            <a:fillRect/>
          </a:stretch>
        </p:blipFill>
        <p:spPr bwMode="auto">
          <a:xfrm>
            <a:off x="1725611" y="1096170"/>
            <a:ext cx="5551489" cy="507150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retur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7623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76300"/>
            <a:ext cx="8645525" cy="4600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A demand-paging system is similar to a paging system with swapping.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     请求式分页系统类似于</a:t>
            </a:r>
            <a:r>
              <a:rPr lang="zh-CN" altLang="en-US" sz="2000" b="1" i="1" dirty="0" smtClean="0">
                <a:solidFill>
                  <a:srgbClr val="00B0F0"/>
                </a:solidFill>
                <a:ea typeface="宋体" pitchFamily="2" charset="-122"/>
              </a:rPr>
              <a:t>分页系统＋对换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宋体" pitchFamily="2" charset="-122"/>
              </a:rPr>
              <a:t>But we use a </a:t>
            </a:r>
            <a:r>
              <a:rPr lang="en-US" altLang="zh-CN" i="1" dirty="0" smtClean="0">
                <a:solidFill>
                  <a:srgbClr val="00B0F0"/>
                </a:solidFill>
                <a:ea typeface="宋体" pitchFamily="2" charset="-122"/>
              </a:rPr>
              <a:t>lazy swapper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</a:t>
            </a: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pager </a:t>
            </a:r>
            <a:r>
              <a:rPr lang="en-US" altLang="zh-CN" b="1" dirty="0" smtClean="0">
                <a:solidFill>
                  <a:srgbClr val="008000"/>
                </a:solidFill>
                <a:ea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页调度程序</a:t>
            </a:r>
            <a:r>
              <a:rPr lang="en-US" altLang="zh-CN" b="1" dirty="0" smtClean="0">
                <a:solidFill>
                  <a:srgbClr val="008000"/>
                </a:solidFill>
                <a:ea typeface="宋体" pitchFamily="2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</a:rPr>
              <a:t>Swapper vs Pager</a:t>
            </a:r>
            <a:endParaRPr lang="en-US" altLang="zh-CN" b="1" dirty="0" smtClean="0">
              <a:solidFill>
                <a:srgbClr val="3366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b="1" i="1" dirty="0" smtClean="0">
                <a:solidFill>
                  <a:srgbClr val="3366FF"/>
                </a:solidFill>
                <a:ea typeface="ＭＳ Ｐゴシック" pitchFamily="34" charset="-128"/>
              </a:rPr>
              <a:t>pager </a:t>
            </a:r>
            <a:r>
              <a:rPr lang="en-US" altLang="zh-CN" dirty="0" smtClean="0">
                <a:ea typeface="宋体" pitchFamily="2" charset="-122"/>
              </a:rPr>
              <a:t>never swaps a page into memory unless that page will be needed.</a:t>
            </a:r>
            <a:endParaRPr lang="en-US" altLang="zh-CN" dirty="0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b="1" i="1" dirty="0" smtClean="0">
                <a:solidFill>
                  <a:srgbClr val="3366FF"/>
                </a:solidFill>
                <a:ea typeface="ＭＳ Ｐゴシック" pitchFamily="34" charset="-128"/>
              </a:rPr>
              <a:t>swapper</a:t>
            </a:r>
            <a:r>
              <a:rPr lang="en-US" altLang="zh-CN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manipulates entire processes.</a:t>
            </a:r>
            <a:endParaRPr lang="zh-CN" altLang="en-US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9.</a:t>
            </a:r>
            <a:fld id="{59DE6EB8-52AB-45EA-A660-3E1EBFA7298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3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3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s-8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osnew</Template>
  <TotalTime>4944</TotalTime>
  <Words>3139</Words>
  <Application>Microsoft Office PowerPoint</Application>
  <PresentationFormat>全屏显示(4:3)</PresentationFormat>
  <Paragraphs>576</Paragraphs>
  <Slides>74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6" baseType="lpstr">
      <vt:lpstr>流畅</vt:lpstr>
      <vt:lpstr>Equation</vt:lpstr>
      <vt:lpstr>Chapter 9: Virtual Memory 虚拟内存</vt:lpstr>
      <vt:lpstr>CHAPTER OBJECTIVES</vt:lpstr>
      <vt:lpstr>Chapter 9:  Virtual Memory</vt:lpstr>
      <vt:lpstr>9.1 Background</vt:lpstr>
      <vt:lpstr>PowerPoint 演示文稿</vt:lpstr>
      <vt:lpstr>PowerPoint 演示文稿</vt:lpstr>
      <vt:lpstr>PowerPoint 演示文稿</vt:lpstr>
      <vt:lpstr>9.2 Demand Paging  请求式分页</vt:lpstr>
      <vt:lpstr>PowerPoint 演示文稿</vt:lpstr>
      <vt:lpstr>Basic Concepts   基本概念</vt:lpstr>
      <vt:lpstr>PowerPoint 演示文稿</vt:lpstr>
      <vt:lpstr>PowerPoint 演示文稿</vt:lpstr>
      <vt:lpstr>Page Table When Some Pages Are Not in Main Memory</vt:lpstr>
      <vt:lpstr>PowerPoint 演示文稿</vt:lpstr>
      <vt:lpstr>PowerPoint 演示文稿</vt:lpstr>
      <vt:lpstr>Steps in Handling a Page 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Performance of Demand Paging 请求式分页的性能</vt:lpstr>
      <vt:lpstr>PowerPoint 演示文稿</vt:lpstr>
      <vt:lpstr>PowerPoint 演示文稿</vt:lpstr>
      <vt:lpstr>PowerPoint 演示文稿</vt:lpstr>
      <vt:lpstr>9.3 Page Replacement  页替换</vt:lpstr>
      <vt:lpstr>Need For Page Replacement</vt:lpstr>
      <vt:lpstr>Basic Page Replacement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FIFO Page Replacement FIFO页替换</vt:lpstr>
      <vt:lpstr>FIFO Illustrating Belady’s Anamoly</vt:lpstr>
      <vt:lpstr>FIFO Page Replacement</vt:lpstr>
      <vt:lpstr>Optimal Page Replacement  最优页替换</vt:lpstr>
      <vt:lpstr>Optimal Page Replacement</vt:lpstr>
      <vt:lpstr>PowerPoint 演示文稿</vt:lpstr>
      <vt:lpstr>Least Recently Used (LRU)  Page Replacement 最近最少使用（LRU）算法</vt:lpstr>
      <vt:lpstr>LRU Page Replacement</vt:lpstr>
      <vt:lpstr>PowerPoint 演示文稿</vt:lpstr>
      <vt:lpstr>PowerPoint 演示文稿</vt:lpstr>
      <vt:lpstr>Use Of A Stack to Record The Most Recent Page References</vt:lpstr>
      <vt:lpstr>LRU Approximation Algorithms LRU的近似算法（NRU）</vt:lpstr>
      <vt:lpstr>PowerPoint 演示文稿</vt:lpstr>
      <vt:lpstr>Second-Chance (clock) Page-Replacement Algorithm</vt:lpstr>
      <vt:lpstr>PowerPoint 演示文稿</vt:lpstr>
      <vt:lpstr>Counting-Based Page Replacement 基于计数的算法</vt:lpstr>
      <vt:lpstr>Page-Buffering Algorithms 页缓冲算法</vt:lpstr>
      <vt:lpstr>PowerPoint 演示文稿</vt:lpstr>
      <vt:lpstr>PowerPoint 演示文稿</vt:lpstr>
      <vt:lpstr>Applications and Page Replacement</vt:lpstr>
      <vt:lpstr>PowerPoint 演示文稿</vt:lpstr>
      <vt:lpstr>9.4 Allocation of Frames 帧分配</vt:lpstr>
      <vt:lpstr>Minimum Number of Frames 最小帧数</vt:lpstr>
      <vt:lpstr>PowerPoint 演示文稿</vt:lpstr>
      <vt:lpstr>Allocation Algorithms分配算法</vt:lpstr>
      <vt:lpstr>PowerPoint 演示文稿</vt:lpstr>
      <vt:lpstr>PowerPoint 演示文稿</vt:lpstr>
      <vt:lpstr>PowerPoint 演示文稿</vt:lpstr>
      <vt:lpstr>Global vs. Local Allocation 全局分配与局部分配</vt:lpstr>
      <vt:lpstr>9.5 Thrashing  抖动/颠簸</vt:lpstr>
      <vt:lpstr>Cause of Thrashing   抖动的产生</vt:lpstr>
      <vt:lpstr>Thrashing </vt:lpstr>
      <vt:lpstr>PowerPoint 演示文稿</vt:lpstr>
      <vt:lpstr>Locality In A Memory-Reference Pattern</vt:lpstr>
      <vt:lpstr>Working-Set Model  工作集模型</vt:lpstr>
      <vt:lpstr>PowerPoint 演示文稿</vt:lpstr>
      <vt:lpstr>Page-Fault Frequency  缺页率模型</vt:lpstr>
      <vt:lpstr>Concluding Remarks 结论</vt:lpstr>
      <vt:lpstr>Exercises</vt:lpstr>
      <vt:lpstr>End of Chapter 9</vt:lpstr>
    </vt:vector>
  </TitlesOfParts>
  <Company>sdust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XJLee</dc:creator>
  <cp:lastModifiedBy>xjlee</cp:lastModifiedBy>
  <cp:revision>292</cp:revision>
  <dcterms:created xsi:type="dcterms:W3CDTF">2008-07-01T15:14:26Z</dcterms:created>
  <dcterms:modified xsi:type="dcterms:W3CDTF">2015-11-24T14:06:28Z</dcterms:modified>
</cp:coreProperties>
</file>