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97"/>
  </p:notesMasterIdLst>
  <p:handoutMasterIdLst>
    <p:handoutMasterId r:id="rId98"/>
  </p:handoutMasterIdLst>
  <p:sldIdLst>
    <p:sldId id="256" r:id="rId2"/>
    <p:sldId id="441" r:id="rId3"/>
    <p:sldId id="459" r:id="rId4"/>
    <p:sldId id="448" r:id="rId5"/>
    <p:sldId id="462" r:id="rId6"/>
    <p:sldId id="464" r:id="rId7"/>
    <p:sldId id="465" r:id="rId8"/>
    <p:sldId id="466" r:id="rId9"/>
    <p:sldId id="493" r:id="rId10"/>
    <p:sldId id="494" r:id="rId11"/>
    <p:sldId id="495" r:id="rId12"/>
    <p:sldId id="497" r:id="rId13"/>
    <p:sldId id="499" r:id="rId14"/>
    <p:sldId id="500" r:id="rId15"/>
    <p:sldId id="501" r:id="rId16"/>
    <p:sldId id="502" r:id="rId17"/>
    <p:sldId id="503" r:id="rId18"/>
    <p:sldId id="514" r:id="rId19"/>
    <p:sldId id="515" r:id="rId20"/>
    <p:sldId id="516" r:id="rId21"/>
    <p:sldId id="517" r:id="rId22"/>
    <p:sldId id="511" r:id="rId23"/>
    <p:sldId id="636" r:id="rId24"/>
    <p:sldId id="637" r:id="rId25"/>
    <p:sldId id="522" r:id="rId26"/>
    <p:sldId id="523" r:id="rId27"/>
    <p:sldId id="633" r:id="rId28"/>
    <p:sldId id="524" r:id="rId29"/>
    <p:sldId id="525" r:id="rId30"/>
    <p:sldId id="634" r:id="rId31"/>
    <p:sldId id="518" r:id="rId32"/>
    <p:sldId id="528" r:id="rId33"/>
    <p:sldId id="529" r:id="rId34"/>
    <p:sldId id="534" r:id="rId35"/>
    <p:sldId id="526" r:id="rId36"/>
    <p:sldId id="635" r:id="rId37"/>
    <p:sldId id="551" r:id="rId38"/>
    <p:sldId id="552" r:id="rId39"/>
    <p:sldId id="553" r:id="rId40"/>
    <p:sldId id="562" r:id="rId41"/>
    <p:sldId id="563" r:id="rId42"/>
    <p:sldId id="566" r:id="rId43"/>
    <p:sldId id="567" r:id="rId44"/>
    <p:sldId id="568" r:id="rId45"/>
    <p:sldId id="570" r:id="rId46"/>
    <p:sldId id="571" r:id="rId47"/>
    <p:sldId id="572" r:id="rId48"/>
    <p:sldId id="573" r:id="rId49"/>
    <p:sldId id="574" r:id="rId50"/>
    <p:sldId id="575" r:id="rId51"/>
    <p:sldId id="576" r:id="rId52"/>
    <p:sldId id="577" r:id="rId53"/>
    <p:sldId id="578" r:id="rId54"/>
    <p:sldId id="579" r:id="rId55"/>
    <p:sldId id="581" r:id="rId56"/>
    <p:sldId id="582" r:id="rId57"/>
    <p:sldId id="583" r:id="rId58"/>
    <p:sldId id="584" r:id="rId59"/>
    <p:sldId id="588" r:id="rId60"/>
    <p:sldId id="593" r:id="rId61"/>
    <p:sldId id="590" r:id="rId62"/>
    <p:sldId id="594" r:id="rId63"/>
    <p:sldId id="595" r:id="rId64"/>
    <p:sldId id="596" r:id="rId65"/>
    <p:sldId id="597" r:id="rId66"/>
    <p:sldId id="598" r:id="rId67"/>
    <p:sldId id="599" r:id="rId68"/>
    <p:sldId id="591" r:id="rId69"/>
    <p:sldId id="600" r:id="rId70"/>
    <p:sldId id="601" r:id="rId71"/>
    <p:sldId id="602" r:id="rId72"/>
    <p:sldId id="603" r:id="rId73"/>
    <p:sldId id="604" r:id="rId74"/>
    <p:sldId id="605" r:id="rId75"/>
    <p:sldId id="606" r:id="rId76"/>
    <p:sldId id="607" r:id="rId77"/>
    <p:sldId id="608" r:id="rId78"/>
    <p:sldId id="609" r:id="rId79"/>
    <p:sldId id="610" r:id="rId80"/>
    <p:sldId id="611" r:id="rId81"/>
    <p:sldId id="612" r:id="rId82"/>
    <p:sldId id="613" r:id="rId83"/>
    <p:sldId id="616" r:id="rId84"/>
    <p:sldId id="618" r:id="rId85"/>
    <p:sldId id="619" r:id="rId86"/>
    <p:sldId id="620" r:id="rId87"/>
    <p:sldId id="621" r:id="rId88"/>
    <p:sldId id="622" r:id="rId89"/>
    <p:sldId id="623" r:id="rId90"/>
    <p:sldId id="624" r:id="rId91"/>
    <p:sldId id="629" r:id="rId92"/>
    <p:sldId id="630" r:id="rId93"/>
    <p:sldId id="631" r:id="rId94"/>
    <p:sldId id="632" r:id="rId95"/>
    <p:sldId id="405" r:id="rId96"/>
  </p:sldIdLst>
  <p:sldSz cx="9144000" cy="6858000" type="screen4x3"/>
  <p:notesSz cx="6834188" cy="9979025"/>
  <p:defaultTextStyle>
    <a:defPPr>
      <a:defRPr lang="zh-CN"/>
    </a:defPPr>
    <a:lvl1pPr algn="r" rtl="0" fontAlgn="base">
      <a:spcBef>
        <a:spcPct val="0"/>
      </a:spcBef>
      <a:spcAft>
        <a:spcPct val="0"/>
      </a:spcAft>
      <a:defRPr sz="4400" b="1" kern="1200">
        <a:solidFill>
          <a:schemeClr val="tx1"/>
        </a:solidFill>
        <a:latin typeface="Arial" charset="0"/>
        <a:ea typeface="宋体" pitchFamily="2" charset="-122"/>
        <a:cs typeface="+mn-cs"/>
      </a:defRPr>
    </a:lvl1pPr>
    <a:lvl2pPr marL="457200" algn="r" rtl="0" fontAlgn="base">
      <a:spcBef>
        <a:spcPct val="0"/>
      </a:spcBef>
      <a:spcAft>
        <a:spcPct val="0"/>
      </a:spcAft>
      <a:defRPr sz="4400" b="1" kern="1200">
        <a:solidFill>
          <a:schemeClr val="tx1"/>
        </a:solidFill>
        <a:latin typeface="Arial" charset="0"/>
        <a:ea typeface="宋体" pitchFamily="2" charset="-122"/>
        <a:cs typeface="+mn-cs"/>
      </a:defRPr>
    </a:lvl2pPr>
    <a:lvl3pPr marL="914400" algn="r" rtl="0" fontAlgn="base">
      <a:spcBef>
        <a:spcPct val="0"/>
      </a:spcBef>
      <a:spcAft>
        <a:spcPct val="0"/>
      </a:spcAft>
      <a:defRPr sz="4400" b="1" kern="1200">
        <a:solidFill>
          <a:schemeClr val="tx1"/>
        </a:solidFill>
        <a:latin typeface="Arial" charset="0"/>
        <a:ea typeface="宋体" pitchFamily="2" charset="-122"/>
        <a:cs typeface="+mn-cs"/>
      </a:defRPr>
    </a:lvl3pPr>
    <a:lvl4pPr marL="1371600" algn="r" rtl="0" fontAlgn="base">
      <a:spcBef>
        <a:spcPct val="0"/>
      </a:spcBef>
      <a:spcAft>
        <a:spcPct val="0"/>
      </a:spcAft>
      <a:defRPr sz="4400" b="1" kern="1200">
        <a:solidFill>
          <a:schemeClr val="tx1"/>
        </a:solidFill>
        <a:latin typeface="Arial" charset="0"/>
        <a:ea typeface="宋体" pitchFamily="2" charset="-122"/>
        <a:cs typeface="+mn-cs"/>
      </a:defRPr>
    </a:lvl4pPr>
    <a:lvl5pPr marL="1828800" algn="r" rtl="0" fontAlgn="base">
      <a:spcBef>
        <a:spcPct val="0"/>
      </a:spcBef>
      <a:spcAft>
        <a:spcPct val="0"/>
      </a:spcAft>
      <a:defRPr sz="4400" b="1" kern="1200">
        <a:solidFill>
          <a:schemeClr val="tx1"/>
        </a:solidFill>
        <a:latin typeface="Arial" charset="0"/>
        <a:ea typeface="宋体" pitchFamily="2" charset="-122"/>
        <a:cs typeface="+mn-cs"/>
      </a:defRPr>
    </a:lvl5pPr>
    <a:lvl6pPr marL="2286000" algn="l" defTabSz="914400" rtl="0" eaLnBrk="1" latinLnBrk="0" hangingPunct="1">
      <a:defRPr sz="4400" b="1" kern="1200">
        <a:solidFill>
          <a:schemeClr val="tx1"/>
        </a:solidFill>
        <a:latin typeface="Arial" charset="0"/>
        <a:ea typeface="宋体" pitchFamily="2" charset="-122"/>
        <a:cs typeface="+mn-cs"/>
      </a:defRPr>
    </a:lvl6pPr>
    <a:lvl7pPr marL="2743200" algn="l" defTabSz="914400" rtl="0" eaLnBrk="1" latinLnBrk="0" hangingPunct="1">
      <a:defRPr sz="4400" b="1" kern="1200">
        <a:solidFill>
          <a:schemeClr val="tx1"/>
        </a:solidFill>
        <a:latin typeface="Arial" charset="0"/>
        <a:ea typeface="宋体" pitchFamily="2" charset="-122"/>
        <a:cs typeface="+mn-cs"/>
      </a:defRPr>
    </a:lvl7pPr>
    <a:lvl8pPr marL="3200400" algn="l" defTabSz="914400" rtl="0" eaLnBrk="1" latinLnBrk="0" hangingPunct="1">
      <a:defRPr sz="4400" b="1" kern="1200">
        <a:solidFill>
          <a:schemeClr val="tx1"/>
        </a:solidFill>
        <a:latin typeface="Arial" charset="0"/>
        <a:ea typeface="宋体" pitchFamily="2" charset="-122"/>
        <a:cs typeface="+mn-cs"/>
      </a:defRPr>
    </a:lvl8pPr>
    <a:lvl9pPr marL="3657600" algn="l" defTabSz="914400" rtl="0" eaLnBrk="1" latinLnBrk="0" hangingPunct="1">
      <a:defRPr sz="44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FF0000"/>
    <a:srgbClr val="004C00"/>
    <a:srgbClr val="006600"/>
    <a:srgbClr val="F8E708"/>
    <a:srgbClr val="D36E23"/>
    <a:srgbClr val="003300"/>
    <a:srgbClr val="C3093E"/>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122" y="-132"/>
      </p:cViewPr>
      <p:guideLst>
        <p:guide orient="horz" pos="2160"/>
        <p:guide pos="2880"/>
      </p:guideLst>
    </p:cSldViewPr>
  </p:slideViewPr>
  <p:notesTextViewPr>
    <p:cViewPr>
      <p:scale>
        <a:sx n="100" d="100"/>
        <a:sy n="100" d="100"/>
      </p:scale>
      <p:origin x="0" y="0"/>
    </p:cViewPr>
  </p:notesTextViewPr>
  <p:notesViewPr>
    <p:cSldViewPr>
      <p:cViewPr varScale="1">
        <p:scale>
          <a:sx n="61" d="100"/>
          <a:sy n="61" d="100"/>
        </p:scale>
        <p:origin x="-1560" y="-78"/>
      </p:cViewPr>
      <p:guideLst>
        <p:guide orient="horz" pos="3143"/>
        <p:guide pos="2153"/>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14.emf"/><Relationship Id="rId4" Type="http://schemas.openxmlformats.org/officeDocument/2006/relationships/image" Target="../media/image8.wmf"/><Relationship Id="rId9" Type="http://schemas.openxmlformats.org/officeDocument/2006/relationships/image" Target="../media/image1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3"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43364"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6BFBE361-C59C-4160-B0C0-0EC6DF4CA07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39" name="Rectangle 3"/>
          <p:cNvSpPr>
            <a:spLocks noGrp="1" noChangeArrowheads="1"/>
          </p:cNvSpPr>
          <p:nvPr>
            <p:ph type="dt"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06500"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p:spPr>
      </p:sp>
      <p:sp>
        <p:nvSpPr>
          <p:cNvPr id="142341" name="Rectangle 5"/>
          <p:cNvSpPr>
            <a:spLocks noGrp="1" noChangeArrowheads="1"/>
          </p:cNvSpPr>
          <p:nvPr>
            <p:ph type="body" sz="quarter" idx="3"/>
          </p:nvPr>
        </p:nvSpPr>
        <p:spPr bwMode="auto">
          <a:xfrm>
            <a:off x="684213" y="4740275"/>
            <a:ext cx="5467350" cy="4491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43" name="Rectangle 7"/>
          <p:cNvSpPr>
            <a:spLocks noGrp="1" noChangeArrowheads="1"/>
          </p:cNvSpPr>
          <p:nvPr>
            <p:ph type="sldNum" sz="quarter" idx="5"/>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C7032884-8C35-413B-B71D-6B3C2E7C7AE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A9A3851-F01E-4542-B706-726D6562ABAF}" type="slidenum">
              <a:rPr lang="zh-CN" altLang="en-US" smtClean="0"/>
              <a:pPr/>
              <a:t>23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86</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87</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88</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90</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91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92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93</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94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A9A3851-F01E-4542-B706-726D6562ABAF}" type="slidenum">
              <a:rPr lang="zh-CN" altLang="en-US" smtClean="0"/>
              <a:pPr/>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60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81</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82</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83</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84</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AutoShape 7"/>
          <p:cNvSpPr>
            <a:spLocks noChangeArrowheads="1"/>
          </p:cNvSpPr>
          <p:nvPr userDrawn="1"/>
        </p:nvSpPr>
        <p:spPr bwMode="auto">
          <a:xfrm>
            <a:off x="990600" y="2514600"/>
            <a:ext cx="7239000" cy="185737"/>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close/>
              </a:path>
              <a:path w="1000" h="1000">
                <a:moveTo>
                  <a:pt x="0" y="0"/>
                </a:moveTo>
                <a:lnTo>
                  <a:pt x="1000" y="0"/>
                </a:lnTo>
              </a:path>
            </a:pathLst>
          </a:custGeom>
          <a:solidFill>
            <a:srgbClr val="C00000"/>
          </a:solidFill>
          <a:ln w="9525" algn="ctr">
            <a:solidFill>
              <a:srgbClr val="C00000"/>
            </a:solidFill>
            <a:round/>
            <a:headEnd/>
            <a:tailEnd/>
          </a:ln>
        </p:spPr>
        <p:txBody>
          <a:bodyPr/>
          <a:lstStyle/>
          <a:p>
            <a:pPr algn="l">
              <a:defRPr/>
            </a:pPr>
            <a:endParaRPr lang="zh-CN" altLang="zh-CN" sz="2400" b="0">
              <a:latin typeface="Times New Roman" pitchFamily="18" charset="0"/>
            </a:endParaRPr>
          </a:p>
        </p:txBody>
      </p:sp>
      <p:pic>
        <p:nvPicPr>
          <p:cNvPr id="8" name="图片 7" descr="01.jpg"/>
          <p:cNvPicPr>
            <a:picLocks noChangeAspect="1"/>
          </p:cNvPicPr>
          <p:nvPr userDrawn="1"/>
        </p:nvPicPr>
        <p:blipFill>
          <a:blip r:embed="rId2" cstate="print"/>
          <a:srcRect l="60833" t="17500" r="11667" b="42500"/>
          <a:stretch>
            <a:fillRect/>
          </a:stretch>
        </p:blipFill>
        <p:spPr>
          <a:xfrm>
            <a:off x="152400" y="0"/>
            <a:ext cx="1600200" cy="1551709"/>
          </a:xfrm>
          <a:prstGeom prst="rect">
            <a:avLst/>
          </a:prstGeom>
        </p:spPr>
      </p:pic>
      <p:pic>
        <p:nvPicPr>
          <p:cNvPr id="9" name="图片 8" descr="09.jpg"/>
          <p:cNvPicPr>
            <a:picLocks noChangeAspect="1"/>
          </p:cNvPicPr>
          <p:nvPr userDrawn="1"/>
        </p:nvPicPr>
        <p:blipFill>
          <a:blip r:embed="rId3" cstate="print"/>
          <a:srcRect l="6667" t="26250" r="53333" b="61250"/>
          <a:stretch>
            <a:fillRect/>
          </a:stretch>
        </p:blipFill>
        <p:spPr>
          <a:xfrm>
            <a:off x="3124200" y="5661025"/>
            <a:ext cx="2819400" cy="587375"/>
          </a:xfrm>
          <a:prstGeom prst="rect">
            <a:avLst/>
          </a:prstGeom>
        </p:spPr>
      </p:pic>
      <p:pic>
        <p:nvPicPr>
          <p:cNvPr id="10" name="图片 9" descr="09.jpg"/>
          <p:cNvPicPr>
            <a:picLocks noChangeAspect="1"/>
          </p:cNvPicPr>
          <p:nvPr userDrawn="1"/>
        </p:nvPicPr>
        <p:blipFill>
          <a:blip r:embed="rId3" cstate="print"/>
          <a:srcRect l="55000" t="31250" r="5000" b="63750"/>
          <a:stretch>
            <a:fillRect/>
          </a:stretch>
        </p:blipFill>
        <p:spPr>
          <a:xfrm>
            <a:off x="3124200" y="6248400"/>
            <a:ext cx="2819400" cy="2349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696200" cy="533400"/>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66800"/>
            <a:ext cx="8229600" cy="5410200"/>
          </a:xfrm>
        </p:spPr>
        <p:txBody>
          <a:bodyPr/>
          <a:lstStyle>
            <a:lvl1pPr>
              <a:defRPr sz="2800"/>
            </a:lvl1pPr>
            <a:lvl2pPr>
              <a:defRPr sz="24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xfrm>
            <a:off x="457200" y="6477000"/>
            <a:ext cx="2133600" cy="304800"/>
          </a:xfrm>
          <a:ln/>
        </p:spPr>
        <p:txBody>
          <a:bodyPr/>
          <a:lstStyle>
            <a:lvl1pPr>
              <a:defRPr/>
            </a:lvl1pPr>
          </a:lstStyle>
          <a:p>
            <a:pPr>
              <a:defRPr/>
            </a:pPr>
            <a:endParaRPr lang="en-US" altLang="zh-CN" dirty="0"/>
          </a:p>
        </p:txBody>
      </p:sp>
      <p:sp>
        <p:nvSpPr>
          <p:cNvPr id="6" name="Rectangle 7"/>
          <p:cNvSpPr>
            <a:spLocks noGrp="1" noChangeArrowheads="1"/>
          </p:cNvSpPr>
          <p:nvPr>
            <p:ph type="sldNum" sz="quarter" idx="12"/>
          </p:nvPr>
        </p:nvSpPr>
        <p:spPr>
          <a:xfrm>
            <a:off x="6553200" y="6477000"/>
            <a:ext cx="2133600" cy="304800"/>
          </a:xfrm>
          <a:ln/>
        </p:spPr>
        <p:txBody>
          <a:bodyPr/>
          <a:lstStyle>
            <a:lvl1pPr>
              <a:defRPr/>
            </a:lvl1pPr>
          </a:lstStyle>
          <a:p>
            <a:pPr>
              <a:defRPr/>
            </a:pPr>
            <a:fld id="{896E1043-1F2A-4C9B-855A-0B3264F68AF7}"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172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19200"/>
            <a:ext cx="4038600" cy="4911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4B822B8-645B-4B9D-BC48-E83346C06A0E}"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19200"/>
            <a:ext cx="8229600" cy="4911725"/>
          </a:xfrm>
        </p:spPr>
        <p:txBody>
          <a:bodyPr/>
          <a:lstStyle/>
          <a:p>
            <a:pPr lvl="0"/>
            <a:endParaRPr lang="zh-CN" altLang="en-US" noProof="0" dirty="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142B68-7B59-451D-8EA5-91A6A22BD366}" type="slidenum">
              <a:rPr lang="en-US" altLang="zh-CN" smtClean="0"/>
              <a:pPr>
                <a:defRPr/>
              </a:pPr>
              <a:t>‹#›</a:t>
            </a:fld>
            <a:r>
              <a:rPr lang="en-US" altLang="zh-CN" dirty="0" smtClean="0"/>
              <a:t>/</a:t>
            </a:r>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bwMode="auto">
          <a:xfrm>
            <a:off x="457200" y="122238"/>
            <a:ext cx="7010400" cy="8683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1267" name="Rectangle 4"/>
          <p:cNvSpPr>
            <a:spLocks noGrp="1" noChangeArrowheads="1"/>
          </p:cNvSpPr>
          <p:nvPr>
            <p:ph type="body" idx="1"/>
          </p:nvPr>
        </p:nvSpPr>
        <p:spPr bwMode="auto">
          <a:xfrm>
            <a:off x="457200" y="1219200"/>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602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0">
                <a:latin typeface="Arial" pitchFamily="34" charset="0"/>
              </a:defRPr>
            </a:lvl1pPr>
          </a:lstStyle>
          <a:p>
            <a:pPr>
              <a:defRPr/>
            </a:pPr>
            <a:endParaRPr lang="en-US" altLang="zh-CN" dirty="0"/>
          </a:p>
        </p:txBody>
      </p:sp>
      <p:sp>
        <p:nvSpPr>
          <p:cNvPr id="8602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pitchFamily="34" charset="0"/>
              </a:defRPr>
            </a:lvl1pPr>
          </a:lstStyle>
          <a:p>
            <a:pPr>
              <a:defRPr/>
            </a:pPr>
            <a:fld id="{36BABF5F-71F1-4DA5-950A-DD779ECAB5FF}" type="slidenum">
              <a:rPr lang="en-US" altLang="zh-CN" smtClean="0"/>
              <a:pPr>
                <a:defRPr/>
              </a:pPr>
              <a:t>‹#›</a:t>
            </a:fld>
            <a:r>
              <a:rPr lang="en-US" altLang="zh-CN" dirty="0" smtClean="0"/>
              <a:t>/</a:t>
            </a:r>
            <a:endParaRPr lang="en-US" altLang="zh-CN" dirty="0"/>
          </a:p>
        </p:txBody>
      </p:sp>
      <p:pic>
        <p:nvPicPr>
          <p:cNvPr id="10" name="图片 9" descr="06.jpg"/>
          <p:cNvPicPr>
            <a:picLocks noChangeAspect="1"/>
          </p:cNvPicPr>
          <p:nvPr userDrawn="1"/>
        </p:nvPicPr>
        <p:blipFill>
          <a:blip r:embed="rId6" cstate="print"/>
          <a:srcRect l="60833" t="26250" r="26667" b="55000"/>
          <a:stretch>
            <a:fillRect/>
          </a:stretch>
        </p:blipFill>
        <p:spPr>
          <a:xfrm>
            <a:off x="8229600" y="0"/>
            <a:ext cx="914400" cy="914400"/>
          </a:xfrm>
          <a:prstGeom prst="rect">
            <a:avLst/>
          </a:prstGeom>
        </p:spPr>
      </p:pic>
      <p:pic>
        <p:nvPicPr>
          <p:cNvPr id="11" name="图片 10" descr="09.jpg"/>
          <p:cNvPicPr>
            <a:picLocks noChangeAspect="1"/>
          </p:cNvPicPr>
          <p:nvPr userDrawn="1"/>
        </p:nvPicPr>
        <p:blipFill>
          <a:blip r:embed="rId7" cstate="print"/>
          <a:srcRect l="7500" t="27500" r="54167" b="61250"/>
          <a:stretch>
            <a:fillRect/>
          </a:stretch>
        </p:blipFill>
        <p:spPr>
          <a:xfrm>
            <a:off x="3733800" y="6559826"/>
            <a:ext cx="1524000" cy="298174"/>
          </a:xfrm>
          <a:prstGeom prst="rect">
            <a:avLst/>
          </a:prstGeom>
        </p:spPr>
      </p:pic>
    </p:spTree>
  </p:cSld>
  <p:clrMap bg1="lt1" tx1="dk1" bg2="lt2" tx2="dk2" accent1="accent1" accent2="accent2" accent3="accent3" accent4="accent4" accent5="accent5" accent6="accent6" hlink="hlink" folHlink="folHlink"/>
  <p:sldLayoutIdLst>
    <p:sldLayoutId id="2147483759" r:id="rId1"/>
    <p:sldLayoutId id="2147483747" r:id="rId2"/>
    <p:sldLayoutId id="2147483757" r:id="rId3"/>
    <p:sldLayoutId id="2147483758"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C3093E"/>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3600" b="1">
          <a:solidFill>
            <a:srgbClr val="C3093E"/>
          </a:solidFill>
          <a:latin typeface="Arial" pitchFamily="34" charset="0"/>
          <a:ea typeface="华文中宋" pitchFamily="2" charset="-122"/>
        </a:defRPr>
      </a:lvl2pPr>
      <a:lvl3pPr algn="l" rtl="0" eaLnBrk="0" fontAlgn="base" hangingPunct="0">
        <a:spcBef>
          <a:spcPct val="0"/>
        </a:spcBef>
        <a:spcAft>
          <a:spcPct val="0"/>
        </a:spcAft>
        <a:defRPr sz="3600" b="1">
          <a:solidFill>
            <a:srgbClr val="C3093E"/>
          </a:solidFill>
          <a:latin typeface="Arial" pitchFamily="34" charset="0"/>
          <a:ea typeface="华文中宋" pitchFamily="2" charset="-122"/>
        </a:defRPr>
      </a:lvl3pPr>
      <a:lvl4pPr algn="l" rtl="0" eaLnBrk="0" fontAlgn="base" hangingPunct="0">
        <a:spcBef>
          <a:spcPct val="0"/>
        </a:spcBef>
        <a:spcAft>
          <a:spcPct val="0"/>
        </a:spcAft>
        <a:defRPr sz="3600" b="1">
          <a:solidFill>
            <a:srgbClr val="C3093E"/>
          </a:solidFill>
          <a:latin typeface="Arial" pitchFamily="34" charset="0"/>
          <a:ea typeface="华文中宋" pitchFamily="2" charset="-122"/>
        </a:defRPr>
      </a:lvl4pPr>
      <a:lvl5pPr algn="l" rtl="0" eaLnBrk="0" fontAlgn="base" hangingPunct="0">
        <a:spcBef>
          <a:spcPct val="0"/>
        </a:spcBef>
        <a:spcAft>
          <a:spcPct val="0"/>
        </a:spcAft>
        <a:defRPr sz="3600" b="1">
          <a:solidFill>
            <a:srgbClr val="C3093E"/>
          </a:solidFill>
          <a:latin typeface="Arial" pitchFamily="34" charset="0"/>
          <a:ea typeface="华文中宋" pitchFamily="2" charset="-122"/>
        </a:defRPr>
      </a:lvl5pPr>
      <a:lvl6pPr marL="457200" algn="l" rtl="0" fontAlgn="base">
        <a:spcBef>
          <a:spcPct val="0"/>
        </a:spcBef>
        <a:spcAft>
          <a:spcPct val="0"/>
        </a:spcAft>
        <a:defRPr sz="3600" b="1">
          <a:solidFill>
            <a:srgbClr val="C3093E"/>
          </a:solidFill>
          <a:latin typeface="Arial" pitchFamily="34" charset="0"/>
          <a:ea typeface="华文中宋" pitchFamily="2" charset="-122"/>
        </a:defRPr>
      </a:lvl6pPr>
      <a:lvl7pPr marL="914400" algn="l" rtl="0" fontAlgn="base">
        <a:spcBef>
          <a:spcPct val="0"/>
        </a:spcBef>
        <a:spcAft>
          <a:spcPct val="0"/>
        </a:spcAft>
        <a:defRPr sz="3600" b="1">
          <a:solidFill>
            <a:srgbClr val="C3093E"/>
          </a:solidFill>
          <a:latin typeface="Arial" pitchFamily="34" charset="0"/>
          <a:ea typeface="华文中宋" pitchFamily="2" charset="-122"/>
        </a:defRPr>
      </a:lvl7pPr>
      <a:lvl8pPr marL="1371600" algn="l" rtl="0" fontAlgn="base">
        <a:spcBef>
          <a:spcPct val="0"/>
        </a:spcBef>
        <a:spcAft>
          <a:spcPct val="0"/>
        </a:spcAft>
        <a:defRPr sz="3600" b="1">
          <a:solidFill>
            <a:srgbClr val="C3093E"/>
          </a:solidFill>
          <a:latin typeface="Arial" pitchFamily="34" charset="0"/>
          <a:ea typeface="华文中宋" pitchFamily="2" charset="-122"/>
        </a:defRPr>
      </a:lvl8pPr>
      <a:lvl9pPr marL="1828800" algn="l" rtl="0" fontAlgn="base">
        <a:spcBef>
          <a:spcPct val="0"/>
        </a:spcBef>
        <a:spcAft>
          <a:spcPct val="0"/>
        </a:spcAft>
        <a:defRPr sz="3600" b="1">
          <a:solidFill>
            <a:srgbClr val="C3093E"/>
          </a:solidFill>
          <a:latin typeface="Arial" pitchFamily="34" charset="0"/>
          <a:ea typeface="华文中宋" pitchFamily="2" charset="-122"/>
        </a:defRPr>
      </a:lvl9pPr>
    </p:titleStyle>
    <p:bodyStyle>
      <a:lvl1pPr marL="342900" indent="-342900" algn="l" rtl="0" eaLnBrk="0" fontAlgn="base" hangingPunct="0">
        <a:lnSpc>
          <a:spcPct val="120000"/>
        </a:lnSpc>
        <a:spcBef>
          <a:spcPct val="40000"/>
        </a:spcBef>
        <a:spcAft>
          <a:spcPct val="10000"/>
        </a:spcAft>
        <a:buClr>
          <a:schemeClr val="tx2"/>
        </a:buClr>
        <a:buSzPct val="70000"/>
        <a:buFont typeface="Wingdings" pitchFamily="2" charset="2"/>
        <a:buChar char="Ü"/>
        <a:defRPr sz="3200" b="1">
          <a:solidFill>
            <a:schemeClr val="tx1"/>
          </a:solidFill>
          <a:effectLst>
            <a:outerShdw blurRad="38100" dist="38100" dir="2700000" algn="tl">
              <a:srgbClr val="000000">
                <a:alpha val="43137"/>
              </a:srgbClr>
            </a:outerShdw>
          </a:effectLst>
          <a:latin typeface="+mn-lt"/>
          <a:ea typeface="+mn-ea"/>
          <a:cs typeface="+mn-cs"/>
        </a:defRPr>
      </a:lvl1pPr>
      <a:lvl2pPr marL="692150" indent="-347663" algn="l" rtl="0" eaLnBrk="0" fontAlgn="base" hangingPunct="0">
        <a:lnSpc>
          <a:spcPct val="120000"/>
        </a:lnSpc>
        <a:spcBef>
          <a:spcPct val="40000"/>
        </a:spcBef>
        <a:spcAft>
          <a:spcPct val="10000"/>
        </a:spcAft>
        <a:buClr>
          <a:schemeClr val="accent2"/>
        </a:buClr>
        <a:buSzPct val="70000"/>
        <a:buFont typeface="Wingdings" pitchFamily="2" charset="2"/>
        <a:buChar char="l"/>
        <a:defRPr sz="2800" b="1">
          <a:solidFill>
            <a:schemeClr val="tx1"/>
          </a:solidFill>
          <a:latin typeface="+mn-lt"/>
          <a:ea typeface="+mn-ea"/>
        </a:defRPr>
      </a:lvl2pPr>
      <a:lvl3pPr marL="987425" indent="-293688" algn="l" rtl="0" eaLnBrk="0" fontAlgn="base" hangingPunct="0">
        <a:lnSpc>
          <a:spcPct val="120000"/>
        </a:lnSpc>
        <a:spcBef>
          <a:spcPct val="40000"/>
        </a:spcBef>
        <a:spcAft>
          <a:spcPct val="10000"/>
        </a:spcAft>
        <a:buClr>
          <a:schemeClr val="accent1"/>
        </a:buClr>
        <a:buSzPct val="70000"/>
        <a:buFont typeface="Wingdings" pitchFamily="2" charset="2"/>
        <a:buChar char="l"/>
        <a:defRPr sz="2400" b="1">
          <a:solidFill>
            <a:schemeClr val="tx1"/>
          </a:solidFill>
          <a:latin typeface="+mn-lt"/>
          <a:ea typeface="+mn-ea"/>
        </a:defRPr>
      </a:lvl3pPr>
      <a:lvl4pPr marL="1281113" indent="-292100" algn="l" rtl="0" eaLnBrk="0" fontAlgn="base" hangingPunct="0">
        <a:lnSpc>
          <a:spcPct val="120000"/>
        </a:lnSpc>
        <a:spcBef>
          <a:spcPct val="40000"/>
        </a:spcBef>
        <a:spcAft>
          <a:spcPct val="1000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0.bin"/><Relationship Id="rId3" Type="http://schemas.openxmlformats.org/officeDocument/2006/relationships/oleObject" Target="../embeddings/oleObject1.bin"/><Relationship Id="rId7" Type="http://schemas.openxmlformats.org/officeDocument/2006/relationships/oleObject" Target="../embeddings/oleObject5.bin"/><Relationship Id="rId12"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5" Type="http://schemas.openxmlformats.org/officeDocument/2006/relationships/oleObject" Target="../embeddings/oleObject12.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 Id="rId1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ert.org/" TargetMode="External"/><Relationship Id="rId7" Type="http://schemas.openxmlformats.org/officeDocument/2006/relationships/hyperlink" Target="http://www.51cto.com/" TargetMode="External"/><Relationship Id="rId2" Type="http://schemas.openxmlformats.org/officeDocument/2006/relationships/hyperlink" Target="http://www.cert.org.cn/" TargetMode="External"/><Relationship Id="rId1" Type="http://schemas.openxmlformats.org/officeDocument/2006/relationships/slideLayout" Target="../slideLayouts/slideLayout2.xml"/><Relationship Id="rId6" Type="http://schemas.openxmlformats.org/officeDocument/2006/relationships/hyperlink" Target="http://www.secdoctor.com/" TargetMode="External"/><Relationship Id="rId5" Type="http://schemas.openxmlformats.org/officeDocument/2006/relationships/hyperlink" Target="http://www.antivirus-china.org.cn/" TargetMode="External"/><Relationship Id="rId4" Type="http://schemas.openxmlformats.org/officeDocument/2006/relationships/hyperlink" Target="http://www.nipc.org.c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22.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8"/>
          <p:cNvSpPr txBox="1">
            <a:spLocks noChangeArrowheads="1"/>
          </p:cNvSpPr>
          <p:nvPr/>
        </p:nvSpPr>
        <p:spPr bwMode="auto">
          <a:xfrm>
            <a:off x="1752600" y="467380"/>
            <a:ext cx="4724400" cy="523220"/>
          </a:xfrm>
          <a:prstGeom prst="rect">
            <a:avLst/>
          </a:prstGeom>
          <a:noFill/>
          <a:ln w="9525" algn="ctr">
            <a:noFill/>
            <a:miter lim="800000"/>
            <a:headEnd/>
            <a:tailEnd/>
          </a:ln>
        </p:spPr>
        <p:txBody>
          <a:bodyPr wrap="square" anchor="b">
            <a:spAutoFit/>
          </a:bodyPr>
          <a:lstStyle/>
          <a:p>
            <a:pPr algn="l">
              <a:spcBef>
                <a:spcPct val="50000"/>
              </a:spcBef>
            </a:pPr>
            <a:r>
              <a:rPr lang="zh-CN" altLang="en-US" sz="2800" dirty="0">
                <a:solidFill>
                  <a:srgbClr val="006600"/>
                </a:solidFill>
                <a:effectLst>
                  <a:outerShdw blurRad="38100" dist="38100" dir="2700000" algn="tl">
                    <a:srgbClr val="000000">
                      <a:alpha val="43137"/>
                    </a:srgbClr>
                  </a:outerShdw>
                </a:effectLst>
                <a:ea typeface="华文中宋" pitchFamily="2" charset="-122"/>
              </a:rPr>
              <a:t>本科生</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必修课</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现代密码学</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endParaRPr lang="zh-CN" altLang="en-US" sz="2800" dirty="0">
              <a:solidFill>
                <a:srgbClr val="006600"/>
              </a:solidFill>
              <a:effectLst>
                <a:outerShdw blurRad="38100" dist="38100" dir="2700000" algn="tl">
                  <a:srgbClr val="000000">
                    <a:alpha val="43137"/>
                  </a:srgbClr>
                </a:outerShdw>
              </a:effectLst>
              <a:ea typeface="华文中宋" pitchFamily="2" charset="-122"/>
            </a:endParaRPr>
          </a:p>
        </p:txBody>
      </p:sp>
      <p:sp>
        <p:nvSpPr>
          <p:cNvPr id="13315" name="Rectangle 9"/>
          <p:cNvSpPr>
            <a:spLocks noGrp="1" noChangeArrowheads="1"/>
          </p:cNvSpPr>
          <p:nvPr>
            <p:ph type="ctrTitle" idx="4294967295"/>
          </p:nvPr>
        </p:nvSpPr>
        <p:spPr>
          <a:xfrm>
            <a:off x="1219200" y="1295400"/>
            <a:ext cx="6400800" cy="1066800"/>
          </a:xfrm>
          <a:noFill/>
        </p:spPr>
        <p:txBody>
          <a:bodyPr/>
          <a:lstStyle/>
          <a:p>
            <a:pPr algn="ctr" eaLnBrk="1" hangingPunct="1"/>
            <a:r>
              <a:rPr lang="zh-CN" altLang="en-US" sz="5400" dirty="0" smtClean="0">
                <a:solidFill>
                  <a:srgbClr val="0000FF"/>
                </a:solidFill>
                <a:latin typeface="华文中宋" pitchFamily="2" charset="-122"/>
                <a:ea typeface="华文中宋" pitchFamily="2" charset="-122"/>
              </a:rPr>
              <a:t>第一章  绪论</a:t>
            </a:r>
          </a:p>
        </p:txBody>
      </p:sp>
      <p:sp>
        <p:nvSpPr>
          <p:cNvPr id="13317" name="Rectangle 11"/>
          <p:cNvSpPr>
            <a:spLocks noChangeArrowheads="1"/>
          </p:cNvSpPr>
          <p:nvPr/>
        </p:nvSpPr>
        <p:spPr bwMode="auto">
          <a:xfrm>
            <a:off x="914400" y="2895600"/>
            <a:ext cx="7620000" cy="2514600"/>
          </a:xfrm>
          <a:prstGeom prst="rect">
            <a:avLst/>
          </a:prstGeom>
          <a:solidFill>
            <a:srgbClr val="FFFFFF"/>
          </a:solidFill>
          <a:ln w="9525">
            <a:noFill/>
            <a:miter lim="800000"/>
            <a:headEnd/>
            <a:tailEnd/>
          </a:ln>
        </p:spPr>
        <p:txBody>
          <a:bodyPr/>
          <a:lstStyle/>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主讲教师</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董庆</a:t>
            </a:r>
            <a:r>
              <a:rPr lang="zh-CN" altLang="en-US" sz="2800" dirty="0" smtClean="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宽   副教授</a:t>
            </a:r>
            <a:endPar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研究方向</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密码学与信息安全</a:t>
            </a:r>
          </a:p>
          <a:p>
            <a:pPr algn="l">
              <a:spcBef>
                <a:spcPct val="40000"/>
              </a:spcBef>
              <a:spcAft>
                <a:spcPct val="10000"/>
              </a:spcAft>
              <a:buClr>
                <a:schemeClr val="tx2"/>
              </a:buClr>
              <a:buSzPct val="70000"/>
              <a:buFont typeface="Wingdings" pitchFamily="2" charset="2"/>
              <a:buNone/>
            </a:pPr>
            <a:r>
              <a:rPr lang="zh-CN" altLang="en-US" sz="2800" dirty="0" smtClean="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电子邮件：</a:t>
            </a:r>
            <a:r>
              <a:rPr lang="en-US" altLang="zh-CN" sz="2800" dirty="0" smtClean="0">
                <a:solidFill>
                  <a:schemeClr val="tx2"/>
                </a:solidFill>
                <a:latin typeface="Times New Roman" pitchFamily="18" charset="0"/>
                <a:ea typeface="华文中宋" pitchFamily="2" charset="-122"/>
                <a:cs typeface="Times New Roman" pitchFamily="18" charset="0"/>
              </a:rPr>
              <a:t>qkdong@xidian.edu.cn</a:t>
            </a:r>
            <a:endParaRPr lang="en-US" altLang="zh-CN" sz="2800" dirty="0">
              <a:solidFill>
                <a:schemeClr val="tx2"/>
              </a:solidFill>
              <a:latin typeface="Times New Roman" pitchFamily="18" charset="0"/>
              <a:ea typeface="华文中宋" pitchFamily="2" charset="-122"/>
              <a:cs typeface="Times New Roman" pitchFamily="18" charset="0"/>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个人主页：</a:t>
            </a:r>
            <a:r>
              <a:rPr lang="en-US" altLang="zh-CN" sz="2800" dirty="0">
                <a:solidFill>
                  <a:schemeClr val="tx2"/>
                </a:solidFill>
                <a:latin typeface="Times New Roman" pitchFamily="18" charset="0"/>
                <a:ea typeface="华文中宋" pitchFamily="2" charset="-122"/>
                <a:cs typeface="Times New Roman" pitchFamily="18" charset="0"/>
              </a:rPr>
              <a:t>http://web.xidian.edu.cn/qkdong/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信息安全面临的威胁</a:t>
            </a:r>
            <a:endParaRPr lang="zh-CN" altLang="en-US" dirty="0"/>
          </a:p>
        </p:txBody>
      </p:sp>
      <p:sp>
        <p:nvSpPr>
          <p:cNvPr id="3" name="内容占位符 2"/>
          <p:cNvSpPr>
            <a:spLocks noGrp="1"/>
          </p:cNvSpPr>
          <p:nvPr>
            <p:ph idx="1"/>
          </p:nvPr>
        </p:nvSpPr>
        <p:spPr/>
        <p:txBody>
          <a:bodyPr/>
          <a:lstStyle/>
          <a:p>
            <a:pPr>
              <a:spcBef>
                <a:spcPct val="20000"/>
              </a:spcBef>
            </a:pPr>
            <a:r>
              <a:rPr lang="zh-CN" altLang="en-US" sz="2400" dirty="0" smtClean="0">
                <a:ea typeface="华文中宋" pitchFamily="2" charset="-122"/>
              </a:rPr>
              <a:t>安全威胁</a:t>
            </a:r>
            <a:r>
              <a:rPr lang="en-US" altLang="zh-CN" sz="2400" dirty="0" smtClean="0">
                <a:solidFill>
                  <a:srgbClr val="0000FF"/>
                </a:solidFill>
                <a:ea typeface="华文中宋" pitchFamily="2" charset="-122"/>
              </a:rPr>
              <a:t>(Threaten)</a:t>
            </a:r>
            <a:r>
              <a:rPr lang="zh-CN" altLang="en-US" sz="2400" dirty="0" smtClean="0">
                <a:ea typeface="华文中宋" pitchFamily="2" charset="-122"/>
              </a:rPr>
              <a:t>是信息及信息系统安全的外因，也称为攻击</a:t>
            </a:r>
          </a:p>
          <a:p>
            <a:pPr lvl="1"/>
            <a:r>
              <a:rPr lang="zh-CN" altLang="en-US" sz="2000" dirty="0" smtClean="0">
                <a:ea typeface="华文中宋" pitchFamily="2" charset="-122"/>
              </a:rPr>
              <a:t>是一种对系统及其资产构成潜在破坏的可能性因素或者事件。</a:t>
            </a:r>
          </a:p>
          <a:p>
            <a:pPr lvl="1"/>
            <a:r>
              <a:rPr lang="zh-CN" altLang="en-US" sz="2000" dirty="0" smtClean="0">
                <a:ea typeface="华文中宋" pitchFamily="2" charset="-122"/>
              </a:rPr>
              <a:t>无论对于多么安全的信息系统，安全威胁是一个客观存在的事物</a:t>
            </a:r>
            <a:endParaRPr lang="en-US" altLang="zh-CN" sz="2000" dirty="0" smtClean="0">
              <a:ea typeface="华文中宋" pitchFamily="2" charset="-122"/>
            </a:endParaRPr>
          </a:p>
          <a:p>
            <a:pPr lvl="1"/>
            <a:r>
              <a:rPr lang="zh-CN" altLang="en-US" sz="2000" dirty="0" smtClean="0">
                <a:ea typeface="华文中宋" pitchFamily="2" charset="-122"/>
              </a:rPr>
              <a:t>对密码系统而言，比如对算法的破译、密文的破坏、中间人攻击、密钥的窃取等等都是现实的威胁</a:t>
            </a:r>
          </a:p>
          <a:p>
            <a:r>
              <a:rPr lang="zh-CN" altLang="en-US" sz="2400" dirty="0" smtClean="0">
                <a:ea typeface="华文中宋" pitchFamily="2" charset="-122"/>
              </a:rPr>
              <a:t>安全漏洞</a:t>
            </a:r>
            <a:r>
              <a:rPr lang="en-US" altLang="zh-CN" sz="2400" dirty="0" smtClean="0">
                <a:solidFill>
                  <a:srgbClr val="0000FF"/>
                </a:solidFill>
                <a:ea typeface="华文中宋" pitchFamily="2" charset="-122"/>
              </a:rPr>
              <a:t>(Vulnerability)</a:t>
            </a:r>
            <a:r>
              <a:rPr lang="zh-CN" altLang="en-US" sz="2400" dirty="0" smtClean="0">
                <a:ea typeface="华文中宋" pitchFamily="2" charset="-122"/>
              </a:rPr>
              <a:t>是信息及信息系统产生安全问题的内因</a:t>
            </a:r>
          </a:p>
          <a:p>
            <a:pPr lvl="1"/>
            <a:r>
              <a:rPr lang="zh-CN" altLang="en-US" sz="2000" dirty="0" smtClean="0">
                <a:ea typeface="华文中宋" pitchFamily="2" charset="-122"/>
              </a:rPr>
              <a:t>安全漏洞也叫脆弱性、缺陷、隐患等</a:t>
            </a:r>
            <a:endParaRPr lang="en-US" altLang="zh-CN" sz="2000" dirty="0" smtClean="0">
              <a:ea typeface="华文中宋" pitchFamily="2" charset="-122"/>
            </a:endParaRPr>
          </a:p>
          <a:p>
            <a:pPr lvl="1"/>
            <a:r>
              <a:rPr lang="zh-CN" altLang="en-US" sz="2000" dirty="0" smtClean="0">
                <a:ea typeface="华文中宋" pitchFamily="2" charset="-122"/>
              </a:rPr>
              <a:t>密码算法或协议自身的漏洞，为密码分析提供基础</a:t>
            </a:r>
            <a:endParaRPr lang="zh-CN" altLang="en-US"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10</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 </a:t>
            </a:r>
            <a:r>
              <a:rPr lang="zh-CN" altLang="en-US" dirty="0" smtClean="0"/>
              <a:t>安全威胁及其分类</a:t>
            </a:r>
            <a:endParaRPr lang="zh-CN" altLang="en-US" dirty="0"/>
          </a:p>
        </p:txBody>
      </p:sp>
      <p:sp>
        <p:nvSpPr>
          <p:cNvPr id="3" name="内容占位符 2"/>
          <p:cNvSpPr>
            <a:spLocks noGrp="1"/>
          </p:cNvSpPr>
          <p:nvPr>
            <p:ph idx="1"/>
          </p:nvPr>
        </p:nvSpPr>
        <p:spPr>
          <a:xfrm>
            <a:off x="457200" y="990600"/>
            <a:ext cx="8382000" cy="5486400"/>
          </a:xfrm>
        </p:spPr>
        <p:txBody>
          <a:bodyPr/>
          <a:lstStyle/>
          <a:p>
            <a:pPr eaLnBrk="1" hangingPunct="1">
              <a:lnSpc>
                <a:spcPct val="110000"/>
              </a:lnSpc>
            </a:pPr>
            <a:r>
              <a:rPr lang="zh-CN" altLang="en-US" dirty="0" smtClean="0"/>
              <a:t>安全威胁分为：自然威胁和人为威胁</a:t>
            </a:r>
          </a:p>
          <a:p>
            <a:pPr lvl="1" eaLnBrk="1" hangingPunct="1">
              <a:lnSpc>
                <a:spcPct val="110000"/>
              </a:lnSpc>
            </a:pPr>
            <a:r>
              <a:rPr lang="zh-CN" altLang="en-US" dirty="0" smtClean="0"/>
              <a:t>自然威胁：</a:t>
            </a:r>
          </a:p>
          <a:p>
            <a:pPr lvl="2" eaLnBrk="1" hangingPunct="1">
              <a:lnSpc>
                <a:spcPct val="110000"/>
              </a:lnSpc>
            </a:pPr>
            <a:r>
              <a:rPr lang="zh-CN" altLang="en-US" sz="2000" dirty="0" smtClean="0"/>
              <a:t>各种自然灾害</a:t>
            </a:r>
            <a:r>
              <a:rPr lang="en-US" altLang="zh-CN" sz="2000" dirty="0" smtClean="0"/>
              <a:t>(</a:t>
            </a:r>
            <a:r>
              <a:rPr lang="zh-CN" altLang="en-US" sz="2000" dirty="0" smtClean="0"/>
              <a:t>洪水，雷电等</a:t>
            </a:r>
            <a:r>
              <a:rPr lang="en-US" altLang="zh-CN" sz="2000" dirty="0" smtClean="0"/>
              <a:t>)</a:t>
            </a:r>
            <a:r>
              <a:rPr lang="zh-CN" altLang="en-US" sz="2000" dirty="0" smtClean="0"/>
              <a:t>，恶劣的场地环境</a:t>
            </a:r>
            <a:r>
              <a:rPr lang="en-US" altLang="zh-CN" sz="2000" dirty="0" smtClean="0">
                <a:solidFill>
                  <a:srgbClr val="0000FF"/>
                </a:solidFill>
              </a:rPr>
              <a:t>(</a:t>
            </a:r>
            <a:r>
              <a:rPr lang="zh-CN" altLang="en-US" sz="2000" dirty="0" smtClean="0">
                <a:cs typeface="Times New Roman" pitchFamily="18" charset="0"/>
              </a:rPr>
              <a:t>漏水，烟火，粉尘，温湿度失调，害虫</a:t>
            </a:r>
            <a:r>
              <a:rPr lang="en-US" altLang="zh-CN" sz="2000" dirty="0" smtClean="0">
                <a:solidFill>
                  <a:srgbClr val="0000FF"/>
                </a:solidFill>
              </a:rPr>
              <a:t>)</a:t>
            </a:r>
            <a:r>
              <a:rPr lang="zh-CN" altLang="en-US" sz="2000" dirty="0" smtClean="0"/>
              <a:t>、</a:t>
            </a:r>
            <a:r>
              <a:rPr lang="zh-CN" altLang="en-US" sz="2000" dirty="0" smtClean="0">
                <a:solidFill>
                  <a:srgbClr val="0000FF"/>
                </a:solidFill>
              </a:rPr>
              <a:t>电磁辐射与干扰</a:t>
            </a:r>
            <a:r>
              <a:rPr lang="zh-CN" altLang="en-US" sz="2000" dirty="0" smtClean="0"/>
              <a:t>，系统故障</a:t>
            </a:r>
            <a:r>
              <a:rPr lang="en-US" altLang="zh-CN" sz="2000" dirty="0" smtClean="0"/>
              <a:t>(</a:t>
            </a:r>
            <a:r>
              <a:rPr lang="zh-CN" altLang="en-US" sz="2000" dirty="0" smtClean="0"/>
              <a:t>网络设备自然老化、电源、软硬件故障、通讯故障</a:t>
            </a:r>
            <a:r>
              <a:rPr lang="en-US" altLang="zh-CN" sz="2000" dirty="0" smtClean="0"/>
              <a:t>)</a:t>
            </a:r>
            <a:r>
              <a:rPr lang="zh-CN" altLang="en-US" sz="2000" dirty="0" smtClean="0"/>
              <a:t>等等。</a:t>
            </a:r>
            <a:endParaRPr lang="en-US" altLang="zh-CN" sz="2000" dirty="0" smtClean="0"/>
          </a:p>
          <a:p>
            <a:pPr lvl="2" eaLnBrk="1" hangingPunct="1">
              <a:lnSpc>
                <a:spcPct val="110000"/>
              </a:lnSpc>
            </a:pPr>
            <a:r>
              <a:rPr lang="zh-CN" altLang="en-US" sz="2000" dirty="0" smtClean="0"/>
              <a:t>对信息系统具有</a:t>
            </a:r>
            <a:r>
              <a:rPr lang="zh-CN" altLang="en-US" sz="2000" dirty="0" smtClean="0">
                <a:solidFill>
                  <a:srgbClr val="0000FF"/>
                </a:solidFill>
              </a:rPr>
              <a:t>摧毁性，故障性，秘密泄漏</a:t>
            </a:r>
            <a:r>
              <a:rPr lang="zh-CN" altLang="en-US" sz="2000" dirty="0" smtClean="0"/>
              <a:t>。</a:t>
            </a:r>
          </a:p>
          <a:p>
            <a:pPr lvl="1" eaLnBrk="1" hangingPunct="1">
              <a:lnSpc>
                <a:spcPct val="110000"/>
              </a:lnSpc>
            </a:pPr>
            <a:r>
              <a:rPr lang="zh-CN" altLang="en-US" dirty="0" smtClean="0"/>
              <a:t>人为威胁：</a:t>
            </a:r>
          </a:p>
          <a:p>
            <a:pPr lvl="2" eaLnBrk="1" hangingPunct="1">
              <a:lnSpc>
                <a:spcPct val="110000"/>
              </a:lnSpc>
            </a:pPr>
            <a:r>
              <a:rPr lang="zh-CN" altLang="en-US" sz="2000" dirty="0" smtClean="0"/>
              <a:t>对信息及信息系统的人为攻击</a:t>
            </a:r>
          </a:p>
          <a:p>
            <a:pPr lvl="3" eaLnBrk="1" hangingPunct="1">
              <a:lnSpc>
                <a:spcPct val="110000"/>
              </a:lnSpc>
            </a:pPr>
            <a:r>
              <a:rPr lang="zh-CN" altLang="en-US" dirty="0" smtClean="0"/>
              <a:t>通过寻找系统的弱点，以便达到破坏，欺骗，窃取数据等目的</a:t>
            </a:r>
          </a:p>
          <a:p>
            <a:pPr lvl="3" eaLnBrk="1" hangingPunct="1">
              <a:lnSpc>
                <a:spcPct val="110000"/>
              </a:lnSpc>
            </a:pPr>
            <a:r>
              <a:rPr lang="zh-CN" altLang="en-US" dirty="0" smtClean="0"/>
              <a:t>人为威胁可区分为有意和无意两种</a:t>
            </a:r>
          </a:p>
          <a:p>
            <a:pPr lvl="1" eaLnBrk="1" hangingPunct="1">
              <a:lnSpc>
                <a:spcPct val="110000"/>
              </a:lnSpc>
            </a:pPr>
            <a:r>
              <a:rPr lang="zh-CN" altLang="en-US" dirty="0" smtClean="0"/>
              <a:t>人为威胁的攻击方式分为两种：</a:t>
            </a:r>
            <a:r>
              <a:rPr lang="zh-CN" altLang="en-US" dirty="0" smtClean="0">
                <a:solidFill>
                  <a:srgbClr val="FF0000"/>
                </a:solidFill>
              </a:rPr>
              <a:t>主动攻击和被动攻击</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11</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 </a:t>
            </a:r>
            <a:r>
              <a:rPr lang="zh-CN" altLang="en-US" dirty="0" smtClean="0"/>
              <a:t>安全威胁及其分类</a:t>
            </a:r>
            <a:endParaRPr lang="zh-CN" altLang="en-US" dirty="0"/>
          </a:p>
        </p:txBody>
      </p:sp>
      <p:sp>
        <p:nvSpPr>
          <p:cNvPr id="3" name="内容占位符 2"/>
          <p:cNvSpPr>
            <a:spLocks noGrp="1"/>
          </p:cNvSpPr>
          <p:nvPr>
            <p:ph idx="1"/>
          </p:nvPr>
        </p:nvSpPr>
        <p:spPr>
          <a:xfrm>
            <a:off x="457200" y="914400"/>
            <a:ext cx="8534400" cy="5562600"/>
          </a:xfrm>
        </p:spPr>
        <p:txBody>
          <a:bodyPr/>
          <a:lstStyle/>
          <a:p>
            <a:pPr eaLnBrk="1" hangingPunct="1">
              <a:lnSpc>
                <a:spcPct val="100000"/>
              </a:lnSpc>
            </a:pPr>
            <a:r>
              <a:rPr lang="zh-CN" altLang="en-US" dirty="0" smtClean="0">
                <a:solidFill>
                  <a:srgbClr val="0000FF"/>
                </a:solidFill>
              </a:rPr>
              <a:t>被动攻击</a:t>
            </a:r>
            <a:r>
              <a:rPr lang="zh-CN" altLang="en-US" sz="2000" dirty="0" smtClean="0"/>
              <a:t>：也称窃听，以获取信息为目的。</a:t>
            </a:r>
          </a:p>
          <a:p>
            <a:pPr lvl="1" eaLnBrk="1" hangingPunct="1">
              <a:lnSpc>
                <a:spcPct val="100000"/>
              </a:lnSpc>
            </a:pPr>
            <a:r>
              <a:rPr lang="zh-CN" altLang="en-US" sz="2000" dirty="0" smtClean="0"/>
              <a:t>仅攻击信息的保密性，不影响正常的网络通信，不对消息作任何修改</a:t>
            </a:r>
          </a:p>
          <a:p>
            <a:pPr lvl="2" eaLnBrk="1" hangingPunct="1">
              <a:lnSpc>
                <a:spcPct val="100000"/>
              </a:lnSpc>
            </a:pPr>
            <a:r>
              <a:rPr lang="zh-CN" altLang="en-US" sz="2000" dirty="0" smtClean="0">
                <a:latin typeface="华文中宋" pitchFamily="2" charset="-122"/>
              </a:rPr>
              <a:t>搭线窃听、对文件或程序非法复制、木马、对资源的非授权使用</a:t>
            </a:r>
            <a:endParaRPr lang="en-US" altLang="zh-CN" sz="2000" dirty="0" smtClean="0">
              <a:latin typeface="华文中宋" pitchFamily="2" charset="-122"/>
            </a:endParaRPr>
          </a:p>
          <a:p>
            <a:pPr lvl="1" eaLnBrk="1" hangingPunct="1">
              <a:lnSpc>
                <a:spcPct val="100000"/>
              </a:lnSpc>
            </a:pPr>
            <a:r>
              <a:rPr lang="zh-CN" altLang="en-US" sz="2000" dirty="0" smtClean="0"/>
              <a:t>被动攻击又分为两类：</a:t>
            </a:r>
            <a:r>
              <a:rPr lang="zh-CN" altLang="en-US" sz="2000" dirty="0" smtClean="0">
                <a:solidFill>
                  <a:srgbClr val="0000FF"/>
                </a:solidFill>
              </a:rPr>
              <a:t>获取消息的内容</a:t>
            </a:r>
            <a:r>
              <a:rPr lang="zh-CN" altLang="en-US" sz="2000" dirty="0" smtClean="0"/>
              <a:t>和</a:t>
            </a:r>
            <a:r>
              <a:rPr lang="zh-CN" altLang="en-US" sz="2000" dirty="0" smtClean="0">
                <a:solidFill>
                  <a:srgbClr val="0000FF"/>
                </a:solidFill>
              </a:rPr>
              <a:t>业务流分析</a:t>
            </a:r>
          </a:p>
          <a:p>
            <a:pPr eaLnBrk="1" hangingPunct="1">
              <a:lnSpc>
                <a:spcPct val="100000"/>
              </a:lnSpc>
            </a:pPr>
            <a:r>
              <a:rPr lang="zh-CN" altLang="en-US" sz="2000" dirty="0" smtClean="0">
                <a:solidFill>
                  <a:srgbClr val="0000FF"/>
                </a:solidFill>
              </a:rPr>
              <a:t>获取消息的内容：</a:t>
            </a:r>
            <a:r>
              <a:rPr lang="zh-CN" altLang="en-US" sz="2000" dirty="0" smtClean="0">
                <a:latin typeface="华文中宋" pitchFamily="2" charset="-122"/>
              </a:rPr>
              <a:t>通过破译密文等手段直接获取机密信息的内容</a:t>
            </a:r>
            <a:endParaRPr lang="zh-CN" altLang="en-US" sz="2000" dirty="0" smtClean="0">
              <a:solidFill>
                <a:srgbClr val="0000FF"/>
              </a:solidFill>
            </a:endParaRPr>
          </a:p>
          <a:p>
            <a:pPr eaLnBrk="1" hangingPunct="1">
              <a:lnSpc>
                <a:spcPct val="100000"/>
              </a:lnSpc>
            </a:pPr>
            <a:r>
              <a:rPr lang="zh-CN" altLang="en-US" sz="2000" dirty="0" smtClean="0">
                <a:solidFill>
                  <a:srgbClr val="0000FF"/>
                </a:solidFill>
              </a:rPr>
              <a:t>业务流分析</a:t>
            </a:r>
            <a:r>
              <a:rPr lang="zh-CN" altLang="en-US" sz="2000" dirty="0" smtClean="0"/>
              <a:t>：</a:t>
            </a:r>
            <a:endParaRPr lang="en-US" altLang="zh-CN" sz="2000" dirty="0" smtClean="0"/>
          </a:p>
          <a:p>
            <a:pPr lvl="1" eaLnBrk="1" hangingPunct="1">
              <a:lnSpc>
                <a:spcPct val="100000"/>
              </a:lnSpc>
            </a:pPr>
            <a:r>
              <a:rPr lang="zh-CN" altLang="en-US" sz="2000" dirty="0" smtClean="0"/>
              <a:t>敌手虽然可能无法从截获的消息中获取内容，但却有可能获知</a:t>
            </a:r>
            <a:r>
              <a:rPr lang="zh-CN" altLang="en-US" sz="2000" dirty="0" smtClean="0">
                <a:solidFill>
                  <a:srgbClr val="0000FF"/>
                </a:solidFill>
              </a:rPr>
              <a:t>消息的长度，格式</a:t>
            </a:r>
            <a:r>
              <a:rPr lang="zh-CN" altLang="en-US" sz="2000" dirty="0" smtClean="0"/>
              <a:t>，通信双方的</a:t>
            </a:r>
            <a:r>
              <a:rPr lang="zh-CN" altLang="en-US" sz="2000" dirty="0" smtClean="0">
                <a:solidFill>
                  <a:srgbClr val="0000FF"/>
                </a:solidFill>
              </a:rPr>
              <a:t>位置和身份</a:t>
            </a:r>
            <a:r>
              <a:rPr lang="zh-CN" altLang="en-US" sz="2000" dirty="0" smtClean="0"/>
              <a:t>，</a:t>
            </a:r>
            <a:r>
              <a:rPr lang="zh-CN" altLang="en-US" sz="2000" dirty="0" smtClean="0">
                <a:solidFill>
                  <a:srgbClr val="0000FF"/>
                </a:solidFill>
              </a:rPr>
              <a:t>通信次数</a:t>
            </a:r>
            <a:r>
              <a:rPr lang="zh-CN" altLang="en-US" sz="2000" dirty="0" smtClean="0"/>
              <a:t>。在商业环境，用户隐私，以及军网中这些消息可能是敏感的。</a:t>
            </a:r>
            <a:endParaRPr lang="zh-CN" altLang="en-US" sz="2000" i="1" dirty="0" smtClean="0"/>
          </a:p>
          <a:p>
            <a:pPr lvl="2" eaLnBrk="1" hangingPunct="1">
              <a:lnSpc>
                <a:spcPct val="100000"/>
              </a:lnSpc>
            </a:pPr>
            <a:r>
              <a:rPr lang="zh-CN" altLang="en-US" sz="2000" dirty="0" smtClean="0">
                <a:latin typeface="华文中宋" pitchFamily="2" charset="-122"/>
              </a:rPr>
              <a:t>手机用户不希望通信对端知道自己现在的位置</a:t>
            </a:r>
          </a:p>
          <a:p>
            <a:pPr lvl="2" eaLnBrk="1" hangingPunct="1">
              <a:lnSpc>
                <a:spcPct val="100000"/>
              </a:lnSpc>
            </a:pPr>
            <a:r>
              <a:rPr lang="zh-CN" altLang="en-US" sz="2000" dirty="0" smtClean="0">
                <a:latin typeface="华文中宋" pitchFamily="2" charset="-122"/>
              </a:rPr>
              <a:t>司令部和作战兵团的位置容易因频繁的指挥通信而暴露</a:t>
            </a:r>
          </a:p>
          <a:p>
            <a:pPr lvl="2" eaLnBrk="1" hangingPunct="1">
              <a:lnSpc>
                <a:spcPct val="100000"/>
              </a:lnSpc>
            </a:pPr>
            <a:r>
              <a:rPr lang="en-US" altLang="zh-CN" sz="2000" dirty="0" smtClean="0">
                <a:latin typeface="华文中宋" pitchFamily="2" charset="-122"/>
              </a:rPr>
              <a:t>Web</a:t>
            </a:r>
            <a:r>
              <a:rPr lang="zh-CN" altLang="en-US" sz="2000" dirty="0" smtClean="0">
                <a:latin typeface="华文中宋" pitchFamily="2" charset="-122"/>
              </a:rPr>
              <a:t>用户可能不愿意让人知道自己喜欢访问的站点。</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 </a:t>
            </a:r>
            <a:r>
              <a:rPr lang="zh-CN" altLang="en-US" dirty="0" smtClean="0"/>
              <a:t>安全威胁及其分类</a:t>
            </a:r>
            <a:endParaRPr lang="zh-CN" altLang="en-US" dirty="0"/>
          </a:p>
        </p:txBody>
      </p:sp>
      <p:sp>
        <p:nvSpPr>
          <p:cNvPr id="3" name="内容占位符 2"/>
          <p:cNvSpPr>
            <a:spLocks noGrp="1"/>
          </p:cNvSpPr>
          <p:nvPr>
            <p:ph idx="1"/>
          </p:nvPr>
        </p:nvSpPr>
        <p:spPr>
          <a:xfrm>
            <a:off x="457200" y="914400"/>
            <a:ext cx="8382000" cy="5562600"/>
          </a:xfrm>
        </p:spPr>
        <p:txBody>
          <a:bodyPr/>
          <a:lstStyle/>
          <a:p>
            <a:pPr eaLnBrk="1" hangingPunct="1">
              <a:lnSpc>
                <a:spcPct val="110000"/>
              </a:lnSpc>
            </a:pPr>
            <a:r>
              <a:rPr lang="zh-CN" altLang="en-US" dirty="0" smtClean="0">
                <a:solidFill>
                  <a:srgbClr val="0000FF"/>
                </a:solidFill>
              </a:rPr>
              <a:t>主动攻击</a:t>
            </a:r>
            <a:r>
              <a:rPr lang="zh-CN" altLang="en-US" sz="2400" dirty="0" smtClean="0"/>
              <a:t>：</a:t>
            </a:r>
            <a:r>
              <a:rPr lang="zh-CN" altLang="en-US" sz="2400" dirty="0" smtClean="0">
                <a:solidFill>
                  <a:srgbClr val="0000FF"/>
                </a:solidFill>
              </a:rPr>
              <a:t>对数据流进行篡改</a:t>
            </a:r>
            <a:r>
              <a:rPr lang="zh-CN" altLang="en-US" sz="2400" dirty="0" smtClean="0"/>
              <a:t>或</a:t>
            </a:r>
            <a:r>
              <a:rPr lang="zh-CN" altLang="en-US" sz="2400" dirty="0" smtClean="0">
                <a:solidFill>
                  <a:srgbClr val="0000FF"/>
                </a:solidFill>
              </a:rPr>
              <a:t>产生假的数据流</a:t>
            </a:r>
          </a:p>
          <a:p>
            <a:pPr lvl="1" eaLnBrk="1" hangingPunct="1">
              <a:lnSpc>
                <a:spcPct val="110000"/>
              </a:lnSpc>
            </a:pPr>
            <a:r>
              <a:rPr lang="zh-CN" altLang="en-US" sz="2000" dirty="0" smtClean="0"/>
              <a:t>可分为</a:t>
            </a:r>
            <a:r>
              <a:rPr lang="en-US" altLang="zh-CN" sz="2000" dirty="0" smtClean="0"/>
              <a:t>3</a:t>
            </a:r>
            <a:r>
              <a:rPr lang="zh-CN" altLang="en-US" sz="2000" dirty="0" smtClean="0"/>
              <a:t>类：</a:t>
            </a:r>
          </a:p>
          <a:p>
            <a:pPr lvl="1" eaLnBrk="1" hangingPunct="1">
              <a:lnSpc>
                <a:spcPct val="110000"/>
              </a:lnSpc>
            </a:pPr>
            <a:r>
              <a:rPr lang="zh-CN" altLang="en-US" sz="2000" dirty="0" smtClean="0"/>
              <a:t>中断：</a:t>
            </a:r>
            <a:r>
              <a:rPr lang="zh-CN" altLang="en-US" sz="2000" dirty="0" smtClean="0">
                <a:solidFill>
                  <a:srgbClr val="0000FF"/>
                </a:solidFill>
              </a:rPr>
              <a:t>对系统可用性进行攻击</a:t>
            </a:r>
          </a:p>
          <a:p>
            <a:pPr lvl="2" eaLnBrk="1" hangingPunct="1">
              <a:lnSpc>
                <a:spcPct val="110000"/>
              </a:lnSpc>
            </a:pPr>
            <a:r>
              <a:rPr lang="zh-CN" altLang="en-US" sz="1800" dirty="0" smtClean="0"/>
              <a:t>破坏计算机硬件，网络，或文件管理系统。如</a:t>
            </a:r>
            <a:r>
              <a:rPr lang="en-US" altLang="zh-CN" sz="1800" dirty="0" err="1" smtClean="0"/>
              <a:t>DoS</a:t>
            </a:r>
            <a:r>
              <a:rPr lang="zh-CN" altLang="en-US" sz="1800" dirty="0" smtClean="0"/>
              <a:t>，病毒等</a:t>
            </a:r>
          </a:p>
          <a:p>
            <a:pPr lvl="1" eaLnBrk="1" hangingPunct="1">
              <a:lnSpc>
                <a:spcPct val="110000"/>
              </a:lnSpc>
            </a:pPr>
            <a:r>
              <a:rPr lang="zh-CN" altLang="en-US" sz="2000" dirty="0" smtClean="0"/>
              <a:t>篡改：</a:t>
            </a:r>
            <a:r>
              <a:rPr lang="zh-CN" altLang="en-US" sz="2000" dirty="0" smtClean="0">
                <a:solidFill>
                  <a:srgbClr val="0000FF"/>
                </a:solidFill>
              </a:rPr>
              <a:t>对完整性进行攻击</a:t>
            </a:r>
          </a:p>
          <a:p>
            <a:pPr lvl="2" eaLnBrk="1" hangingPunct="1">
              <a:lnSpc>
                <a:spcPct val="110000"/>
              </a:lnSpc>
            </a:pPr>
            <a:r>
              <a:rPr lang="zh-CN" altLang="en-US" sz="1800" dirty="0" smtClean="0"/>
              <a:t>修改文件中的数据</a:t>
            </a:r>
            <a:r>
              <a:rPr lang="en-US" altLang="zh-CN" sz="1800" dirty="0" smtClean="0"/>
              <a:t>(</a:t>
            </a:r>
            <a:r>
              <a:rPr lang="zh-CN" altLang="en-US" sz="1800" dirty="0" smtClean="0"/>
              <a:t>数据修改后存储</a:t>
            </a:r>
            <a:r>
              <a:rPr lang="en-US" altLang="zh-CN" sz="1800" dirty="0" smtClean="0"/>
              <a:t>)</a:t>
            </a:r>
            <a:r>
              <a:rPr lang="zh-CN" altLang="en-US" sz="1800" dirty="0" smtClean="0"/>
              <a:t>，替换某一程序使其执行不同功能</a:t>
            </a:r>
          </a:p>
          <a:p>
            <a:pPr lvl="2" eaLnBrk="1" hangingPunct="1">
              <a:lnSpc>
                <a:spcPct val="110000"/>
              </a:lnSpc>
            </a:pPr>
            <a:r>
              <a:rPr lang="zh-CN" altLang="en-US" sz="1800" dirty="0" smtClean="0"/>
              <a:t>修改网络中传送消息的内容等，比如中间节点对转发的图象进行了压缩</a:t>
            </a:r>
          </a:p>
          <a:p>
            <a:pPr lvl="1" eaLnBrk="1" hangingPunct="1">
              <a:lnSpc>
                <a:spcPct val="110000"/>
              </a:lnSpc>
            </a:pPr>
            <a:r>
              <a:rPr lang="zh-CN" altLang="en-US" sz="2000" dirty="0" smtClean="0"/>
              <a:t>伪造：</a:t>
            </a:r>
            <a:r>
              <a:rPr lang="zh-CN" altLang="en-US" sz="2000" dirty="0" smtClean="0">
                <a:solidFill>
                  <a:srgbClr val="0000FF"/>
                </a:solidFill>
              </a:rPr>
              <a:t>对真实性进行攻击</a:t>
            </a:r>
            <a:endParaRPr lang="zh-CN" altLang="en-US" sz="2000" dirty="0" smtClean="0"/>
          </a:p>
          <a:p>
            <a:pPr lvl="2" eaLnBrk="1" hangingPunct="1">
              <a:lnSpc>
                <a:spcPct val="110000"/>
              </a:lnSpc>
            </a:pPr>
            <a:r>
              <a:rPr lang="zh-CN" altLang="en-US" sz="1800" dirty="0" smtClean="0"/>
              <a:t>在网络中插入伪造的消息冒充消息发送者，在文件中插入伪造记录等</a:t>
            </a:r>
          </a:p>
          <a:p>
            <a:pPr lvl="2" eaLnBrk="1" hangingPunct="1">
              <a:lnSpc>
                <a:spcPct val="110000"/>
              </a:lnSpc>
            </a:pPr>
            <a:r>
              <a:rPr lang="zh-CN" altLang="en-US" sz="1800" dirty="0" smtClean="0">
                <a:latin typeface="华文中宋" pitchFamily="2" charset="-122"/>
              </a:rPr>
              <a:t>重放、假冒、诽谤、</a:t>
            </a:r>
            <a:r>
              <a:rPr lang="zh-CN" altLang="en-US" sz="1800" dirty="0" smtClean="0"/>
              <a:t>中间人攻击（</a:t>
            </a:r>
            <a:r>
              <a:rPr lang="en-US" altLang="zh-CN" sz="1800" dirty="0" smtClean="0"/>
              <a:t>Man-in-the-Middle</a:t>
            </a:r>
            <a:r>
              <a:rPr lang="zh-CN" altLang="en-US" sz="1800" dirty="0" smtClean="0"/>
              <a:t>，简称“</a:t>
            </a:r>
            <a:r>
              <a:rPr lang="en-US" altLang="zh-CN" sz="1800" dirty="0" smtClean="0"/>
              <a:t>MITM</a:t>
            </a:r>
            <a:r>
              <a:rPr lang="zh-CN" altLang="en-US" sz="1800" dirty="0" smtClean="0"/>
              <a:t>”）</a:t>
            </a:r>
          </a:p>
          <a:p>
            <a:pPr eaLnBrk="1" hangingPunct="1">
              <a:lnSpc>
                <a:spcPct val="110000"/>
              </a:lnSpc>
            </a:pPr>
            <a:r>
              <a:rPr lang="zh-CN" altLang="en-US" sz="2400" dirty="0" smtClean="0"/>
              <a:t>主动攻击很难完全防止，因为它是不断变化的</a:t>
            </a:r>
            <a:endParaRPr lang="zh-CN" altLang="en-US" dirty="0" smtClean="0">
              <a:solidFill>
                <a:srgbClr val="0000FF"/>
              </a:solidFill>
              <a:ea typeface="楷体_GB2312" pitchFamily="49" charset="-122"/>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14400"/>
            <a:ext cx="8382000" cy="5562600"/>
          </a:xfrm>
        </p:spPr>
        <p:txBody>
          <a:bodyPr/>
          <a:lstStyle/>
          <a:p>
            <a:pPr eaLnBrk="1" hangingPunct="1"/>
            <a:r>
              <a:rPr lang="zh-CN" altLang="en-US" sz="2400" dirty="0" smtClean="0"/>
              <a:t>安全威胁主要来自于</a:t>
            </a:r>
            <a:r>
              <a:rPr lang="zh-CN" altLang="en-US" sz="2400" dirty="0" smtClean="0">
                <a:solidFill>
                  <a:srgbClr val="0000FF"/>
                </a:solidFill>
              </a:rPr>
              <a:t>黑客</a:t>
            </a:r>
            <a:r>
              <a:rPr lang="en-US" altLang="zh-CN" sz="2400" dirty="0" smtClean="0"/>
              <a:t>(</a:t>
            </a:r>
            <a:r>
              <a:rPr lang="zh-CN" altLang="en-US" sz="2400" dirty="0" smtClean="0"/>
              <a:t>又称</a:t>
            </a:r>
            <a:r>
              <a:rPr lang="zh-CN" altLang="en-US" sz="2400" dirty="0" smtClean="0">
                <a:solidFill>
                  <a:srgbClr val="004C00"/>
                </a:solidFill>
              </a:rPr>
              <a:t>入侵者</a:t>
            </a:r>
            <a:r>
              <a:rPr lang="en-US" altLang="zh-CN" sz="2400" dirty="0" smtClean="0"/>
              <a:t>)</a:t>
            </a:r>
            <a:r>
              <a:rPr lang="zh-CN" altLang="en-US" sz="2400" dirty="0" smtClean="0"/>
              <a:t>和</a:t>
            </a:r>
            <a:r>
              <a:rPr lang="zh-CN" altLang="en-US" sz="2400" dirty="0" smtClean="0">
                <a:solidFill>
                  <a:srgbClr val="0000FF"/>
                </a:solidFill>
              </a:rPr>
              <a:t>恶意代码</a:t>
            </a:r>
            <a:r>
              <a:rPr lang="en-US" altLang="zh-CN" sz="2400" dirty="0" smtClean="0"/>
              <a:t>(</a:t>
            </a:r>
            <a:r>
              <a:rPr lang="zh-CN" altLang="en-US" sz="2400" dirty="0" smtClean="0"/>
              <a:t>包括</a:t>
            </a:r>
            <a:r>
              <a:rPr lang="zh-CN" altLang="en-US" sz="2400" dirty="0" smtClean="0">
                <a:solidFill>
                  <a:srgbClr val="004C00"/>
                </a:solidFill>
              </a:rPr>
              <a:t>病毒</a:t>
            </a:r>
            <a:r>
              <a:rPr lang="en-US" altLang="zh-CN" sz="2400" dirty="0" smtClean="0"/>
              <a:t>)</a:t>
            </a:r>
            <a:r>
              <a:rPr lang="zh-CN" altLang="en-US" sz="2400" dirty="0" smtClean="0"/>
              <a:t>的非法入侵</a:t>
            </a:r>
          </a:p>
          <a:p>
            <a:pPr eaLnBrk="1" hangingPunct="1"/>
            <a:r>
              <a:rPr lang="zh-CN" altLang="en-US" sz="2400" dirty="0" smtClean="0"/>
              <a:t>在网络信息系统中，</a:t>
            </a:r>
            <a:r>
              <a:rPr lang="zh-CN" altLang="en-US" sz="2400" dirty="0" smtClean="0">
                <a:solidFill>
                  <a:srgbClr val="0000FF"/>
                </a:solidFill>
              </a:rPr>
              <a:t>来自于系统内部的安全威胁最多</a:t>
            </a:r>
            <a:r>
              <a:rPr lang="zh-CN" altLang="en-US" sz="2400" dirty="0" smtClean="0"/>
              <a:t>，危害往往也最大。</a:t>
            </a:r>
          </a:p>
          <a:p>
            <a:pPr lvl="1" eaLnBrk="1" hangingPunct="1"/>
            <a:r>
              <a:rPr lang="zh-CN" altLang="en-US" sz="2000" dirty="0" smtClean="0"/>
              <a:t>不同的研究结果表明，大约有</a:t>
            </a:r>
            <a:r>
              <a:rPr lang="en-US" altLang="zh-CN" sz="2000" dirty="0" smtClean="0"/>
              <a:t>70%-85%</a:t>
            </a:r>
            <a:r>
              <a:rPr lang="zh-CN" altLang="en-US" sz="2000" dirty="0" smtClean="0"/>
              <a:t>的安全事故来自内部网</a:t>
            </a:r>
          </a:p>
          <a:p>
            <a:pPr lvl="1" eaLnBrk="1" hangingPunct="1"/>
            <a:r>
              <a:rPr lang="zh-CN" altLang="en-US" sz="2000" dirty="0" smtClean="0"/>
              <a:t>这是因为内部人员相比于外部人员有更多的机会接触信息系统的各类资源和设施，而又缺乏有效的监控手段。</a:t>
            </a:r>
          </a:p>
          <a:p>
            <a:pPr eaLnBrk="1" hangingPunct="1"/>
            <a:r>
              <a:rPr lang="zh-CN" altLang="en-US" sz="2400" dirty="0" smtClean="0"/>
              <a:t>针对网络信息系统的</a:t>
            </a:r>
            <a:r>
              <a:rPr lang="zh-CN" altLang="en-US" sz="2400" dirty="0" smtClean="0">
                <a:solidFill>
                  <a:srgbClr val="0000FF"/>
                </a:solidFill>
              </a:rPr>
              <a:t>安全威胁在表现形式上多种多样</a:t>
            </a:r>
            <a:r>
              <a:rPr lang="zh-CN" altLang="en-US" sz="2400" dirty="0" smtClean="0"/>
              <a:t>，这与系统中存在的不同种类的安全漏洞有直接的关系</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z="1600" smtClean="0"/>
              <a:pPr>
                <a:defRPr/>
              </a:pPr>
              <a:t>15</a:t>
            </a:fld>
            <a:r>
              <a:rPr lang="en-US" altLang="zh-CN" sz="1600" dirty="0" smtClean="0"/>
              <a:t>/</a:t>
            </a:r>
            <a:endParaRPr lang="en-US" altLang="zh-CN" sz="1600"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TextBox 4"/>
          <p:cNvSpPr txBox="1">
            <a:spLocks noChangeArrowheads="1"/>
          </p:cNvSpPr>
          <p:nvPr/>
        </p:nvSpPr>
        <p:spPr bwMode="auto">
          <a:xfrm>
            <a:off x="762000" y="990600"/>
            <a:ext cx="5867400" cy="400110"/>
          </a:xfrm>
          <a:prstGeom prst="rect">
            <a:avLst/>
          </a:prstGeom>
          <a:noFill/>
          <a:ln w="9525">
            <a:solidFill>
              <a:schemeClr val="hlink"/>
            </a:solidFill>
            <a:miter lim="800000"/>
            <a:headEnd/>
            <a:tailEnd/>
          </a:ln>
        </p:spPr>
        <p:txBody>
          <a:bodyPr wrap="square">
            <a:spAutoFit/>
          </a:bodyPr>
          <a:lstStyle/>
          <a:p>
            <a:pPr algn="l"/>
            <a:r>
              <a:rPr lang="zh-CN" altLang="en-US" sz="2000" dirty="0">
                <a:ea typeface="华文中宋" pitchFamily="2" charset="-122"/>
              </a:rPr>
              <a:t>来自于黑客和恶意代码的安全威胁表现形式示意图</a:t>
            </a:r>
          </a:p>
        </p:txBody>
      </p:sp>
      <p:sp>
        <p:nvSpPr>
          <p:cNvPr id="8" name="Oval 2"/>
          <p:cNvSpPr>
            <a:spLocks noChangeArrowheads="1"/>
          </p:cNvSpPr>
          <p:nvPr/>
        </p:nvSpPr>
        <p:spPr bwMode="auto">
          <a:xfrm>
            <a:off x="2514600" y="3048000"/>
            <a:ext cx="4343400" cy="1752600"/>
          </a:xfrm>
          <a:prstGeom prst="ellipse">
            <a:avLst/>
          </a:prstGeom>
          <a:solidFill>
            <a:schemeClr val="accent1"/>
          </a:solidFill>
          <a:ln w="9525">
            <a:solidFill>
              <a:schemeClr val="tx1"/>
            </a:solidFill>
            <a:round/>
            <a:headEnd/>
            <a:tailEnd/>
          </a:ln>
        </p:spPr>
        <p:txBody>
          <a:bodyPr wrap="none" anchor="ctr"/>
          <a:lstStyle/>
          <a:p>
            <a:pPr algn="ctr"/>
            <a:r>
              <a:rPr kumimoji="1" lang="zh-CN" altLang="en-US" sz="1600" dirty="0">
                <a:latin typeface="Times New Roman" pitchFamily="18" charset="0"/>
                <a:ea typeface="华文中宋" pitchFamily="2" charset="-122"/>
              </a:rPr>
              <a:t>网络信息系统</a:t>
            </a:r>
          </a:p>
        </p:txBody>
      </p:sp>
      <p:graphicFrame>
        <p:nvGraphicFramePr>
          <p:cNvPr id="9" name="Object 3"/>
          <p:cNvGraphicFramePr>
            <a:graphicFrameLocks noChangeAspect="1"/>
          </p:cNvGraphicFramePr>
          <p:nvPr/>
        </p:nvGraphicFramePr>
        <p:xfrm>
          <a:off x="2971800" y="5017294"/>
          <a:ext cx="1066800" cy="850106"/>
        </p:xfrm>
        <a:graphic>
          <a:graphicData uri="http://schemas.openxmlformats.org/presentationml/2006/ole">
            <p:oleObj spid="_x0000_s116738" name="剪辑" r:id="rId3" imgW="1517400" imgH="2286720" progId="">
              <p:embed/>
            </p:oleObj>
          </a:graphicData>
        </a:graphic>
      </p:graphicFrame>
      <p:graphicFrame>
        <p:nvGraphicFramePr>
          <p:cNvPr id="10" name="Object 4"/>
          <p:cNvGraphicFramePr>
            <a:graphicFrameLocks noChangeAspect="1"/>
          </p:cNvGraphicFramePr>
          <p:nvPr/>
        </p:nvGraphicFramePr>
        <p:xfrm>
          <a:off x="5791200" y="1702970"/>
          <a:ext cx="1295400" cy="873543"/>
        </p:xfrm>
        <a:graphic>
          <a:graphicData uri="http://schemas.openxmlformats.org/presentationml/2006/ole">
            <p:oleObj spid="_x0000_s116739" name="剪辑" r:id="rId4" imgW="2286000" imgH="2034360" progId="">
              <p:embed/>
            </p:oleObj>
          </a:graphicData>
        </a:graphic>
      </p:graphicFrame>
      <p:graphicFrame>
        <p:nvGraphicFramePr>
          <p:cNvPr id="11" name="Object 5"/>
          <p:cNvGraphicFramePr>
            <a:graphicFrameLocks noChangeAspect="1"/>
          </p:cNvGraphicFramePr>
          <p:nvPr/>
        </p:nvGraphicFramePr>
        <p:xfrm>
          <a:off x="6400800" y="4343400"/>
          <a:ext cx="685800" cy="714094"/>
        </p:xfrm>
        <a:graphic>
          <a:graphicData uri="http://schemas.openxmlformats.org/presentationml/2006/ole">
            <p:oleObj spid="_x0000_s116740" name="剪辑" r:id="rId5" imgW="2440080" imgH="4413240" progId="">
              <p:embed/>
            </p:oleObj>
          </a:graphicData>
        </a:graphic>
      </p:graphicFrame>
      <p:sp>
        <p:nvSpPr>
          <p:cNvPr id="12" name="Text Box 6"/>
          <p:cNvSpPr txBox="1">
            <a:spLocks noChangeArrowheads="1"/>
          </p:cNvSpPr>
          <p:nvPr/>
        </p:nvSpPr>
        <p:spPr bwMode="auto">
          <a:xfrm>
            <a:off x="1600200" y="6017669"/>
            <a:ext cx="3810000" cy="535531"/>
          </a:xfrm>
          <a:prstGeom prst="rect">
            <a:avLst/>
          </a:prstGeom>
          <a:solidFill>
            <a:schemeClr val="bg1"/>
          </a:solidFill>
          <a:ln w="9525">
            <a:noFill/>
            <a:miter lim="800000"/>
            <a:headEnd/>
            <a:tailEnd/>
          </a:ln>
        </p:spPr>
        <p:txBody>
          <a:bodyPr>
            <a:spAutoFit/>
          </a:bodyPr>
          <a:lstStyle/>
          <a:p>
            <a:pPr algn="ctr">
              <a:lnSpc>
                <a:spcPct val="90000"/>
              </a:lnSpc>
            </a:pPr>
            <a:r>
              <a:rPr kumimoji="1" lang="zh-CN" altLang="en-US" sz="1600" dirty="0">
                <a:latin typeface="华文中宋" pitchFamily="2" charset="-122"/>
                <a:ea typeface="华文中宋" pitchFamily="2" charset="-122"/>
              </a:rPr>
              <a:t>内部、外部泄密</a:t>
            </a:r>
          </a:p>
          <a:p>
            <a:pPr algn="ctr">
              <a:lnSpc>
                <a:spcPct val="90000"/>
              </a:lnSpc>
            </a:pPr>
            <a:r>
              <a:rPr kumimoji="1" lang="en-US" altLang="zh-CN" sz="1600" dirty="0">
                <a:solidFill>
                  <a:srgbClr val="006600"/>
                </a:solidFill>
                <a:latin typeface="华文中宋" pitchFamily="2" charset="-122"/>
                <a:ea typeface="华文中宋" pitchFamily="2" charset="-122"/>
              </a:rPr>
              <a:t>Insider/Outsider Leakage</a:t>
            </a:r>
            <a:endParaRPr kumimoji="1" lang="en-US" altLang="zh-CN" sz="1600" b="0" dirty="0">
              <a:solidFill>
                <a:srgbClr val="006600"/>
              </a:solidFill>
              <a:latin typeface="华文中宋" pitchFamily="2" charset="-122"/>
              <a:ea typeface="华文中宋" pitchFamily="2" charset="-122"/>
            </a:endParaRPr>
          </a:p>
        </p:txBody>
      </p:sp>
      <p:sp>
        <p:nvSpPr>
          <p:cNvPr id="13" name="Text Box 7"/>
          <p:cNvSpPr txBox="1">
            <a:spLocks noChangeArrowheads="1"/>
          </p:cNvSpPr>
          <p:nvPr/>
        </p:nvSpPr>
        <p:spPr bwMode="auto">
          <a:xfrm>
            <a:off x="5943600" y="5486400"/>
            <a:ext cx="1752600" cy="535531"/>
          </a:xfrm>
          <a:prstGeom prst="rect">
            <a:avLst/>
          </a:prstGeom>
          <a:noFill/>
          <a:ln w="9525">
            <a:noFill/>
            <a:miter lim="800000"/>
            <a:headEnd/>
            <a:tailEnd/>
          </a:ln>
        </p:spPr>
        <p:txBody>
          <a:bodyPr>
            <a:spAutoFit/>
          </a:bodyPr>
          <a:lstStyle/>
          <a:p>
            <a:pPr algn="ctr">
              <a:lnSpc>
                <a:spcPct val="90000"/>
              </a:lnSpc>
            </a:pPr>
            <a:r>
              <a:rPr kumimoji="1" lang="zh-CN" altLang="en-US" sz="1600" dirty="0">
                <a:latin typeface="Times New Roman" pitchFamily="18" charset="0"/>
                <a:ea typeface="华文中宋" pitchFamily="2" charset="-122"/>
              </a:rPr>
              <a:t>拒绝服务攻击</a:t>
            </a:r>
          </a:p>
          <a:p>
            <a:pPr algn="ctr">
              <a:lnSpc>
                <a:spcPct val="90000"/>
              </a:lnSpc>
            </a:pPr>
            <a:r>
              <a:rPr kumimoji="1" lang="en-US" altLang="zh-CN" sz="1600" dirty="0" err="1">
                <a:solidFill>
                  <a:srgbClr val="004C00"/>
                </a:solidFill>
                <a:latin typeface="Times New Roman" pitchFamily="18" charset="0"/>
                <a:ea typeface="华文中宋" pitchFamily="2" charset="-122"/>
              </a:rPr>
              <a:t>DoS</a:t>
            </a:r>
            <a:r>
              <a:rPr kumimoji="1" lang="en-US" altLang="zh-CN" sz="1600" dirty="0">
                <a:solidFill>
                  <a:srgbClr val="004C00"/>
                </a:solidFill>
                <a:latin typeface="Times New Roman" pitchFamily="18" charset="0"/>
                <a:ea typeface="华文中宋" pitchFamily="2" charset="-122"/>
              </a:rPr>
              <a:t> Attack</a:t>
            </a:r>
          </a:p>
        </p:txBody>
      </p:sp>
      <p:sp>
        <p:nvSpPr>
          <p:cNvPr id="14" name="Text Box 8"/>
          <p:cNvSpPr txBox="1">
            <a:spLocks noChangeArrowheads="1"/>
          </p:cNvSpPr>
          <p:nvPr/>
        </p:nvSpPr>
        <p:spPr bwMode="auto">
          <a:xfrm>
            <a:off x="7010400" y="4874669"/>
            <a:ext cx="1676400" cy="535531"/>
          </a:xfrm>
          <a:prstGeom prst="rect">
            <a:avLst/>
          </a:prstGeom>
          <a:noFill/>
          <a:ln w="9525">
            <a:noFill/>
            <a:miter lim="800000"/>
            <a:headEnd/>
            <a:tailEnd/>
          </a:ln>
        </p:spPr>
        <p:txBody>
          <a:bodyPr>
            <a:spAutoFit/>
          </a:bodyPr>
          <a:lstStyle/>
          <a:p>
            <a:pPr algn="l">
              <a:lnSpc>
                <a:spcPct val="90000"/>
              </a:lnSpc>
            </a:pPr>
            <a:r>
              <a:rPr kumimoji="1" lang="zh-CN" altLang="en-US" sz="1600" dirty="0">
                <a:latin typeface="Times New Roman" pitchFamily="18" charset="0"/>
                <a:ea typeface="华文中宋" pitchFamily="2" charset="-122"/>
              </a:rPr>
              <a:t>逻辑炸弹</a:t>
            </a:r>
          </a:p>
          <a:p>
            <a:pPr algn="l">
              <a:lnSpc>
                <a:spcPct val="90000"/>
              </a:lnSpc>
            </a:pPr>
            <a:r>
              <a:rPr kumimoji="1" lang="en-US" altLang="zh-CN" sz="1600" dirty="0">
                <a:solidFill>
                  <a:srgbClr val="004C00"/>
                </a:solidFill>
                <a:latin typeface="Times New Roman" pitchFamily="18" charset="0"/>
                <a:ea typeface="华文中宋" pitchFamily="2" charset="-122"/>
              </a:rPr>
              <a:t>Logic Bomb</a:t>
            </a:r>
          </a:p>
        </p:txBody>
      </p:sp>
      <p:sp>
        <p:nvSpPr>
          <p:cNvPr id="15" name="Text Box 9"/>
          <p:cNvSpPr txBox="1">
            <a:spLocks noChangeArrowheads="1"/>
          </p:cNvSpPr>
          <p:nvPr/>
        </p:nvSpPr>
        <p:spPr bwMode="auto">
          <a:xfrm>
            <a:off x="5257800" y="2590800"/>
            <a:ext cx="1966912" cy="535531"/>
          </a:xfrm>
          <a:prstGeom prst="rect">
            <a:avLst/>
          </a:prstGeom>
          <a:noFill/>
          <a:ln w="9525">
            <a:noFill/>
            <a:miter lim="800000"/>
            <a:headEnd/>
            <a:tailEnd/>
          </a:ln>
        </p:spPr>
        <p:txBody>
          <a:bodyPr>
            <a:spAutoFit/>
          </a:bodyPr>
          <a:lstStyle/>
          <a:p>
            <a:pPr algn="ctr">
              <a:lnSpc>
                <a:spcPct val="90000"/>
              </a:lnSpc>
            </a:pPr>
            <a:r>
              <a:rPr kumimoji="1" lang="zh-CN" altLang="en-US" sz="1600" dirty="0">
                <a:latin typeface="Times New Roman" pitchFamily="18" charset="0"/>
                <a:ea typeface="华文中宋" pitchFamily="2" charset="-122"/>
              </a:rPr>
              <a:t>特洛伊木马</a:t>
            </a:r>
          </a:p>
          <a:p>
            <a:pPr algn="ctr">
              <a:lnSpc>
                <a:spcPct val="90000"/>
              </a:lnSpc>
            </a:pPr>
            <a:r>
              <a:rPr kumimoji="1" lang="en-US" altLang="zh-CN" sz="1600" dirty="0">
                <a:solidFill>
                  <a:srgbClr val="004C00"/>
                </a:solidFill>
                <a:latin typeface="华文中宋" pitchFamily="2" charset="-122"/>
                <a:ea typeface="华文中宋" pitchFamily="2" charset="-122"/>
              </a:rPr>
              <a:t>Trojan Horse</a:t>
            </a:r>
          </a:p>
        </p:txBody>
      </p:sp>
      <p:sp>
        <p:nvSpPr>
          <p:cNvPr id="16" name="Text Box 10"/>
          <p:cNvSpPr txBox="1">
            <a:spLocks noChangeArrowheads="1"/>
          </p:cNvSpPr>
          <p:nvPr/>
        </p:nvSpPr>
        <p:spPr bwMode="auto">
          <a:xfrm>
            <a:off x="7010400" y="3352800"/>
            <a:ext cx="1371600" cy="338554"/>
          </a:xfrm>
          <a:prstGeom prst="rect">
            <a:avLst/>
          </a:prstGeom>
          <a:noFill/>
          <a:ln w="9525">
            <a:noFill/>
            <a:miter lim="800000"/>
            <a:headEnd/>
            <a:tailEnd/>
          </a:ln>
        </p:spPr>
        <p:txBody>
          <a:bodyPr>
            <a:spAutoFit/>
          </a:bodyPr>
          <a:lstStyle/>
          <a:p>
            <a:pPr algn="l">
              <a:spcBef>
                <a:spcPct val="50000"/>
              </a:spcBef>
            </a:pPr>
            <a:r>
              <a:rPr kumimoji="1" lang="zh-CN" altLang="en-US" sz="1600" dirty="0">
                <a:latin typeface="Times New Roman" pitchFamily="18" charset="0"/>
                <a:ea typeface="华文中宋" pitchFamily="2" charset="-122"/>
              </a:rPr>
              <a:t>病毒</a:t>
            </a:r>
            <a:r>
              <a:rPr kumimoji="1" lang="en-US" altLang="zh-CN" sz="1600" dirty="0">
                <a:solidFill>
                  <a:srgbClr val="004C00"/>
                </a:solidFill>
                <a:latin typeface="Times New Roman" pitchFamily="18" charset="0"/>
                <a:ea typeface="黑体" pitchFamily="49" charset="-122"/>
              </a:rPr>
              <a:t>Virus</a:t>
            </a:r>
            <a:endParaRPr kumimoji="1" lang="en-US" altLang="zh-CN" sz="1600" b="0" dirty="0">
              <a:solidFill>
                <a:srgbClr val="004C00"/>
              </a:solidFill>
              <a:latin typeface="Times New Roman" pitchFamily="18" charset="0"/>
            </a:endParaRPr>
          </a:p>
        </p:txBody>
      </p:sp>
      <p:graphicFrame>
        <p:nvGraphicFramePr>
          <p:cNvPr id="17" name="Object 11"/>
          <p:cNvGraphicFramePr>
            <a:graphicFrameLocks/>
          </p:cNvGraphicFramePr>
          <p:nvPr/>
        </p:nvGraphicFramePr>
        <p:xfrm>
          <a:off x="1524000" y="2087019"/>
          <a:ext cx="857250" cy="806450"/>
        </p:xfrm>
        <a:graphic>
          <a:graphicData uri="http://schemas.openxmlformats.org/presentationml/2006/ole">
            <p:oleObj spid="_x0000_s116741" name="剪辑" r:id="rId6" imgW="6146640" imgH="5127480" progId="">
              <p:embed/>
            </p:oleObj>
          </a:graphicData>
        </a:graphic>
      </p:graphicFrame>
      <p:sp>
        <p:nvSpPr>
          <p:cNvPr id="18" name="Text Box 12"/>
          <p:cNvSpPr txBox="1">
            <a:spLocks noChangeArrowheads="1"/>
          </p:cNvSpPr>
          <p:nvPr/>
        </p:nvSpPr>
        <p:spPr bwMode="auto">
          <a:xfrm>
            <a:off x="685800" y="2817269"/>
            <a:ext cx="2743200" cy="535531"/>
          </a:xfrm>
          <a:prstGeom prst="rect">
            <a:avLst/>
          </a:prstGeom>
          <a:noFill/>
          <a:ln w="9525">
            <a:noFill/>
            <a:miter lim="800000"/>
            <a:headEnd/>
            <a:tailEnd/>
          </a:ln>
        </p:spPr>
        <p:txBody>
          <a:bodyPr>
            <a:spAutoFit/>
          </a:bodyPr>
          <a:lstStyle/>
          <a:p>
            <a:pPr algn="ctr">
              <a:lnSpc>
                <a:spcPct val="90000"/>
              </a:lnSpc>
            </a:pPr>
            <a:r>
              <a:rPr kumimoji="1" lang="zh-CN" altLang="en-US" sz="1600">
                <a:latin typeface="Times New Roman" pitchFamily="18" charset="0"/>
                <a:ea typeface="华文中宋" pitchFamily="2" charset="-122"/>
              </a:rPr>
              <a:t>信息丢失、篡改、销毁</a:t>
            </a:r>
          </a:p>
          <a:p>
            <a:pPr algn="ctr">
              <a:lnSpc>
                <a:spcPct val="90000"/>
              </a:lnSpc>
            </a:pPr>
            <a:r>
              <a:rPr kumimoji="1" lang="en-US" altLang="zh-CN" sz="1600">
                <a:solidFill>
                  <a:srgbClr val="004C00"/>
                </a:solidFill>
                <a:latin typeface="Times New Roman" pitchFamily="18" charset="0"/>
                <a:ea typeface="华文中宋" pitchFamily="2" charset="-122"/>
              </a:rPr>
              <a:t>Lose/Tamper/Destroy</a:t>
            </a:r>
            <a:endParaRPr kumimoji="1" lang="en-US" altLang="zh-CN" sz="1600" b="0">
              <a:solidFill>
                <a:srgbClr val="004C00"/>
              </a:solidFill>
              <a:latin typeface="Times New Roman" pitchFamily="18" charset="0"/>
              <a:ea typeface="华文中宋" pitchFamily="2" charset="-122"/>
            </a:endParaRPr>
          </a:p>
        </p:txBody>
      </p:sp>
      <p:graphicFrame>
        <p:nvGraphicFramePr>
          <p:cNvPr id="19" name="Object 13"/>
          <p:cNvGraphicFramePr>
            <a:graphicFrameLocks noChangeAspect="1"/>
          </p:cNvGraphicFramePr>
          <p:nvPr/>
        </p:nvGraphicFramePr>
        <p:xfrm>
          <a:off x="4224337" y="1524000"/>
          <a:ext cx="881063" cy="842963"/>
        </p:xfrm>
        <a:graphic>
          <a:graphicData uri="http://schemas.openxmlformats.org/presentationml/2006/ole">
            <p:oleObj spid="_x0000_s116742" name="剪辑" r:id="rId7" imgW="2283120" imgH="2287440" progId="">
              <p:embed/>
            </p:oleObj>
          </a:graphicData>
        </a:graphic>
      </p:graphicFrame>
      <p:sp>
        <p:nvSpPr>
          <p:cNvPr id="20" name="Text Box 14"/>
          <p:cNvSpPr txBox="1">
            <a:spLocks noChangeArrowheads="1"/>
          </p:cNvSpPr>
          <p:nvPr/>
        </p:nvSpPr>
        <p:spPr bwMode="auto">
          <a:xfrm>
            <a:off x="3962400" y="2332038"/>
            <a:ext cx="1828800" cy="720197"/>
          </a:xfrm>
          <a:prstGeom prst="rect">
            <a:avLst/>
          </a:prstGeom>
          <a:noFill/>
          <a:ln w="9525">
            <a:noFill/>
            <a:miter lim="800000"/>
            <a:headEnd/>
            <a:tailEnd/>
          </a:ln>
        </p:spPr>
        <p:txBody>
          <a:bodyPr wrap="square">
            <a:spAutoFit/>
          </a:bodyPr>
          <a:lstStyle/>
          <a:p>
            <a:pPr algn="l">
              <a:lnSpc>
                <a:spcPct val="85000"/>
              </a:lnSpc>
            </a:pPr>
            <a:r>
              <a:rPr kumimoji="1" lang="zh-CN" altLang="en-US" sz="1600" dirty="0">
                <a:latin typeface="Times New Roman" pitchFamily="18" charset="0"/>
                <a:ea typeface="华文中宋" pitchFamily="2" charset="-122"/>
              </a:rPr>
              <a:t>后门、隐蔽通道</a:t>
            </a:r>
          </a:p>
          <a:p>
            <a:pPr algn="l">
              <a:lnSpc>
                <a:spcPct val="85000"/>
              </a:lnSpc>
            </a:pPr>
            <a:r>
              <a:rPr kumimoji="1" lang="en-US" altLang="zh-CN" sz="1600" dirty="0">
                <a:solidFill>
                  <a:srgbClr val="004C00"/>
                </a:solidFill>
                <a:latin typeface="Times New Roman" pitchFamily="18" charset="0"/>
                <a:ea typeface="华文中宋" pitchFamily="2" charset="-122"/>
              </a:rPr>
              <a:t>Back door</a:t>
            </a:r>
            <a:r>
              <a:rPr kumimoji="1" lang="zh-CN" altLang="en-US" sz="1600" dirty="0">
                <a:solidFill>
                  <a:srgbClr val="004C00"/>
                </a:solidFill>
                <a:latin typeface="Times New Roman" pitchFamily="18" charset="0"/>
                <a:ea typeface="华文中宋" pitchFamily="2" charset="-122"/>
              </a:rPr>
              <a:t>、</a:t>
            </a:r>
            <a:r>
              <a:rPr kumimoji="1" lang="en-US" altLang="zh-CN" sz="1600" dirty="0">
                <a:solidFill>
                  <a:srgbClr val="004C00"/>
                </a:solidFill>
                <a:latin typeface="Times New Roman" pitchFamily="18" charset="0"/>
                <a:ea typeface="华文中宋" pitchFamily="2" charset="-122"/>
              </a:rPr>
              <a:t>Covert Channel</a:t>
            </a:r>
          </a:p>
        </p:txBody>
      </p:sp>
      <p:graphicFrame>
        <p:nvGraphicFramePr>
          <p:cNvPr id="21" name="Object 15"/>
          <p:cNvGraphicFramePr>
            <a:graphicFrameLocks noChangeAspect="1"/>
          </p:cNvGraphicFramePr>
          <p:nvPr/>
        </p:nvGraphicFramePr>
        <p:xfrm>
          <a:off x="7086600" y="2590800"/>
          <a:ext cx="1143000" cy="806824"/>
        </p:xfrm>
        <a:graphic>
          <a:graphicData uri="http://schemas.openxmlformats.org/presentationml/2006/ole">
            <p:oleObj spid="_x0000_s116743" name="Clip" r:id="rId8" imgW="3212280" imgH="3935520" progId="">
              <p:embed/>
            </p:oleObj>
          </a:graphicData>
        </a:graphic>
      </p:graphicFrame>
      <p:grpSp>
        <p:nvGrpSpPr>
          <p:cNvPr id="22" name="Group 17"/>
          <p:cNvGrpSpPr>
            <a:grpSpLocks/>
          </p:cNvGrpSpPr>
          <p:nvPr/>
        </p:nvGrpSpPr>
        <p:grpSpPr bwMode="auto">
          <a:xfrm>
            <a:off x="838200" y="3213100"/>
            <a:ext cx="1216025" cy="977900"/>
            <a:chOff x="1970" y="824"/>
            <a:chExt cx="766" cy="616"/>
          </a:xfrm>
        </p:grpSpPr>
        <p:graphicFrame>
          <p:nvGraphicFramePr>
            <p:cNvPr id="23" name="Object 18"/>
            <p:cNvGraphicFramePr>
              <a:graphicFrameLocks noChangeAspect="1"/>
            </p:cNvGraphicFramePr>
            <p:nvPr/>
          </p:nvGraphicFramePr>
          <p:xfrm>
            <a:off x="2444" y="824"/>
            <a:ext cx="292" cy="472"/>
          </p:xfrm>
          <a:graphic>
            <a:graphicData uri="http://schemas.openxmlformats.org/presentationml/2006/ole">
              <p:oleObj spid="_x0000_s116744" name="剪辑" r:id="rId9" imgW="2286720" imgH="2155680" progId="">
                <p:embed/>
              </p:oleObj>
            </a:graphicData>
          </a:graphic>
        </p:graphicFrame>
        <p:graphicFrame>
          <p:nvGraphicFramePr>
            <p:cNvPr id="24" name="Object 19"/>
            <p:cNvGraphicFramePr>
              <a:graphicFrameLocks noChangeAspect="1"/>
            </p:cNvGraphicFramePr>
            <p:nvPr/>
          </p:nvGraphicFramePr>
          <p:xfrm>
            <a:off x="2160" y="912"/>
            <a:ext cx="340" cy="429"/>
          </p:xfrm>
          <a:graphic>
            <a:graphicData uri="http://schemas.openxmlformats.org/presentationml/2006/ole">
              <p:oleObj spid="_x0000_s116745" name="剪辑" r:id="rId10" imgW="2286720" imgH="2155680" progId="">
                <p:embed/>
              </p:oleObj>
            </a:graphicData>
          </a:graphic>
        </p:graphicFrame>
        <p:graphicFrame>
          <p:nvGraphicFramePr>
            <p:cNvPr id="25" name="Object 20"/>
            <p:cNvGraphicFramePr>
              <a:graphicFrameLocks noChangeAspect="1"/>
            </p:cNvGraphicFramePr>
            <p:nvPr/>
          </p:nvGraphicFramePr>
          <p:xfrm>
            <a:off x="1970" y="968"/>
            <a:ext cx="626" cy="472"/>
          </p:xfrm>
          <a:graphic>
            <a:graphicData uri="http://schemas.openxmlformats.org/presentationml/2006/ole">
              <p:oleObj spid="_x0000_s116746" name="剪辑" r:id="rId11" imgW="2286720" imgH="2155680" progId="">
                <p:embed/>
              </p:oleObj>
            </a:graphicData>
          </a:graphic>
        </p:graphicFrame>
      </p:grpSp>
      <p:grpSp>
        <p:nvGrpSpPr>
          <p:cNvPr id="26" name="Group 21"/>
          <p:cNvGrpSpPr>
            <a:grpSpLocks noChangeAspect="1"/>
          </p:cNvGrpSpPr>
          <p:nvPr/>
        </p:nvGrpSpPr>
        <p:grpSpPr bwMode="auto">
          <a:xfrm>
            <a:off x="2743200" y="1676400"/>
            <a:ext cx="1295400" cy="847945"/>
            <a:chOff x="96" y="3216"/>
            <a:chExt cx="993" cy="650"/>
          </a:xfrm>
        </p:grpSpPr>
        <p:sp>
          <p:nvSpPr>
            <p:cNvPr id="27" name="AutoShape 22"/>
            <p:cNvSpPr>
              <a:spLocks noChangeAspect="1" noChangeArrowheads="1" noTextEdit="1"/>
            </p:cNvSpPr>
            <p:nvPr/>
          </p:nvSpPr>
          <p:spPr bwMode="auto">
            <a:xfrm>
              <a:off x="96" y="3216"/>
              <a:ext cx="993" cy="650"/>
            </a:xfrm>
            <a:prstGeom prst="rect">
              <a:avLst/>
            </a:prstGeom>
            <a:noFill/>
            <a:ln w="9525">
              <a:noFill/>
              <a:miter lim="800000"/>
              <a:headEnd/>
              <a:tailEnd/>
            </a:ln>
          </p:spPr>
          <p:txBody>
            <a:bodyPr/>
            <a:lstStyle/>
            <a:p>
              <a:endParaRPr lang="zh-CN" altLang="en-US" sz="1600"/>
            </a:p>
          </p:txBody>
        </p:sp>
        <p:grpSp>
          <p:nvGrpSpPr>
            <p:cNvPr id="28" name="Group 23"/>
            <p:cNvGrpSpPr>
              <a:grpSpLocks/>
            </p:cNvGrpSpPr>
            <p:nvPr/>
          </p:nvGrpSpPr>
          <p:grpSpPr bwMode="auto">
            <a:xfrm>
              <a:off x="354" y="3387"/>
              <a:ext cx="427" cy="190"/>
              <a:chOff x="354" y="3387"/>
              <a:chExt cx="427" cy="190"/>
            </a:xfrm>
          </p:grpSpPr>
          <p:sp>
            <p:nvSpPr>
              <p:cNvPr id="176" name="Freeform 24"/>
              <p:cNvSpPr>
                <a:spLocks/>
              </p:cNvSpPr>
              <p:nvPr/>
            </p:nvSpPr>
            <p:spPr bwMode="auto">
              <a:xfrm>
                <a:off x="354" y="3387"/>
                <a:ext cx="394" cy="190"/>
              </a:xfrm>
              <a:custGeom>
                <a:avLst/>
                <a:gdLst>
                  <a:gd name="T0" fmla="*/ 32 w 1574"/>
                  <a:gd name="T1" fmla="*/ 118 h 569"/>
                  <a:gd name="T2" fmla="*/ 394 w 1574"/>
                  <a:gd name="T3" fmla="*/ 190 h 569"/>
                  <a:gd name="T4" fmla="*/ 394 w 1574"/>
                  <a:gd name="T5" fmla="*/ 72 h 569"/>
                  <a:gd name="T6" fmla="*/ 33 w 1574"/>
                  <a:gd name="T7" fmla="*/ 0 h 569"/>
                  <a:gd name="T8" fmla="*/ 31 w 1574"/>
                  <a:gd name="T9" fmla="*/ 0 h 569"/>
                  <a:gd name="T10" fmla="*/ 29 w 1574"/>
                  <a:gd name="T11" fmla="*/ 1 h 569"/>
                  <a:gd name="T12" fmla="*/ 27 w 1574"/>
                  <a:gd name="T13" fmla="*/ 1 h 569"/>
                  <a:gd name="T14" fmla="*/ 25 w 1574"/>
                  <a:gd name="T15" fmla="*/ 2 h 569"/>
                  <a:gd name="T16" fmla="*/ 23 w 1574"/>
                  <a:gd name="T17" fmla="*/ 3 h 569"/>
                  <a:gd name="T18" fmla="*/ 21 w 1574"/>
                  <a:gd name="T19" fmla="*/ 4 h 569"/>
                  <a:gd name="T20" fmla="*/ 19 w 1574"/>
                  <a:gd name="T21" fmla="*/ 6 h 569"/>
                  <a:gd name="T22" fmla="*/ 16 w 1574"/>
                  <a:gd name="T23" fmla="*/ 9 h 569"/>
                  <a:gd name="T24" fmla="*/ 15 w 1574"/>
                  <a:gd name="T25" fmla="*/ 10 h 569"/>
                  <a:gd name="T26" fmla="*/ 13 w 1574"/>
                  <a:gd name="T27" fmla="*/ 13 h 569"/>
                  <a:gd name="T28" fmla="*/ 12 w 1574"/>
                  <a:gd name="T29" fmla="*/ 14 h 569"/>
                  <a:gd name="T30" fmla="*/ 10 w 1574"/>
                  <a:gd name="T31" fmla="*/ 17 h 569"/>
                  <a:gd name="T32" fmla="*/ 9 w 1574"/>
                  <a:gd name="T33" fmla="*/ 19 h 569"/>
                  <a:gd name="T34" fmla="*/ 8 w 1574"/>
                  <a:gd name="T35" fmla="*/ 21 h 569"/>
                  <a:gd name="T36" fmla="*/ 6 w 1574"/>
                  <a:gd name="T37" fmla="*/ 24 h 569"/>
                  <a:gd name="T38" fmla="*/ 5 w 1574"/>
                  <a:gd name="T39" fmla="*/ 27 h 569"/>
                  <a:gd name="T40" fmla="*/ 4 w 1574"/>
                  <a:gd name="T41" fmla="*/ 31 h 569"/>
                  <a:gd name="T42" fmla="*/ 3 w 1574"/>
                  <a:gd name="T43" fmla="*/ 33 h 569"/>
                  <a:gd name="T44" fmla="*/ 3 w 1574"/>
                  <a:gd name="T45" fmla="*/ 36 h 569"/>
                  <a:gd name="T46" fmla="*/ 3 w 1574"/>
                  <a:gd name="T47" fmla="*/ 38 h 569"/>
                  <a:gd name="T48" fmla="*/ 2 w 1574"/>
                  <a:gd name="T49" fmla="*/ 41 h 569"/>
                  <a:gd name="T50" fmla="*/ 1 w 1574"/>
                  <a:gd name="T51" fmla="*/ 44 h 569"/>
                  <a:gd name="T52" fmla="*/ 1 w 1574"/>
                  <a:gd name="T53" fmla="*/ 49 h 569"/>
                  <a:gd name="T54" fmla="*/ 0 w 1574"/>
                  <a:gd name="T55" fmla="*/ 53 h 569"/>
                  <a:gd name="T56" fmla="*/ 0 w 1574"/>
                  <a:gd name="T57" fmla="*/ 57 h 569"/>
                  <a:gd name="T58" fmla="*/ 0 w 1574"/>
                  <a:gd name="T59" fmla="*/ 62 h 569"/>
                  <a:gd name="T60" fmla="*/ 1 w 1574"/>
                  <a:gd name="T61" fmla="*/ 67 h 569"/>
                  <a:gd name="T62" fmla="*/ 1 w 1574"/>
                  <a:gd name="T63" fmla="*/ 71 h 569"/>
                  <a:gd name="T64" fmla="*/ 2 w 1574"/>
                  <a:gd name="T65" fmla="*/ 74 h 569"/>
                  <a:gd name="T66" fmla="*/ 2 w 1574"/>
                  <a:gd name="T67" fmla="*/ 77 h 569"/>
                  <a:gd name="T68" fmla="*/ 3 w 1574"/>
                  <a:gd name="T69" fmla="*/ 82 h 569"/>
                  <a:gd name="T70" fmla="*/ 4 w 1574"/>
                  <a:gd name="T71" fmla="*/ 86 h 569"/>
                  <a:gd name="T72" fmla="*/ 5 w 1574"/>
                  <a:gd name="T73" fmla="*/ 90 h 569"/>
                  <a:gd name="T74" fmla="*/ 7 w 1574"/>
                  <a:gd name="T75" fmla="*/ 94 h 569"/>
                  <a:gd name="T76" fmla="*/ 8 w 1574"/>
                  <a:gd name="T77" fmla="*/ 97 h 569"/>
                  <a:gd name="T78" fmla="*/ 10 w 1574"/>
                  <a:gd name="T79" fmla="*/ 100 h 569"/>
                  <a:gd name="T80" fmla="*/ 12 w 1574"/>
                  <a:gd name="T81" fmla="*/ 103 h 569"/>
                  <a:gd name="T82" fmla="*/ 13 w 1574"/>
                  <a:gd name="T83" fmla="*/ 105 h 569"/>
                  <a:gd name="T84" fmla="*/ 15 w 1574"/>
                  <a:gd name="T85" fmla="*/ 108 h 569"/>
                  <a:gd name="T86" fmla="*/ 17 w 1574"/>
                  <a:gd name="T87" fmla="*/ 110 h 569"/>
                  <a:gd name="T88" fmla="*/ 19 w 1574"/>
                  <a:gd name="T89" fmla="*/ 112 h 569"/>
                  <a:gd name="T90" fmla="*/ 21 w 1574"/>
                  <a:gd name="T91" fmla="*/ 114 h 569"/>
                  <a:gd name="T92" fmla="*/ 23 w 1574"/>
                  <a:gd name="T93" fmla="*/ 115 h 569"/>
                  <a:gd name="T94" fmla="*/ 26 w 1574"/>
                  <a:gd name="T95" fmla="*/ 116 h 569"/>
                  <a:gd name="T96" fmla="*/ 27 w 1574"/>
                  <a:gd name="T97" fmla="*/ 117 h 569"/>
                  <a:gd name="T98" fmla="*/ 30 w 1574"/>
                  <a:gd name="T99" fmla="*/ 117 h 569"/>
                  <a:gd name="T100" fmla="*/ 32 w 1574"/>
                  <a:gd name="T101" fmla="*/ 118 h 56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4"/>
                  <a:gd name="T154" fmla="*/ 0 h 569"/>
                  <a:gd name="T155" fmla="*/ 1574 w 1574"/>
                  <a:gd name="T156" fmla="*/ 569 h 56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4" h="569">
                    <a:moveTo>
                      <a:pt x="129" y="352"/>
                    </a:moveTo>
                    <a:lnTo>
                      <a:pt x="1574" y="569"/>
                    </a:lnTo>
                    <a:lnTo>
                      <a:pt x="1574" y="217"/>
                    </a:lnTo>
                    <a:lnTo>
                      <a:pt x="130" y="0"/>
                    </a:lnTo>
                    <a:lnTo>
                      <a:pt x="122" y="1"/>
                    </a:lnTo>
                    <a:lnTo>
                      <a:pt x="114" y="2"/>
                    </a:lnTo>
                    <a:lnTo>
                      <a:pt x="107" y="3"/>
                    </a:lnTo>
                    <a:lnTo>
                      <a:pt x="99" y="7"/>
                    </a:lnTo>
                    <a:lnTo>
                      <a:pt x="92" y="9"/>
                    </a:lnTo>
                    <a:lnTo>
                      <a:pt x="83" y="13"/>
                    </a:lnTo>
                    <a:lnTo>
                      <a:pt x="74" y="19"/>
                    </a:lnTo>
                    <a:lnTo>
                      <a:pt x="65" y="26"/>
                    </a:lnTo>
                    <a:lnTo>
                      <a:pt x="58" y="31"/>
                    </a:lnTo>
                    <a:lnTo>
                      <a:pt x="51" y="38"/>
                    </a:lnTo>
                    <a:lnTo>
                      <a:pt x="46" y="43"/>
                    </a:lnTo>
                    <a:lnTo>
                      <a:pt x="41" y="50"/>
                    </a:lnTo>
                    <a:lnTo>
                      <a:pt x="34" y="58"/>
                    </a:lnTo>
                    <a:lnTo>
                      <a:pt x="30" y="64"/>
                    </a:lnTo>
                    <a:lnTo>
                      <a:pt x="25" y="72"/>
                    </a:lnTo>
                    <a:lnTo>
                      <a:pt x="21" y="82"/>
                    </a:lnTo>
                    <a:lnTo>
                      <a:pt x="16" y="92"/>
                    </a:lnTo>
                    <a:lnTo>
                      <a:pt x="13" y="100"/>
                    </a:lnTo>
                    <a:lnTo>
                      <a:pt x="11" y="108"/>
                    </a:lnTo>
                    <a:lnTo>
                      <a:pt x="10" y="114"/>
                    </a:lnTo>
                    <a:lnTo>
                      <a:pt x="7" y="122"/>
                    </a:lnTo>
                    <a:lnTo>
                      <a:pt x="4" y="131"/>
                    </a:lnTo>
                    <a:lnTo>
                      <a:pt x="3" y="147"/>
                    </a:lnTo>
                    <a:lnTo>
                      <a:pt x="0" y="160"/>
                    </a:lnTo>
                    <a:lnTo>
                      <a:pt x="0" y="172"/>
                    </a:lnTo>
                    <a:lnTo>
                      <a:pt x="0" y="185"/>
                    </a:lnTo>
                    <a:lnTo>
                      <a:pt x="2" y="200"/>
                    </a:lnTo>
                    <a:lnTo>
                      <a:pt x="3" y="212"/>
                    </a:lnTo>
                    <a:lnTo>
                      <a:pt x="6" y="222"/>
                    </a:lnTo>
                    <a:lnTo>
                      <a:pt x="8" y="232"/>
                    </a:lnTo>
                    <a:lnTo>
                      <a:pt x="12" y="245"/>
                    </a:lnTo>
                    <a:lnTo>
                      <a:pt x="16" y="258"/>
                    </a:lnTo>
                    <a:lnTo>
                      <a:pt x="21" y="270"/>
                    </a:lnTo>
                    <a:lnTo>
                      <a:pt x="27" y="281"/>
                    </a:lnTo>
                    <a:lnTo>
                      <a:pt x="32" y="290"/>
                    </a:lnTo>
                    <a:lnTo>
                      <a:pt x="38" y="300"/>
                    </a:lnTo>
                    <a:lnTo>
                      <a:pt x="46" y="309"/>
                    </a:lnTo>
                    <a:lnTo>
                      <a:pt x="51" y="315"/>
                    </a:lnTo>
                    <a:lnTo>
                      <a:pt x="59" y="323"/>
                    </a:lnTo>
                    <a:lnTo>
                      <a:pt x="67" y="330"/>
                    </a:lnTo>
                    <a:lnTo>
                      <a:pt x="75" y="334"/>
                    </a:lnTo>
                    <a:lnTo>
                      <a:pt x="84" y="340"/>
                    </a:lnTo>
                    <a:lnTo>
                      <a:pt x="93" y="344"/>
                    </a:lnTo>
                    <a:lnTo>
                      <a:pt x="103" y="348"/>
                    </a:lnTo>
                    <a:lnTo>
                      <a:pt x="109" y="350"/>
                    </a:lnTo>
                    <a:lnTo>
                      <a:pt x="120" y="351"/>
                    </a:lnTo>
                    <a:lnTo>
                      <a:pt x="129" y="352"/>
                    </a:lnTo>
                    <a:close/>
                  </a:path>
                </a:pathLst>
              </a:custGeom>
              <a:solidFill>
                <a:srgbClr val="A00000"/>
              </a:solidFill>
              <a:ln w="4763">
                <a:solidFill>
                  <a:srgbClr val="000000"/>
                </a:solidFill>
                <a:round/>
                <a:headEnd/>
                <a:tailEnd/>
              </a:ln>
            </p:spPr>
            <p:txBody>
              <a:bodyPr/>
              <a:lstStyle/>
              <a:p>
                <a:endParaRPr lang="zh-CN" altLang="en-US" sz="1600"/>
              </a:p>
            </p:txBody>
          </p:sp>
          <p:sp>
            <p:nvSpPr>
              <p:cNvPr id="177" name="Oval 25"/>
              <p:cNvSpPr>
                <a:spLocks noChangeArrowheads="1"/>
              </p:cNvSpPr>
              <p:nvPr/>
            </p:nvSpPr>
            <p:spPr bwMode="auto">
              <a:xfrm>
                <a:off x="714" y="3459"/>
                <a:ext cx="67" cy="118"/>
              </a:xfrm>
              <a:prstGeom prst="ellipse">
                <a:avLst/>
              </a:prstGeom>
              <a:solidFill>
                <a:srgbClr val="C00000"/>
              </a:solidFill>
              <a:ln w="4763">
                <a:solidFill>
                  <a:srgbClr val="000000"/>
                </a:solidFill>
                <a:round/>
                <a:headEnd/>
                <a:tailEnd/>
              </a:ln>
            </p:spPr>
            <p:txBody>
              <a:bodyPr/>
              <a:lstStyle/>
              <a:p>
                <a:endParaRPr lang="zh-CN" altLang="en-US" sz="1600"/>
              </a:p>
            </p:txBody>
          </p:sp>
          <p:sp>
            <p:nvSpPr>
              <p:cNvPr id="178" name="Oval 26"/>
              <p:cNvSpPr>
                <a:spLocks noChangeArrowheads="1"/>
              </p:cNvSpPr>
              <p:nvPr/>
            </p:nvSpPr>
            <p:spPr bwMode="auto">
              <a:xfrm>
                <a:off x="747" y="3510"/>
                <a:ext cx="9" cy="14"/>
              </a:xfrm>
              <a:prstGeom prst="ellipse">
                <a:avLst/>
              </a:prstGeom>
              <a:solidFill>
                <a:srgbClr val="000000"/>
              </a:solidFill>
              <a:ln w="9525">
                <a:noFill/>
                <a:round/>
                <a:headEnd/>
                <a:tailEnd/>
              </a:ln>
            </p:spPr>
            <p:txBody>
              <a:bodyPr/>
              <a:lstStyle/>
              <a:p>
                <a:endParaRPr lang="zh-CN" altLang="en-US" sz="1600"/>
              </a:p>
            </p:txBody>
          </p:sp>
        </p:grpSp>
        <p:grpSp>
          <p:nvGrpSpPr>
            <p:cNvPr id="29" name="Group 27"/>
            <p:cNvGrpSpPr>
              <a:grpSpLocks/>
            </p:cNvGrpSpPr>
            <p:nvPr/>
          </p:nvGrpSpPr>
          <p:grpSpPr bwMode="auto">
            <a:xfrm>
              <a:off x="290" y="3416"/>
              <a:ext cx="427" cy="190"/>
              <a:chOff x="290" y="3416"/>
              <a:chExt cx="427" cy="190"/>
            </a:xfrm>
          </p:grpSpPr>
          <p:sp>
            <p:nvSpPr>
              <p:cNvPr id="173" name="Freeform 28"/>
              <p:cNvSpPr>
                <a:spLocks/>
              </p:cNvSpPr>
              <p:nvPr/>
            </p:nvSpPr>
            <p:spPr bwMode="auto">
              <a:xfrm>
                <a:off x="290" y="3416"/>
                <a:ext cx="393" cy="189"/>
              </a:xfrm>
              <a:custGeom>
                <a:avLst/>
                <a:gdLst>
                  <a:gd name="T0" fmla="*/ 32 w 1574"/>
                  <a:gd name="T1" fmla="*/ 117 h 568"/>
                  <a:gd name="T2" fmla="*/ 393 w 1574"/>
                  <a:gd name="T3" fmla="*/ 189 h 568"/>
                  <a:gd name="T4" fmla="*/ 393 w 1574"/>
                  <a:gd name="T5" fmla="*/ 72 h 568"/>
                  <a:gd name="T6" fmla="*/ 32 w 1574"/>
                  <a:gd name="T7" fmla="*/ 0 h 568"/>
                  <a:gd name="T8" fmla="*/ 30 w 1574"/>
                  <a:gd name="T9" fmla="*/ 0 h 568"/>
                  <a:gd name="T10" fmla="*/ 29 w 1574"/>
                  <a:gd name="T11" fmla="*/ 0 h 568"/>
                  <a:gd name="T12" fmla="*/ 26 w 1574"/>
                  <a:gd name="T13" fmla="*/ 1 h 568"/>
                  <a:gd name="T14" fmla="*/ 24 w 1574"/>
                  <a:gd name="T15" fmla="*/ 2 h 568"/>
                  <a:gd name="T16" fmla="*/ 23 w 1574"/>
                  <a:gd name="T17" fmla="*/ 3 h 568"/>
                  <a:gd name="T18" fmla="*/ 21 w 1574"/>
                  <a:gd name="T19" fmla="*/ 4 h 568"/>
                  <a:gd name="T20" fmla="*/ 18 w 1574"/>
                  <a:gd name="T21" fmla="*/ 6 h 568"/>
                  <a:gd name="T22" fmla="*/ 16 w 1574"/>
                  <a:gd name="T23" fmla="*/ 8 h 568"/>
                  <a:gd name="T24" fmla="*/ 14 w 1574"/>
                  <a:gd name="T25" fmla="*/ 10 h 568"/>
                  <a:gd name="T26" fmla="*/ 13 w 1574"/>
                  <a:gd name="T27" fmla="*/ 12 h 568"/>
                  <a:gd name="T28" fmla="*/ 11 w 1574"/>
                  <a:gd name="T29" fmla="*/ 14 h 568"/>
                  <a:gd name="T30" fmla="*/ 10 w 1574"/>
                  <a:gd name="T31" fmla="*/ 17 h 568"/>
                  <a:gd name="T32" fmla="*/ 9 w 1574"/>
                  <a:gd name="T33" fmla="*/ 19 h 568"/>
                  <a:gd name="T34" fmla="*/ 7 w 1574"/>
                  <a:gd name="T35" fmla="*/ 21 h 568"/>
                  <a:gd name="T36" fmla="*/ 6 w 1574"/>
                  <a:gd name="T37" fmla="*/ 24 h 568"/>
                  <a:gd name="T38" fmla="*/ 5 w 1574"/>
                  <a:gd name="T39" fmla="*/ 27 h 568"/>
                  <a:gd name="T40" fmla="*/ 4 w 1574"/>
                  <a:gd name="T41" fmla="*/ 31 h 568"/>
                  <a:gd name="T42" fmla="*/ 3 w 1574"/>
                  <a:gd name="T43" fmla="*/ 33 h 568"/>
                  <a:gd name="T44" fmla="*/ 2 w 1574"/>
                  <a:gd name="T45" fmla="*/ 35 h 568"/>
                  <a:gd name="T46" fmla="*/ 2 w 1574"/>
                  <a:gd name="T47" fmla="*/ 38 h 568"/>
                  <a:gd name="T48" fmla="*/ 2 w 1574"/>
                  <a:gd name="T49" fmla="*/ 40 h 568"/>
                  <a:gd name="T50" fmla="*/ 1 w 1574"/>
                  <a:gd name="T51" fmla="*/ 44 h 568"/>
                  <a:gd name="T52" fmla="*/ 1 w 1574"/>
                  <a:gd name="T53" fmla="*/ 48 h 568"/>
                  <a:gd name="T54" fmla="*/ 0 w 1574"/>
                  <a:gd name="T55" fmla="*/ 53 h 568"/>
                  <a:gd name="T56" fmla="*/ 0 w 1574"/>
                  <a:gd name="T57" fmla="*/ 57 h 568"/>
                  <a:gd name="T58" fmla="*/ 0 w 1574"/>
                  <a:gd name="T59" fmla="*/ 62 h 568"/>
                  <a:gd name="T60" fmla="*/ 0 w 1574"/>
                  <a:gd name="T61" fmla="*/ 66 h 568"/>
                  <a:gd name="T62" fmla="*/ 1 w 1574"/>
                  <a:gd name="T63" fmla="*/ 70 h 568"/>
                  <a:gd name="T64" fmla="*/ 1 w 1574"/>
                  <a:gd name="T65" fmla="*/ 74 h 568"/>
                  <a:gd name="T66" fmla="*/ 2 w 1574"/>
                  <a:gd name="T67" fmla="*/ 77 h 568"/>
                  <a:gd name="T68" fmla="*/ 3 w 1574"/>
                  <a:gd name="T69" fmla="*/ 82 h 568"/>
                  <a:gd name="T70" fmla="*/ 4 w 1574"/>
                  <a:gd name="T71" fmla="*/ 86 h 568"/>
                  <a:gd name="T72" fmla="*/ 5 w 1574"/>
                  <a:gd name="T73" fmla="*/ 90 h 568"/>
                  <a:gd name="T74" fmla="*/ 6 w 1574"/>
                  <a:gd name="T75" fmla="*/ 94 h 568"/>
                  <a:gd name="T76" fmla="*/ 8 w 1574"/>
                  <a:gd name="T77" fmla="*/ 96 h 568"/>
                  <a:gd name="T78" fmla="*/ 9 w 1574"/>
                  <a:gd name="T79" fmla="*/ 99 h 568"/>
                  <a:gd name="T80" fmla="*/ 11 w 1574"/>
                  <a:gd name="T81" fmla="*/ 102 h 568"/>
                  <a:gd name="T82" fmla="*/ 13 w 1574"/>
                  <a:gd name="T83" fmla="*/ 105 h 568"/>
                  <a:gd name="T84" fmla="*/ 15 w 1574"/>
                  <a:gd name="T85" fmla="*/ 107 h 568"/>
                  <a:gd name="T86" fmla="*/ 17 w 1574"/>
                  <a:gd name="T87" fmla="*/ 109 h 568"/>
                  <a:gd name="T88" fmla="*/ 19 w 1574"/>
                  <a:gd name="T89" fmla="*/ 111 h 568"/>
                  <a:gd name="T90" fmla="*/ 21 w 1574"/>
                  <a:gd name="T91" fmla="*/ 113 h 568"/>
                  <a:gd name="T92" fmla="*/ 23 w 1574"/>
                  <a:gd name="T93" fmla="*/ 114 h 568"/>
                  <a:gd name="T94" fmla="*/ 25 w 1574"/>
                  <a:gd name="T95" fmla="*/ 115 h 568"/>
                  <a:gd name="T96" fmla="*/ 27 w 1574"/>
                  <a:gd name="T97" fmla="*/ 116 h 568"/>
                  <a:gd name="T98" fmla="*/ 30 w 1574"/>
                  <a:gd name="T99" fmla="*/ 117 h 568"/>
                  <a:gd name="T100" fmla="*/ 32 w 1574"/>
                  <a:gd name="T101" fmla="*/ 117 h 56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4"/>
                  <a:gd name="T154" fmla="*/ 0 h 568"/>
                  <a:gd name="T155" fmla="*/ 1574 w 1574"/>
                  <a:gd name="T156" fmla="*/ 568 h 56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4" h="568">
                    <a:moveTo>
                      <a:pt x="130" y="352"/>
                    </a:moveTo>
                    <a:lnTo>
                      <a:pt x="1574" y="568"/>
                    </a:lnTo>
                    <a:lnTo>
                      <a:pt x="1574" y="216"/>
                    </a:lnTo>
                    <a:lnTo>
                      <a:pt x="130" y="0"/>
                    </a:lnTo>
                    <a:lnTo>
                      <a:pt x="122" y="0"/>
                    </a:lnTo>
                    <a:lnTo>
                      <a:pt x="115" y="1"/>
                    </a:lnTo>
                    <a:lnTo>
                      <a:pt x="106" y="3"/>
                    </a:lnTo>
                    <a:lnTo>
                      <a:pt x="98" y="5"/>
                    </a:lnTo>
                    <a:lnTo>
                      <a:pt x="92" y="9"/>
                    </a:lnTo>
                    <a:lnTo>
                      <a:pt x="84" y="12"/>
                    </a:lnTo>
                    <a:lnTo>
                      <a:pt x="73" y="17"/>
                    </a:lnTo>
                    <a:lnTo>
                      <a:pt x="64" y="25"/>
                    </a:lnTo>
                    <a:lnTo>
                      <a:pt x="58" y="31"/>
                    </a:lnTo>
                    <a:lnTo>
                      <a:pt x="51" y="36"/>
                    </a:lnTo>
                    <a:lnTo>
                      <a:pt x="46" y="42"/>
                    </a:lnTo>
                    <a:lnTo>
                      <a:pt x="41" y="50"/>
                    </a:lnTo>
                    <a:lnTo>
                      <a:pt x="35" y="56"/>
                    </a:lnTo>
                    <a:lnTo>
                      <a:pt x="30" y="64"/>
                    </a:lnTo>
                    <a:lnTo>
                      <a:pt x="26" y="72"/>
                    </a:lnTo>
                    <a:lnTo>
                      <a:pt x="21" y="82"/>
                    </a:lnTo>
                    <a:lnTo>
                      <a:pt x="17" y="92"/>
                    </a:lnTo>
                    <a:lnTo>
                      <a:pt x="13" y="100"/>
                    </a:lnTo>
                    <a:lnTo>
                      <a:pt x="10" y="106"/>
                    </a:lnTo>
                    <a:lnTo>
                      <a:pt x="9" y="113"/>
                    </a:lnTo>
                    <a:lnTo>
                      <a:pt x="7" y="121"/>
                    </a:lnTo>
                    <a:lnTo>
                      <a:pt x="4" y="131"/>
                    </a:lnTo>
                    <a:lnTo>
                      <a:pt x="3" y="145"/>
                    </a:lnTo>
                    <a:lnTo>
                      <a:pt x="0" y="158"/>
                    </a:lnTo>
                    <a:lnTo>
                      <a:pt x="0" y="172"/>
                    </a:lnTo>
                    <a:lnTo>
                      <a:pt x="0" y="185"/>
                    </a:lnTo>
                    <a:lnTo>
                      <a:pt x="1" y="198"/>
                    </a:lnTo>
                    <a:lnTo>
                      <a:pt x="4" y="211"/>
                    </a:lnTo>
                    <a:lnTo>
                      <a:pt x="5" y="222"/>
                    </a:lnTo>
                    <a:lnTo>
                      <a:pt x="8" y="232"/>
                    </a:lnTo>
                    <a:lnTo>
                      <a:pt x="12" y="245"/>
                    </a:lnTo>
                    <a:lnTo>
                      <a:pt x="16" y="257"/>
                    </a:lnTo>
                    <a:lnTo>
                      <a:pt x="21" y="270"/>
                    </a:lnTo>
                    <a:lnTo>
                      <a:pt x="26" y="281"/>
                    </a:lnTo>
                    <a:lnTo>
                      <a:pt x="31" y="288"/>
                    </a:lnTo>
                    <a:lnTo>
                      <a:pt x="38" y="298"/>
                    </a:lnTo>
                    <a:lnTo>
                      <a:pt x="46" y="307"/>
                    </a:lnTo>
                    <a:lnTo>
                      <a:pt x="52" y="315"/>
                    </a:lnTo>
                    <a:lnTo>
                      <a:pt x="59" y="323"/>
                    </a:lnTo>
                    <a:lnTo>
                      <a:pt x="68" y="328"/>
                    </a:lnTo>
                    <a:lnTo>
                      <a:pt x="76" y="334"/>
                    </a:lnTo>
                    <a:lnTo>
                      <a:pt x="85" y="339"/>
                    </a:lnTo>
                    <a:lnTo>
                      <a:pt x="93" y="344"/>
                    </a:lnTo>
                    <a:lnTo>
                      <a:pt x="102" y="347"/>
                    </a:lnTo>
                    <a:lnTo>
                      <a:pt x="110" y="348"/>
                    </a:lnTo>
                    <a:lnTo>
                      <a:pt x="119" y="351"/>
                    </a:lnTo>
                    <a:lnTo>
                      <a:pt x="130" y="352"/>
                    </a:lnTo>
                    <a:close/>
                  </a:path>
                </a:pathLst>
              </a:custGeom>
              <a:solidFill>
                <a:srgbClr val="A00000"/>
              </a:solidFill>
              <a:ln w="4763">
                <a:solidFill>
                  <a:srgbClr val="000000"/>
                </a:solidFill>
                <a:round/>
                <a:headEnd/>
                <a:tailEnd/>
              </a:ln>
            </p:spPr>
            <p:txBody>
              <a:bodyPr/>
              <a:lstStyle/>
              <a:p>
                <a:endParaRPr lang="zh-CN" altLang="en-US" sz="1600"/>
              </a:p>
            </p:txBody>
          </p:sp>
          <p:sp>
            <p:nvSpPr>
              <p:cNvPr id="174" name="Oval 29"/>
              <p:cNvSpPr>
                <a:spLocks noChangeArrowheads="1"/>
              </p:cNvSpPr>
              <p:nvPr/>
            </p:nvSpPr>
            <p:spPr bwMode="auto">
              <a:xfrm>
                <a:off x="650" y="3488"/>
                <a:ext cx="67" cy="118"/>
              </a:xfrm>
              <a:prstGeom prst="ellipse">
                <a:avLst/>
              </a:prstGeom>
              <a:solidFill>
                <a:srgbClr val="E00000"/>
              </a:solidFill>
              <a:ln w="4763">
                <a:solidFill>
                  <a:srgbClr val="000000"/>
                </a:solidFill>
                <a:round/>
                <a:headEnd/>
                <a:tailEnd/>
              </a:ln>
            </p:spPr>
            <p:txBody>
              <a:bodyPr/>
              <a:lstStyle/>
              <a:p>
                <a:endParaRPr lang="zh-CN" altLang="en-US" sz="1600"/>
              </a:p>
            </p:txBody>
          </p:sp>
          <p:sp>
            <p:nvSpPr>
              <p:cNvPr id="175" name="Oval 30"/>
              <p:cNvSpPr>
                <a:spLocks noChangeArrowheads="1"/>
              </p:cNvSpPr>
              <p:nvPr/>
            </p:nvSpPr>
            <p:spPr bwMode="auto">
              <a:xfrm>
                <a:off x="681" y="3538"/>
                <a:ext cx="9" cy="14"/>
              </a:xfrm>
              <a:prstGeom prst="ellipse">
                <a:avLst/>
              </a:prstGeom>
              <a:solidFill>
                <a:srgbClr val="000000"/>
              </a:solidFill>
              <a:ln w="9525">
                <a:noFill/>
                <a:round/>
                <a:headEnd/>
                <a:tailEnd/>
              </a:ln>
            </p:spPr>
            <p:txBody>
              <a:bodyPr/>
              <a:lstStyle/>
              <a:p>
                <a:endParaRPr lang="zh-CN" altLang="en-US" sz="1600"/>
              </a:p>
            </p:txBody>
          </p:sp>
        </p:grpSp>
        <p:grpSp>
          <p:nvGrpSpPr>
            <p:cNvPr id="30" name="Group 31"/>
            <p:cNvGrpSpPr>
              <a:grpSpLocks/>
            </p:cNvGrpSpPr>
            <p:nvPr/>
          </p:nvGrpSpPr>
          <p:grpSpPr bwMode="auto">
            <a:xfrm>
              <a:off x="225" y="3447"/>
              <a:ext cx="427" cy="190"/>
              <a:chOff x="225" y="3447"/>
              <a:chExt cx="427" cy="190"/>
            </a:xfrm>
          </p:grpSpPr>
          <p:sp>
            <p:nvSpPr>
              <p:cNvPr id="170" name="Freeform 32"/>
              <p:cNvSpPr>
                <a:spLocks/>
              </p:cNvSpPr>
              <p:nvPr/>
            </p:nvSpPr>
            <p:spPr bwMode="auto">
              <a:xfrm>
                <a:off x="225" y="3447"/>
                <a:ext cx="394" cy="190"/>
              </a:xfrm>
              <a:custGeom>
                <a:avLst/>
                <a:gdLst>
                  <a:gd name="T0" fmla="*/ 32 w 1572"/>
                  <a:gd name="T1" fmla="*/ 117 h 570"/>
                  <a:gd name="T2" fmla="*/ 394 w 1572"/>
                  <a:gd name="T3" fmla="*/ 190 h 570"/>
                  <a:gd name="T4" fmla="*/ 394 w 1572"/>
                  <a:gd name="T5" fmla="*/ 72 h 570"/>
                  <a:gd name="T6" fmla="*/ 33 w 1572"/>
                  <a:gd name="T7" fmla="*/ 0 h 570"/>
                  <a:gd name="T8" fmla="*/ 30 w 1572"/>
                  <a:gd name="T9" fmla="*/ 0 h 570"/>
                  <a:gd name="T10" fmla="*/ 29 w 1572"/>
                  <a:gd name="T11" fmla="*/ 1 h 570"/>
                  <a:gd name="T12" fmla="*/ 26 w 1572"/>
                  <a:gd name="T13" fmla="*/ 1 h 570"/>
                  <a:gd name="T14" fmla="*/ 24 w 1572"/>
                  <a:gd name="T15" fmla="*/ 2 h 570"/>
                  <a:gd name="T16" fmla="*/ 23 w 1572"/>
                  <a:gd name="T17" fmla="*/ 3 h 570"/>
                  <a:gd name="T18" fmla="*/ 21 w 1572"/>
                  <a:gd name="T19" fmla="*/ 4 h 570"/>
                  <a:gd name="T20" fmla="*/ 18 w 1572"/>
                  <a:gd name="T21" fmla="*/ 6 h 570"/>
                  <a:gd name="T22" fmla="*/ 16 w 1572"/>
                  <a:gd name="T23" fmla="*/ 9 h 570"/>
                  <a:gd name="T24" fmla="*/ 14 w 1572"/>
                  <a:gd name="T25" fmla="*/ 11 h 570"/>
                  <a:gd name="T26" fmla="*/ 13 w 1572"/>
                  <a:gd name="T27" fmla="*/ 13 h 570"/>
                  <a:gd name="T28" fmla="*/ 12 w 1572"/>
                  <a:gd name="T29" fmla="*/ 14 h 570"/>
                  <a:gd name="T30" fmla="*/ 10 w 1572"/>
                  <a:gd name="T31" fmla="*/ 17 h 570"/>
                  <a:gd name="T32" fmla="*/ 9 w 1572"/>
                  <a:gd name="T33" fmla="*/ 19 h 570"/>
                  <a:gd name="T34" fmla="*/ 8 w 1572"/>
                  <a:gd name="T35" fmla="*/ 22 h 570"/>
                  <a:gd name="T36" fmla="*/ 6 w 1572"/>
                  <a:gd name="T37" fmla="*/ 24 h 570"/>
                  <a:gd name="T38" fmla="*/ 5 w 1572"/>
                  <a:gd name="T39" fmla="*/ 27 h 570"/>
                  <a:gd name="T40" fmla="*/ 4 w 1572"/>
                  <a:gd name="T41" fmla="*/ 31 h 570"/>
                  <a:gd name="T42" fmla="*/ 3 w 1572"/>
                  <a:gd name="T43" fmla="*/ 34 h 570"/>
                  <a:gd name="T44" fmla="*/ 3 w 1572"/>
                  <a:gd name="T45" fmla="*/ 36 h 570"/>
                  <a:gd name="T46" fmla="*/ 2 w 1572"/>
                  <a:gd name="T47" fmla="*/ 38 h 570"/>
                  <a:gd name="T48" fmla="*/ 2 w 1572"/>
                  <a:gd name="T49" fmla="*/ 41 h 570"/>
                  <a:gd name="T50" fmla="*/ 1 w 1572"/>
                  <a:gd name="T51" fmla="*/ 44 h 570"/>
                  <a:gd name="T52" fmla="*/ 0 w 1572"/>
                  <a:gd name="T53" fmla="*/ 49 h 570"/>
                  <a:gd name="T54" fmla="*/ 0 w 1572"/>
                  <a:gd name="T55" fmla="*/ 53 h 570"/>
                  <a:gd name="T56" fmla="*/ 0 w 1572"/>
                  <a:gd name="T57" fmla="*/ 58 h 570"/>
                  <a:gd name="T58" fmla="*/ 0 w 1572"/>
                  <a:gd name="T59" fmla="*/ 62 h 570"/>
                  <a:gd name="T60" fmla="*/ 0 w 1572"/>
                  <a:gd name="T61" fmla="*/ 67 h 570"/>
                  <a:gd name="T62" fmla="*/ 1 w 1572"/>
                  <a:gd name="T63" fmla="*/ 71 h 570"/>
                  <a:gd name="T64" fmla="*/ 1 w 1572"/>
                  <a:gd name="T65" fmla="*/ 74 h 570"/>
                  <a:gd name="T66" fmla="*/ 2 w 1572"/>
                  <a:gd name="T67" fmla="*/ 78 h 570"/>
                  <a:gd name="T68" fmla="*/ 3 w 1572"/>
                  <a:gd name="T69" fmla="*/ 82 h 570"/>
                  <a:gd name="T70" fmla="*/ 4 w 1572"/>
                  <a:gd name="T71" fmla="*/ 86 h 570"/>
                  <a:gd name="T72" fmla="*/ 5 w 1572"/>
                  <a:gd name="T73" fmla="*/ 90 h 570"/>
                  <a:gd name="T74" fmla="*/ 6 w 1572"/>
                  <a:gd name="T75" fmla="*/ 94 h 570"/>
                  <a:gd name="T76" fmla="*/ 8 w 1572"/>
                  <a:gd name="T77" fmla="*/ 97 h 570"/>
                  <a:gd name="T78" fmla="*/ 10 w 1572"/>
                  <a:gd name="T79" fmla="*/ 100 h 570"/>
                  <a:gd name="T80" fmla="*/ 11 w 1572"/>
                  <a:gd name="T81" fmla="*/ 103 h 570"/>
                  <a:gd name="T82" fmla="*/ 13 w 1572"/>
                  <a:gd name="T83" fmla="*/ 105 h 570"/>
                  <a:gd name="T84" fmla="*/ 15 w 1572"/>
                  <a:gd name="T85" fmla="*/ 108 h 570"/>
                  <a:gd name="T86" fmla="*/ 17 w 1572"/>
                  <a:gd name="T87" fmla="*/ 110 h 570"/>
                  <a:gd name="T88" fmla="*/ 19 w 1572"/>
                  <a:gd name="T89" fmla="*/ 112 h 570"/>
                  <a:gd name="T90" fmla="*/ 21 w 1572"/>
                  <a:gd name="T91" fmla="*/ 113 h 570"/>
                  <a:gd name="T92" fmla="*/ 23 w 1572"/>
                  <a:gd name="T93" fmla="*/ 115 h 570"/>
                  <a:gd name="T94" fmla="*/ 26 w 1572"/>
                  <a:gd name="T95" fmla="*/ 116 h 570"/>
                  <a:gd name="T96" fmla="*/ 27 w 1572"/>
                  <a:gd name="T97" fmla="*/ 117 h 570"/>
                  <a:gd name="T98" fmla="*/ 30 w 1572"/>
                  <a:gd name="T99" fmla="*/ 117 h 570"/>
                  <a:gd name="T100" fmla="*/ 32 w 1572"/>
                  <a:gd name="T101" fmla="*/ 117 h 57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2"/>
                  <a:gd name="T154" fmla="*/ 0 h 570"/>
                  <a:gd name="T155" fmla="*/ 1572 w 1572"/>
                  <a:gd name="T156" fmla="*/ 570 h 57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2" h="570">
                    <a:moveTo>
                      <a:pt x="128" y="352"/>
                    </a:moveTo>
                    <a:lnTo>
                      <a:pt x="1572" y="570"/>
                    </a:lnTo>
                    <a:lnTo>
                      <a:pt x="1572" y="217"/>
                    </a:lnTo>
                    <a:lnTo>
                      <a:pt x="130" y="0"/>
                    </a:lnTo>
                    <a:lnTo>
                      <a:pt x="121" y="1"/>
                    </a:lnTo>
                    <a:lnTo>
                      <a:pt x="114" y="2"/>
                    </a:lnTo>
                    <a:lnTo>
                      <a:pt x="105" y="4"/>
                    </a:lnTo>
                    <a:lnTo>
                      <a:pt x="97" y="7"/>
                    </a:lnTo>
                    <a:lnTo>
                      <a:pt x="90" y="10"/>
                    </a:lnTo>
                    <a:lnTo>
                      <a:pt x="83" y="13"/>
                    </a:lnTo>
                    <a:lnTo>
                      <a:pt x="73" y="19"/>
                    </a:lnTo>
                    <a:lnTo>
                      <a:pt x="64" y="26"/>
                    </a:lnTo>
                    <a:lnTo>
                      <a:pt x="56" y="32"/>
                    </a:lnTo>
                    <a:lnTo>
                      <a:pt x="51" y="38"/>
                    </a:lnTo>
                    <a:lnTo>
                      <a:pt x="46" y="43"/>
                    </a:lnTo>
                    <a:lnTo>
                      <a:pt x="39" y="50"/>
                    </a:lnTo>
                    <a:lnTo>
                      <a:pt x="34" y="58"/>
                    </a:lnTo>
                    <a:lnTo>
                      <a:pt x="30" y="66"/>
                    </a:lnTo>
                    <a:lnTo>
                      <a:pt x="25" y="73"/>
                    </a:lnTo>
                    <a:lnTo>
                      <a:pt x="21" y="82"/>
                    </a:lnTo>
                    <a:lnTo>
                      <a:pt x="16" y="93"/>
                    </a:lnTo>
                    <a:lnTo>
                      <a:pt x="13" y="101"/>
                    </a:lnTo>
                    <a:lnTo>
                      <a:pt x="10" y="108"/>
                    </a:lnTo>
                    <a:lnTo>
                      <a:pt x="8" y="114"/>
                    </a:lnTo>
                    <a:lnTo>
                      <a:pt x="7" y="122"/>
                    </a:lnTo>
                    <a:lnTo>
                      <a:pt x="4" y="132"/>
                    </a:lnTo>
                    <a:lnTo>
                      <a:pt x="1" y="147"/>
                    </a:lnTo>
                    <a:lnTo>
                      <a:pt x="0" y="160"/>
                    </a:lnTo>
                    <a:lnTo>
                      <a:pt x="0" y="173"/>
                    </a:lnTo>
                    <a:lnTo>
                      <a:pt x="0" y="185"/>
                    </a:lnTo>
                    <a:lnTo>
                      <a:pt x="1" y="200"/>
                    </a:lnTo>
                    <a:lnTo>
                      <a:pt x="3" y="212"/>
                    </a:lnTo>
                    <a:lnTo>
                      <a:pt x="4" y="222"/>
                    </a:lnTo>
                    <a:lnTo>
                      <a:pt x="7" y="233"/>
                    </a:lnTo>
                    <a:lnTo>
                      <a:pt x="10" y="247"/>
                    </a:lnTo>
                    <a:lnTo>
                      <a:pt x="14" y="259"/>
                    </a:lnTo>
                    <a:lnTo>
                      <a:pt x="20" y="271"/>
                    </a:lnTo>
                    <a:lnTo>
                      <a:pt x="25" y="282"/>
                    </a:lnTo>
                    <a:lnTo>
                      <a:pt x="30" y="290"/>
                    </a:lnTo>
                    <a:lnTo>
                      <a:pt x="38" y="300"/>
                    </a:lnTo>
                    <a:lnTo>
                      <a:pt x="45" y="309"/>
                    </a:lnTo>
                    <a:lnTo>
                      <a:pt x="51" y="315"/>
                    </a:lnTo>
                    <a:lnTo>
                      <a:pt x="59" y="324"/>
                    </a:lnTo>
                    <a:lnTo>
                      <a:pt x="67" y="330"/>
                    </a:lnTo>
                    <a:lnTo>
                      <a:pt x="75" y="335"/>
                    </a:lnTo>
                    <a:lnTo>
                      <a:pt x="84" y="340"/>
                    </a:lnTo>
                    <a:lnTo>
                      <a:pt x="92" y="344"/>
                    </a:lnTo>
                    <a:lnTo>
                      <a:pt x="102" y="349"/>
                    </a:lnTo>
                    <a:lnTo>
                      <a:pt x="109" y="350"/>
                    </a:lnTo>
                    <a:lnTo>
                      <a:pt x="119" y="352"/>
                    </a:lnTo>
                    <a:lnTo>
                      <a:pt x="128" y="352"/>
                    </a:lnTo>
                    <a:close/>
                  </a:path>
                </a:pathLst>
              </a:custGeom>
              <a:solidFill>
                <a:srgbClr val="C00000"/>
              </a:solidFill>
              <a:ln w="4763">
                <a:solidFill>
                  <a:srgbClr val="000000"/>
                </a:solidFill>
                <a:round/>
                <a:headEnd/>
                <a:tailEnd/>
              </a:ln>
            </p:spPr>
            <p:txBody>
              <a:bodyPr/>
              <a:lstStyle/>
              <a:p>
                <a:endParaRPr lang="zh-CN" altLang="en-US" sz="1600"/>
              </a:p>
            </p:txBody>
          </p:sp>
          <p:sp>
            <p:nvSpPr>
              <p:cNvPr id="171" name="Oval 33"/>
              <p:cNvSpPr>
                <a:spLocks noChangeArrowheads="1"/>
              </p:cNvSpPr>
              <p:nvPr/>
            </p:nvSpPr>
            <p:spPr bwMode="auto">
              <a:xfrm>
                <a:off x="585" y="3519"/>
                <a:ext cx="67" cy="118"/>
              </a:xfrm>
              <a:prstGeom prst="ellipse">
                <a:avLst/>
              </a:prstGeom>
              <a:solidFill>
                <a:srgbClr val="FF0000"/>
              </a:solidFill>
              <a:ln w="4763">
                <a:solidFill>
                  <a:srgbClr val="000000"/>
                </a:solidFill>
                <a:round/>
                <a:headEnd/>
                <a:tailEnd/>
              </a:ln>
            </p:spPr>
            <p:txBody>
              <a:bodyPr/>
              <a:lstStyle/>
              <a:p>
                <a:endParaRPr lang="zh-CN" altLang="en-US" sz="1600"/>
              </a:p>
            </p:txBody>
          </p:sp>
          <p:sp>
            <p:nvSpPr>
              <p:cNvPr id="172" name="Oval 34"/>
              <p:cNvSpPr>
                <a:spLocks noChangeArrowheads="1"/>
              </p:cNvSpPr>
              <p:nvPr/>
            </p:nvSpPr>
            <p:spPr bwMode="auto">
              <a:xfrm>
                <a:off x="618" y="3571"/>
                <a:ext cx="8" cy="15"/>
              </a:xfrm>
              <a:prstGeom prst="ellipse">
                <a:avLst/>
              </a:prstGeom>
              <a:solidFill>
                <a:srgbClr val="000000"/>
              </a:solidFill>
              <a:ln w="9525">
                <a:noFill/>
                <a:round/>
                <a:headEnd/>
                <a:tailEnd/>
              </a:ln>
            </p:spPr>
            <p:txBody>
              <a:bodyPr/>
              <a:lstStyle/>
              <a:p>
                <a:endParaRPr lang="zh-CN" altLang="en-US" sz="1600"/>
              </a:p>
            </p:txBody>
          </p:sp>
        </p:grpSp>
        <p:grpSp>
          <p:nvGrpSpPr>
            <p:cNvPr id="31" name="Group 35"/>
            <p:cNvGrpSpPr>
              <a:grpSpLocks/>
            </p:cNvGrpSpPr>
            <p:nvPr/>
          </p:nvGrpSpPr>
          <p:grpSpPr bwMode="auto">
            <a:xfrm>
              <a:off x="162" y="3480"/>
              <a:ext cx="426" cy="190"/>
              <a:chOff x="162" y="3480"/>
              <a:chExt cx="426" cy="190"/>
            </a:xfrm>
          </p:grpSpPr>
          <p:sp>
            <p:nvSpPr>
              <p:cNvPr id="167" name="Freeform 36"/>
              <p:cNvSpPr>
                <a:spLocks/>
              </p:cNvSpPr>
              <p:nvPr/>
            </p:nvSpPr>
            <p:spPr bwMode="auto">
              <a:xfrm>
                <a:off x="162" y="3480"/>
                <a:ext cx="393" cy="190"/>
              </a:xfrm>
              <a:custGeom>
                <a:avLst/>
                <a:gdLst>
                  <a:gd name="T0" fmla="*/ 32 w 1574"/>
                  <a:gd name="T1" fmla="*/ 118 h 569"/>
                  <a:gd name="T2" fmla="*/ 393 w 1574"/>
                  <a:gd name="T3" fmla="*/ 190 h 569"/>
                  <a:gd name="T4" fmla="*/ 393 w 1574"/>
                  <a:gd name="T5" fmla="*/ 72 h 569"/>
                  <a:gd name="T6" fmla="*/ 32 w 1574"/>
                  <a:gd name="T7" fmla="*/ 0 h 569"/>
                  <a:gd name="T8" fmla="*/ 30 w 1574"/>
                  <a:gd name="T9" fmla="*/ 0 h 569"/>
                  <a:gd name="T10" fmla="*/ 28 w 1574"/>
                  <a:gd name="T11" fmla="*/ 1 h 569"/>
                  <a:gd name="T12" fmla="*/ 26 w 1574"/>
                  <a:gd name="T13" fmla="*/ 1 h 569"/>
                  <a:gd name="T14" fmla="*/ 25 w 1574"/>
                  <a:gd name="T15" fmla="*/ 2 h 569"/>
                  <a:gd name="T16" fmla="*/ 23 w 1574"/>
                  <a:gd name="T17" fmla="*/ 3 h 569"/>
                  <a:gd name="T18" fmla="*/ 21 w 1574"/>
                  <a:gd name="T19" fmla="*/ 4 h 569"/>
                  <a:gd name="T20" fmla="*/ 18 w 1574"/>
                  <a:gd name="T21" fmla="*/ 6 h 569"/>
                  <a:gd name="T22" fmla="*/ 16 w 1574"/>
                  <a:gd name="T23" fmla="*/ 8 h 569"/>
                  <a:gd name="T24" fmla="*/ 14 w 1574"/>
                  <a:gd name="T25" fmla="*/ 11 h 569"/>
                  <a:gd name="T26" fmla="*/ 13 w 1574"/>
                  <a:gd name="T27" fmla="*/ 13 h 569"/>
                  <a:gd name="T28" fmla="*/ 11 w 1574"/>
                  <a:gd name="T29" fmla="*/ 14 h 569"/>
                  <a:gd name="T30" fmla="*/ 10 w 1574"/>
                  <a:gd name="T31" fmla="*/ 17 h 569"/>
                  <a:gd name="T32" fmla="*/ 8 w 1574"/>
                  <a:gd name="T33" fmla="*/ 19 h 569"/>
                  <a:gd name="T34" fmla="*/ 7 w 1574"/>
                  <a:gd name="T35" fmla="*/ 22 h 569"/>
                  <a:gd name="T36" fmla="*/ 6 w 1574"/>
                  <a:gd name="T37" fmla="*/ 24 h 569"/>
                  <a:gd name="T38" fmla="*/ 5 w 1574"/>
                  <a:gd name="T39" fmla="*/ 27 h 569"/>
                  <a:gd name="T40" fmla="*/ 4 w 1574"/>
                  <a:gd name="T41" fmla="*/ 31 h 569"/>
                  <a:gd name="T42" fmla="*/ 3 w 1574"/>
                  <a:gd name="T43" fmla="*/ 34 h 569"/>
                  <a:gd name="T44" fmla="*/ 3 w 1574"/>
                  <a:gd name="T45" fmla="*/ 36 h 569"/>
                  <a:gd name="T46" fmla="*/ 2 w 1574"/>
                  <a:gd name="T47" fmla="*/ 38 h 569"/>
                  <a:gd name="T48" fmla="*/ 2 w 1574"/>
                  <a:gd name="T49" fmla="*/ 41 h 569"/>
                  <a:gd name="T50" fmla="*/ 1 w 1574"/>
                  <a:gd name="T51" fmla="*/ 44 h 569"/>
                  <a:gd name="T52" fmla="*/ 1 w 1574"/>
                  <a:gd name="T53" fmla="*/ 49 h 569"/>
                  <a:gd name="T54" fmla="*/ 0 w 1574"/>
                  <a:gd name="T55" fmla="*/ 53 h 569"/>
                  <a:gd name="T56" fmla="*/ 0 w 1574"/>
                  <a:gd name="T57" fmla="*/ 58 h 569"/>
                  <a:gd name="T58" fmla="*/ 0 w 1574"/>
                  <a:gd name="T59" fmla="*/ 62 h 569"/>
                  <a:gd name="T60" fmla="*/ 0 w 1574"/>
                  <a:gd name="T61" fmla="*/ 67 h 569"/>
                  <a:gd name="T62" fmla="*/ 1 w 1574"/>
                  <a:gd name="T63" fmla="*/ 71 h 569"/>
                  <a:gd name="T64" fmla="*/ 1 w 1574"/>
                  <a:gd name="T65" fmla="*/ 74 h 569"/>
                  <a:gd name="T66" fmla="*/ 2 w 1574"/>
                  <a:gd name="T67" fmla="*/ 78 h 569"/>
                  <a:gd name="T68" fmla="*/ 3 w 1574"/>
                  <a:gd name="T69" fmla="*/ 82 h 569"/>
                  <a:gd name="T70" fmla="*/ 4 w 1574"/>
                  <a:gd name="T71" fmla="*/ 86 h 569"/>
                  <a:gd name="T72" fmla="*/ 5 w 1574"/>
                  <a:gd name="T73" fmla="*/ 90 h 569"/>
                  <a:gd name="T74" fmla="*/ 6 w 1574"/>
                  <a:gd name="T75" fmla="*/ 94 h 569"/>
                  <a:gd name="T76" fmla="*/ 8 w 1574"/>
                  <a:gd name="T77" fmla="*/ 97 h 569"/>
                  <a:gd name="T78" fmla="*/ 9 w 1574"/>
                  <a:gd name="T79" fmla="*/ 100 h 569"/>
                  <a:gd name="T80" fmla="*/ 11 w 1574"/>
                  <a:gd name="T81" fmla="*/ 103 h 569"/>
                  <a:gd name="T82" fmla="*/ 13 w 1574"/>
                  <a:gd name="T83" fmla="*/ 105 h 569"/>
                  <a:gd name="T84" fmla="*/ 15 w 1574"/>
                  <a:gd name="T85" fmla="*/ 108 h 569"/>
                  <a:gd name="T86" fmla="*/ 17 w 1574"/>
                  <a:gd name="T87" fmla="*/ 110 h 569"/>
                  <a:gd name="T88" fmla="*/ 19 w 1574"/>
                  <a:gd name="T89" fmla="*/ 112 h 569"/>
                  <a:gd name="T90" fmla="*/ 21 w 1574"/>
                  <a:gd name="T91" fmla="*/ 114 h 569"/>
                  <a:gd name="T92" fmla="*/ 23 w 1574"/>
                  <a:gd name="T93" fmla="*/ 115 h 569"/>
                  <a:gd name="T94" fmla="*/ 26 w 1574"/>
                  <a:gd name="T95" fmla="*/ 116 h 569"/>
                  <a:gd name="T96" fmla="*/ 27 w 1574"/>
                  <a:gd name="T97" fmla="*/ 117 h 569"/>
                  <a:gd name="T98" fmla="*/ 30 w 1574"/>
                  <a:gd name="T99" fmla="*/ 118 h 569"/>
                  <a:gd name="T100" fmla="*/ 32 w 1574"/>
                  <a:gd name="T101" fmla="*/ 118 h 56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4"/>
                  <a:gd name="T154" fmla="*/ 0 h 569"/>
                  <a:gd name="T155" fmla="*/ 1574 w 1574"/>
                  <a:gd name="T156" fmla="*/ 569 h 56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4" h="569">
                    <a:moveTo>
                      <a:pt x="129" y="352"/>
                    </a:moveTo>
                    <a:lnTo>
                      <a:pt x="1574" y="569"/>
                    </a:lnTo>
                    <a:lnTo>
                      <a:pt x="1574" y="216"/>
                    </a:lnTo>
                    <a:lnTo>
                      <a:pt x="130" y="0"/>
                    </a:lnTo>
                    <a:lnTo>
                      <a:pt x="122" y="1"/>
                    </a:lnTo>
                    <a:lnTo>
                      <a:pt x="114" y="2"/>
                    </a:lnTo>
                    <a:lnTo>
                      <a:pt x="106" y="4"/>
                    </a:lnTo>
                    <a:lnTo>
                      <a:pt x="99" y="6"/>
                    </a:lnTo>
                    <a:lnTo>
                      <a:pt x="92" y="9"/>
                    </a:lnTo>
                    <a:lnTo>
                      <a:pt x="83" y="13"/>
                    </a:lnTo>
                    <a:lnTo>
                      <a:pt x="74" y="19"/>
                    </a:lnTo>
                    <a:lnTo>
                      <a:pt x="65" y="25"/>
                    </a:lnTo>
                    <a:lnTo>
                      <a:pt x="58" y="32"/>
                    </a:lnTo>
                    <a:lnTo>
                      <a:pt x="51" y="38"/>
                    </a:lnTo>
                    <a:lnTo>
                      <a:pt x="46" y="43"/>
                    </a:lnTo>
                    <a:lnTo>
                      <a:pt x="41" y="50"/>
                    </a:lnTo>
                    <a:lnTo>
                      <a:pt x="34" y="58"/>
                    </a:lnTo>
                    <a:lnTo>
                      <a:pt x="30" y="65"/>
                    </a:lnTo>
                    <a:lnTo>
                      <a:pt x="25" y="73"/>
                    </a:lnTo>
                    <a:lnTo>
                      <a:pt x="21" y="82"/>
                    </a:lnTo>
                    <a:lnTo>
                      <a:pt x="16" y="93"/>
                    </a:lnTo>
                    <a:lnTo>
                      <a:pt x="13" y="101"/>
                    </a:lnTo>
                    <a:lnTo>
                      <a:pt x="11" y="107"/>
                    </a:lnTo>
                    <a:lnTo>
                      <a:pt x="9" y="114"/>
                    </a:lnTo>
                    <a:lnTo>
                      <a:pt x="7" y="122"/>
                    </a:lnTo>
                    <a:lnTo>
                      <a:pt x="4" y="132"/>
                    </a:lnTo>
                    <a:lnTo>
                      <a:pt x="3" y="146"/>
                    </a:lnTo>
                    <a:lnTo>
                      <a:pt x="0" y="160"/>
                    </a:lnTo>
                    <a:lnTo>
                      <a:pt x="0" y="173"/>
                    </a:lnTo>
                    <a:lnTo>
                      <a:pt x="0" y="185"/>
                    </a:lnTo>
                    <a:lnTo>
                      <a:pt x="2" y="200"/>
                    </a:lnTo>
                    <a:lnTo>
                      <a:pt x="3" y="212"/>
                    </a:lnTo>
                    <a:lnTo>
                      <a:pt x="6" y="222"/>
                    </a:lnTo>
                    <a:lnTo>
                      <a:pt x="8" y="233"/>
                    </a:lnTo>
                    <a:lnTo>
                      <a:pt x="12" y="246"/>
                    </a:lnTo>
                    <a:lnTo>
                      <a:pt x="16" y="259"/>
                    </a:lnTo>
                    <a:lnTo>
                      <a:pt x="21" y="271"/>
                    </a:lnTo>
                    <a:lnTo>
                      <a:pt x="26" y="282"/>
                    </a:lnTo>
                    <a:lnTo>
                      <a:pt x="32" y="290"/>
                    </a:lnTo>
                    <a:lnTo>
                      <a:pt x="38" y="300"/>
                    </a:lnTo>
                    <a:lnTo>
                      <a:pt x="46" y="308"/>
                    </a:lnTo>
                    <a:lnTo>
                      <a:pt x="51" y="315"/>
                    </a:lnTo>
                    <a:lnTo>
                      <a:pt x="59" y="324"/>
                    </a:lnTo>
                    <a:lnTo>
                      <a:pt x="67" y="330"/>
                    </a:lnTo>
                    <a:lnTo>
                      <a:pt x="75" y="335"/>
                    </a:lnTo>
                    <a:lnTo>
                      <a:pt x="84" y="340"/>
                    </a:lnTo>
                    <a:lnTo>
                      <a:pt x="93" y="344"/>
                    </a:lnTo>
                    <a:lnTo>
                      <a:pt x="103" y="348"/>
                    </a:lnTo>
                    <a:lnTo>
                      <a:pt x="109" y="350"/>
                    </a:lnTo>
                    <a:lnTo>
                      <a:pt x="120" y="352"/>
                    </a:lnTo>
                    <a:lnTo>
                      <a:pt x="129" y="352"/>
                    </a:lnTo>
                    <a:close/>
                  </a:path>
                </a:pathLst>
              </a:custGeom>
              <a:solidFill>
                <a:srgbClr val="C00000"/>
              </a:solidFill>
              <a:ln w="4763">
                <a:solidFill>
                  <a:srgbClr val="000000"/>
                </a:solidFill>
                <a:round/>
                <a:headEnd/>
                <a:tailEnd/>
              </a:ln>
            </p:spPr>
            <p:txBody>
              <a:bodyPr/>
              <a:lstStyle/>
              <a:p>
                <a:endParaRPr lang="zh-CN" altLang="en-US" sz="1600"/>
              </a:p>
            </p:txBody>
          </p:sp>
          <p:sp>
            <p:nvSpPr>
              <p:cNvPr id="168" name="Oval 37"/>
              <p:cNvSpPr>
                <a:spLocks noChangeArrowheads="1"/>
              </p:cNvSpPr>
              <p:nvPr/>
            </p:nvSpPr>
            <p:spPr bwMode="auto">
              <a:xfrm>
                <a:off x="522" y="3552"/>
                <a:ext cx="66" cy="118"/>
              </a:xfrm>
              <a:prstGeom prst="ellipse">
                <a:avLst/>
              </a:prstGeom>
              <a:solidFill>
                <a:srgbClr val="FF0000"/>
              </a:solidFill>
              <a:ln w="4763">
                <a:solidFill>
                  <a:srgbClr val="000000"/>
                </a:solidFill>
                <a:round/>
                <a:headEnd/>
                <a:tailEnd/>
              </a:ln>
            </p:spPr>
            <p:txBody>
              <a:bodyPr/>
              <a:lstStyle/>
              <a:p>
                <a:endParaRPr lang="zh-CN" altLang="en-US" sz="1600"/>
              </a:p>
            </p:txBody>
          </p:sp>
          <p:sp>
            <p:nvSpPr>
              <p:cNvPr id="169" name="Oval 38"/>
              <p:cNvSpPr>
                <a:spLocks noChangeArrowheads="1"/>
              </p:cNvSpPr>
              <p:nvPr/>
            </p:nvSpPr>
            <p:spPr bwMode="auto">
              <a:xfrm>
                <a:off x="554" y="3603"/>
                <a:ext cx="8" cy="15"/>
              </a:xfrm>
              <a:prstGeom prst="ellipse">
                <a:avLst/>
              </a:prstGeom>
              <a:solidFill>
                <a:srgbClr val="000000"/>
              </a:solidFill>
              <a:ln w="9525">
                <a:noFill/>
                <a:round/>
                <a:headEnd/>
                <a:tailEnd/>
              </a:ln>
            </p:spPr>
            <p:txBody>
              <a:bodyPr/>
              <a:lstStyle/>
              <a:p>
                <a:endParaRPr lang="zh-CN" altLang="en-US" sz="1600"/>
              </a:p>
            </p:txBody>
          </p:sp>
        </p:grpSp>
        <p:grpSp>
          <p:nvGrpSpPr>
            <p:cNvPr id="32" name="Group 39"/>
            <p:cNvGrpSpPr>
              <a:grpSpLocks/>
            </p:cNvGrpSpPr>
            <p:nvPr/>
          </p:nvGrpSpPr>
          <p:grpSpPr bwMode="auto">
            <a:xfrm>
              <a:off x="99" y="3517"/>
              <a:ext cx="426" cy="190"/>
              <a:chOff x="99" y="3517"/>
              <a:chExt cx="426" cy="190"/>
            </a:xfrm>
          </p:grpSpPr>
          <p:sp>
            <p:nvSpPr>
              <p:cNvPr id="164" name="Freeform 40"/>
              <p:cNvSpPr>
                <a:spLocks/>
              </p:cNvSpPr>
              <p:nvPr/>
            </p:nvSpPr>
            <p:spPr bwMode="auto">
              <a:xfrm>
                <a:off x="99" y="3517"/>
                <a:ext cx="393" cy="190"/>
              </a:xfrm>
              <a:custGeom>
                <a:avLst/>
                <a:gdLst>
                  <a:gd name="T0" fmla="*/ 32 w 1573"/>
                  <a:gd name="T1" fmla="*/ 118 h 568"/>
                  <a:gd name="T2" fmla="*/ 393 w 1573"/>
                  <a:gd name="T3" fmla="*/ 190 h 568"/>
                  <a:gd name="T4" fmla="*/ 393 w 1573"/>
                  <a:gd name="T5" fmla="*/ 72 h 568"/>
                  <a:gd name="T6" fmla="*/ 32 w 1573"/>
                  <a:gd name="T7" fmla="*/ 0 h 568"/>
                  <a:gd name="T8" fmla="*/ 30 w 1573"/>
                  <a:gd name="T9" fmla="*/ 0 h 568"/>
                  <a:gd name="T10" fmla="*/ 29 w 1573"/>
                  <a:gd name="T11" fmla="*/ 0 h 568"/>
                  <a:gd name="T12" fmla="*/ 26 w 1573"/>
                  <a:gd name="T13" fmla="*/ 1 h 568"/>
                  <a:gd name="T14" fmla="*/ 24 w 1573"/>
                  <a:gd name="T15" fmla="*/ 2 h 568"/>
                  <a:gd name="T16" fmla="*/ 23 w 1573"/>
                  <a:gd name="T17" fmla="*/ 3 h 568"/>
                  <a:gd name="T18" fmla="*/ 21 w 1573"/>
                  <a:gd name="T19" fmla="*/ 4 h 568"/>
                  <a:gd name="T20" fmla="*/ 18 w 1573"/>
                  <a:gd name="T21" fmla="*/ 6 h 568"/>
                  <a:gd name="T22" fmla="*/ 16 w 1573"/>
                  <a:gd name="T23" fmla="*/ 8 h 568"/>
                  <a:gd name="T24" fmla="*/ 14 w 1573"/>
                  <a:gd name="T25" fmla="*/ 10 h 568"/>
                  <a:gd name="T26" fmla="*/ 12 w 1573"/>
                  <a:gd name="T27" fmla="*/ 13 h 568"/>
                  <a:gd name="T28" fmla="*/ 11 w 1573"/>
                  <a:gd name="T29" fmla="*/ 14 h 568"/>
                  <a:gd name="T30" fmla="*/ 10 w 1573"/>
                  <a:gd name="T31" fmla="*/ 17 h 568"/>
                  <a:gd name="T32" fmla="*/ 9 w 1573"/>
                  <a:gd name="T33" fmla="*/ 19 h 568"/>
                  <a:gd name="T34" fmla="*/ 8 w 1573"/>
                  <a:gd name="T35" fmla="*/ 21 h 568"/>
                  <a:gd name="T36" fmla="*/ 6 w 1573"/>
                  <a:gd name="T37" fmla="*/ 24 h 568"/>
                  <a:gd name="T38" fmla="*/ 5 w 1573"/>
                  <a:gd name="T39" fmla="*/ 27 h 568"/>
                  <a:gd name="T40" fmla="*/ 4 w 1573"/>
                  <a:gd name="T41" fmla="*/ 31 h 568"/>
                  <a:gd name="T42" fmla="*/ 3 w 1573"/>
                  <a:gd name="T43" fmla="*/ 33 h 568"/>
                  <a:gd name="T44" fmla="*/ 3 w 1573"/>
                  <a:gd name="T45" fmla="*/ 36 h 568"/>
                  <a:gd name="T46" fmla="*/ 2 w 1573"/>
                  <a:gd name="T47" fmla="*/ 38 h 568"/>
                  <a:gd name="T48" fmla="*/ 1 w 1573"/>
                  <a:gd name="T49" fmla="*/ 41 h 568"/>
                  <a:gd name="T50" fmla="*/ 1 w 1573"/>
                  <a:gd name="T51" fmla="*/ 44 h 568"/>
                  <a:gd name="T52" fmla="*/ 0 w 1573"/>
                  <a:gd name="T53" fmla="*/ 49 h 568"/>
                  <a:gd name="T54" fmla="*/ 0 w 1573"/>
                  <a:gd name="T55" fmla="*/ 53 h 568"/>
                  <a:gd name="T56" fmla="*/ 0 w 1573"/>
                  <a:gd name="T57" fmla="*/ 58 h 568"/>
                  <a:gd name="T58" fmla="*/ 0 w 1573"/>
                  <a:gd name="T59" fmla="*/ 62 h 568"/>
                  <a:gd name="T60" fmla="*/ 0 w 1573"/>
                  <a:gd name="T61" fmla="*/ 67 h 568"/>
                  <a:gd name="T62" fmla="*/ 1 w 1573"/>
                  <a:gd name="T63" fmla="*/ 71 h 568"/>
                  <a:gd name="T64" fmla="*/ 1 w 1573"/>
                  <a:gd name="T65" fmla="*/ 74 h 568"/>
                  <a:gd name="T66" fmla="*/ 2 w 1573"/>
                  <a:gd name="T67" fmla="*/ 78 h 568"/>
                  <a:gd name="T68" fmla="*/ 3 w 1573"/>
                  <a:gd name="T69" fmla="*/ 82 h 568"/>
                  <a:gd name="T70" fmla="*/ 4 w 1573"/>
                  <a:gd name="T71" fmla="*/ 86 h 568"/>
                  <a:gd name="T72" fmla="*/ 5 w 1573"/>
                  <a:gd name="T73" fmla="*/ 90 h 568"/>
                  <a:gd name="T74" fmla="*/ 6 w 1573"/>
                  <a:gd name="T75" fmla="*/ 94 h 568"/>
                  <a:gd name="T76" fmla="*/ 8 w 1573"/>
                  <a:gd name="T77" fmla="*/ 97 h 568"/>
                  <a:gd name="T78" fmla="*/ 10 w 1573"/>
                  <a:gd name="T79" fmla="*/ 100 h 568"/>
                  <a:gd name="T80" fmla="*/ 11 w 1573"/>
                  <a:gd name="T81" fmla="*/ 103 h 568"/>
                  <a:gd name="T82" fmla="*/ 13 w 1573"/>
                  <a:gd name="T83" fmla="*/ 105 h 568"/>
                  <a:gd name="T84" fmla="*/ 14 w 1573"/>
                  <a:gd name="T85" fmla="*/ 108 h 568"/>
                  <a:gd name="T86" fmla="*/ 17 w 1573"/>
                  <a:gd name="T87" fmla="*/ 110 h 568"/>
                  <a:gd name="T88" fmla="*/ 19 w 1573"/>
                  <a:gd name="T89" fmla="*/ 112 h 568"/>
                  <a:gd name="T90" fmla="*/ 21 w 1573"/>
                  <a:gd name="T91" fmla="*/ 114 h 568"/>
                  <a:gd name="T92" fmla="*/ 23 w 1573"/>
                  <a:gd name="T93" fmla="*/ 115 h 568"/>
                  <a:gd name="T94" fmla="*/ 25 w 1573"/>
                  <a:gd name="T95" fmla="*/ 116 h 568"/>
                  <a:gd name="T96" fmla="*/ 27 w 1573"/>
                  <a:gd name="T97" fmla="*/ 117 h 568"/>
                  <a:gd name="T98" fmla="*/ 30 w 1573"/>
                  <a:gd name="T99" fmla="*/ 117 h 568"/>
                  <a:gd name="T100" fmla="*/ 32 w 1573"/>
                  <a:gd name="T101" fmla="*/ 118 h 56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3"/>
                  <a:gd name="T154" fmla="*/ 0 h 568"/>
                  <a:gd name="T155" fmla="*/ 1573 w 1573"/>
                  <a:gd name="T156" fmla="*/ 568 h 56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3" h="568">
                    <a:moveTo>
                      <a:pt x="129" y="352"/>
                    </a:moveTo>
                    <a:lnTo>
                      <a:pt x="1573" y="568"/>
                    </a:lnTo>
                    <a:lnTo>
                      <a:pt x="1573" y="216"/>
                    </a:lnTo>
                    <a:lnTo>
                      <a:pt x="130" y="0"/>
                    </a:lnTo>
                    <a:lnTo>
                      <a:pt x="121" y="1"/>
                    </a:lnTo>
                    <a:lnTo>
                      <a:pt x="115" y="1"/>
                    </a:lnTo>
                    <a:lnTo>
                      <a:pt x="105" y="3"/>
                    </a:lnTo>
                    <a:lnTo>
                      <a:pt x="98" y="7"/>
                    </a:lnTo>
                    <a:lnTo>
                      <a:pt x="91" y="9"/>
                    </a:lnTo>
                    <a:lnTo>
                      <a:pt x="83" y="13"/>
                    </a:lnTo>
                    <a:lnTo>
                      <a:pt x="73" y="19"/>
                    </a:lnTo>
                    <a:lnTo>
                      <a:pt x="63" y="25"/>
                    </a:lnTo>
                    <a:lnTo>
                      <a:pt x="57" y="31"/>
                    </a:lnTo>
                    <a:lnTo>
                      <a:pt x="50" y="38"/>
                    </a:lnTo>
                    <a:lnTo>
                      <a:pt x="46" y="43"/>
                    </a:lnTo>
                    <a:lnTo>
                      <a:pt x="40" y="50"/>
                    </a:lnTo>
                    <a:lnTo>
                      <a:pt x="35" y="58"/>
                    </a:lnTo>
                    <a:lnTo>
                      <a:pt x="31" y="64"/>
                    </a:lnTo>
                    <a:lnTo>
                      <a:pt x="25" y="72"/>
                    </a:lnTo>
                    <a:lnTo>
                      <a:pt x="20" y="82"/>
                    </a:lnTo>
                    <a:lnTo>
                      <a:pt x="16" y="92"/>
                    </a:lnTo>
                    <a:lnTo>
                      <a:pt x="12" y="100"/>
                    </a:lnTo>
                    <a:lnTo>
                      <a:pt x="11" y="108"/>
                    </a:lnTo>
                    <a:lnTo>
                      <a:pt x="8" y="114"/>
                    </a:lnTo>
                    <a:lnTo>
                      <a:pt x="6" y="122"/>
                    </a:lnTo>
                    <a:lnTo>
                      <a:pt x="4" y="131"/>
                    </a:lnTo>
                    <a:lnTo>
                      <a:pt x="2" y="147"/>
                    </a:lnTo>
                    <a:lnTo>
                      <a:pt x="0" y="159"/>
                    </a:lnTo>
                    <a:lnTo>
                      <a:pt x="0" y="172"/>
                    </a:lnTo>
                    <a:lnTo>
                      <a:pt x="0" y="185"/>
                    </a:lnTo>
                    <a:lnTo>
                      <a:pt x="2" y="200"/>
                    </a:lnTo>
                    <a:lnTo>
                      <a:pt x="3" y="212"/>
                    </a:lnTo>
                    <a:lnTo>
                      <a:pt x="4" y="222"/>
                    </a:lnTo>
                    <a:lnTo>
                      <a:pt x="7" y="232"/>
                    </a:lnTo>
                    <a:lnTo>
                      <a:pt x="11" y="245"/>
                    </a:lnTo>
                    <a:lnTo>
                      <a:pt x="15" y="258"/>
                    </a:lnTo>
                    <a:lnTo>
                      <a:pt x="20" y="270"/>
                    </a:lnTo>
                    <a:lnTo>
                      <a:pt x="25" y="281"/>
                    </a:lnTo>
                    <a:lnTo>
                      <a:pt x="31" y="289"/>
                    </a:lnTo>
                    <a:lnTo>
                      <a:pt x="39" y="300"/>
                    </a:lnTo>
                    <a:lnTo>
                      <a:pt x="45" y="309"/>
                    </a:lnTo>
                    <a:lnTo>
                      <a:pt x="52" y="315"/>
                    </a:lnTo>
                    <a:lnTo>
                      <a:pt x="58" y="323"/>
                    </a:lnTo>
                    <a:lnTo>
                      <a:pt x="67" y="330"/>
                    </a:lnTo>
                    <a:lnTo>
                      <a:pt x="75" y="334"/>
                    </a:lnTo>
                    <a:lnTo>
                      <a:pt x="84" y="340"/>
                    </a:lnTo>
                    <a:lnTo>
                      <a:pt x="92" y="344"/>
                    </a:lnTo>
                    <a:lnTo>
                      <a:pt x="101" y="348"/>
                    </a:lnTo>
                    <a:lnTo>
                      <a:pt x="109" y="350"/>
                    </a:lnTo>
                    <a:lnTo>
                      <a:pt x="120" y="351"/>
                    </a:lnTo>
                    <a:lnTo>
                      <a:pt x="129" y="352"/>
                    </a:lnTo>
                    <a:close/>
                  </a:path>
                </a:pathLst>
              </a:custGeom>
              <a:solidFill>
                <a:srgbClr val="C00000"/>
              </a:solidFill>
              <a:ln w="4763">
                <a:solidFill>
                  <a:srgbClr val="000000"/>
                </a:solidFill>
                <a:round/>
                <a:headEnd/>
                <a:tailEnd/>
              </a:ln>
            </p:spPr>
            <p:txBody>
              <a:bodyPr/>
              <a:lstStyle/>
              <a:p>
                <a:endParaRPr lang="zh-CN" altLang="en-US" sz="1600"/>
              </a:p>
            </p:txBody>
          </p:sp>
          <p:sp>
            <p:nvSpPr>
              <p:cNvPr id="165" name="Oval 41"/>
              <p:cNvSpPr>
                <a:spLocks noChangeArrowheads="1"/>
              </p:cNvSpPr>
              <p:nvPr/>
            </p:nvSpPr>
            <p:spPr bwMode="auto">
              <a:xfrm>
                <a:off x="458" y="3589"/>
                <a:ext cx="67" cy="118"/>
              </a:xfrm>
              <a:prstGeom prst="ellipse">
                <a:avLst/>
              </a:prstGeom>
              <a:solidFill>
                <a:srgbClr val="FF0000"/>
              </a:solidFill>
              <a:ln w="4763">
                <a:solidFill>
                  <a:srgbClr val="000000"/>
                </a:solidFill>
                <a:round/>
                <a:headEnd/>
                <a:tailEnd/>
              </a:ln>
            </p:spPr>
            <p:txBody>
              <a:bodyPr/>
              <a:lstStyle/>
              <a:p>
                <a:endParaRPr lang="zh-CN" altLang="en-US" sz="1600"/>
              </a:p>
            </p:txBody>
          </p:sp>
          <p:sp>
            <p:nvSpPr>
              <p:cNvPr id="166" name="Oval 42"/>
              <p:cNvSpPr>
                <a:spLocks noChangeArrowheads="1"/>
              </p:cNvSpPr>
              <p:nvPr/>
            </p:nvSpPr>
            <p:spPr bwMode="auto">
              <a:xfrm>
                <a:off x="490" y="3640"/>
                <a:ext cx="8" cy="15"/>
              </a:xfrm>
              <a:prstGeom prst="ellipse">
                <a:avLst/>
              </a:prstGeom>
              <a:solidFill>
                <a:srgbClr val="000000"/>
              </a:solidFill>
              <a:ln w="9525">
                <a:noFill/>
                <a:round/>
                <a:headEnd/>
                <a:tailEnd/>
              </a:ln>
            </p:spPr>
            <p:txBody>
              <a:bodyPr/>
              <a:lstStyle/>
              <a:p>
                <a:endParaRPr lang="zh-CN" altLang="en-US" sz="1600"/>
              </a:p>
            </p:txBody>
          </p:sp>
        </p:grpSp>
        <p:grpSp>
          <p:nvGrpSpPr>
            <p:cNvPr id="33" name="Group 43"/>
            <p:cNvGrpSpPr>
              <a:grpSpLocks/>
            </p:cNvGrpSpPr>
            <p:nvPr/>
          </p:nvGrpSpPr>
          <p:grpSpPr bwMode="auto">
            <a:xfrm>
              <a:off x="308" y="3302"/>
              <a:ext cx="426" cy="190"/>
              <a:chOff x="308" y="3302"/>
              <a:chExt cx="426" cy="190"/>
            </a:xfrm>
          </p:grpSpPr>
          <p:sp>
            <p:nvSpPr>
              <p:cNvPr id="161" name="Freeform 44"/>
              <p:cNvSpPr>
                <a:spLocks/>
              </p:cNvSpPr>
              <p:nvPr/>
            </p:nvSpPr>
            <p:spPr bwMode="auto">
              <a:xfrm>
                <a:off x="308" y="3302"/>
                <a:ext cx="393" cy="189"/>
              </a:xfrm>
              <a:custGeom>
                <a:avLst/>
                <a:gdLst>
                  <a:gd name="T0" fmla="*/ 32 w 1574"/>
                  <a:gd name="T1" fmla="*/ 117 h 568"/>
                  <a:gd name="T2" fmla="*/ 393 w 1574"/>
                  <a:gd name="T3" fmla="*/ 189 h 568"/>
                  <a:gd name="T4" fmla="*/ 393 w 1574"/>
                  <a:gd name="T5" fmla="*/ 72 h 568"/>
                  <a:gd name="T6" fmla="*/ 32 w 1574"/>
                  <a:gd name="T7" fmla="*/ 0 h 568"/>
                  <a:gd name="T8" fmla="*/ 30 w 1574"/>
                  <a:gd name="T9" fmla="*/ 0 h 568"/>
                  <a:gd name="T10" fmla="*/ 28 w 1574"/>
                  <a:gd name="T11" fmla="*/ 0 h 568"/>
                  <a:gd name="T12" fmla="*/ 26 w 1574"/>
                  <a:gd name="T13" fmla="*/ 1 h 568"/>
                  <a:gd name="T14" fmla="*/ 24 w 1574"/>
                  <a:gd name="T15" fmla="*/ 2 h 568"/>
                  <a:gd name="T16" fmla="*/ 23 w 1574"/>
                  <a:gd name="T17" fmla="*/ 3 h 568"/>
                  <a:gd name="T18" fmla="*/ 21 w 1574"/>
                  <a:gd name="T19" fmla="*/ 4 h 568"/>
                  <a:gd name="T20" fmla="*/ 18 w 1574"/>
                  <a:gd name="T21" fmla="*/ 6 h 568"/>
                  <a:gd name="T22" fmla="*/ 16 w 1574"/>
                  <a:gd name="T23" fmla="*/ 8 h 568"/>
                  <a:gd name="T24" fmla="*/ 14 w 1574"/>
                  <a:gd name="T25" fmla="*/ 10 h 568"/>
                  <a:gd name="T26" fmla="*/ 13 w 1574"/>
                  <a:gd name="T27" fmla="*/ 12 h 568"/>
                  <a:gd name="T28" fmla="*/ 11 w 1574"/>
                  <a:gd name="T29" fmla="*/ 14 h 568"/>
                  <a:gd name="T30" fmla="*/ 10 w 1574"/>
                  <a:gd name="T31" fmla="*/ 17 h 568"/>
                  <a:gd name="T32" fmla="*/ 8 w 1574"/>
                  <a:gd name="T33" fmla="*/ 19 h 568"/>
                  <a:gd name="T34" fmla="*/ 7 w 1574"/>
                  <a:gd name="T35" fmla="*/ 21 h 568"/>
                  <a:gd name="T36" fmla="*/ 6 w 1574"/>
                  <a:gd name="T37" fmla="*/ 24 h 568"/>
                  <a:gd name="T38" fmla="*/ 5 w 1574"/>
                  <a:gd name="T39" fmla="*/ 27 h 568"/>
                  <a:gd name="T40" fmla="*/ 4 w 1574"/>
                  <a:gd name="T41" fmla="*/ 31 h 568"/>
                  <a:gd name="T42" fmla="*/ 3 w 1574"/>
                  <a:gd name="T43" fmla="*/ 33 h 568"/>
                  <a:gd name="T44" fmla="*/ 3 w 1574"/>
                  <a:gd name="T45" fmla="*/ 35 h 568"/>
                  <a:gd name="T46" fmla="*/ 2 w 1574"/>
                  <a:gd name="T47" fmla="*/ 38 h 568"/>
                  <a:gd name="T48" fmla="*/ 2 w 1574"/>
                  <a:gd name="T49" fmla="*/ 41 h 568"/>
                  <a:gd name="T50" fmla="*/ 1 w 1574"/>
                  <a:gd name="T51" fmla="*/ 44 h 568"/>
                  <a:gd name="T52" fmla="*/ 0 w 1574"/>
                  <a:gd name="T53" fmla="*/ 48 h 568"/>
                  <a:gd name="T54" fmla="*/ 0 w 1574"/>
                  <a:gd name="T55" fmla="*/ 53 h 568"/>
                  <a:gd name="T56" fmla="*/ 0 w 1574"/>
                  <a:gd name="T57" fmla="*/ 57 h 568"/>
                  <a:gd name="T58" fmla="*/ 0 w 1574"/>
                  <a:gd name="T59" fmla="*/ 62 h 568"/>
                  <a:gd name="T60" fmla="*/ 0 w 1574"/>
                  <a:gd name="T61" fmla="*/ 66 h 568"/>
                  <a:gd name="T62" fmla="*/ 1 w 1574"/>
                  <a:gd name="T63" fmla="*/ 70 h 568"/>
                  <a:gd name="T64" fmla="*/ 1 w 1574"/>
                  <a:gd name="T65" fmla="*/ 74 h 568"/>
                  <a:gd name="T66" fmla="*/ 2 w 1574"/>
                  <a:gd name="T67" fmla="*/ 77 h 568"/>
                  <a:gd name="T68" fmla="*/ 3 w 1574"/>
                  <a:gd name="T69" fmla="*/ 82 h 568"/>
                  <a:gd name="T70" fmla="*/ 4 w 1574"/>
                  <a:gd name="T71" fmla="*/ 86 h 568"/>
                  <a:gd name="T72" fmla="*/ 5 w 1574"/>
                  <a:gd name="T73" fmla="*/ 90 h 568"/>
                  <a:gd name="T74" fmla="*/ 6 w 1574"/>
                  <a:gd name="T75" fmla="*/ 94 h 568"/>
                  <a:gd name="T76" fmla="*/ 7 w 1574"/>
                  <a:gd name="T77" fmla="*/ 96 h 568"/>
                  <a:gd name="T78" fmla="*/ 9 w 1574"/>
                  <a:gd name="T79" fmla="*/ 99 h 568"/>
                  <a:gd name="T80" fmla="*/ 11 w 1574"/>
                  <a:gd name="T81" fmla="*/ 102 h 568"/>
                  <a:gd name="T82" fmla="*/ 13 w 1574"/>
                  <a:gd name="T83" fmla="*/ 105 h 568"/>
                  <a:gd name="T84" fmla="*/ 15 w 1574"/>
                  <a:gd name="T85" fmla="*/ 107 h 568"/>
                  <a:gd name="T86" fmla="*/ 17 w 1574"/>
                  <a:gd name="T87" fmla="*/ 109 h 568"/>
                  <a:gd name="T88" fmla="*/ 19 w 1574"/>
                  <a:gd name="T89" fmla="*/ 111 h 568"/>
                  <a:gd name="T90" fmla="*/ 21 w 1574"/>
                  <a:gd name="T91" fmla="*/ 113 h 568"/>
                  <a:gd name="T92" fmla="*/ 23 w 1574"/>
                  <a:gd name="T93" fmla="*/ 114 h 568"/>
                  <a:gd name="T94" fmla="*/ 25 w 1574"/>
                  <a:gd name="T95" fmla="*/ 115 h 568"/>
                  <a:gd name="T96" fmla="*/ 27 w 1574"/>
                  <a:gd name="T97" fmla="*/ 116 h 568"/>
                  <a:gd name="T98" fmla="*/ 30 w 1574"/>
                  <a:gd name="T99" fmla="*/ 117 h 568"/>
                  <a:gd name="T100" fmla="*/ 32 w 1574"/>
                  <a:gd name="T101" fmla="*/ 117 h 56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4"/>
                  <a:gd name="T154" fmla="*/ 0 h 568"/>
                  <a:gd name="T155" fmla="*/ 1574 w 1574"/>
                  <a:gd name="T156" fmla="*/ 568 h 56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4" h="568">
                    <a:moveTo>
                      <a:pt x="129" y="352"/>
                    </a:moveTo>
                    <a:lnTo>
                      <a:pt x="1572" y="568"/>
                    </a:lnTo>
                    <a:lnTo>
                      <a:pt x="1574" y="216"/>
                    </a:lnTo>
                    <a:lnTo>
                      <a:pt x="130" y="0"/>
                    </a:lnTo>
                    <a:lnTo>
                      <a:pt x="121" y="0"/>
                    </a:lnTo>
                    <a:lnTo>
                      <a:pt x="114" y="1"/>
                    </a:lnTo>
                    <a:lnTo>
                      <a:pt x="105" y="3"/>
                    </a:lnTo>
                    <a:lnTo>
                      <a:pt x="98" y="5"/>
                    </a:lnTo>
                    <a:lnTo>
                      <a:pt x="91" y="9"/>
                    </a:lnTo>
                    <a:lnTo>
                      <a:pt x="83" y="12"/>
                    </a:lnTo>
                    <a:lnTo>
                      <a:pt x="74" y="17"/>
                    </a:lnTo>
                    <a:lnTo>
                      <a:pt x="64" y="25"/>
                    </a:lnTo>
                    <a:lnTo>
                      <a:pt x="57" y="31"/>
                    </a:lnTo>
                    <a:lnTo>
                      <a:pt x="51" y="36"/>
                    </a:lnTo>
                    <a:lnTo>
                      <a:pt x="46" y="42"/>
                    </a:lnTo>
                    <a:lnTo>
                      <a:pt x="41" y="50"/>
                    </a:lnTo>
                    <a:lnTo>
                      <a:pt x="34" y="56"/>
                    </a:lnTo>
                    <a:lnTo>
                      <a:pt x="30" y="64"/>
                    </a:lnTo>
                    <a:lnTo>
                      <a:pt x="25" y="72"/>
                    </a:lnTo>
                    <a:lnTo>
                      <a:pt x="21" y="82"/>
                    </a:lnTo>
                    <a:lnTo>
                      <a:pt x="16" y="92"/>
                    </a:lnTo>
                    <a:lnTo>
                      <a:pt x="13" y="100"/>
                    </a:lnTo>
                    <a:lnTo>
                      <a:pt x="11" y="106"/>
                    </a:lnTo>
                    <a:lnTo>
                      <a:pt x="8" y="114"/>
                    </a:lnTo>
                    <a:lnTo>
                      <a:pt x="7" y="122"/>
                    </a:lnTo>
                    <a:lnTo>
                      <a:pt x="4" y="131"/>
                    </a:lnTo>
                    <a:lnTo>
                      <a:pt x="1" y="145"/>
                    </a:lnTo>
                    <a:lnTo>
                      <a:pt x="0" y="158"/>
                    </a:lnTo>
                    <a:lnTo>
                      <a:pt x="0" y="172"/>
                    </a:lnTo>
                    <a:lnTo>
                      <a:pt x="0" y="185"/>
                    </a:lnTo>
                    <a:lnTo>
                      <a:pt x="1" y="198"/>
                    </a:lnTo>
                    <a:lnTo>
                      <a:pt x="3" y="211"/>
                    </a:lnTo>
                    <a:lnTo>
                      <a:pt x="4" y="222"/>
                    </a:lnTo>
                    <a:lnTo>
                      <a:pt x="7" y="232"/>
                    </a:lnTo>
                    <a:lnTo>
                      <a:pt x="11" y="245"/>
                    </a:lnTo>
                    <a:lnTo>
                      <a:pt x="15" y="257"/>
                    </a:lnTo>
                    <a:lnTo>
                      <a:pt x="20" y="269"/>
                    </a:lnTo>
                    <a:lnTo>
                      <a:pt x="26" y="281"/>
                    </a:lnTo>
                    <a:lnTo>
                      <a:pt x="30" y="288"/>
                    </a:lnTo>
                    <a:lnTo>
                      <a:pt x="38" y="299"/>
                    </a:lnTo>
                    <a:lnTo>
                      <a:pt x="46" y="307"/>
                    </a:lnTo>
                    <a:lnTo>
                      <a:pt x="51" y="315"/>
                    </a:lnTo>
                    <a:lnTo>
                      <a:pt x="59" y="323"/>
                    </a:lnTo>
                    <a:lnTo>
                      <a:pt x="67" y="328"/>
                    </a:lnTo>
                    <a:lnTo>
                      <a:pt x="75" y="334"/>
                    </a:lnTo>
                    <a:lnTo>
                      <a:pt x="84" y="339"/>
                    </a:lnTo>
                    <a:lnTo>
                      <a:pt x="92" y="344"/>
                    </a:lnTo>
                    <a:lnTo>
                      <a:pt x="102" y="347"/>
                    </a:lnTo>
                    <a:lnTo>
                      <a:pt x="109" y="348"/>
                    </a:lnTo>
                    <a:lnTo>
                      <a:pt x="119" y="351"/>
                    </a:lnTo>
                    <a:lnTo>
                      <a:pt x="129" y="352"/>
                    </a:lnTo>
                    <a:close/>
                  </a:path>
                </a:pathLst>
              </a:custGeom>
              <a:solidFill>
                <a:srgbClr val="A00000"/>
              </a:solidFill>
              <a:ln w="4763">
                <a:solidFill>
                  <a:srgbClr val="000000"/>
                </a:solidFill>
                <a:round/>
                <a:headEnd/>
                <a:tailEnd/>
              </a:ln>
            </p:spPr>
            <p:txBody>
              <a:bodyPr/>
              <a:lstStyle/>
              <a:p>
                <a:endParaRPr lang="zh-CN" altLang="en-US" sz="1600"/>
              </a:p>
            </p:txBody>
          </p:sp>
          <p:sp>
            <p:nvSpPr>
              <p:cNvPr id="162" name="Oval 45"/>
              <p:cNvSpPr>
                <a:spLocks noChangeArrowheads="1"/>
              </p:cNvSpPr>
              <p:nvPr/>
            </p:nvSpPr>
            <p:spPr bwMode="auto">
              <a:xfrm>
                <a:off x="668" y="3374"/>
                <a:ext cx="66" cy="118"/>
              </a:xfrm>
              <a:prstGeom prst="ellipse">
                <a:avLst/>
              </a:prstGeom>
              <a:solidFill>
                <a:srgbClr val="C00000"/>
              </a:solidFill>
              <a:ln w="4763">
                <a:solidFill>
                  <a:srgbClr val="000000"/>
                </a:solidFill>
                <a:round/>
                <a:headEnd/>
                <a:tailEnd/>
              </a:ln>
            </p:spPr>
            <p:txBody>
              <a:bodyPr/>
              <a:lstStyle/>
              <a:p>
                <a:endParaRPr lang="zh-CN" altLang="en-US" sz="1600"/>
              </a:p>
            </p:txBody>
          </p:sp>
          <p:sp>
            <p:nvSpPr>
              <p:cNvPr id="163" name="Oval 46"/>
              <p:cNvSpPr>
                <a:spLocks noChangeArrowheads="1"/>
              </p:cNvSpPr>
              <p:nvPr/>
            </p:nvSpPr>
            <p:spPr bwMode="auto">
              <a:xfrm>
                <a:off x="700" y="3424"/>
                <a:ext cx="8" cy="14"/>
              </a:xfrm>
              <a:prstGeom prst="ellipse">
                <a:avLst/>
              </a:prstGeom>
              <a:solidFill>
                <a:srgbClr val="000000"/>
              </a:solidFill>
              <a:ln w="9525">
                <a:noFill/>
                <a:round/>
                <a:headEnd/>
                <a:tailEnd/>
              </a:ln>
            </p:spPr>
            <p:txBody>
              <a:bodyPr/>
              <a:lstStyle/>
              <a:p>
                <a:endParaRPr lang="zh-CN" altLang="en-US" sz="1600"/>
              </a:p>
            </p:txBody>
          </p:sp>
        </p:grpSp>
        <p:grpSp>
          <p:nvGrpSpPr>
            <p:cNvPr id="34" name="Group 47"/>
            <p:cNvGrpSpPr>
              <a:grpSpLocks/>
            </p:cNvGrpSpPr>
            <p:nvPr/>
          </p:nvGrpSpPr>
          <p:grpSpPr bwMode="auto">
            <a:xfrm>
              <a:off x="243" y="3333"/>
              <a:ext cx="426" cy="190"/>
              <a:chOff x="243" y="3333"/>
              <a:chExt cx="426" cy="190"/>
            </a:xfrm>
          </p:grpSpPr>
          <p:sp>
            <p:nvSpPr>
              <p:cNvPr id="158" name="Freeform 48"/>
              <p:cNvSpPr>
                <a:spLocks/>
              </p:cNvSpPr>
              <p:nvPr/>
            </p:nvSpPr>
            <p:spPr bwMode="auto">
              <a:xfrm>
                <a:off x="243" y="3333"/>
                <a:ext cx="393" cy="189"/>
              </a:xfrm>
              <a:custGeom>
                <a:avLst/>
                <a:gdLst>
                  <a:gd name="T0" fmla="*/ 32 w 1574"/>
                  <a:gd name="T1" fmla="*/ 117 h 569"/>
                  <a:gd name="T2" fmla="*/ 393 w 1574"/>
                  <a:gd name="T3" fmla="*/ 189 h 569"/>
                  <a:gd name="T4" fmla="*/ 393 w 1574"/>
                  <a:gd name="T5" fmla="*/ 72 h 569"/>
                  <a:gd name="T6" fmla="*/ 32 w 1574"/>
                  <a:gd name="T7" fmla="*/ 0 h 569"/>
                  <a:gd name="T8" fmla="*/ 30 w 1574"/>
                  <a:gd name="T9" fmla="*/ 0 h 569"/>
                  <a:gd name="T10" fmla="*/ 28 w 1574"/>
                  <a:gd name="T11" fmla="*/ 1 h 569"/>
                  <a:gd name="T12" fmla="*/ 26 w 1574"/>
                  <a:gd name="T13" fmla="*/ 1 h 569"/>
                  <a:gd name="T14" fmla="*/ 25 w 1574"/>
                  <a:gd name="T15" fmla="*/ 2 h 569"/>
                  <a:gd name="T16" fmla="*/ 23 w 1574"/>
                  <a:gd name="T17" fmla="*/ 3 h 569"/>
                  <a:gd name="T18" fmla="*/ 21 w 1574"/>
                  <a:gd name="T19" fmla="*/ 4 h 569"/>
                  <a:gd name="T20" fmla="*/ 18 w 1574"/>
                  <a:gd name="T21" fmla="*/ 6 h 569"/>
                  <a:gd name="T22" fmla="*/ 16 w 1574"/>
                  <a:gd name="T23" fmla="*/ 8 h 569"/>
                  <a:gd name="T24" fmla="*/ 14 w 1574"/>
                  <a:gd name="T25" fmla="*/ 11 h 569"/>
                  <a:gd name="T26" fmla="*/ 13 w 1574"/>
                  <a:gd name="T27" fmla="*/ 13 h 569"/>
                  <a:gd name="T28" fmla="*/ 11 w 1574"/>
                  <a:gd name="T29" fmla="*/ 14 h 569"/>
                  <a:gd name="T30" fmla="*/ 10 w 1574"/>
                  <a:gd name="T31" fmla="*/ 17 h 569"/>
                  <a:gd name="T32" fmla="*/ 8 w 1574"/>
                  <a:gd name="T33" fmla="*/ 19 h 569"/>
                  <a:gd name="T34" fmla="*/ 7 w 1574"/>
                  <a:gd name="T35" fmla="*/ 22 h 569"/>
                  <a:gd name="T36" fmla="*/ 6 w 1574"/>
                  <a:gd name="T37" fmla="*/ 24 h 569"/>
                  <a:gd name="T38" fmla="*/ 5 w 1574"/>
                  <a:gd name="T39" fmla="*/ 27 h 569"/>
                  <a:gd name="T40" fmla="*/ 4 w 1574"/>
                  <a:gd name="T41" fmla="*/ 31 h 569"/>
                  <a:gd name="T42" fmla="*/ 3 w 1574"/>
                  <a:gd name="T43" fmla="*/ 34 h 569"/>
                  <a:gd name="T44" fmla="*/ 3 w 1574"/>
                  <a:gd name="T45" fmla="*/ 36 h 569"/>
                  <a:gd name="T46" fmla="*/ 2 w 1574"/>
                  <a:gd name="T47" fmla="*/ 38 h 569"/>
                  <a:gd name="T48" fmla="*/ 2 w 1574"/>
                  <a:gd name="T49" fmla="*/ 41 h 569"/>
                  <a:gd name="T50" fmla="*/ 1 w 1574"/>
                  <a:gd name="T51" fmla="*/ 44 h 569"/>
                  <a:gd name="T52" fmla="*/ 0 w 1574"/>
                  <a:gd name="T53" fmla="*/ 48 h 569"/>
                  <a:gd name="T54" fmla="*/ 0 w 1574"/>
                  <a:gd name="T55" fmla="*/ 53 h 569"/>
                  <a:gd name="T56" fmla="*/ 0 w 1574"/>
                  <a:gd name="T57" fmla="*/ 57 h 569"/>
                  <a:gd name="T58" fmla="*/ 0 w 1574"/>
                  <a:gd name="T59" fmla="*/ 61 h 569"/>
                  <a:gd name="T60" fmla="*/ 0 w 1574"/>
                  <a:gd name="T61" fmla="*/ 66 h 569"/>
                  <a:gd name="T62" fmla="*/ 1 w 1574"/>
                  <a:gd name="T63" fmla="*/ 70 h 569"/>
                  <a:gd name="T64" fmla="*/ 1 w 1574"/>
                  <a:gd name="T65" fmla="*/ 74 h 569"/>
                  <a:gd name="T66" fmla="*/ 2 w 1574"/>
                  <a:gd name="T67" fmla="*/ 77 h 569"/>
                  <a:gd name="T68" fmla="*/ 3 w 1574"/>
                  <a:gd name="T69" fmla="*/ 82 h 569"/>
                  <a:gd name="T70" fmla="*/ 4 w 1574"/>
                  <a:gd name="T71" fmla="*/ 86 h 569"/>
                  <a:gd name="T72" fmla="*/ 5 w 1574"/>
                  <a:gd name="T73" fmla="*/ 90 h 569"/>
                  <a:gd name="T74" fmla="*/ 6 w 1574"/>
                  <a:gd name="T75" fmla="*/ 94 h 569"/>
                  <a:gd name="T76" fmla="*/ 7 w 1574"/>
                  <a:gd name="T77" fmla="*/ 96 h 569"/>
                  <a:gd name="T78" fmla="*/ 9 w 1574"/>
                  <a:gd name="T79" fmla="*/ 100 h 569"/>
                  <a:gd name="T80" fmla="*/ 11 w 1574"/>
                  <a:gd name="T81" fmla="*/ 103 h 569"/>
                  <a:gd name="T82" fmla="*/ 13 w 1574"/>
                  <a:gd name="T83" fmla="*/ 105 h 569"/>
                  <a:gd name="T84" fmla="*/ 15 w 1574"/>
                  <a:gd name="T85" fmla="*/ 108 h 569"/>
                  <a:gd name="T86" fmla="*/ 17 w 1574"/>
                  <a:gd name="T87" fmla="*/ 110 h 569"/>
                  <a:gd name="T88" fmla="*/ 19 w 1574"/>
                  <a:gd name="T89" fmla="*/ 111 h 569"/>
                  <a:gd name="T90" fmla="*/ 21 w 1574"/>
                  <a:gd name="T91" fmla="*/ 113 h 569"/>
                  <a:gd name="T92" fmla="*/ 23 w 1574"/>
                  <a:gd name="T93" fmla="*/ 114 h 569"/>
                  <a:gd name="T94" fmla="*/ 25 w 1574"/>
                  <a:gd name="T95" fmla="*/ 116 h 569"/>
                  <a:gd name="T96" fmla="*/ 27 w 1574"/>
                  <a:gd name="T97" fmla="*/ 116 h 569"/>
                  <a:gd name="T98" fmla="*/ 30 w 1574"/>
                  <a:gd name="T99" fmla="*/ 117 h 569"/>
                  <a:gd name="T100" fmla="*/ 32 w 1574"/>
                  <a:gd name="T101" fmla="*/ 117 h 56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4"/>
                  <a:gd name="T154" fmla="*/ 0 h 569"/>
                  <a:gd name="T155" fmla="*/ 1574 w 1574"/>
                  <a:gd name="T156" fmla="*/ 569 h 56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4" h="569">
                    <a:moveTo>
                      <a:pt x="129" y="352"/>
                    </a:moveTo>
                    <a:lnTo>
                      <a:pt x="1572" y="569"/>
                    </a:lnTo>
                    <a:lnTo>
                      <a:pt x="1574" y="216"/>
                    </a:lnTo>
                    <a:lnTo>
                      <a:pt x="130" y="0"/>
                    </a:lnTo>
                    <a:lnTo>
                      <a:pt x="122" y="1"/>
                    </a:lnTo>
                    <a:lnTo>
                      <a:pt x="114" y="2"/>
                    </a:lnTo>
                    <a:lnTo>
                      <a:pt x="105" y="4"/>
                    </a:lnTo>
                    <a:lnTo>
                      <a:pt x="99" y="6"/>
                    </a:lnTo>
                    <a:lnTo>
                      <a:pt x="92" y="10"/>
                    </a:lnTo>
                    <a:lnTo>
                      <a:pt x="83" y="13"/>
                    </a:lnTo>
                    <a:lnTo>
                      <a:pt x="74" y="19"/>
                    </a:lnTo>
                    <a:lnTo>
                      <a:pt x="64" y="25"/>
                    </a:lnTo>
                    <a:lnTo>
                      <a:pt x="58" y="32"/>
                    </a:lnTo>
                    <a:lnTo>
                      <a:pt x="51" y="38"/>
                    </a:lnTo>
                    <a:lnTo>
                      <a:pt x="46" y="43"/>
                    </a:lnTo>
                    <a:lnTo>
                      <a:pt x="41" y="50"/>
                    </a:lnTo>
                    <a:lnTo>
                      <a:pt x="34" y="58"/>
                    </a:lnTo>
                    <a:lnTo>
                      <a:pt x="30" y="65"/>
                    </a:lnTo>
                    <a:lnTo>
                      <a:pt x="25" y="73"/>
                    </a:lnTo>
                    <a:lnTo>
                      <a:pt x="21" y="82"/>
                    </a:lnTo>
                    <a:lnTo>
                      <a:pt x="16" y="93"/>
                    </a:lnTo>
                    <a:lnTo>
                      <a:pt x="13" y="101"/>
                    </a:lnTo>
                    <a:lnTo>
                      <a:pt x="11" y="108"/>
                    </a:lnTo>
                    <a:lnTo>
                      <a:pt x="8" y="114"/>
                    </a:lnTo>
                    <a:lnTo>
                      <a:pt x="7" y="122"/>
                    </a:lnTo>
                    <a:lnTo>
                      <a:pt x="4" y="132"/>
                    </a:lnTo>
                    <a:lnTo>
                      <a:pt x="1" y="146"/>
                    </a:lnTo>
                    <a:lnTo>
                      <a:pt x="0" y="160"/>
                    </a:lnTo>
                    <a:lnTo>
                      <a:pt x="0" y="173"/>
                    </a:lnTo>
                    <a:lnTo>
                      <a:pt x="0" y="185"/>
                    </a:lnTo>
                    <a:lnTo>
                      <a:pt x="1" y="200"/>
                    </a:lnTo>
                    <a:lnTo>
                      <a:pt x="3" y="212"/>
                    </a:lnTo>
                    <a:lnTo>
                      <a:pt x="5" y="222"/>
                    </a:lnTo>
                    <a:lnTo>
                      <a:pt x="8" y="233"/>
                    </a:lnTo>
                    <a:lnTo>
                      <a:pt x="12" y="246"/>
                    </a:lnTo>
                    <a:lnTo>
                      <a:pt x="16" y="259"/>
                    </a:lnTo>
                    <a:lnTo>
                      <a:pt x="21" y="271"/>
                    </a:lnTo>
                    <a:lnTo>
                      <a:pt x="26" y="282"/>
                    </a:lnTo>
                    <a:lnTo>
                      <a:pt x="30" y="290"/>
                    </a:lnTo>
                    <a:lnTo>
                      <a:pt x="38" y="300"/>
                    </a:lnTo>
                    <a:lnTo>
                      <a:pt x="46" y="309"/>
                    </a:lnTo>
                    <a:lnTo>
                      <a:pt x="51" y="315"/>
                    </a:lnTo>
                    <a:lnTo>
                      <a:pt x="59" y="324"/>
                    </a:lnTo>
                    <a:lnTo>
                      <a:pt x="67" y="330"/>
                    </a:lnTo>
                    <a:lnTo>
                      <a:pt x="75" y="335"/>
                    </a:lnTo>
                    <a:lnTo>
                      <a:pt x="84" y="340"/>
                    </a:lnTo>
                    <a:lnTo>
                      <a:pt x="93" y="344"/>
                    </a:lnTo>
                    <a:lnTo>
                      <a:pt x="102" y="348"/>
                    </a:lnTo>
                    <a:lnTo>
                      <a:pt x="109" y="350"/>
                    </a:lnTo>
                    <a:lnTo>
                      <a:pt x="119" y="352"/>
                    </a:lnTo>
                    <a:lnTo>
                      <a:pt x="129" y="352"/>
                    </a:lnTo>
                    <a:close/>
                  </a:path>
                </a:pathLst>
              </a:custGeom>
              <a:solidFill>
                <a:srgbClr val="A00000"/>
              </a:solidFill>
              <a:ln w="4763">
                <a:solidFill>
                  <a:srgbClr val="000000"/>
                </a:solidFill>
                <a:round/>
                <a:headEnd/>
                <a:tailEnd/>
              </a:ln>
            </p:spPr>
            <p:txBody>
              <a:bodyPr/>
              <a:lstStyle/>
              <a:p>
                <a:endParaRPr lang="zh-CN" altLang="en-US" sz="1600"/>
              </a:p>
            </p:txBody>
          </p:sp>
          <p:sp>
            <p:nvSpPr>
              <p:cNvPr id="159" name="Oval 49"/>
              <p:cNvSpPr>
                <a:spLocks noChangeArrowheads="1"/>
              </p:cNvSpPr>
              <p:nvPr/>
            </p:nvSpPr>
            <p:spPr bwMode="auto">
              <a:xfrm>
                <a:off x="603" y="3405"/>
                <a:ext cx="66" cy="118"/>
              </a:xfrm>
              <a:prstGeom prst="ellipse">
                <a:avLst/>
              </a:prstGeom>
              <a:solidFill>
                <a:srgbClr val="E00000"/>
              </a:solidFill>
              <a:ln w="4763">
                <a:solidFill>
                  <a:srgbClr val="000000"/>
                </a:solidFill>
                <a:round/>
                <a:headEnd/>
                <a:tailEnd/>
              </a:ln>
            </p:spPr>
            <p:txBody>
              <a:bodyPr/>
              <a:lstStyle/>
              <a:p>
                <a:endParaRPr lang="zh-CN" altLang="en-US" sz="1600"/>
              </a:p>
            </p:txBody>
          </p:sp>
          <p:sp>
            <p:nvSpPr>
              <p:cNvPr id="160" name="Oval 50"/>
              <p:cNvSpPr>
                <a:spLocks noChangeArrowheads="1"/>
              </p:cNvSpPr>
              <p:nvPr/>
            </p:nvSpPr>
            <p:spPr bwMode="auto">
              <a:xfrm>
                <a:off x="635" y="3454"/>
                <a:ext cx="8" cy="14"/>
              </a:xfrm>
              <a:prstGeom prst="ellipse">
                <a:avLst/>
              </a:prstGeom>
              <a:solidFill>
                <a:srgbClr val="000000"/>
              </a:solidFill>
              <a:ln w="9525">
                <a:noFill/>
                <a:round/>
                <a:headEnd/>
                <a:tailEnd/>
              </a:ln>
            </p:spPr>
            <p:txBody>
              <a:bodyPr/>
              <a:lstStyle/>
              <a:p>
                <a:endParaRPr lang="zh-CN" altLang="en-US" sz="1600"/>
              </a:p>
            </p:txBody>
          </p:sp>
        </p:grpSp>
        <p:grpSp>
          <p:nvGrpSpPr>
            <p:cNvPr id="35" name="Group 51"/>
            <p:cNvGrpSpPr>
              <a:grpSpLocks/>
            </p:cNvGrpSpPr>
            <p:nvPr/>
          </p:nvGrpSpPr>
          <p:grpSpPr bwMode="auto">
            <a:xfrm>
              <a:off x="178" y="3365"/>
              <a:ext cx="426" cy="190"/>
              <a:chOff x="178" y="3365"/>
              <a:chExt cx="426" cy="190"/>
            </a:xfrm>
          </p:grpSpPr>
          <p:sp>
            <p:nvSpPr>
              <p:cNvPr id="155" name="Freeform 52"/>
              <p:cNvSpPr>
                <a:spLocks/>
              </p:cNvSpPr>
              <p:nvPr/>
            </p:nvSpPr>
            <p:spPr bwMode="auto">
              <a:xfrm>
                <a:off x="178" y="3365"/>
                <a:ext cx="393" cy="190"/>
              </a:xfrm>
              <a:custGeom>
                <a:avLst/>
                <a:gdLst>
                  <a:gd name="T0" fmla="*/ 32 w 1573"/>
                  <a:gd name="T1" fmla="*/ 118 h 569"/>
                  <a:gd name="T2" fmla="*/ 393 w 1573"/>
                  <a:gd name="T3" fmla="*/ 190 h 569"/>
                  <a:gd name="T4" fmla="*/ 393 w 1573"/>
                  <a:gd name="T5" fmla="*/ 72 h 569"/>
                  <a:gd name="T6" fmla="*/ 32 w 1573"/>
                  <a:gd name="T7" fmla="*/ 0 h 569"/>
                  <a:gd name="T8" fmla="*/ 30 w 1573"/>
                  <a:gd name="T9" fmla="*/ 0 h 569"/>
                  <a:gd name="T10" fmla="*/ 29 w 1573"/>
                  <a:gd name="T11" fmla="*/ 1 h 569"/>
                  <a:gd name="T12" fmla="*/ 26 w 1573"/>
                  <a:gd name="T13" fmla="*/ 1 h 569"/>
                  <a:gd name="T14" fmla="*/ 24 w 1573"/>
                  <a:gd name="T15" fmla="*/ 2 h 569"/>
                  <a:gd name="T16" fmla="*/ 23 w 1573"/>
                  <a:gd name="T17" fmla="*/ 3 h 569"/>
                  <a:gd name="T18" fmla="*/ 21 w 1573"/>
                  <a:gd name="T19" fmla="*/ 4 h 569"/>
                  <a:gd name="T20" fmla="*/ 18 w 1573"/>
                  <a:gd name="T21" fmla="*/ 6 h 569"/>
                  <a:gd name="T22" fmla="*/ 16 w 1573"/>
                  <a:gd name="T23" fmla="*/ 8 h 569"/>
                  <a:gd name="T24" fmla="*/ 14 w 1573"/>
                  <a:gd name="T25" fmla="*/ 11 h 569"/>
                  <a:gd name="T26" fmla="*/ 13 w 1573"/>
                  <a:gd name="T27" fmla="*/ 12 h 569"/>
                  <a:gd name="T28" fmla="*/ 11 w 1573"/>
                  <a:gd name="T29" fmla="*/ 14 h 569"/>
                  <a:gd name="T30" fmla="*/ 10 w 1573"/>
                  <a:gd name="T31" fmla="*/ 16 h 569"/>
                  <a:gd name="T32" fmla="*/ 9 w 1573"/>
                  <a:gd name="T33" fmla="*/ 19 h 569"/>
                  <a:gd name="T34" fmla="*/ 7 w 1573"/>
                  <a:gd name="T35" fmla="*/ 22 h 569"/>
                  <a:gd name="T36" fmla="*/ 6 w 1573"/>
                  <a:gd name="T37" fmla="*/ 24 h 569"/>
                  <a:gd name="T38" fmla="*/ 5 w 1573"/>
                  <a:gd name="T39" fmla="*/ 27 h 569"/>
                  <a:gd name="T40" fmla="*/ 4 w 1573"/>
                  <a:gd name="T41" fmla="*/ 31 h 569"/>
                  <a:gd name="T42" fmla="*/ 3 w 1573"/>
                  <a:gd name="T43" fmla="*/ 34 h 569"/>
                  <a:gd name="T44" fmla="*/ 2 w 1573"/>
                  <a:gd name="T45" fmla="*/ 36 h 569"/>
                  <a:gd name="T46" fmla="*/ 2 w 1573"/>
                  <a:gd name="T47" fmla="*/ 38 h 569"/>
                  <a:gd name="T48" fmla="*/ 1 w 1573"/>
                  <a:gd name="T49" fmla="*/ 41 h 569"/>
                  <a:gd name="T50" fmla="*/ 1 w 1573"/>
                  <a:gd name="T51" fmla="*/ 44 h 569"/>
                  <a:gd name="T52" fmla="*/ 0 w 1573"/>
                  <a:gd name="T53" fmla="*/ 49 h 569"/>
                  <a:gd name="T54" fmla="*/ 0 w 1573"/>
                  <a:gd name="T55" fmla="*/ 53 h 569"/>
                  <a:gd name="T56" fmla="*/ 0 w 1573"/>
                  <a:gd name="T57" fmla="*/ 58 h 569"/>
                  <a:gd name="T58" fmla="*/ 0 w 1573"/>
                  <a:gd name="T59" fmla="*/ 62 h 569"/>
                  <a:gd name="T60" fmla="*/ 0 w 1573"/>
                  <a:gd name="T61" fmla="*/ 66 h 569"/>
                  <a:gd name="T62" fmla="*/ 1 w 1573"/>
                  <a:gd name="T63" fmla="*/ 71 h 569"/>
                  <a:gd name="T64" fmla="*/ 1 w 1573"/>
                  <a:gd name="T65" fmla="*/ 74 h 569"/>
                  <a:gd name="T66" fmla="*/ 2 w 1573"/>
                  <a:gd name="T67" fmla="*/ 78 h 569"/>
                  <a:gd name="T68" fmla="*/ 3 w 1573"/>
                  <a:gd name="T69" fmla="*/ 82 h 569"/>
                  <a:gd name="T70" fmla="*/ 4 w 1573"/>
                  <a:gd name="T71" fmla="*/ 86 h 569"/>
                  <a:gd name="T72" fmla="*/ 5 w 1573"/>
                  <a:gd name="T73" fmla="*/ 90 h 569"/>
                  <a:gd name="T74" fmla="*/ 6 w 1573"/>
                  <a:gd name="T75" fmla="*/ 94 h 569"/>
                  <a:gd name="T76" fmla="*/ 8 w 1573"/>
                  <a:gd name="T77" fmla="*/ 97 h 569"/>
                  <a:gd name="T78" fmla="*/ 9 w 1573"/>
                  <a:gd name="T79" fmla="*/ 100 h 569"/>
                  <a:gd name="T80" fmla="*/ 11 w 1573"/>
                  <a:gd name="T81" fmla="*/ 103 h 569"/>
                  <a:gd name="T82" fmla="*/ 13 w 1573"/>
                  <a:gd name="T83" fmla="*/ 105 h 569"/>
                  <a:gd name="T84" fmla="*/ 15 w 1573"/>
                  <a:gd name="T85" fmla="*/ 108 h 569"/>
                  <a:gd name="T86" fmla="*/ 17 w 1573"/>
                  <a:gd name="T87" fmla="*/ 110 h 569"/>
                  <a:gd name="T88" fmla="*/ 19 w 1573"/>
                  <a:gd name="T89" fmla="*/ 112 h 569"/>
                  <a:gd name="T90" fmla="*/ 21 w 1573"/>
                  <a:gd name="T91" fmla="*/ 113 h 569"/>
                  <a:gd name="T92" fmla="*/ 23 w 1573"/>
                  <a:gd name="T93" fmla="*/ 115 h 569"/>
                  <a:gd name="T94" fmla="*/ 25 w 1573"/>
                  <a:gd name="T95" fmla="*/ 116 h 569"/>
                  <a:gd name="T96" fmla="*/ 27 w 1573"/>
                  <a:gd name="T97" fmla="*/ 117 h 569"/>
                  <a:gd name="T98" fmla="*/ 30 w 1573"/>
                  <a:gd name="T99" fmla="*/ 118 h 569"/>
                  <a:gd name="T100" fmla="*/ 32 w 1573"/>
                  <a:gd name="T101" fmla="*/ 118 h 56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3"/>
                  <a:gd name="T154" fmla="*/ 0 h 569"/>
                  <a:gd name="T155" fmla="*/ 1573 w 1573"/>
                  <a:gd name="T156" fmla="*/ 569 h 56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3" h="569">
                    <a:moveTo>
                      <a:pt x="130" y="352"/>
                    </a:moveTo>
                    <a:lnTo>
                      <a:pt x="1573" y="569"/>
                    </a:lnTo>
                    <a:lnTo>
                      <a:pt x="1573" y="216"/>
                    </a:lnTo>
                    <a:lnTo>
                      <a:pt x="130" y="0"/>
                    </a:lnTo>
                    <a:lnTo>
                      <a:pt x="122" y="1"/>
                    </a:lnTo>
                    <a:lnTo>
                      <a:pt x="115" y="2"/>
                    </a:lnTo>
                    <a:lnTo>
                      <a:pt x="106" y="4"/>
                    </a:lnTo>
                    <a:lnTo>
                      <a:pt x="98" y="6"/>
                    </a:lnTo>
                    <a:lnTo>
                      <a:pt x="92" y="8"/>
                    </a:lnTo>
                    <a:lnTo>
                      <a:pt x="84" y="13"/>
                    </a:lnTo>
                    <a:lnTo>
                      <a:pt x="73" y="18"/>
                    </a:lnTo>
                    <a:lnTo>
                      <a:pt x="64" y="25"/>
                    </a:lnTo>
                    <a:lnTo>
                      <a:pt x="58" y="32"/>
                    </a:lnTo>
                    <a:lnTo>
                      <a:pt x="51" y="37"/>
                    </a:lnTo>
                    <a:lnTo>
                      <a:pt x="46" y="43"/>
                    </a:lnTo>
                    <a:lnTo>
                      <a:pt x="40" y="49"/>
                    </a:lnTo>
                    <a:lnTo>
                      <a:pt x="35" y="57"/>
                    </a:lnTo>
                    <a:lnTo>
                      <a:pt x="30" y="65"/>
                    </a:lnTo>
                    <a:lnTo>
                      <a:pt x="26" y="73"/>
                    </a:lnTo>
                    <a:lnTo>
                      <a:pt x="21" y="82"/>
                    </a:lnTo>
                    <a:lnTo>
                      <a:pt x="17" y="93"/>
                    </a:lnTo>
                    <a:lnTo>
                      <a:pt x="13" y="101"/>
                    </a:lnTo>
                    <a:lnTo>
                      <a:pt x="10" y="107"/>
                    </a:lnTo>
                    <a:lnTo>
                      <a:pt x="9" y="114"/>
                    </a:lnTo>
                    <a:lnTo>
                      <a:pt x="6" y="122"/>
                    </a:lnTo>
                    <a:lnTo>
                      <a:pt x="4" y="132"/>
                    </a:lnTo>
                    <a:lnTo>
                      <a:pt x="2" y="146"/>
                    </a:lnTo>
                    <a:lnTo>
                      <a:pt x="0" y="159"/>
                    </a:lnTo>
                    <a:lnTo>
                      <a:pt x="0" y="173"/>
                    </a:lnTo>
                    <a:lnTo>
                      <a:pt x="0" y="185"/>
                    </a:lnTo>
                    <a:lnTo>
                      <a:pt x="1" y="199"/>
                    </a:lnTo>
                    <a:lnTo>
                      <a:pt x="4" y="212"/>
                    </a:lnTo>
                    <a:lnTo>
                      <a:pt x="5" y="222"/>
                    </a:lnTo>
                    <a:lnTo>
                      <a:pt x="8" y="233"/>
                    </a:lnTo>
                    <a:lnTo>
                      <a:pt x="12" y="246"/>
                    </a:lnTo>
                    <a:lnTo>
                      <a:pt x="16" y="258"/>
                    </a:lnTo>
                    <a:lnTo>
                      <a:pt x="21" y="270"/>
                    </a:lnTo>
                    <a:lnTo>
                      <a:pt x="26" y="282"/>
                    </a:lnTo>
                    <a:lnTo>
                      <a:pt x="31" y="289"/>
                    </a:lnTo>
                    <a:lnTo>
                      <a:pt x="38" y="299"/>
                    </a:lnTo>
                    <a:lnTo>
                      <a:pt x="46" y="308"/>
                    </a:lnTo>
                    <a:lnTo>
                      <a:pt x="51" y="315"/>
                    </a:lnTo>
                    <a:lnTo>
                      <a:pt x="59" y="324"/>
                    </a:lnTo>
                    <a:lnTo>
                      <a:pt x="67" y="329"/>
                    </a:lnTo>
                    <a:lnTo>
                      <a:pt x="76" y="335"/>
                    </a:lnTo>
                    <a:lnTo>
                      <a:pt x="85" y="339"/>
                    </a:lnTo>
                    <a:lnTo>
                      <a:pt x="93" y="344"/>
                    </a:lnTo>
                    <a:lnTo>
                      <a:pt x="102" y="348"/>
                    </a:lnTo>
                    <a:lnTo>
                      <a:pt x="110" y="349"/>
                    </a:lnTo>
                    <a:lnTo>
                      <a:pt x="119" y="352"/>
                    </a:lnTo>
                    <a:lnTo>
                      <a:pt x="130" y="352"/>
                    </a:lnTo>
                    <a:close/>
                  </a:path>
                </a:pathLst>
              </a:custGeom>
              <a:solidFill>
                <a:srgbClr val="A00000"/>
              </a:solidFill>
              <a:ln w="4763">
                <a:solidFill>
                  <a:srgbClr val="000000"/>
                </a:solidFill>
                <a:round/>
                <a:headEnd/>
                <a:tailEnd/>
              </a:ln>
            </p:spPr>
            <p:txBody>
              <a:bodyPr/>
              <a:lstStyle/>
              <a:p>
                <a:endParaRPr lang="zh-CN" altLang="en-US" sz="1600"/>
              </a:p>
            </p:txBody>
          </p:sp>
          <p:sp>
            <p:nvSpPr>
              <p:cNvPr id="156" name="Oval 53"/>
              <p:cNvSpPr>
                <a:spLocks noChangeArrowheads="1"/>
              </p:cNvSpPr>
              <p:nvPr/>
            </p:nvSpPr>
            <p:spPr bwMode="auto">
              <a:xfrm>
                <a:off x="538" y="3437"/>
                <a:ext cx="66" cy="118"/>
              </a:xfrm>
              <a:prstGeom prst="ellipse">
                <a:avLst/>
              </a:prstGeom>
              <a:solidFill>
                <a:srgbClr val="FF0000"/>
              </a:solidFill>
              <a:ln w="4763">
                <a:solidFill>
                  <a:srgbClr val="000000"/>
                </a:solidFill>
                <a:round/>
                <a:headEnd/>
                <a:tailEnd/>
              </a:ln>
            </p:spPr>
            <p:txBody>
              <a:bodyPr/>
              <a:lstStyle/>
              <a:p>
                <a:endParaRPr lang="zh-CN" altLang="en-US" sz="1600"/>
              </a:p>
            </p:txBody>
          </p:sp>
          <p:sp>
            <p:nvSpPr>
              <p:cNvPr id="157" name="Oval 54"/>
              <p:cNvSpPr>
                <a:spLocks noChangeArrowheads="1"/>
              </p:cNvSpPr>
              <p:nvPr/>
            </p:nvSpPr>
            <p:spPr bwMode="auto">
              <a:xfrm>
                <a:off x="570" y="3490"/>
                <a:ext cx="9" cy="15"/>
              </a:xfrm>
              <a:prstGeom prst="ellipse">
                <a:avLst/>
              </a:prstGeom>
              <a:solidFill>
                <a:srgbClr val="000000"/>
              </a:solidFill>
              <a:ln w="9525">
                <a:noFill/>
                <a:round/>
                <a:headEnd/>
                <a:tailEnd/>
              </a:ln>
            </p:spPr>
            <p:txBody>
              <a:bodyPr/>
              <a:lstStyle/>
              <a:p>
                <a:endParaRPr lang="zh-CN" altLang="en-US" sz="1600"/>
              </a:p>
            </p:txBody>
          </p:sp>
        </p:grpSp>
        <p:sp>
          <p:nvSpPr>
            <p:cNvPr id="36" name="Freeform 55"/>
            <p:cNvSpPr>
              <a:spLocks/>
            </p:cNvSpPr>
            <p:nvPr/>
          </p:nvSpPr>
          <p:spPr bwMode="auto">
            <a:xfrm>
              <a:off x="571" y="3491"/>
              <a:ext cx="451" cy="335"/>
            </a:xfrm>
            <a:custGeom>
              <a:avLst/>
              <a:gdLst>
                <a:gd name="T0" fmla="*/ 10 w 1806"/>
                <a:gd name="T1" fmla="*/ 2 h 1005"/>
                <a:gd name="T2" fmla="*/ 25 w 1806"/>
                <a:gd name="T3" fmla="*/ 7 h 1005"/>
                <a:gd name="T4" fmla="*/ 54 w 1806"/>
                <a:gd name="T5" fmla="*/ 16 h 1005"/>
                <a:gd name="T6" fmla="*/ 85 w 1806"/>
                <a:gd name="T7" fmla="*/ 30 h 1005"/>
                <a:gd name="T8" fmla="*/ 108 w 1806"/>
                <a:gd name="T9" fmla="*/ 42 h 1005"/>
                <a:gd name="T10" fmla="*/ 130 w 1806"/>
                <a:gd name="T11" fmla="*/ 58 h 1005"/>
                <a:gd name="T12" fmla="*/ 149 w 1806"/>
                <a:gd name="T13" fmla="*/ 77 h 1005"/>
                <a:gd name="T14" fmla="*/ 170 w 1806"/>
                <a:gd name="T15" fmla="*/ 99 h 1005"/>
                <a:gd name="T16" fmla="*/ 187 w 1806"/>
                <a:gd name="T17" fmla="*/ 119 h 1005"/>
                <a:gd name="T18" fmla="*/ 207 w 1806"/>
                <a:gd name="T19" fmla="*/ 146 h 1005"/>
                <a:gd name="T20" fmla="*/ 226 w 1806"/>
                <a:gd name="T21" fmla="*/ 182 h 1005"/>
                <a:gd name="T22" fmla="*/ 244 w 1806"/>
                <a:gd name="T23" fmla="*/ 223 h 1005"/>
                <a:gd name="T24" fmla="*/ 254 w 1806"/>
                <a:gd name="T25" fmla="*/ 249 h 1005"/>
                <a:gd name="T26" fmla="*/ 262 w 1806"/>
                <a:gd name="T27" fmla="*/ 275 h 1005"/>
                <a:gd name="T28" fmla="*/ 268 w 1806"/>
                <a:gd name="T29" fmla="*/ 292 h 1005"/>
                <a:gd name="T30" fmla="*/ 280 w 1806"/>
                <a:gd name="T31" fmla="*/ 307 h 1005"/>
                <a:gd name="T32" fmla="*/ 301 w 1806"/>
                <a:gd name="T33" fmla="*/ 318 h 1005"/>
                <a:gd name="T34" fmla="*/ 330 w 1806"/>
                <a:gd name="T35" fmla="*/ 324 h 1005"/>
                <a:gd name="T36" fmla="*/ 360 w 1806"/>
                <a:gd name="T37" fmla="*/ 322 h 1005"/>
                <a:gd name="T38" fmla="*/ 395 w 1806"/>
                <a:gd name="T39" fmla="*/ 313 h 1005"/>
                <a:gd name="T40" fmla="*/ 428 w 1806"/>
                <a:gd name="T41" fmla="*/ 302 h 1005"/>
                <a:gd name="T42" fmla="*/ 451 w 1806"/>
                <a:gd name="T43" fmla="*/ 299 h 1005"/>
                <a:gd name="T44" fmla="*/ 414 w 1806"/>
                <a:gd name="T45" fmla="*/ 318 h 1005"/>
                <a:gd name="T46" fmla="*/ 374 w 1806"/>
                <a:gd name="T47" fmla="*/ 329 h 1005"/>
                <a:gd name="T48" fmla="*/ 344 w 1806"/>
                <a:gd name="T49" fmla="*/ 335 h 1005"/>
                <a:gd name="T50" fmla="*/ 316 w 1806"/>
                <a:gd name="T51" fmla="*/ 333 h 1005"/>
                <a:gd name="T52" fmla="*/ 294 w 1806"/>
                <a:gd name="T53" fmla="*/ 327 h 1005"/>
                <a:gd name="T54" fmla="*/ 274 w 1806"/>
                <a:gd name="T55" fmla="*/ 315 h 1005"/>
                <a:gd name="T56" fmla="*/ 260 w 1806"/>
                <a:gd name="T57" fmla="*/ 297 h 1005"/>
                <a:gd name="T58" fmla="*/ 250 w 1806"/>
                <a:gd name="T59" fmla="*/ 265 h 1005"/>
                <a:gd name="T60" fmla="*/ 240 w 1806"/>
                <a:gd name="T61" fmla="*/ 235 h 1005"/>
                <a:gd name="T62" fmla="*/ 225 w 1806"/>
                <a:gd name="T63" fmla="*/ 201 h 1005"/>
                <a:gd name="T64" fmla="*/ 207 w 1806"/>
                <a:gd name="T65" fmla="*/ 163 h 1005"/>
                <a:gd name="T66" fmla="*/ 190 w 1806"/>
                <a:gd name="T67" fmla="*/ 136 h 1005"/>
                <a:gd name="T68" fmla="*/ 169 w 1806"/>
                <a:gd name="T69" fmla="*/ 110 h 1005"/>
                <a:gd name="T70" fmla="*/ 147 w 1806"/>
                <a:gd name="T71" fmla="*/ 88 h 1005"/>
                <a:gd name="T72" fmla="*/ 123 w 1806"/>
                <a:gd name="T73" fmla="*/ 65 h 1005"/>
                <a:gd name="T74" fmla="*/ 96 w 1806"/>
                <a:gd name="T75" fmla="*/ 47 h 1005"/>
                <a:gd name="T76" fmla="*/ 60 w 1806"/>
                <a:gd name="T77" fmla="*/ 30 h 1005"/>
                <a:gd name="T78" fmla="*/ 33 w 1806"/>
                <a:gd name="T79" fmla="*/ 20 h 1005"/>
                <a:gd name="T80" fmla="*/ 15 w 1806"/>
                <a:gd name="T81" fmla="*/ 15 h 1005"/>
                <a:gd name="T82" fmla="*/ 2 w 1806"/>
                <a:gd name="T83" fmla="*/ 12 h 1005"/>
                <a:gd name="T84" fmla="*/ 0 w 1806"/>
                <a:gd name="T85" fmla="*/ 10 h 1005"/>
                <a:gd name="T86" fmla="*/ 0 w 1806"/>
                <a:gd name="T87" fmla="*/ 6 h 1005"/>
                <a:gd name="T88" fmla="*/ 0 w 1806"/>
                <a:gd name="T89" fmla="*/ 3 h 1005"/>
                <a:gd name="T90" fmla="*/ 2 w 1806"/>
                <a:gd name="T91" fmla="*/ 0 h 10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06"/>
                <a:gd name="T139" fmla="*/ 0 h 1005"/>
                <a:gd name="T140" fmla="*/ 1806 w 1806"/>
                <a:gd name="T141" fmla="*/ 1005 h 10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06" h="1005">
                  <a:moveTo>
                    <a:pt x="12" y="0"/>
                  </a:moveTo>
                  <a:lnTo>
                    <a:pt x="29" y="3"/>
                  </a:lnTo>
                  <a:lnTo>
                    <a:pt x="42" y="7"/>
                  </a:lnTo>
                  <a:lnTo>
                    <a:pt x="66" y="12"/>
                  </a:lnTo>
                  <a:lnTo>
                    <a:pt x="85" y="17"/>
                  </a:lnTo>
                  <a:lnTo>
                    <a:pt x="100" y="20"/>
                  </a:lnTo>
                  <a:lnTo>
                    <a:pt x="126" y="27"/>
                  </a:lnTo>
                  <a:lnTo>
                    <a:pt x="176" y="40"/>
                  </a:lnTo>
                  <a:lnTo>
                    <a:pt x="215" y="49"/>
                  </a:lnTo>
                  <a:lnTo>
                    <a:pt x="262" y="63"/>
                  </a:lnTo>
                  <a:lnTo>
                    <a:pt x="300" y="74"/>
                  </a:lnTo>
                  <a:lnTo>
                    <a:pt x="340" y="89"/>
                  </a:lnTo>
                  <a:lnTo>
                    <a:pt x="376" y="102"/>
                  </a:lnTo>
                  <a:lnTo>
                    <a:pt x="401" y="112"/>
                  </a:lnTo>
                  <a:lnTo>
                    <a:pt x="432" y="126"/>
                  </a:lnTo>
                  <a:lnTo>
                    <a:pt x="459" y="140"/>
                  </a:lnTo>
                  <a:lnTo>
                    <a:pt x="489" y="156"/>
                  </a:lnTo>
                  <a:lnTo>
                    <a:pt x="521" y="174"/>
                  </a:lnTo>
                  <a:lnTo>
                    <a:pt x="551" y="196"/>
                  </a:lnTo>
                  <a:lnTo>
                    <a:pt x="574" y="216"/>
                  </a:lnTo>
                  <a:lnTo>
                    <a:pt x="595" y="231"/>
                  </a:lnTo>
                  <a:lnTo>
                    <a:pt x="623" y="253"/>
                  </a:lnTo>
                  <a:lnTo>
                    <a:pt x="651" y="274"/>
                  </a:lnTo>
                  <a:lnTo>
                    <a:pt x="681" y="298"/>
                  </a:lnTo>
                  <a:lnTo>
                    <a:pt x="703" y="317"/>
                  </a:lnTo>
                  <a:lnTo>
                    <a:pt x="720" y="332"/>
                  </a:lnTo>
                  <a:lnTo>
                    <a:pt x="749" y="357"/>
                  </a:lnTo>
                  <a:lnTo>
                    <a:pt x="774" y="381"/>
                  </a:lnTo>
                  <a:lnTo>
                    <a:pt x="799" y="404"/>
                  </a:lnTo>
                  <a:lnTo>
                    <a:pt x="830" y="439"/>
                  </a:lnTo>
                  <a:lnTo>
                    <a:pt x="852" y="468"/>
                  </a:lnTo>
                  <a:lnTo>
                    <a:pt x="881" y="504"/>
                  </a:lnTo>
                  <a:lnTo>
                    <a:pt x="906" y="546"/>
                  </a:lnTo>
                  <a:lnTo>
                    <a:pt x="932" y="591"/>
                  </a:lnTo>
                  <a:lnTo>
                    <a:pt x="963" y="643"/>
                  </a:lnTo>
                  <a:lnTo>
                    <a:pt x="978" y="669"/>
                  </a:lnTo>
                  <a:lnTo>
                    <a:pt x="993" y="694"/>
                  </a:lnTo>
                  <a:lnTo>
                    <a:pt x="1005" y="716"/>
                  </a:lnTo>
                  <a:lnTo>
                    <a:pt x="1018" y="747"/>
                  </a:lnTo>
                  <a:lnTo>
                    <a:pt x="1029" y="773"/>
                  </a:lnTo>
                  <a:lnTo>
                    <a:pt x="1039" y="802"/>
                  </a:lnTo>
                  <a:lnTo>
                    <a:pt x="1049" y="825"/>
                  </a:lnTo>
                  <a:lnTo>
                    <a:pt x="1056" y="843"/>
                  </a:lnTo>
                  <a:lnTo>
                    <a:pt x="1062" y="858"/>
                  </a:lnTo>
                  <a:lnTo>
                    <a:pt x="1074" y="875"/>
                  </a:lnTo>
                  <a:lnTo>
                    <a:pt x="1086" y="894"/>
                  </a:lnTo>
                  <a:lnTo>
                    <a:pt x="1103" y="907"/>
                  </a:lnTo>
                  <a:lnTo>
                    <a:pt x="1121" y="920"/>
                  </a:lnTo>
                  <a:lnTo>
                    <a:pt x="1142" y="932"/>
                  </a:lnTo>
                  <a:lnTo>
                    <a:pt x="1172" y="945"/>
                  </a:lnTo>
                  <a:lnTo>
                    <a:pt x="1205" y="954"/>
                  </a:lnTo>
                  <a:lnTo>
                    <a:pt x="1246" y="964"/>
                  </a:lnTo>
                  <a:lnTo>
                    <a:pt x="1290" y="971"/>
                  </a:lnTo>
                  <a:lnTo>
                    <a:pt x="1321" y="973"/>
                  </a:lnTo>
                  <a:lnTo>
                    <a:pt x="1352" y="973"/>
                  </a:lnTo>
                  <a:lnTo>
                    <a:pt x="1394" y="972"/>
                  </a:lnTo>
                  <a:lnTo>
                    <a:pt x="1440" y="967"/>
                  </a:lnTo>
                  <a:lnTo>
                    <a:pt x="1483" y="958"/>
                  </a:lnTo>
                  <a:lnTo>
                    <a:pt x="1530" y="951"/>
                  </a:lnTo>
                  <a:lnTo>
                    <a:pt x="1580" y="940"/>
                  </a:lnTo>
                  <a:lnTo>
                    <a:pt x="1624" y="930"/>
                  </a:lnTo>
                  <a:lnTo>
                    <a:pt x="1675" y="916"/>
                  </a:lnTo>
                  <a:lnTo>
                    <a:pt x="1713" y="905"/>
                  </a:lnTo>
                  <a:lnTo>
                    <a:pt x="1753" y="888"/>
                  </a:lnTo>
                  <a:lnTo>
                    <a:pt x="1806" y="866"/>
                  </a:lnTo>
                  <a:lnTo>
                    <a:pt x="1806" y="897"/>
                  </a:lnTo>
                  <a:lnTo>
                    <a:pt x="1763" y="922"/>
                  </a:lnTo>
                  <a:lnTo>
                    <a:pt x="1715" y="937"/>
                  </a:lnTo>
                  <a:lnTo>
                    <a:pt x="1659" y="953"/>
                  </a:lnTo>
                  <a:lnTo>
                    <a:pt x="1605" y="967"/>
                  </a:lnTo>
                  <a:lnTo>
                    <a:pt x="1540" y="980"/>
                  </a:lnTo>
                  <a:lnTo>
                    <a:pt x="1499" y="987"/>
                  </a:lnTo>
                  <a:lnTo>
                    <a:pt x="1460" y="994"/>
                  </a:lnTo>
                  <a:lnTo>
                    <a:pt x="1416" y="1001"/>
                  </a:lnTo>
                  <a:lnTo>
                    <a:pt x="1376" y="1005"/>
                  </a:lnTo>
                  <a:lnTo>
                    <a:pt x="1334" y="1005"/>
                  </a:lnTo>
                  <a:lnTo>
                    <a:pt x="1304" y="1004"/>
                  </a:lnTo>
                  <a:lnTo>
                    <a:pt x="1266" y="1000"/>
                  </a:lnTo>
                  <a:lnTo>
                    <a:pt x="1235" y="995"/>
                  </a:lnTo>
                  <a:lnTo>
                    <a:pt x="1203" y="987"/>
                  </a:lnTo>
                  <a:lnTo>
                    <a:pt x="1176" y="981"/>
                  </a:lnTo>
                  <a:lnTo>
                    <a:pt x="1148" y="972"/>
                  </a:lnTo>
                  <a:lnTo>
                    <a:pt x="1117" y="957"/>
                  </a:lnTo>
                  <a:lnTo>
                    <a:pt x="1096" y="944"/>
                  </a:lnTo>
                  <a:lnTo>
                    <a:pt x="1077" y="930"/>
                  </a:lnTo>
                  <a:lnTo>
                    <a:pt x="1058" y="913"/>
                  </a:lnTo>
                  <a:lnTo>
                    <a:pt x="1041" y="890"/>
                  </a:lnTo>
                  <a:lnTo>
                    <a:pt x="1026" y="857"/>
                  </a:lnTo>
                  <a:lnTo>
                    <a:pt x="1014" y="829"/>
                  </a:lnTo>
                  <a:lnTo>
                    <a:pt x="1002" y="795"/>
                  </a:lnTo>
                  <a:lnTo>
                    <a:pt x="989" y="763"/>
                  </a:lnTo>
                  <a:lnTo>
                    <a:pt x="974" y="733"/>
                  </a:lnTo>
                  <a:lnTo>
                    <a:pt x="961" y="705"/>
                  </a:lnTo>
                  <a:lnTo>
                    <a:pt x="944" y="673"/>
                  </a:lnTo>
                  <a:lnTo>
                    <a:pt x="923" y="636"/>
                  </a:lnTo>
                  <a:lnTo>
                    <a:pt x="902" y="602"/>
                  </a:lnTo>
                  <a:lnTo>
                    <a:pt x="883" y="569"/>
                  </a:lnTo>
                  <a:lnTo>
                    <a:pt x="856" y="526"/>
                  </a:lnTo>
                  <a:lnTo>
                    <a:pt x="828" y="488"/>
                  </a:lnTo>
                  <a:lnTo>
                    <a:pt x="803" y="455"/>
                  </a:lnTo>
                  <a:lnTo>
                    <a:pt x="776" y="427"/>
                  </a:lnTo>
                  <a:lnTo>
                    <a:pt x="759" y="408"/>
                  </a:lnTo>
                  <a:lnTo>
                    <a:pt x="734" y="384"/>
                  </a:lnTo>
                  <a:lnTo>
                    <a:pt x="704" y="355"/>
                  </a:lnTo>
                  <a:lnTo>
                    <a:pt x="675" y="331"/>
                  </a:lnTo>
                  <a:lnTo>
                    <a:pt x="645" y="305"/>
                  </a:lnTo>
                  <a:lnTo>
                    <a:pt x="612" y="283"/>
                  </a:lnTo>
                  <a:lnTo>
                    <a:pt x="589" y="263"/>
                  </a:lnTo>
                  <a:lnTo>
                    <a:pt x="568" y="248"/>
                  </a:lnTo>
                  <a:lnTo>
                    <a:pt x="533" y="220"/>
                  </a:lnTo>
                  <a:lnTo>
                    <a:pt x="494" y="196"/>
                  </a:lnTo>
                  <a:lnTo>
                    <a:pt x="468" y="182"/>
                  </a:lnTo>
                  <a:lnTo>
                    <a:pt x="432" y="161"/>
                  </a:lnTo>
                  <a:lnTo>
                    <a:pt x="383" y="140"/>
                  </a:lnTo>
                  <a:lnTo>
                    <a:pt x="325" y="119"/>
                  </a:lnTo>
                  <a:lnTo>
                    <a:pt x="286" y="104"/>
                  </a:lnTo>
                  <a:lnTo>
                    <a:pt x="240" y="91"/>
                  </a:lnTo>
                  <a:lnTo>
                    <a:pt x="203" y="79"/>
                  </a:lnTo>
                  <a:lnTo>
                    <a:pt x="164" y="68"/>
                  </a:lnTo>
                  <a:lnTo>
                    <a:pt x="133" y="61"/>
                  </a:lnTo>
                  <a:lnTo>
                    <a:pt x="114" y="56"/>
                  </a:lnTo>
                  <a:lnTo>
                    <a:pt x="91" y="50"/>
                  </a:lnTo>
                  <a:lnTo>
                    <a:pt x="60" y="45"/>
                  </a:lnTo>
                  <a:lnTo>
                    <a:pt x="37" y="40"/>
                  </a:lnTo>
                  <a:lnTo>
                    <a:pt x="12" y="37"/>
                  </a:lnTo>
                  <a:lnTo>
                    <a:pt x="8" y="36"/>
                  </a:lnTo>
                  <a:lnTo>
                    <a:pt x="5" y="35"/>
                  </a:lnTo>
                  <a:lnTo>
                    <a:pt x="3" y="32"/>
                  </a:lnTo>
                  <a:lnTo>
                    <a:pt x="1" y="30"/>
                  </a:lnTo>
                  <a:lnTo>
                    <a:pt x="0" y="27"/>
                  </a:lnTo>
                  <a:lnTo>
                    <a:pt x="0" y="21"/>
                  </a:lnTo>
                  <a:lnTo>
                    <a:pt x="0" y="17"/>
                  </a:lnTo>
                  <a:lnTo>
                    <a:pt x="0" y="15"/>
                  </a:lnTo>
                  <a:lnTo>
                    <a:pt x="0" y="11"/>
                  </a:lnTo>
                  <a:lnTo>
                    <a:pt x="1" y="9"/>
                  </a:lnTo>
                  <a:lnTo>
                    <a:pt x="1" y="7"/>
                  </a:lnTo>
                  <a:lnTo>
                    <a:pt x="4" y="3"/>
                  </a:lnTo>
                  <a:lnTo>
                    <a:pt x="8" y="0"/>
                  </a:lnTo>
                  <a:lnTo>
                    <a:pt x="12" y="0"/>
                  </a:lnTo>
                  <a:close/>
                </a:path>
              </a:pathLst>
            </a:custGeom>
            <a:solidFill>
              <a:srgbClr val="FFE0C0"/>
            </a:solidFill>
            <a:ln w="4763">
              <a:solidFill>
                <a:srgbClr val="000000"/>
              </a:solidFill>
              <a:round/>
              <a:headEnd/>
              <a:tailEnd/>
            </a:ln>
          </p:spPr>
          <p:txBody>
            <a:bodyPr/>
            <a:lstStyle/>
            <a:p>
              <a:endParaRPr lang="zh-CN" altLang="en-US" sz="1600"/>
            </a:p>
          </p:txBody>
        </p:sp>
        <p:grpSp>
          <p:nvGrpSpPr>
            <p:cNvPr id="37" name="Group 56"/>
            <p:cNvGrpSpPr>
              <a:grpSpLocks/>
            </p:cNvGrpSpPr>
            <p:nvPr/>
          </p:nvGrpSpPr>
          <p:grpSpPr bwMode="auto">
            <a:xfrm>
              <a:off x="260" y="3219"/>
              <a:ext cx="427" cy="190"/>
              <a:chOff x="260" y="3219"/>
              <a:chExt cx="427" cy="190"/>
            </a:xfrm>
          </p:grpSpPr>
          <p:sp>
            <p:nvSpPr>
              <p:cNvPr id="152" name="Freeform 57"/>
              <p:cNvSpPr>
                <a:spLocks/>
              </p:cNvSpPr>
              <p:nvPr/>
            </p:nvSpPr>
            <p:spPr bwMode="auto">
              <a:xfrm>
                <a:off x="260" y="3219"/>
                <a:ext cx="394" cy="189"/>
              </a:xfrm>
              <a:custGeom>
                <a:avLst/>
                <a:gdLst>
                  <a:gd name="T0" fmla="*/ 33 w 1574"/>
                  <a:gd name="T1" fmla="*/ 117 h 568"/>
                  <a:gd name="T2" fmla="*/ 394 w 1574"/>
                  <a:gd name="T3" fmla="*/ 189 h 568"/>
                  <a:gd name="T4" fmla="*/ 394 w 1574"/>
                  <a:gd name="T5" fmla="*/ 72 h 568"/>
                  <a:gd name="T6" fmla="*/ 33 w 1574"/>
                  <a:gd name="T7" fmla="*/ 0 h 568"/>
                  <a:gd name="T8" fmla="*/ 31 w 1574"/>
                  <a:gd name="T9" fmla="*/ 0 h 568"/>
                  <a:gd name="T10" fmla="*/ 29 w 1574"/>
                  <a:gd name="T11" fmla="*/ 0 h 568"/>
                  <a:gd name="T12" fmla="*/ 27 w 1574"/>
                  <a:gd name="T13" fmla="*/ 1 h 568"/>
                  <a:gd name="T14" fmla="*/ 25 w 1574"/>
                  <a:gd name="T15" fmla="*/ 2 h 568"/>
                  <a:gd name="T16" fmla="*/ 23 w 1574"/>
                  <a:gd name="T17" fmla="*/ 3 h 568"/>
                  <a:gd name="T18" fmla="*/ 21 w 1574"/>
                  <a:gd name="T19" fmla="*/ 4 h 568"/>
                  <a:gd name="T20" fmla="*/ 18 w 1574"/>
                  <a:gd name="T21" fmla="*/ 6 h 568"/>
                  <a:gd name="T22" fmla="*/ 16 w 1574"/>
                  <a:gd name="T23" fmla="*/ 8 h 568"/>
                  <a:gd name="T24" fmla="*/ 15 w 1574"/>
                  <a:gd name="T25" fmla="*/ 10 h 568"/>
                  <a:gd name="T26" fmla="*/ 13 w 1574"/>
                  <a:gd name="T27" fmla="*/ 12 h 568"/>
                  <a:gd name="T28" fmla="*/ 12 w 1574"/>
                  <a:gd name="T29" fmla="*/ 14 h 568"/>
                  <a:gd name="T30" fmla="*/ 10 w 1574"/>
                  <a:gd name="T31" fmla="*/ 17 h 568"/>
                  <a:gd name="T32" fmla="*/ 9 w 1574"/>
                  <a:gd name="T33" fmla="*/ 19 h 568"/>
                  <a:gd name="T34" fmla="*/ 8 w 1574"/>
                  <a:gd name="T35" fmla="*/ 21 h 568"/>
                  <a:gd name="T36" fmla="*/ 7 w 1574"/>
                  <a:gd name="T37" fmla="*/ 24 h 568"/>
                  <a:gd name="T38" fmla="*/ 5 w 1574"/>
                  <a:gd name="T39" fmla="*/ 27 h 568"/>
                  <a:gd name="T40" fmla="*/ 4 w 1574"/>
                  <a:gd name="T41" fmla="*/ 31 h 568"/>
                  <a:gd name="T42" fmla="*/ 3 w 1574"/>
                  <a:gd name="T43" fmla="*/ 33 h 568"/>
                  <a:gd name="T44" fmla="*/ 3 w 1574"/>
                  <a:gd name="T45" fmla="*/ 35 h 568"/>
                  <a:gd name="T46" fmla="*/ 2 w 1574"/>
                  <a:gd name="T47" fmla="*/ 38 h 568"/>
                  <a:gd name="T48" fmla="*/ 2 w 1574"/>
                  <a:gd name="T49" fmla="*/ 40 h 568"/>
                  <a:gd name="T50" fmla="*/ 1 w 1574"/>
                  <a:gd name="T51" fmla="*/ 44 h 568"/>
                  <a:gd name="T52" fmla="*/ 1 w 1574"/>
                  <a:gd name="T53" fmla="*/ 48 h 568"/>
                  <a:gd name="T54" fmla="*/ 0 w 1574"/>
                  <a:gd name="T55" fmla="*/ 53 h 568"/>
                  <a:gd name="T56" fmla="*/ 0 w 1574"/>
                  <a:gd name="T57" fmla="*/ 57 h 568"/>
                  <a:gd name="T58" fmla="*/ 0 w 1574"/>
                  <a:gd name="T59" fmla="*/ 62 h 568"/>
                  <a:gd name="T60" fmla="*/ 0 w 1574"/>
                  <a:gd name="T61" fmla="*/ 66 h 568"/>
                  <a:gd name="T62" fmla="*/ 1 w 1574"/>
                  <a:gd name="T63" fmla="*/ 70 h 568"/>
                  <a:gd name="T64" fmla="*/ 1 w 1574"/>
                  <a:gd name="T65" fmla="*/ 74 h 568"/>
                  <a:gd name="T66" fmla="*/ 2 w 1574"/>
                  <a:gd name="T67" fmla="*/ 77 h 568"/>
                  <a:gd name="T68" fmla="*/ 3 w 1574"/>
                  <a:gd name="T69" fmla="*/ 82 h 568"/>
                  <a:gd name="T70" fmla="*/ 4 w 1574"/>
                  <a:gd name="T71" fmla="*/ 86 h 568"/>
                  <a:gd name="T72" fmla="*/ 5 w 1574"/>
                  <a:gd name="T73" fmla="*/ 90 h 568"/>
                  <a:gd name="T74" fmla="*/ 7 w 1574"/>
                  <a:gd name="T75" fmla="*/ 94 h 568"/>
                  <a:gd name="T76" fmla="*/ 8 w 1574"/>
                  <a:gd name="T77" fmla="*/ 96 h 568"/>
                  <a:gd name="T78" fmla="*/ 10 w 1574"/>
                  <a:gd name="T79" fmla="*/ 99 h 568"/>
                  <a:gd name="T80" fmla="*/ 12 w 1574"/>
                  <a:gd name="T81" fmla="*/ 102 h 568"/>
                  <a:gd name="T82" fmla="*/ 13 w 1574"/>
                  <a:gd name="T83" fmla="*/ 105 h 568"/>
                  <a:gd name="T84" fmla="*/ 15 w 1574"/>
                  <a:gd name="T85" fmla="*/ 107 h 568"/>
                  <a:gd name="T86" fmla="*/ 17 w 1574"/>
                  <a:gd name="T87" fmla="*/ 109 h 568"/>
                  <a:gd name="T88" fmla="*/ 19 w 1574"/>
                  <a:gd name="T89" fmla="*/ 111 h 568"/>
                  <a:gd name="T90" fmla="*/ 21 w 1574"/>
                  <a:gd name="T91" fmla="*/ 113 h 568"/>
                  <a:gd name="T92" fmla="*/ 23 w 1574"/>
                  <a:gd name="T93" fmla="*/ 114 h 568"/>
                  <a:gd name="T94" fmla="*/ 26 w 1574"/>
                  <a:gd name="T95" fmla="*/ 115 h 568"/>
                  <a:gd name="T96" fmla="*/ 28 w 1574"/>
                  <a:gd name="T97" fmla="*/ 116 h 568"/>
                  <a:gd name="T98" fmla="*/ 30 w 1574"/>
                  <a:gd name="T99" fmla="*/ 117 h 568"/>
                  <a:gd name="T100" fmla="*/ 33 w 1574"/>
                  <a:gd name="T101" fmla="*/ 117 h 56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4"/>
                  <a:gd name="T154" fmla="*/ 0 h 568"/>
                  <a:gd name="T155" fmla="*/ 1574 w 1574"/>
                  <a:gd name="T156" fmla="*/ 568 h 56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4" h="568">
                    <a:moveTo>
                      <a:pt x="130" y="352"/>
                    </a:moveTo>
                    <a:lnTo>
                      <a:pt x="1574" y="568"/>
                    </a:lnTo>
                    <a:lnTo>
                      <a:pt x="1574" y="216"/>
                    </a:lnTo>
                    <a:lnTo>
                      <a:pt x="130" y="0"/>
                    </a:lnTo>
                    <a:lnTo>
                      <a:pt x="122" y="0"/>
                    </a:lnTo>
                    <a:lnTo>
                      <a:pt x="115" y="1"/>
                    </a:lnTo>
                    <a:lnTo>
                      <a:pt x="106" y="3"/>
                    </a:lnTo>
                    <a:lnTo>
                      <a:pt x="98" y="5"/>
                    </a:lnTo>
                    <a:lnTo>
                      <a:pt x="92" y="9"/>
                    </a:lnTo>
                    <a:lnTo>
                      <a:pt x="84" y="12"/>
                    </a:lnTo>
                    <a:lnTo>
                      <a:pt x="73" y="18"/>
                    </a:lnTo>
                    <a:lnTo>
                      <a:pt x="64" y="25"/>
                    </a:lnTo>
                    <a:lnTo>
                      <a:pt x="58" y="31"/>
                    </a:lnTo>
                    <a:lnTo>
                      <a:pt x="51" y="37"/>
                    </a:lnTo>
                    <a:lnTo>
                      <a:pt x="46" y="42"/>
                    </a:lnTo>
                    <a:lnTo>
                      <a:pt x="41" y="50"/>
                    </a:lnTo>
                    <a:lnTo>
                      <a:pt x="35" y="57"/>
                    </a:lnTo>
                    <a:lnTo>
                      <a:pt x="30" y="64"/>
                    </a:lnTo>
                    <a:lnTo>
                      <a:pt x="26" y="72"/>
                    </a:lnTo>
                    <a:lnTo>
                      <a:pt x="21" y="82"/>
                    </a:lnTo>
                    <a:lnTo>
                      <a:pt x="17" y="92"/>
                    </a:lnTo>
                    <a:lnTo>
                      <a:pt x="13" y="100"/>
                    </a:lnTo>
                    <a:lnTo>
                      <a:pt x="10" y="106"/>
                    </a:lnTo>
                    <a:lnTo>
                      <a:pt x="9" y="113"/>
                    </a:lnTo>
                    <a:lnTo>
                      <a:pt x="7" y="121"/>
                    </a:lnTo>
                    <a:lnTo>
                      <a:pt x="4" y="131"/>
                    </a:lnTo>
                    <a:lnTo>
                      <a:pt x="3" y="145"/>
                    </a:lnTo>
                    <a:lnTo>
                      <a:pt x="0" y="159"/>
                    </a:lnTo>
                    <a:lnTo>
                      <a:pt x="0" y="172"/>
                    </a:lnTo>
                    <a:lnTo>
                      <a:pt x="0" y="185"/>
                    </a:lnTo>
                    <a:lnTo>
                      <a:pt x="1" y="199"/>
                    </a:lnTo>
                    <a:lnTo>
                      <a:pt x="4" y="211"/>
                    </a:lnTo>
                    <a:lnTo>
                      <a:pt x="5" y="222"/>
                    </a:lnTo>
                    <a:lnTo>
                      <a:pt x="8" y="232"/>
                    </a:lnTo>
                    <a:lnTo>
                      <a:pt x="12" y="245"/>
                    </a:lnTo>
                    <a:lnTo>
                      <a:pt x="16" y="258"/>
                    </a:lnTo>
                    <a:lnTo>
                      <a:pt x="21" y="270"/>
                    </a:lnTo>
                    <a:lnTo>
                      <a:pt x="26" y="281"/>
                    </a:lnTo>
                    <a:lnTo>
                      <a:pt x="31" y="289"/>
                    </a:lnTo>
                    <a:lnTo>
                      <a:pt x="38" y="299"/>
                    </a:lnTo>
                    <a:lnTo>
                      <a:pt x="46" y="307"/>
                    </a:lnTo>
                    <a:lnTo>
                      <a:pt x="52" y="315"/>
                    </a:lnTo>
                    <a:lnTo>
                      <a:pt x="59" y="323"/>
                    </a:lnTo>
                    <a:lnTo>
                      <a:pt x="68" y="329"/>
                    </a:lnTo>
                    <a:lnTo>
                      <a:pt x="76" y="334"/>
                    </a:lnTo>
                    <a:lnTo>
                      <a:pt x="85" y="340"/>
                    </a:lnTo>
                    <a:lnTo>
                      <a:pt x="93" y="343"/>
                    </a:lnTo>
                    <a:lnTo>
                      <a:pt x="102" y="347"/>
                    </a:lnTo>
                    <a:lnTo>
                      <a:pt x="110" y="349"/>
                    </a:lnTo>
                    <a:lnTo>
                      <a:pt x="119" y="351"/>
                    </a:lnTo>
                    <a:lnTo>
                      <a:pt x="130" y="352"/>
                    </a:lnTo>
                    <a:close/>
                  </a:path>
                </a:pathLst>
              </a:custGeom>
              <a:solidFill>
                <a:srgbClr val="800000"/>
              </a:solidFill>
              <a:ln w="4763">
                <a:solidFill>
                  <a:srgbClr val="000000"/>
                </a:solidFill>
                <a:round/>
                <a:headEnd/>
                <a:tailEnd/>
              </a:ln>
            </p:spPr>
            <p:txBody>
              <a:bodyPr/>
              <a:lstStyle/>
              <a:p>
                <a:endParaRPr lang="zh-CN" altLang="en-US" sz="1600"/>
              </a:p>
            </p:txBody>
          </p:sp>
          <p:sp>
            <p:nvSpPr>
              <p:cNvPr id="153" name="Oval 58"/>
              <p:cNvSpPr>
                <a:spLocks noChangeArrowheads="1"/>
              </p:cNvSpPr>
              <p:nvPr/>
            </p:nvSpPr>
            <p:spPr bwMode="auto">
              <a:xfrm>
                <a:off x="620" y="3291"/>
                <a:ext cx="67" cy="118"/>
              </a:xfrm>
              <a:prstGeom prst="ellipse">
                <a:avLst/>
              </a:prstGeom>
              <a:solidFill>
                <a:srgbClr val="E00000"/>
              </a:solidFill>
              <a:ln w="4763">
                <a:solidFill>
                  <a:srgbClr val="000000"/>
                </a:solidFill>
                <a:round/>
                <a:headEnd/>
                <a:tailEnd/>
              </a:ln>
            </p:spPr>
            <p:txBody>
              <a:bodyPr/>
              <a:lstStyle/>
              <a:p>
                <a:endParaRPr lang="zh-CN" altLang="en-US" sz="1600"/>
              </a:p>
            </p:txBody>
          </p:sp>
          <p:sp>
            <p:nvSpPr>
              <p:cNvPr id="154" name="Oval 59"/>
              <p:cNvSpPr>
                <a:spLocks noChangeArrowheads="1"/>
              </p:cNvSpPr>
              <p:nvPr/>
            </p:nvSpPr>
            <p:spPr bwMode="auto">
              <a:xfrm>
                <a:off x="652" y="3340"/>
                <a:ext cx="9" cy="15"/>
              </a:xfrm>
              <a:prstGeom prst="ellipse">
                <a:avLst/>
              </a:prstGeom>
              <a:solidFill>
                <a:srgbClr val="000000"/>
              </a:solidFill>
              <a:ln w="9525">
                <a:noFill/>
                <a:round/>
                <a:headEnd/>
                <a:tailEnd/>
              </a:ln>
            </p:spPr>
            <p:txBody>
              <a:bodyPr/>
              <a:lstStyle/>
              <a:p>
                <a:endParaRPr lang="zh-CN" altLang="en-US" sz="1600"/>
              </a:p>
            </p:txBody>
          </p:sp>
        </p:grpSp>
        <p:grpSp>
          <p:nvGrpSpPr>
            <p:cNvPr id="38" name="Group 60"/>
            <p:cNvGrpSpPr>
              <a:grpSpLocks/>
            </p:cNvGrpSpPr>
            <p:nvPr/>
          </p:nvGrpSpPr>
          <p:grpSpPr bwMode="auto">
            <a:xfrm>
              <a:off x="194" y="3250"/>
              <a:ext cx="427" cy="190"/>
              <a:chOff x="194" y="3250"/>
              <a:chExt cx="427" cy="190"/>
            </a:xfrm>
          </p:grpSpPr>
          <p:sp>
            <p:nvSpPr>
              <p:cNvPr id="149" name="Freeform 61"/>
              <p:cNvSpPr>
                <a:spLocks/>
              </p:cNvSpPr>
              <p:nvPr/>
            </p:nvSpPr>
            <p:spPr bwMode="auto">
              <a:xfrm>
                <a:off x="194" y="3250"/>
                <a:ext cx="394" cy="190"/>
              </a:xfrm>
              <a:custGeom>
                <a:avLst/>
                <a:gdLst>
                  <a:gd name="T0" fmla="*/ 33 w 1574"/>
                  <a:gd name="T1" fmla="*/ 117 h 570"/>
                  <a:gd name="T2" fmla="*/ 394 w 1574"/>
                  <a:gd name="T3" fmla="*/ 190 h 570"/>
                  <a:gd name="T4" fmla="*/ 394 w 1574"/>
                  <a:gd name="T5" fmla="*/ 72 h 570"/>
                  <a:gd name="T6" fmla="*/ 33 w 1574"/>
                  <a:gd name="T7" fmla="*/ 0 h 570"/>
                  <a:gd name="T8" fmla="*/ 31 w 1574"/>
                  <a:gd name="T9" fmla="*/ 0 h 570"/>
                  <a:gd name="T10" fmla="*/ 29 w 1574"/>
                  <a:gd name="T11" fmla="*/ 1 h 570"/>
                  <a:gd name="T12" fmla="*/ 27 w 1574"/>
                  <a:gd name="T13" fmla="*/ 2 h 570"/>
                  <a:gd name="T14" fmla="*/ 25 w 1574"/>
                  <a:gd name="T15" fmla="*/ 2 h 570"/>
                  <a:gd name="T16" fmla="*/ 23 w 1574"/>
                  <a:gd name="T17" fmla="*/ 3 h 570"/>
                  <a:gd name="T18" fmla="*/ 21 w 1574"/>
                  <a:gd name="T19" fmla="*/ 5 h 570"/>
                  <a:gd name="T20" fmla="*/ 19 w 1574"/>
                  <a:gd name="T21" fmla="*/ 6 h 570"/>
                  <a:gd name="T22" fmla="*/ 16 w 1574"/>
                  <a:gd name="T23" fmla="*/ 9 h 570"/>
                  <a:gd name="T24" fmla="*/ 15 w 1574"/>
                  <a:gd name="T25" fmla="*/ 11 h 570"/>
                  <a:gd name="T26" fmla="*/ 13 w 1574"/>
                  <a:gd name="T27" fmla="*/ 13 h 570"/>
                  <a:gd name="T28" fmla="*/ 12 w 1574"/>
                  <a:gd name="T29" fmla="*/ 15 h 570"/>
                  <a:gd name="T30" fmla="*/ 10 w 1574"/>
                  <a:gd name="T31" fmla="*/ 17 h 570"/>
                  <a:gd name="T32" fmla="*/ 9 w 1574"/>
                  <a:gd name="T33" fmla="*/ 19 h 570"/>
                  <a:gd name="T34" fmla="*/ 8 w 1574"/>
                  <a:gd name="T35" fmla="*/ 22 h 570"/>
                  <a:gd name="T36" fmla="*/ 7 w 1574"/>
                  <a:gd name="T37" fmla="*/ 25 h 570"/>
                  <a:gd name="T38" fmla="*/ 5 w 1574"/>
                  <a:gd name="T39" fmla="*/ 27 h 570"/>
                  <a:gd name="T40" fmla="*/ 4 w 1574"/>
                  <a:gd name="T41" fmla="*/ 31 h 570"/>
                  <a:gd name="T42" fmla="*/ 4 w 1574"/>
                  <a:gd name="T43" fmla="*/ 34 h 570"/>
                  <a:gd name="T44" fmla="*/ 3 w 1574"/>
                  <a:gd name="T45" fmla="*/ 36 h 570"/>
                  <a:gd name="T46" fmla="*/ 3 w 1574"/>
                  <a:gd name="T47" fmla="*/ 38 h 570"/>
                  <a:gd name="T48" fmla="*/ 2 w 1574"/>
                  <a:gd name="T49" fmla="*/ 41 h 570"/>
                  <a:gd name="T50" fmla="*/ 2 w 1574"/>
                  <a:gd name="T51" fmla="*/ 44 h 570"/>
                  <a:gd name="T52" fmla="*/ 1 w 1574"/>
                  <a:gd name="T53" fmla="*/ 49 h 570"/>
                  <a:gd name="T54" fmla="*/ 0 w 1574"/>
                  <a:gd name="T55" fmla="*/ 53 h 570"/>
                  <a:gd name="T56" fmla="*/ 0 w 1574"/>
                  <a:gd name="T57" fmla="*/ 58 h 570"/>
                  <a:gd name="T58" fmla="*/ 0 w 1574"/>
                  <a:gd name="T59" fmla="*/ 62 h 570"/>
                  <a:gd name="T60" fmla="*/ 1 w 1574"/>
                  <a:gd name="T61" fmla="*/ 67 h 570"/>
                  <a:gd name="T62" fmla="*/ 1 w 1574"/>
                  <a:gd name="T63" fmla="*/ 71 h 570"/>
                  <a:gd name="T64" fmla="*/ 2 w 1574"/>
                  <a:gd name="T65" fmla="*/ 74 h 570"/>
                  <a:gd name="T66" fmla="*/ 2 w 1574"/>
                  <a:gd name="T67" fmla="*/ 78 h 570"/>
                  <a:gd name="T68" fmla="*/ 3 w 1574"/>
                  <a:gd name="T69" fmla="*/ 82 h 570"/>
                  <a:gd name="T70" fmla="*/ 4 w 1574"/>
                  <a:gd name="T71" fmla="*/ 86 h 570"/>
                  <a:gd name="T72" fmla="*/ 5 w 1574"/>
                  <a:gd name="T73" fmla="*/ 90 h 570"/>
                  <a:gd name="T74" fmla="*/ 7 w 1574"/>
                  <a:gd name="T75" fmla="*/ 94 h 570"/>
                  <a:gd name="T76" fmla="*/ 8 w 1574"/>
                  <a:gd name="T77" fmla="*/ 97 h 570"/>
                  <a:gd name="T78" fmla="*/ 10 w 1574"/>
                  <a:gd name="T79" fmla="*/ 100 h 570"/>
                  <a:gd name="T80" fmla="*/ 12 w 1574"/>
                  <a:gd name="T81" fmla="*/ 103 h 570"/>
                  <a:gd name="T82" fmla="*/ 13 w 1574"/>
                  <a:gd name="T83" fmla="*/ 105 h 570"/>
                  <a:gd name="T84" fmla="*/ 15 w 1574"/>
                  <a:gd name="T85" fmla="*/ 108 h 570"/>
                  <a:gd name="T86" fmla="*/ 17 w 1574"/>
                  <a:gd name="T87" fmla="*/ 110 h 570"/>
                  <a:gd name="T88" fmla="*/ 19 w 1574"/>
                  <a:gd name="T89" fmla="*/ 112 h 570"/>
                  <a:gd name="T90" fmla="*/ 22 w 1574"/>
                  <a:gd name="T91" fmla="*/ 113 h 570"/>
                  <a:gd name="T92" fmla="*/ 24 w 1574"/>
                  <a:gd name="T93" fmla="*/ 115 h 570"/>
                  <a:gd name="T94" fmla="*/ 26 w 1574"/>
                  <a:gd name="T95" fmla="*/ 116 h 570"/>
                  <a:gd name="T96" fmla="*/ 28 w 1574"/>
                  <a:gd name="T97" fmla="*/ 117 h 570"/>
                  <a:gd name="T98" fmla="*/ 30 w 1574"/>
                  <a:gd name="T99" fmla="*/ 117 h 570"/>
                  <a:gd name="T100" fmla="*/ 33 w 1574"/>
                  <a:gd name="T101" fmla="*/ 117 h 57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4"/>
                  <a:gd name="T154" fmla="*/ 0 h 570"/>
                  <a:gd name="T155" fmla="*/ 1574 w 1574"/>
                  <a:gd name="T156" fmla="*/ 570 h 57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4" h="570">
                    <a:moveTo>
                      <a:pt x="130" y="352"/>
                    </a:moveTo>
                    <a:lnTo>
                      <a:pt x="1574" y="570"/>
                    </a:lnTo>
                    <a:lnTo>
                      <a:pt x="1574" y="217"/>
                    </a:lnTo>
                    <a:lnTo>
                      <a:pt x="132" y="0"/>
                    </a:lnTo>
                    <a:lnTo>
                      <a:pt x="122" y="1"/>
                    </a:lnTo>
                    <a:lnTo>
                      <a:pt x="116" y="2"/>
                    </a:lnTo>
                    <a:lnTo>
                      <a:pt x="107" y="5"/>
                    </a:lnTo>
                    <a:lnTo>
                      <a:pt x="99" y="7"/>
                    </a:lnTo>
                    <a:lnTo>
                      <a:pt x="92" y="9"/>
                    </a:lnTo>
                    <a:lnTo>
                      <a:pt x="84" y="14"/>
                    </a:lnTo>
                    <a:lnTo>
                      <a:pt x="74" y="19"/>
                    </a:lnTo>
                    <a:lnTo>
                      <a:pt x="65" y="26"/>
                    </a:lnTo>
                    <a:lnTo>
                      <a:pt x="58" y="32"/>
                    </a:lnTo>
                    <a:lnTo>
                      <a:pt x="52" y="38"/>
                    </a:lnTo>
                    <a:lnTo>
                      <a:pt x="48" y="44"/>
                    </a:lnTo>
                    <a:lnTo>
                      <a:pt x="41" y="50"/>
                    </a:lnTo>
                    <a:lnTo>
                      <a:pt x="36" y="58"/>
                    </a:lnTo>
                    <a:lnTo>
                      <a:pt x="31" y="66"/>
                    </a:lnTo>
                    <a:lnTo>
                      <a:pt x="27" y="74"/>
                    </a:lnTo>
                    <a:lnTo>
                      <a:pt x="21" y="82"/>
                    </a:lnTo>
                    <a:lnTo>
                      <a:pt x="17" y="94"/>
                    </a:lnTo>
                    <a:lnTo>
                      <a:pt x="14" y="101"/>
                    </a:lnTo>
                    <a:lnTo>
                      <a:pt x="12" y="108"/>
                    </a:lnTo>
                    <a:lnTo>
                      <a:pt x="10" y="115"/>
                    </a:lnTo>
                    <a:lnTo>
                      <a:pt x="7" y="122"/>
                    </a:lnTo>
                    <a:lnTo>
                      <a:pt x="6" y="132"/>
                    </a:lnTo>
                    <a:lnTo>
                      <a:pt x="3" y="147"/>
                    </a:lnTo>
                    <a:lnTo>
                      <a:pt x="0" y="160"/>
                    </a:lnTo>
                    <a:lnTo>
                      <a:pt x="0" y="174"/>
                    </a:lnTo>
                    <a:lnTo>
                      <a:pt x="0" y="186"/>
                    </a:lnTo>
                    <a:lnTo>
                      <a:pt x="2" y="200"/>
                    </a:lnTo>
                    <a:lnTo>
                      <a:pt x="4" y="212"/>
                    </a:lnTo>
                    <a:lnTo>
                      <a:pt x="6" y="222"/>
                    </a:lnTo>
                    <a:lnTo>
                      <a:pt x="8" y="233"/>
                    </a:lnTo>
                    <a:lnTo>
                      <a:pt x="12" y="247"/>
                    </a:lnTo>
                    <a:lnTo>
                      <a:pt x="16" y="259"/>
                    </a:lnTo>
                    <a:lnTo>
                      <a:pt x="21" y="271"/>
                    </a:lnTo>
                    <a:lnTo>
                      <a:pt x="27" y="282"/>
                    </a:lnTo>
                    <a:lnTo>
                      <a:pt x="32" y="290"/>
                    </a:lnTo>
                    <a:lnTo>
                      <a:pt x="38" y="300"/>
                    </a:lnTo>
                    <a:lnTo>
                      <a:pt x="46" y="309"/>
                    </a:lnTo>
                    <a:lnTo>
                      <a:pt x="53" y="316"/>
                    </a:lnTo>
                    <a:lnTo>
                      <a:pt x="59" y="325"/>
                    </a:lnTo>
                    <a:lnTo>
                      <a:pt x="69" y="330"/>
                    </a:lnTo>
                    <a:lnTo>
                      <a:pt x="76" y="336"/>
                    </a:lnTo>
                    <a:lnTo>
                      <a:pt x="86" y="340"/>
                    </a:lnTo>
                    <a:lnTo>
                      <a:pt x="94" y="345"/>
                    </a:lnTo>
                    <a:lnTo>
                      <a:pt x="103" y="349"/>
                    </a:lnTo>
                    <a:lnTo>
                      <a:pt x="111" y="350"/>
                    </a:lnTo>
                    <a:lnTo>
                      <a:pt x="120" y="352"/>
                    </a:lnTo>
                    <a:lnTo>
                      <a:pt x="130" y="352"/>
                    </a:lnTo>
                    <a:close/>
                  </a:path>
                </a:pathLst>
              </a:custGeom>
              <a:solidFill>
                <a:srgbClr val="A00000"/>
              </a:solidFill>
              <a:ln w="4763">
                <a:solidFill>
                  <a:srgbClr val="000000"/>
                </a:solidFill>
                <a:round/>
                <a:headEnd/>
                <a:tailEnd/>
              </a:ln>
            </p:spPr>
            <p:txBody>
              <a:bodyPr/>
              <a:lstStyle/>
              <a:p>
                <a:endParaRPr lang="zh-CN" altLang="en-US" sz="1600"/>
              </a:p>
            </p:txBody>
          </p:sp>
          <p:sp>
            <p:nvSpPr>
              <p:cNvPr id="150" name="Oval 62"/>
              <p:cNvSpPr>
                <a:spLocks noChangeArrowheads="1"/>
              </p:cNvSpPr>
              <p:nvPr/>
            </p:nvSpPr>
            <p:spPr bwMode="auto">
              <a:xfrm>
                <a:off x="554" y="3322"/>
                <a:ext cx="67" cy="118"/>
              </a:xfrm>
              <a:prstGeom prst="ellipse">
                <a:avLst/>
              </a:prstGeom>
              <a:solidFill>
                <a:srgbClr val="FF0000"/>
              </a:solidFill>
              <a:ln w="4763">
                <a:solidFill>
                  <a:srgbClr val="000000"/>
                </a:solidFill>
                <a:round/>
                <a:headEnd/>
                <a:tailEnd/>
              </a:ln>
            </p:spPr>
            <p:txBody>
              <a:bodyPr/>
              <a:lstStyle/>
              <a:p>
                <a:endParaRPr lang="zh-CN" altLang="en-US" sz="1600"/>
              </a:p>
            </p:txBody>
          </p:sp>
          <p:sp>
            <p:nvSpPr>
              <p:cNvPr id="151" name="Oval 63"/>
              <p:cNvSpPr>
                <a:spLocks noChangeArrowheads="1"/>
              </p:cNvSpPr>
              <p:nvPr/>
            </p:nvSpPr>
            <p:spPr bwMode="auto">
              <a:xfrm>
                <a:off x="588" y="3371"/>
                <a:ext cx="8" cy="15"/>
              </a:xfrm>
              <a:prstGeom prst="ellipse">
                <a:avLst/>
              </a:prstGeom>
              <a:solidFill>
                <a:srgbClr val="000000"/>
              </a:solidFill>
              <a:ln w="9525">
                <a:noFill/>
                <a:round/>
                <a:headEnd/>
                <a:tailEnd/>
              </a:ln>
            </p:spPr>
            <p:txBody>
              <a:bodyPr/>
              <a:lstStyle/>
              <a:p>
                <a:endParaRPr lang="zh-CN" altLang="en-US" sz="1600"/>
              </a:p>
            </p:txBody>
          </p:sp>
        </p:grpSp>
        <p:grpSp>
          <p:nvGrpSpPr>
            <p:cNvPr id="39" name="Group 64"/>
            <p:cNvGrpSpPr>
              <a:grpSpLocks/>
            </p:cNvGrpSpPr>
            <p:nvPr/>
          </p:nvGrpSpPr>
          <p:grpSpPr bwMode="auto">
            <a:xfrm>
              <a:off x="129" y="3289"/>
              <a:ext cx="426" cy="190"/>
              <a:chOff x="129" y="3289"/>
              <a:chExt cx="426" cy="190"/>
            </a:xfrm>
          </p:grpSpPr>
          <p:sp>
            <p:nvSpPr>
              <p:cNvPr id="146" name="Freeform 65"/>
              <p:cNvSpPr>
                <a:spLocks/>
              </p:cNvSpPr>
              <p:nvPr/>
            </p:nvSpPr>
            <p:spPr bwMode="auto">
              <a:xfrm>
                <a:off x="129" y="3289"/>
                <a:ext cx="393" cy="189"/>
              </a:xfrm>
              <a:custGeom>
                <a:avLst/>
                <a:gdLst>
                  <a:gd name="T0" fmla="*/ 32 w 1572"/>
                  <a:gd name="T1" fmla="*/ 117 h 568"/>
                  <a:gd name="T2" fmla="*/ 393 w 1572"/>
                  <a:gd name="T3" fmla="*/ 189 h 568"/>
                  <a:gd name="T4" fmla="*/ 393 w 1572"/>
                  <a:gd name="T5" fmla="*/ 72 h 568"/>
                  <a:gd name="T6" fmla="*/ 33 w 1572"/>
                  <a:gd name="T7" fmla="*/ 0 h 568"/>
                  <a:gd name="T8" fmla="*/ 30 w 1572"/>
                  <a:gd name="T9" fmla="*/ 0 h 568"/>
                  <a:gd name="T10" fmla="*/ 28 w 1572"/>
                  <a:gd name="T11" fmla="*/ 1 h 568"/>
                  <a:gd name="T12" fmla="*/ 26 w 1572"/>
                  <a:gd name="T13" fmla="*/ 1 h 568"/>
                  <a:gd name="T14" fmla="*/ 24 w 1572"/>
                  <a:gd name="T15" fmla="*/ 2 h 568"/>
                  <a:gd name="T16" fmla="*/ 23 w 1572"/>
                  <a:gd name="T17" fmla="*/ 3 h 568"/>
                  <a:gd name="T18" fmla="*/ 21 w 1572"/>
                  <a:gd name="T19" fmla="*/ 4 h 568"/>
                  <a:gd name="T20" fmla="*/ 19 w 1572"/>
                  <a:gd name="T21" fmla="*/ 6 h 568"/>
                  <a:gd name="T22" fmla="*/ 16 w 1572"/>
                  <a:gd name="T23" fmla="*/ 8 h 568"/>
                  <a:gd name="T24" fmla="*/ 14 w 1572"/>
                  <a:gd name="T25" fmla="*/ 10 h 568"/>
                  <a:gd name="T26" fmla="*/ 13 w 1572"/>
                  <a:gd name="T27" fmla="*/ 12 h 568"/>
                  <a:gd name="T28" fmla="*/ 12 w 1572"/>
                  <a:gd name="T29" fmla="*/ 14 h 568"/>
                  <a:gd name="T30" fmla="*/ 10 w 1572"/>
                  <a:gd name="T31" fmla="*/ 17 h 568"/>
                  <a:gd name="T32" fmla="*/ 9 w 1572"/>
                  <a:gd name="T33" fmla="*/ 19 h 568"/>
                  <a:gd name="T34" fmla="*/ 7 w 1572"/>
                  <a:gd name="T35" fmla="*/ 21 h 568"/>
                  <a:gd name="T36" fmla="*/ 6 w 1572"/>
                  <a:gd name="T37" fmla="*/ 24 h 568"/>
                  <a:gd name="T38" fmla="*/ 5 w 1572"/>
                  <a:gd name="T39" fmla="*/ 27 h 568"/>
                  <a:gd name="T40" fmla="*/ 4 w 1572"/>
                  <a:gd name="T41" fmla="*/ 31 h 568"/>
                  <a:gd name="T42" fmla="*/ 3 w 1572"/>
                  <a:gd name="T43" fmla="*/ 33 h 568"/>
                  <a:gd name="T44" fmla="*/ 3 w 1572"/>
                  <a:gd name="T45" fmla="*/ 36 h 568"/>
                  <a:gd name="T46" fmla="*/ 2 w 1572"/>
                  <a:gd name="T47" fmla="*/ 38 h 568"/>
                  <a:gd name="T48" fmla="*/ 2 w 1572"/>
                  <a:gd name="T49" fmla="*/ 41 h 568"/>
                  <a:gd name="T50" fmla="*/ 1 w 1572"/>
                  <a:gd name="T51" fmla="*/ 44 h 568"/>
                  <a:gd name="T52" fmla="*/ 0 w 1572"/>
                  <a:gd name="T53" fmla="*/ 49 h 568"/>
                  <a:gd name="T54" fmla="*/ 0 w 1572"/>
                  <a:gd name="T55" fmla="*/ 53 h 568"/>
                  <a:gd name="T56" fmla="*/ 0 w 1572"/>
                  <a:gd name="T57" fmla="*/ 57 h 568"/>
                  <a:gd name="T58" fmla="*/ 0 w 1572"/>
                  <a:gd name="T59" fmla="*/ 62 h 568"/>
                  <a:gd name="T60" fmla="*/ 0 w 1572"/>
                  <a:gd name="T61" fmla="*/ 67 h 568"/>
                  <a:gd name="T62" fmla="*/ 1 w 1572"/>
                  <a:gd name="T63" fmla="*/ 71 h 568"/>
                  <a:gd name="T64" fmla="*/ 1 w 1572"/>
                  <a:gd name="T65" fmla="*/ 74 h 568"/>
                  <a:gd name="T66" fmla="*/ 2 w 1572"/>
                  <a:gd name="T67" fmla="*/ 77 h 568"/>
                  <a:gd name="T68" fmla="*/ 3 w 1572"/>
                  <a:gd name="T69" fmla="*/ 82 h 568"/>
                  <a:gd name="T70" fmla="*/ 4 w 1572"/>
                  <a:gd name="T71" fmla="*/ 86 h 568"/>
                  <a:gd name="T72" fmla="*/ 5 w 1572"/>
                  <a:gd name="T73" fmla="*/ 90 h 568"/>
                  <a:gd name="T74" fmla="*/ 6 w 1572"/>
                  <a:gd name="T75" fmla="*/ 94 h 568"/>
                  <a:gd name="T76" fmla="*/ 7 w 1572"/>
                  <a:gd name="T77" fmla="*/ 96 h 568"/>
                  <a:gd name="T78" fmla="*/ 10 w 1572"/>
                  <a:gd name="T79" fmla="*/ 99 h 568"/>
                  <a:gd name="T80" fmla="*/ 11 w 1572"/>
                  <a:gd name="T81" fmla="*/ 102 h 568"/>
                  <a:gd name="T82" fmla="*/ 13 w 1572"/>
                  <a:gd name="T83" fmla="*/ 105 h 568"/>
                  <a:gd name="T84" fmla="*/ 15 w 1572"/>
                  <a:gd name="T85" fmla="*/ 107 h 568"/>
                  <a:gd name="T86" fmla="*/ 17 w 1572"/>
                  <a:gd name="T87" fmla="*/ 109 h 568"/>
                  <a:gd name="T88" fmla="*/ 19 w 1572"/>
                  <a:gd name="T89" fmla="*/ 111 h 568"/>
                  <a:gd name="T90" fmla="*/ 21 w 1572"/>
                  <a:gd name="T91" fmla="*/ 113 h 568"/>
                  <a:gd name="T92" fmla="*/ 23 w 1572"/>
                  <a:gd name="T93" fmla="*/ 114 h 568"/>
                  <a:gd name="T94" fmla="*/ 25 w 1572"/>
                  <a:gd name="T95" fmla="*/ 115 h 568"/>
                  <a:gd name="T96" fmla="*/ 27 w 1572"/>
                  <a:gd name="T97" fmla="*/ 116 h 568"/>
                  <a:gd name="T98" fmla="*/ 30 w 1572"/>
                  <a:gd name="T99" fmla="*/ 117 h 568"/>
                  <a:gd name="T100" fmla="*/ 32 w 1572"/>
                  <a:gd name="T101" fmla="*/ 117 h 56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2"/>
                  <a:gd name="T154" fmla="*/ 0 h 568"/>
                  <a:gd name="T155" fmla="*/ 1572 w 1572"/>
                  <a:gd name="T156" fmla="*/ 568 h 56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2" h="568">
                    <a:moveTo>
                      <a:pt x="129" y="352"/>
                    </a:moveTo>
                    <a:lnTo>
                      <a:pt x="1572" y="568"/>
                    </a:lnTo>
                    <a:lnTo>
                      <a:pt x="1572" y="216"/>
                    </a:lnTo>
                    <a:lnTo>
                      <a:pt x="130" y="0"/>
                    </a:lnTo>
                    <a:lnTo>
                      <a:pt x="121" y="1"/>
                    </a:lnTo>
                    <a:lnTo>
                      <a:pt x="114" y="2"/>
                    </a:lnTo>
                    <a:lnTo>
                      <a:pt x="105" y="3"/>
                    </a:lnTo>
                    <a:lnTo>
                      <a:pt x="97" y="6"/>
                    </a:lnTo>
                    <a:lnTo>
                      <a:pt x="91" y="9"/>
                    </a:lnTo>
                    <a:lnTo>
                      <a:pt x="83" y="13"/>
                    </a:lnTo>
                    <a:lnTo>
                      <a:pt x="74" y="19"/>
                    </a:lnTo>
                    <a:lnTo>
                      <a:pt x="63" y="25"/>
                    </a:lnTo>
                    <a:lnTo>
                      <a:pt x="57" y="31"/>
                    </a:lnTo>
                    <a:lnTo>
                      <a:pt x="51" y="37"/>
                    </a:lnTo>
                    <a:lnTo>
                      <a:pt x="46" y="43"/>
                    </a:lnTo>
                    <a:lnTo>
                      <a:pt x="39" y="50"/>
                    </a:lnTo>
                    <a:lnTo>
                      <a:pt x="34" y="57"/>
                    </a:lnTo>
                    <a:lnTo>
                      <a:pt x="30" y="64"/>
                    </a:lnTo>
                    <a:lnTo>
                      <a:pt x="25" y="72"/>
                    </a:lnTo>
                    <a:lnTo>
                      <a:pt x="21" y="82"/>
                    </a:lnTo>
                    <a:lnTo>
                      <a:pt x="16" y="92"/>
                    </a:lnTo>
                    <a:lnTo>
                      <a:pt x="13" y="100"/>
                    </a:lnTo>
                    <a:lnTo>
                      <a:pt x="11" y="107"/>
                    </a:lnTo>
                    <a:lnTo>
                      <a:pt x="8" y="114"/>
                    </a:lnTo>
                    <a:lnTo>
                      <a:pt x="7" y="122"/>
                    </a:lnTo>
                    <a:lnTo>
                      <a:pt x="4" y="131"/>
                    </a:lnTo>
                    <a:lnTo>
                      <a:pt x="1" y="146"/>
                    </a:lnTo>
                    <a:lnTo>
                      <a:pt x="0" y="158"/>
                    </a:lnTo>
                    <a:lnTo>
                      <a:pt x="0" y="172"/>
                    </a:lnTo>
                    <a:lnTo>
                      <a:pt x="0" y="185"/>
                    </a:lnTo>
                    <a:lnTo>
                      <a:pt x="1" y="200"/>
                    </a:lnTo>
                    <a:lnTo>
                      <a:pt x="3" y="212"/>
                    </a:lnTo>
                    <a:lnTo>
                      <a:pt x="4" y="222"/>
                    </a:lnTo>
                    <a:lnTo>
                      <a:pt x="7" y="232"/>
                    </a:lnTo>
                    <a:lnTo>
                      <a:pt x="11" y="245"/>
                    </a:lnTo>
                    <a:lnTo>
                      <a:pt x="15" y="257"/>
                    </a:lnTo>
                    <a:lnTo>
                      <a:pt x="20" y="270"/>
                    </a:lnTo>
                    <a:lnTo>
                      <a:pt x="25" y="281"/>
                    </a:lnTo>
                    <a:lnTo>
                      <a:pt x="30" y="289"/>
                    </a:lnTo>
                    <a:lnTo>
                      <a:pt x="38" y="299"/>
                    </a:lnTo>
                    <a:lnTo>
                      <a:pt x="45" y="308"/>
                    </a:lnTo>
                    <a:lnTo>
                      <a:pt x="51" y="315"/>
                    </a:lnTo>
                    <a:lnTo>
                      <a:pt x="59" y="323"/>
                    </a:lnTo>
                    <a:lnTo>
                      <a:pt x="67" y="329"/>
                    </a:lnTo>
                    <a:lnTo>
                      <a:pt x="75" y="334"/>
                    </a:lnTo>
                    <a:lnTo>
                      <a:pt x="84" y="339"/>
                    </a:lnTo>
                    <a:lnTo>
                      <a:pt x="92" y="344"/>
                    </a:lnTo>
                    <a:lnTo>
                      <a:pt x="102" y="347"/>
                    </a:lnTo>
                    <a:lnTo>
                      <a:pt x="109" y="349"/>
                    </a:lnTo>
                    <a:lnTo>
                      <a:pt x="119" y="351"/>
                    </a:lnTo>
                    <a:lnTo>
                      <a:pt x="129" y="352"/>
                    </a:lnTo>
                    <a:close/>
                  </a:path>
                </a:pathLst>
              </a:custGeom>
              <a:solidFill>
                <a:srgbClr val="C00000"/>
              </a:solidFill>
              <a:ln w="4763">
                <a:solidFill>
                  <a:srgbClr val="000000"/>
                </a:solidFill>
                <a:round/>
                <a:headEnd/>
                <a:tailEnd/>
              </a:ln>
            </p:spPr>
            <p:txBody>
              <a:bodyPr/>
              <a:lstStyle/>
              <a:p>
                <a:endParaRPr lang="zh-CN" altLang="en-US" sz="1600"/>
              </a:p>
            </p:txBody>
          </p:sp>
          <p:sp>
            <p:nvSpPr>
              <p:cNvPr id="147" name="Oval 66"/>
              <p:cNvSpPr>
                <a:spLocks noChangeArrowheads="1"/>
              </p:cNvSpPr>
              <p:nvPr/>
            </p:nvSpPr>
            <p:spPr bwMode="auto">
              <a:xfrm>
                <a:off x="488" y="3360"/>
                <a:ext cx="67" cy="119"/>
              </a:xfrm>
              <a:prstGeom prst="ellipse">
                <a:avLst/>
              </a:prstGeom>
              <a:solidFill>
                <a:srgbClr val="FF0000"/>
              </a:solidFill>
              <a:ln w="4763">
                <a:solidFill>
                  <a:srgbClr val="000000"/>
                </a:solidFill>
                <a:round/>
                <a:headEnd/>
                <a:tailEnd/>
              </a:ln>
            </p:spPr>
            <p:txBody>
              <a:bodyPr/>
              <a:lstStyle/>
              <a:p>
                <a:endParaRPr lang="zh-CN" altLang="en-US" sz="1600"/>
              </a:p>
            </p:txBody>
          </p:sp>
          <p:sp>
            <p:nvSpPr>
              <p:cNvPr id="148" name="Oval 67"/>
              <p:cNvSpPr>
                <a:spLocks noChangeArrowheads="1"/>
              </p:cNvSpPr>
              <p:nvPr/>
            </p:nvSpPr>
            <p:spPr bwMode="auto">
              <a:xfrm>
                <a:off x="521" y="3411"/>
                <a:ext cx="8" cy="15"/>
              </a:xfrm>
              <a:prstGeom prst="ellipse">
                <a:avLst/>
              </a:prstGeom>
              <a:solidFill>
                <a:srgbClr val="000000"/>
              </a:solidFill>
              <a:ln w="9525">
                <a:noFill/>
                <a:round/>
                <a:headEnd/>
                <a:tailEnd/>
              </a:ln>
            </p:spPr>
            <p:txBody>
              <a:bodyPr/>
              <a:lstStyle/>
              <a:p>
                <a:endParaRPr lang="zh-CN" altLang="en-US" sz="1600"/>
              </a:p>
            </p:txBody>
          </p:sp>
        </p:grpSp>
        <p:grpSp>
          <p:nvGrpSpPr>
            <p:cNvPr id="40" name="Group 68"/>
            <p:cNvGrpSpPr>
              <a:grpSpLocks/>
            </p:cNvGrpSpPr>
            <p:nvPr/>
          </p:nvGrpSpPr>
          <p:grpSpPr bwMode="auto">
            <a:xfrm>
              <a:off x="942" y="3694"/>
              <a:ext cx="147" cy="172"/>
              <a:chOff x="942" y="3694"/>
              <a:chExt cx="147" cy="172"/>
            </a:xfrm>
          </p:grpSpPr>
          <p:sp>
            <p:nvSpPr>
              <p:cNvPr id="46" name="Freeform 69"/>
              <p:cNvSpPr>
                <a:spLocks/>
              </p:cNvSpPr>
              <p:nvPr/>
            </p:nvSpPr>
            <p:spPr bwMode="auto">
              <a:xfrm>
                <a:off x="1028" y="3762"/>
                <a:ext cx="34" cy="34"/>
              </a:xfrm>
              <a:custGeom>
                <a:avLst/>
                <a:gdLst>
                  <a:gd name="T0" fmla="*/ 0 w 137"/>
                  <a:gd name="T1" fmla="*/ 34 h 102"/>
                  <a:gd name="T2" fmla="*/ 34 w 137"/>
                  <a:gd name="T3" fmla="*/ 3 h 102"/>
                  <a:gd name="T4" fmla="*/ 34 w 137"/>
                  <a:gd name="T5" fmla="*/ 1 h 102"/>
                  <a:gd name="T6" fmla="*/ 33 w 137"/>
                  <a:gd name="T7" fmla="*/ 0 h 102"/>
                  <a:gd name="T8" fmla="*/ 31 w 137"/>
                  <a:gd name="T9" fmla="*/ 0 h 102"/>
                  <a:gd name="T10" fmla="*/ 28 w 137"/>
                  <a:gd name="T11" fmla="*/ 0 h 102"/>
                  <a:gd name="T12" fmla="*/ 27 w 137"/>
                  <a:gd name="T13" fmla="*/ 1 h 102"/>
                  <a:gd name="T14" fmla="*/ 0 w 137"/>
                  <a:gd name="T15" fmla="*/ 34 h 102"/>
                  <a:gd name="T16" fmla="*/ 0 60000 65536"/>
                  <a:gd name="T17" fmla="*/ 0 60000 65536"/>
                  <a:gd name="T18" fmla="*/ 0 60000 65536"/>
                  <a:gd name="T19" fmla="*/ 0 60000 65536"/>
                  <a:gd name="T20" fmla="*/ 0 60000 65536"/>
                  <a:gd name="T21" fmla="*/ 0 60000 65536"/>
                  <a:gd name="T22" fmla="*/ 0 60000 65536"/>
                  <a:gd name="T23" fmla="*/ 0 60000 65536"/>
                  <a:gd name="T24" fmla="*/ 0 w 137"/>
                  <a:gd name="T25" fmla="*/ 0 h 102"/>
                  <a:gd name="T26" fmla="*/ 137 w 137"/>
                  <a:gd name="T27" fmla="*/ 102 h 1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 h="102">
                    <a:moveTo>
                      <a:pt x="0" y="102"/>
                    </a:moveTo>
                    <a:lnTo>
                      <a:pt x="137" y="10"/>
                    </a:lnTo>
                    <a:lnTo>
                      <a:pt x="137" y="3"/>
                    </a:lnTo>
                    <a:lnTo>
                      <a:pt x="134" y="0"/>
                    </a:lnTo>
                    <a:lnTo>
                      <a:pt x="124" y="0"/>
                    </a:lnTo>
                    <a:lnTo>
                      <a:pt x="113" y="0"/>
                    </a:lnTo>
                    <a:lnTo>
                      <a:pt x="107" y="3"/>
                    </a:lnTo>
                    <a:lnTo>
                      <a:pt x="0" y="102"/>
                    </a:lnTo>
                    <a:close/>
                  </a:path>
                </a:pathLst>
              </a:custGeom>
              <a:solidFill>
                <a:srgbClr val="E0E000"/>
              </a:solidFill>
              <a:ln w="9525">
                <a:noFill/>
                <a:round/>
                <a:headEnd/>
                <a:tailEnd/>
              </a:ln>
            </p:spPr>
            <p:txBody>
              <a:bodyPr/>
              <a:lstStyle/>
              <a:p>
                <a:endParaRPr lang="zh-CN" altLang="en-US" sz="1600"/>
              </a:p>
            </p:txBody>
          </p:sp>
          <p:sp>
            <p:nvSpPr>
              <p:cNvPr id="47" name="Freeform 70"/>
              <p:cNvSpPr>
                <a:spLocks/>
              </p:cNvSpPr>
              <p:nvPr/>
            </p:nvSpPr>
            <p:spPr bwMode="auto">
              <a:xfrm>
                <a:off x="1005" y="3741"/>
                <a:ext cx="25" cy="54"/>
              </a:xfrm>
              <a:custGeom>
                <a:avLst/>
                <a:gdLst>
                  <a:gd name="T0" fmla="*/ 25 w 102"/>
                  <a:gd name="T1" fmla="*/ 54 h 162"/>
                  <a:gd name="T2" fmla="*/ 1 w 102"/>
                  <a:gd name="T3" fmla="*/ 7 h 162"/>
                  <a:gd name="T4" fmla="*/ 0 w 102"/>
                  <a:gd name="T5" fmla="*/ 3 h 162"/>
                  <a:gd name="T6" fmla="*/ 0 w 102"/>
                  <a:gd name="T7" fmla="*/ 1 h 162"/>
                  <a:gd name="T8" fmla="*/ 1 w 102"/>
                  <a:gd name="T9" fmla="*/ 0 h 162"/>
                  <a:gd name="T10" fmla="*/ 2 w 102"/>
                  <a:gd name="T11" fmla="*/ 0 h 162"/>
                  <a:gd name="T12" fmla="*/ 3 w 102"/>
                  <a:gd name="T13" fmla="*/ 0 h 162"/>
                  <a:gd name="T14" fmla="*/ 5 w 102"/>
                  <a:gd name="T15" fmla="*/ 1 h 162"/>
                  <a:gd name="T16" fmla="*/ 5 w 102"/>
                  <a:gd name="T17" fmla="*/ 3 h 162"/>
                  <a:gd name="T18" fmla="*/ 25 w 102"/>
                  <a:gd name="T19" fmla="*/ 54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62"/>
                  <a:gd name="T32" fmla="*/ 102 w 102"/>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62">
                    <a:moveTo>
                      <a:pt x="102" y="162"/>
                    </a:moveTo>
                    <a:lnTo>
                      <a:pt x="5" y="21"/>
                    </a:lnTo>
                    <a:lnTo>
                      <a:pt x="0" y="8"/>
                    </a:lnTo>
                    <a:lnTo>
                      <a:pt x="0" y="3"/>
                    </a:lnTo>
                    <a:lnTo>
                      <a:pt x="3" y="1"/>
                    </a:lnTo>
                    <a:lnTo>
                      <a:pt x="9" y="0"/>
                    </a:lnTo>
                    <a:lnTo>
                      <a:pt x="14" y="0"/>
                    </a:lnTo>
                    <a:lnTo>
                      <a:pt x="20" y="2"/>
                    </a:lnTo>
                    <a:lnTo>
                      <a:pt x="20" y="8"/>
                    </a:lnTo>
                    <a:lnTo>
                      <a:pt x="102" y="162"/>
                    </a:lnTo>
                    <a:close/>
                  </a:path>
                </a:pathLst>
              </a:custGeom>
              <a:solidFill>
                <a:srgbClr val="FF8000"/>
              </a:solidFill>
              <a:ln w="9525">
                <a:noFill/>
                <a:round/>
                <a:headEnd/>
                <a:tailEnd/>
              </a:ln>
            </p:spPr>
            <p:txBody>
              <a:bodyPr/>
              <a:lstStyle/>
              <a:p>
                <a:endParaRPr lang="zh-CN" altLang="en-US" sz="1600"/>
              </a:p>
            </p:txBody>
          </p:sp>
          <p:sp>
            <p:nvSpPr>
              <p:cNvPr id="48" name="Freeform 71"/>
              <p:cNvSpPr>
                <a:spLocks/>
              </p:cNvSpPr>
              <p:nvPr/>
            </p:nvSpPr>
            <p:spPr bwMode="auto">
              <a:xfrm>
                <a:off x="1002" y="3796"/>
                <a:ext cx="27" cy="47"/>
              </a:xfrm>
              <a:custGeom>
                <a:avLst/>
                <a:gdLst>
                  <a:gd name="T0" fmla="*/ 27 w 106"/>
                  <a:gd name="T1" fmla="*/ 0 h 142"/>
                  <a:gd name="T2" fmla="*/ 0 w 106"/>
                  <a:gd name="T3" fmla="*/ 40 h 142"/>
                  <a:gd name="T4" fmla="*/ 0 w 106"/>
                  <a:gd name="T5" fmla="*/ 43 h 142"/>
                  <a:gd name="T6" fmla="*/ 0 w 106"/>
                  <a:gd name="T7" fmla="*/ 44 h 142"/>
                  <a:gd name="T8" fmla="*/ 2 w 106"/>
                  <a:gd name="T9" fmla="*/ 46 h 142"/>
                  <a:gd name="T10" fmla="*/ 4 w 106"/>
                  <a:gd name="T11" fmla="*/ 47 h 142"/>
                  <a:gd name="T12" fmla="*/ 6 w 106"/>
                  <a:gd name="T13" fmla="*/ 47 h 142"/>
                  <a:gd name="T14" fmla="*/ 8 w 106"/>
                  <a:gd name="T15" fmla="*/ 44 h 142"/>
                  <a:gd name="T16" fmla="*/ 27 w 106"/>
                  <a:gd name="T17" fmla="*/ 0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42"/>
                  <a:gd name="T29" fmla="*/ 106 w 106"/>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42">
                    <a:moveTo>
                      <a:pt x="106" y="0"/>
                    </a:moveTo>
                    <a:lnTo>
                      <a:pt x="0" y="121"/>
                    </a:lnTo>
                    <a:lnTo>
                      <a:pt x="0" y="129"/>
                    </a:lnTo>
                    <a:lnTo>
                      <a:pt x="1" y="133"/>
                    </a:lnTo>
                    <a:lnTo>
                      <a:pt x="6" y="140"/>
                    </a:lnTo>
                    <a:lnTo>
                      <a:pt x="17" y="142"/>
                    </a:lnTo>
                    <a:lnTo>
                      <a:pt x="25" y="142"/>
                    </a:lnTo>
                    <a:lnTo>
                      <a:pt x="30" y="133"/>
                    </a:lnTo>
                    <a:lnTo>
                      <a:pt x="106" y="0"/>
                    </a:lnTo>
                    <a:close/>
                  </a:path>
                </a:pathLst>
              </a:custGeom>
              <a:solidFill>
                <a:srgbClr val="E00000"/>
              </a:solidFill>
              <a:ln w="9525">
                <a:noFill/>
                <a:round/>
                <a:headEnd/>
                <a:tailEnd/>
              </a:ln>
            </p:spPr>
            <p:txBody>
              <a:bodyPr/>
              <a:lstStyle/>
              <a:p>
                <a:endParaRPr lang="zh-CN" altLang="en-US" sz="1600"/>
              </a:p>
            </p:txBody>
          </p:sp>
          <p:sp>
            <p:nvSpPr>
              <p:cNvPr id="49" name="Freeform 72"/>
              <p:cNvSpPr>
                <a:spLocks/>
              </p:cNvSpPr>
              <p:nvPr/>
            </p:nvSpPr>
            <p:spPr bwMode="auto">
              <a:xfrm>
                <a:off x="1028" y="3796"/>
                <a:ext cx="28" cy="52"/>
              </a:xfrm>
              <a:custGeom>
                <a:avLst/>
                <a:gdLst>
                  <a:gd name="T0" fmla="*/ 0 w 114"/>
                  <a:gd name="T1" fmla="*/ 0 h 158"/>
                  <a:gd name="T2" fmla="*/ 27 w 114"/>
                  <a:gd name="T3" fmla="*/ 44 h 158"/>
                  <a:gd name="T4" fmla="*/ 28 w 114"/>
                  <a:gd name="T5" fmla="*/ 47 h 158"/>
                  <a:gd name="T6" fmla="*/ 28 w 114"/>
                  <a:gd name="T7" fmla="*/ 49 h 158"/>
                  <a:gd name="T8" fmla="*/ 27 w 114"/>
                  <a:gd name="T9" fmla="*/ 52 h 158"/>
                  <a:gd name="T10" fmla="*/ 26 w 114"/>
                  <a:gd name="T11" fmla="*/ 52 h 158"/>
                  <a:gd name="T12" fmla="*/ 24 w 114"/>
                  <a:gd name="T13" fmla="*/ 52 h 158"/>
                  <a:gd name="T14" fmla="*/ 23 w 114"/>
                  <a:gd name="T15" fmla="*/ 51 h 158"/>
                  <a:gd name="T16" fmla="*/ 23 w 114"/>
                  <a:gd name="T17" fmla="*/ 49 h 158"/>
                  <a:gd name="T18" fmla="*/ 0 w 114"/>
                  <a:gd name="T19" fmla="*/ 0 h 1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58"/>
                  <a:gd name="T32" fmla="*/ 114 w 114"/>
                  <a:gd name="T33" fmla="*/ 158 h 1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58">
                    <a:moveTo>
                      <a:pt x="0" y="0"/>
                    </a:moveTo>
                    <a:lnTo>
                      <a:pt x="109" y="135"/>
                    </a:lnTo>
                    <a:lnTo>
                      <a:pt x="114" y="143"/>
                    </a:lnTo>
                    <a:lnTo>
                      <a:pt x="114" y="149"/>
                    </a:lnTo>
                    <a:lnTo>
                      <a:pt x="111" y="157"/>
                    </a:lnTo>
                    <a:lnTo>
                      <a:pt x="105" y="158"/>
                    </a:lnTo>
                    <a:lnTo>
                      <a:pt x="99" y="158"/>
                    </a:lnTo>
                    <a:lnTo>
                      <a:pt x="94" y="155"/>
                    </a:lnTo>
                    <a:lnTo>
                      <a:pt x="92" y="149"/>
                    </a:lnTo>
                    <a:lnTo>
                      <a:pt x="0" y="0"/>
                    </a:lnTo>
                    <a:close/>
                  </a:path>
                </a:pathLst>
              </a:custGeom>
              <a:solidFill>
                <a:srgbClr val="E00000"/>
              </a:solidFill>
              <a:ln w="9525">
                <a:noFill/>
                <a:round/>
                <a:headEnd/>
                <a:tailEnd/>
              </a:ln>
            </p:spPr>
            <p:txBody>
              <a:bodyPr/>
              <a:lstStyle/>
              <a:p>
                <a:endParaRPr lang="zh-CN" altLang="en-US" sz="1600"/>
              </a:p>
            </p:txBody>
          </p:sp>
          <p:sp>
            <p:nvSpPr>
              <p:cNvPr id="50" name="Freeform 73"/>
              <p:cNvSpPr>
                <a:spLocks/>
              </p:cNvSpPr>
              <p:nvPr/>
            </p:nvSpPr>
            <p:spPr bwMode="auto">
              <a:xfrm>
                <a:off x="991" y="3795"/>
                <a:ext cx="39" cy="34"/>
              </a:xfrm>
              <a:custGeom>
                <a:avLst/>
                <a:gdLst>
                  <a:gd name="T0" fmla="*/ 39 w 155"/>
                  <a:gd name="T1" fmla="*/ 0 h 102"/>
                  <a:gd name="T2" fmla="*/ 3 w 155"/>
                  <a:gd name="T3" fmla="*/ 34 h 102"/>
                  <a:gd name="T4" fmla="*/ 1 w 155"/>
                  <a:gd name="T5" fmla="*/ 34 h 102"/>
                  <a:gd name="T6" fmla="*/ 0 w 155"/>
                  <a:gd name="T7" fmla="*/ 32 h 102"/>
                  <a:gd name="T8" fmla="*/ 0 w 155"/>
                  <a:gd name="T9" fmla="*/ 30 h 102"/>
                  <a:gd name="T10" fmla="*/ 0 w 155"/>
                  <a:gd name="T11" fmla="*/ 27 h 102"/>
                  <a:gd name="T12" fmla="*/ 0 w 155"/>
                  <a:gd name="T13" fmla="*/ 24 h 102"/>
                  <a:gd name="T14" fmla="*/ 39 w 155"/>
                  <a:gd name="T15" fmla="*/ 0 h 102"/>
                  <a:gd name="T16" fmla="*/ 0 60000 65536"/>
                  <a:gd name="T17" fmla="*/ 0 60000 65536"/>
                  <a:gd name="T18" fmla="*/ 0 60000 65536"/>
                  <a:gd name="T19" fmla="*/ 0 60000 65536"/>
                  <a:gd name="T20" fmla="*/ 0 60000 65536"/>
                  <a:gd name="T21" fmla="*/ 0 60000 65536"/>
                  <a:gd name="T22" fmla="*/ 0 60000 65536"/>
                  <a:gd name="T23" fmla="*/ 0 60000 65536"/>
                  <a:gd name="T24" fmla="*/ 0 w 155"/>
                  <a:gd name="T25" fmla="*/ 0 h 102"/>
                  <a:gd name="T26" fmla="*/ 155 w 155"/>
                  <a:gd name="T27" fmla="*/ 102 h 1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5" h="102">
                    <a:moveTo>
                      <a:pt x="155" y="0"/>
                    </a:moveTo>
                    <a:lnTo>
                      <a:pt x="13" y="102"/>
                    </a:lnTo>
                    <a:lnTo>
                      <a:pt x="5" y="102"/>
                    </a:lnTo>
                    <a:lnTo>
                      <a:pt x="0" y="97"/>
                    </a:lnTo>
                    <a:lnTo>
                      <a:pt x="0" y="90"/>
                    </a:lnTo>
                    <a:lnTo>
                      <a:pt x="0" y="80"/>
                    </a:lnTo>
                    <a:lnTo>
                      <a:pt x="0" y="72"/>
                    </a:lnTo>
                    <a:lnTo>
                      <a:pt x="155" y="0"/>
                    </a:lnTo>
                    <a:close/>
                  </a:path>
                </a:pathLst>
              </a:custGeom>
              <a:solidFill>
                <a:srgbClr val="FF8000"/>
              </a:solidFill>
              <a:ln w="9525">
                <a:noFill/>
                <a:round/>
                <a:headEnd/>
                <a:tailEnd/>
              </a:ln>
            </p:spPr>
            <p:txBody>
              <a:bodyPr/>
              <a:lstStyle/>
              <a:p>
                <a:endParaRPr lang="zh-CN" altLang="en-US" sz="1600"/>
              </a:p>
            </p:txBody>
          </p:sp>
          <p:grpSp>
            <p:nvGrpSpPr>
              <p:cNvPr id="51" name="Group 74"/>
              <p:cNvGrpSpPr>
                <a:grpSpLocks/>
              </p:cNvGrpSpPr>
              <p:nvPr/>
            </p:nvGrpSpPr>
            <p:grpSpPr bwMode="auto">
              <a:xfrm>
                <a:off x="965" y="3796"/>
                <a:ext cx="109" cy="20"/>
                <a:chOff x="965" y="3796"/>
                <a:chExt cx="109" cy="20"/>
              </a:xfrm>
            </p:grpSpPr>
            <p:sp>
              <p:nvSpPr>
                <p:cNvPr id="144" name="Freeform 75"/>
                <p:cNvSpPr>
                  <a:spLocks/>
                </p:cNvSpPr>
                <p:nvPr/>
              </p:nvSpPr>
              <p:spPr bwMode="auto">
                <a:xfrm>
                  <a:off x="1025" y="3796"/>
                  <a:ext cx="49" cy="17"/>
                </a:xfrm>
                <a:custGeom>
                  <a:avLst/>
                  <a:gdLst>
                    <a:gd name="T0" fmla="*/ 45 w 195"/>
                    <a:gd name="T1" fmla="*/ 17 h 52"/>
                    <a:gd name="T2" fmla="*/ 48 w 195"/>
                    <a:gd name="T3" fmla="*/ 17 h 52"/>
                    <a:gd name="T4" fmla="*/ 49 w 195"/>
                    <a:gd name="T5" fmla="*/ 16 h 52"/>
                    <a:gd name="T6" fmla="*/ 49 w 195"/>
                    <a:gd name="T7" fmla="*/ 14 h 52"/>
                    <a:gd name="T8" fmla="*/ 49 w 195"/>
                    <a:gd name="T9" fmla="*/ 12 h 52"/>
                    <a:gd name="T10" fmla="*/ 48 w 195"/>
                    <a:gd name="T11" fmla="*/ 11 h 52"/>
                    <a:gd name="T12" fmla="*/ 0 w 195"/>
                    <a:gd name="T13" fmla="*/ 0 h 52"/>
                    <a:gd name="T14" fmla="*/ 45 w 195"/>
                    <a:gd name="T15" fmla="*/ 17 h 52"/>
                    <a:gd name="T16" fmla="*/ 0 60000 65536"/>
                    <a:gd name="T17" fmla="*/ 0 60000 65536"/>
                    <a:gd name="T18" fmla="*/ 0 60000 65536"/>
                    <a:gd name="T19" fmla="*/ 0 60000 65536"/>
                    <a:gd name="T20" fmla="*/ 0 60000 65536"/>
                    <a:gd name="T21" fmla="*/ 0 60000 65536"/>
                    <a:gd name="T22" fmla="*/ 0 60000 65536"/>
                    <a:gd name="T23" fmla="*/ 0 60000 65536"/>
                    <a:gd name="T24" fmla="*/ 0 w 195"/>
                    <a:gd name="T25" fmla="*/ 0 h 52"/>
                    <a:gd name="T26" fmla="*/ 195 w 195"/>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5" h="52">
                      <a:moveTo>
                        <a:pt x="181" y="52"/>
                      </a:moveTo>
                      <a:lnTo>
                        <a:pt x="193" y="51"/>
                      </a:lnTo>
                      <a:lnTo>
                        <a:pt x="195" y="48"/>
                      </a:lnTo>
                      <a:lnTo>
                        <a:pt x="195" y="42"/>
                      </a:lnTo>
                      <a:lnTo>
                        <a:pt x="194" y="37"/>
                      </a:lnTo>
                      <a:lnTo>
                        <a:pt x="190" y="33"/>
                      </a:lnTo>
                      <a:lnTo>
                        <a:pt x="0" y="0"/>
                      </a:lnTo>
                      <a:lnTo>
                        <a:pt x="181" y="52"/>
                      </a:lnTo>
                      <a:close/>
                    </a:path>
                  </a:pathLst>
                </a:custGeom>
                <a:solidFill>
                  <a:srgbClr val="FFC080"/>
                </a:solidFill>
                <a:ln w="9525">
                  <a:noFill/>
                  <a:round/>
                  <a:headEnd/>
                  <a:tailEnd/>
                </a:ln>
              </p:spPr>
              <p:txBody>
                <a:bodyPr/>
                <a:lstStyle/>
                <a:p>
                  <a:endParaRPr lang="zh-CN" altLang="en-US" sz="1600"/>
                </a:p>
              </p:txBody>
            </p:sp>
            <p:sp>
              <p:nvSpPr>
                <p:cNvPr id="145" name="Freeform 76"/>
                <p:cNvSpPr>
                  <a:spLocks/>
                </p:cNvSpPr>
                <p:nvPr/>
              </p:nvSpPr>
              <p:spPr bwMode="auto">
                <a:xfrm>
                  <a:off x="965" y="3796"/>
                  <a:ext cx="60" cy="20"/>
                </a:xfrm>
                <a:custGeom>
                  <a:avLst/>
                  <a:gdLst>
                    <a:gd name="T0" fmla="*/ 5 w 237"/>
                    <a:gd name="T1" fmla="*/ 20 h 62"/>
                    <a:gd name="T2" fmla="*/ 1 w 237"/>
                    <a:gd name="T3" fmla="*/ 20 h 62"/>
                    <a:gd name="T4" fmla="*/ 0 w 237"/>
                    <a:gd name="T5" fmla="*/ 18 h 62"/>
                    <a:gd name="T6" fmla="*/ 0 w 237"/>
                    <a:gd name="T7" fmla="*/ 16 h 62"/>
                    <a:gd name="T8" fmla="*/ 1 w 237"/>
                    <a:gd name="T9" fmla="*/ 14 h 62"/>
                    <a:gd name="T10" fmla="*/ 2 w 237"/>
                    <a:gd name="T11" fmla="*/ 13 h 62"/>
                    <a:gd name="T12" fmla="*/ 60 w 237"/>
                    <a:gd name="T13" fmla="*/ 0 h 62"/>
                    <a:gd name="T14" fmla="*/ 5 w 237"/>
                    <a:gd name="T15" fmla="*/ 20 h 62"/>
                    <a:gd name="T16" fmla="*/ 0 60000 65536"/>
                    <a:gd name="T17" fmla="*/ 0 60000 65536"/>
                    <a:gd name="T18" fmla="*/ 0 60000 65536"/>
                    <a:gd name="T19" fmla="*/ 0 60000 65536"/>
                    <a:gd name="T20" fmla="*/ 0 60000 65536"/>
                    <a:gd name="T21" fmla="*/ 0 60000 65536"/>
                    <a:gd name="T22" fmla="*/ 0 60000 65536"/>
                    <a:gd name="T23" fmla="*/ 0 60000 65536"/>
                    <a:gd name="T24" fmla="*/ 0 w 237"/>
                    <a:gd name="T25" fmla="*/ 0 h 62"/>
                    <a:gd name="T26" fmla="*/ 237 w 23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7" h="62">
                      <a:moveTo>
                        <a:pt x="18" y="62"/>
                      </a:moveTo>
                      <a:lnTo>
                        <a:pt x="5" y="61"/>
                      </a:lnTo>
                      <a:lnTo>
                        <a:pt x="0" y="57"/>
                      </a:lnTo>
                      <a:lnTo>
                        <a:pt x="0" y="51"/>
                      </a:lnTo>
                      <a:lnTo>
                        <a:pt x="2" y="44"/>
                      </a:lnTo>
                      <a:lnTo>
                        <a:pt x="6" y="41"/>
                      </a:lnTo>
                      <a:lnTo>
                        <a:pt x="237" y="0"/>
                      </a:lnTo>
                      <a:lnTo>
                        <a:pt x="18" y="62"/>
                      </a:lnTo>
                      <a:close/>
                    </a:path>
                  </a:pathLst>
                </a:custGeom>
                <a:solidFill>
                  <a:srgbClr val="C00000"/>
                </a:solidFill>
                <a:ln w="9525">
                  <a:noFill/>
                  <a:round/>
                  <a:headEnd/>
                  <a:tailEnd/>
                </a:ln>
              </p:spPr>
              <p:txBody>
                <a:bodyPr/>
                <a:lstStyle/>
                <a:p>
                  <a:endParaRPr lang="zh-CN" altLang="en-US" sz="1600"/>
                </a:p>
              </p:txBody>
            </p:sp>
          </p:grpSp>
          <p:sp>
            <p:nvSpPr>
              <p:cNvPr id="52" name="Freeform 77"/>
              <p:cNvSpPr>
                <a:spLocks/>
              </p:cNvSpPr>
              <p:nvPr/>
            </p:nvSpPr>
            <p:spPr bwMode="auto">
              <a:xfrm>
                <a:off x="986" y="3763"/>
                <a:ext cx="42" cy="33"/>
              </a:xfrm>
              <a:custGeom>
                <a:avLst/>
                <a:gdLst>
                  <a:gd name="T0" fmla="*/ 42 w 167"/>
                  <a:gd name="T1" fmla="*/ 33 h 99"/>
                  <a:gd name="T2" fmla="*/ 3 w 167"/>
                  <a:gd name="T3" fmla="*/ 7 h 99"/>
                  <a:gd name="T4" fmla="*/ 0 w 167"/>
                  <a:gd name="T5" fmla="*/ 5 h 99"/>
                  <a:gd name="T6" fmla="*/ 0 w 167"/>
                  <a:gd name="T7" fmla="*/ 2 h 99"/>
                  <a:gd name="T8" fmla="*/ 1 w 167"/>
                  <a:gd name="T9" fmla="*/ 0 h 99"/>
                  <a:gd name="T10" fmla="*/ 2 w 167"/>
                  <a:gd name="T11" fmla="*/ 0 h 99"/>
                  <a:gd name="T12" fmla="*/ 4 w 167"/>
                  <a:gd name="T13" fmla="*/ 0 h 99"/>
                  <a:gd name="T14" fmla="*/ 42 w 167"/>
                  <a:gd name="T15" fmla="*/ 33 h 99"/>
                  <a:gd name="T16" fmla="*/ 0 60000 65536"/>
                  <a:gd name="T17" fmla="*/ 0 60000 65536"/>
                  <a:gd name="T18" fmla="*/ 0 60000 65536"/>
                  <a:gd name="T19" fmla="*/ 0 60000 65536"/>
                  <a:gd name="T20" fmla="*/ 0 60000 65536"/>
                  <a:gd name="T21" fmla="*/ 0 60000 65536"/>
                  <a:gd name="T22" fmla="*/ 0 60000 65536"/>
                  <a:gd name="T23" fmla="*/ 0 60000 65536"/>
                  <a:gd name="T24" fmla="*/ 0 w 167"/>
                  <a:gd name="T25" fmla="*/ 0 h 99"/>
                  <a:gd name="T26" fmla="*/ 167 w 167"/>
                  <a:gd name="T27" fmla="*/ 99 h 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 h="99">
                    <a:moveTo>
                      <a:pt x="167" y="99"/>
                    </a:moveTo>
                    <a:lnTo>
                      <a:pt x="11" y="22"/>
                    </a:lnTo>
                    <a:lnTo>
                      <a:pt x="0" y="14"/>
                    </a:lnTo>
                    <a:lnTo>
                      <a:pt x="0" y="7"/>
                    </a:lnTo>
                    <a:lnTo>
                      <a:pt x="4" y="0"/>
                    </a:lnTo>
                    <a:lnTo>
                      <a:pt x="7" y="0"/>
                    </a:lnTo>
                    <a:lnTo>
                      <a:pt x="17" y="1"/>
                    </a:lnTo>
                    <a:lnTo>
                      <a:pt x="167" y="99"/>
                    </a:lnTo>
                    <a:close/>
                  </a:path>
                </a:pathLst>
              </a:custGeom>
              <a:solidFill>
                <a:srgbClr val="FF8000"/>
              </a:solidFill>
              <a:ln w="9525">
                <a:noFill/>
                <a:round/>
                <a:headEnd/>
                <a:tailEnd/>
              </a:ln>
            </p:spPr>
            <p:txBody>
              <a:bodyPr/>
              <a:lstStyle/>
              <a:p>
                <a:endParaRPr lang="zh-CN" altLang="en-US" sz="1600"/>
              </a:p>
            </p:txBody>
          </p:sp>
          <p:sp>
            <p:nvSpPr>
              <p:cNvPr id="53" name="Oval 78"/>
              <p:cNvSpPr>
                <a:spLocks noChangeArrowheads="1"/>
              </p:cNvSpPr>
              <p:nvPr/>
            </p:nvSpPr>
            <p:spPr bwMode="auto">
              <a:xfrm>
                <a:off x="1000" y="3753"/>
                <a:ext cx="4" cy="6"/>
              </a:xfrm>
              <a:prstGeom prst="ellipse">
                <a:avLst/>
              </a:prstGeom>
              <a:solidFill>
                <a:srgbClr val="FF0000"/>
              </a:solidFill>
              <a:ln w="9525">
                <a:noFill/>
                <a:round/>
                <a:headEnd/>
                <a:tailEnd/>
              </a:ln>
            </p:spPr>
            <p:txBody>
              <a:bodyPr/>
              <a:lstStyle/>
              <a:p>
                <a:endParaRPr lang="zh-CN" altLang="en-US" sz="1600"/>
              </a:p>
            </p:txBody>
          </p:sp>
          <p:sp>
            <p:nvSpPr>
              <p:cNvPr id="54" name="Oval 79"/>
              <p:cNvSpPr>
                <a:spLocks noChangeArrowheads="1"/>
              </p:cNvSpPr>
              <p:nvPr/>
            </p:nvSpPr>
            <p:spPr bwMode="auto">
              <a:xfrm>
                <a:off x="1017" y="3775"/>
                <a:ext cx="4" cy="5"/>
              </a:xfrm>
              <a:prstGeom prst="ellipse">
                <a:avLst/>
              </a:prstGeom>
              <a:solidFill>
                <a:srgbClr val="FF0000"/>
              </a:solidFill>
              <a:ln w="9525">
                <a:noFill/>
                <a:round/>
                <a:headEnd/>
                <a:tailEnd/>
              </a:ln>
            </p:spPr>
            <p:txBody>
              <a:bodyPr/>
              <a:lstStyle/>
              <a:p>
                <a:endParaRPr lang="zh-CN" altLang="en-US" sz="1600"/>
              </a:p>
            </p:txBody>
          </p:sp>
          <p:sp>
            <p:nvSpPr>
              <p:cNvPr id="55" name="Oval 80"/>
              <p:cNvSpPr>
                <a:spLocks noChangeArrowheads="1"/>
              </p:cNvSpPr>
              <p:nvPr/>
            </p:nvSpPr>
            <p:spPr bwMode="auto">
              <a:xfrm>
                <a:off x="978" y="3840"/>
                <a:ext cx="5" cy="5"/>
              </a:xfrm>
              <a:prstGeom prst="ellipse">
                <a:avLst/>
              </a:prstGeom>
              <a:solidFill>
                <a:srgbClr val="FF0000"/>
              </a:solidFill>
              <a:ln w="9525">
                <a:noFill/>
                <a:round/>
                <a:headEnd/>
                <a:tailEnd/>
              </a:ln>
            </p:spPr>
            <p:txBody>
              <a:bodyPr/>
              <a:lstStyle/>
              <a:p>
                <a:endParaRPr lang="zh-CN" altLang="en-US" sz="1600"/>
              </a:p>
            </p:txBody>
          </p:sp>
          <p:sp>
            <p:nvSpPr>
              <p:cNvPr id="56" name="Oval 81"/>
              <p:cNvSpPr>
                <a:spLocks noChangeArrowheads="1"/>
              </p:cNvSpPr>
              <p:nvPr/>
            </p:nvSpPr>
            <p:spPr bwMode="auto">
              <a:xfrm>
                <a:off x="1042" y="3861"/>
                <a:ext cx="3" cy="2"/>
              </a:xfrm>
              <a:prstGeom prst="ellipse">
                <a:avLst/>
              </a:prstGeom>
              <a:solidFill>
                <a:srgbClr val="FF0000"/>
              </a:solidFill>
              <a:ln w="9525">
                <a:noFill/>
                <a:round/>
                <a:headEnd/>
                <a:tailEnd/>
              </a:ln>
            </p:spPr>
            <p:txBody>
              <a:bodyPr/>
              <a:lstStyle/>
              <a:p>
                <a:endParaRPr lang="zh-CN" altLang="en-US" sz="1600"/>
              </a:p>
            </p:txBody>
          </p:sp>
          <p:sp>
            <p:nvSpPr>
              <p:cNvPr id="57" name="Oval 82"/>
              <p:cNvSpPr>
                <a:spLocks noChangeArrowheads="1"/>
              </p:cNvSpPr>
              <p:nvPr/>
            </p:nvSpPr>
            <p:spPr bwMode="auto">
              <a:xfrm>
                <a:off x="1056" y="3853"/>
                <a:ext cx="3" cy="4"/>
              </a:xfrm>
              <a:prstGeom prst="ellipse">
                <a:avLst/>
              </a:prstGeom>
              <a:solidFill>
                <a:srgbClr val="FF0000"/>
              </a:solidFill>
              <a:ln w="9525">
                <a:noFill/>
                <a:round/>
                <a:headEnd/>
                <a:tailEnd/>
              </a:ln>
            </p:spPr>
            <p:txBody>
              <a:bodyPr/>
              <a:lstStyle/>
              <a:p>
                <a:endParaRPr lang="zh-CN" altLang="en-US" sz="1600"/>
              </a:p>
            </p:txBody>
          </p:sp>
          <p:sp>
            <p:nvSpPr>
              <p:cNvPr id="58" name="Oval 83"/>
              <p:cNvSpPr>
                <a:spLocks noChangeArrowheads="1"/>
              </p:cNvSpPr>
              <p:nvPr/>
            </p:nvSpPr>
            <p:spPr bwMode="auto">
              <a:xfrm>
                <a:off x="1051" y="3788"/>
                <a:ext cx="3" cy="4"/>
              </a:xfrm>
              <a:prstGeom prst="ellipse">
                <a:avLst/>
              </a:prstGeom>
              <a:solidFill>
                <a:srgbClr val="FF0000"/>
              </a:solidFill>
              <a:ln w="9525">
                <a:noFill/>
                <a:round/>
                <a:headEnd/>
                <a:tailEnd/>
              </a:ln>
            </p:spPr>
            <p:txBody>
              <a:bodyPr/>
              <a:lstStyle/>
              <a:p>
                <a:endParaRPr lang="zh-CN" altLang="en-US" sz="1600"/>
              </a:p>
            </p:txBody>
          </p:sp>
          <p:sp>
            <p:nvSpPr>
              <p:cNvPr id="59" name="Oval 84"/>
              <p:cNvSpPr>
                <a:spLocks noChangeArrowheads="1"/>
              </p:cNvSpPr>
              <p:nvPr/>
            </p:nvSpPr>
            <p:spPr bwMode="auto">
              <a:xfrm>
                <a:off x="1017" y="3806"/>
                <a:ext cx="4" cy="4"/>
              </a:xfrm>
              <a:prstGeom prst="ellipse">
                <a:avLst/>
              </a:prstGeom>
              <a:solidFill>
                <a:srgbClr val="FF0000"/>
              </a:solidFill>
              <a:ln w="9525">
                <a:noFill/>
                <a:round/>
                <a:headEnd/>
                <a:tailEnd/>
              </a:ln>
            </p:spPr>
            <p:txBody>
              <a:bodyPr/>
              <a:lstStyle/>
              <a:p>
                <a:endParaRPr lang="zh-CN" altLang="en-US" sz="1600"/>
              </a:p>
            </p:txBody>
          </p:sp>
          <p:sp>
            <p:nvSpPr>
              <p:cNvPr id="60" name="Oval 85"/>
              <p:cNvSpPr>
                <a:spLocks noChangeArrowheads="1"/>
              </p:cNvSpPr>
              <p:nvPr/>
            </p:nvSpPr>
            <p:spPr bwMode="auto">
              <a:xfrm>
                <a:off x="1036" y="3797"/>
                <a:ext cx="3" cy="5"/>
              </a:xfrm>
              <a:prstGeom prst="ellipse">
                <a:avLst/>
              </a:prstGeom>
              <a:solidFill>
                <a:srgbClr val="FFFF00"/>
              </a:solidFill>
              <a:ln w="9525">
                <a:noFill/>
                <a:round/>
                <a:headEnd/>
                <a:tailEnd/>
              </a:ln>
            </p:spPr>
            <p:txBody>
              <a:bodyPr/>
              <a:lstStyle/>
              <a:p>
                <a:endParaRPr lang="zh-CN" altLang="en-US" sz="1600"/>
              </a:p>
            </p:txBody>
          </p:sp>
          <p:sp>
            <p:nvSpPr>
              <p:cNvPr id="61" name="Oval 86"/>
              <p:cNvSpPr>
                <a:spLocks noChangeArrowheads="1"/>
              </p:cNvSpPr>
              <p:nvPr/>
            </p:nvSpPr>
            <p:spPr bwMode="auto">
              <a:xfrm>
                <a:off x="1068" y="3798"/>
                <a:ext cx="4" cy="4"/>
              </a:xfrm>
              <a:prstGeom prst="ellipse">
                <a:avLst/>
              </a:prstGeom>
              <a:solidFill>
                <a:srgbClr val="FFFF00"/>
              </a:solidFill>
              <a:ln w="9525">
                <a:noFill/>
                <a:round/>
                <a:headEnd/>
                <a:tailEnd/>
              </a:ln>
            </p:spPr>
            <p:txBody>
              <a:bodyPr/>
              <a:lstStyle/>
              <a:p>
                <a:endParaRPr lang="zh-CN" altLang="en-US" sz="1600"/>
              </a:p>
            </p:txBody>
          </p:sp>
          <p:sp>
            <p:nvSpPr>
              <p:cNvPr id="62" name="Oval 87"/>
              <p:cNvSpPr>
                <a:spLocks noChangeArrowheads="1"/>
              </p:cNvSpPr>
              <p:nvPr/>
            </p:nvSpPr>
            <p:spPr bwMode="auto">
              <a:xfrm>
                <a:off x="1024" y="3757"/>
                <a:ext cx="4" cy="4"/>
              </a:xfrm>
              <a:prstGeom prst="ellipse">
                <a:avLst/>
              </a:prstGeom>
              <a:solidFill>
                <a:srgbClr val="FFFF00"/>
              </a:solidFill>
              <a:ln w="9525">
                <a:noFill/>
                <a:round/>
                <a:headEnd/>
                <a:tailEnd/>
              </a:ln>
            </p:spPr>
            <p:txBody>
              <a:bodyPr/>
              <a:lstStyle/>
              <a:p>
                <a:endParaRPr lang="zh-CN" altLang="en-US" sz="1600"/>
              </a:p>
            </p:txBody>
          </p:sp>
          <p:sp>
            <p:nvSpPr>
              <p:cNvPr id="63" name="Oval 88"/>
              <p:cNvSpPr>
                <a:spLocks noChangeArrowheads="1"/>
              </p:cNvSpPr>
              <p:nvPr/>
            </p:nvSpPr>
            <p:spPr bwMode="auto">
              <a:xfrm>
                <a:off x="968" y="3773"/>
                <a:ext cx="4" cy="4"/>
              </a:xfrm>
              <a:prstGeom prst="ellipse">
                <a:avLst/>
              </a:prstGeom>
              <a:solidFill>
                <a:srgbClr val="FFFF00"/>
              </a:solidFill>
              <a:ln w="9525">
                <a:noFill/>
                <a:round/>
                <a:headEnd/>
                <a:tailEnd/>
              </a:ln>
            </p:spPr>
            <p:txBody>
              <a:bodyPr/>
              <a:lstStyle/>
              <a:p>
                <a:endParaRPr lang="zh-CN" altLang="en-US" sz="1600"/>
              </a:p>
            </p:txBody>
          </p:sp>
          <p:sp>
            <p:nvSpPr>
              <p:cNvPr id="64" name="Oval 89"/>
              <p:cNvSpPr>
                <a:spLocks noChangeArrowheads="1"/>
              </p:cNvSpPr>
              <p:nvPr/>
            </p:nvSpPr>
            <p:spPr bwMode="auto">
              <a:xfrm>
                <a:off x="1063" y="3733"/>
                <a:ext cx="4" cy="5"/>
              </a:xfrm>
              <a:prstGeom prst="ellipse">
                <a:avLst/>
              </a:prstGeom>
              <a:solidFill>
                <a:srgbClr val="FFFF00"/>
              </a:solidFill>
              <a:ln w="9525">
                <a:noFill/>
                <a:round/>
                <a:headEnd/>
                <a:tailEnd/>
              </a:ln>
            </p:spPr>
            <p:txBody>
              <a:bodyPr/>
              <a:lstStyle/>
              <a:p>
                <a:endParaRPr lang="zh-CN" altLang="en-US" sz="1600"/>
              </a:p>
            </p:txBody>
          </p:sp>
          <p:sp>
            <p:nvSpPr>
              <p:cNvPr id="65" name="Freeform 90"/>
              <p:cNvSpPr>
                <a:spLocks/>
              </p:cNvSpPr>
              <p:nvPr/>
            </p:nvSpPr>
            <p:spPr bwMode="auto">
              <a:xfrm>
                <a:off x="1012" y="3748"/>
                <a:ext cx="16" cy="48"/>
              </a:xfrm>
              <a:custGeom>
                <a:avLst/>
                <a:gdLst>
                  <a:gd name="T0" fmla="*/ 16 w 62"/>
                  <a:gd name="T1" fmla="*/ 48 h 142"/>
                  <a:gd name="T2" fmla="*/ 6 w 62"/>
                  <a:gd name="T3" fmla="*/ 2 h 142"/>
                  <a:gd name="T4" fmla="*/ 5 w 62"/>
                  <a:gd name="T5" fmla="*/ 0 h 142"/>
                  <a:gd name="T6" fmla="*/ 3 w 62"/>
                  <a:gd name="T7" fmla="*/ 0 h 142"/>
                  <a:gd name="T8" fmla="*/ 1 w 62"/>
                  <a:gd name="T9" fmla="*/ 1 h 142"/>
                  <a:gd name="T10" fmla="*/ 0 w 62"/>
                  <a:gd name="T11" fmla="*/ 2 h 142"/>
                  <a:gd name="T12" fmla="*/ 0 w 62"/>
                  <a:gd name="T13" fmla="*/ 4 h 142"/>
                  <a:gd name="T14" fmla="*/ 1 w 62"/>
                  <a:gd name="T15" fmla="*/ 7 h 142"/>
                  <a:gd name="T16" fmla="*/ 16 w 62"/>
                  <a:gd name="T17" fmla="*/ 48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
                  <a:gd name="T28" fmla="*/ 0 h 142"/>
                  <a:gd name="T29" fmla="*/ 62 w 62"/>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 h="142">
                    <a:moveTo>
                      <a:pt x="62" y="142"/>
                    </a:moveTo>
                    <a:lnTo>
                      <a:pt x="22" y="5"/>
                    </a:lnTo>
                    <a:lnTo>
                      <a:pt x="19" y="1"/>
                    </a:lnTo>
                    <a:lnTo>
                      <a:pt x="11" y="0"/>
                    </a:lnTo>
                    <a:lnTo>
                      <a:pt x="5" y="2"/>
                    </a:lnTo>
                    <a:lnTo>
                      <a:pt x="1" y="7"/>
                    </a:lnTo>
                    <a:lnTo>
                      <a:pt x="0" y="13"/>
                    </a:lnTo>
                    <a:lnTo>
                      <a:pt x="3" y="21"/>
                    </a:lnTo>
                    <a:lnTo>
                      <a:pt x="62" y="142"/>
                    </a:lnTo>
                    <a:close/>
                  </a:path>
                </a:pathLst>
              </a:custGeom>
              <a:solidFill>
                <a:srgbClr val="E0E000"/>
              </a:solidFill>
              <a:ln w="9525">
                <a:noFill/>
                <a:round/>
                <a:headEnd/>
                <a:tailEnd/>
              </a:ln>
            </p:spPr>
            <p:txBody>
              <a:bodyPr/>
              <a:lstStyle/>
              <a:p>
                <a:endParaRPr lang="zh-CN" altLang="en-US" sz="1600"/>
              </a:p>
            </p:txBody>
          </p:sp>
          <p:sp>
            <p:nvSpPr>
              <p:cNvPr id="66" name="Freeform 91"/>
              <p:cNvSpPr>
                <a:spLocks/>
              </p:cNvSpPr>
              <p:nvPr/>
            </p:nvSpPr>
            <p:spPr bwMode="auto">
              <a:xfrm>
                <a:off x="1015" y="3807"/>
                <a:ext cx="12" cy="40"/>
              </a:xfrm>
              <a:custGeom>
                <a:avLst/>
                <a:gdLst>
                  <a:gd name="T0" fmla="*/ 12 w 47"/>
                  <a:gd name="T1" fmla="*/ 0 h 120"/>
                  <a:gd name="T2" fmla="*/ 4 w 47"/>
                  <a:gd name="T3" fmla="*/ 39 h 120"/>
                  <a:gd name="T4" fmla="*/ 3 w 47"/>
                  <a:gd name="T5" fmla="*/ 40 h 120"/>
                  <a:gd name="T6" fmla="*/ 2 w 47"/>
                  <a:gd name="T7" fmla="*/ 40 h 120"/>
                  <a:gd name="T8" fmla="*/ 1 w 47"/>
                  <a:gd name="T9" fmla="*/ 39 h 120"/>
                  <a:gd name="T10" fmla="*/ 0 w 47"/>
                  <a:gd name="T11" fmla="*/ 38 h 120"/>
                  <a:gd name="T12" fmla="*/ 0 w 47"/>
                  <a:gd name="T13" fmla="*/ 36 h 120"/>
                  <a:gd name="T14" fmla="*/ 1 w 47"/>
                  <a:gd name="T15" fmla="*/ 34 h 120"/>
                  <a:gd name="T16" fmla="*/ 12 w 47"/>
                  <a:gd name="T17" fmla="*/ 0 h 1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
                  <a:gd name="T28" fmla="*/ 0 h 120"/>
                  <a:gd name="T29" fmla="*/ 47 w 47"/>
                  <a:gd name="T30" fmla="*/ 120 h 1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 h="120">
                    <a:moveTo>
                      <a:pt x="47" y="0"/>
                    </a:moveTo>
                    <a:lnTo>
                      <a:pt x="17" y="116"/>
                    </a:lnTo>
                    <a:lnTo>
                      <a:pt x="13" y="119"/>
                    </a:lnTo>
                    <a:lnTo>
                      <a:pt x="8" y="120"/>
                    </a:lnTo>
                    <a:lnTo>
                      <a:pt x="5" y="118"/>
                    </a:lnTo>
                    <a:lnTo>
                      <a:pt x="0" y="115"/>
                    </a:lnTo>
                    <a:lnTo>
                      <a:pt x="0" y="109"/>
                    </a:lnTo>
                    <a:lnTo>
                      <a:pt x="3" y="103"/>
                    </a:lnTo>
                    <a:lnTo>
                      <a:pt x="47" y="0"/>
                    </a:lnTo>
                    <a:close/>
                  </a:path>
                </a:pathLst>
              </a:custGeom>
              <a:solidFill>
                <a:srgbClr val="E0E000"/>
              </a:solidFill>
              <a:ln w="9525">
                <a:noFill/>
                <a:round/>
                <a:headEnd/>
                <a:tailEnd/>
              </a:ln>
            </p:spPr>
            <p:txBody>
              <a:bodyPr/>
              <a:lstStyle/>
              <a:p>
                <a:endParaRPr lang="zh-CN" altLang="en-US" sz="1600"/>
              </a:p>
            </p:txBody>
          </p:sp>
          <p:sp>
            <p:nvSpPr>
              <p:cNvPr id="67" name="Freeform 92"/>
              <p:cNvSpPr>
                <a:spLocks/>
              </p:cNvSpPr>
              <p:nvPr/>
            </p:nvSpPr>
            <p:spPr bwMode="auto">
              <a:xfrm>
                <a:off x="1035" y="3809"/>
                <a:ext cx="11" cy="40"/>
              </a:xfrm>
              <a:custGeom>
                <a:avLst/>
                <a:gdLst>
                  <a:gd name="T0" fmla="*/ 0 w 48"/>
                  <a:gd name="T1" fmla="*/ 0 h 119"/>
                  <a:gd name="T2" fmla="*/ 7 w 48"/>
                  <a:gd name="T3" fmla="*/ 38 h 119"/>
                  <a:gd name="T4" fmla="*/ 8 w 48"/>
                  <a:gd name="T5" fmla="*/ 40 h 119"/>
                  <a:gd name="T6" fmla="*/ 9 w 48"/>
                  <a:gd name="T7" fmla="*/ 40 h 119"/>
                  <a:gd name="T8" fmla="*/ 10 w 48"/>
                  <a:gd name="T9" fmla="*/ 39 h 119"/>
                  <a:gd name="T10" fmla="*/ 11 w 48"/>
                  <a:gd name="T11" fmla="*/ 38 h 119"/>
                  <a:gd name="T12" fmla="*/ 11 w 48"/>
                  <a:gd name="T13" fmla="*/ 36 h 119"/>
                  <a:gd name="T14" fmla="*/ 10 w 48"/>
                  <a:gd name="T15" fmla="*/ 34 h 119"/>
                  <a:gd name="T16" fmla="*/ 0 w 48"/>
                  <a:gd name="T17" fmla="*/ 0 h 1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119"/>
                  <a:gd name="T29" fmla="*/ 48 w 48"/>
                  <a:gd name="T30" fmla="*/ 119 h 1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119">
                    <a:moveTo>
                      <a:pt x="0" y="0"/>
                    </a:moveTo>
                    <a:lnTo>
                      <a:pt x="30" y="114"/>
                    </a:lnTo>
                    <a:lnTo>
                      <a:pt x="34" y="118"/>
                    </a:lnTo>
                    <a:lnTo>
                      <a:pt x="40" y="119"/>
                    </a:lnTo>
                    <a:lnTo>
                      <a:pt x="45" y="117"/>
                    </a:lnTo>
                    <a:lnTo>
                      <a:pt x="46" y="112"/>
                    </a:lnTo>
                    <a:lnTo>
                      <a:pt x="48" y="108"/>
                    </a:lnTo>
                    <a:lnTo>
                      <a:pt x="45" y="101"/>
                    </a:lnTo>
                    <a:lnTo>
                      <a:pt x="0" y="0"/>
                    </a:lnTo>
                    <a:close/>
                  </a:path>
                </a:pathLst>
              </a:custGeom>
              <a:solidFill>
                <a:srgbClr val="C06000"/>
              </a:solidFill>
              <a:ln w="9525">
                <a:noFill/>
                <a:round/>
                <a:headEnd/>
                <a:tailEnd/>
              </a:ln>
            </p:spPr>
            <p:txBody>
              <a:bodyPr/>
              <a:lstStyle/>
              <a:p>
                <a:endParaRPr lang="zh-CN" altLang="en-US" sz="1600"/>
              </a:p>
            </p:txBody>
          </p:sp>
          <p:sp>
            <p:nvSpPr>
              <p:cNvPr id="68" name="Freeform 93"/>
              <p:cNvSpPr>
                <a:spLocks/>
              </p:cNvSpPr>
              <p:nvPr/>
            </p:nvSpPr>
            <p:spPr bwMode="auto">
              <a:xfrm>
                <a:off x="1028" y="3754"/>
                <a:ext cx="47" cy="42"/>
              </a:xfrm>
              <a:custGeom>
                <a:avLst/>
                <a:gdLst>
                  <a:gd name="T0" fmla="*/ 0 w 189"/>
                  <a:gd name="T1" fmla="*/ 42 h 124"/>
                  <a:gd name="T2" fmla="*/ 40 w 189"/>
                  <a:gd name="T3" fmla="*/ 2 h 124"/>
                  <a:gd name="T4" fmla="*/ 44 w 189"/>
                  <a:gd name="T5" fmla="*/ 0 h 124"/>
                  <a:gd name="T6" fmla="*/ 46 w 189"/>
                  <a:gd name="T7" fmla="*/ 1 h 124"/>
                  <a:gd name="T8" fmla="*/ 47 w 189"/>
                  <a:gd name="T9" fmla="*/ 1 h 124"/>
                  <a:gd name="T10" fmla="*/ 47 w 189"/>
                  <a:gd name="T11" fmla="*/ 4 h 124"/>
                  <a:gd name="T12" fmla="*/ 47 w 189"/>
                  <a:gd name="T13" fmla="*/ 6 h 124"/>
                  <a:gd name="T14" fmla="*/ 46 w 189"/>
                  <a:gd name="T15" fmla="*/ 8 h 124"/>
                  <a:gd name="T16" fmla="*/ 44 w 189"/>
                  <a:gd name="T17" fmla="*/ 8 h 124"/>
                  <a:gd name="T18" fmla="*/ 0 w 189"/>
                  <a:gd name="T19" fmla="*/ 42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9"/>
                  <a:gd name="T31" fmla="*/ 0 h 124"/>
                  <a:gd name="T32" fmla="*/ 189 w 189"/>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9" h="124">
                    <a:moveTo>
                      <a:pt x="0" y="124"/>
                    </a:moveTo>
                    <a:lnTo>
                      <a:pt x="162" y="7"/>
                    </a:lnTo>
                    <a:lnTo>
                      <a:pt x="177" y="0"/>
                    </a:lnTo>
                    <a:lnTo>
                      <a:pt x="183" y="2"/>
                    </a:lnTo>
                    <a:lnTo>
                      <a:pt x="187" y="4"/>
                    </a:lnTo>
                    <a:lnTo>
                      <a:pt x="189" y="13"/>
                    </a:lnTo>
                    <a:lnTo>
                      <a:pt x="189" y="19"/>
                    </a:lnTo>
                    <a:lnTo>
                      <a:pt x="186" y="24"/>
                    </a:lnTo>
                    <a:lnTo>
                      <a:pt x="177" y="25"/>
                    </a:lnTo>
                    <a:lnTo>
                      <a:pt x="0" y="124"/>
                    </a:lnTo>
                    <a:close/>
                  </a:path>
                </a:pathLst>
              </a:custGeom>
              <a:solidFill>
                <a:srgbClr val="FF0000"/>
              </a:solidFill>
              <a:ln w="9525">
                <a:noFill/>
                <a:round/>
                <a:headEnd/>
                <a:tailEnd/>
              </a:ln>
            </p:spPr>
            <p:txBody>
              <a:bodyPr/>
              <a:lstStyle/>
              <a:p>
                <a:endParaRPr lang="zh-CN" altLang="en-US" sz="1600"/>
              </a:p>
            </p:txBody>
          </p:sp>
          <p:sp>
            <p:nvSpPr>
              <p:cNvPr id="69" name="Freeform 94"/>
              <p:cNvSpPr>
                <a:spLocks/>
              </p:cNvSpPr>
              <p:nvPr/>
            </p:nvSpPr>
            <p:spPr bwMode="auto">
              <a:xfrm>
                <a:off x="989" y="3753"/>
                <a:ext cx="39" cy="43"/>
              </a:xfrm>
              <a:custGeom>
                <a:avLst/>
                <a:gdLst>
                  <a:gd name="T0" fmla="*/ 39 w 155"/>
                  <a:gd name="T1" fmla="*/ 43 h 128"/>
                  <a:gd name="T2" fmla="*/ 5 w 155"/>
                  <a:gd name="T3" fmla="*/ 3 h 128"/>
                  <a:gd name="T4" fmla="*/ 2 w 155"/>
                  <a:gd name="T5" fmla="*/ 0 h 128"/>
                  <a:gd name="T6" fmla="*/ 1 w 155"/>
                  <a:gd name="T7" fmla="*/ 0 h 128"/>
                  <a:gd name="T8" fmla="*/ 0 w 155"/>
                  <a:gd name="T9" fmla="*/ 1 h 128"/>
                  <a:gd name="T10" fmla="*/ 0 w 155"/>
                  <a:gd name="T11" fmla="*/ 5 h 128"/>
                  <a:gd name="T12" fmla="*/ 0 w 155"/>
                  <a:gd name="T13" fmla="*/ 6 h 128"/>
                  <a:gd name="T14" fmla="*/ 1 w 155"/>
                  <a:gd name="T15" fmla="*/ 8 h 128"/>
                  <a:gd name="T16" fmla="*/ 2 w 155"/>
                  <a:gd name="T17" fmla="*/ 9 h 128"/>
                  <a:gd name="T18" fmla="*/ 39 w 155"/>
                  <a:gd name="T19" fmla="*/ 43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
                  <a:gd name="T31" fmla="*/ 0 h 128"/>
                  <a:gd name="T32" fmla="*/ 155 w 155"/>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 h="128">
                    <a:moveTo>
                      <a:pt x="155" y="128"/>
                    </a:moveTo>
                    <a:lnTo>
                      <a:pt x="21" y="8"/>
                    </a:lnTo>
                    <a:lnTo>
                      <a:pt x="9" y="0"/>
                    </a:lnTo>
                    <a:lnTo>
                      <a:pt x="3" y="1"/>
                    </a:lnTo>
                    <a:lnTo>
                      <a:pt x="1" y="4"/>
                    </a:lnTo>
                    <a:lnTo>
                      <a:pt x="0" y="14"/>
                    </a:lnTo>
                    <a:lnTo>
                      <a:pt x="0" y="19"/>
                    </a:lnTo>
                    <a:lnTo>
                      <a:pt x="3" y="24"/>
                    </a:lnTo>
                    <a:lnTo>
                      <a:pt x="9" y="27"/>
                    </a:lnTo>
                    <a:lnTo>
                      <a:pt x="155" y="128"/>
                    </a:lnTo>
                    <a:close/>
                  </a:path>
                </a:pathLst>
              </a:custGeom>
              <a:solidFill>
                <a:srgbClr val="E07000"/>
              </a:solidFill>
              <a:ln w="9525">
                <a:noFill/>
                <a:round/>
                <a:headEnd/>
                <a:tailEnd/>
              </a:ln>
            </p:spPr>
            <p:txBody>
              <a:bodyPr/>
              <a:lstStyle/>
              <a:p>
                <a:endParaRPr lang="zh-CN" altLang="en-US" sz="1600"/>
              </a:p>
            </p:txBody>
          </p:sp>
          <p:sp>
            <p:nvSpPr>
              <p:cNvPr id="70" name="Freeform 95"/>
              <p:cNvSpPr>
                <a:spLocks/>
              </p:cNvSpPr>
              <p:nvPr/>
            </p:nvSpPr>
            <p:spPr bwMode="auto">
              <a:xfrm>
                <a:off x="980" y="3798"/>
                <a:ext cx="42" cy="34"/>
              </a:xfrm>
              <a:custGeom>
                <a:avLst/>
                <a:gdLst>
                  <a:gd name="T0" fmla="*/ 42 w 168"/>
                  <a:gd name="T1" fmla="*/ 0 h 101"/>
                  <a:gd name="T2" fmla="*/ 5 w 168"/>
                  <a:gd name="T3" fmla="*/ 32 h 101"/>
                  <a:gd name="T4" fmla="*/ 3 w 168"/>
                  <a:gd name="T5" fmla="*/ 34 h 101"/>
                  <a:gd name="T6" fmla="*/ 1 w 168"/>
                  <a:gd name="T7" fmla="*/ 34 h 101"/>
                  <a:gd name="T8" fmla="*/ 1 w 168"/>
                  <a:gd name="T9" fmla="*/ 33 h 101"/>
                  <a:gd name="T10" fmla="*/ 0 w 168"/>
                  <a:gd name="T11" fmla="*/ 31 h 101"/>
                  <a:gd name="T12" fmla="*/ 0 w 168"/>
                  <a:gd name="T13" fmla="*/ 29 h 101"/>
                  <a:gd name="T14" fmla="*/ 1 w 168"/>
                  <a:gd name="T15" fmla="*/ 28 h 101"/>
                  <a:gd name="T16" fmla="*/ 3 w 168"/>
                  <a:gd name="T17" fmla="*/ 27 h 101"/>
                  <a:gd name="T18" fmla="*/ 42 w 168"/>
                  <a:gd name="T19" fmla="*/ 0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
                  <a:gd name="T31" fmla="*/ 0 h 101"/>
                  <a:gd name="T32" fmla="*/ 168 w 168"/>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 h="101">
                    <a:moveTo>
                      <a:pt x="168" y="0"/>
                    </a:moveTo>
                    <a:lnTo>
                      <a:pt x="22" y="94"/>
                    </a:lnTo>
                    <a:lnTo>
                      <a:pt x="10" y="101"/>
                    </a:lnTo>
                    <a:lnTo>
                      <a:pt x="4" y="101"/>
                    </a:lnTo>
                    <a:lnTo>
                      <a:pt x="3" y="99"/>
                    </a:lnTo>
                    <a:lnTo>
                      <a:pt x="0" y="91"/>
                    </a:lnTo>
                    <a:lnTo>
                      <a:pt x="0" y="86"/>
                    </a:lnTo>
                    <a:lnTo>
                      <a:pt x="4" y="82"/>
                    </a:lnTo>
                    <a:lnTo>
                      <a:pt x="10" y="80"/>
                    </a:lnTo>
                    <a:lnTo>
                      <a:pt x="168" y="0"/>
                    </a:lnTo>
                    <a:close/>
                  </a:path>
                </a:pathLst>
              </a:custGeom>
              <a:solidFill>
                <a:srgbClr val="FFFF00"/>
              </a:solidFill>
              <a:ln w="9525">
                <a:noFill/>
                <a:round/>
                <a:headEnd/>
                <a:tailEnd/>
              </a:ln>
            </p:spPr>
            <p:txBody>
              <a:bodyPr/>
              <a:lstStyle/>
              <a:p>
                <a:endParaRPr lang="zh-CN" altLang="en-US" sz="1600"/>
              </a:p>
            </p:txBody>
          </p:sp>
          <p:sp>
            <p:nvSpPr>
              <p:cNvPr id="71" name="Freeform 96"/>
              <p:cNvSpPr>
                <a:spLocks/>
              </p:cNvSpPr>
              <p:nvPr/>
            </p:nvSpPr>
            <p:spPr bwMode="auto">
              <a:xfrm>
                <a:off x="1032" y="3796"/>
                <a:ext cx="47" cy="27"/>
              </a:xfrm>
              <a:custGeom>
                <a:avLst/>
                <a:gdLst>
                  <a:gd name="T0" fmla="*/ 0 w 186"/>
                  <a:gd name="T1" fmla="*/ 0 h 81"/>
                  <a:gd name="T2" fmla="*/ 41 w 186"/>
                  <a:gd name="T3" fmla="*/ 25 h 81"/>
                  <a:gd name="T4" fmla="*/ 44 w 186"/>
                  <a:gd name="T5" fmla="*/ 27 h 81"/>
                  <a:gd name="T6" fmla="*/ 46 w 186"/>
                  <a:gd name="T7" fmla="*/ 27 h 81"/>
                  <a:gd name="T8" fmla="*/ 46 w 186"/>
                  <a:gd name="T9" fmla="*/ 26 h 81"/>
                  <a:gd name="T10" fmla="*/ 47 w 186"/>
                  <a:gd name="T11" fmla="*/ 24 h 81"/>
                  <a:gd name="T12" fmla="*/ 47 w 186"/>
                  <a:gd name="T13" fmla="*/ 23 h 81"/>
                  <a:gd name="T14" fmla="*/ 46 w 186"/>
                  <a:gd name="T15" fmla="*/ 22 h 81"/>
                  <a:gd name="T16" fmla="*/ 44 w 186"/>
                  <a:gd name="T17" fmla="*/ 21 h 81"/>
                  <a:gd name="T18" fmla="*/ 0 w 186"/>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6"/>
                  <a:gd name="T31" fmla="*/ 0 h 81"/>
                  <a:gd name="T32" fmla="*/ 186 w 186"/>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6" h="81">
                    <a:moveTo>
                      <a:pt x="0" y="0"/>
                    </a:moveTo>
                    <a:lnTo>
                      <a:pt x="161" y="76"/>
                    </a:lnTo>
                    <a:lnTo>
                      <a:pt x="176" y="81"/>
                    </a:lnTo>
                    <a:lnTo>
                      <a:pt x="182" y="80"/>
                    </a:lnTo>
                    <a:lnTo>
                      <a:pt x="184" y="78"/>
                    </a:lnTo>
                    <a:lnTo>
                      <a:pt x="186" y="72"/>
                    </a:lnTo>
                    <a:lnTo>
                      <a:pt x="186" y="69"/>
                    </a:lnTo>
                    <a:lnTo>
                      <a:pt x="182" y="66"/>
                    </a:lnTo>
                    <a:lnTo>
                      <a:pt x="176" y="63"/>
                    </a:lnTo>
                    <a:lnTo>
                      <a:pt x="0" y="0"/>
                    </a:lnTo>
                    <a:close/>
                  </a:path>
                </a:pathLst>
              </a:custGeom>
              <a:solidFill>
                <a:srgbClr val="A0A000"/>
              </a:solidFill>
              <a:ln w="9525">
                <a:noFill/>
                <a:round/>
                <a:headEnd/>
                <a:tailEnd/>
              </a:ln>
            </p:spPr>
            <p:txBody>
              <a:bodyPr/>
              <a:lstStyle/>
              <a:p>
                <a:endParaRPr lang="zh-CN" altLang="en-US" sz="1600"/>
              </a:p>
            </p:txBody>
          </p:sp>
          <p:sp>
            <p:nvSpPr>
              <p:cNvPr id="72" name="Freeform 97"/>
              <p:cNvSpPr>
                <a:spLocks/>
              </p:cNvSpPr>
              <p:nvPr/>
            </p:nvSpPr>
            <p:spPr bwMode="auto">
              <a:xfrm>
                <a:off x="981" y="3781"/>
                <a:ext cx="48" cy="15"/>
              </a:xfrm>
              <a:custGeom>
                <a:avLst/>
                <a:gdLst>
                  <a:gd name="T0" fmla="*/ 4 w 191"/>
                  <a:gd name="T1" fmla="*/ 0 h 43"/>
                  <a:gd name="T2" fmla="*/ 1 w 191"/>
                  <a:gd name="T3" fmla="*/ 0 h 43"/>
                  <a:gd name="T4" fmla="*/ 0 w 191"/>
                  <a:gd name="T5" fmla="*/ 1 h 43"/>
                  <a:gd name="T6" fmla="*/ 0 w 191"/>
                  <a:gd name="T7" fmla="*/ 2 h 43"/>
                  <a:gd name="T8" fmla="*/ 0 w 191"/>
                  <a:gd name="T9" fmla="*/ 5 h 43"/>
                  <a:gd name="T10" fmla="*/ 1 w 191"/>
                  <a:gd name="T11" fmla="*/ 5 h 43"/>
                  <a:gd name="T12" fmla="*/ 48 w 191"/>
                  <a:gd name="T13" fmla="*/ 15 h 43"/>
                  <a:gd name="T14" fmla="*/ 4 w 191"/>
                  <a:gd name="T15" fmla="*/ 0 h 43"/>
                  <a:gd name="T16" fmla="*/ 0 60000 65536"/>
                  <a:gd name="T17" fmla="*/ 0 60000 65536"/>
                  <a:gd name="T18" fmla="*/ 0 60000 65536"/>
                  <a:gd name="T19" fmla="*/ 0 60000 65536"/>
                  <a:gd name="T20" fmla="*/ 0 60000 65536"/>
                  <a:gd name="T21" fmla="*/ 0 60000 65536"/>
                  <a:gd name="T22" fmla="*/ 0 60000 65536"/>
                  <a:gd name="T23" fmla="*/ 0 60000 65536"/>
                  <a:gd name="T24" fmla="*/ 0 w 191"/>
                  <a:gd name="T25" fmla="*/ 0 h 43"/>
                  <a:gd name="T26" fmla="*/ 191 w 191"/>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1" h="43">
                    <a:moveTo>
                      <a:pt x="14" y="0"/>
                    </a:moveTo>
                    <a:lnTo>
                      <a:pt x="2" y="1"/>
                    </a:lnTo>
                    <a:lnTo>
                      <a:pt x="0" y="3"/>
                    </a:lnTo>
                    <a:lnTo>
                      <a:pt x="0" y="7"/>
                    </a:lnTo>
                    <a:lnTo>
                      <a:pt x="1" y="13"/>
                    </a:lnTo>
                    <a:lnTo>
                      <a:pt x="4" y="15"/>
                    </a:lnTo>
                    <a:lnTo>
                      <a:pt x="191" y="43"/>
                    </a:lnTo>
                    <a:lnTo>
                      <a:pt x="14" y="0"/>
                    </a:lnTo>
                    <a:close/>
                  </a:path>
                </a:pathLst>
              </a:custGeom>
              <a:solidFill>
                <a:srgbClr val="FFC080"/>
              </a:solidFill>
              <a:ln w="9525">
                <a:noFill/>
                <a:round/>
                <a:headEnd/>
                <a:tailEnd/>
              </a:ln>
            </p:spPr>
            <p:txBody>
              <a:bodyPr/>
              <a:lstStyle/>
              <a:p>
                <a:endParaRPr lang="zh-CN" altLang="en-US" sz="1600"/>
              </a:p>
            </p:txBody>
          </p:sp>
          <p:sp>
            <p:nvSpPr>
              <p:cNvPr id="73" name="Freeform 98"/>
              <p:cNvSpPr>
                <a:spLocks/>
              </p:cNvSpPr>
              <p:nvPr/>
            </p:nvSpPr>
            <p:spPr bwMode="auto">
              <a:xfrm>
                <a:off x="1029" y="3775"/>
                <a:ext cx="57" cy="21"/>
              </a:xfrm>
              <a:custGeom>
                <a:avLst/>
                <a:gdLst>
                  <a:gd name="T0" fmla="*/ 52 w 230"/>
                  <a:gd name="T1" fmla="*/ 0 h 61"/>
                  <a:gd name="T2" fmla="*/ 56 w 230"/>
                  <a:gd name="T3" fmla="*/ 1 h 61"/>
                  <a:gd name="T4" fmla="*/ 57 w 230"/>
                  <a:gd name="T5" fmla="*/ 2 h 61"/>
                  <a:gd name="T6" fmla="*/ 57 w 230"/>
                  <a:gd name="T7" fmla="*/ 4 h 61"/>
                  <a:gd name="T8" fmla="*/ 56 w 230"/>
                  <a:gd name="T9" fmla="*/ 6 h 61"/>
                  <a:gd name="T10" fmla="*/ 55 w 230"/>
                  <a:gd name="T11" fmla="*/ 7 h 61"/>
                  <a:gd name="T12" fmla="*/ 0 w 230"/>
                  <a:gd name="T13" fmla="*/ 21 h 61"/>
                  <a:gd name="T14" fmla="*/ 52 w 230"/>
                  <a:gd name="T15" fmla="*/ 0 h 61"/>
                  <a:gd name="T16" fmla="*/ 0 60000 65536"/>
                  <a:gd name="T17" fmla="*/ 0 60000 65536"/>
                  <a:gd name="T18" fmla="*/ 0 60000 65536"/>
                  <a:gd name="T19" fmla="*/ 0 60000 65536"/>
                  <a:gd name="T20" fmla="*/ 0 60000 65536"/>
                  <a:gd name="T21" fmla="*/ 0 60000 65536"/>
                  <a:gd name="T22" fmla="*/ 0 60000 65536"/>
                  <a:gd name="T23" fmla="*/ 0 60000 65536"/>
                  <a:gd name="T24" fmla="*/ 0 w 230"/>
                  <a:gd name="T25" fmla="*/ 0 h 61"/>
                  <a:gd name="T26" fmla="*/ 230 w 230"/>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0" h="61">
                    <a:moveTo>
                      <a:pt x="211" y="0"/>
                    </a:moveTo>
                    <a:lnTo>
                      <a:pt x="224" y="2"/>
                    </a:lnTo>
                    <a:lnTo>
                      <a:pt x="230" y="5"/>
                    </a:lnTo>
                    <a:lnTo>
                      <a:pt x="230" y="11"/>
                    </a:lnTo>
                    <a:lnTo>
                      <a:pt x="227" y="18"/>
                    </a:lnTo>
                    <a:lnTo>
                      <a:pt x="223" y="21"/>
                    </a:lnTo>
                    <a:lnTo>
                      <a:pt x="0" y="61"/>
                    </a:lnTo>
                    <a:lnTo>
                      <a:pt x="211" y="0"/>
                    </a:lnTo>
                    <a:close/>
                  </a:path>
                </a:pathLst>
              </a:custGeom>
              <a:solidFill>
                <a:srgbClr val="C00000"/>
              </a:solidFill>
              <a:ln w="9525">
                <a:noFill/>
                <a:round/>
                <a:headEnd/>
                <a:tailEnd/>
              </a:ln>
            </p:spPr>
            <p:txBody>
              <a:bodyPr/>
              <a:lstStyle/>
              <a:p>
                <a:endParaRPr lang="zh-CN" altLang="en-US" sz="1600"/>
              </a:p>
            </p:txBody>
          </p:sp>
          <p:sp>
            <p:nvSpPr>
              <p:cNvPr id="74" name="Freeform 99"/>
              <p:cNvSpPr>
                <a:spLocks/>
              </p:cNvSpPr>
              <p:nvPr/>
            </p:nvSpPr>
            <p:spPr bwMode="auto">
              <a:xfrm>
                <a:off x="1017" y="3773"/>
                <a:ext cx="12" cy="23"/>
              </a:xfrm>
              <a:custGeom>
                <a:avLst/>
                <a:gdLst>
                  <a:gd name="T0" fmla="*/ 12 w 50"/>
                  <a:gd name="T1" fmla="*/ 23 h 67"/>
                  <a:gd name="T2" fmla="*/ 4 w 50"/>
                  <a:gd name="T3" fmla="*/ 1 h 67"/>
                  <a:gd name="T4" fmla="*/ 4 w 50"/>
                  <a:gd name="T5" fmla="*/ 0 h 67"/>
                  <a:gd name="T6" fmla="*/ 2 w 50"/>
                  <a:gd name="T7" fmla="*/ 0 h 67"/>
                  <a:gd name="T8" fmla="*/ 1 w 50"/>
                  <a:gd name="T9" fmla="*/ 0 h 67"/>
                  <a:gd name="T10" fmla="*/ 0 w 50"/>
                  <a:gd name="T11" fmla="*/ 1 h 67"/>
                  <a:gd name="T12" fmla="*/ 0 w 50"/>
                  <a:gd name="T13" fmla="*/ 2 h 67"/>
                  <a:gd name="T14" fmla="*/ 0 w 50"/>
                  <a:gd name="T15" fmla="*/ 3 h 67"/>
                  <a:gd name="T16" fmla="*/ 12 w 50"/>
                  <a:gd name="T17" fmla="*/ 23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67"/>
                  <a:gd name="T29" fmla="*/ 50 w 50"/>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67">
                    <a:moveTo>
                      <a:pt x="50" y="67"/>
                    </a:moveTo>
                    <a:lnTo>
                      <a:pt x="17" y="3"/>
                    </a:lnTo>
                    <a:lnTo>
                      <a:pt x="15" y="1"/>
                    </a:lnTo>
                    <a:lnTo>
                      <a:pt x="8" y="0"/>
                    </a:lnTo>
                    <a:lnTo>
                      <a:pt x="3" y="1"/>
                    </a:lnTo>
                    <a:lnTo>
                      <a:pt x="2" y="4"/>
                    </a:lnTo>
                    <a:lnTo>
                      <a:pt x="0" y="6"/>
                    </a:lnTo>
                    <a:lnTo>
                      <a:pt x="2" y="10"/>
                    </a:lnTo>
                    <a:lnTo>
                      <a:pt x="50" y="67"/>
                    </a:lnTo>
                    <a:close/>
                  </a:path>
                </a:pathLst>
              </a:custGeom>
              <a:solidFill>
                <a:srgbClr val="FF0000"/>
              </a:solidFill>
              <a:ln w="9525">
                <a:noFill/>
                <a:round/>
                <a:headEnd/>
                <a:tailEnd/>
              </a:ln>
            </p:spPr>
            <p:txBody>
              <a:bodyPr/>
              <a:lstStyle/>
              <a:p>
                <a:endParaRPr lang="zh-CN" altLang="en-US" sz="1600"/>
              </a:p>
            </p:txBody>
          </p:sp>
          <p:sp>
            <p:nvSpPr>
              <p:cNvPr id="75" name="Freeform 100"/>
              <p:cNvSpPr>
                <a:spLocks/>
              </p:cNvSpPr>
              <p:nvPr/>
            </p:nvSpPr>
            <p:spPr bwMode="auto">
              <a:xfrm>
                <a:off x="1007" y="3796"/>
                <a:ext cx="22" cy="35"/>
              </a:xfrm>
              <a:custGeom>
                <a:avLst/>
                <a:gdLst>
                  <a:gd name="T0" fmla="*/ 22 w 88"/>
                  <a:gd name="T1" fmla="*/ 0 h 107"/>
                  <a:gd name="T2" fmla="*/ 8 w 88"/>
                  <a:gd name="T3" fmla="*/ 34 h 107"/>
                  <a:gd name="T4" fmla="*/ 6 w 88"/>
                  <a:gd name="T5" fmla="*/ 35 h 107"/>
                  <a:gd name="T6" fmla="*/ 4 w 88"/>
                  <a:gd name="T7" fmla="*/ 35 h 107"/>
                  <a:gd name="T8" fmla="*/ 2 w 88"/>
                  <a:gd name="T9" fmla="*/ 35 h 107"/>
                  <a:gd name="T10" fmla="*/ 1 w 88"/>
                  <a:gd name="T11" fmla="*/ 33 h 107"/>
                  <a:gd name="T12" fmla="*/ 0 w 88"/>
                  <a:gd name="T13" fmla="*/ 32 h 107"/>
                  <a:gd name="T14" fmla="*/ 1 w 88"/>
                  <a:gd name="T15" fmla="*/ 30 h 107"/>
                  <a:gd name="T16" fmla="*/ 22 w 88"/>
                  <a:gd name="T17" fmla="*/ 0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
                  <a:gd name="T28" fmla="*/ 0 h 107"/>
                  <a:gd name="T29" fmla="*/ 88 w 88"/>
                  <a:gd name="T30" fmla="*/ 107 h 1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107">
                    <a:moveTo>
                      <a:pt x="88" y="0"/>
                    </a:moveTo>
                    <a:lnTo>
                      <a:pt x="33" y="104"/>
                    </a:lnTo>
                    <a:lnTo>
                      <a:pt x="26" y="107"/>
                    </a:lnTo>
                    <a:lnTo>
                      <a:pt x="16" y="107"/>
                    </a:lnTo>
                    <a:lnTo>
                      <a:pt x="9" y="106"/>
                    </a:lnTo>
                    <a:lnTo>
                      <a:pt x="4" y="102"/>
                    </a:lnTo>
                    <a:lnTo>
                      <a:pt x="0" y="97"/>
                    </a:lnTo>
                    <a:lnTo>
                      <a:pt x="5" y="92"/>
                    </a:lnTo>
                    <a:lnTo>
                      <a:pt x="88" y="0"/>
                    </a:lnTo>
                    <a:close/>
                  </a:path>
                </a:pathLst>
              </a:custGeom>
              <a:solidFill>
                <a:srgbClr val="E07000"/>
              </a:solidFill>
              <a:ln w="9525">
                <a:noFill/>
                <a:round/>
                <a:headEnd/>
                <a:tailEnd/>
              </a:ln>
            </p:spPr>
            <p:txBody>
              <a:bodyPr/>
              <a:lstStyle/>
              <a:p>
                <a:endParaRPr lang="zh-CN" altLang="en-US" sz="1600"/>
              </a:p>
            </p:txBody>
          </p:sp>
          <p:sp>
            <p:nvSpPr>
              <p:cNvPr id="76" name="Freeform 101"/>
              <p:cNvSpPr>
                <a:spLocks/>
              </p:cNvSpPr>
              <p:nvPr/>
            </p:nvSpPr>
            <p:spPr bwMode="auto">
              <a:xfrm>
                <a:off x="1029" y="3796"/>
                <a:ext cx="12" cy="22"/>
              </a:xfrm>
              <a:custGeom>
                <a:avLst/>
                <a:gdLst>
                  <a:gd name="T0" fmla="*/ 0 w 50"/>
                  <a:gd name="T1" fmla="*/ 0 h 67"/>
                  <a:gd name="T2" fmla="*/ 7 w 50"/>
                  <a:gd name="T3" fmla="*/ 21 h 67"/>
                  <a:gd name="T4" fmla="*/ 8 w 50"/>
                  <a:gd name="T5" fmla="*/ 22 h 67"/>
                  <a:gd name="T6" fmla="*/ 10 w 50"/>
                  <a:gd name="T7" fmla="*/ 22 h 67"/>
                  <a:gd name="T8" fmla="*/ 11 w 50"/>
                  <a:gd name="T9" fmla="*/ 22 h 67"/>
                  <a:gd name="T10" fmla="*/ 12 w 50"/>
                  <a:gd name="T11" fmla="*/ 21 h 67"/>
                  <a:gd name="T12" fmla="*/ 12 w 50"/>
                  <a:gd name="T13" fmla="*/ 20 h 67"/>
                  <a:gd name="T14" fmla="*/ 11 w 50"/>
                  <a:gd name="T15" fmla="*/ 19 h 67"/>
                  <a:gd name="T16" fmla="*/ 0 w 50"/>
                  <a:gd name="T17" fmla="*/ 0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67"/>
                  <a:gd name="T29" fmla="*/ 50 w 50"/>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67">
                    <a:moveTo>
                      <a:pt x="0" y="0"/>
                    </a:moveTo>
                    <a:lnTo>
                      <a:pt x="31" y="64"/>
                    </a:lnTo>
                    <a:lnTo>
                      <a:pt x="35" y="67"/>
                    </a:lnTo>
                    <a:lnTo>
                      <a:pt x="42" y="67"/>
                    </a:lnTo>
                    <a:lnTo>
                      <a:pt x="45" y="66"/>
                    </a:lnTo>
                    <a:lnTo>
                      <a:pt x="49" y="63"/>
                    </a:lnTo>
                    <a:lnTo>
                      <a:pt x="50" y="60"/>
                    </a:lnTo>
                    <a:lnTo>
                      <a:pt x="47" y="57"/>
                    </a:lnTo>
                    <a:lnTo>
                      <a:pt x="0" y="0"/>
                    </a:lnTo>
                    <a:close/>
                  </a:path>
                </a:pathLst>
              </a:custGeom>
              <a:solidFill>
                <a:srgbClr val="FFFF00"/>
              </a:solidFill>
              <a:ln w="9525">
                <a:noFill/>
                <a:round/>
                <a:headEnd/>
                <a:tailEnd/>
              </a:ln>
            </p:spPr>
            <p:txBody>
              <a:bodyPr/>
              <a:lstStyle/>
              <a:p>
                <a:endParaRPr lang="zh-CN" altLang="en-US" sz="1600"/>
              </a:p>
            </p:txBody>
          </p:sp>
          <p:sp>
            <p:nvSpPr>
              <p:cNvPr id="77" name="Oval 102"/>
              <p:cNvSpPr>
                <a:spLocks noChangeArrowheads="1"/>
              </p:cNvSpPr>
              <p:nvPr/>
            </p:nvSpPr>
            <p:spPr bwMode="auto">
              <a:xfrm>
                <a:off x="948" y="3807"/>
                <a:ext cx="1" cy="2"/>
              </a:xfrm>
              <a:prstGeom prst="ellipse">
                <a:avLst/>
              </a:prstGeom>
              <a:solidFill>
                <a:srgbClr val="FF8000"/>
              </a:solidFill>
              <a:ln w="9525">
                <a:noFill/>
                <a:round/>
                <a:headEnd/>
                <a:tailEnd/>
              </a:ln>
            </p:spPr>
            <p:txBody>
              <a:bodyPr/>
              <a:lstStyle/>
              <a:p>
                <a:endParaRPr lang="zh-CN" altLang="en-US" sz="1600"/>
              </a:p>
            </p:txBody>
          </p:sp>
          <p:sp>
            <p:nvSpPr>
              <p:cNvPr id="78" name="Oval 103"/>
              <p:cNvSpPr>
                <a:spLocks noChangeArrowheads="1"/>
              </p:cNvSpPr>
              <p:nvPr/>
            </p:nvSpPr>
            <p:spPr bwMode="auto">
              <a:xfrm>
                <a:off x="966" y="3829"/>
                <a:ext cx="1" cy="1"/>
              </a:xfrm>
              <a:prstGeom prst="ellipse">
                <a:avLst/>
              </a:prstGeom>
              <a:solidFill>
                <a:srgbClr val="FF8000"/>
              </a:solidFill>
              <a:ln w="9525">
                <a:noFill/>
                <a:round/>
                <a:headEnd/>
                <a:tailEnd/>
              </a:ln>
            </p:spPr>
            <p:txBody>
              <a:bodyPr/>
              <a:lstStyle/>
              <a:p>
                <a:endParaRPr lang="zh-CN" altLang="en-US" sz="1600"/>
              </a:p>
            </p:txBody>
          </p:sp>
          <p:sp>
            <p:nvSpPr>
              <p:cNvPr id="79" name="Oval 104"/>
              <p:cNvSpPr>
                <a:spLocks noChangeArrowheads="1"/>
              </p:cNvSpPr>
              <p:nvPr/>
            </p:nvSpPr>
            <p:spPr bwMode="auto">
              <a:xfrm>
                <a:off x="951" y="3839"/>
                <a:ext cx="1" cy="2"/>
              </a:xfrm>
              <a:prstGeom prst="ellipse">
                <a:avLst/>
              </a:prstGeom>
              <a:solidFill>
                <a:srgbClr val="FF8000"/>
              </a:solidFill>
              <a:ln w="9525">
                <a:noFill/>
                <a:round/>
                <a:headEnd/>
                <a:tailEnd/>
              </a:ln>
            </p:spPr>
            <p:txBody>
              <a:bodyPr/>
              <a:lstStyle/>
              <a:p>
                <a:endParaRPr lang="zh-CN" altLang="en-US" sz="1600"/>
              </a:p>
            </p:txBody>
          </p:sp>
          <p:sp>
            <p:nvSpPr>
              <p:cNvPr id="80" name="Oval 105"/>
              <p:cNvSpPr>
                <a:spLocks noChangeArrowheads="1"/>
              </p:cNvSpPr>
              <p:nvPr/>
            </p:nvSpPr>
            <p:spPr bwMode="auto">
              <a:xfrm>
                <a:off x="942" y="3835"/>
                <a:ext cx="2" cy="2"/>
              </a:xfrm>
              <a:prstGeom prst="ellipse">
                <a:avLst/>
              </a:prstGeom>
              <a:solidFill>
                <a:srgbClr val="FF8000"/>
              </a:solidFill>
              <a:ln w="9525">
                <a:noFill/>
                <a:round/>
                <a:headEnd/>
                <a:tailEnd/>
              </a:ln>
            </p:spPr>
            <p:txBody>
              <a:bodyPr/>
              <a:lstStyle/>
              <a:p>
                <a:endParaRPr lang="zh-CN" altLang="en-US" sz="1600"/>
              </a:p>
            </p:txBody>
          </p:sp>
          <p:sp>
            <p:nvSpPr>
              <p:cNvPr id="81" name="Freeform 106"/>
              <p:cNvSpPr>
                <a:spLocks/>
              </p:cNvSpPr>
              <p:nvPr/>
            </p:nvSpPr>
            <p:spPr bwMode="auto">
              <a:xfrm>
                <a:off x="1029" y="3730"/>
                <a:ext cx="11" cy="66"/>
              </a:xfrm>
              <a:custGeom>
                <a:avLst/>
                <a:gdLst>
                  <a:gd name="T0" fmla="*/ 0 w 45"/>
                  <a:gd name="T1" fmla="*/ 66 h 198"/>
                  <a:gd name="T2" fmla="*/ 6 w 45"/>
                  <a:gd name="T3" fmla="*/ 3 h 198"/>
                  <a:gd name="T4" fmla="*/ 8 w 45"/>
                  <a:gd name="T5" fmla="*/ 1 h 198"/>
                  <a:gd name="T6" fmla="*/ 9 w 45"/>
                  <a:gd name="T7" fmla="*/ 0 h 198"/>
                  <a:gd name="T8" fmla="*/ 10 w 45"/>
                  <a:gd name="T9" fmla="*/ 0 h 198"/>
                  <a:gd name="T10" fmla="*/ 11 w 45"/>
                  <a:gd name="T11" fmla="*/ 2 h 198"/>
                  <a:gd name="T12" fmla="*/ 11 w 45"/>
                  <a:gd name="T13" fmla="*/ 5 h 198"/>
                  <a:gd name="T14" fmla="*/ 11 w 45"/>
                  <a:gd name="T15" fmla="*/ 7 h 198"/>
                  <a:gd name="T16" fmla="*/ 0 w 45"/>
                  <a:gd name="T17" fmla="*/ 66 h 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8"/>
                  <a:gd name="T29" fmla="*/ 45 w 45"/>
                  <a:gd name="T30" fmla="*/ 198 h 1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8">
                    <a:moveTo>
                      <a:pt x="0" y="198"/>
                    </a:moveTo>
                    <a:lnTo>
                      <a:pt x="26" y="10"/>
                    </a:lnTo>
                    <a:lnTo>
                      <a:pt x="33" y="3"/>
                    </a:lnTo>
                    <a:lnTo>
                      <a:pt x="37" y="0"/>
                    </a:lnTo>
                    <a:lnTo>
                      <a:pt x="42" y="1"/>
                    </a:lnTo>
                    <a:lnTo>
                      <a:pt x="43" y="6"/>
                    </a:lnTo>
                    <a:lnTo>
                      <a:pt x="45" y="14"/>
                    </a:lnTo>
                    <a:lnTo>
                      <a:pt x="43" y="21"/>
                    </a:lnTo>
                    <a:lnTo>
                      <a:pt x="0" y="198"/>
                    </a:lnTo>
                    <a:close/>
                  </a:path>
                </a:pathLst>
              </a:custGeom>
              <a:solidFill>
                <a:srgbClr val="FF8000"/>
              </a:solidFill>
              <a:ln w="9525">
                <a:noFill/>
                <a:round/>
                <a:headEnd/>
                <a:tailEnd/>
              </a:ln>
            </p:spPr>
            <p:txBody>
              <a:bodyPr/>
              <a:lstStyle/>
              <a:p>
                <a:endParaRPr lang="zh-CN" altLang="en-US" sz="1600"/>
              </a:p>
            </p:txBody>
          </p:sp>
          <p:sp>
            <p:nvSpPr>
              <p:cNvPr id="82" name="Freeform 107"/>
              <p:cNvSpPr>
                <a:spLocks/>
              </p:cNvSpPr>
              <p:nvPr/>
            </p:nvSpPr>
            <p:spPr bwMode="auto">
              <a:xfrm>
                <a:off x="1022" y="3733"/>
                <a:ext cx="7" cy="63"/>
              </a:xfrm>
              <a:custGeom>
                <a:avLst/>
                <a:gdLst>
                  <a:gd name="T0" fmla="*/ 7 w 28"/>
                  <a:gd name="T1" fmla="*/ 63 h 188"/>
                  <a:gd name="T2" fmla="*/ 3 w 28"/>
                  <a:gd name="T3" fmla="*/ 4 h 188"/>
                  <a:gd name="T4" fmla="*/ 2 w 28"/>
                  <a:gd name="T5" fmla="*/ 1 h 188"/>
                  <a:gd name="T6" fmla="*/ 1 w 28"/>
                  <a:gd name="T7" fmla="*/ 0 h 188"/>
                  <a:gd name="T8" fmla="*/ 1 w 28"/>
                  <a:gd name="T9" fmla="*/ 0 h 188"/>
                  <a:gd name="T10" fmla="*/ 0 w 28"/>
                  <a:gd name="T11" fmla="*/ 2 h 188"/>
                  <a:gd name="T12" fmla="*/ 0 w 28"/>
                  <a:gd name="T13" fmla="*/ 5 h 188"/>
                  <a:gd name="T14" fmla="*/ 0 w 28"/>
                  <a:gd name="T15" fmla="*/ 7 h 188"/>
                  <a:gd name="T16" fmla="*/ 7 w 28"/>
                  <a:gd name="T17" fmla="*/ 63 h 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88"/>
                  <a:gd name="T29" fmla="*/ 28 w 28"/>
                  <a:gd name="T30" fmla="*/ 188 h 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88">
                    <a:moveTo>
                      <a:pt x="28" y="188"/>
                    </a:moveTo>
                    <a:lnTo>
                      <a:pt x="11" y="11"/>
                    </a:lnTo>
                    <a:lnTo>
                      <a:pt x="7" y="3"/>
                    </a:lnTo>
                    <a:lnTo>
                      <a:pt x="4" y="0"/>
                    </a:lnTo>
                    <a:lnTo>
                      <a:pt x="3" y="1"/>
                    </a:lnTo>
                    <a:lnTo>
                      <a:pt x="0" y="6"/>
                    </a:lnTo>
                    <a:lnTo>
                      <a:pt x="0" y="14"/>
                    </a:lnTo>
                    <a:lnTo>
                      <a:pt x="0" y="20"/>
                    </a:lnTo>
                    <a:lnTo>
                      <a:pt x="28" y="188"/>
                    </a:lnTo>
                    <a:close/>
                  </a:path>
                </a:pathLst>
              </a:custGeom>
              <a:solidFill>
                <a:srgbClr val="FFFF00"/>
              </a:solidFill>
              <a:ln w="9525">
                <a:noFill/>
                <a:round/>
                <a:headEnd/>
                <a:tailEnd/>
              </a:ln>
            </p:spPr>
            <p:txBody>
              <a:bodyPr/>
              <a:lstStyle/>
              <a:p>
                <a:endParaRPr lang="zh-CN" altLang="en-US" sz="1600"/>
              </a:p>
            </p:txBody>
          </p:sp>
          <p:sp>
            <p:nvSpPr>
              <p:cNvPr id="83" name="Freeform 108"/>
              <p:cNvSpPr>
                <a:spLocks/>
              </p:cNvSpPr>
              <p:nvPr/>
            </p:nvSpPr>
            <p:spPr bwMode="auto">
              <a:xfrm>
                <a:off x="1020" y="3796"/>
                <a:ext cx="9" cy="61"/>
              </a:xfrm>
              <a:custGeom>
                <a:avLst/>
                <a:gdLst>
                  <a:gd name="T0" fmla="*/ 9 w 35"/>
                  <a:gd name="T1" fmla="*/ 0 h 185"/>
                  <a:gd name="T2" fmla="*/ 4 w 35"/>
                  <a:gd name="T3" fmla="*/ 57 h 185"/>
                  <a:gd name="T4" fmla="*/ 2 w 35"/>
                  <a:gd name="T5" fmla="*/ 60 h 185"/>
                  <a:gd name="T6" fmla="*/ 2 w 35"/>
                  <a:gd name="T7" fmla="*/ 61 h 185"/>
                  <a:gd name="T8" fmla="*/ 1 w 35"/>
                  <a:gd name="T9" fmla="*/ 61 h 185"/>
                  <a:gd name="T10" fmla="*/ 0 w 35"/>
                  <a:gd name="T11" fmla="*/ 59 h 185"/>
                  <a:gd name="T12" fmla="*/ 0 w 35"/>
                  <a:gd name="T13" fmla="*/ 57 h 185"/>
                  <a:gd name="T14" fmla="*/ 0 w 35"/>
                  <a:gd name="T15" fmla="*/ 54 h 185"/>
                  <a:gd name="T16" fmla="*/ 9 w 35"/>
                  <a:gd name="T17" fmla="*/ 0 h 1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185"/>
                  <a:gd name="T29" fmla="*/ 35 w 35"/>
                  <a:gd name="T30" fmla="*/ 185 h 1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185">
                    <a:moveTo>
                      <a:pt x="35" y="0"/>
                    </a:moveTo>
                    <a:lnTo>
                      <a:pt x="15" y="173"/>
                    </a:lnTo>
                    <a:lnTo>
                      <a:pt x="9" y="183"/>
                    </a:lnTo>
                    <a:lnTo>
                      <a:pt x="6" y="185"/>
                    </a:lnTo>
                    <a:lnTo>
                      <a:pt x="2" y="184"/>
                    </a:lnTo>
                    <a:lnTo>
                      <a:pt x="0" y="179"/>
                    </a:lnTo>
                    <a:lnTo>
                      <a:pt x="0" y="172"/>
                    </a:lnTo>
                    <a:lnTo>
                      <a:pt x="0" y="165"/>
                    </a:lnTo>
                    <a:lnTo>
                      <a:pt x="35" y="0"/>
                    </a:lnTo>
                    <a:close/>
                  </a:path>
                </a:pathLst>
              </a:custGeom>
              <a:solidFill>
                <a:srgbClr val="FFFF00"/>
              </a:solidFill>
              <a:ln w="9525">
                <a:noFill/>
                <a:round/>
                <a:headEnd/>
                <a:tailEnd/>
              </a:ln>
            </p:spPr>
            <p:txBody>
              <a:bodyPr/>
              <a:lstStyle/>
              <a:p>
                <a:endParaRPr lang="zh-CN" altLang="en-US" sz="1600"/>
              </a:p>
            </p:txBody>
          </p:sp>
          <p:sp>
            <p:nvSpPr>
              <p:cNvPr id="84" name="Freeform 109"/>
              <p:cNvSpPr>
                <a:spLocks/>
              </p:cNvSpPr>
              <p:nvPr/>
            </p:nvSpPr>
            <p:spPr bwMode="auto">
              <a:xfrm>
                <a:off x="1029" y="3796"/>
                <a:ext cx="14" cy="61"/>
              </a:xfrm>
              <a:custGeom>
                <a:avLst/>
                <a:gdLst>
                  <a:gd name="T0" fmla="*/ 0 w 58"/>
                  <a:gd name="T1" fmla="*/ 0 h 184"/>
                  <a:gd name="T2" fmla="*/ 8 w 58"/>
                  <a:gd name="T3" fmla="*/ 57 h 184"/>
                  <a:gd name="T4" fmla="*/ 10 w 58"/>
                  <a:gd name="T5" fmla="*/ 61 h 184"/>
                  <a:gd name="T6" fmla="*/ 11 w 58"/>
                  <a:gd name="T7" fmla="*/ 61 h 184"/>
                  <a:gd name="T8" fmla="*/ 13 w 58"/>
                  <a:gd name="T9" fmla="*/ 61 h 184"/>
                  <a:gd name="T10" fmla="*/ 14 w 58"/>
                  <a:gd name="T11" fmla="*/ 59 h 184"/>
                  <a:gd name="T12" fmla="*/ 14 w 58"/>
                  <a:gd name="T13" fmla="*/ 57 h 184"/>
                  <a:gd name="T14" fmla="*/ 14 w 58"/>
                  <a:gd name="T15" fmla="*/ 54 h 184"/>
                  <a:gd name="T16" fmla="*/ 0 w 58"/>
                  <a:gd name="T17" fmla="*/ 0 h 1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184"/>
                  <a:gd name="T29" fmla="*/ 58 w 58"/>
                  <a:gd name="T30" fmla="*/ 184 h 1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184">
                    <a:moveTo>
                      <a:pt x="0" y="0"/>
                    </a:moveTo>
                    <a:lnTo>
                      <a:pt x="34" y="173"/>
                    </a:lnTo>
                    <a:lnTo>
                      <a:pt x="42" y="183"/>
                    </a:lnTo>
                    <a:lnTo>
                      <a:pt x="47" y="184"/>
                    </a:lnTo>
                    <a:lnTo>
                      <a:pt x="52" y="184"/>
                    </a:lnTo>
                    <a:lnTo>
                      <a:pt x="56" y="179"/>
                    </a:lnTo>
                    <a:lnTo>
                      <a:pt x="58" y="172"/>
                    </a:lnTo>
                    <a:lnTo>
                      <a:pt x="56" y="164"/>
                    </a:lnTo>
                    <a:lnTo>
                      <a:pt x="0" y="0"/>
                    </a:lnTo>
                    <a:close/>
                  </a:path>
                </a:pathLst>
              </a:custGeom>
              <a:solidFill>
                <a:srgbClr val="E07000"/>
              </a:solidFill>
              <a:ln w="9525">
                <a:noFill/>
                <a:round/>
                <a:headEnd/>
                <a:tailEnd/>
              </a:ln>
            </p:spPr>
            <p:txBody>
              <a:bodyPr/>
              <a:lstStyle/>
              <a:p>
                <a:endParaRPr lang="zh-CN" altLang="en-US" sz="1600"/>
              </a:p>
            </p:txBody>
          </p:sp>
          <p:sp>
            <p:nvSpPr>
              <p:cNvPr id="85" name="Freeform 110"/>
              <p:cNvSpPr>
                <a:spLocks/>
              </p:cNvSpPr>
              <p:nvPr/>
            </p:nvSpPr>
            <p:spPr bwMode="auto">
              <a:xfrm>
                <a:off x="1006" y="3753"/>
                <a:ext cx="23" cy="43"/>
              </a:xfrm>
              <a:custGeom>
                <a:avLst/>
                <a:gdLst>
                  <a:gd name="T0" fmla="*/ 23 w 90"/>
                  <a:gd name="T1" fmla="*/ 43 h 128"/>
                  <a:gd name="T2" fmla="*/ 6 w 90"/>
                  <a:gd name="T3" fmla="*/ 3 h 128"/>
                  <a:gd name="T4" fmla="*/ 3 w 90"/>
                  <a:gd name="T5" fmla="*/ 0 h 128"/>
                  <a:gd name="T6" fmla="*/ 2 w 90"/>
                  <a:gd name="T7" fmla="*/ 0 h 128"/>
                  <a:gd name="T8" fmla="*/ 0 w 90"/>
                  <a:gd name="T9" fmla="*/ 1 h 128"/>
                  <a:gd name="T10" fmla="*/ 0 w 90"/>
                  <a:gd name="T11" fmla="*/ 2 h 128"/>
                  <a:gd name="T12" fmla="*/ 1 w 90"/>
                  <a:gd name="T13" fmla="*/ 5 h 128"/>
                  <a:gd name="T14" fmla="*/ 23 w 90"/>
                  <a:gd name="T15" fmla="*/ 43 h 128"/>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128"/>
                  <a:gd name="T26" fmla="*/ 90 w 90"/>
                  <a:gd name="T27" fmla="*/ 128 h 1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128">
                    <a:moveTo>
                      <a:pt x="90" y="128"/>
                    </a:moveTo>
                    <a:lnTo>
                      <a:pt x="22" y="8"/>
                    </a:lnTo>
                    <a:lnTo>
                      <a:pt x="13" y="0"/>
                    </a:lnTo>
                    <a:lnTo>
                      <a:pt x="6" y="0"/>
                    </a:lnTo>
                    <a:lnTo>
                      <a:pt x="0" y="4"/>
                    </a:lnTo>
                    <a:lnTo>
                      <a:pt x="0" y="7"/>
                    </a:lnTo>
                    <a:lnTo>
                      <a:pt x="2" y="15"/>
                    </a:lnTo>
                    <a:lnTo>
                      <a:pt x="90" y="128"/>
                    </a:lnTo>
                    <a:close/>
                  </a:path>
                </a:pathLst>
              </a:custGeom>
              <a:solidFill>
                <a:srgbClr val="FFFF00"/>
              </a:solidFill>
              <a:ln w="9525">
                <a:noFill/>
                <a:round/>
                <a:headEnd/>
                <a:tailEnd/>
              </a:ln>
            </p:spPr>
            <p:txBody>
              <a:bodyPr/>
              <a:lstStyle/>
              <a:p>
                <a:endParaRPr lang="zh-CN" altLang="en-US" sz="1600"/>
              </a:p>
            </p:txBody>
          </p:sp>
          <p:sp>
            <p:nvSpPr>
              <p:cNvPr id="86" name="Freeform 111"/>
              <p:cNvSpPr>
                <a:spLocks/>
              </p:cNvSpPr>
              <p:nvPr/>
            </p:nvSpPr>
            <p:spPr bwMode="auto">
              <a:xfrm>
                <a:off x="1029" y="3746"/>
                <a:ext cx="25" cy="50"/>
              </a:xfrm>
              <a:custGeom>
                <a:avLst/>
                <a:gdLst>
                  <a:gd name="T0" fmla="*/ 0 w 101"/>
                  <a:gd name="T1" fmla="*/ 50 h 148"/>
                  <a:gd name="T2" fmla="*/ 19 w 101"/>
                  <a:gd name="T3" fmla="*/ 3 h 148"/>
                  <a:gd name="T4" fmla="*/ 22 w 101"/>
                  <a:gd name="T5" fmla="*/ 0 h 148"/>
                  <a:gd name="T6" fmla="*/ 24 w 101"/>
                  <a:gd name="T7" fmla="*/ 0 h 148"/>
                  <a:gd name="T8" fmla="*/ 25 w 101"/>
                  <a:gd name="T9" fmla="*/ 1 h 148"/>
                  <a:gd name="T10" fmla="*/ 25 w 101"/>
                  <a:gd name="T11" fmla="*/ 2 h 148"/>
                  <a:gd name="T12" fmla="*/ 25 w 101"/>
                  <a:gd name="T13" fmla="*/ 5 h 148"/>
                  <a:gd name="T14" fmla="*/ 0 w 101"/>
                  <a:gd name="T15" fmla="*/ 50 h 14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148"/>
                  <a:gd name="T26" fmla="*/ 101 w 101"/>
                  <a:gd name="T27" fmla="*/ 148 h 1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148">
                    <a:moveTo>
                      <a:pt x="0" y="148"/>
                    </a:moveTo>
                    <a:lnTo>
                      <a:pt x="77" y="8"/>
                    </a:lnTo>
                    <a:lnTo>
                      <a:pt x="88" y="0"/>
                    </a:lnTo>
                    <a:lnTo>
                      <a:pt x="96" y="0"/>
                    </a:lnTo>
                    <a:lnTo>
                      <a:pt x="101" y="3"/>
                    </a:lnTo>
                    <a:lnTo>
                      <a:pt x="101" y="6"/>
                    </a:lnTo>
                    <a:lnTo>
                      <a:pt x="100" y="15"/>
                    </a:lnTo>
                    <a:lnTo>
                      <a:pt x="0" y="148"/>
                    </a:lnTo>
                    <a:close/>
                  </a:path>
                </a:pathLst>
              </a:custGeom>
              <a:solidFill>
                <a:srgbClr val="FF8000"/>
              </a:solidFill>
              <a:ln w="9525">
                <a:noFill/>
                <a:round/>
                <a:headEnd/>
                <a:tailEnd/>
              </a:ln>
            </p:spPr>
            <p:txBody>
              <a:bodyPr/>
              <a:lstStyle/>
              <a:p>
                <a:endParaRPr lang="zh-CN" altLang="en-US" sz="1600"/>
              </a:p>
            </p:txBody>
          </p:sp>
          <p:sp>
            <p:nvSpPr>
              <p:cNvPr id="87" name="Freeform 112"/>
              <p:cNvSpPr>
                <a:spLocks/>
              </p:cNvSpPr>
              <p:nvPr/>
            </p:nvSpPr>
            <p:spPr bwMode="auto">
              <a:xfrm>
                <a:off x="1029" y="3796"/>
                <a:ext cx="30" cy="32"/>
              </a:xfrm>
              <a:custGeom>
                <a:avLst/>
                <a:gdLst>
                  <a:gd name="T0" fmla="*/ 0 w 121"/>
                  <a:gd name="T1" fmla="*/ 0 h 97"/>
                  <a:gd name="T2" fmla="*/ 28 w 121"/>
                  <a:gd name="T3" fmla="*/ 24 h 97"/>
                  <a:gd name="T4" fmla="*/ 30 w 121"/>
                  <a:gd name="T5" fmla="*/ 28 h 97"/>
                  <a:gd name="T6" fmla="*/ 30 w 121"/>
                  <a:gd name="T7" fmla="*/ 30 h 97"/>
                  <a:gd name="T8" fmla="*/ 29 w 121"/>
                  <a:gd name="T9" fmla="*/ 32 h 97"/>
                  <a:gd name="T10" fmla="*/ 29 w 121"/>
                  <a:gd name="T11" fmla="*/ 32 h 97"/>
                  <a:gd name="T12" fmla="*/ 27 w 121"/>
                  <a:gd name="T13" fmla="*/ 31 h 97"/>
                  <a:gd name="T14" fmla="*/ 0 w 121"/>
                  <a:gd name="T15" fmla="*/ 0 h 97"/>
                  <a:gd name="T16" fmla="*/ 0 60000 65536"/>
                  <a:gd name="T17" fmla="*/ 0 60000 65536"/>
                  <a:gd name="T18" fmla="*/ 0 60000 65536"/>
                  <a:gd name="T19" fmla="*/ 0 60000 65536"/>
                  <a:gd name="T20" fmla="*/ 0 60000 65536"/>
                  <a:gd name="T21" fmla="*/ 0 60000 65536"/>
                  <a:gd name="T22" fmla="*/ 0 60000 65536"/>
                  <a:gd name="T23" fmla="*/ 0 60000 65536"/>
                  <a:gd name="T24" fmla="*/ 0 w 121"/>
                  <a:gd name="T25" fmla="*/ 0 h 97"/>
                  <a:gd name="T26" fmla="*/ 121 w 121"/>
                  <a:gd name="T27" fmla="*/ 97 h 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 h="97">
                    <a:moveTo>
                      <a:pt x="0" y="0"/>
                    </a:moveTo>
                    <a:lnTo>
                      <a:pt x="113" y="74"/>
                    </a:lnTo>
                    <a:lnTo>
                      <a:pt x="121" y="84"/>
                    </a:lnTo>
                    <a:lnTo>
                      <a:pt x="121" y="91"/>
                    </a:lnTo>
                    <a:lnTo>
                      <a:pt x="117" y="97"/>
                    </a:lnTo>
                    <a:lnTo>
                      <a:pt x="115" y="97"/>
                    </a:lnTo>
                    <a:lnTo>
                      <a:pt x="109" y="94"/>
                    </a:lnTo>
                    <a:lnTo>
                      <a:pt x="0" y="0"/>
                    </a:lnTo>
                    <a:close/>
                  </a:path>
                </a:pathLst>
              </a:custGeom>
              <a:solidFill>
                <a:srgbClr val="FF8000"/>
              </a:solidFill>
              <a:ln w="9525">
                <a:noFill/>
                <a:round/>
                <a:headEnd/>
                <a:tailEnd/>
              </a:ln>
            </p:spPr>
            <p:txBody>
              <a:bodyPr/>
              <a:lstStyle/>
              <a:p>
                <a:endParaRPr lang="zh-CN" altLang="en-US" sz="1600"/>
              </a:p>
            </p:txBody>
          </p:sp>
          <p:sp>
            <p:nvSpPr>
              <p:cNvPr id="88" name="Freeform 113"/>
              <p:cNvSpPr>
                <a:spLocks/>
              </p:cNvSpPr>
              <p:nvPr/>
            </p:nvSpPr>
            <p:spPr bwMode="auto">
              <a:xfrm>
                <a:off x="1000" y="3796"/>
                <a:ext cx="29" cy="30"/>
              </a:xfrm>
              <a:custGeom>
                <a:avLst/>
                <a:gdLst>
                  <a:gd name="T0" fmla="*/ 29 w 117"/>
                  <a:gd name="T1" fmla="*/ 0 h 91"/>
                  <a:gd name="T2" fmla="*/ 2 w 117"/>
                  <a:gd name="T3" fmla="*/ 23 h 91"/>
                  <a:gd name="T4" fmla="*/ 0 w 117"/>
                  <a:gd name="T5" fmla="*/ 26 h 91"/>
                  <a:gd name="T6" fmla="*/ 0 w 117"/>
                  <a:gd name="T7" fmla="*/ 28 h 91"/>
                  <a:gd name="T8" fmla="*/ 0 w 117"/>
                  <a:gd name="T9" fmla="*/ 30 h 91"/>
                  <a:gd name="T10" fmla="*/ 1 w 117"/>
                  <a:gd name="T11" fmla="*/ 30 h 91"/>
                  <a:gd name="T12" fmla="*/ 3 w 117"/>
                  <a:gd name="T13" fmla="*/ 29 h 91"/>
                  <a:gd name="T14" fmla="*/ 29 w 117"/>
                  <a:gd name="T15" fmla="*/ 0 h 91"/>
                  <a:gd name="T16" fmla="*/ 0 60000 65536"/>
                  <a:gd name="T17" fmla="*/ 0 60000 65536"/>
                  <a:gd name="T18" fmla="*/ 0 60000 65536"/>
                  <a:gd name="T19" fmla="*/ 0 60000 65536"/>
                  <a:gd name="T20" fmla="*/ 0 60000 65536"/>
                  <a:gd name="T21" fmla="*/ 0 60000 65536"/>
                  <a:gd name="T22" fmla="*/ 0 60000 65536"/>
                  <a:gd name="T23" fmla="*/ 0 60000 65536"/>
                  <a:gd name="T24" fmla="*/ 0 w 117"/>
                  <a:gd name="T25" fmla="*/ 0 h 91"/>
                  <a:gd name="T26" fmla="*/ 117 w 117"/>
                  <a:gd name="T27" fmla="*/ 91 h 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7" h="91">
                    <a:moveTo>
                      <a:pt x="117" y="0"/>
                    </a:moveTo>
                    <a:lnTo>
                      <a:pt x="7" y="69"/>
                    </a:lnTo>
                    <a:lnTo>
                      <a:pt x="0" y="78"/>
                    </a:lnTo>
                    <a:lnTo>
                      <a:pt x="0" y="86"/>
                    </a:lnTo>
                    <a:lnTo>
                      <a:pt x="2" y="91"/>
                    </a:lnTo>
                    <a:lnTo>
                      <a:pt x="4" y="91"/>
                    </a:lnTo>
                    <a:lnTo>
                      <a:pt x="11" y="89"/>
                    </a:lnTo>
                    <a:lnTo>
                      <a:pt x="117" y="0"/>
                    </a:lnTo>
                    <a:close/>
                  </a:path>
                </a:pathLst>
              </a:custGeom>
              <a:solidFill>
                <a:srgbClr val="FFFF00"/>
              </a:solidFill>
              <a:ln w="9525">
                <a:noFill/>
                <a:round/>
                <a:headEnd/>
                <a:tailEnd/>
              </a:ln>
            </p:spPr>
            <p:txBody>
              <a:bodyPr/>
              <a:lstStyle/>
              <a:p>
                <a:endParaRPr lang="zh-CN" altLang="en-US" sz="1600"/>
              </a:p>
            </p:txBody>
          </p:sp>
          <p:sp>
            <p:nvSpPr>
              <p:cNvPr id="89" name="Freeform 114"/>
              <p:cNvSpPr>
                <a:spLocks/>
              </p:cNvSpPr>
              <p:nvPr/>
            </p:nvSpPr>
            <p:spPr bwMode="auto">
              <a:xfrm>
                <a:off x="981" y="3773"/>
                <a:ext cx="48" cy="23"/>
              </a:xfrm>
              <a:custGeom>
                <a:avLst/>
                <a:gdLst>
                  <a:gd name="T0" fmla="*/ 48 w 190"/>
                  <a:gd name="T1" fmla="*/ 23 h 69"/>
                  <a:gd name="T2" fmla="*/ 4 w 190"/>
                  <a:gd name="T3" fmla="*/ 0 h 69"/>
                  <a:gd name="T4" fmla="*/ 2 w 190"/>
                  <a:gd name="T5" fmla="*/ 0 h 69"/>
                  <a:gd name="T6" fmla="*/ 0 w 190"/>
                  <a:gd name="T7" fmla="*/ 2 h 69"/>
                  <a:gd name="T8" fmla="*/ 0 w 190"/>
                  <a:gd name="T9" fmla="*/ 3 h 69"/>
                  <a:gd name="T10" fmla="*/ 0 w 190"/>
                  <a:gd name="T11" fmla="*/ 5 h 69"/>
                  <a:gd name="T12" fmla="*/ 1 w 190"/>
                  <a:gd name="T13" fmla="*/ 7 h 69"/>
                  <a:gd name="T14" fmla="*/ 48 w 190"/>
                  <a:gd name="T15" fmla="*/ 23 h 69"/>
                  <a:gd name="T16" fmla="*/ 0 60000 65536"/>
                  <a:gd name="T17" fmla="*/ 0 60000 65536"/>
                  <a:gd name="T18" fmla="*/ 0 60000 65536"/>
                  <a:gd name="T19" fmla="*/ 0 60000 65536"/>
                  <a:gd name="T20" fmla="*/ 0 60000 65536"/>
                  <a:gd name="T21" fmla="*/ 0 60000 65536"/>
                  <a:gd name="T22" fmla="*/ 0 60000 65536"/>
                  <a:gd name="T23" fmla="*/ 0 60000 65536"/>
                  <a:gd name="T24" fmla="*/ 0 w 190"/>
                  <a:gd name="T25" fmla="*/ 0 h 69"/>
                  <a:gd name="T26" fmla="*/ 190 w 190"/>
                  <a:gd name="T27" fmla="*/ 69 h 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0" h="69">
                    <a:moveTo>
                      <a:pt x="190" y="69"/>
                    </a:moveTo>
                    <a:lnTo>
                      <a:pt x="17" y="0"/>
                    </a:lnTo>
                    <a:lnTo>
                      <a:pt x="8" y="0"/>
                    </a:lnTo>
                    <a:lnTo>
                      <a:pt x="0" y="5"/>
                    </a:lnTo>
                    <a:lnTo>
                      <a:pt x="0" y="9"/>
                    </a:lnTo>
                    <a:lnTo>
                      <a:pt x="0" y="15"/>
                    </a:lnTo>
                    <a:lnTo>
                      <a:pt x="3" y="21"/>
                    </a:lnTo>
                    <a:lnTo>
                      <a:pt x="190" y="69"/>
                    </a:lnTo>
                    <a:close/>
                  </a:path>
                </a:pathLst>
              </a:custGeom>
              <a:solidFill>
                <a:srgbClr val="FFFF00"/>
              </a:solidFill>
              <a:ln w="9525">
                <a:noFill/>
                <a:round/>
                <a:headEnd/>
                <a:tailEnd/>
              </a:ln>
            </p:spPr>
            <p:txBody>
              <a:bodyPr/>
              <a:lstStyle/>
              <a:p>
                <a:endParaRPr lang="zh-CN" altLang="en-US" sz="1600"/>
              </a:p>
            </p:txBody>
          </p:sp>
          <p:sp>
            <p:nvSpPr>
              <p:cNvPr id="90" name="Freeform 115"/>
              <p:cNvSpPr>
                <a:spLocks/>
              </p:cNvSpPr>
              <p:nvPr/>
            </p:nvSpPr>
            <p:spPr bwMode="auto">
              <a:xfrm>
                <a:off x="1009" y="3796"/>
                <a:ext cx="20" cy="45"/>
              </a:xfrm>
              <a:custGeom>
                <a:avLst/>
                <a:gdLst>
                  <a:gd name="T0" fmla="*/ 20 w 81"/>
                  <a:gd name="T1" fmla="*/ 0 h 137"/>
                  <a:gd name="T2" fmla="*/ 0 w 81"/>
                  <a:gd name="T3" fmla="*/ 41 h 137"/>
                  <a:gd name="T4" fmla="*/ 0 w 81"/>
                  <a:gd name="T5" fmla="*/ 43 h 137"/>
                  <a:gd name="T6" fmla="*/ 0 w 81"/>
                  <a:gd name="T7" fmla="*/ 45 h 137"/>
                  <a:gd name="T8" fmla="*/ 2 w 81"/>
                  <a:gd name="T9" fmla="*/ 45 h 137"/>
                  <a:gd name="T10" fmla="*/ 4 w 81"/>
                  <a:gd name="T11" fmla="*/ 45 h 137"/>
                  <a:gd name="T12" fmla="*/ 6 w 81"/>
                  <a:gd name="T13" fmla="*/ 45 h 137"/>
                  <a:gd name="T14" fmla="*/ 20 w 81"/>
                  <a:gd name="T15" fmla="*/ 0 h 137"/>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137"/>
                  <a:gd name="T26" fmla="*/ 81 w 81"/>
                  <a:gd name="T27" fmla="*/ 137 h 1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137">
                    <a:moveTo>
                      <a:pt x="81" y="0"/>
                    </a:moveTo>
                    <a:lnTo>
                      <a:pt x="0" y="124"/>
                    </a:lnTo>
                    <a:lnTo>
                      <a:pt x="0" y="132"/>
                    </a:lnTo>
                    <a:lnTo>
                      <a:pt x="1" y="137"/>
                    </a:lnTo>
                    <a:lnTo>
                      <a:pt x="8" y="137"/>
                    </a:lnTo>
                    <a:lnTo>
                      <a:pt x="15" y="137"/>
                    </a:lnTo>
                    <a:lnTo>
                      <a:pt x="23" y="137"/>
                    </a:lnTo>
                    <a:lnTo>
                      <a:pt x="81" y="0"/>
                    </a:lnTo>
                    <a:close/>
                  </a:path>
                </a:pathLst>
              </a:custGeom>
              <a:solidFill>
                <a:srgbClr val="E00000"/>
              </a:solidFill>
              <a:ln w="9525">
                <a:noFill/>
                <a:round/>
                <a:headEnd/>
                <a:tailEnd/>
              </a:ln>
            </p:spPr>
            <p:txBody>
              <a:bodyPr/>
              <a:lstStyle/>
              <a:p>
                <a:endParaRPr lang="zh-CN" altLang="en-US" sz="1600"/>
              </a:p>
            </p:txBody>
          </p:sp>
          <p:sp>
            <p:nvSpPr>
              <p:cNvPr id="91" name="Freeform 116"/>
              <p:cNvSpPr>
                <a:spLocks/>
              </p:cNvSpPr>
              <p:nvPr/>
            </p:nvSpPr>
            <p:spPr bwMode="auto">
              <a:xfrm>
                <a:off x="1030" y="3796"/>
                <a:ext cx="20" cy="38"/>
              </a:xfrm>
              <a:custGeom>
                <a:avLst/>
                <a:gdLst>
                  <a:gd name="T0" fmla="*/ 0 w 82"/>
                  <a:gd name="T1" fmla="*/ 0 h 115"/>
                  <a:gd name="T2" fmla="*/ 20 w 82"/>
                  <a:gd name="T3" fmla="*/ 34 h 115"/>
                  <a:gd name="T4" fmla="*/ 20 w 82"/>
                  <a:gd name="T5" fmla="*/ 36 h 115"/>
                  <a:gd name="T6" fmla="*/ 19 w 82"/>
                  <a:gd name="T7" fmla="*/ 38 h 115"/>
                  <a:gd name="T8" fmla="*/ 18 w 82"/>
                  <a:gd name="T9" fmla="*/ 38 h 115"/>
                  <a:gd name="T10" fmla="*/ 16 w 82"/>
                  <a:gd name="T11" fmla="*/ 38 h 115"/>
                  <a:gd name="T12" fmla="*/ 14 w 82"/>
                  <a:gd name="T13" fmla="*/ 37 h 115"/>
                  <a:gd name="T14" fmla="*/ 0 w 82"/>
                  <a:gd name="T15" fmla="*/ 0 h 115"/>
                  <a:gd name="T16" fmla="*/ 0 60000 65536"/>
                  <a:gd name="T17" fmla="*/ 0 60000 65536"/>
                  <a:gd name="T18" fmla="*/ 0 60000 65536"/>
                  <a:gd name="T19" fmla="*/ 0 60000 65536"/>
                  <a:gd name="T20" fmla="*/ 0 60000 65536"/>
                  <a:gd name="T21" fmla="*/ 0 60000 65536"/>
                  <a:gd name="T22" fmla="*/ 0 60000 65536"/>
                  <a:gd name="T23" fmla="*/ 0 60000 65536"/>
                  <a:gd name="T24" fmla="*/ 0 w 82"/>
                  <a:gd name="T25" fmla="*/ 0 h 115"/>
                  <a:gd name="T26" fmla="*/ 82 w 82"/>
                  <a:gd name="T27" fmla="*/ 115 h 1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2" h="115">
                    <a:moveTo>
                      <a:pt x="0" y="0"/>
                    </a:moveTo>
                    <a:lnTo>
                      <a:pt x="82" y="104"/>
                    </a:lnTo>
                    <a:lnTo>
                      <a:pt x="82" y="110"/>
                    </a:lnTo>
                    <a:lnTo>
                      <a:pt x="78" y="115"/>
                    </a:lnTo>
                    <a:lnTo>
                      <a:pt x="72" y="115"/>
                    </a:lnTo>
                    <a:lnTo>
                      <a:pt x="64" y="115"/>
                    </a:lnTo>
                    <a:lnTo>
                      <a:pt x="57" y="113"/>
                    </a:lnTo>
                    <a:lnTo>
                      <a:pt x="0" y="0"/>
                    </a:lnTo>
                    <a:close/>
                  </a:path>
                </a:pathLst>
              </a:custGeom>
              <a:solidFill>
                <a:srgbClr val="FF8000"/>
              </a:solidFill>
              <a:ln w="9525">
                <a:noFill/>
                <a:round/>
                <a:headEnd/>
                <a:tailEnd/>
              </a:ln>
            </p:spPr>
            <p:txBody>
              <a:bodyPr/>
              <a:lstStyle/>
              <a:p>
                <a:endParaRPr lang="zh-CN" altLang="en-US" sz="1600"/>
              </a:p>
            </p:txBody>
          </p:sp>
          <p:sp>
            <p:nvSpPr>
              <p:cNvPr id="92" name="Freeform 117"/>
              <p:cNvSpPr>
                <a:spLocks/>
              </p:cNvSpPr>
              <p:nvPr/>
            </p:nvSpPr>
            <p:spPr bwMode="auto">
              <a:xfrm>
                <a:off x="1029" y="3793"/>
                <a:ext cx="60" cy="8"/>
              </a:xfrm>
              <a:custGeom>
                <a:avLst/>
                <a:gdLst>
                  <a:gd name="T0" fmla="*/ 0 w 240"/>
                  <a:gd name="T1" fmla="*/ 3 h 25"/>
                  <a:gd name="T2" fmla="*/ 55 w 240"/>
                  <a:gd name="T3" fmla="*/ 0 h 25"/>
                  <a:gd name="T4" fmla="*/ 57 w 240"/>
                  <a:gd name="T5" fmla="*/ 0 h 25"/>
                  <a:gd name="T6" fmla="*/ 58 w 240"/>
                  <a:gd name="T7" fmla="*/ 0 h 25"/>
                  <a:gd name="T8" fmla="*/ 59 w 240"/>
                  <a:gd name="T9" fmla="*/ 2 h 25"/>
                  <a:gd name="T10" fmla="*/ 60 w 240"/>
                  <a:gd name="T11" fmla="*/ 3 h 25"/>
                  <a:gd name="T12" fmla="*/ 60 w 240"/>
                  <a:gd name="T13" fmla="*/ 5 h 25"/>
                  <a:gd name="T14" fmla="*/ 58 w 240"/>
                  <a:gd name="T15" fmla="*/ 7 h 25"/>
                  <a:gd name="T16" fmla="*/ 57 w 240"/>
                  <a:gd name="T17" fmla="*/ 8 h 25"/>
                  <a:gd name="T18" fmla="*/ 55 w 240"/>
                  <a:gd name="T19" fmla="*/ 8 h 25"/>
                  <a:gd name="T20" fmla="*/ 0 w 240"/>
                  <a:gd name="T21" fmla="*/ 3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0"/>
                  <a:gd name="T34" fmla="*/ 0 h 25"/>
                  <a:gd name="T35" fmla="*/ 240 w 240"/>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0" h="25">
                    <a:moveTo>
                      <a:pt x="0" y="9"/>
                    </a:moveTo>
                    <a:lnTo>
                      <a:pt x="220" y="0"/>
                    </a:lnTo>
                    <a:lnTo>
                      <a:pt x="226" y="0"/>
                    </a:lnTo>
                    <a:lnTo>
                      <a:pt x="232" y="1"/>
                    </a:lnTo>
                    <a:lnTo>
                      <a:pt x="236" y="6"/>
                    </a:lnTo>
                    <a:lnTo>
                      <a:pt x="240" y="10"/>
                    </a:lnTo>
                    <a:lnTo>
                      <a:pt x="239" y="17"/>
                    </a:lnTo>
                    <a:lnTo>
                      <a:pt x="233" y="21"/>
                    </a:lnTo>
                    <a:lnTo>
                      <a:pt x="227" y="25"/>
                    </a:lnTo>
                    <a:lnTo>
                      <a:pt x="220" y="25"/>
                    </a:lnTo>
                    <a:lnTo>
                      <a:pt x="0" y="9"/>
                    </a:lnTo>
                    <a:close/>
                  </a:path>
                </a:pathLst>
              </a:custGeom>
              <a:solidFill>
                <a:srgbClr val="FFA040"/>
              </a:solidFill>
              <a:ln w="9525">
                <a:noFill/>
                <a:round/>
                <a:headEnd/>
                <a:tailEnd/>
              </a:ln>
            </p:spPr>
            <p:txBody>
              <a:bodyPr/>
              <a:lstStyle/>
              <a:p>
                <a:endParaRPr lang="zh-CN" altLang="en-US" sz="1600"/>
              </a:p>
            </p:txBody>
          </p:sp>
          <p:sp>
            <p:nvSpPr>
              <p:cNvPr id="93" name="Freeform 118"/>
              <p:cNvSpPr>
                <a:spLocks/>
              </p:cNvSpPr>
              <p:nvPr/>
            </p:nvSpPr>
            <p:spPr bwMode="auto">
              <a:xfrm>
                <a:off x="968" y="3796"/>
                <a:ext cx="60" cy="8"/>
              </a:xfrm>
              <a:custGeom>
                <a:avLst/>
                <a:gdLst>
                  <a:gd name="T0" fmla="*/ 60 w 239"/>
                  <a:gd name="T1" fmla="*/ 0 h 24"/>
                  <a:gd name="T2" fmla="*/ 5 w 239"/>
                  <a:gd name="T3" fmla="*/ 0 h 24"/>
                  <a:gd name="T4" fmla="*/ 3 w 239"/>
                  <a:gd name="T5" fmla="*/ 0 h 24"/>
                  <a:gd name="T6" fmla="*/ 2 w 239"/>
                  <a:gd name="T7" fmla="*/ 1 h 24"/>
                  <a:gd name="T8" fmla="*/ 1 w 239"/>
                  <a:gd name="T9" fmla="*/ 1 h 24"/>
                  <a:gd name="T10" fmla="*/ 0 w 239"/>
                  <a:gd name="T11" fmla="*/ 4 h 24"/>
                  <a:gd name="T12" fmla="*/ 0 w 239"/>
                  <a:gd name="T13" fmla="*/ 6 h 24"/>
                  <a:gd name="T14" fmla="*/ 1 w 239"/>
                  <a:gd name="T15" fmla="*/ 7 h 24"/>
                  <a:gd name="T16" fmla="*/ 3 w 239"/>
                  <a:gd name="T17" fmla="*/ 8 h 24"/>
                  <a:gd name="T18" fmla="*/ 5 w 239"/>
                  <a:gd name="T19" fmla="*/ 8 h 24"/>
                  <a:gd name="T20" fmla="*/ 60 w 239"/>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9"/>
                  <a:gd name="T34" fmla="*/ 0 h 24"/>
                  <a:gd name="T35" fmla="*/ 239 w 239"/>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9" h="24">
                    <a:moveTo>
                      <a:pt x="239" y="0"/>
                    </a:moveTo>
                    <a:lnTo>
                      <a:pt x="20" y="0"/>
                    </a:lnTo>
                    <a:lnTo>
                      <a:pt x="13" y="0"/>
                    </a:lnTo>
                    <a:lnTo>
                      <a:pt x="7" y="2"/>
                    </a:lnTo>
                    <a:lnTo>
                      <a:pt x="3" y="4"/>
                    </a:lnTo>
                    <a:lnTo>
                      <a:pt x="0" y="11"/>
                    </a:lnTo>
                    <a:lnTo>
                      <a:pt x="0" y="18"/>
                    </a:lnTo>
                    <a:lnTo>
                      <a:pt x="5" y="22"/>
                    </a:lnTo>
                    <a:lnTo>
                      <a:pt x="13" y="24"/>
                    </a:lnTo>
                    <a:lnTo>
                      <a:pt x="18" y="24"/>
                    </a:lnTo>
                    <a:lnTo>
                      <a:pt x="239" y="0"/>
                    </a:lnTo>
                    <a:close/>
                  </a:path>
                </a:pathLst>
              </a:custGeom>
              <a:solidFill>
                <a:srgbClr val="FFFF00"/>
              </a:solidFill>
              <a:ln w="9525">
                <a:noFill/>
                <a:round/>
                <a:headEnd/>
                <a:tailEnd/>
              </a:ln>
            </p:spPr>
            <p:txBody>
              <a:bodyPr/>
              <a:lstStyle/>
              <a:p>
                <a:endParaRPr lang="zh-CN" altLang="en-US" sz="1600"/>
              </a:p>
            </p:txBody>
          </p:sp>
          <p:sp>
            <p:nvSpPr>
              <p:cNvPr id="94" name="Freeform 119"/>
              <p:cNvSpPr>
                <a:spLocks/>
              </p:cNvSpPr>
              <p:nvPr/>
            </p:nvSpPr>
            <p:spPr bwMode="auto">
              <a:xfrm>
                <a:off x="1025" y="3733"/>
                <a:ext cx="5" cy="63"/>
              </a:xfrm>
              <a:custGeom>
                <a:avLst/>
                <a:gdLst>
                  <a:gd name="T0" fmla="*/ 3 w 17"/>
                  <a:gd name="T1" fmla="*/ 63 h 189"/>
                  <a:gd name="T2" fmla="*/ 5 w 17"/>
                  <a:gd name="T3" fmla="*/ 5 h 189"/>
                  <a:gd name="T4" fmla="*/ 5 w 17"/>
                  <a:gd name="T5" fmla="*/ 3 h 189"/>
                  <a:gd name="T6" fmla="*/ 5 w 17"/>
                  <a:gd name="T7" fmla="*/ 2 h 189"/>
                  <a:gd name="T8" fmla="*/ 4 w 17"/>
                  <a:gd name="T9" fmla="*/ 1 h 189"/>
                  <a:gd name="T10" fmla="*/ 3 w 17"/>
                  <a:gd name="T11" fmla="*/ 0 h 189"/>
                  <a:gd name="T12" fmla="*/ 1 w 17"/>
                  <a:gd name="T13" fmla="*/ 0 h 189"/>
                  <a:gd name="T14" fmla="*/ 0 w 17"/>
                  <a:gd name="T15" fmla="*/ 2 h 189"/>
                  <a:gd name="T16" fmla="*/ 0 w 17"/>
                  <a:gd name="T17" fmla="*/ 3 h 189"/>
                  <a:gd name="T18" fmla="*/ 0 w 17"/>
                  <a:gd name="T19" fmla="*/ 5 h 189"/>
                  <a:gd name="T20" fmla="*/ 3 w 17"/>
                  <a:gd name="T21" fmla="*/ 63 h 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89"/>
                  <a:gd name="T35" fmla="*/ 17 w 17"/>
                  <a:gd name="T36" fmla="*/ 189 h 1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89">
                    <a:moveTo>
                      <a:pt x="10" y="189"/>
                    </a:moveTo>
                    <a:lnTo>
                      <a:pt x="17" y="16"/>
                    </a:lnTo>
                    <a:lnTo>
                      <a:pt x="17" y="10"/>
                    </a:lnTo>
                    <a:lnTo>
                      <a:pt x="17" y="7"/>
                    </a:lnTo>
                    <a:lnTo>
                      <a:pt x="14" y="2"/>
                    </a:lnTo>
                    <a:lnTo>
                      <a:pt x="10" y="0"/>
                    </a:lnTo>
                    <a:lnTo>
                      <a:pt x="5" y="0"/>
                    </a:lnTo>
                    <a:lnTo>
                      <a:pt x="1" y="6"/>
                    </a:lnTo>
                    <a:lnTo>
                      <a:pt x="0" y="10"/>
                    </a:lnTo>
                    <a:lnTo>
                      <a:pt x="0" y="15"/>
                    </a:lnTo>
                    <a:lnTo>
                      <a:pt x="10" y="189"/>
                    </a:lnTo>
                    <a:close/>
                  </a:path>
                </a:pathLst>
              </a:custGeom>
              <a:solidFill>
                <a:srgbClr val="FF0000"/>
              </a:solidFill>
              <a:ln w="9525">
                <a:noFill/>
                <a:round/>
                <a:headEnd/>
                <a:tailEnd/>
              </a:ln>
            </p:spPr>
            <p:txBody>
              <a:bodyPr/>
              <a:lstStyle/>
              <a:p>
                <a:endParaRPr lang="zh-CN" altLang="en-US" sz="1600"/>
              </a:p>
            </p:txBody>
          </p:sp>
          <p:sp>
            <p:nvSpPr>
              <p:cNvPr id="95" name="Freeform 120"/>
              <p:cNvSpPr>
                <a:spLocks/>
              </p:cNvSpPr>
              <p:nvPr/>
            </p:nvSpPr>
            <p:spPr bwMode="auto">
              <a:xfrm>
                <a:off x="1028" y="3796"/>
                <a:ext cx="4" cy="63"/>
              </a:xfrm>
              <a:custGeom>
                <a:avLst/>
                <a:gdLst>
                  <a:gd name="T0" fmla="*/ 3 w 18"/>
                  <a:gd name="T1" fmla="*/ 0 h 189"/>
                  <a:gd name="T2" fmla="*/ 4 w 18"/>
                  <a:gd name="T3" fmla="*/ 58 h 189"/>
                  <a:gd name="T4" fmla="*/ 4 w 18"/>
                  <a:gd name="T5" fmla="*/ 59 h 189"/>
                  <a:gd name="T6" fmla="*/ 4 w 18"/>
                  <a:gd name="T7" fmla="*/ 61 h 189"/>
                  <a:gd name="T8" fmla="*/ 3 w 18"/>
                  <a:gd name="T9" fmla="*/ 62 h 189"/>
                  <a:gd name="T10" fmla="*/ 2 w 18"/>
                  <a:gd name="T11" fmla="*/ 63 h 189"/>
                  <a:gd name="T12" fmla="*/ 1 w 18"/>
                  <a:gd name="T13" fmla="*/ 63 h 189"/>
                  <a:gd name="T14" fmla="*/ 0 w 18"/>
                  <a:gd name="T15" fmla="*/ 61 h 189"/>
                  <a:gd name="T16" fmla="*/ 0 w 18"/>
                  <a:gd name="T17" fmla="*/ 60 h 189"/>
                  <a:gd name="T18" fmla="*/ 0 w 18"/>
                  <a:gd name="T19" fmla="*/ 58 h 189"/>
                  <a:gd name="T20" fmla="*/ 3 w 18"/>
                  <a:gd name="T21" fmla="*/ 0 h 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9"/>
                  <a:gd name="T35" fmla="*/ 18 w 18"/>
                  <a:gd name="T36" fmla="*/ 189 h 1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9">
                    <a:moveTo>
                      <a:pt x="12" y="0"/>
                    </a:moveTo>
                    <a:lnTo>
                      <a:pt x="18" y="173"/>
                    </a:lnTo>
                    <a:lnTo>
                      <a:pt x="18" y="178"/>
                    </a:lnTo>
                    <a:lnTo>
                      <a:pt x="17" y="183"/>
                    </a:lnTo>
                    <a:lnTo>
                      <a:pt x="14" y="187"/>
                    </a:lnTo>
                    <a:lnTo>
                      <a:pt x="10" y="189"/>
                    </a:lnTo>
                    <a:lnTo>
                      <a:pt x="5" y="189"/>
                    </a:lnTo>
                    <a:lnTo>
                      <a:pt x="1" y="184"/>
                    </a:lnTo>
                    <a:lnTo>
                      <a:pt x="0" y="179"/>
                    </a:lnTo>
                    <a:lnTo>
                      <a:pt x="0" y="173"/>
                    </a:lnTo>
                    <a:lnTo>
                      <a:pt x="12" y="0"/>
                    </a:lnTo>
                    <a:close/>
                  </a:path>
                </a:pathLst>
              </a:custGeom>
              <a:solidFill>
                <a:srgbClr val="FF0000"/>
              </a:solidFill>
              <a:ln w="9525">
                <a:noFill/>
                <a:round/>
                <a:headEnd/>
                <a:tailEnd/>
              </a:ln>
            </p:spPr>
            <p:txBody>
              <a:bodyPr/>
              <a:lstStyle/>
              <a:p>
                <a:endParaRPr lang="zh-CN" altLang="en-US" sz="1600"/>
              </a:p>
            </p:txBody>
          </p:sp>
          <p:sp>
            <p:nvSpPr>
              <p:cNvPr id="96" name="Oval 121"/>
              <p:cNvSpPr>
                <a:spLocks noChangeArrowheads="1"/>
              </p:cNvSpPr>
              <p:nvPr/>
            </p:nvSpPr>
            <p:spPr bwMode="auto">
              <a:xfrm>
                <a:off x="1079" y="3749"/>
                <a:ext cx="5" cy="5"/>
              </a:xfrm>
              <a:prstGeom prst="ellipse">
                <a:avLst/>
              </a:prstGeom>
              <a:solidFill>
                <a:srgbClr val="FF0000"/>
              </a:solidFill>
              <a:ln w="9525">
                <a:noFill/>
                <a:round/>
                <a:headEnd/>
                <a:tailEnd/>
              </a:ln>
            </p:spPr>
            <p:txBody>
              <a:bodyPr/>
              <a:lstStyle/>
              <a:p>
                <a:endParaRPr lang="zh-CN" altLang="en-US" sz="1600"/>
              </a:p>
            </p:txBody>
          </p:sp>
          <p:sp>
            <p:nvSpPr>
              <p:cNvPr id="97" name="Oval 122"/>
              <p:cNvSpPr>
                <a:spLocks noChangeArrowheads="1"/>
              </p:cNvSpPr>
              <p:nvPr/>
            </p:nvSpPr>
            <p:spPr bwMode="auto">
              <a:xfrm>
                <a:off x="1043" y="3781"/>
                <a:ext cx="4" cy="5"/>
              </a:xfrm>
              <a:prstGeom prst="ellipse">
                <a:avLst/>
              </a:prstGeom>
              <a:solidFill>
                <a:srgbClr val="FF0000"/>
              </a:solidFill>
              <a:ln w="9525">
                <a:noFill/>
                <a:round/>
                <a:headEnd/>
                <a:tailEnd/>
              </a:ln>
            </p:spPr>
            <p:txBody>
              <a:bodyPr/>
              <a:lstStyle/>
              <a:p>
                <a:endParaRPr lang="zh-CN" altLang="en-US" sz="1600"/>
              </a:p>
            </p:txBody>
          </p:sp>
          <p:sp>
            <p:nvSpPr>
              <p:cNvPr id="98" name="Oval 123"/>
              <p:cNvSpPr>
                <a:spLocks noChangeArrowheads="1"/>
              </p:cNvSpPr>
              <p:nvPr/>
            </p:nvSpPr>
            <p:spPr bwMode="auto">
              <a:xfrm>
                <a:off x="988" y="3735"/>
                <a:ext cx="4" cy="6"/>
              </a:xfrm>
              <a:prstGeom prst="ellipse">
                <a:avLst/>
              </a:prstGeom>
              <a:solidFill>
                <a:srgbClr val="FF0000"/>
              </a:solidFill>
              <a:ln w="9525">
                <a:noFill/>
                <a:round/>
                <a:headEnd/>
                <a:tailEnd/>
              </a:ln>
            </p:spPr>
            <p:txBody>
              <a:bodyPr/>
              <a:lstStyle/>
              <a:p>
                <a:endParaRPr lang="zh-CN" altLang="en-US" sz="1600"/>
              </a:p>
            </p:txBody>
          </p:sp>
          <p:sp>
            <p:nvSpPr>
              <p:cNvPr id="99" name="Oval 124"/>
              <p:cNvSpPr>
                <a:spLocks noChangeArrowheads="1"/>
              </p:cNvSpPr>
              <p:nvPr/>
            </p:nvSpPr>
            <p:spPr bwMode="auto">
              <a:xfrm>
                <a:off x="972" y="3811"/>
                <a:ext cx="3" cy="3"/>
              </a:xfrm>
              <a:prstGeom prst="ellipse">
                <a:avLst/>
              </a:prstGeom>
              <a:solidFill>
                <a:srgbClr val="FF0000"/>
              </a:solidFill>
              <a:ln w="9525">
                <a:noFill/>
                <a:round/>
                <a:headEnd/>
                <a:tailEnd/>
              </a:ln>
            </p:spPr>
            <p:txBody>
              <a:bodyPr/>
              <a:lstStyle/>
              <a:p>
                <a:endParaRPr lang="zh-CN" altLang="en-US" sz="1600"/>
              </a:p>
            </p:txBody>
          </p:sp>
          <p:sp>
            <p:nvSpPr>
              <p:cNvPr id="100" name="Oval 125"/>
              <p:cNvSpPr>
                <a:spLocks noChangeArrowheads="1"/>
              </p:cNvSpPr>
              <p:nvPr/>
            </p:nvSpPr>
            <p:spPr bwMode="auto">
              <a:xfrm>
                <a:off x="978" y="3827"/>
                <a:ext cx="3" cy="3"/>
              </a:xfrm>
              <a:prstGeom prst="ellipse">
                <a:avLst/>
              </a:prstGeom>
              <a:solidFill>
                <a:srgbClr val="FF0000"/>
              </a:solidFill>
              <a:ln w="9525">
                <a:noFill/>
                <a:round/>
                <a:headEnd/>
                <a:tailEnd/>
              </a:ln>
            </p:spPr>
            <p:txBody>
              <a:bodyPr/>
              <a:lstStyle/>
              <a:p>
                <a:endParaRPr lang="zh-CN" altLang="en-US" sz="1600"/>
              </a:p>
            </p:txBody>
          </p:sp>
          <p:sp>
            <p:nvSpPr>
              <p:cNvPr id="101" name="Oval 126"/>
              <p:cNvSpPr>
                <a:spLocks noChangeArrowheads="1"/>
              </p:cNvSpPr>
              <p:nvPr/>
            </p:nvSpPr>
            <p:spPr bwMode="auto">
              <a:xfrm>
                <a:off x="1033" y="3821"/>
                <a:ext cx="4" cy="4"/>
              </a:xfrm>
              <a:prstGeom prst="ellipse">
                <a:avLst/>
              </a:prstGeom>
              <a:solidFill>
                <a:srgbClr val="FF0000"/>
              </a:solidFill>
              <a:ln w="9525">
                <a:noFill/>
                <a:round/>
                <a:headEnd/>
                <a:tailEnd/>
              </a:ln>
            </p:spPr>
            <p:txBody>
              <a:bodyPr/>
              <a:lstStyle/>
              <a:p>
                <a:endParaRPr lang="zh-CN" altLang="en-US" sz="1600"/>
              </a:p>
            </p:txBody>
          </p:sp>
          <p:sp>
            <p:nvSpPr>
              <p:cNvPr id="102" name="Oval 127"/>
              <p:cNvSpPr>
                <a:spLocks noChangeArrowheads="1"/>
              </p:cNvSpPr>
              <p:nvPr/>
            </p:nvSpPr>
            <p:spPr bwMode="auto">
              <a:xfrm>
                <a:off x="1017" y="3782"/>
                <a:ext cx="4" cy="4"/>
              </a:xfrm>
              <a:prstGeom prst="ellipse">
                <a:avLst/>
              </a:prstGeom>
              <a:solidFill>
                <a:srgbClr val="FF0000"/>
              </a:solidFill>
              <a:ln w="9525">
                <a:noFill/>
                <a:round/>
                <a:headEnd/>
                <a:tailEnd/>
              </a:ln>
            </p:spPr>
            <p:txBody>
              <a:bodyPr/>
              <a:lstStyle/>
              <a:p>
                <a:endParaRPr lang="zh-CN" altLang="en-US" sz="1600"/>
              </a:p>
            </p:txBody>
          </p:sp>
          <p:sp>
            <p:nvSpPr>
              <p:cNvPr id="103" name="Oval 128"/>
              <p:cNvSpPr>
                <a:spLocks noChangeArrowheads="1"/>
              </p:cNvSpPr>
              <p:nvPr/>
            </p:nvSpPr>
            <p:spPr bwMode="auto">
              <a:xfrm>
                <a:off x="1025" y="3803"/>
                <a:ext cx="4" cy="4"/>
              </a:xfrm>
              <a:prstGeom prst="ellipse">
                <a:avLst/>
              </a:prstGeom>
              <a:solidFill>
                <a:srgbClr val="FFFF00"/>
              </a:solidFill>
              <a:ln w="9525">
                <a:noFill/>
                <a:round/>
                <a:headEnd/>
                <a:tailEnd/>
              </a:ln>
            </p:spPr>
            <p:txBody>
              <a:bodyPr/>
              <a:lstStyle/>
              <a:p>
                <a:endParaRPr lang="zh-CN" altLang="en-US" sz="1600"/>
              </a:p>
            </p:txBody>
          </p:sp>
          <p:sp>
            <p:nvSpPr>
              <p:cNvPr id="104" name="Oval 129"/>
              <p:cNvSpPr>
                <a:spLocks noChangeArrowheads="1"/>
              </p:cNvSpPr>
              <p:nvPr/>
            </p:nvSpPr>
            <p:spPr bwMode="auto">
              <a:xfrm>
                <a:off x="1025" y="3842"/>
                <a:ext cx="2" cy="5"/>
              </a:xfrm>
              <a:prstGeom prst="ellipse">
                <a:avLst/>
              </a:prstGeom>
              <a:solidFill>
                <a:srgbClr val="FFFF00"/>
              </a:solidFill>
              <a:ln w="9525">
                <a:noFill/>
                <a:round/>
                <a:headEnd/>
                <a:tailEnd/>
              </a:ln>
            </p:spPr>
            <p:txBody>
              <a:bodyPr/>
              <a:lstStyle/>
              <a:p>
                <a:endParaRPr lang="zh-CN" altLang="en-US" sz="1600"/>
              </a:p>
            </p:txBody>
          </p:sp>
          <p:sp>
            <p:nvSpPr>
              <p:cNvPr id="105" name="Oval 130"/>
              <p:cNvSpPr>
                <a:spLocks noChangeArrowheads="1"/>
              </p:cNvSpPr>
              <p:nvPr/>
            </p:nvSpPr>
            <p:spPr bwMode="auto">
              <a:xfrm>
                <a:off x="1059" y="3790"/>
                <a:ext cx="4" cy="4"/>
              </a:xfrm>
              <a:prstGeom prst="ellipse">
                <a:avLst/>
              </a:prstGeom>
              <a:solidFill>
                <a:srgbClr val="FFFF00"/>
              </a:solidFill>
              <a:ln w="9525">
                <a:noFill/>
                <a:round/>
                <a:headEnd/>
                <a:tailEnd/>
              </a:ln>
            </p:spPr>
            <p:txBody>
              <a:bodyPr/>
              <a:lstStyle/>
              <a:p>
                <a:endParaRPr lang="zh-CN" altLang="en-US" sz="1600"/>
              </a:p>
            </p:txBody>
          </p:sp>
          <p:sp>
            <p:nvSpPr>
              <p:cNvPr id="106" name="Oval 131"/>
              <p:cNvSpPr>
                <a:spLocks noChangeArrowheads="1"/>
              </p:cNvSpPr>
              <p:nvPr/>
            </p:nvSpPr>
            <p:spPr bwMode="auto">
              <a:xfrm>
                <a:off x="1023" y="3720"/>
                <a:ext cx="3" cy="4"/>
              </a:xfrm>
              <a:prstGeom prst="ellipse">
                <a:avLst/>
              </a:prstGeom>
              <a:solidFill>
                <a:srgbClr val="FFFF00"/>
              </a:solidFill>
              <a:ln w="9525">
                <a:noFill/>
                <a:round/>
                <a:headEnd/>
                <a:tailEnd/>
              </a:ln>
            </p:spPr>
            <p:txBody>
              <a:bodyPr/>
              <a:lstStyle/>
              <a:p>
                <a:endParaRPr lang="zh-CN" altLang="en-US" sz="1600"/>
              </a:p>
            </p:txBody>
          </p:sp>
          <p:sp>
            <p:nvSpPr>
              <p:cNvPr id="107" name="Oval 132"/>
              <p:cNvSpPr>
                <a:spLocks noChangeArrowheads="1"/>
              </p:cNvSpPr>
              <p:nvPr/>
            </p:nvSpPr>
            <p:spPr bwMode="auto">
              <a:xfrm>
                <a:off x="1079" y="3836"/>
                <a:ext cx="4" cy="4"/>
              </a:xfrm>
              <a:prstGeom prst="ellipse">
                <a:avLst/>
              </a:prstGeom>
              <a:solidFill>
                <a:srgbClr val="FFFF00"/>
              </a:solidFill>
              <a:ln w="9525">
                <a:noFill/>
                <a:round/>
                <a:headEnd/>
                <a:tailEnd/>
              </a:ln>
            </p:spPr>
            <p:txBody>
              <a:bodyPr/>
              <a:lstStyle/>
              <a:p>
                <a:endParaRPr lang="zh-CN" altLang="en-US" sz="1600"/>
              </a:p>
            </p:txBody>
          </p:sp>
          <p:sp>
            <p:nvSpPr>
              <p:cNvPr id="108" name="Freeform 133"/>
              <p:cNvSpPr>
                <a:spLocks/>
              </p:cNvSpPr>
              <p:nvPr/>
            </p:nvSpPr>
            <p:spPr bwMode="auto">
              <a:xfrm>
                <a:off x="1028" y="3772"/>
                <a:ext cx="45" cy="24"/>
              </a:xfrm>
              <a:custGeom>
                <a:avLst/>
                <a:gdLst>
                  <a:gd name="T0" fmla="*/ 0 w 181"/>
                  <a:gd name="T1" fmla="*/ 24 h 71"/>
                  <a:gd name="T2" fmla="*/ 43 w 181"/>
                  <a:gd name="T3" fmla="*/ 8 h 71"/>
                  <a:gd name="T4" fmla="*/ 44 w 181"/>
                  <a:gd name="T5" fmla="*/ 7 h 71"/>
                  <a:gd name="T6" fmla="*/ 45 w 181"/>
                  <a:gd name="T7" fmla="*/ 4 h 71"/>
                  <a:gd name="T8" fmla="*/ 44 w 181"/>
                  <a:gd name="T9" fmla="*/ 2 h 71"/>
                  <a:gd name="T10" fmla="*/ 43 w 181"/>
                  <a:gd name="T11" fmla="*/ 0 h 71"/>
                  <a:gd name="T12" fmla="*/ 40 w 181"/>
                  <a:gd name="T13" fmla="*/ 0 h 71"/>
                  <a:gd name="T14" fmla="*/ 38 w 181"/>
                  <a:gd name="T15" fmla="*/ 1 h 71"/>
                  <a:gd name="T16" fmla="*/ 0 w 181"/>
                  <a:gd name="T17" fmla="*/ 24 h 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1"/>
                  <a:gd name="T28" fmla="*/ 0 h 71"/>
                  <a:gd name="T29" fmla="*/ 181 w 181"/>
                  <a:gd name="T30" fmla="*/ 71 h 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1" h="71">
                    <a:moveTo>
                      <a:pt x="0" y="71"/>
                    </a:moveTo>
                    <a:lnTo>
                      <a:pt x="174" y="24"/>
                    </a:lnTo>
                    <a:lnTo>
                      <a:pt x="178" y="20"/>
                    </a:lnTo>
                    <a:lnTo>
                      <a:pt x="181" y="11"/>
                    </a:lnTo>
                    <a:lnTo>
                      <a:pt x="178" y="5"/>
                    </a:lnTo>
                    <a:lnTo>
                      <a:pt x="172" y="1"/>
                    </a:lnTo>
                    <a:lnTo>
                      <a:pt x="162" y="0"/>
                    </a:lnTo>
                    <a:lnTo>
                      <a:pt x="153" y="2"/>
                    </a:lnTo>
                    <a:lnTo>
                      <a:pt x="0" y="71"/>
                    </a:lnTo>
                    <a:close/>
                  </a:path>
                </a:pathLst>
              </a:custGeom>
              <a:solidFill>
                <a:srgbClr val="E0E000"/>
              </a:solidFill>
              <a:ln w="9525">
                <a:noFill/>
                <a:round/>
                <a:headEnd/>
                <a:tailEnd/>
              </a:ln>
            </p:spPr>
            <p:txBody>
              <a:bodyPr/>
              <a:lstStyle/>
              <a:p>
                <a:endParaRPr lang="zh-CN" altLang="en-US" sz="1600"/>
              </a:p>
            </p:txBody>
          </p:sp>
          <p:sp>
            <p:nvSpPr>
              <p:cNvPr id="109" name="Freeform 134"/>
              <p:cNvSpPr>
                <a:spLocks/>
              </p:cNvSpPr>
              <p:nvPr/>
            </p:nvSpPr>
            <p:spPr bwMode="auto">
              <a:xfrm>
                <a:off x="995" y="3779"/>
                <a:ext cx="33" cy="17"/>
              </a:xfrm>
              <a:custGeom>
                <a:avLst/>
                <a:gdLst>
                  <a:gd name="T0" fmla="*/ 33 w 133"/>
                  <a:gd name="T1" fmla="*/ 17 h 49"/>
                  <a:gd name="T2" fmla="*/ 1 w 133"/>
                  <a:gd name="T3" fmla="*/ 6 h 49"/>
                  <a:gd name="T4" fmla="*/ 0 w 133"/>
                  <a:gd name="T5" fmla="*/ 5 h 49"/>
                  <a:gd name="T6" fmla="*/ 0 w 133"/>
                  <a:gd name="T7" fmla="*/ 3 h 49"/>
                  <a:gd name="T8" fmla="*/ 0 w 133"/>
                  <a:gd name="T9" fmla="*/ 2 h 49"/>
                  <a:gd name="T10" fmla="*/ 1 w 133"/>
                  <a:gd name="T11" fmla="*/ 0 h 49"/>
                  <a:gd name="T12" fmla="*/ 3 w 133"/>
                  <a:gd name="T13" fmla="*/ 0 h 49"/>
                  <a:gd name="T14" fmla="*/ 5 w 133"/>
                  <a:gd name="T15" fmla="*/ 1 h 49"/>
                  <a:gd name="T16" fmla="*/ 33 w 133"/>
                  <a:gd name="T17" fmla="*/ 17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
                  <a:gd name="T28" fmla="*/ 0 h 49"/>
                  <a:gd name="T29" fmla="*/ 133 w 133"/>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 h="49">
                    <a:moveTo>
                      <a:pt x="133" y="49"/>
                    </a:moveTo>
                    <a:lnTo>
                      <a:pt x="6" y="18"/>
                    </a:lnTo>
                    <a:lnTo>
                      <a:pt x="0" y="13"/>
                    </a:lnTo>
                    <a:lnTo>
                      <a:pt x="0" y="9"/>
                    </a:lnTo>
                    <a:lnTo>
                      <a:pt x="2" y="5"/>
                    </a:lnTo>
                    <a:lnTo>
                      <a:pt x="6" y="1"/>
                    </a:lnTo>
                    <a:lnTo>
                      <a:pt x="12" y="0"/>
                    </a:lnTo>
                    <a:lnTo>
                      <a:pt x="20" y="2"/>
                    </a:lnTo>
                    <a:lnTo>
                      <a:pt x="133" y="49"/>
                    </a:lnTo>
                    <a:close/>
                  </a:path>
                </a:pathLst>
              </a:custGeom>
              <a:solidFill>
                <a:srgbClr val="E0E000"/>
              </a:solidFill>
              <a:ln w="9525">
                <a:noFill/>
                <a:round/>
                <a:headEnd/>
                <a:tailEnd/>
              </a:ln>
            </p:spPr>
            <p:txBody>
              <a:bodyPr/>
              <a:lstStyle/>
              <a:p>
                <a:endParaRPr lang="zh-CN" altLang="en-US" sz="1600"/>
              </a:p>
            </p:txBody>
          </p:sp>
          <p:sp>
            <p:nvSpPr>
              <p:cNvPr id="110" name="Freeform 135"/>
              <p:cNvSpPr>
                <a:spLocks/>
              </p:cNvSpPr>
              <p:nvPr/>
            </p:nvSpPr>
            <p:spPr bwMode="auto">
              <a:xfrm>
                <a:off x="994" y="3796"/>
                <a:ext cx="34" cy="14"/>
              </a:xfrm>
              <a:custGeom>
                <a:avLst/>
                <a:gdLst>
                  <a:gd name="T0" fmla="*/ 34 w 136"/>
                  <a:gd name="T1" fmla="*/ 0 h 43"/>
                  <a:gd name="T2" fmla="*/ 1 w 136"/>
                  <a:gd name="T3" fmla="*/ 9 h 43"/>
                  <a:gd name="T4" fmla="*/ 0 w 136"/>
                  <a:gd name="T5" fmla="*/ 10 h 43"/>
                  <a:gd name="T6" fmla="*/ 0 w 136"/>
                  <a:gd name="T7" fmla="*/ 12 h 43"/>
                  <a:gd name="T8" fmla="*/ 0 w 136"/>
                  <a:gd name="T9" fmla="*/ 13 h 43"/>
                  <a:gd name="T10" fmla="*/ 1 w 136"/>
                  <a:gd name="T11" fmla="*/ 14 h 43"/>
                  <a:gd name="T12" fmla="*/ 3 w 136"/>
                  <a:gd name="T13" fmla="*/ 14 h 43"/>
                  <a:gd name="T14" fmla="*/ 5 w 136"/>
                  <a:gd name="T15" fmla="*/ 13 h 43"/>
                  <a:gd name="T16" fmla="*/ 34 w 136"/>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6"/>
                  <a:gd name="T28" fmla="*/ 0 h 43"/>
                  <a:gd name="T29" fmla="*/ 136 w 136"/>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6" h="43">
                    <a:moveTo>
                      <a:pt x="136" y="0"/>
                    </a:moveTo>
                    <a:lnTo>
                      <a:pt x="4" y="28"/>
                    </a:lnTo>
                    <a:lnTo>
                      <a:pt x="1" y="31"/>
                    </a:lnTo>
                    <a:lnTo>
                      <a:pt x="0" y="37"/>
                    </a:lnTo>
                    <a:lnTo>
                      <a:pt x="1" y="39"/>
                    </a:lnTo>
                    <a:lnTo>
                      <a:pt x="6" y="42"/>
                    </a:lnTo>
                    <a:lnTo>
                      <a:pt x="12" y="43"/>
                    </a:lnTo>
                    <a:lnTo>
                      <a:pt x="19" y="41"/>
                    </a:lnTo>
                    <a:lnTo>
                      <a:pt x="136" y="0"/>
                    </a:lnTo>
                    <a:close/>
                  </a:path>
                </a:pathLst>
              </a:custGeom>
              <a:solidFill>
                <a:srgbClr val="C06000"/>
              </a:solidFill>
              <a:ln w="9525">
                <a:noFill/>
                <a:round/>
                <a:headEnd/>
                <a:tailEnd/>
              </a:ln>
            </p:spPr>
            <p:txBody>
              <a:bodyPr/>
              <a:lstStyle/>
              <a:p>
                <a:endParaRPr lang="zh-CN" altLang="en-US" sz="1600"/>
              </a:p>
            </p:txBody>
          </p:sp>
          <p:sp>
            <p:nvSpPr>
              <p:cNvPr id="111" name="Freeform 136"/>
              <p:cNvSpPr>
                <a:spLocks/>
              </p:cNvSpPr>
              <p:nvPr/>
            </p:nvSpPr>
            <p:spPr bwMode="auto">
              <a:xfrm>
                <a:off x="1028" y="3796"/>
                <a:ext cx="37" cy="45"/>
              </a:xfrm>
              <a:custGeom>
                <a:avLst/>
                <a:gdLst>
                  <a:gd name="T0" fmla="*/ 0 w 149"/>
                  <a:gd name="T1" fmla="*/ 0 h 137"/>
                  <a:gd name="T2" fmla="*/ 36 w 149"/>
                  <a:gd name="T3" fmla="*/ 39 h 137"/>
                  <a:gd name="T4" fmla="*/ 37 w 149"/>
                  <a:gd name="T5" fmla="*/ 41 h 137"/>
                  <a:gd name="T6" fmla="*/ 37 w 149"/>
                  <a:gd name="T7" fmla="*/ 43 h 137"/>
                  <a:gd name="T8" fmla="*/ 36 w 149"/>
                  <a:gd name="T9" fmla="*/ 45 h 137"/>
                  <a:gd name="T10" fmla="*/ 34 w 149"/>
                  <a:gd name="T11" fmla="*/ 45 h 137"/>
                  <a:gd name="T12" fmla="*/ 32 w 149"/>
                  <a:gd name="T13" fmla="*/ 45 h 137"/>
                  <a:gd name="T14" fmla="*/ 31 w 149"/>
                  <a:gd name="T15" fmla="*/ 44 h 137"/>
                  <a:gd name="T16" fmla="*/ 30 w 149"/>
                  <a:gd name="T17" fmla="*/ 43 h 137"/>
                  <a:gd name="T18" fmla="*/ 0 w 149"/>
                  <a:gd name="T19" fmla="*/ 0 h 1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9"/>
                  <a:gd name="T31" fmla="*/ 0 h 137"/>
                  <a:gd name="T32" fmla="*/ 149 w 149"/>
                  <a:gd name="T33" fmla="*/ 137 h 1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9" h="137">
                    <a:moveTo>
                      <a:pt x="0" y="0"/>
                    </a:moveTo>
                    <a:lnTo>
                      <a:pt x="143" y="118"/>
                    </a:lnTo>
                    <a:lnTo>
                      <a:pt x="149" y="124"/>
                    </a:lnTo>
                    <a:lnTo>
                      <a:pt x="149" y="130"/>
                    </a:lnTo>
                    <a:lnTo>
                      <a:pt x="144" y="137"/>
                    </a:lnTo>
                    <a:lnTo>
                      <a:pt x="137" y="137"/>
                    </a:lnTo>
                    <a:lnTo>
                      <a:pt x="130" y="137"/>
                    </a:lnTo>
                    <a:lnTo>
                      <a:pt x="124" y="135"/>
                    </a:lnTo>
                    <a:lnTo>
                      <a:pt x="120" y="130"/>
                    </a:lnTo>
                    <a:lnTo>
                      <a:pt x="0" y="0"/>
                    </a:lnTo>
                    <a:close/>
                  </a:path>
                </a:pathLst>
              </a:custGeom>
              <a:solidFill>
                <a:srgbClr val="FF0000"/>
              </a:solidFill>
              <a:ln w="9525">
                <a:noFill/>
                <a:round/>
                <a:headEnd/>
                <a:tailEnd/>
              </a:ln>
            </p:spPr>
            <p:txBody>
              <a:bodyPr/>
              <a:lstStyle/>
              <a:p>
                <a:endParaRPr lang="zh-CN" altLang="en-US" sz="1600"/>
              </a:p>
            </p:txBody>
          </p:sp>
          <p:sp>
            <p:nvSpPr>
              <p:cNvPr id="112" name="Freeform 137"/>
              <p:cNvSpPr>
                <a:spLocks/>
              </p:cNvSpPr>
              <p:nvPr/>
            </p:nvSpPr>
            <p:spPr bwMode="auto">
              <a:xfrm>
                <a:off x="1028" y="3745"/>
                <a:ext cx="40" cy="51"/>
              </a:xfrm>
              <a:custGeom>
                <a:avLst/>
                <a:gdLst>
                  <a:gd name="T0" fmla="*/ 0 w 162"/>
                  <a:gd name="T1" fmla="*/ 51 h 152"/>
                  <a:gd name="T2" fmla="*/ 37 w 162"/>
                  <a:gd name="T3" fmla="*/ 7 h 152"/>
                  <a:gd name="T4" fmla="*/ 40 w 162"/>
                  <a:gd name="T5" fmla="*/ 3 h 152"/>
                  <a:gd name="T6" fmla="*/ 40 w 162"/>
                  <a:gd name="T7" fmla="*/ 1 h 152"/>
                  <a:gd name="T8" fmla="*/ 39 w 162"/>
                  <a:gd name="T9" fmla="*/ 0 h 152"/>
                  <a:gd name="T10" fmla="*/ 36 w 162"/>
                  <a:gd name="T11" fmla="*/ 0 h 152"/>
                  <a:gd name="T12" fmla="*/ 34 w 162"/>
                  <a:gd name="T13" fmla="*/ 0 h 152"/>
                  <a:gd name="T14" fmla="*/ 32 w 162"/>
                  <a:gd name="T15" fmla="*/ 1 h 152"/>
                  <a:gd name="T16" fmla="*/ 32 w 162"/>
                  <a:gd name="T17" fmla="*/ 3 h 152"/>
                  <a:gd name="T18" fmla="*/ 0 w 162"/>
                  <a:gd name="T19" fmla="*/ 51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2"/>
                  <a:gd name="T31" fmla="*/ 0 h 152"/>
                  <a:gd name="T32" fmla="*/ 162 w 162"/>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2" h="152">
                    <a:moveTo>
                      <a:pt x="0" y="152"/>
                    </a:moveTo>
                    <a:lnTo>
                      <a:pt x="151" y="21"/>
                    </a:lnTo>
                    <a:lnTo>
                      <a:pt x="162" y="9"/>
                    </a:lnTo>
                    <a:lnTo>
                      <a:pt x="160" y="4"/>
                    </a:lnTo>
                    <a:lnTo>
                      <a:pt x="156" y="1"/>
                    </a:lnTo>
                    <a:lnTo>
                      <a:pt x="144" y="0"/>
                    </a:lnTo>
                    <a:lnTo>
                      <a:pt x="137" y="0"/>
                    </a:lnTo>
                    <a:lnTo>
                      <a:pt x="130" y="2"/>
                    </a:lnTo>
                    <a:lnTo>
                      <a:pt x="128" y="9"/>
                    </a:lnTo>
                    <a:lnTo>
                      <a:pt x="0" y="152"/>
                    </a:lnTo>
                    <a:close/>
                  </a:path>
                </a:pathLst>
              </a:custGeom>
              <a:solidFill>
                <a:srgbClr val="E07000"/>
              </a:solidFill>
              <a:ln w="9525">
                <a:noFill/>
                <a:round/>
                <a:headEnd/>
                <a:tailEnd/>
              </a:ln>
            </p:spPr>
            <p:txBody>
              <a:bodyPr/>
              <a:lstStyle/>
              <a:p>
                <a:endParaRPr lang="zh-CN" altLang="en-US" sz="1600"/>
              </a:p>
            </p:txBody>
          </p:sp>
          <p:sp>
            <p:nvSpPr>
              <p:cNvPr id="113" name="Freeform 138"/>
              <p:cNvSpPr>
                <a:spLocks/>
              </p:cNvSpPr>
              <p:nvPr/>
            </p:nvSpPr>
            <p:spPr bwMode="auto">
              <a:xfrm>
                <a:off x="998" y="3745"/>
                <a:ext cx="32" cy="51"/>
              </a:xfrm>
              <a:custGeom>
                <a:avLst/>
                <a:gdLst>
                  <a:gd name="T0" fmla="*/ 32 w 126"/>
                  <a:gd name="T1" fmla="*/ 51 h 152"/>
                  <a:gd name="T2" fmla="*/ 2 w 126"/>
                  <a:gd name="T3" fmla="*/ 7 h 152"/>
                  <a:gd name="T4" fmla="*/ 0 w 126"/>
                  <a:gd name="T5" fmla="*/ 3 h 152"/>
                  <a:gd name="T6" fmla="*/ 0 w 126"/>
                  <a:gd name="T7" fmla="*/ 1 h 152"/>
                  <a:gd name="T8" fmla="*/ 1 w 126"/>
                  <a:gd name="T9" fmla="*/ 0 h 152"/>
                  <a:gd name="T10" fmla="*/ 3 w 126"/>
                  <a:gd name="T11" fmla="*/ 0 h 152"/>
                  <a:gd name="T12" fmla="*/ 4 w 126"/>
                  <a:gd name="T13" fmla="*/ 0 h 152"/>
                  <a:gd name="T14" fmla="*/ 6 w 126"/>
                  <a:gd name="T15" fmla="*/ 1 h 152"/>
                  <a:gd name="T16" fmla="*/ 6 w 126"/>
                  <a:gd name="T17" fmla="*/ 3 h 152"/>
                  <a:gd name="T18" fmla="*/ 32 w 126"/>
                  <a:gd name="T19" fmla="*/ 51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152"/>
                  <a:gd name="T32" fmla="*/ 126 w 126"/>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152">
                    <a:moveTo>
                      <a:pt x="126" y="152"/>
                    </a:moveTo>
                    <a:lnTo>
                      <a:pt x="8" y="20"/>
                    </a:lnTo>
                    <a:lnTo>
                      <a:pt x="0" y="9"/>
                    </a:lnTo>
                    <a:lnTo>
                      <a:pt x="0" y="3"/>
                    </a:lnTo>
                    <a:lnTo>
                      <a:pt x="4" y="1"/>
                    </a:lnTo>
                    <a:lnTo>
                      <a:pt x="13" y="0"/>
                    </a:lnTo>
                    <a:lnTo>
                      <a:pt x="17" y="0"/>
                    </a:lnTo>
                    <a:lnTo>
                      <a:pt x="23" y="2"/>
                    </a:lnTo>
                    <a:lnTo>
                      <a:pt x="25" y="9"/>
                    </a:lnTo>
                    <a:lnTo>
                      <a:pt x="126" y="152"/>
                    </a:lnTo>
                    <a:close/>
                  </a:path>
                </a:pathLst>
              </a:custGeom>
              <a:solidFill>
                <a:srgbClr val="FFFF00"/>
              </a:solidFill>
              <a:ln w="9525">
                <a:noFill/>
                <a:round/>
                <a:headEnd/>
                <a:tailEnd/>
              </a:ln>
            </p:spPr>
            <p:txBody>
              <a:bodyPr/>
              <a:lstStyle/>
              <a:p>
                <a:endParaRPr lang="zh-CN" altLang="en-US" sz="1600"/>
              </a:p>
            </p:txBody>
          </p:sp>
          <p:sp>
            <p:nvSpPr>
              <p:cNvPr id="114" name="Freeform 139"/>
              <p:cNvSpPr>
                <a:spLocks/>
              </p:cNvSpPr>
              <p:nvPr/>
            </p:nvSpPr>
            <p:spPr bwMode="auto">
              <a:xfrm>
                <a:off x="1003" y="3800"/>
                <a:ext cx="27" cy="53"/>
              </a:xfrm>
              <a:custGeom>
                <a:avLst/>
                <a:gdLst>
                  <a:gd name="T0" fmla="*/ 27 w 108"/>
                  <a:gd name="T1" fmla="*/ 0 h 159"/>
                  <a:gd name="T2" fmla="*/ 2 w 108"/>
                  <a:gd name="T3" fmla="*/ 46 h 159"/>
                  <a:gd name="T4" fmla="*/ 0 w 108"/>
                  <a:gd name="T5" fmla="*/ 50 h 159"/>
                  <a:gd name="T6" fmla="*/ 0 w 108"/>
                  <a:gd name="T7" fmla="*/ 52 h 159"/>
                  <a:gd name="T8" fmla="*/ 1 w 108"/>
                  <a:gd name="T9" fmla="*/ 53 h 159"/>
                  <a:gd name="T10" fmla="*/ 3 w 108"/>
                  <a:gd name="T11" fmla="*/ 53 h 159"/>
                  <a:gd name="T12" fmla="*/ 4 w 108"/>
                  <a:gd name="T13" fmla="*/ 53 h 159"/>
                  <a:gd name="T14" fmla="*/ 5 w 108"/>
                  <a:gd name="T15" fmla="*/ 52 h 159"/>
                  <a:gd name="T16" fmla="*/ 6 w 108"/>
                  <a:gd name="T17" fmla="*/ 50 h 159"/>
                  <a:gd name="T18" fmla="*/ 27 w 108"/>
                  <a:gd name="T19" fmla="*/ 0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159"/>
                  <a:gd name="T32" fmla="*/ 108 w 108"/>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159">
                    <a:moveTo>
                      <a:pt x="108" y="0"/>
                    </a:moveTo>
                    <a:lnTo>
                      <a:pt x="7" y="138"/>
                    </a:lnTo>
                    <a:lnTo>
                      <a:pt x="0" y="149"/>
                    </a:lnTo>
                    <a:lnTo>
                      <a:pt x="1" y="155"/>
                    </a:lnTo>
                    <a:lnTo>
                      <a:pt x="4" y="158"/>
                    </a:lnTo>
                    <a:lnTo>
                      <a:pt x="11" y="159"/>
                    </a:lnTo>
                    <a:lnTo>
                      <a:pt x="16" y="159"/>
                    </a:lnTo>
                    <a:lnTo>
                      <a:pt x="21" y="157"/>
                    </a:lnTo>
                    <a:lnTo>
                      <a:pt x="24" y="149"/>
                    </a:lnTo>
                    <a:lnTo>
                      <a:pt x="108" y="0"/>
                    </a:lnTo>
                    <a:close/>
                  </a:path>
                </a:pathLst>
              </a:custGeom>
              <a:solidFill>
                <a:srgbClr val="A0A000"/>
              </a:solidFill>
              <a:ln w="9525">
                <a:noFill/>
                <a:round/>
                <a:headEnd/>
                <a:tailEnd/>
              </a:ln>
            </p:spPr>
            <p:txBody>
              <a:bodyPr/>
              <a:lstStyle/>
              <a:p>
                <a:endParaRPr lang="zh-CN" altLang="en-US" sz="1600"/>
              </a:p>
            </p:txBody>
          </p:sp>
          <p:grpSp>
            <p:nvGrpSpPr>
              <p:cNvPr id="115" name="Group 140"/>
              <p:cNvGrpSpPr>
                <a:grpSpLocks/>
              </p:cNvGrpSpPr>
              <p:nvPr/>
            </p:nvGrpSpPr>
            <p:grpSpPr bwMode="auto">
              <a:xfrm>
                <a:off x="1030" y="3738"/>
                <a:ext cx="17" cy="127"/>
                <a:chOff x="1030" y="3738"/>
                <a:chExt cx="17" cy="127"/>
              </a:xfrm>
            </p:grpSpPr>
            <p:sp>
              <p:nvSpPr>
                <p:cNvPr id="142" name="Freeform 141"/>
                <p:cNvSpPr>
                  <a:spLocks/>
                </p:cNvSpPr>
                <p:nvPr/>
              </p:nvSpPr>
              <p:spPr bwMode="auto">
                <a:xfrm>
                  <a:off x="1030" y="3738"/>
                  <a:ext cx="14" cy="57"/>
                </a:xfrm>
                <a:custGeom>
                  <a:avLst/>
                  <a:gdLst>
                    <a:gd name="T0" fmla="*/ 14 w 59"/>
                    <a:gd name="T1" fmla="*/ 4 h 173"/>
                    <a:gd name="T2" fmla="*/ 14 w 59"/>
                    <a:gd name="T3" fmla="*/ 1 h 173"/>
                    <a:gd name="T4" fmla="*/ 13 w 59"/>
                    <a:gd name="T5" fmla="*/ 0 h 173"/>
                    <a:gd name="T6" fmla="*/ 11 w 59"/>
                    <a:gd name="T7" fmla="*/ 0 h 173"/>
                    <a:gd name="T8" fmla="*/ 10 w 59"/>
                    <a:gd name="T9" fmla="*/ 0 h 173"/>
                    <a:gd name="T10" fmla="*/ 9 w 59"/>
                    <a:gd name="T11" fmla="*/ 2 h 173"/>
                    <a:gd name="T12" fmla="*/ 0 w 59"/>
                    <a:gd name="T13" fmla="*/ 57 h 173"/>
                    <a:gd name="T14" fmla="*/ 14 w 59"/>
                    <a:gd name="T15" fmla="*/ 4 h 173"/>
                    <a:gd name="T16" fmla="*/ 0 60000 65536"/>
                    <a:gd name="T17" fmla="*/ 0 60000 65536"/>
                    <a:gd name="T18" fmla="*/ 0 60000 65536"/>
                    <a:gd name="T19" fmla="*/ 0 60000 65536"/>
                    <a:gd name="T20" fmla="*/ 0 60000 65536"/>
                    <a:gd name="T21" fmla="*/ 0 60000 65536"/>
                    <a:gd name="T22" fmla="*/ 0 60000 65536"/>
                    <a:gd name="T23" fmla="*/ 0 60000 65536"/>
                    <a:gd name="T24" fmla="*/ 0 w 59"/>
                    <a:gd name="T25" fmla="*/ 0 h 173"/>
                    <a:gd name="T26" fmla="*/ 59 w 5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 h="173">
                      <a:moveTo>
                        <a:pt x="59" y="13"/>
                      </a:moveTo>
                      <a:lnTo>
                        <a:pt x="57" y="3"/>
                      </a:lnTo>
                      <a:lnTo>
                        <a:pt x="55" y="0"/>
                      </a:lnTo>
                      <a:lnTo>
                        <a:pt x="48" y="0"/>
                      </a:lnTo>
                      <a:lnTo>
                        <a:pt x="42" y="1"/>
                      </a:lnTo>
                      <a:lnTo>
                        <a:pt x="39" y="5"/>
                      </a:lnTo>
                      <a:lnTo>
                        <a:pt x="0" y="173"/>
                      </a:lnTo>
                      <a:lnTo>
                        <a:pt x="59" y="13"/>
                      </a:lnTo>
                      <a:close/>
                    </a:path>
                  </a:pathLst>
                </a:custGeom>
                <a:solidFill>
                  <a:srgbClr val="FFC080"/>
                </a:solidFill>
                <a:ln w="9525">
                  <a:noFill/>
                  <a:round/>
                  <a:headEnd/>
                  <a:tailEnd/>
                </a:ln>
              </p:spPr>
              <p:txBody>
                <a:bodyPr/>
                <a:lstStyle/>
                <a:p>
                  <a:endParaRPr lang="zh-CN" altLang="en-US" sz="1600"/>
                </a:p>
              </p:txBody>
            </p:sp>
            <p:sp>
              <p:nvSpPr>
                <p:cNvPr id="143" name="Freeform 142"/>
                <p:cNvSpPr>
                  <a:spLocks/>
                </p:cNvSpPr>
                <p:nvPr/>
              </p:nvSpPr>
              <p:spPr bwMode="auto">
                <a:xfrm>
                  <a:off x="1030" y="3795"/>
                  <a:ext cx="17" cy="70"/>
                </a:xfrm>
                <a:custGeom>
                  <a:avLst/>
                  <a:gdLst>
                    <a:gd name="T0" fmla="*/ 17 w 70"/>
                    <a:gd name="T1" fmla="*/ 64 h 209"/>
                    <a:gd name="T2" fmla="*/ 17 w 70"/>
                    <a:gd name="T3" fmla="*/ 68 h 209"/>
                    <a:gd name="T4" fmla="*/ 16 w 70"/>
                    <a:gd name="T5" fmla="*/ 70 h 209"/>
                    <a:gd name="T6" fmla="*/ 14 w 70"/>
                    <a:gd name="T7" fmla="*/ 70 h 209"/>
                    <a:gd name="T8" fmla="*/ 12 w 70"/>
                    <a:gd name="T9" fmla="*/ 69 h 209"/>
                    <a:gd name="T10" fmla="*/ 11 w 70"/>
                    <a:gd name="T11" fmla="*/ 68 h 209"/>
                    <a:gd name="T12" fmla="*/ 0 w 70"/>
                    <a:gd name="T13" fmla="*/ 0 h 209"/>
                    <a:gd name="T14" fmla="*/ 17 w 70"/>
                    <a:gd name="T15" fmla="*/ 64 h 209"/>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209"/>
                    <a:gd name="T26" fmla="*/ 70 w 70"/>
                    <a:gd name="T27" fmla="*/ 209 h 2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209">
                      <a:moveTo>
                        <a:pt x="70" y="192"/>
                      </a:moveTo>
                      <a:lnTo>
                        <a:pt x="70" y="204"/>
                      </a:lnTo>
                      <a:lnTo>
                        <a:pt x="65" y="209"/>
                      </a:lnTo>
                      <a:lnTo>
                        <a:pt x="57" y="209"/>
                      </a:lnTo>
                      <a:lnTo>
                        <a:pt x="51" y="206"/>
                      </a:lnTo>
                      <a:lnTo>
                        <a:pt x="47" y="203"/>
                      </a:lnTo>
                      <a:lnTo>
                        <a:pt x="0" y="0"/>
                      </a:lnTo>
                      <a:lnTo>
                        <a:pt x="70" y="192"/>
                      </a:lnTo>
                      <a:close/>
                    </a:path>
                  </a:pathLst>
                </a:custGeom>
                <a:solidFill>
                  <a:srgbClr val="C00000"/>
                </a:solidFill>
                <a:ln w="9525">
                  <a:noFill/>
                  <a:round/>
                  <a:headEnd/>
                  <a:tailEnd/>
                </a:ln>
              </p:spPr>
              <p:txBody>
                <a:bodyPr/>
                <a:lstStyle/>
                <a:p>
                  <a:endParaRPr lang="zh-CN" altLang="en-US" sz="1600"/>
                </a:p>
              </p:txBody>
            </p:sp>
          </p:grpSp>
          <p:grpSp>
            <p:nvGrpSpPr>
              <p:cNvPr id="116" name="Group 143"/>
              <p:cNvGrpSpPr>
                <a:grpSpLocks/>
              </p:cNvGrpSpPr>
              <p:nvPr/>
            </p:nvGrpSpPr>
            <p:grpSpPr bwMode="auto">
              <a:xfrm>
                <a:off x="1012" y="3724"/>
                <a:ext cx="17" cy="127"/>
                <a:chOff x="1012" y="3724"/>
                <a:chExt cx="17" cy="127"/>
              </a:xfrm>
            </p:grpSpPr>
            <p:sp>
              <p:nvSpPr>
                <p:cNvPr id="140" name="Freeform 144"/>
                <p:cNvSpPr>
                  <a:spLocks/>
                </p:cNvSpPr>
                <p:nvPr/>
              </p:nvSpPr>
              <p:spPr bwMode="auto">
                <a:xfrm>
                  <a:off x="1015" y="3793"/>
                  <a:ext cx="14" cy="58"/>
                </a:xfrm>
                <a:custGeom>
                  <a:avLst/>
                  <a:gdLst>
                    <a:gd name="T0" fmla="*/ 0 w 59"/>
                    <a:gd name="T1" fmla="*/ 53 h 174"/>
                    <a:gd name="T2" fmla="*/ 0 w 59"/>
                    <a:gd name="T3" fmla="*/ 57 h 174"/>
                    <a:gd name="T4" fmla="*/ 1 w 59"/>
                    <a:gd name="T5" fmla="*/ 58 h 174"/>
                    <a:gd name="T6" fmla="*/ 3 w 59"/>
                    <a:gd name="T7" fmla="*/ 58 h 174"/>
                    <a:gd name="T8" fmla="*/ 4 w 59"/>
                    <a:gd name="T9" fmla="*/ 57 h 174"/>
                    <a:gd name="T10" fmla="*/ 5 w 59"/>
                    <a:gd name="T11" fmla="*/ 57 h 174"/>
                    <a:gd name="T12" fmla="*/ 14 w 59"/>
                    <a:gd name="T13" fmla="*/ 0 h 174"/>
                    <a:gd name="T14" fmla="*/ 0 w 59"/>
                    <a:gd name="T15" fmla="*/ 53 h 174"/>
                    <a:gd name="T16" fmla="*/ 0 60000 65536"/>
                    <a:gd name="T17" fmla="*/ 0 60000 65536"/>
                    <a:gd name="T18" fmla="*/ 0 60000 65536"/>
                    <a:gd name="T19" fmla="*/ 0 60000 65536"/>
                    <a:gd name="T20" fmla="*/ 0 60000 65536"/>
                    <a:gd name="T21" fmla="*/ 0 60000 65536"/>
                    <a:gd name="T22" fmla="*/ 0 60000 65536"/>
                    <a:gd name="T23" fmla="*/ 0 60000 65536"/>
                    <a:gd name="T24" fmla="*/ 0 w 59"/>
                    <a:gd name="T25" fmla="*/ 0 h 174"/>
                    <a:gd name="T26" fmla="*/ 59 w 59"/>
                    <a:gd name="T27" fmla="*/ 174 h 1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 h="174">
                      <a:moveTo>
                        <a:pt x="0" y="160"/>
                      </a:moveTo>
                      <a:lnTo>
                        <a:pt x="2" y="171"/>
                      </a:lnTo>
                      <a:lnTo>
                        <a:pt x="6" y="174"/>
                      </a:lnTo>
                      <a:lnTo>
                        <a:pt x="11" y="174"/>
                      </a:lnTo>
                      <a:lnTo>
                        <a:pt x="17" y="172"/>
                      </a:lnTo>
                      <a:lnTo>
                        <a:pt x="21" y="170"/>
                      </a:lnTo>
                      <a:lnTo>
                        <a:pt x="59" y="0"/>
                      </a:lnTo>
                      <a:lnTo>
                        <a:pt x="0" y="160"/>
                      </a:lnTo>
                      <a:close/>
                    </a:path>
                  </a:pathLst>
                </a:custGeom>
                <a:solidFill>
                  <a:srgbClr val="FFC080"/>
                </a:solidFill>
                <a:ln w="9525">
                  <a:noFill/>
                  <a:round/>
                  <a:headEnd/>
                  <a:tailEnd/>
                </a:ln>
              </p:spPr>
              <p:txBody>
                <a:bodyPr/>
                <a:lstStyle/>
                <a:p>
                  <a:endParaRPr lang="zh-CN" altLang="en-US" sz="1600"/>
                </a:p>
              </p:txBody>
            </p:sp>
            <p:sp>
              <p:nvSpPr>
                <p:cNvPr id="141" name="Freeform 145"/>
                <p:cNvSpPr>
                  <a:spLocks/>
                </p:cNvSpPr>
                <p:nvPr/>
              </p:nvSpPr>
              <p:spPr bwMode="auto">
                <a:xfrm>
                  <a:off x="1012" y="3724"/>
                  <a:ext cx="17" cy="69"/>
                </a:xfrm>
                <a:custGeom>
                  <a:avLst/>
                  <a:gdLst>
                    <a:gd name="T0" fmla="*/ 0 w 69"/>
                    <a:gd name="T1" fmla="*/ 6 h 208"/>
                    <a:gd name="T2" fmla="*/ 0 w 69"/>
                    <a:gd name="T3" fmla="*/ 2 h 208"/>
                    <a:gd name="T4" fmla="*/ 1 w 69"/>
                    <a:gd name="T5" fmla="*/ 0 h 208"/>
                    <a:gd name="T6" fmla="*/ 2 w 69"/>
                    <a:gd name="T7" fmla="*/ 0 h 208"/>
                    <a:gd name="T8" fmla="*/ 5 w 69"/>
                    <a:gd name="T9" fmla="*/ 1 h 208"/>
                    <a:gd name="T10" fmla="*/ 6 w 69"/>
                    <a:gd name="T11" fmla="*/ 2 h 208"/>
                    <a:gd name="T12" fmla="*/ 17 w 69"/>
                    <a:gd name="T13" fmla="*/ 69 h 208"/>
                    <a:gd name="T14" fmla="*/ 0 w 69"/>
                    <a:gd name="T15" fmla="*/ 6 h 208"/>
                    <a:gd name="T16" fmla="*/ 0 60000 65536"/>
                    <a:gd name="T17" fmla="*/ 0 60000 65536"/>
                    <a:gd name="T18" fmla="*/ 0 60000 65536"/>
                    <a:gd name="T19" fmla="*/ 0 60000 65536"/>
                    <a:gd name="T20" fmla="*/ 0 60000 65536"/>
                    <a:gd name="T21" fmla="*/ 0 60000 65536"/>
                    <a:gd name="T22" fmla="*/ 0 60000 65536"/>
                    <a:gd name="T23" fmla="*/ 0 60000 65536"/>
                    <a:gd name="T24" fmla="*/ 0 w 69"/>
                    <a:gd name="T25" fmla="*/ 0 h 208"/>
                    <a:gd name="T26" fmla="*/ 69 w 69"/>
                    <a:gd name="T27" fmla="*/ 208 h 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9" h="208">
                      <a:moveTo>
                        <a:pt x="0" y="17"/>
                      </a:moveTo>
                      <a:lnTo>
                        <a:pt x="0" y="5"/>
                      </a:lnTo>
                      <a:lnTo>
                        <a:pt x="4" y="0"/>
                      </a:lnTo>
                      <a:lnTo>
                        <a:pt x="10" y="0"/>
                      </a:lnTo>
                      <a:lnTo>
                        <a:pt x="20" y="3"/>
                      </a:lnTo>
                      <a:lnTo>
                        <a:pt x="23" y="5"/>
                      </a:lnTo>
                      <a:lnTo>
                        <a:pt x="69" y="208"/>
                      </a:lnTo>
                      <a:lnTo>
                        <a:pt x="0" y="17"/>
                      </a:lnTo>
                      <a:close/>
                    </a:path>
                  </a:pathLst>
                </a:custGeom>
                <a:solidFill>
                  <a:srgbClr val="C00000"/>
                </a:solidFill>
                <a:ln w="9525">
                  <a:noFill/>
                  <a:round/>
                  <a:headEnd/>
                  <a:tailEnd/>
                </a:ln>
              </p:spPr>
              <p:txBody>
                <a:bodyPr/>
                <a:lstStyle/>
                <a:p>
                  <a:endParaRPr lang="zh-CN" altLang="en-US" sz="1600"/>
                </a:p>
              </p:txBody>
            </p:sp>
          </p:grpSp>
          <p:sp>
            <p:nvSpPr>
              <p:cNvPr id="117" name="Freeform 146"/>
              <p:cNvSpPr>
                <a:spLocks/>
              </p:cNvSpPr>
              <p:nvPr/>
            </p:nvSpPr>
            <p:spPr bwMode="auto">
              <a:xfrm>
                <a:off x="1011" y="3781"/>
                <a:ext cx="19" cy="14"/>
              </a:xfrm>
              <a:custGeom>
                <a:avLst/>
                <a:gdLst>
                  <a:gd name="T0" fmla="*/ 19 w 75"/>
                  <a:gd name="T1" fmla="*/ 14 h 43"/>
                  <a:gd name="T2" fmla="*/ 1 w 75"/>
                  <a:gd name="T3" fmla="*/ 5 h 43"/>
                  <a:gd name="T4" fmla="*/ 0 w 75"/>
                  <a:gd name="T5" fmla="*/ 4 h 43"/>
                  <a:gd name="T6" fmla="*/ 0 w 75"/>
                  <a:gd name="T7" fmla="*/ 2 h 43"/>
                  <a:gd name="T8" fmla="*/ 0 w 75"/>
                  <a:gd name="T9" fmla="*/ 1 h 43"/>
                  <a:gd name="T10" fmla="*/ 1 w 75"/>
                  <a:gd name="T11" fmla="*/ 0 h 43"/>
                  <a:gd name="T12" fmla="*/ 2 w 75"/>
                  <a:gd name="T13" fmla="*/ 0 h 43"/>
                  <a:gd name="T14" fmla="*/ 3 w 75"/>
                  <a:gd name="T15" fmla="*/ 0 h 43"/>
                  <a:gd name="T16" fmla="*/ 19 w 75"/>
                  <a:gd name="T17" fmla="*/ 14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43"/>
                  <a:gd name="T29" fmla="*/ 75 w 75"/>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43">
                    <a:moveTo>
                      <a:pt x="75" y="43"/>
                    </a:moveTo>
                    <a:lnTo>
                      <a:pt x="3" y="15"/>
                    </a:lnTo>
                    <a:lnTo>
                      <a:pt x="0" y="12"/>
                    </a:lnTo>
                    <a:lnTo>
                      <a:pt x="0" y="6"/>
                    </a:lnTo>
                    <a:lnTo>
                      <a:pt x="1" y="3"/>
                    </a:lnTo>
                    <a:lnTo>
                      <a:pt x="4" y="1"/>
                    </a:lnTo>
                    <a:lnTo>
                      <a:pt x="6" y="0"/>
                    </a:lnTo>
                    <a:lnTo>
                      <a:pt x="10" y="1"/>
                    </a:lnTo>
                    <a:lnTo>
                      <a:pt x="75" y="43"/>
                    </a:lnTo>
                    <a:close/>
                  </a:path>
                </a:pathLst>
              </a:custGeom>
              <a:solidFill>
                <a:srgbClr val="E07000"/>
              </a:solidFill>
              <a:ln w="9525">
                <a:noFill/>
                <a:round/>
                <a:headEnd/>
                <a:tailEnd/>
              </a:ln>
            </p:spPr>
            <p:txBody>
              <a:bodyPr/>
              <a:lstStyle/>
              <a:p>
                <a:endParaRPr lang="zh-CN" altLang="en-US" sz="1600"/>
              </a:p>
            </p:txBody>
          </p:sp>
          <p:sp>
            <p:nvSpPr>
              <p:cNvPr id="118" name="Freeform 147"/>
              <p:cNvSpPr>
                <a:spLocks/>
              </p:cNvSpPr>
              <p:nvPr/>
            </p:nvSpPr>
            <p:spPr bwMode="auto">
              <a:xfrm>
                <a:off x="1011" y="3795"/>
                <a:ext cx="19" cy="15"/>
              </a:xfrm>
              <a:custGeom>
                <a:avLst/>
                <a:gdLst>
                  <a:gd name="T0" fmla="*/ 19 w 75"/>
                  <a:gd name="T1" fmla="*/ 0 h 43"/>
                  <a:gd name="T2" fmla="*/ 1 w 75"/>
                  <a:gd name="T3" fmla="*/ 10 h 43"/>
                  <a:gd name="T4" fmla="*/ 0 w 75"/>
                  <a:gd name="T5" fmla="*/ 11 h 43"/>
                  <a:gd name="T6" fmla="*/ 0 w 75"/>
                  <a:gd name="T7" fmla="*/ 13 h 43"/>
                  <a:gd name="T8" fmla="*/ 0 w 75"/>
                  <a:gd name="T9" fmla="*/ 14 h 43"/>
                  <a:gd name="T10" fmla="*/ 1 w 75"/>
                  <a:gd name="T11" fmla="*/ 15 h 43"/>
                  <a:gd name="T12" fmla="*/ 2 w 75"/>
                  <a:gd name="T13" fmla="*/ 15 h 43"/>
                  <a:gd name="T14" fmla="*/ 3 w 75"/>
                  <a:gd name="T15" fmla="*/ 15 h 43"/>
                  <a:gd name="T16" fmla="*/ 19 w 75"/>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43"/>
                  <a:gd name="T29" fmla="*/ 75 w 75"/>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43">
                    <a:moveTo>
                      <a:pt x="75" y="0"/>
                    </a:moveTo>
                    <a:lnTo>
                      <a:pt x="3" y="28"/>
                    </a:lnTo>
                    <a:lnTo>
                      <a:pt x="0" y="32"/>
                    </a:lnTo>
                    <a:lnTo>
                      <a:pt x="0" y="37"/>
                    </a:lnTo>
                    <a:lnTo>
                      <a:pt x="1" y="41"/>
                    </a:lnTo>
                    <a:lnTo>
                      <a:pt x="4" y="42"/>
                    </a:lnTo>
                    <a:lnTo>
                      <a:pt x="6" y="43"/>
                    </a:lnTo>
                    <a:lnTo>
                      <a:pt x="10" y="42"/>
                    </a:lnTo>
                    <a:lnTo>
                      <a:pt x="75" y="0"/>
                    </a:lnTo>
                    <a:close/>
                  </a:path>
                </a:pathLst>
              </a:custGeom>
              <a:solidFill>
                <a:srgbClr val="FF0000"/>
              </a:solidFill>
              <a:ln w="9525">
                <a:noFill/>
                <a:round/>
                <a:headEnd/>
                <a:tailEnd/>
              </a:ln>
            </p:spPr>
            <p:txBody>
              <a:bodyPr/>
              <a:lstStyle/>
              <a:p>
                <a:endParaRPr lang="zh-CN" altLang="en-US" sz="1600"/>
              </a:p>
            </p:txBody>
          </p:sp>
          <p:sp>
            <p:nvSpPr>
              <p:cNvPr id="119" name="Oval 148"/>
              <p:cNvSpPr>
                <a:spLocks noChangeArrowheads="1"/>
              </p:cNvSpPr>
              <p:nvPr/>
            </p:nvSpPr>
            <p:spPr bwMode="auto">
              <a:xfrm>
                <a:off x="1019" y="3700"/>
                <a:ext cx="1" cy="2"/>
              </a:xfrm>
              <a:prstGeom prst="ellipse">
                <a:avLst/>
              </a:prstGeom>
              <a:solidFill>
                <a:srgbClr val="FF8000"/>
              </a:solidFill>
              <a:ln w="9525">
                <a:noFill/>
                <a:round/>
                <a:headEnd/>
                <a:tailEnd/>
              </a:ln>
            </p:spPr>
            <p:txBody>
              <a:bodyPr/>
              <a:lstStyle/>
              <a:p>
                <a:endParaRPr lang="zh-CN" altLang="en-US" sz="1600"/>
              </a:p>
            </p:txBody>
          </p:sp>
          <p:sp>
            <p:nvSpPr>
              <p:cNvPr id="120" name="Oval 149"/>
              <p:cNvSpPr>
                <a:spLocks noChangeArrowheads="1"/>
              </p:cNvSpPr>
              <p:nvPr/>
            </p:nvSpPr>
            <p:spPr bwMode="auto">
              <a:xfrm>
                <a:off x="1000" y="3721"/>
                <a:ext cx="2" cy="2"/>
              </a:xfrm>
              <a:prstGeom prst="ellipse">
                <a:avLst/>
              </a:prstGeom>
              <a:solidFill>
                <a:srgbClr val="FF8000"/>
              </a:solidFill>
              <a:ln w="9525">
                <a:noFill/>
                <a:round/>
                <a:headEnd/>
                <a:tailEnd/>
              </a:ln>
            </p:spPr>
            <p:txBody>
              <a:bodyPr/>
              <a:lstStyle/>
              <a:p>
                <a:endParaRPr lang="zh-CN" altLang="en-US" sz="1600"/>
              </a:p>
            </p:txBody>
          </p:sp>
          <p:sp>
            <p:nvSpPr>
              <p:cNvPr id="121" name="Oval 150"/>
              <p:cNvSpPr>
                <a:spLocks noChangeArrowheads="1"/>
              </p:cNvSpPr>
              <p:nvPr/>
            </p:nvSpPr>
            <p:spPr bwMode="auto">
              <a:xfrm>
                <a:off x="992" y="3704"/>
                <a:ext cx="1" cy="2"/>
              </a:xfrm>
              <a:prstGeom prst="ellipse">
                <a:avLst/>
              </a:prstGeom>
              <a:solidFill>
                <a:srgbClr val="FF8000"/>
              </a:solidFill>
              <a:ln w="9525">
                <a:noFill/>
                <a:round/>
                <a:headEnd/>
                <a:tailEnd/>
              </a:ln>
            </p:spPr>
            <p:txBody>
              <a:bodyPr/>
              <a:lstStyle/>
              <a:p>
                <a:endParaRPr lang="zh-CN" altLang="en-US" sz="1600"/>
              </a:p>
            </p:txBody>
          </p:sp>
          <p:sp>
            <p:nvSpPr>
              <p:cNvPr id="122" name="Oval 151"/>
              <p:cNvSpPr>
                <a:spLocks noChangeArrowheads="1"/>
              </p:cNvSpPr>
              <p:nvPr/>
            </p:nvSpPr>
            <p:spPr bwMode="auto">
              <a:xfrm>
                <a:off x="995" y="3694"/>
                <a:ext cx="1" cy="2"/>
              </a:xfrm>
              <a:prstGeom prst="ellipse">
                <a:avLst/>
              </a:prstGeom>
              <a:solidFill>
                <a:srgbClr val="FF8000"/>
              </a:solidFill>
              <a:ln w="9525">
                <a:noFill/>
                <a:round/>
                <a:headEnd/>
                <a:tailEnd/>
              </a:ln>
            </p:spPr>
            <p:txBody>
              <a:bodyPr/>
              <a:lstStyle/>
              <a:p>
                <a:endParaRPr lang="zh-CN" altLang="en-US" sz="1600"/>
              </a:p>
            </p:txBody>
          </p:sp>
          <p:sp>
            <p:nvSpPr>
              <p:cNvPr id="123" name="Freeform 152"/>
              <p:cNvSpPr>
                <a:spLocks/>
              </p:cNvSpPr>
              <p:nvPr/>
            </p:nvSpPr>
            <p:spPr bwMode="auto">
              <a:xfrm>
                <a:off x="1030" y="3795"/>
                <a:ext cx="53" cy="17"/>
              </a:xfrm>
              <a:custGeom>
                <a:avLst/>
                <a:gdLst>
                  <a:gd name="T0" fmla="*/ 0 w 213"/>
                  <a:gd name="T1" fmla="*/ 0 h 49"/>
                  <a:gd name="T2" fmla="*/ 50 w 213"/>
                  <a:gd name="T3" fmla="*/ 10 h 49"/>
                  <a:gd name="T4" fmla="*/ 53 w 213"/>
                  <a:gd name="T5" fmla="*/ 12 h 49"/>
                  <a:gd name="T6" fmla="*/ 53 w 213"/>
                  <a:gd name="T7" fmla="*/ 14 h 49"/>
                  <a:gd name="T8" fmla="*/ 53 w 213"/>
                  <a:gd name="T9" fmla="*/ 15 h 49"/>
                  <a:gd name="T10" fmla="*/ 51 w 213"/>
                  <a:gd name="T11" fmla="*/ 17 h 49"/>
                  <a:gd name="T12" fmla="*/ 50 w 213"/>
                  <a:gd name="T13" fmla="*/ 17 h 49"/>
                  <a:gd name="T14" fmla="*/ 48 w 213"/>
                  <a:gd name="T15" fmla="*/ 17 h 49"/>
                  <a:gd name="T16" fmla="*/ 0 w 213"/>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3"/>
                  <a:gd name="T28" fmla="*/ 0 h 49"/>
                  <a:gd name="T29" fmla="*/ 213 w 213"/>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3" h="49">
                    <a:moveTo>
                      <a:pt x="0" y="0"/>
                    </a:moveTo>
                    <a:lnTo>
                      <a:pt x="200" y="28"/>
                    </a:lnTo>
                    <a:lnTo>
                      <a:pt x="212" y="34"/>
                    </a:lnTo>
                    <a:lnTo>
                      <a:pt x="213" y="41"/>
                    </a:lnTo>
                    <a:lnTo>
                      <a:pt x="212" y="44"/>
                    </a:lnTo>
                    <a:lnTo>
                      <a:pt x="206" y="48"/>
                    </a:lnTo>
                    <a:lnTo>
                      <a:pt x="199" y="49"/>
                    </a:lnTo>
                    <a:lnTo>
                      <a:pt x="191" y="48"/>
                    </a:lnTo>
                    <a:lnTo>
                      <a:pt x="0" y="0"/>
                    </a:lnTo>
                    <a:close/>
                  </a:path>
                </a:pathLst>
              </a:custGeom>
              <a:solidFill>
                <a:srgbClr val="FF8000"/>
              </a:solidFill>
              <a:ln w="9525">
                <a:noFill/>
                <a:round/>
                <a:headEnd/>
                <a:tailEnd/>
              </a:ln>
            </p:spPr>
            <p:txBody>
              <a:bodyPr/>
              <a:lstStyle/>
              <a:p>
                <a:endParaRPr lang="zh-CN" altLang="en-US" sz="1600"/>
              </a:p>
            </p:txBody>
          </p:sp>
          <p:sp>
            <p:nvSpPr>
              <p:cNvPr id="124" name="Freeform 153"/>
              <p:cNvSpPr>
                <a:spLocks/>
              </p:cNvSpPr>
              <p:nvPr/>
            </p:nvSpPr>
            <p:spPr bwMode="auto">
              <a:xfrm>
                <a:off x="1030" y="3785"/>
                <a:ext cx="54" cy="10"/>
              </a:xfrm>
              <a:custGeom>
                <a:avLst/>
                <a:gdLst>
                  <a:gd name="T0" fmla="*/ 0 w 219"/>
                  <a:gd name="T1" fmla="*/ 10 h 30"/>
                  <a:gd name="T2" fmla="*/ 51 w 219"/>
                  <a:gd name="T3" fmla="*/ 4 h 30"/>
                  <a:gd name="T4" fmla="*/ 54 w 219"/>
                  <a:gd name="T5" fmla="*/ 3 h 30"/>
                  <a:gd name="T6" fmla="*/ 54 w 219"/>
                  <a:gd name="T7" fmla="*/ 2 h 30"/>
                  <a:gd name="T8" fmla="*/ 54 w 219"/>
                  <a:gd name="T9" fmla="*/ 1 h 30"/>
                  <a:gd name="T10" fmla="*/ 52 w 219"/>
                  <a:gd name="T11" fmla="*/ 0 h 30"/>
                  <a:gd name="T12" fmla="*/ 51 w 219"/>
                  <a:gd name="T13" fmla="*/ 0 h 30"/>
                  <a:gd name="T14" fmla="*/ 48 w 219"/>
                  <a:gd name="T15" fmla="*/ 0 h 30"/>
                  <a:gd name="T16" fmla="*/ 0 w 219"/>
                  <a:gd name="T17" fmla="*/ 1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9"/>
                  <a:gd name="T28" fmla="*/ 0 h 30"/>
                  <a:gd name="T29" fmla="*/ 219 w 219"/>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9" h="30">
                    <a:moveTo>
                      <a:pt x="0" y="30"/>
                    </a:moveTo>
                    <a:lnTo>
                      <a:pt x="206" y="13"/>
                    </a:lnTo>
                    <a:lnTo>
                      <a:pt x="217" y="9"/>
                    </a:lnTo>
                    <a:lnTo>
                      <a:pt x="219" y="5"/>
                    </a:lnTo>
                    <a:lnTo>
                      <a:pt x="219" y="2"/>
                    </a:lnTo>
                    <a:lnTo>
                      <a:pt x="212" y="1"/>
                    </a:lnTo>
                    <a:lnTo>
                      <a:pt x="206" y="0"/>
                    </a:lnTo>
                    <a:lnTo>
                      <a:pt x="196" y="1"/>
                    </a:lnTo>
                    <a:lnTo>
                      <a:pt x="0" y="30"/>
                    </a:lnTo>
                    <a:close/>
                  </a:path>
                </a:pathLst>
              </a:custGeom>
              <a:solidFill>
                <a:srgbClr val="FFFF00"/>
              </a:solidFill>
              <a:ln w="9525">
                <a:noFill/>
                <a:round/>
                <a:headEnd/>
                <a:tailEnd/>
              </a:ln>
            </p:spPr>
            <p:txBody>
              <a:bodyPr/>
              <a:lstStyle/>
              <a:p>
                <a:endParaRPr lang="zh-CN" altLang="en-US" sz="1600"/>
              </a:p>
            </p:txBody>
          </p:sp>
          <p:sp>
            <p:nvSpPr>
              <p:cNvPr id="125" name="Freeform 154"/>
              <p:cNvSpPr>
                <a:spLocks/>
              </p:cNvSpPr>
              <p:nvPr/>
            </p:nvSpPr>
            <p:spPr bwMode="auto">
              <a:xfrm>
                <a:off x="977" y="3785"/>
                <a:ext cx="53" cy="11"/>
              </a:xfrm>
              <a:custGeom>
                <a:avLst/>
                <a:gdLst>
                  <a:gd name="T0" fmla="*/ 53 w 213"/>
                  <a:gd name="T1" fmla="*/ 11 h 33"/>
                  <a:gd name="T2" fmla="*/ 3 w 213"/>
                  <a:gd name="T3" fmla="*/ 5 h 33"/>
                  <a:gd name="T4" fmla="*/ 0 w 213"/>
                  <a:gd name="T5" fmla="*/ 2 h 33"/>
                  <a:gd name="T6" fmla="*/ 0 w 213"/>
                  <a:gd name="T7" fmla="*/ 1 h 33"/>
                  <a:gd name="T8" fmla="*/ 0 w 213"/>
                  <a:gd name="T9" fmla="*/ 1 h 33"/>
                  <a:gd name="T10" fmla="*/ 2 w 213"/>
                  <a:gd name="T11" fmla="*/ 0 h 33"/>
                  <a:gd name="T12" fmla="*/ 3 w 213"/>
                  <a:gd name="T13" fmla="*/ 0 h 33"/>
                  <a:gd name="T14" fmla="*/ 6 w 213"/>
                  <a:gd name="T15" fmla="*/ 0 h 33"/>
                  <a:gd name="T16" fmla="*/ 53 w 213"/>
                  <a:gd name="T17" fmla="*/ 11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3"/>
                  <a:gd name="T28" fmla="*/ 0 h 33"/>
                  <a:gd name="T29" fmla="*/ 213 w 213"/>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3" h="33">
                    <a:moveTo>
                      <a:pt x="213" y="33"/>
                    </a:moveTo>
                    <a:lnTo>
                      <a:pt x="12" y="14"/>
                    </a:lnTo>
                    <a:lnTo>
                      <a:pt x="2" y="7"/>
                    </a:lnTo>
                    <a:lnTo>
                      <a:pt x="0" y="4"/>
                    </a:lnTo>
                    <a:lnTo>
                      <a:pt x="0" y="2"/>
                    </a:lnTo>
                    <a:lnTo>
                      <a:pt x="7" y="0"/>
                    </a:lnTo>
                    <a:lnTo>
                      <a:pt x="13" y="0"/>
                    </a:lnTo>
                    <a:lnTo>
                      <a:pt x="23" y="0"/>
                    </a:lnTo>
                    <a:lnTo>
                      <a:pt x="213" y="33"/>
                    </a:lnTo>
                    <a:close/>
                  </a:path>
                </a:pathLst>
              </a:custGeom>
              <a:solidFill>
                <a:srgbClr val="FFFF00"/>
              </a:solidFill>
              <a:ln w="9525">
                <a:noFill/>
                <a:round/>
                <a:headEnd/>
                <a:tailEnd/>
              </a:ln>
            </p:spPr>
            <p:txBody>
              <a:bodyPr/>
              <a:lstStyle/>
              <a:p>
                <a:endParaRPr lang="zh-CN" altLang="en-US" sz="1600"/>
              </a:p>
            </p:txBody>
          </p:sp>
          <p:sp>
            <p:nvSpPr>
              <p:cNvPr id="126" name="Freeform 155"/>
              <p:cNvSpPr>
                <a:spLocks/>
              </p:cNvSpPr>
              <p:nvPr/>
            </p:nvSpPr>
            <p:spPr bwMode="auto">
              <a:xfrm>
                <a:off x="977" y="3795"/>
                <a:ext cx="53" cy="12"/>
              </a:xfrm>
              <a:custGeom>
                <a:avLst/>
                <a:gdLst>
                  <a:gd name="T0" fmla="*/ 53 w 211"/>
                  <a:gd name="T1" fmla="*/ 0 h 34"/>
                  <a:gd name="T2" fmla="*/ 3 w 211"/>
                  <a:gd name="T3" fmla="*/ 7 h 34"/>
                  <a:gd name="T4" fmla="*/ 0 w 211"/>
                  <a:gd name="T5" fmla="*/ 10 h 34"/>
                  <a:gd name="T6" fmla="*/ 0 w 211"/>
                  <a:gd name="T7" fmla="*/ 10 h 34"/>
                  <a:gd name="T8" fmla="*/ 0 w 211"/>
                  <a:gd name="T9" fmla="*/ 12 h 34"/>
                  <a:gd name="T10" fmla="*/ 2 w 211"/>
                  <a:gd name="T11" fmla="*/ 12 h 34"/>
                  <a:gd name="T12" fmla="*/ 4 w 211"/>
                  <a:gd name="T13" fmla="*/ 12 h 34"/>
                  <a:gd name="T14" fmla="*/ 6 w 211"/>
                  <a:gd name="T15" fmla="*/ 12 h 34"/>
                  <a:gd name="T16" fmla="*/ 53 w 211"/>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1"/>
                  <a:gd name="T28" fmla="*/ 0 h 34"/>
                  <a:gd name="T29" fmla="*/ 211 w 211"/>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1" h="34">
                    <a:moveTo>
                      <a:pt x="211" y="0"/>
                    </a:moveTo>
                    <a:lnTo>
                      <a:pt x="11" y="20"/>
                    </a:lnTo>
                    <a:lnTo>
                      <a:pt x="1" y="27"/>
                    </a:lnTo>
                    <a:lnTo>
                      <a:pt x="0" y="29"/>
                    </a:lnTo>
                    <a:lnTo>
                      <a:pt x="1" y="33"/>
                    </a:lnTo>
                    <a:lnTo>
                      <a:pt x="6" y="34"/>
                    </a:lnTo>
                    <a:lnTo>
                      <a:pt x="14" y="34"/>
                    </a:lnTo>
                    <a:lnTo>
                      <a:pt x="23" y="34"/>
                    </a:lnTo>
                    <a:lnTo>
                      <a:pt x="211" y="0"/>
                    </a:lnTo>
                    <a:close/>
                  </a:path>
                </a:pathLst>
              </a:custGeom>
              <a:solidFill>
                <a:srgbClr val="E07000"/>
              </a:solidFill>
              <a:ln w="9525">
                <a:noFill/>
                <a:round/>
                <a:headEnd/>
                <a:tailEnd/>
              </a:ln>
            </p:spPr>
            <p:txBody>
              <a:bodyPr/>
              <a:lstStyle/>
              <a:p>
                <a:endParaRPr lang="zh-CN" altLang="en-US" sz="1600"/>
              </a:p>
            </p:txBody>
          </p:sp>
          <p:sp>
            <p:nvSpPr>
              <p:cNvPr id="127" name="Freeform 156"/>
              <p:cNvSpPr>
                <a:spLocks/>
              </p:cNvSpPr>
              <p:nvPr/>
            </p:nvSpPr>
            <p:spPr bwMode="auto">
              <a:xfrm>
                <a:off x="1030" y="3769"/>
                <a:ext cx="36" cy="26"/>
              </a:xfrm>
              <a:custGeom>
                <a:avLst/>
                <a:gdLst>
                  <a:gd name="T0" fmla="*/ 0 w 145"/>
                  <a:gd name="T1" fmla="*/ 26 h 79"/>
                  <a:gd name="T2" fmla="*/ 34 w 145"/>
                  <a:gd name="T3" fmla="*/ 6 h 79"/>
                  <a:gd name="T4" fmla="*/ 36 w 145"/>
                  <a:gd name="T5" fmla="*/ 3 h 79"/>
                  <a:gd name="T6" fmla="*/ 36 w 145"/>
                  <a:gd name="T7" fmla="*/ 1 h 79"/>
                  <a:gd name="T8" fmla="*/ 35 w 145"/>
                  <a:gd name="T9" fmla="*/ 0 h 79"/>
                  <a:gd name="T10" fmla="*/ 35 w 145"/>
                  <a:gd name="T11" fmla="*/ 0 h 79"/>
                  <a:gd name="T12" fmla="*/ 32 w 145"/>
                  <a:gd name="T13" fmla="*/ 1 h 79"/>
                  <a:gd name="T14" fmla="*/ 0 w 145"/>
                  <a:gd name="T15" fmla="*/ 26 h 79"/>
                  <a:gd name="T16" fmla="*/ 0 60000 65536"/>
                  <a:gd name="T17" fmla="*/ 0 60000 65536"/>
                  <a:gd name="T18" fmla="*/ 0 60000 65536"/>
                  <a:gd name="T19" fmla="*/ 0 60000 65536"/>
                  <a:gd name="T20" fmla="*/ 0 60000 65536"/>
                  <a:gd name="T21" fmla="*/ 0 60000 65536"/>
                  <a:gd name="T22" fmla="*/ 0 60000 65536"/>
                  <a:gd name="T23" fmla="*/ 0 60000 65536"/>
                  <a:gd name="T24" fmla="*/ 0 w 145"/>
                  <a:gd name="T25" fmla="*/ 0 h 79"/>
                  <a:gd name="T26" fmla="*/ 145 w 145"/>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 h="79">
                    <a:moveTo>
                      <a:pt x="0" y="79"/>
                    </a:moveTo>
                    <a:lnTo>
                      <a:pt x="136" y="19"/>
                    </a:lnTo>
                    <a:lnTo>
                      <a:pt x="145" y="10"/>
                    </a:lnTo>
                    <a:lnTo>
                      <a:pt x="145" y="4"/>
                    </a:lnTo>
                    <a:lnTo>
                      <a:pt x="141" y="0"/>
                    </a:lnTo>
                    <a:lnTo>
                      <a:pt x="139" y="0"/>
                    </a:lnTo>
                    <a:lnTo>
                      <a:pt x="129" y="2"/>
                    </a:lnTo>
                    <a:lnTo>
                      <a:pt x="0" y="79"/>
                    </a:lnTo>
                    <a:close/>
                  </a:path>
                </a:pathLst>
              </a:custGeom>
              <a:solidFill>
                <a:srgbClr val="FFFF00"/>
              </a:solidFill>
              <a:ln w="9525">
                <a:noFill/>
                <a:round/>
                <a:headEnd/>
                <a:tailEnd/>
              </a:ln>
            </p:spPr>
            <p:txBody>
              <a:bodyPr/>
              <a:lstStyle/>
              <a:p>
                <a:endParaRPr lang="zh-CN" altLang="en-US" sz="1600"/>
              </a:p>
            </p:txBody>
          </p:sp>
          <p:sp>
            <p:nvSpPr>
              <p:cNvPr id="128" name="Freeform 157"/>
              <p:cNvSpPr>
                <a:spLocks/>
              </p:cNvSpPr>
              <p:nvPr/>
            </p:nvSpPr>
            <p:spPr bwMode="auto">
              <a:xfrm>
                <a:off x="1030" y="3795"/>
                <a:ext cx="42" cy="34"/>
              </a:xfrm>
              <a:custGeom>
                <a:avLst/>
                <a:gdLst>
                  <a:gd name="T0" fmla="*/ 0 w 167"/>
                  <a:gd name="T1" fmla="*/ 0 h 100"/>
                  <a:gd name="T2" fmla="*/ 39 w 167"/>
                  <a:gd name="T3" fmla="*/ 26 h 100"/>
                  <a:gd name="T4" fmla="*/ 42 w 167"/>
                  <a:gd name="T5" fmla="*/ 30 h 100"/>
                  <a:gd name="T6" fmla="*/ 42 w 167"/>
                  <a:gd name="T7" fmla="*/ 32 h 100"/>
                  <a:gd name="T8" fmla="*/ 41 w 167"/>
                  <a:gd name="T9" fmla="*/ 34 h 100"/>
                  <a:gd name="T10" fmla="*/ 40 w 167"/>
                  <a:gd name="T11" fmla="*/ 34 h 100"/>
                  <a:gd name="T12" fmla="*/ 37 w 167"/>
                  <a:gd name="T13" fmla="*/ 33 h 100"/>
                  <a:gd name="T14" fmla="*/ 0 w 167"/>
                  <a:gd name="T15" fmla="*/ 0 h 100"/>
                  <a:gd name="T16" fmla="*/ 0 60000 65536"/>
                  <a:gd name="T17" fmla="*/ 0 60000 65536"/>
                  <a:gd name="T18" fmla="*/ 0 60000 65536"/>
                  <a:gd name="T19" fmla="*/ 0 60000 65536"/>
                  <a:gd name="T20" fmla="*/ 0 60000 65536"/>
                  <a:gd name="T21" fmla="*/ 0 60000 65536"/>
                  <a:gd name="T22" fmla="*/ 0 60000 65536"/>
                  <a:gd name="T23" fmla="*/ 0 60000 65536"/>
                  <a:gd name="T24" fmla="*/ 0 w 167"/>
                  <a:gd name="T25" fmla="*/ 0 h 100"/>
                  <a:gd name="T26" fmla="*/ 167 w 167"/>
                  <a:gd name="T27" fmla="*/ 100 h 1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 h="100">
                    <a:moveTo>
                      <a:pt x="0" y="0"/>
                    </a:moveTo>
                    <a:lnTo>
                      <a:pt x="157" y="75"/>
                    </a:lnTo>
                    <a:lnTo>
                      <a:pt x="167" y="87"/>
                    </a:lnTo>
                    <a:lnTo>
                      <a:pt x="167" y="93"/>
                    </a:lnTo>
                    <a:lnTo>
                      <a:pt x="164" y="100"/>
                    </a:lnTo>
                    <a:lnTo>
                      <a:pt x="160" y="100"/>
                    </a:lnTo>
                    <a:lnTo>
                      <a:pt x="149" y="98"/>
                    </a:lnTo>
                    <a:lnTo>
                      <a:pt x="0" y="0"/>
                    </a:lnTo>
                    <a:close/>
                  </a:path>
                </a:pathLst>
              </a:custGeom>
              <a:solidFill>
                <a:srgbClr val="FF8000"/>
              </a:solidFill>
              <a:ln w="9525">
                <a:noFill/>
                <a:round/>
                <a:headEnd/>
                <a:tailEnd/>
              </a:ln>
            </p:spPr>
            <p:txBody>
              <a:bodyPr/>
              <a:lstStyle/>
              <a:p>
                <a:endParaRPr lang="zh-CN" altLang="en-US" sz="1600"/>
              </a:p>
            </p:txBody>
          </p:sp>
          <p:sp>
            <p:nvSpPr>
              <p:cNvPr id="129" name="Freeform 158"/>
              <p:cNvSpPr>
                <a:spLocks/>
              </p:cNvSpPr>
              <p:nvPr/>
            </p:nvSpPr>
            <p:spPr bwMode="auto">
              <a:xfrm>
                <a:off x="994" y="3795"/>
                <a:ext cx="36" cy="44"/>
              </a:xfrm>
              <a:custGeom>
                <a:avLst/>
                <a:gdLst>
                  <a:gd name="T0" fmla="*/ 36 w 145"/>
                  <a:gd name="T1" fmla="*/ 0 h 131"/>
                  <a:gd name="T2" fmla="*/ 8 w 145"/>
                  <a:gd name="T3" fmla="*/ 41 h 131"/>
                  <a:gd name="T4" fmla="*/ 5 w 145"/>
                  <a:gd name="T5" fmla="*/ 44 h 131"/>
                  <a:gd name="T6" fmla="*/ 2 w 145"/>
                  <a:gd name="T7" fmla="*/ 44 h 131"/>
                  <a:gd name="T8" fmla="*/ 0 w 145"/>
                  <a:gd name="T9" fmla="*/ 44 h 131"/>
                  <a:gd name="T10" fmla="*/ 0 w 145"/>
                  <a:gd name="T11" fmla="*/ 42 h 131"/>
                  <a:gd name="T12" fmla="*/ 1 w 145"/>
                  <a:gd name="T13" fmla="*/ 40 h 131"/>
                  <a:gd name="T14" fmla="*/ 36 w 145"/>
                  <a:gd name="T15" fmla="*/ 0 h 131"/>
                  <a:gd name="T16" fmla="*/ 0 60000 65536"/>
                  <a:gd name="T17" fmla="*/ 0 60000 65536"/>
                  <a:gd name="T18" fmla="*/ 0 60000 65536"/>
                  <a:gd name="T19" fmla="*/ 0 60000 65536"/>
                  <a:gd name="T20" fmla="*/ 0 60000 65536"/>
                  <a:gd name="T21" fmla="*/ 0 60000 65536"/>
                  <a:gd name="T22" fmla="*/ 0 60000 65536"/>
                  <a:gd name="T23" fmla="*/ 0 60000 65536"/>
                  <a:gd name="T24" fmla="*/ 0 w 145"/>
                  <a:gd name="T25" fmla="*/ 0 h 131"/>
                  <a:gd name="T26" fmla="*/ 145 w 145"/>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 h="131">
                    <a:moveTo>
                      <a:pt x="145" y="0"/>
                    </a:moveTo>
                    <a:lnTo>
                      <a:pt x="34" y="123"/>
                    </a:lnTo>
                    <a:lnTo>
                      <a:pt x="19" y="131"/>
                    </a:lnTo>
                    <a:lnTo>
                      <a:pt x="10" y="131"/>
                    </a:lnTo>
                    <a:lnTo>
                      <a:pt x="0" y="130"/>
                    </a:lnTo>
                    <a:lnTo>
                      <a:pt x="0" y="126"/>
                    </a:lnTo>
                    <a:lnTo>
                      <a:pt x="3" y="119"/>
                    </a:lnTo>
                    <a:lnTo>
                      <a:pt x="145" y="0"/>
                    </a:lnTo>
                    <a:close/>
                  </a:path>
                </a:pathLst>
              </a:custGeom>
              <a:solidFill>
                <a:srgbClr val="FF0000"/>
              </a:solidFill>
              <a:ln w="9525">
                <a:noFill/>
                <a:round/>
                <a:headEnd/>
                <a:tailEnd/>
              </a:ln>
            </p:spPr>
            <p:txBody>
              <a:bodyPr/>
              <a:lstStyle/>
              <a:p>
                <a:endParaRPr lang="zh-CN" altLang="en-US" sz="1600"/>
              </a:p>
            </p:txBody>
          </p:sp>
          <p:sp>
            <p:nvSpPr>
              <p:cNvPr id="130" name="Freeform 159"/>
              <p:cNvSpPr>
                <a:spLocks/>
              </p:cNvSpPr>
              <p:nvPr/>
            </p:nvSpPr>
            <p:spPr bwMode="auto">
              <a:xfrm>
                <a:off x="1001" y="3761"/>
                <a:ext cx="28" cy="34"/>
              </a:xfrm>
              <a:custGeom>
                <a:avLst/>
                <a:gdLst>
                  <a:gd name="T0" fmla="*/ 28 w 113"/>
                  <a:gd name="T1" fmla="*/ 34 h 103"/>
                  <a:gd name="T2" fmla="*/ 6 w 113"/>
                  <a:gd name="T3" fmla="*/ 2 h 103"/>
                  <a:gd name="T4" fmla="*/ 4 w 113"/>
                  <a:gd name="T5" fmla="*/ 0 h 103"/>
                  <a:gd name="T6" fmla="*/ 2 w 113"/>
                  <a:gd name="T7" fmla="*/ 0 h 103"/>
                  <a:gd name="T8" fmla="*/ 0 w 113"/>
                  <a:gd name="T9" fmla="*/ 1 h 103"/>
                  <a:gd name="T10" fmla="*/ 0 w 113"/>
                  <a:gd name="T11" fmla="*/ 2 h 103"/>
                  <a:gd name="T12" fmla="*/ 0 w 113"/>
                  <a:gd name="T13" fmla="*/ 4 h 103"/>
                  <a:gd name="T14" fmla="*/ 28 w 113"/>
                  <a:gd name="T15" fmla="*/ 34 h 103"/>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03"/>
                  <a:gd name="T26" fmla="*/ 113 w 113"/>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03">
                    <a:moveTo>
                      <a:pt x="113" y="103"/>
                    </a:moveTo>
                    <a:lnTo>
                      <a:pt x="26" y="6"/>
                    </a:lnTo>
                    <a:lnTo>
                      <a:pt x="15" y="0"/>
                    </a:lnTo>
                    <a:lnTo>
                      <a:pt x="7" y="0"/>
                    </a:lnTo>
                    <a:lnTo>
                      <a:pt x="0" y="2"/>
                    </a:lnTo>
                    <a:lnTo>
                      <a:pt x="0" y="5"/>
                    </a:lnTo>
                    <a:lnTo>
                      <a:pt x="2" y="11"/>
                    </a:lnTo>
                    <a:lnTo>
                      <a:pt x="113" y="103"/>
                    </a:lnTo>
                    <a:close/>
                  </a:path>
                </a:pathLst>
              </a:custGeom>
              <a:solidFill>
                <a:srgbClr val="FFA040"/>
              </a:solidFill>
              <a:ln w="9525">
                <a:noFill/>
                <a:round/>
                <a:headEnd/>
                <a:tailEnd/>
              </a:ln>
            </p:spPr>
            <p:txBody>
              <a:bodyPr/>
              <a:lstStyle/>
              <a:p>
                <a:endParaRPr lang="zh-CN" altLang="en-US" sz="1600"/>
              </a:p>
            </p:txBody>
          </p:sp>
          <p:sp>
            <p:nvSpPr>
              <p:cNvPr id="131" name="Freeform 160"/>
              <p:cNvSpPr>
                <a:spLocks/>
              </p:cNvSpPr>
              <p:nvPr/>
            </p:nvSpPr>
            <p:spPr bwMode="auto">
              <a:xfrm>
                <a:off x="1030" y="3735"/>
                <a:ext cx="20" cy="60"/>
              </a:xfrm>
              <a:custGeom>
                <a:avLst/>
                <a:gdLst>
                  <a:gd name="T0" fmla="*/ 0 w 81"/>
                  <a:gd name="T1" fmla="*/ 60 h 180"/>
                  <a:gd name="T2" fmla="*/ 20 w 81"/>
                  <a:gd name="T3" fmla="*/ 6 h 180"/>
                  <a:gd name="T4" fmla="*/ 20 w 81"/>
                  <a:gd name="T5" fmla="*/ 3 h 180"/>
                  <a:gd name="T6" fmla="*/ 19 w 81"/>
                  <a:gd name="T7" fmla="*/ 0 h 180"/>
                  <a:gd name="T8" fmla="*/ 17 w 81"/>
                  <a:gd name="T9" fmla="*/ 0 h 180"/>
                  <a:gd name="T10" fmla="*/ 16 w 81"/>
                  <a:gd name="T11" fmla="*/ 0 h 180"/>
                  <a:gd name="T12" fmla="*/ 14 w 81"/>
                  <a:gd name="T13" fmla="*/ 1 h 180"/>
                  <a:gd name="T14" fmla="*/ 0 w 81"/>
                  <a:gd name="T15" fmla="*/ 60 h 180"/>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180"/>
                  <a:gd name="T26" fmla="*/ 81 w 81"/>
                  <a:gd name="T27" fmla="*/ 180 h 1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180">
                    <a:moveTo>
                      <a:pt x="0" y="180"/>
                    </a:moveTo>
                    <a:lnTo>
                      <a:pt x="81" y="17"/>
                    </a:lnTo>
                    <a:lnTo>
                      <a:pt x="81" y="8"/>
                    </a:lnTo>
                    <a:lnTo>
                      <a:pt x="77" y="1"/>
                    </a:lnTo>
                    <a:lnTo>
                      <a:pt x="70" y="0"/>
                    </a:lnTo>
                    <a:lnTo>
                      <a:pt x="64" y="0"/>
                    </a:lnTo>
                    <a:lnTo>
                      <a:pt x="56" y="2"/>
                    </a:lnTo>
                    <a:lnTo>
                      <a:pt x="0" y="180"/>
                    </a:lnTo>
                    <a:close/>
                  </a:path>
                </a:pathLst>
              </a:custGeom>
              <a:solidFill>
                <a:srgbClr val="FF0000"/>
              </a:solidFill>
              <a:ln w="9525">
                <a:noFill/>
                <a:round/>
                <a:headEnd/>
                <a:tailEnd/>
              </a:ln>
            </p:spPr>
            <p:txBody>
              <a:bodyPr/>
              <a:lstStyle/>
              <a:p>
                <a:endParaRPr lang="zh-CN" altLang="en-US" sz="1600"/>
              </a:p>
            </p:txBody>
          </p:sp>
          <p:sp>
            <p:nvSpPr>
              <p:cNvPr id="132" name="Freeform 161"/>
              <p:cNvSpPr>
                <a:spLocks/>
              </p:cNvSpPr>
              <p:nvPr/>
            </p:nvSpPr>
            <p:spPr bwMode="auto">
              <a:xfrm>
                <a:off x="998" y="3771"/>
                <a:ext cx="32" cy="24"/>
              </a:xfrm>
              <a:custGeom>
                <a:avLst/>
                <a:gdLst>
                  <a:gd name="T0" fmla="*/ 32 w 129"/>
                  <a:gd name="T1" fmla="*/ 24 h 71"/>
                  <a:gd name="T2" fmla="*/ 3 w 129"/>
                  <a:gd name="T3" fmla="*/ 0 h 71"/>
                  <a:gd name="T4" fmla="*/ 1 w 129"/>
                  <a:gd name="T5" fmla="*/ 0 h 71"/>
                  <a:gd name="T6" fmla="*/ 0 w 129"/>
                  <a:gd name="T7" fmla="*/ 1 h 71"/>
                  <a:gd name="T8" fmla="*/ 0 w 129"/>
                  <a:gd name="T9" fmla="*/ 3 h 71"/>
                  <a:gd name="T10" fmla="*/ 0 w 129"/>
                  <a:gd name="T11" fmla="*/ 5 h 71"/>
                  <a:gd name="T12" fmla="*/ 0 w 129"/>
                  <a:gd name="T13" fmla="*/ 7 h 71"/>
                  <a:gd name="T14" fmla="*/ 32 w 129"/>
                  <a:gd name="T15" fmla="*/ 24 h 71"/>
                  <a:gd name="T16" fmla="*/ 0 60000 65536"/>
                  <a:gd name="T17" fmla="*/ 0 60000 65536"/>
                  <a:gd name="T18" fmla="*/ 0 60000 65536"/>
                  <a:gd name="T19" fmla="*/ 0 60000 65536"/>
                  <a:gd name="T20" fmla="*/ 0 60000 65536"/>
                  <a:gd name="T21" fmla="*/ 0 60000 65536"/>
                  <a:gd name="T22" fmla="*/ 0 60000 65536"/>
                  <a:gd name="T23" fmla="*/ 0 60000 65536"/>
                  <a:gd name="T24" fmla="*/ 0 w 129"/>
                  <a:gd name="T25" fmla="*/ 0 h 71"/>
                  <a:gd name="T26" fmla="*/ 129 w 129"/>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 h="71">
                    <a:moveTo>
                      <a:pt x="129" y="71"/>
                    </a:moveTo>
                    <a:lnTo>
                      <a:pt x="12" y="0"/>
                    </a:lnTo>
                    <a:lnTo>
                      <a:pt x="5" y="0"/>
                    </a:lnTo>
                    <a:lnTo>
                      <a:pt x="0" y="2"/>
                    </a:lnTo>
                    <a:lnTo>
                      <a:pt x="0" y="9"/>
                    </a:lnTo>
                    <a:lnTo>
                      <a:pt x="0" y="14"/>
                    </a:lnTo>
                    <a:lnTo>
                      <a:pt x="1" y="21"/>
                    </a:lnTo>
                    <a:lnTo>
                      <a:pt x="129" y="71"/>
                    </a:lnTo>
                    <a:close/>
                  </a:path>
                </a:pathLst>
              </a:custGeom>
              <a:solidFill>
                <a:srgbClr val="E00000"/>
              </a:solidFill>
              <a:ln w="9525">
                <a:noFill/>
                <a:round/>
                <a:headEnd/>
                <a:tailEnd/>
              </a:ln>
            </p:spPr>
            <p:txBody>
              <a:bodyPr/>
              <a:lstStyle/>
              <a:p>
                <a:endParaRPr lang="zh-CN" altLang="en-US" sz="1600"/>
              </a:p>
            </p:txBody>
          </p:sp>
          <p:sp>
            <p:nvSpPr>
              <p:cNvPr id="133" name="Freeform 162"/>
              <p:cNvSpPr>
                <a:spLocks/>
              </p:cNvSpPr>
              <p:nvPr/>
            </p:nvSpPr>
            <p:spPr bwMode="auto">
              <a:xfrm>
                <a:off x="1030" y="3795"/>
                <a:ext cx="26" cy="28"/>
              </a:xfrm>
              <a:custGeom>
                <a:avLst/>
                <a:gdLst>
                  <a:gd name="T0" fmla="*/ 0 w 106"/>
                  <a:gd name="T1" fmla="*/ 0 h 83"/>
                  <a:gd name="T2" fmla="*/ 24 w 106"/>
                  <a:gd name="T3" fmla="*/ 28 h 83"/>
                  <a:gd name="T4" fmla="*/ 25 w 106"/>
                  <a:gd name="T5" fmla="*/ 28 h 83"/>
                  <a:gd name="T6" fmla="*/ 26 w 106"/>
                  <a:gd name="T7" fmla="*/ 27 h 83"/>
                  <a:gd name="T8" fmla="*/ 26 w 106"/>
                  <a:gd name="T9" fmla="*/ 25 h 83"/>
                  <a:gd name="T10" fmla="*/ 26 w 106"/>
                  <a:gd name="T11" fmla="*/ 23 h 83"/>
                  <a:gd name="T12" fmla="*/ 25 w 106"/>
                  <a:gd name="T13" fmla="*/ 20 h 83"/>
                  <a:gd name="T14" fmla="*/ 0 w 106"/>
                  <a:gd name="T15" fmla="*/ 0 h 83"/>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83"/>
                  <a:gd name="T26" fmla="*/ 106 w 106"/>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83">
                    <a:moveTo>
                      <a:pt x="0" y="0"/>
                    </a:moveTo>
                    <a:lnTo>
                      <a:pt x="97" y="83"/>
                    </a:lnTo>
                    <a:lnTo>
                      <a:pt x="102" y="83"/>
                    </a:lnTo>
                    <a:lnTo>
                      <a:pt x="106" y="81"/>
                    </a:lnTo>
                    <a:lnTo>
                      <a:pt x="106" y="74"/>
                    </a:lnTo>
                    <a:lnTo>
                      <a:pt x="106" y="67"/>
                    </a:lnTo>
                    <a:lnTo>
                      <a:pt x="103" y="59"/>
                    </a:lnTo>
                    <a:lnTo>
                      <a:pt x="0" y="0"/>
                    </a:lnTo>
                    <a:close/>
                  </a:path>
                </a:pathLst>
              </a:custGeom>
              <a:solidFill>
                <a:srgbClr val="E0E000"/>
              </a:solidFill>
              <a:ln w="9525">
                <a:noFill/>
                <a:round/>
                <a:headEnd/>
                <a:tailEnd/>
              </a:ln>
            </p:spPr>
            <p:txBody>
              <a:bodyPr/>
              <a:lstStyle/>
              <a:p>
                <a:endParaRPr lang="zh-CN" altLang="en-US" sz="1600"/>
              </a:p>
            </p:txBody>
          </p:sp>
          <p:sp>
            <p:nvSpPr>
              <p:cNvPr id="134" name="Freeform 163"/>
              <p:cNvSpPr>
                <a:spLocks/>
              </p:cNvSpPr>
              <p:nvPr/>
            </p:nvSpPr>
            <p:spPr bwMode="auto">
              <a:xfrm>
                <a:off x="1025" y="3795"/>
                <a:ext cx="8" cy="71"/>
              </a:xfrm>
              <a:custGeom>
                <a:avLst/>
                <a:gdLst>
                  <a:gd name="T0" fmla="*/ 5 w 28"/>
                  <a:gd name="T1" fmla="*/ 0 h 212"/>
                  <a:gd name="T2" fmla="*/ 8 w 28"/>
                  <a:gd name="T3" fmla="*/ 65 h 212"/>
                  <a:gd name="T4" fmla="*/ 8 w 28"/>
                  <a:gd name="T5" fmla="*/ 67 h 212"/>
                  <a:gd name="T6" fmla="*/ 7 w 28"/>
                  <a:gd name="T7" fmla="*/ 68 h 212"/>
                  <a:gd name="T8" fmla="*/ 7 w 28"/>
                  <a:gd name="T9" fmla="*/ 70 h 212"/>
                  <a:gd name="T10" fmla="*/ 5 w 28"/>
                  <a:gd name="T11" fmla="*/ 71 h 212"/>
                  <a:gd name="T12" fmla="*/ 3 w 28"/>
                  <a:gd name="T13" fmla="*/ 71 h 212"/>
                  <a:gd name="T14" fmla="*/ 1 w 28"/>
                  <a:gd name="T15" fmla="*/ 69 h 212"/>
                  <a:gd name="T16" fmla="*/ 0 w 28"/>
                  <a:gd name="T17" fmla="*/ 67 h 212"/>
                  <a:gd name="T18" fmla="*/ 0 w 28"/>
                  <a:gd name="T19" fmla="*/ 65 h 212"/>
                  <a:gd name="T20" fmla="*/ 5 w 28"/>
                  <a:gd name="T21" fmla="*/ 0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212"/>
                  <a:gd name="T35" fmla="*/ 28 w 28"/>
                  <a:gd name="T36" fmla="*/ 212 h 2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212">
                    <a:moveTo>
                      <a:pt x="17" y="0"/>
                    </a:moveTo>
                    <a:lnTo>
                      <a:pt x="28" y="194"/>
                    </a:lnTo>
                    <a:lnTo>
                      <a:pt x="28" y="200"/>
                    </a:lnTo>
                    <a:lnTo>
                      <a:pt x="26" y="204"/>
                    </a:lnTo>
                    <a:lnTo>
                      <a:pt x="23" y="209"/>
                    </a:lnTo>
                    <a:lnTo>
                      <a:pt x="17" y="212"/>
                    </a:lnTo>
                    <a:lnTo>
                      <a:pt x="9" y="211"/>
                    </a:lnTo>
                    <a:lnTo>
                      <a:pt x="4" y="205"/>
                    </a:lnTo>
                    <a:lnTo>
                      <a:pt x="0" y="200"/>
                    </a:lnTo>
                    <a:lnTo>
                      <a:pt x="0" y="194"/>
                    </a:lnTo>
                    <a:lnTo>
                      <a:pt x="17" y="0"/>
                    </a:lnTo>
                    <a:close/>
                  </a:path>
                </a:pathLst>
              </a:custGeom>
              <a:solidFill>
                <a:srgbClr val="FFA040"/>
              </a:solidFill>
              <a:ln w="9525">
                <a:noFill/>
                <a:round/>
                <a:headEnd/>
                <a:tailEnd/>
              </a:ln>
            </p:spPr>
            <p:txBody>
              <a:bodyPr/>
              <a:lstStyle/>
              <a:p>
                <a:endParaRPr lang="zh-CN" altLang="en-US" sz="1600"/>
              </a:p>
            </p:txBody>
          </p:sp>
          <p:sp>
            <p:nvSpPr>
              <p:cNvPr id="135" name="Freeform 164"/>
              <p:cNvSpPr>
                <a:spLocks/>
              </p:cNvSpPr>
              <p:nvPr/>
            </p:nvSpPr>
            <p:spPr bwMode="auto">
              <a:xfrm>
                <a:off x="1026" y="3726"/>
                <a:ext cx="7" cy="69"/>
              </a:xfrm>
              <a:custGeom>
                <a:avLst/>
                <a:gdLst>
                  <a:gd name="T0" fmla="*/ 5 w 27"/>
                  <a:gd name="T1" fmla="*/ 69 h 208"/>
                  <a:gd name="T2" fmla="*/ 7 w 27"/>
                  <a:gd name="T3" fmla="*/ 5 h 208"/>
                  <a:gd name="T4" fmla="*/ 7 w 27"/>
                  <a:gd name="T5" fmla="*/ 4 h 208"/>
                  <a:gd name="T6" fmla="*/ 7 w 27"/>
                  <a:gd name="T7" fmla="*/ 2 h 208"/>
                  <a:gd name="T8" fmla="*/ 5 w 27"/>
                  <a:gd name="T9" fmla="*/ 0 h 208"/>
                  <a:gd name="T10" fmla="*/ 4 w 27"/>
                  <a:gd name="T11" fmla="*/ 0 h 208"/>
                  <a:gd name="T12" fmla="*/ 2 w 27"/>
                  <a:gd name="T13" fmla="*/ 0 h 208"/>
                  <a:gd name="T14" fmla="*/ 1 w 27"/>
                  <a:gd name="T15" fmla="*/ 2 h 208"/>
                  <a:gd name="T16" fmla="*/ 0 w 27"/>
                  <a:gd name="T17" fmla="*/ 3 h 208"/>
                  <a:gd name="T18" fmla="*/ 0 w 27"/>
                  <a:gd name="T19" fmla="*/ 5 h 208"/>
                  <a:gd name="T20" fmla="*/ 5 w 27"/>
                  <a:gd name="T21" fmla="*/ 69 h 2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08"/>
                  <a:gd name="T35" fmla="*/ 27 w 27"/>
                  <a:gd name="T36" fmla="*/ 208 h 2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08">
                    <a:moveTo>
                      <a:pt x="18" y="208"/>
                    </a:moveTo>
                    <a:lnTo>
                      <a:pt x="27" y="16"/>
                    </a:lnTo>
                    <a:lnTo>
                      <a:pt x="27" y="11"/>
                    </a:lnTo>
                    <a:lnTo>
                      <a:pt x="26" y="7"/>
                    </a:lnTo>
                    <a:lnTo>
                      <a:pt x="21" y="1"/>
                    </a:lnTo>
                    <a:lnTo>
                      <a:pt x="15" y="0"/>
                    </a:lnTo>
                    <a:lnTo>
                      <a:pt x="7" y="0"/>
                    </a:lnTo>
                    <a:lnTo>
                      <a:pt x="2" y="5"/>
                    </a:lnTo>
                    <a:lnTo>
                      <a:pt x="0" y="10"/>
                    </a:lnTo>
                    <a:lnTo>
                      <a:pt x="0" y="15"/>
                    </a:lnTo>
                    <a:lnTo>
                      <a:pt x="18" y="208"/>
                    </a:lnTo>
                    <a:close/>
                  </a:path>
                </a:pathLst>
              </a:custGeom>
              <a:solidFill>
                <a:srgbClr val="FFFF00"/>
              </a:solidFill>
              <a:ln w="9525">
                <a:noFill/>
                <a:round/>
                <a:headEnd/>
                <a:tailEnd/>
              </a:ln>
            </p:spPr>
            <p:txBody>
              <a:bodyPr/>
              <a:lstStyle/>
              <a:p>
                <a:endParaRPr lang="zh-CN" altLang="en-US" sz="1600"/>
              </a:p>
            </p:txBody>
          </p:sp>
          <p:sp>
            <p:nvSpPr>
              <p:cNvPr id="136" name="Freeform 165"/>
              <p:cNvSpPr>
                <a:spLocks/>
              </p:cNvSpPr>
              <p:nvPr/>
            </p:nvSpPr>
            <p:spPr bwMode="auto">
              <a:xfrm>
                <a:off x="1030" y="3792"/>
                <a:ext cx="53" cy="5"/>
              </a:xfrm>
              <a:custGeom>
                <a:avLst/>
                <a:gdLst>
                  <a:gd name="T0" fmla="*/ 0 w 215"/>
                  <a:gd name="T1" fmla="*/ 3 h 15"/>
                  <a:gd name="T2" fmla="*/ 49 w 215"/>
                  <a:gd name="T3" fmla="*/ 5 h 15"/>
                  <a:gd name="T4" fmla="*/ 50 w 215"/>
                  <a:gd name="T5" fmla="*/ 5 h 15"/>
                  <a:gd name="T6" fmla="*/ 51 w 215"/>
                  <a:gd name="T7" fmla="*/ 5 h 15"/>
                  <a:gd name="T8" fmla="*/ 52 w 215"/>
                  <a:gd name="T9" fmla="*/ 4 h 15"/>
                  <a:gd name="T10" fmla="*/ 53 w 215"/>
                  <a:gd name="T11" fmla="*/ 3 h 15"/>
                  <a:gd name="T12" fmla="*/ 53 w 215"/>
                  <a:gd name="T13" fmla="*/ 1 h 15"/>
                  <a:gd name="T14" fmla="*/ 52 w 215"/>
                  <a:gd name="T15" fmla="*/ 0 h 15"/>
                  <a:gd name="T16" fmla="*/ 50 w 215"/>
                  <a:gd name="T17" fmla="*/ 0 h 15"/>
                  <a:gd name="T18" fmla="*/ 49 w 215"/>
                  <a:gd name="T19" fmla="*/ 0 h 15"/>
                  <a:gd name="T20" fmla="*/ 0 w 215"/>
                  <a:gd name="T21" fmla="*/ 3 h 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5"/>
                  <a:gd name="T34" fmla="*/ 0 h 15"/>
                  <a:gd name="T35" fmla="*/ 215 w 215"/>
                  <a:gd name="T36" fmla="*/ 15 h 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5" h="15">
                    <a:moveTo>
                      <a:pt x="0" y="9"/>
                    </a:moveTo>
                    <a:lnTo>
                      <a:pt x="198" y="15"/>
                    </a:lnTo>
                    <a:lnTo>
                      <a:pt x="204" y="15"/>
                    </a:lnTo>
                    <a:lnTo>
                      <a:pt x="208" y="14"/>
                    </a:lnTo>
                    <a:lnTo>
                      <a:pt x="212" y="11"/>
                    </a:lnTo>
                    <a:lnTo>
                      <a:pt x="215" y="9"/>
                    </a:lnTo>
                    <a:lnTo>
                      <a:pt x="215" y="3"/>
                    </a:lnTo>
                    <a:lnTo>
                      <a:pt x="209" y="1"/>
                    </a:lnTo>
                    <a:lnTo>
                      <a:pt x="204" y="0"/>
                    </a:lnTo>
                    <a:lnTo>
                      <a:pt x="199" y="0"/>
                    </a:lnTo>
                    <a:lnTo>
                      <a:pt x="0" y="9"/>
                    </a:lnTo>
                    <a:close/>
                  </a:path>
                </a:pathLst>
              </a:custGeom>
              <a:solidFill>
                <a:srgbClr val="FF0000"/>
              </a:solidFill>
              <a:ln w="9525">
                <a:noFill/>
                <a:round/>
                <a:headEnd/>
                <a:tailEnd/>
              </a:ln>
            </p:spPr>
            <p:txBody>
              <a:bodyPr/>
              <a:lstStyle/>
              <a:p>
                <a:endParaRPr lang="zh-CN" altLang="en-US" sz="1600"/>
              </a:p>
            </p:txBody>
          </p:sp>
          <p:sp>
            <p:nvSpPr>
              <p:cNvPr id="137" name="Freeform 166"/>
              <p:cNvSpPr>
                <a:spLocks/>
              </p:cNvSpPr>
              <p:nvPr/>
            </p:nvSpPr>
            <p:spPr bwMode="auto">
              <a:xfrm>
                <a:off x="978" y="3794"/>
                <a:ext cx="52" cy="3"/>
              </a:xfrm>
              <a:custGeom>
                <a:avLst/>
                <a:gdLst>
                  <a:gd name="T0" fmla="*/ 52 w 209"/>
                  <a:gd name="T1" fmla="*/ 2 h 8"/>
                  <a:gd name="T2" fmla="*/ 4 w 209"/>
                  <a:gd name="T3" fmla="*/ 3 h 8"/>
                  <a:gd name="T4" fmla="*/ 3 w 209"/>
                  <a:gd name="T5" fmla="*/ 3 h 8"/>
                  <a:gd name="T6" fmla="*/ 2 w 209"/>
                  <a:gd name="T7" fmla="*/ 3 h 8"/>
                  <a:gd name="T8" fmla="*/ 1 w 209"/>
                  <a:gd name="T9" fmla="*/ 3 h 8"/>
                  <a:gd name="T10" fmla="*/ 0 w 209"/>
                  <a:gd name="T11" fmla="*/ 2 h 8"/>
                  <a:gd name="T12" fmla="*/ 0 w 209"/>
                  <a:gd name="T13" fmla="*/ 1 h 8"/>
                  <a:gd name="T14" fmla="*/ 1 w 209"/>
                  <a:gd name="T15" fmla="*/ 0 h 8"/>
                  <a:gd name="T16" fmla="*/ 3 w 209"/>
                  <a:gd name="T17" fmla="*/ 0 h 8"/>
                  <a:gd name="T18" fmla="*/ 4 w 209"/>
                  <a:gd name="T19" fmla="*/ 0 h 8"/>
                  <a:gd name="T20" fmla="*/ 52 w 209"/>
                  <a:gd name="T21" fmla="*/ 2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9"/>
                  <a:gd name="T34" fmla="*/ 0 h 8"/>
                  <a:gd name="T35" fmla="*/ 209 w 209"/>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9" h="8">
                    <a:moveTo>
                      <a:pt x="209" y="5"/>
                    </a:moveTo>
                    <a:lnTo>
                      <a:pt x="16" y="8"/>
                    </a:lnTo>
                    <a:lnTo>
                      <a:pt x="11" y="8"/>
                    </a:lnTo>
                    <a:lnTo>
                      <a:pt x="7" y="8"/>
                    </a:lnTo>
                    <a:lnTo>
                      <a:pt x="3" y="7"/>
                    </a:lnTo>
                    <a:lnTo>
                      <a:pt x="0" y="5"/>
                    </a:lnTo>
                    <a:lnTo>
                      <a:pt x="0" y="2"/>
                    </a:lnTo>
                    <a:lnTo>
                      <a:pt x="5" y="0"/>
                    </a:lnTo>
                    <a:lnTo>
                      <a:pt x="11" y="0"/>
                    </a:lnTo>
                    <a:lnTo>
                      <a:pt x="16" y="0"/>
                    </a:lnTo>
                    <a:lnTo>
                      <a:pt x="209" y="5"/>
                    </a:lnTo>
                    <a:close/>
                  </a:path>
                </a:pathLst>
              </a:custGeom>
              <a:solidFill>
                <a:srgbClr val="FF0000"/>
              </a:solidFill>
              <a:ln w="9525">
                <a:noFill/>
                <a:round/>
                <a:headEnd/>
                <a:tailEnd/>
              </a:ln>
            </p:spPr>
            <p:txBody>
              <a:bodyPr/>
              <a:lstStyle/>
              <a:p>
                <a:endParaRPr lang="zh-CN" altLang="en-US" sz="1600"/>
              </a:p>
            </p:txBody>
          </p:sp>
          <p:sp>
            <p:nvSpPr>
              <p:cNvPr id="138" name="Freeform 167"/>
              <p:cNvSpPr>
                <a:spLocks/>
              </p:cNvSpPr>
              <p:nvPr/>
            </p:nvSpPr>
            <p:spPr bwMode="auto">
              <a:xfrm>
                <a:off x="1030" y="3781"/>
                <a:ext cx="19" cy="14"/>
              </a:xfrm>
              <a:custGeom>
                <a:avLst/>
                <a:gdLst>
                  <a:gd name="T0" fmla="*/ 0 w 77"/>
                  <a:gd name="T1" fmla="*/ 14 h 42"/>
                  <a:gd name="T2" fmla="*/ 18 w 77"/>
                  <a:gd name="T3" fmla="*/ 5 h 42"/>
                  <a:gd name="T4" fmla="*/ 19 w 77"/>
                  <a:gd name="T5" fmla="*/ 4 h 42"/>
                  <a:gd name="T6" fmla="*/ 19 w 77"/>
                  <a:gd name="T7" fmla="*/ 2 h 42"/>
                  <a:gd name="T8" fmla="*/ 19 w 77"/>
                  <a:gd name="T9" fmla="*/ 1 h 42"/>
                  <a:gd name="T10" fmla="*/ 18 w 77"/>
                  <a:gd name="T11" fmla="*/ 0 h 42"/>
                  <a:gd name="T12" fmla="*/ 17 w 77"/>
                  <a:gd name="T13" fmla="*/ 0 h 42"/>
                  <a:gd name="T14" fmla="*/ 16 w 77"/>
                  <a:gd name="T15" fmla="*/ 0 h 42"/>
                  <a:gd name="T16" fmla="*/ 0 w 77"/>
                  <a:gd name="T17" fmla="*/ 14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
                  <a:gd name="T28" fmla="*/ 0 h 42"/>
                  <a:gd name="T29" fmla="*/ 77 w 7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 h="42">
                    <a:moveTo>
                      <a:pt x="0" y="42"/>
                    </a:moveTo>
                    <a:lnTo>
                      <a:pt x="73" y="14"/>
                    </a:lnTo>
                    <a:lnTo>
                      <a:pt x="76" y="11"/>
                    </a:lnTo>
                    <a:lnTo>
                      <a:pt x="77" y="6"/>
                    </a:lnTo>
                    <a:lnTo>
                      <a:pt x="76" y="3"/>
                    </a:lnTo>
                    <a:lnTo>
                      <a:pt x="72" y="1"/>
                    </a:lnTo>
                    <a:lnTo>
                      <a:pt x="69" y="0"/>
                    </a:lnTo>
                    <a:lnTo>
                      <a:pt x="64" y="1"/>
                    </a:lnTo>
                    <a:lnTo>
                      <a:pt x="0" y="42"/>
                    </a:lnTo>
                    <a:close/>
                  </a:path>
                </a:pathLst>
              </a:custGeom>
              <a:solidFill>
                <a:srgbClr val="FF8000"/>
              </a:solidFill>
              <a:ln w="9525">
                <a:noFill/>
                <a:round/>
                <a:headEnd/>
                <a:tailEnd/>
              </a:ln>
            </p:spPr>
            <p:txBody>
              <a:bodyPr/>
              <a:lstStyle/>
              <a:p>
                <a:endParaRPr lang="zh-CN" altLang="en-US" sz="1600"/>
              </a:p>
            </p:txBody>
          </p:sp>
          <p:sp>
            <p:nvSpPr>
              <p:cNvPr id="139" name="Freeform 168"/>
              <p:cNvSpPr>
                <a:spLocks/>
              </p:cNvSpPr>
              <p:nvPr/>
            </p:nvSpPr>
            <p:spPr bwMode="auto">
              <a:xfrm>
                <a:off x="976" y="3795"/>
                <a:ext cx="53" cy="30"/>
              </a:xfrm>
              <a:custGeom>
                <a:avLst/>
                <a:gdLst>
                  <a:gd name="T0" fmla="*/ 53 w 211"/>
                  <a:gd name="T1" fmla="*/ 0 h 91"/>
                  <a:gd name="T2" fmla="*/ 7 w 211"/>
                  <a:gd name="T3" fmla="*/ 28 h 91"/>
                  <a:gd name="T4" fmla="*/ 3 w 211"/>
                  <a:gd name="T5" fmla="*/ 30 h 91"/>
                  <a:gd name="T6" fmla="*/ 1 w 211"/>
                  <a:gd name="T7" fmla="*/ 30 h 91"/>
                  <a:gd name="T8" fmla="*/ 0 w 211"/>
                  <a:gd name="T9" fmla="*/ 29 h 91"/>
                  <a:gd name="T10" fmla="*/ 0 w 211"/>
                  <a:gd name="T11" fmla="*/ 27 h 91"/>
                  <a:gd name="T12" fmla="*/ 0 w 211"/>
                  <a:gd name="T13" fmla="*/ 25 h 91"/>
                  <a:gd name="T14" fmla="*/ 1 w 211"/>
                  <a:gd name="T15" fmla="*/ 24 h 91"/>
                  <a:gd name="T16" fmla="*/ 3 w 211"/>
                  <a:gd name="T17" fmla="*/ 24 h 91"/>
                  <a:gd name="T18" fmla="*/ 53 w 211"/>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1"/>
                  <a:gd name="T31" fmla="*/ 0 h 91"/>
                  <a:gd name="T32" fmla="*/ 211 w 211"/>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1" h="91">
                    <a:moveTo>
                      <a:pt x="211" y="0"/>
                    </a:moveTo>
                    <a:lnTo>
                      <a:pt x="27" y="84"/>
                    </a:lnTo>
                    <a:lnTo>
                      <a:pt x="12" y="91"/>
                    </a:lnTo>
                    <a:lnTo>
                      <a:pt x="5" y="91"/>
                    </a:lnTo>
                    <a:lnTo>
                      <a:pt x="1" y="89"/>
                    </a:lnTo>
                    <a:lnTo>
                      <a:pt x="0" y="82"/>
                    </a:lnTo>
                    <a:lnTo>
                      <a:pt x="0" y="77"/>
                    </a:lnTo>
                    <a:lnTo>
                      <a:pt x="3" y="73"/>
                    </a:lnTo>
                    <a:lnTo>
                      <a:pt x="12" y="72"/>
                    </a:lnTo>
                    <a:lnTo>
                      <a:pt x="211" y="0"/>
                    </a:lnTo>
                    <a:close/>
                  </a:path>
                </a:pathLst>
              </a:custGeom>
              <a:solidFill>
                <a:srgbClr val="FF4040"/>
              </a:solidFill>
              <a:ln w="9525">
                <a:noFill/>
                <a:round/>
                <a:headEnd/>
                <a:tailEnd/>
              </a:ln>
            </p:spPr>
            <p:txBody>
              <a:bodyPr/>
              <a:lstStyle/>
              <a:p>
                <a:endParaRPr lang="zh-CN" altLang="en-US" sz="1600"/>
              </a:p>
            </p:txBody>
          </p:sp>
        </p:grpSp>
        <p:grpSp>
          <p:nvGrpSpPr>
            <p:cNvPr id="41" name="Group 169"/>
            <p:cNvGrpSpPr>
              <a:grpSpLocks/>
            </p:cNvGrpSpPr>
            <p:nvPr/>
          </p:nvGrpSpPr>
          <p:grpSpPr bwMode="auto">
            <a:xfrm>
              <a:off x="112" y="3402"/>
              <a:ext cx="427" cy="190"/>
              <a:chOff x="112" y="3402"/>
              <a:chExt cx="427" cy="190"/>
            </a:xfrm>
          </p:grpSpPr>
          <p:sp>
            <p:nvSpPr>
              <p:cNvPr id="43" name="Freeform 170"/>
              <p:cNvSpPr>
                <a:spLocks/>
              </p:cNvSpPr>
              <p:nvPr/>
            </p:nvSpPr>
            <p:spPr bwMode="auto">
              <a:xfrm>
                <a:off x="112" y="3402"/>
                <a:ext cx="393" cy="189"/>
              </a:xfrm>
              <a:custGeom>
                <a:avLst/>
                <a:gdLst>
                  <a:gd name="T0" fmla="*/ 32 w 1574"/>
                  <a:gd name="T1" fmla="*/ 117 h 569"/>
                  <a:gd name="T2" fmla="*/ 393 w 1574"/>
                  <a:gd name="T3" fmla="*/ 189 h 569"/>
                  <a:gd name="T4" fmla="*/ 393 w 1574"/>
                  <a:gd name="T5" fmla="*/ 72 h 569"/>
                  <a:gd name="T6" fmla="*/ 32 w 1574"/>
                  <a:gd name="T7" fmla="*/ 0 h 569"/>
                  <a:gd name="T8" fmla="*/ 30 w 1574"/>
                  <a:gd name="T9" fmla="*/ 1 h 569"/>
                  <a:gd name="T10" fmla="*/ 29 w 1574"/>
                  <a:gd name="T11" fmla="*/ 1 h 569"/>
                  <a:gd name="T12" fmla="*/ 26 w 1574"/>
                  <a:gd name="T13" fmla="*/ 1 h 569"/>
                  <a:gd name="T14" fmla="*/ 25 w 1574"/>
                  <a:gd name="T15" fmla="*/ 2 h 569"/>
                  <a:gd name="T16" fmla="*/ 23 w 1574"/>
                  <a:gd name="T17" fmla="*/ 3 h 569"/>
                  <a:gd name="T18" fmla="*/ 21 w 1574"/>
                  <a:gd name="T19" fmla="*/ 5 h 569"/>
                  <a:gd name="T20" fmla="*/ 18 w 1574"/>
                  <a:gd name="T21" fmla="*/ 6 h 569"/>
                  <a:gd name="T22" fmla="*/ 16 w 1574"/>
                  <a:gd name="T23" fmla="*/ 9 h 569"/>
                  <a:gd name="T24" fmla="*/ 14 w 1574"/>
                  <a:gd name="T25" fmla="*/ 11 h 569"/>
                  <a:gd name="T26" fmla="*/ 13 w 1574"/>
                  <a:gd name="T27" fmla="*/ 13 h 569"/>
                  <a:gd name="T28" fmla="*/ 11 w 1574"/>
                  <a:gd name="T29" fmla="*/ 15 h 569"/>
                  <a:gd name="T30" fmla="*/ 10 w 1574"/>
                  <a:gd name="T31" fmla="*/ 17 h 569"/>
                  <a:gd name="T32" fmla="*/ 9 w 1574"/>
                  <a:gd name="T33" fmla="*/ 19 h 569"/>
                  <a:gd name="T34" fmla="*/ 7 w 1574"/>
                  <a:gd name="T35" fmla="*/ 22 h 569"/>
                  <a:gd name="T36" fmla="*/ 6 w 1574"/>
                  <a:gd name="T37" fmla="*/ 24 h 569"/>
                  <a:gd name="T38" fmla="*/ 5 w 1574"/>
                  <a:gd name="T39" fmla="*/ 28 h 569"/>
                  <a:gd name="T40" fmla="*/ 4 w 1574"/>
                  <a:gd name="T41" fmla="*/ 31 h 569"/>
                  <a:gd name="T42" fmla="*/ 3 w 1574"/>
                  <a:gd name="T43" fmla="*/ 33 h 569"/>
                  <a:gd name="T44" fmla="*/ 3 w 1574"/>
                  <a:gd name="T45" fmla="*/ 36 h 569"/>
                  <a:gd name="T46" fmla="*/ 2 w 1574"/>
                  <a:gd name="T47" fmla="*/ 38 h 569"/>
                  <a:gd name="T48" fmla="*/ 2 w 1574"/>
                  <a:gd name="T49" fmla="*/ 41 h 569"/>
                  <a:gd name="T50" fmla="*/ 1 w 1574"/>
                  <a:gd name="T51" fmla="*/ 44 h 569"/>
                  <a:gd name="T52" fmla="*/ 1 w 1574"/>
                  <a:gd name="T53" fmla="*/ 49 h 569"/>
                  <a:gd name="T54" fmla="*/ 0 w 1574"/>
                  <a:gd name="T55" fmla="*/ 53 h 569"/>
                  <a:gd name="T56" fmla="*/ 0 w 1574"/>
                  <a:gd name="T57" fmla="*/ 57 h 569"/>
                  <a:gd name="T58" fmla="*/ 0 w 1574"/>
                  <a:gd name="T59" fmla="*/ 62 h 569"/>
                  <a:gd name="T60" fmla="*/ 0 w 1574"/>
                  <a:gd name="T61" fmla="*/ 66 h 569"/>
                  <a:gd name="T62" fmla="*/ 1 w 1574"/>
                  <a:gd name="T63" fmla="*/ 70 h 569"/>
                  <a:gd name="T64" fmla="*/ 1 w 1574"/>
                  <a:gd name="T65" fmla="*/ 74 h 569"/>
                  <a:gd name="T66" fmla="*/ 2 w 1574"/>
                  <a:gd name="T67" fmla="*/ 77 h 569"/>
                  <a:gd name="T68" fmla="*/ 3 w 1574"/>
                  <a:gd name="T69" fmla="*/ 82 h 569"/>
                  <a:gd name="T70" fmla="*/ 4 w 1574"/>
                  <a:gd name="T71" fmla="*/ 86 h 569"/>
                  <a:gd name="T72" fmla="*/ 5 w 1574"/>
                  <a:gd name="T73" fmla="*/ 90 h 569"/>
                  <a:gd name="T74" fmla="*/ 6 w 1574"/>
                  <a:gd name="T75" fmla="*/ 93 h 569"/>
                  <a:gd name="T76" fmla="*/ 8 w 1574"/>
                  <a:gd name="T77" fmla="*/ 96 h 569"/>
                  <a:gd name="T78" fmla="*/ 9 w 1574"/>
                  <a:gd name="T79" fmla="*/ 100 h 569"/>
                  <a:gd name="T80" fmla="*/ 11 w 1574"/>
                  <a:gd name="T81" fmla="*/ 103 h 569"/>
                  <a:gd name="T82" fmla="*/ 13 w 1574"/>
                  <a:gd name="T83" fmla="*/ 105 h 569"/>
                  <a:gd name="T84" fmla="*/ 15 w 1574"/>
                  <a:gd name="T85" fmla="*/ 108 h 569"/>
                  <a:gd name="T86" fmla="*/ 17 w 1574"/>
                  <a:gd name="T87" fmla="*/ 109 h 569"/>
                  <a:gd name="T88" fmla="*/ 19 w 1574"/>
                  <a:gd name="T89" fmla="*/ 111 h 569"/>
                  <a:gd name="T90" fmla="*/ 21 w 1574"/>
                  <a:gd name="T91" fmla="*/ 113 h 569"/>
                  <a:gd name="T92" fmla="*/ 23 w 1574"/>
                  <a:gd name="T93" fmla="*/ 115 h 569"/>
                  <a:gd name="T94" fmla="*/ 26 w 1574"/>
                  <a:gd name="T95" fmla="*/ 116 h 569"/>
                  <a:gd name="T96" fmla="*/ 27 w 1574"/>
                  <a:gd name="T97" fmla="*/ 116 h 569"/>
                  <a:gd name="T98" fmla="*/ 30 w 1574"/>
                  <a:gd name="T99" fmla="*/ 117 h 569"/>
                  <a:gd name="T100" fmla="*/ 32 w 1574"/>
                  <a:gd name="T101" fmla="*/ 117 h 56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4"/>
                  <a:gd name="T154" fmla="*/ 0 h 569"/>
                  <a:gd name="T155" fmla="*/ 1574 w 1574"/>
                  <a:gd name="T156" fmla="*/ 569 h 56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4" h="569">
                    <a:moveTo>
                      <a:pt x="130" y="352"/>
                    </a:moveTo>
                    <a:lnTo>
                      <a:pt x="1574" y="569"/>
                    </a:lnTo>
                    <a:lnTo>
                      <a:pt x="1574" y="217"/>
                    </a:lnTo>
                    <a:lnTo>
                      <a:pt x="130" y="0"/>
                    </a:lnTo>
                    <a:lnTo>
                      <a:pt x="122" y="2"/>
                    </a:lnTo>
                    <a:lnTo>
                      <a:pt x="116" y="2"/>
                    </a:lnTo>
                    <a:lnTo>
                      <a:pt x="106" y="4"/>
                    </a:lnTo>
                    <a:lnTo>
                      <a:pt x="99" y="7"/>
                    </a:lnTo>
                    <a:lnTo>
                      <a:pt x="92" y="9"/>
                    </a:lnTo>
                    <a:lnTo>
                      <a:pt x="84" y="14"/>
                    </a:lnTo>
                    <a:lnTo>
                      <a:pt x="74" y="19"/>
                    </a:lnTo>
                    <a:lnTo>
                      <a:pt x="65" y="26"/>
                    </a:lnTo>
                    <a:lnTo>
                      <a:pt x="58" y="32"/>
                    </a:lnTo>
                    <a:lnTo>
                      <a:pt x="51" y="38"/>
                    </a:lnTo>
                    <a:lnTo>
                      <a:pt x="46" y="44"/>
                    </a:lnTo>
                    <a:lnTo>
                      <a:pt x="41" y="50"/>
                    </a:lnTo>
                    <a:lnTo>
                      <a:pt x="36" y="58"/>
                    </a:lnTo>
                    <a:lnTo>
                      <a:pt x="30" y="65"/>
                    </a:lnTo>
                    <a:lnTo>
                      <a:pt x="26" y="73"/>
                    </a:lnTo>
                    <a:lnTo>
                      <a:pt x="21" y="83"/>
                    </a:lnTo>
                    <a:lnTo>
                      <a:pt x="17" y="93"/>
                    </a:lnTo>
                    <a:lnTo>
                      <a:pt x="13" y="100"/>
                    </a:lnTo>
                    <a:lnTo>
                      <a:pt x="11" y="108"/>
                    </a:lnTo>
                    <a:lnTo>
                      <a:pt x="9" y="115"/>
                    </a:lnTo>
                    <a:lnTo>
                      <a:pt x="7" y="123"/>
                    </a:lnTo>
                    <a:lnTo>
                      <a:pt x="4" y="131"/>
                    </a:lnTo>
                    <a:lnTo>
                      <a:pt x="3" y="147"/>
                    </a:lnTo>
                    <a:lnTo>
                      <a:pt x="0" y="159"/>
                    </a:lnTo>
                    <a:lnTo>
                      <a:pt x="0" y="173"/>
                    </a:lnTo>
                    <a:lnTo>
                      <a:pt x="0" y="186"/>
                    </a:lnTo>
                    <a:lnTo>
                      <a:pt x="2" y="199"/>
                    </a:lnTo>
                    <a:lnTo>
                      <a:pt x="4" y="211"/>
                    </a:lnTo>
                    <a:lnTo>
                      <a:pt x="6" y="223"/>
                    </a:lnTo>
                    <a:lnTo>
                      <a:pt x="8" y="233"/>
                    </a:lnTo>
                    <a:lnTo>
                      <a:pt x="12" y="246"/>
                    </a:lnTo>
                    <a:lnTo>
                      <a:pt x="16" y="258"/>
                    </a:lnTo>
                    <a:lnTo>
                      <a:pt x="21" y="270"/>
                    </a:lnTo>
                    <a:lnTo>
                      <a:pt x="26" y="281"/>
                    </a:lnTo>
                    <a:lnTo>
                      <a:pt x="32" y="289"/>
                    </a:lnTo>
                    <a:lnTo>
                      <a:pt x="38" y="300"/>
                    </a:lnTo>
                    <a:lnTo>
                      <a:pt x="46" y="309"/>
                    </a:lnTo>
                    <a:lnTo>
                      <a:pt x="53" y="316"/>
                    </a:lnTo>
                    <a:lnTo>
                      <a:pt x="59" y="324"/>
                    </a:lnTo>
                    <a:lnTo>
                      <a:pt x="68" y="329"/>
                    </a:lnTo>
                    <a:lnTo>
                      <a:pt x="76" y="335"/>
                    </a:lnTo>
                    <a:lnTo>
                      <a:pt x="85" y="340"/>
                    </a:lnTo>
                    <a:lnTo>
                      <a:pt x="93" y="345"/>
                    </a:lnTo>
                    <a:lnTo>
                      <a:pt x="103" y="348"/>
                    </a:lnTo>
                    <a:lnTo>
                      <a:pt x="110" y="350"/>
                    </a:lnTo>
                    <a:lnTo>
                      <a:pt x="120" y="351"/>
                    </a:lnTo>
                    <a:lnTo>
                      <a:pt x="130" y="352"/>
                    </a:lnTo>
                    <a:close/>
                  </a:path>
                </a:pathLst>
              </a:custGeom>
              <a:solidFill>
                <a:srgbClr val="C00000"/>
              </a:solidFill>
              <a:ln w="4763">
                <a:solidFill>
                  <a:srgbClr val="000000"/>
                </a:solidFill>
                <a:round/>
                <a:headEnd/>
                <a:tailEnd/>
              </a:ln>
            </p:spPr>
            <p:txBody>
              <a:bodyPr/>
              <a:lstStyle/>
              <a:p>
                <a:endParaRPr lang="zh-CN" altLang="en-US" sz="1600"/>
              </a:p>
            </p:txBody>
          </p:sp>
          <p:sp>
            <p:nvSpPr>
              <p:cNvPr id="44" name="Oval 171"/>
              <p:cNvSpPr>
                <a:spLocks noChangeArrowheads="1"/>
              </p:cNvSpPr>
              <p:nvPr/>
            </p:nvSpPr>
            <p:spPr bwMode="auto">
              <a:xfrm>
                <a:off x="472" y="3474"/>
                <a:ext cx="67" cy="118"/>
              </a:xfrm>
              <a:prstGeom prst="ellipse">
                <a:avLst/>
              </a:prstGeom>
              <a:solidFill>
                <a:srgbClr val="FF0000"/>
              </a:solidFill>
              <a:ln w="4763">
                <a:solidFill>
                  <a:srgbClr val="000000"/>
                </a:solidFill>
                <a:round/>
                <a:headEnd/>
                <a:tailEnd/>
              </a:ln>
            </p:spPr>
            <p:txBody>
              <a:bodyPr/>
              <a:lstStyle/>
              <a:p>
                <a:endParaRPr lang="zh-CN" altLang="en-US" sz="1600"/>
              </a:p>
            </p:txBody>
          </p:sp>
          <p:sp>
            <p:nvSpPr>
              <p:cNvPr id="45" name="Oval 172"/>
              <p:cNvSpPr>
                <a:spLocks noChangeArrowheads="1"/>
              </p:cNvSpPr>
              <p:nvPr/>
            </p:nvSpPr>
            <p:spPr bwMode="auto">
              <a:xfrm>
                <a:off x="504" y="3526"/>
                <a:ext cx="9" cy="15"/>
              </a:xfrm>
              <a:prstGeom prst="ellipse">
                <a:avLst/>
              </a:prstGeom>
              <a:solidFill>
                <a:srgbClr val="000000"/>
              </a:solidFill>
              <a:ln w="9525">
                <a:noFill/>
                <a:round/>
                <a:headEnd/>
                <a:tailEnd/>
              </a:ln>
            </p:spPr>
            <p:txBody>
              <a:bodyPr/>
              <a:lstStyle/>
              <a:p>
                <a:endParaRPr lang="zh-CN" altLang="en-US" sz="1600"/>
              </a:p>
            </p:txBody>
          </p:sp>
        </p:grpSp>
        <p:sp>
          <p:nvSpPr>
            <p:cNvPr id="42" name="Freeform 173"/>
            <p:cNvSpPr>
              <a:spLocks/>
            </p:cNvSpPr>
            <p:nvPr/>
          </p:nvSpPr>
          <p:spPr bwMode="auto">
            <a:xfrm>
              <a:off x="234" y="3245"/>
              <a:ext cx="315" cy="437"/>
            </a:xfrm>
            <a:custGeom>
              <a:avLst/>
              <a:gdLst>
                <a:gd name="T0" fmla="*/ 187 w 1261"/>
                <a:gd name="T1" fmla="*/ 0 h 1313"/>
                <a:gd name="T2" fmla="*/ 315 w 1261"/>
                <a:gd name="T3" fmla="*/ 24 h 1313"/>
                <a:gd name="T4" fmla="*/ 303 w 1261"/>
                <a:gd name="T5" fmla="*/ 28 h 1313"/>
                <a:gd name="T6" fmla="*/ 296 w 1261"/>
                <a:gd name="T7" fmla="*/ 28 h 1313"/>
                <a:gd name="T8" fmla="*/ 287 w 1261"/>
                <a:gd name="T9" fmla="*/ 31 h 1313"/>
                <a:gd name="T10" fmla="*/ 279 w 1261"/>
                <a:gd name="T11" fmla="*/ 35 h 1313"/>
                <a:gd name="T12" fmla="*/ 267 w 1261"/>
                <a:gd name="T13" fmla="*/ 43 h 1313"/>
                <a:gd name="T14" fmla="*/ 258 w 1261"/>
                <a:gd name="T15" fmla="*/ 50 h 1313"/>
                <a:gd name="T16" fmla="*/ 247 w 1261"/>
                <a:gd name="T17" fmla="*/ 57 h 1313"/>
                <a:gd name="T18" fmla="*/ 230 w 1261"/>
                <a:gd name="T19" fmla="*/ 59 h 1313"/>
                <a:gd name="T20" fmla="*/ 218 w 1261"/>
                <a:gd name="T21" fmla="*/ 62 h 1313"/>
                <a:gd name="T22" fmla="*/ 213 w 1261"/>
                <a:gd name="T23" fmla="*/ 66 h 1313"/>
                <a:gd name="T24" fmla="*/ 205 w 1261"/>
                <a:gd name="T25" fmla="*/ 71 h 1313"/>
                <a:gd name="T26" fmla="*/ 193 w 1261"/>
                <a:gd name="T27" fmla="*/ 80 h 1313"/>
                <a:gd name="T28" fmla="*/ 187 w 1261"/>
                <a:gd name="T29" fmla="*/ 85 h 1313"/>
                <a:gd name="T30" fmla="*/ 181 w 1261"/>
                <a:gd name="T31" fmla="*/ 91 h 1313"/>
                <a:gd name="T32" fmla="*/ 175 w 1261"/>
                <a:gd name="T33" fmla="*/ 93 h 1313"/>
                <a:gd name="T34" fmla="*/ 168 w 1261"/>
                <a:gd name="T35" fmla="*/ 96 h 1313"/>
                <a:gd name="T36" fmla="*/ 161 w 1261"/>
                <a:gd name="T37" fmla="*/ 100 h 1313"/>
                <a:gd name="T38" fmla="*/ 156 w 1261"/>
                <a:gd name="T39" fmla="*/ 106 h 1313"/>
                <a:gd name="T40" fmla="*/ 152 w 1261"/>
                <a:gd name="T41" fmla="*/ 112 h 1313"/>
                <a:gd name="T42" fmla="*/ 146 w 1261"/>
                <a:gd name="T43" fmla="*/ 125 h 1313"/>
                <a:gd name="T44" fmla="*/ 142 w 1261"/>
                <a:gd name="T45" fmla="*/ 135 h 1313"/>
                <a:gd name="T46" fmla="*/ 138 w 1261"/>
                <a:gd name="T47" fmla="*/ 153 h 1313"/>
                <a:gd name="T48" fmla="*/ 136 w 1261"/>
                <a:gd name="T49" fmla="*/ 179 h 1313"/>
                <a:gd name="T50" fmla="*/ 132 w 1261"/>
                <a:gd name="T51" fmla="*/ 198 h 1313"/>
                <a:gd name="T52" fmla="*/ 127 w 1261"/>
                <a:gd name="T53" fmla="*/ 232 h 1313"/>
                <a:gd name="T54" fmla="*/ 126 w 1261"/>
                <a:gd name="T55" fmla="*/ 260 h 1313"/>
                <a:gd name="T56" fmla="*/ 124 w 1261"/>
                <a:gd name="T57" fmla="*/ 287 h 1313"/>
                <a:gd name="T58" fmla="*/ 121 w 1261"/>
                <a:gd name="T59" fmla="*/ 311 h 1313"/>
                <a:gd name="T60" fmla="*/ 119 w 1261"/>
                <a:gd name="T61" fmla="*/ 333 h 1313"/>
                <a:gd name="T62" fmla="*/ 117 w 1261"/>
                <a:gd name="T63" fmla="*/ 360 h 1313"/>
                <a:gd name="T64" fmla="*/ 117 w 1261"/>
                <a:gd name="T65" fmla="*/ 394 h 1313"/>
                <a:gd name="T66" fmla="*/ 121 w 1261"/>
                <a:gd name="T67" fmla="*/ 437 h 1313"/>
                <a:gd name="T68" fmla="*/ 2 w 1261"/>
                <a:gd name="T69" fmla="*/ 414 h 1313"/>
                <a:gd name="T70" fmla="*/ 0 w 1261"/>
                <a:gd name="T71" fmla="*/ 370 h 1313"/>
                <a:gd name="T72" fmla="*/ 0 w 1261"/>
                <a:gd name="T73" fmla="*/ 328 h 1313"/>
                <a:gd name="T74" fmla="*/ 1 w 1261"/>
                <a:gd name="T75" fmla="*/ 299 h 1313"/>
                <a:gd name="T76" fmla="*/ 2 w 1261"/>
                <a:gd name="T77" fmla="*/ 270 h 1313"/>
                <a:gd name="T78" fmla="*/ 5 w 1261"/>
                <a:gd name="T79" fmla="*/ 241 h 1313"/>
                <a:gd name="T80" fmla="*/ 7 w 1261"/>
                <a:gd name="T81" fmla="*/ 222 h 1313"/>
                <a:gd name="T82" fmla="*/ 10 w 1261"/>
                <a:gd name="T83" fmla="*/ 204 h 1313"/>
                <a:gd name="T84" fmla="*/ 11 w 1261"/>
                <a:gd name="T85" fmla="*/ 191 h 1313"/>
                <a:gd name="T86" fmla="*/ 24 w 1261"/>
                <a:gd name="T87" fmla="*/ 119 h 1313"/>
                <a:gd name="T88" fmla="*/ 26 w 1261"/>
                <a:gd name="T89" fmla="*/ 108 h 1313"/>
                <a:gd name="T90" fmla="*/ 29 w 1261"/>
                <a:gd name="T91" fmla="*/ 96 h 1313"/>
                <a:gd name="T92" fmla="*/ 34 w 1261"/>
                <a:gd name="T93" fmla="*/ 86 h 1313"/>
                <a:gd name="T94" fmla="*/ 39 w 1261"/>
                <a:gd name="T95" fmla="*/ 79 h 1313"/>
                <a:gd name="T96" fmla="*/ 47 w 1261"/>
                <a:gd name="T97" fmla="*/ 73 h 1313"/>
                <a:gd name="T98" fmla="*/ 53 w 1261"/>
                <a:gd name="T99" fmla="*/ 69 h 1313"/>
                <a:gd name="T100" fmla="*/ 80 w 1261"/>
                <a:gd name="T101" fmla="*/ 53 h 1313"/>
                <a:gd name="T102" fmla="*/ 94 w 1261"/>
                <a:gd name="T103" fmla="*/ 44 h 1313"/>
                <a:gd name="T104" fmla="*/ 109 w 1261"/>
                <a:gd name="T105" fmla="*/ 37 h 1313"/>
                <a:gd name="T106" fmla="*/ 123 w 1261"/>
                <a:gd name="T107" fmla="*/ 32 h 1313"/>
                <a:gd name="T108" fmla="*/ 136 w 1261"/>
                <a:gd name="T109" fmla="*/ 24 h 1313"/>
                <a:gd name="T110" fmla="*/ 148 w 1261"/>
                <a:gd name="T111" fmla="*/ 16 h 1313"/>
                <a:gd name="T112" fmla="*/ 163 w 1261"/>
                <a:gd name="T113" fmla="*/ 8 h 1313"/>
                <a:gd name="T114" fmla="*/ 175 w 1261"/>
                <a:gd name="T115" fmla="*/ 3 h 1313"/>
                <a:gd name="T116" fmla="*/ 187 w 1261"/>
                <a:gd name="T117" fmla="*/ 0 h 13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61"/>
                <a:gd name="T178" fmla="*/ 0 h 1313"/>
                <a:gd name="T179" fmla="*/ 1261 w 1261"/>
                <a:gd name="T180" fmla="*/ 1313 h 131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61" h="1313">
                  <a:moveTo>
                    <a:pt x="749" y="0"/>
                  </a:moveTo>
                  <a:lnTo>
                    <a:pt x="1261" y="71"/>
                  </a:lnTo>
                  <a:lnTo>
                    <a:pt x="1211" y="83"/>
                  </a:lnTo>
                  <a:lnTo>
                    <a:pt x="1186" y="83"/>
                  </a:lnTo>
                  <a:lnTo>
                    <a:pt x="1149" y="93"/>
                  </a:lnTo>
                  <a:lnTo>
                    <a:pt x="1116" y="104"/>
                  </a:lnTo>
                  <a:lnTo>
                    <a:pt x="1070" y="128"/>
                  </a:lnTo>
                  <a:lnTo>
                    <a:pt x="1034" y="149"/>
                  </a:lnTo>
                  <a:lnTo>
                    <a:pt x="988" y="171"/>
                  </a:lnTo>
                  <a:lnTo>
                    <a:pt x="922" y="177"/>
                  </a:lnTo>
                  <a:lnTo>
                    <a:pt x="874" y="187"/>
                  </a:lnTo>
                  <a:lnTo>
                    <a:pt x="853" y="198"/>
                  </a:lnTo>
                  <a:lnTo>
                    <a:pt x="820" y="212"/>
                  </a:lnTo>
                  <a:lnTo>
                    <a:pt x="774" y="239"/>
                  </a:lnTo>
                  <a:lnTo>
                    <a:pt x="749" y="254"/>
                  </a:lnTo>
                  <a:lnTo>
                    <a:pt x="726" y="273"/>
                  </a:lnTo>
                  <a:lnTo>
                    <a:pt x="701" y="280"/>
                  </a:lnTo>
                  <a:lnTo>
                    <a:pt x="673" y="287"/>
                  </a:lnTo>
                  <a:lnTo>
                    <a:pt x="646" y="299"/>
                  </a:lnTo>
                  <a:lnTo>
                    <a:pt x="623" y="318"/>
                  </a:lnTo>
                  <a:lnTo>
                    <a:pt x="608" y="338"/>
                  </a:lnTo>
                  <a:lnTo>
                    <a:pt x="585" y="376"/>
                  </a:lnTo>
                  <a:lnTo>
                    <a:pt x="568" y="405"/>
                  </a:lnTo>
                  <a:lnTo>
                    <a:pt x="552" y="460"/>
                  </a:lnTo>
                  <a:lnTo>
                    <a:pt x="543" y="538"/>
                  </a:lnTo>
                  <a:lnTo>
                    <a:pt x="528" y="594"/>
                  </a:lnTo>
                  <a:lnTo>
                    <a:pt x="510" y="698"/>
                  </a:lnTo>
                  <a:lnTo>
                    <a:pt x="503" y="780"/>
                  </a:lnTo>
                  <a:lnTo>
                    <a:pt x="495" y="863"/>
                  </a:lnTo>
                  <a:lnTo>
                    <a:pt x="486" y="933"/>
                  </a:lnTo>
                  <a:lnTo>
                    <a:pt x="478" y="1000"/>
                  </a:lnTo>
                  <a:lnTo>
                    <a:pt x="470" y="1083"/>
                  </a:lnTo>
                  <a:lnTo>
                    <a:pt x="470" y="1184"/>
                  </a:lnTo>
                  <a:lnTo>
                    <a:pt x="486" y="1313"/>
                  </a:lnTo>
                  <a:lnTo>
                    <a:pt x="8" y="1243"/>
                  </a:lnTo>
                  <a:lnTo>
                    <a:pt x="0" y="1111"/>
                  </a:lnTo>
                  <a:lnTo>
                    <a:pt x="0" y="986"/>
                  </a:lnTo>
                  <a:lnTo>
                    <a:pt x="4" y="898"/>
                  </a:lnTo>
                  <a:lnTo>
                    <a:pt x="8" y="811"/>
                  </a:lnTo>
                  <a:lnTo>
                    <a:pt x="21" y="724"/>
                  </a:lnTo>
                  <a:lnTo>
                    <a:pt x="29" y="668"/>
                  </a:lnTo>
                  <a:lnTo>
                    <a:pt x="41" y="612"/>
                  </a:lnTo>
                  <a:lnTo>
                    <a:pt x="46" y="574"/>
                  </a:lnTo>
                  <a:lnTo>
                    <a:pt x="96" y="359"/>
                  </a:lnTo>
                  <a:lnTo>
                    <a:pt x="105" y="325"/>
                  </a:lnTo>
                  <a:lnTo>
                    <a:pt x="116" y="287"/>
                  </a:lnTo>
                  <a:lnTo>
                    <a:pt x="135" y="259"/>
                  </a:lnTo>
                  <a:lnTo>
                    <a:pt x="156" y="236"/>
                  </a:lnTo>
                  <a:lnTo>
                    <a:pt x="187" y="218"/>
                  </a:lnTo>
                  <a:lnTo>
                    <a:pt x="214" y="208"/>
                  </a:lnTo>
                  <a:lnTo>
                    <a:pt x="322" y="159"/>
                  </a:lnTo>
                  <a:lnTo>
                    <a:pt x="375" y="132"/>
                  </a:lnTo>
                  <a:lnTo>
                    <a:pt x="437" y="111"/>
                  </a:lnTo>
                  <a:lnTo>
                    <a:pt x="491" y="97"/>
                  </a:lnTo>
                  <a:lnTo>
                    <a:pt x="543" y="73"/>
                  </a:lnTo>
                  <a:lnTo>
                    <a:pt x="593" y="48"/>
                  </a:lnTo>
                  <a:lnTo>
                    <a:pt x="651" y="24"/>
                  </a:lnTo>
                  <a:lnTo>
                    <a:pt x="701" y="10"/>
                  </a:lnTo>
                  <a:lnTo>
                    <a:pt x="749" y="0"/>
                  </a:lnTo>
                  <a:close/>
                </a:path>
              </a:pathLst>
            </a:custGeom>
            <a:solidFill>
              <a:srgbClr val="E07000"/>
            </a:solidFill>
            <a:ln w="4763">
              <a:solidFill>
                <a:srgbClr val="000000"/>
              </a:solidFill>
              <a:round/>
              <a:headEnd/>
              <a:tailEnd/>
            </a:ln>
          </p:spPr>
          <p:txBody>
            <a:bodyPr/>
            <a:lstStyle/>
            <a:p>
              <a:endParaRPr lang="zh-CN" altLang="en-US" sz="1600"/>
            </a:p>
          </p:txBody>
        </p:sp>
      </p:grpSp>
      <p:sp>
        <p:nvSpPr>
          <p:cNvPr id="179" name="Text Box 174"/>
          <p:cNvSpPr txBox="1">
            <a:spLocks noChangeArrowheads="1"/>
          </p:cNvSpPr>
          <p:nvPr/>
        </p:nvSpPr>
        <p:spPr bwMode="auto">
          <a:xfrm>
            <a:off x="2743200" y="2252246"/>
            <a:ext cx="1219200" cy="338554"/>
          </a:xfrm>
          <a:prstGeom prst="rect">
            <a:avLst/>
          </a:prstGeom>
          <a:noFill/>
          <a:ln w="9525">
            <a:noFill/>
            <a:miter lim="800000"/>
            <a:headEnd/>
            <a:tailEnd/>
          </a:ln>
        </p:spPr>
        <p:txBody>
          <a:bodyPr>
            <a:spAutoFit/>
          </a:bodyPr>
          <a:lstStyle/>
          <a:p>
            <a:pPr algn="l">
              <a:spcBef>
                <a:spcPct val="50000"/>
              </a:spcBef>
            </a:pPr>
            <a:r>
              <a:rPr kumimoji="1" lang="zh-CN" altLang="en-US" sz="1600" dirty="0">
                <a:latin typeface="Times New Roman" pitchFamily="18" charset="0"/>
                <a:ea typeface="华文中宋" pitchFamily="2" charset="-122"/>
              </a:rPr>
              <a:t>物理破坏</a:t>
            </a:r>
          </a:p>
        </p:txBody>
      </p:sp>
      <p:sp>
        <p:nvSpPr>
          <p:cNvPr id="180" name="Text Box 175"/>
          <p:cNvSpPr txBox="1">
            <a:spLocks noChangeArrowheads="1"/>
          </p:cNvSpPr>
          <p:nvPr/>
        </p:nvSpPr>
        <p:spPr bwMode="auto">
          <a:xfrm>
            <a:off x="228600" y="4114800"/>
            <a:ext cx="2057400" cy="757130"/>
          </a:xfrm>
          <a:prstGeom prst="rect">
            <a:avLst/>
          </a:prstGeom>
          <a:noFill/>
          <a:ln w="9525">
            <a:noFill/>
            <a:miter lim="800000"/>
            <a:headEnd/>
            <a:tailEnd/>
          </a:ln>
        </p:spPr>
        <p:txBody>
          <a:bodyPr wrap="square">
            <a:spAutoFit/>
          </a:bodyPr>
          <a:lstStyle/>
          <a:p>
            <a:pPr algn="ctr">
              <a:lnSpc>
                <a:spcPct val="90000"/>
              </a:lnSpc>
            </a:pPr>
            <a:r>
              <a:rPr kumimoji="1" lang="zh-CN" altLang="en-US" sz="1600" dirty="0">
                <a:latin typeface="Times New Roman" pitchFamily="18" charset="0"/>
                <a:ea typeface="华文中宋" pitchFamily="2" charset="-122"/>
              </a:rPr>
              <a:t>中间人攻击</a:t>
            </a:r>
          </a:p>
          <a:p>
            <a:pPr algn="ctr">
              <a:lnSpc>
                <a:spcPct val="90000"/>
              </a:lnSpc>
            </a:pPr>
            <a:r>
              <a:rPr kumimoji="1" lang="en-US" altLang="zh-CN" sz="1600" dirty="0">
                <a:solidFill>
                  <a:srgbClr val="004C00"/>
                </a:solidFill>
                <a:latin typeface="Times New Roman" pitchFamily="18" charset="0"/>
                <a:ea typeface="华文中宋" pitchFamily="2" charset="-122"/>
              </a:rPr>
              <a:t>Man-in-The-Middle Attack</a:t>
            </a:r>
          </a:p>
        </p:txBody>
      </p:sp>
      <p:sp>
        <p:nvSpPr>
          <p:cNvPr id="181" name="Text Box 176"/>
          <p:cNvSpPr txBox="1">
            <a:spLocks noChangeArrowheads="1"/>
          </p:cNvSpPr>
          <p:nvPr/>
        </p:nvSpPr>
        <p:spPr bwMode="auto">
          <a:xfrm>
            <a:off x="990600" y="5562600"/>
            <a:ext cx="2057400" cy="477054"/>
          </a:xfrm>
          <a:prstGeom prst="rect">
            <a:avLst/>
          </a:prstGeom>
          <a:noFill/>
          <a:ln w="9525">
            <a:noFill/>
            <a:miter lim="800000"/>
            <a:headEnd/>
            <a:tailEnd/>
          </a:ln>
        </p:spPr>
        <p:txBody>
          <a:bodyPr wrap="square">
            <a:spAutoFit/>
          </a:bodyPr>
          <a:lstStyle/>
          <a:p>
            <a:pPr algn="ctr">
              <a:lnSpc>
                <a:spcPts val="1200"/>
              </a:lnSpc>
              <a:spcBef>
                <a:spcPts val="600"/>
              </a:spcBef>
            </a:pPr>
            <a:r>
              <a:rPr kumimoji="1" lang="zh-CN" altLang="en-US" sz="1600" dirty="0">
                <a:latin typeface="Times New Roman" pitchFamily="18" charset="0"/>
                <a:ea typeface="华文中宋" pitchFamily="2" charset="-122"/>
              </a:rPr>
              <a:t>非授权</a:t>
            </a:r>
            <a:r>
              <a:rPr kumimoji="1" lang="zh-CN" altLang="en-US" sz="1600" dirty="0" smtClean="0">
                <a:latin typeface="Times New Roman" pitchFamily="18" charset="0"/>
                <a:ea typeface="华文中宋" pitchFamily="2" charset="-122"/>
              </a:rPr>
              <a:t>访问</a:t>
            </a:r>
            <a:endParaRPr kumimoji="1" lang="en-US" altLang="zh-CN" sz="1600" dirty="0" smtClean="0">
              <a:latin typeface="Times New Roman" pitchFamily="18" charset="0"/>
              <a:ea typeface="华文中宋" pitchFamily="2" charset="-122"/>
            </a:endParaRPr>
          </a:p>
          <a:p>
            <a:pPr algn="ctr">
              <a:lnSpc>
                <a:spcPts val="1200"/>
              </a:lnSpc>
              <a:spcBef>
                <a:spcPts val="600"/>
              </a:spcBef>
            </a:pPr>
            <a:r>
              <a:rPr kumimoji="1" lang="en-US" altLang="zh-CN" sz="1600" dirty="0" smtClean="0">
                <a:solidFill>
                  <a:srgbClr val="006600"/>
                </a:solidFill>
                <a:latin typeface="Times New Roman" pitchFamily="18" charset="0"/>
                <a:ea typeface="华文中宋" pitchFamily="2" charset="-122"/>
              </a:rPr>
              <a:t>Unauthorized </a:t>
            </a:r>
            <a:r>
              <a:rPr kumimoji="1" lang="en-US" altLang="zh-CN" sz="1600" dirty="0">
                <a:solidFill>
                  <a:srgbClr val="006600"/>
                </a:solidFill>
                <a:latin typeface="Times New Roman" pitchFamily="18" charset="0"/>
                <a:ea typeface="华文中宋" pitchFamily="2" charset="-122"/>
              </a:rPr>
              <a:t>Access</a:t>
            </a:r>
          </a:p>
        </p:txBody>
      </p:sp>
      <p:pic>
        <p:nvPicPr>
          <p:cNvPr id="182" name="Picture 177"/>
          <p:cNvPicPr>
            <a:picLocks noChangeAspect="1" noChangeArrowheads="1"/>
          </p:cNvPicPr>
          <p:nvPr/>
        </p:nvPicPr>
        <p:blipFill>
          <a:blip r:embed="rId12" cstate="print"/>
          <a:srcRect/>
          <a:stretch>
            <a:fillRect/>
          </a:stretch>
        </p:blipFill>
        <p:spPr bwMode="auto">
          <a:xfrm>
            <a:off x="7239000" y="3733800"/>
            <a:ext cx="822325" cy="528638"/>
          </a:xfrm>
          <a:prstGeom prst="rect">
            <a:avLst/>
          </a:prstGeom>
          <a:noFill/>
          <a:ln w="12700" cap="rnd">
            <a:noFill/>
            <a:prstDash val="sysDot"/>
            <a:miter lim="800000"/>
            <a:headEnd/>
            <a:tailEnd/>
          </a:ln>
          <a:effectLst>
            <a:outerShdw dist="35921" dir="2700000" algn="ctr" rotWithShape="0">
              <a:schemeClr val="bg2"/>
            </a:outerShdw>
          </a:effectLst>
        </p:spPr>
      </p:pic>
      <p:graphicFrame>
        <p:nvGraphicFramePr>
          <p:cNvPr id="183" name="Object 178"/>
          <p:cNvGraphicFramePr>
            <a:graphicFrameLocks noChangeAspect="1"/>
          </p:cNvGraphicFramePr>
          <p:nvPr/>
        </p:nvGraphicFramePr>
        <p:xfrm>
          <a:off x="5562600" y="4953000"/>
          <a:ext cx="773112" cy="855662"/>
        </p:xfrm>
        <a:graphic>
          <a:graphicData uri="http://schemas.openxmlformats.org/presentationml/2006/ole">
            <p:oleObj spid="_x0000_s116747" name="Visio" r:id="rId13" imgW="796290" imgH="870585" progId="Visio.Drawing.11">
              <p:embed/>
            </p:oleObj>
          </a:graphicData>
        </a:graphic>
      </p:graphicFrame>
      <p:sp>
        <p:nvSpPr>
          <p:cNvPr id="184" name="Text Box 179"/>
          <p:cNvSpPr txBox="1">
            <a:spLocks noChangeArrowheads="1"/>
          </p:cNvSpPr>
          <p:nvPr/>
        </p:nvSpPr>
        <p:spPr bwMode="auto">
          <a:xfrm>
            <a:off x="7086600" y="4191000"/>
            <a:ext cx="1447800" cy="338554"/>
          </a:xfrm>
          <a:prstGeom prst="rect">
            <a:avLst/>
          </a:prstGeom>
          <a:noFill/>
          <a:ln w="9525">
            <a:noFill/>
            <a:miter lim="800000"/>
            <a:headEnd/>
            <a:tailEnd/>
          </a:ln>
        </p:spPr>
        <p:txBody>
          <a:bodyPr>
            <a:spAutoFit/>
          </a:bodyPr>
          <a:lstStyle/>
          <a:p>
            <a:pPr algn="l">
              <a:spcBef>
                <a:spcPct val="50000"/>
              </a:spcBef>
            </a:pPr>
            <a:r>
              <a:rPr kumimoji="1" lang="zh-CN" altLang="en-US" sz="1600" dirty="0">
                <a:latin typeface="Times New Roman" pitchFamily="18" charset="0"/>
                <a:ea typeface="华文中宋" pitchFamily="2" charset="-122"/>
              </a:rPr>
              <a:t>蠕虫</a:t>
            </a:r>
            <a:r>
              <a:rPr kumimoji="1" lang="en-US" altLang="zh-CN" sz="1600" dirty="0">
                <a:solidFill>
                  <a:srgbClr val="004C00"/>
                </a:solidFill>
                <a:latin typeface="Times New Roman" pitchFamily="18" charset="0"/>
                <a:ea typeface="黑体" pitchFamily="49" charset="-122"/>
              </a:rPr>
              <a:t>Worm</a:t>
            </a:r>
            <a:endParaRPr kumimoji="1" lang="en-US" altLang="zh-CN" sz="1600" b="0" dirty="0">
              <a:solidFill>
                <a:srgbClr val="004C00"/>
              </a:solidFill>
              <a:latin typeface="Times New Roman" pitchFamily="18" charset="0"/>
            </a:endParaRPr>
          </a:p>
        </p:txBody>
      </p:sp>
      <p:graphicFrame>
        <p:nvGraphicFramePr>
          <p:cNvPr id="185" name="Object 180"/>
          <p:cNvGraphicFramePr>
            <a:graphicFrameLocks noChangeAspect="1"/>
          </p:cNvGraphicFramePr>
          <p:nvPr/>
        </p:nvGraphicFramePr>
        <p:xfrm>
          <a:off x="1782762" y="4572000"/>
          <a:ext cx="1341438" cy="935038"/>
        </p:xfrm>
        <a:graphic>
          <a:graphicData uri="http://schemas.openxmlformats.org/presentationml/2006/ole">
            <p:oleObj spid="_x0000_s116748" name="Visio" r:id="rId14" imgW="1340739" imgH="935355" progId="Visio.Drawing.11">
              <p:embed/>
            </p:oleObj>
          </a:graphicData>
        </a:graphic>
      </p:graphicFrame>
      <p:graphicFrame>
        <p:nvGraphicFramePr>
          <p:cNvPr id="186" name="Object 181"/>
          <p:cNvGraphicFramePr>
            <a:graphicFrameLocks noChangeAspect="1"/>
          </p:cNvGraphicFramePr>
          <p:nvPr/>
        </p:nvGraphicFramePr>
        <p:xfrm>
          <a:off x="4267200" y="5116973"/>
          <a:ext cx="1162050" cy="826627"/>
        </p:xfrm>
        <a:graphic>
          <a:graphicData uri="http://schemas.openxmlformats.org/presentationml/2006/ole">
            <p:oleObj spid="_x0000_s116749" name="Visio" r:id="rId15" imgW="1314069" imgH="935355" progId="Visio.Drawing.11">
              <p:embed/>
            </p:oleObj>
          </a:graphicData>
        </a:graphic>
      </p:graphicFrame>
      <p:sp>
        <p:nvSpPr>
          <p:cNvPr id="187" name="Text Box 182"/>
          <p:cNvSpPr txBox="1">
            <a:spLocks noChangeArrowheads="1"/>
          </p:cNvSpPr>
          <p:nvPr/>
        </p:nvSpPr>
        <p:spPr bwMode="auto">
          <a:xfrm>
            <a:off x="4572000" y="5986046"/>
            <a:ext cx="1524000" cy="338554"/>
          </a:xfrm>
          <a:prstGeom prst="rect">
            <a:avLst/>
          </a:prstGeom>
          <a:noFill/>
          <a:ln w="9525">
            <a:noFill/>
            <a:miter lim="800000"/>
            <a:headEnd/>
            <a:tailEnd/>
          </a:ln>
        </p:spPr>
        <p:txBody>
          <a:bodyPr>
            <a:spAutoFit/>
          </a:bodyPr>
          <a:lstStyle/>
          <a:p>
            <a:pPr algn="l">
              <a:spcBef>
                <a:spcPct val="50000"/>
              </a:spcBef>
            </a:pPr>
            <a:r>
              <a:rPr kumimoji="1" lang="zh-CN" altLang="en-US" sz="1600" dirty="0">
                <a:latin typeface="华文中宋" pitchFamily="2" charset="-122"/>
                <a:ea typeface="华文中宋" pitchFamily="2" charset="-122"/>
              </a:rPr>
              <a:t>监听</a:t>
            </a:r>
            <a:r>
              <a:rPr kumimoji="1" lang="en-US" altLang="zh-CN" sz="1600" dirty="0">
                <a:solidFill>
                  <a:srgbClr val="006600"/>
                </a:solidFill>
                <a:latin typeface="华文中宋" pitchFamily="2" charset="-122"/>
                <a:ea typeface="华文中宋" pitchFamily="2" charset="-122"/>
              </a:rPr>
              <a:t>Sniffer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79"/>
                                        </p:tgtEl>
                                        <p:attrNameLst>
                                          <p:attrName>style.visibility</p:attrName>
                                        </p:attrNameLst>
                                      </p:cBhvr>
                                      <p:to>
                                        <p:strVal val="visible"/>
                                      </p:to>
                                    </p:set>
                                    <p:anim calcmode="lin" valueType="num">
                                      <p:cBhvr additive="base">
                                        <p:cTn id="11" dur="500" fill="hold"/>
                                        <p:tgtEl>
                                          <p:spTgt spid="179"/>
                                        </p:tgtEl>
                                        <p:attrNameLst>
                                          <p:attrName>ppt_x</p:attrName>
                                        </p:attrNameLst>
                                      </p:cBhvr>
                                      <p:tavLst>
                                        <p:tav tm="0">
                                          <p:val>
                                            <p:strVal val="0-#ppt_w/2"/>
                                          </p:val>
                                        </p:tav>
                                        <p:tav tm="100000">
                                          <p:val>
                                            <p:strVal val="#ppt_x"/>
                                          </p:val>
                                        </p:tav>
                                      </p:tavLst>
                                    </p:anim>
                                    <p:anim calcmode="lin" valueType="num">
                                      <p:cBhvr additive="base">
                                        <p:cTn id="12" dur="500" fill="hold"/>
                                        <p:tgtEl>
                                          <p:spTgt spid="179"/>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1+#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82"/>
                                        </p:tgtEl>
                                        <p:attrNameLst>
                                          <p:attrName>style.visibility</p:attrName>
                                        </p:attrNameLst>
                                      </p:cBhvr>
                                      <p:to>
                                        <p:strVal val="visible"/>
                                      </p:to>
                                    </p:set>
                                    <p:anim calcmode="lin" valueType="num">
                                      <p:cBhvr additive="base">
                                        <p:cTn id="47" dur="500" fill="hold"/>
                                        <p:tgtEl>
                                          <p:spTgt spid="182"/>
                                        </p:tgtEl>
                                        <p:attrNameLst>
                                          <p:attrName>ppt_x</p:attrName>
                                        </p:attrNameLst>
                                      </p:cBhvr>
                                      <p:tavLst>
                                        <p:tav tm="0">
                                          <p:val>
                                            <p:strVal val="1+#ppt_w/2"/>
                                          </p:val>
                                        </p:tav>
                                        <p:tav tm="100000">
                                          <p:val>
                                            <p:strVal val="#ppt_x"/>
                                          </p:val>
                                        </p:tav>
                                      </p:tavLst>
                                    </p:anim>
                                    <p:anim calcmode="lin" valueType="num">
                                      <p:cBhvr additive="base">
                                        <p:cTn id="48" dur="500" fill="hold"/>
                                        <p:tgtEl>
                                          <p:spTgt spid="18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84"/>
                                        </p:tgtEl>
                                        <p:attrNameLst>
                                          <p:attrName>style.visibility</p:attrName>
                                        </p:attrNameLst>
                                      </p:cBhvr>
                                      <p:to>
                                        <p:strVal val="visible"/>
                                      </p:to>
                                    </p:set>
                                    <p:anim calcmode="lin" valueType="num">
                                      <p:cBhvr additive="base">
                                        <p:cTn id="51" dur="500" fill="hold"/>
                                        <p:tgtEl>
                                          <p:spTgt spid="184"/>
                                        </p:tgtEl>
                                        <p:attrNameLst>
                                          <p:attrName>ppt_x</p:attrName>
                                        </p:attrNameLst>
                                      </p:cBhvr>
                                      <p:tavLst>
                                        <p:tav tm="0">
                                          <p:val>
                                            <p:strVal val="1+#ppt_w/2"/>
                                          </p:val>
                                        </p:tav>
                                        <p:tav tm="100000">
                                          <p:val>
                                            <p:strVal val="#ppt_x"/>
                                          </p:val>
                                        </p:tav>
                                      </p:tavLst>
                                    </p:anim>
                                    <p:anim calcmode="lin" valueType="num">
                                      <p:cBhvr additive="base">
                                        <p:cTn id="52" dur="500" fill="hold"/>
                                        <p:tgtEl>
                                          <p:spTgt spid="18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6"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1+#ppt_w/2"/>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par>
                                <p:cTn id="59" presetID="2" presetClass="entr" presetSubtype="6"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1+#ppt_w/2"/>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par>
                                <p:cTn id="69" presetID="2" presetClass="entr" presetSubtype="6" fill="hold" nodeType="withEffect">
                                  <p:stCondLst>
                                    <p:cond delay="0"/>
                                  </p:stCondLst>
                                  <p:childTnLst>
                                    <p:set>
                                      <p:cBhvr>
                                        <p:cTn id="70" dur="1" fill="hold">
                                          <p:stCondLst>
                                            <p:cond delay="0"/>
                                          </p:stCondLst>
                                        </p:cTn>
                                        <p:tgtEl>
                                          <p:spTgt spid="183"/>
                                        </p:tgtEl>
                                        <p:attrNameLst>
                                          <p:attrName>style.visibility</p:attrName>
                                        </p:attrNameLst>
                                      </p:cBhvr>
                                      <p:to>
                                        <p:strVal val="visible"/>
                                      </p:to>
                                    </p:set>
                                    <p:anim calcmode="lin" valueType="num">
                                      <p:cBhvr additive="base">
                                        <p:cTn id="71" dur="500" fill="hold"/>
                                        <p:tgtEl>
                                          <p:spTgt spid="183"/>
                                        </p:tgtEl>
                                        <p:attrNameLst>
                                          <p:attrName>ppt_x</p:attrName>
                                        </p:attrNameLst>
                                      </p:cBhvr>
                                      <p:tavLst>
                                        <p:tav tm="0">
                                          <p:val>
                                            <p:strVal val="1+#ppt_w/2"/>
                                          </p:val>
                                        </p:tav>
                                        <p:tav tm="100000">
                                          <p:val>
                                            <p:strVal val="#ppt_x"/>
                                          </p:val>
                                        </p:tav>
                                      </p:tavLst>
                                    </p:anim>
                                    <p:anim calcmode="lin" valueType="num">
                                      <p:cBhvr additive="base">
                                        <p:cTn id="72"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87"/>
                                        </p:tgtEl>
                                        <p:attrNameLst>
                                          <p:attrName>style.visibility</p:attrName>
                                        </p:attrNameLst>
                                      </p:cBhvr>
                                      <p:to>
                                        <p:strVal val="visible"/>
                                      </p:to>
                                    </p:set>
                                    <p:anim calcmode="lin" valueType="num">
                                      <p:cBhvr additive="base">
                                        <p:cTn id="77" dur="500" fill="hold"/>
                                        <p:tgtEl>
                                          <p:spTgt spid="187"/>
                                        </p:tgtEl>
                                        <p:attrNameLst>
                                          <p:attrName>ppt_x</p:attrName>
                                        </p:attrNameLst>
                                      </p:cBhvr>
                                      <p:tavLst>
                                        <p:tav tm="0">
                                          <p:val>
                                            <p:strVal val="#ppt_x"/>
                                          </p:val>
                                        </p:tav>
                                        <p:tav tm="100000">
                                          <p:val>
                                            <p:strVal val="#ppt_x"/>
                                          </p:val>
                                        </p:tav>
                                      </p:tavLst>
                                    </p:anim>
                                    <p:anim calcmode="lin" valueType="num">
                                      <p:cBhvr additive="base">
                                        <p:cTn id="78" dur="500" fill="hold"/>
                                        <p:tgtEl>
                                          <p:spTgt spid="187"/>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86"/>
                                        </p:tgtEl>
                                        <p:attrNameLst>
                                          <p:attrName>style.visibility</p:attrName>
                                        </p:attrNameLst>
                                      </p:cBhvr>
                                      <p:to>
                                        <p:strVal val="visible"/>
                                      </p:to>
                                    </p:set>
                                    <p:anim calcmode="lin" valueType="num">
                                      <p:cBhvr additive="base">
                                        <p:cTn id="81" dur="500" fill="hold"/>
                                        <p:tgtEl>
                                          <p:spTgt spid="186"/>
                                        </p:tgtEl>
                                        <p:attrNameLst>
                                          <p:attrName>ppt_x</p:attrName>
                                        </p:attrNameLst>
                                      </p:cBhvr>
                                      <p:tavLst>
                                        <p:tav tm="0">
                                          <p:val>
                                            <p:strVal val="#ppt_x"/>
                                          </p:val>
                                        </p:tav>
                                        <p:tav tm="100000">
                                          <p:val>
                                            <p:strVal val="#ppt_x"/>
                                          </p:val>
                                        </p:tav>
                                      </p:tavLst>
                                    </p:anim>
                                    <p:anim calcmode="lin" valueType="num">
                                      <p:cBhvr additive="base">
                                        <p:cTn id="82" dur="500" fill="hold"/>
                                        <p:tgtEl>
                                          <p:spTgt spid="18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9"/>
                                        </p:tgtEl>
                                        <p:attrNameLst>
                                          <p:attrName>style.visibility</p:attrName>
                                        </p:attrNameLst>
                                      </p:cBhvr>
                                      <p:to>
                                        <p:strVal val="visible"/>
                                      </p:to>
                                    </p:set>
                                    <p:anim calcmode="lin" valueType="num">
                                      <p:cBhvr additive="base">
                                        <p:cTn id="91" dur="500" fill="hold"/>
                                        <p:tgtEl>
                                          <p:spTgt spid="9"/>
                                        </p:tgtEl>
                                        <p:attrNameLst>
                                          <p:attrName>ppt_x</p:attrName>
                                        </p:attrNameLst>
                                      </p:cBhvr>
                                      <p:tavLst>
                                        <p:tav tm="0">
                                          <p:val>
                                            <p:strVal val="#ppt_x"/>
                                          </p:val>
                                        </p:tav>
                                        <p:tav tm="100000">
                                          <p:val>
                                            <p:strVal val="#ppt_x"/>
                                          </p:val>
                                        </p:tav>
                                      </p:tavLst>
                                    </p:anim>
                                    <p:anim calcmode="lin" valueType="num">
                                      <p:cBhvr additive="base">
                                        <p:cTn id="9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2" fill="hold" grpId="0" nodeType="clickEffect">
                                  <p:stCondLst>
                                    <p:cond delay="0"/>
                                  </p:stCondLst>
                                  <p:childTnLst>
                                    <p:set>
                                      <p:cBhvr>
                                        <p:cTn id="96" dur="1" fill="hold">
                                          <p:stCondLst>
                                            <p:cond delay="0"/>
                                          </p:stCondLst>
                                        </p:cTn>
                                        <p:tgtEl>
                                          <p:spTgt spid="181"/>
                                        </p:tgtEl>
                                        <p:attrNameLst>
                                          <p:attrName>style.visibility</p:attrName>
                                        </p:attrNameLst>
                                      </p:cBhvr>
                                      <p:to>
                                        <p:strVal val="visible"/>
                                      </p:to>
                                    </p:set>
                                    <p:anim calcmode="lin" valueType="num">
                                      <p:cBhvr additive="base">
                                        <p:cTn id="97" dur="500" fill="hold"/>
                                        <p:tgtEl>
                                          <p:spTgt spid="181"/>
                                        </p:tgtEl>
                                        <p:attrNameLst>
                                          <p:attrName>ppt_x</p:attrName>
                                        </p:attrNameLst>
                                      </p:cBhvr>
                                      <p:tavLst>
                                        <p:tav tm="0">
                                          <p:val>
                                            <p:strVal val="0-#ppt_w/2"/>
                                          </p:val>
                                        </p:tav>
                                        <p:tav tm="100000">
                                          <p:val>
                                            <p:strVal val="#ppt_x"/>
                                          </p:val>
                                        </p:tav>
                                      </p:tavLst>
                                    </p:anim>
                                    <p:anim calcmode="lin" valueType="num">
                                      <p:cBhvr additive="base">
                                        <p:cTn id="98" dur="500" fill="hold"/>
                                        <p:tgtEl>
                                          <p:spTgt spid="181"/>
                                        </p:tgtEl>
                                        <p:attrNameLst>
                                          <p:attrName>ppt_y</p:attrName>
                                        </p:attrNameLst>
                                      </p:cBhvr>
                                      <p:tavLst>
                                        <p:tav tm="0">
                                          <p:val>
                                            <p:strVal val="1+#ppt_h/2"/>
                                          </p:val>
                                        </p:tav>
                                        <p:tav tm="100000">
                                          <p:val>
                                            <p:strVal val="#ppt_y"/>
                                          </p:val>
                                        </p:tav>
                                      </p:tavLst>
                                    </p:anim>
                                  </p:childTnLst>
                                </p:cTn>
                              </p:par>
                              <p:par>
                                <p:cTn id="99" presetID="2" presetClass="entr" presetSubtype="12" fill="hold" nodeType="withEffect">
                                  <p:stCondLst>
                                    <p:cond delay="0"/>
                                  </p:stCondLst>
                                  <p:childTnLst>
                                    <p:set>
                                      <p:cBhvr>
                                        <p:cTn id="100" dur="1" fill="hold">
                                          <p:stCondLst>
                                            <p:cond delay="0"/>
                                          </p:stCondLst>
                                        </p:cTn>
                                        <p:tgtEl>
                                          <p:spTgt spid="185"/>
                                        </p:tgtEl>
                                        <p:attrNameLst>
                                          <p:attrName>style.visibility</p:attrName>
                                        </p:attrNameLst>
                                      </p:cBhvr>
                                      <p:to>
                                        <p:strVal val="visible"/>
                                      </p:to>
                                    </p:set>
                                    <p:anim calcmode="lin" valueType="num">
                                      <p:cBhvr additive="base">
                                        <p:cTn id="101" dur="500" fill="hold"/>
                                        <p:tgtEl>
                                          <p:spTgt spid="185"/>
                                        </p:tgtEl>
                                        <p:attrNameLst>
                                          <p:attrName>ppt_x</p:attrName>
                                        </p:attrNameLst>
                                      </p:cBhvr>
                                      <p:tavLst>
                                        <p:tav tm="0">
                                          <p:val>
                                            <p:strVal val="0-#ppt_w/2"/>
                                          </p:val>
                                        </p:tav>
                                        <p:tav tm="100000">
                                          <p:val>
                                            <p:strVal val="#ppt_x"/>
                                          </p:val>
                                        </p:tav>
                                      </p:tavLst>
                                    </p:anim>
                                    <p:anim calcmode="lin" valueType="num">
                                      <p:cBhvr additive="base">
                                        <p:cTn id="102" dur="500" fill="hold"/>
                                        <p:tgtEl>
                                          <p:spTgt spid="185"/>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180"/>
                                        </p:tgtEl>
                                        <p:attrNameLst>
                                          <p:attrName>style.visibility</p:attrName>
                                        </p:attrNameLst>
                                      </p:cBhvr>
                                      <p:to>
                                        <p:strVal val="visible"/>
                                      </p:to>
                                    </p:set>
                                    <p:anim calcmode="lin" valueType="num">
                                      <p:cBhvr additive="base">
                                        <p:cTn id="107" dur="500" fill="hold"/>
                                        <p:tgtEl>
                                          <p:spTgt spid="180"/>
                                        </p:tgtEl>
                                        <p:attrNameLst>
                                          <p:attrName>ppt_x</p:attrName>
                                        </p:attrNameLst>
                                      </p:cBhvr>
                                      <p:tavLst>
                                        <p:tav tm="0">
                                          <p:val>
                                            <p:strVal val="0-#ppt_w/2"/>
                                          </p:val>
                                        </p:tav>
                                        <p:tav tm="100000">
                                          <p:val>
                                            <p:strVal val="#ppt_x"/>
                                          </p:val>
                                        </p:tav>
                                      </p:tavLst>
                                    </p:anim>
                                    <p:anim calcmode="lin" valueType="num">
                                      <p:cBhvr additive="base">
                                        <p:cTn id="108" dur="500" fill="hold"/>
                                        <p:tgtEl>
                                          <p:spTgt spid="180"/>
                                        </p:tgtEl>
                                        <p:attrNameLst>
                                          <p:attrName>ppt_y</p:attrName>
                                        </p:attrNameLst>
                                      </p:cBhvr>
                                      <p:tavLst>
                                        <p:tav tm="0">
                                          <p:val>
                                            <p:strVal val="#ppt_y"/>
                                          </p:val>
                                        </p:tav>
                                        <p:tav tm="100000">
                                          <p:val>
                                            <p:strVal val="#ppt_y"/>
                                          </p:val>
                                        </p:tav>
                                      </p:tavLst>
                                    </p:anim>
                                  </p:childTnLst>
                                </p:cTn>
                              </p:par>
                              <p:par>
                                <p:cTn id="109" presetID="2" presetClass="entr" presetSubtype="8"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 calcmode="lin" valueType="num">
                                      <p:cBhvr additive="base">
                                        <p:cTn id="111" dur="500" fill="hold"/>
                                        <p:tgtEl>
                                          <p:spTgt spid="22"/>
                                        </p:tgtEl>
                                        <p:attrNameLst>
                                          <p:attrName>ppt_x</p:attrName>
                                        </p:attrNameLst>
                                      </p:cBhvr>
                                      <p:tavLst>
                                        <p:tav tm="0">
                                          <p:val>
                                            <p:strVal val="0-#ppt_w/2"/>
                                          </p:val>
                                        </p:tav>
                                        <p:tav tm="100000">
                                          <p:val>
                                            <p:strVal val="#ppt_x"/>
                                          </p:val>
                                        </p:tav>
                                      </p:tavLst>
                                    </p:anim>
                                    <p:anim calcmode="lin" valueType="num">
                                      <p:cBhvr additive="base">
                                        <p:cTn id="1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nodeType="clickEffect">
                                  <p:stCondLst>
                                    <p:cond delay="0"/>
                                  </p:stCondLst>
                                  <p:childTnLst>
                                    <p:set>
                                      <p:cBhvr>
                                        <p:cTn id="116" dur="1" fill="hold">
                                          <p:stCondLst>
                                            <p:cond delay="0"/>
                                          </p:stCondLst>
                                        </p:cTn>
                                        <p:tgtEl>
                                          <p:spTgt spid="17"/>
                                        </p:tgtEl>
                                        <p:attrNameLst>
                                          <p:attrName>style.visibility</p:attrName>
                                        </p:attrNameLst>
                                      </p:cBhvr>
                                      <p:to>
                                        <p:strVal val="visible"/>
                                      </p:to>
                                    </p:set>
                                    <p:anim calcmode="lin" valueType="num">
                                      <p:cBhvr additive="base">
                                        <p:cTn id="117" dur="500" fill="hold"/>
                                        <p:tgtEl>
                                          <p:spTgt spid="17"/>
                                        </p:tgtEl>
                                        <p:attrNameLst>
                                          <p:attrName>ppt_x</p:attrName>
                                        </p:attrNameLst>
                                      </p:cBhvr>
                                      <p:tavLst>
                                        <p:tav tm="0">
                                          <p:val>
                                            <p:strVal val="0-#ppt_w/2"/>
                                          </p:val>
                                        </p:tav>
                                        <p:tav tm="100000">
                                          <p:val>
                                            <p:strVal val="#ppt_x"/>
                                          </p:val>
                                        </p:tav>
                                      </p:tavLst>
                                    </p:anim>
                                    <p:anim calcmode="lin" valueType="num">
                                      <p:cBhvr additive="base">
                                        <p:cTn id="118" dur="500" fill="hold"/>
                                        <p:tgtEl>
                                          <p:spTgt spid="17"/>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0-#ppt_w/2"/>
                                          </p:val>
                                        </p:tav>
                                        <p:tav tm="100000">
                                          <p:val>
                                            <p:strVal val="#ppt_x"/>
                                          </p:val>
                                        </p:tav>
                                      </p:tavLst>
                                    </p:anim>
                                    <p:anim calcmode="lin" valueType="num">
                                      <p:cBhvr additive="base">
                                        <p:cTn id="1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P spid="16" grpId="0"/>
      <p:bldP spid="18" grpId="0"/>
      <p:bldP spid="20" grpId="0"/>
      <p:bldP spid="179" grpId="0"/>
      <p:bldP spid="180" grpId="0"/>
      <p:bldP spid="181" grpId="0"/>
      <p:bldP spid="184" grpId="0"/>
      <p:bldP spid="18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838200"/>
            <a:ext cx="8382000" cy="1905000"/>
          </a:xfrm>
        </p:spPr>
        <p:txBody>
          <a:bodyPr/>
          <a:lstStyle/>
          <a:p>
            <a:pPr eaLnBrk="1" hangingPunct="1"/>
            <a:r>
              <a:rPr lang="zh-CN" altLang="en-US" dirty="0" smtClean="0"/>
              <a:t>威胁来源之</a:t>
            </a:r>
            <a:r>
              <a:rPr lang="zh-CN" altLang="en-US" dirty="0" smtClean="0">
                <a:solidFill>
                  <a:srgbClr val="0000FF"/>
                </a:solidFill>
              </a:rPr>
              <a:t>黑客</a:t>
            </a:r>
            <a:endParaRPr lang="en-US" altLang="zh-CN" dirty="0" smtClean="0">
              <a:solidFill>
                <a:srgbClr val="0000FF"/>
              </a:solidFill>
            </a:endParaRPr>
          </a:p>
          <a:p>
            <a:pPr lvl="1">
              <a:lnSpc>
                <a:spcPct val="110000"/>
              </a:lnSpc>
              <a:spcBef>
                <a:spcPct val="20000"/>
              </a:spcBef>
            </a:pPr>
            <a:r>
              <a:rPr lang="zh-CN" altLang="en-US" dirty="0" smtClean="0">
                <a:ea typeface="华文中宋" pitchFamily="2" charset="-122"/>
              </a:rPr>
              <a:t>入侵信息系统的用户：称为黑客</a:t>
            </a:r>
            <a:r>
              <a:rPr lang="en-US" altLang="zh-CN" dirty="0" smtClean="0">
                <a:ea typeface="华文中宋" pitchFamily="2" charset="-122"/>
              </a:rPr>
              <a:t>Hacker</a:t>
            </a:r>
          </a:p>
          <a:p>
            <a:pPr lvl="1">
              <a:lnSpc>
                <a:spcPct val="90000"/>
              </a:lnSpc>
              <a:spcBef>
                <a:spcPct val="20000"/>
              </a:spcBef>
            </a:pPr>
            <a:r>
              <a:rPr lang="zh-CN" altLang="en-US" dirty="0" smtClean="0">
                <a:ea typeface="华文中宋" pitchFamily="2" charset="-122"/>
              </a:rPr>
              <a:t>起源地：美国</a:t>
            </a:r>
          </a:p>
          <a:p>
            <a:pPr lvl="1">
              <a:lnSpc>
                <a:spcPct val="110000"/>
              </a:lnSpc>
              <a:spcBef>
                <a:spcPct val="20000"/>
              </a:spcBef>
            </a:pPr>
            <a:r>
              <a:rPr lang="zh-CN" altLang="en-US" dirty="0" smtClean="0">
                <a:ea typeface="华文中宋" pitchFamily="2" charset="-122"/>
              </a:rPr>
              <a:t>黑客通常分为以下几类：</a:t>
            </a:r>
          </a:p>
          <a:p>
            <a:pPr eaLnBrk="1" hangingPunct="1"/>
            <a:endParaRPr lang="zh-CN" altLang="en-US"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Rectangle 17"/>
          <p:cNvSpPr>
            <a:spLocks noChangeArrowheads="1"/>
          </p:cNvSpPr>
          <p:nvPr/>
        </p:nvSpPr>
        <p:spPr bwMode="auto">
          <a:xfrm>
            <a:off x="3617913" y="3352800"/>
            <a:ext cx="2322512" cy="3200400"/>
          </a:xfrm>
          <a:prstGeom prst="rect">
            <a:avLst/>
          </a:prstGeom>
          <a:solidFill>
            <a:schemeClr val="folHlink"/>
          </a:solidFill>
          <a:ln w="9525">
            <a:solidFill>
              <a:schemeClr val="tx1"/>
            </a:solidFill>
            <a:miter lim="800000"/>
            <a:headEnd/>
            <a:tailEnd/>
          </a:ln>
        </p:spPr>
        <p:txBody>
          <a:bodyPr wrap="none" anchor="ctr"/>
          <a:lstStyle/>
          <a:p>
            <a:pPr algn="l"/>
            <a:r>
              <a:rPr kumimoji="1" lang="zh-CN" altLang="en-US" sz="2400">
                <a:latin typeface="Times New Roman" pitchFamily="18" charset="0"/>
                <a:ea typeface="隶书" pitchFamily="49" charset="-122"/>
              </a:rPr>
              <a:t>灰帽子破解者</a:t>
            </a:r>
          </a:p>
          <a:p>
            <a:pPr algn="l">
              <a:buFontTx/>
              <a:buChar char="•"/>
            </a:pPr>
            <a:r>
              <a:rPr kumimoji="1" lang="zh-CN" altLang="en-US" sz="2000">
                <a:latin typeface="华文中宋" pitchFamily="2" charset="-122"/>
                <a:ea typeface="华文中宋" pitchFamily="2" charset="-122"/>
              </a:rPr>
              <a:t>破解已有系统</a:t>
            </a:r>
          </a:p>
          <a:p>
            <a:pPr algn="l">
              <a:buFontTx/>
              <a:buChar char="•"/>
            </a:pPr>
            <a:r>
              <a:rPr kumimoji="1" lang="zh-CN" altLang="en-US" sz="2000">
                <a:latin typeface="华文中宋" pitchFamily="2" charset="-122"/>
                <a:ea typeface="华文中宋" pitchFamily="2" charset="-122"/>
              </a:rPr>
              <a:t>发现问题</a:t>
            </a:r>
            <a:r>
              <a:rPr kumimoji="1" lang="en-US" altLang="zh-CN" sz="2000">
                <a:latin typeface="华文中宋" pitchFamily="2" charset="-122"/>
                <a:ea typeface="华文中宋" pitchFamily="2" charset="-122"/>
              </a:rPr>
              <a:t>/</a:t>
            </a:r>
            <a:r>
              <a:rPr kumimoji="1" lang="zh-CN" altLang="en-US" sz="2000">
                <a:latin typeface="华文中宋" pitchFamily="2" charset="-122"/>
                <a:ea typeface="华文中宋" pitchFamily="2" charset="-122"/>
              </a:rPr>
              <a:t>漏洞</a:t>
            </a:r>
          </a:p>
          <a:p>
            <a:pPr algn="l">
              <a:buFontTx/>
              <a:buChar char="•"/>
            </a:pPr>
            <a:r>
              <a:rPr kumimoji="1" lang="zh-CN" altLang="en-US" sz="2000">
                <a:latin typeface="华文中宋" pitchFamily="2" charset="-122"/>
                <a:ea typeface="华文中宋" pitchFamily="2" charset="-122"/>
              </a:rPr>
              <a:t>突破极限</a:t>
            </a:r>
            <a:r>
              <a:rPr kumimoji="1" lang="en-US" altLang="zh-CN" sz="2000">
                <a:latin typeface="华文中宋" pitchFamily="2" charset="-122"/>
                <a:ea typeface="华文中宋" pitchFamily="2" charset="-122"/>
              </a:rPr>
              <a:t>/</a:t>
            </a:r>
            <a:r>
              <a:rPr kumimoji="1" lang="zh-CN" altLang="en-US" sz="2000">
                <a:latin typeface="华文中宋" pitchFamily="2" charset="-122"/>
                <a:ea typeface="华文中宋" pitchFamily="2" charset="-122"/>
              </a:rPr>
              <a:t>禁制</a:t>
            </a:r>
          </a:p>
          <a:p>
            <a:pPr algn="l">
              <a:buFontTx/>
              <a:buChar char="•"/>
            </a:pPr>
            <a:r>
              <a:rPr kumimoji="1" lang="zh-CN" altLang="en-US" sz="2000">
                <a:latin typeface="华文中宋" pitchFamily="2" charset="-122"/>
                <a:ea typeface="华文中宋" pitchFamily="2" charset="-122"/>
              </a:rPr>
              <a:t>展现自我</a:t>
            </a:r>
          </a:p>
          <a:p>
            <a:pPr algn="l"/>
            <a:r>
              <a:rPr kumimoji="1" lang="zh-CN" altLang="en-US" sz="2000" i="1">
                <a:latin typeface="华文中宋" pitchFamily="2" charset="-122"/>
                <a:ea typeface="华文中宋" pitchFamily="2" charset="-122"/>
              </a:rPr>
              <a:t>计算机</a:t>
            </a:r>
          </a:p>
          <a:p>
            <a:pPr algn="l"/>
            <a:r>
              <a:rPr kumimoji="1" lang="zh-CN" altLang="en-US" sz="2000" i="1">
                <a:latin typeface="华文中宋" pitchFamily="2" charset="-122"/>
                <a:ea typeface="华文中宋" pitchFamily="2" charset="-122"/>
              </a:rPr>
              <a:t>        为人民服务</a:t>
            </a:r>
          </a:p>
          <a:p>
            <a:pPr algn="l"/>
            <a:r>
              <a:rPr kumimoji="1" lang="zh-CN" altLang="en-US" sz="1800">
                <a:latin typeface="华文中宋" pitchFamily="2" charset="-122"/>
                <a:ea typeface="华文中宋" pitchFamily="2" charset="-122"/>
              </a:rPr>
              <a:t>漏洞发现 </a:t>
            </a:r>
            <a:r>
              <a:rPr kumimoji="1" lang="en-US" altLang="zh-CN" sz="1800">
                <a:latin typeface="华文中宋" pitchFamily="2" charset="-122"/>
                <a:ea typeface="华文中宋" pitchFamily="2" charset="-122"/>
              </a:rPr>
              <a:t>- Flashsky</a:t>
            </a:r>
          </a:p>
          <a:p>
            <a:pPr algn="l"/>
            <a:r>
              <a:rPr kumimoji="1" lang="zh-CN" altLang="en-US" sz="1800">
                <a:latin typeface="华文中宋" pitchFamily="2" charset="-122"/>
                <a:ea typeface="华文中宋" pitchFamily="2" charset="-122"/>
              </a:rPr>
              <a:t>软件破解 </a:t>
            </a:r>
            <a:r>
              <a:rPr kumimoji="1" lang="en-US" altLang="zh-CN" sz="1800">
                <a:latin typeface="华文中宋" pitchFamily="2" charset="-122"/>
                <a:ea typeface="华文中宋" pitchFamily="2" charset="-122"/>
              </a:rPr>
              <a:t>- 0 Day</a:t>
            </a:r>
          </a:p>
          <a:p>
            <a:pPr algn="l"/>
            <a:r>
              <a:rPr kumimoji="1" lang="zh-CN" altLang="en-US" sz="1800">
                <a:latin typeface="华文中宋" pitchFamily="2" charset="-122"/>
                <a:ea typeface="华文中宋" pitchFamily="2" charset="-122"/>
              </a:rPr>
              <a:t>工具提供 </a:t>
            </a:r>
            <a:r>
              <a:rPr kumimoji="1" lang="en-US" altLang="zh-CN" sz="1800">
                <a:latin typeface="华文中宋" pitchFamily="2" charset="-122"/>
                <a:ea typeface="华文中宋" pitchFamily="2" charset="-122"/>
              </a:rPr>
              <a:t>- Glacier</a:t>
            </a:r>
          </a:p>
        </p:txBody>
      </p:sp>
      <p:sp>
        <p:nvSpPr>
          <p:cNvPr id="7" name="Rectangle 18"/>
          <p:cNvSpPr>
            <a:spLocks noChangeArrowheads="1"/>
          </p:cNvSpPr>
          <p:nvPr/>
        </p:nvSpPr>
        <p:spPr bwMode="auto">
          <a:xfrm>
            <a:off x="990600" y="3352800"/>
            <a:ext cx="2398713" cy="3200400"/>
          </a:xfrm>
          <a:prstGeom prst="rect">
            <a:avLst/>
          </a:prstGeom>
          <a:solidFill>
            <a:schemeClr val="bg1"/>
          </a:solidFill>
          <a:ln w="9525">
            <a:solidFill>
              <a:schemeClr val="tx1"/>
            </a:solidFill>
            <a:miter lim="800000"/>
            <a:headEnd/>
            <a:tailEnd/>
          </a:ln>
        </p:spPr>
        <p:txBody>
          <a:bodyPr wrap="none" anchor="ctr"/>
          <a:lstStyle/>
          <a:p>
            <a:pPr algn="l"/>
            <a:r>
              <a:rPr kumimoji="1" lang="zh-CN" altLang="en-US" sz="2400">
                <a:latin typeface="Times New Roman" pitchFamily="18" charset="0"/>
                <a:ea typeface="隶书" pitchFamily="49" charset="-122"/>
              </a:rPr>
              <a:t>白帽子创新者</a:t>
            </a:r>
          </a:p>
          <a:p>
            <a:pPr algn="l">
              <a:buFontTx/>
              <a:buChar char="•"/>
            </a:pPr>
            <a:r>
              <a:rPr kumimoji="1" lang="zh-CN" altLang="en-US" sz="2000">
                <a:latin typeface="华文中宋" pitchFamily="2" charset="-122"/>
                <a:ea typeface="华文中宋" pitchFamily="2" charset="-122"/>
              </a:rPr>
              <a:t>设计新系统</a:t>
            </a:r>
          </a:p>
          <a:p>
            <a:pPr algn="l">
              <a:buFontTx/>
              <a:buChar char="•"/>
            </a:pPr>
            <a:r>
              <a:rPr kumimoji="1" lang="zh-CN" altLang="en-US" sz="2000">
                <a:latin typeface="华文中宋" pitchFamily="2" charset="-122"/>
                <a:ea typeface="华文中宋" pitchFamily="2" charset="-122"/>
              </a:rPr>
              <a:t>打破常规</a:t>
            </a:r>
          </a:p>
          <a:p>
            <a:pPr algn="l">
              <a:buFontTx/>
              <a:buChar char="•"/>
            </a:pPr>
            <a:r>
              <a:rPr kumimoji="1" lang="zh-CN" altLang="en-US" sz="2000">
                <a:latin typeface="华文中宋" pitchFamily="2" charset="-122"/>
                <a:ea typeface="华文中宋" pitchFamily="2" charset="-122"/>
              </a:rPr>
              <a:t>精研技术</a:t>
            </a:r>
          </a:p>
          <a:p>
            <a:pPr algn="l">
              <a:buFontTx/>
              <a:buChar char="•"/>
            </a:pPr>
            <a:r>
              <a:rPr kumimoji="1" lang="zh-CN" altLang="en-US" sz="2000">
                <a:latin typeface="华文中宋" pitchFamily="2" charset="-122"/>
                <a:ea typeface="华文中宋" pitchFamily="2" charset="-122"/>
              </a:rPr>
              <a:t>勇于创新</a:t>
            </a:r>
          </a:p>
          <a:p>
            <a:pPr algn="l"/>
            <a:r>
              <a:rPr kumimoji="1" lang="zh-CN" altLang="en-US" sz="2000" i="1">
                <a:latin typeface="华文中宋" pitchFamily="2" charset="-122"/>
                <a:ea typeface="华文中宋" pitchFamily="2" charset="-122"/>
              </a:rPr>
              <a:t>没有最好，</a:t>
            </a:r>
          </a:p>
          <a:p>
            <a:pPr algn="l"/>
            <a:r>
              <a:rPr kumimoji="1" lang="zh-CN" altLang="en-US" sz="2000" i="1">
                <a:latin typeface="华文中宋" pitchFamily="2" charset="-122"/>
                <a:ea typeface="华文中宋" pitchFamily="2" charset="-122"/>
              </a:rPr>
              <a:t>       只有更好</a:t>
            </a:r>
          </a:p>
          <a:p>
            <a:pPr algn="l"/>
            <a:r>
              <a:rPr kumimoji="1" lang="en-US" altLang="zh-CN" sz="1800">
                <a:latin typeface="华文中宋" pitchFamily="2" charset="-122"/>
                <a:ea typeface="华文中宋" pitchFamily="2" charset="-122"/>
              </a:rPr>
              <a:t>MS       -Bill Gates</a:t>
            </a:r>
          </a:p>
          <a:p>
            <a:pPr algn="l"/>
            <a:r>
              <a:rPr kumimoji="1" lang="en-US" altLang="zh-CN" sz="1800">
                <a:latin typeface="华文中宋" pitchFamily="2" charset="-122"/>
                <a:ea typeface="华文中宋" pitchFamily="2" charset="-122"/>
              </a:rPr>
              <a:t>GNU    -R.Stallman</a:t>
            </a:r>
          </a:p>
          <a:p>
            <a:pPr algn="l"/>
            <a:r>
              <a:rPr kumimoji="1" lang="en-US" altLang="zh-CN" sz="1800">
                <a:latin typeface="华文中宋" pitchFamily="2" charset="-122"/>
                <a:ea typeface="华文中宋" pitchFamily="2" charset="-122"/>
              </a:rPr>
              <a:t>Linux   -Linus</a:t>
            </a:r>
          </a:p>
        </p:txBody>
      </p:sp>
      <p:sp>
        <p:nvSpPr>
          <p:cNvPr id="8" name="AutoShape 19"/>
          <p:cNvSpPr>
            <a:spLocks noChangeArrowheads="1"/>
          </p:cNvSpPr>
          <p:nvPr/>
        </p:nvSpPr>
        <p:spPr bwMode="auto">
          <a:xfrm>
            <a:off x="2286000" y="2743200"/>
            <a:ext cx="1106488" cy="609600"/>
          </a:xfrm>
          <a:prstGeom prst="leftArrow">
            <a:avLst>
              <a:gd name="adj1" fmla="val 50000"/>
              <a:gd name="adj2" fmla="val 45378"/>
            </a:avLst>
          </a:prstGeom>
          <a:solidFill>
            <a:srgbClr val="FF6600"/>
          </a:solidFill>
          <a:ln w="9525">
            <a:solidFill>
              <a:schemeClr val="tx1"/>
            </a:solidFill>
            <a:miter lim="800000"/>
            <a:headEnd/>
            <a:tailEnd/>
          </a:ln>
        </p:spPr>
        <p:txBody>
          <a:bodyPr wrap="none" anchor="ctr"/>
          <a:lstStyle/>
          <a:p>
            <a:pPr algn="ctr"/>
            <a:r>
              <a:rPr kumimoji="1" lang="zh-CN" altLang="en-US" sz="2000">
                <a:latin typeface="Times New Roman" pitchFamily="18" charset="0"/>
                <a:ea typeface="华文中宋" pitchFamily="2" charset="-122"/>
              </a:rPr>
              <a:t>善</a:t>
            </a:r>
          </a:p>
        </p:txBody>
      </p:sp>
      <p:sp>
        <p:nvSpPr>
          <p:cNvPr id="9" name="Rectangle 20"/>
          <p:cNvSpPr>
            <a:spLocks noChangeArrowheads="1"/>
          </p:cNvSpPr>
          <p:nvPr/>
        </p:nvSpPr>
        <p:spPr bwMode="auto">
          <a:xfrm>
            <a:off x="6132513" y="3352800"/>
            <a:ext cx="2478087" cy="3200400"/>
          </a:xfrm>
          <a:prstGeom prst="rect">
            <a:avLst/>
          </a:prstGeom>
          <a:solidFill>
            <a:schemeClr val="tx1"/>
          </a:solidFill>
          <a:ln w="9525">
            <a:solidFill>
              <a:schemeClr val="tx1"/>
            </a:solidFill>
            <a:miter lim="800000"/>
            <a:headEnd/>
            <a:tailEnd/>
          </a:ln>
        </p:spPr>
        <p:txBody>
          <a:bodyPr wrap="none" anchor="ctr"/>
          <a:lstStyle/>
          <a:p>
            <a:pPr algn="l"/>
            <a:r>
              <a:rPr kumimoji="1" lang="zh-CN" altLang="en-US" sz="2400">
                <a:solidFill>
                  <a:schemeClr val="bg1"/>
                </a:solidFill>
                <a:latin typeface="Times New Roman" pitchFamily="18" charset="0"/>
                <a:ea typeface="隶书" pitchFamily="49" charset="-122"/>
              </a:rPr>
              <a:t>黑帽子破坏者</a:t>
            </a:r>
          </a:p>
          <a:p>
            <a:pPr algn="l">
              <a:buFontTx/>
              <a:buChar char="•"/>
            </a:pPr>
            <a:r>
              <a:rPr kumimoji="1" lang="zh-CN" altLang="en-US" sz="2000">
                <a:solidFill>
                  <a:schemeClr val="bg1"/>
                </a:solidFill>
                <a:latin typeface="华文中宋" pitchFamily="2" charset="-122"/>
                <a:ea typeface="华文中宋" pitchFamily="2" charset="-122"/>
              </a:rPr>
              <a:t>随意使用资源</a:t>
            </a:r>
          </a:p>
          <a:p>
            <a:pPr algn="l">
              <a:buFontTx/>
              <a:buChar char="•"/>
            </a:pPr>
            <a:r>
              <a:rPr kumimoji="1" lang="zh-CN" altLang="en-US" sz="2000">
                <a:solidFill>
                  <a:schemeClr val="bg1"/>
                </a:solidFill>
                <a:latin typeface="华文中宋" pitchFamily="2" charset="-122"/>
                <a:ea typeface="华文中宋" pitchFamily="2" charset="-122"/>
              </a:rPr>
              <a:t>恶意破坏</a:t>
            </a:r>
          </a:p>
          <a:p>
            <a:pPr algn="l">
              <a:buFontTx/>
              <a:buChar char="•"/>
            </a:pPr>
            <a:r>
              <a:rPr kumimoji="1" lang="zh-CN" altLang="en-US" sz="2000">
                <a:solidFill>
                  <a:schemeClr val="bg1"/>
                </a:solidFill>
                <a:latin typeface="华文中宋" pitchFamily="2" charset="-122"/>
                <a:ea typeface="华文中宋" pitchFamily="2" charset="-122"/>
              </a:rPr>
              <a:t>散播蠕虫病毒</a:t>
            </a:r>
          </a:p>
          <a:p>
            <a:pPr algn="l">
              <a:buFontTx/>
              <a:buChar char="•"/>
            </a:pPr>
            <a:r>
              <a:rPr kumimoji="1" lang="zh-CN" altLang="en-US" sz="2000">
                <a:solidFill>
                  <a:schemeClr val="bg1"/>
                </a:solidFill>
                <a:latin typeface="华文中宋" pitchFamily="2" charset="-122"/>
                <a:ea typeface="华文中宋" pitchFamily="2" charset="-122"/>
              </a:rPr>
              <a:t>商业间谍</a:t>
            </a:r>
          </a:p>
          <a:p>
            <a:pPr algn="l"/>
            <a:r>
              <a:rPr kumimoji="1" lang="zh-CN" altLang="en-US" sz="2000" i="1">
                <a:solidFill>
                  <a:schemeClr val="bg1"/>
                </a:solidFill>
                <a:latin typeface="华文中宋" pitchFamily="2" charset="-122"/>
                <a:ea typeface="华文中宋" pitchFamily="2" charset="-122"/>
              </a:rPr>
              <a:t>人不为己，</a:t>
            </a:r>
          </a:p>
          <a:p>
            <a:pPr algn="l"/>
            <a:r>
              <a:rPr kumimoji="1" lang="zh-CN" altLang="en-US" sz="2000" i="1">
                <a:solidFill>
                  <a:schemeClr val="bg1"/>
                </a:solidFill>
                <a:latin typeface="华文中宋" pitchFamily="2" charset="-122"/>
                <a:ea typeface="华文中宋" pitchFamily="2" charset="-122"/>
              </a:rPr>
              <a:t>            天诛地灭</a:t>
            </a:r>
          </a:p>
          <a:p>
            <a:pPr algn="l"/>
            <a:r>
              <a:rPr kumimoji="1" lang="zh-CN" altLang="en-US" sz="1800">
                <a:solidFill>
                  <a:schemeClr val="bg1"/>
                </a:solidFill>
                <a:latin typeface="华文中宋" pitchFamily="2" charset="-122"/>
                <a:ea typeface="华文中宋" pitchFamily="2" charset="-122"/>
              </a:rPr>
              <a:t>入侵者</a:t>
            </a:r>
            <a:r>
              <a:rPr kumimoji="1" lang="en-US" altLang="zh-CN" sz="1800">
                <a:solidFill>
                  <a:schemeClr val="bg1"/>
                </a:solidFill>
                <a:latin typeface="华文中宋" pitchFamily="2" charset="-122"/>
                <a:ea typeface="华文中宋" pitchFamily="2" charset="-122"/>
              </a:rPr>
              <a:t>-K.</a:t>
            </a:r>
            <a:r>
              <a:rPr kumimoji="1" lang="zh-CN" altLang="en-US" sz="1800">
                <a:solidFill>
                  <a:schemeClr val="bg1"/>
                </a:solidFill>
                <a:latin typeface="华文中宋" pitchFamily="2" charset="-122"/>
                <a:ea typeface="华文中宋" pitchFamily="2" charset="-122"/>
              </a:rPr>
              <a:t>米特尼克</a:t>
            </a:r>
          </a:p>
          <a:p>
            <a:pPr algn="l"/>
            <a:r>
              <a:rPr kumimoji="1" lang="en-US" altLang="zh-CN" sz="1800">
                <a:solidFill>
                  <a:schemeClr val="bg1"/>
                </a:solidFill>
                <a:latin typeface="华文中宋" pitchFamily="2" charset="-122"/>
                <a:ea typeface="华文中宋" pitchFamily="2" charset="-122"/>
              </a:rPr>
              <a:t>CIH    -      </a:t>
            </a:r>
            <a:r>
              <a:rPr kumimoji="1" lang="zh-CN" altLang="en-US" sz="1800">
                <a:solidFill>
                  <a:schemeClr val="bg1"/>
                </a:solidFill>
                <a:latin typeface="华文中宋" pitchFamily="2" charset="-122"/>
                <a:ea typeface="华文中宋" pitchFamily="2" charset="-122"/>
              </a:rPr>
              <a:t>陈盈豪</a:t>
            </a:r>
          </a:p>
          <a:p>
            <a:pPr algn="l"/>
            <a:r>
              <a:rPr kumimoji="1" lang="zh-CN" altLang="en-US" sz="1800">
                <a:solidFill>
                  <a:schemeClr val="bg1"/>
                </a:solidFill>
                <a:latin typeface="华文中宋" pitchFamily="2" charset="-122"/>
                <a:ea typeface="华文中宋" pitchFamily="2" charset="-122"/>
              </a:rPr>
              <a:t>攻击</a:t>
            </a:r>
            <a:r>
              <a:rPr kumimoji="1" lang="en-US" altLang="zh-CN" sz="1800">
                <a:solidFill>
                  <a:schemeClr val="bg1"/>
                </a:solidFill>
                <a:latin typeface="华文中宋" pitchFamily="2" charset="-122"/>
                <a:ea typeface="华文中宋" pitchFamily="2" charset="-122"/>
              </a:rPr>
              <a:t>Yahoo</a:t>
            </a:r>
            <a:r>
              <a:rPr kumimoji="1" lang="zh-CN" altLang="en-US" sz="1800">
                <a:solidFill>
                  <a:schemeClr val="bg1"/>
                </a:solidFill>
                <a:latin typeface="华文中宋" pitchFamily="2" charset="-122"/>
                <a:ea typeface="华文中宋" pitchFamily="2" charset="-122"/>
              </a:rPr>
              <a:t>者</a:t>
            </a:r>
            <a:r>
              <a:rPr kumimoji="1" lang="en-US" altLang="zh-CN" sz="1800">
                <a:solidFill>
                  <a:schemeClr val="bg1"/>
                </a:solidFill>
                <a:latin typeface="华文中宋" pitchFamily="2" charset="-122"/>
                <a:ea typeface="华文中宋" pitchFamily="2" charset="-122"/>
              </a:rPr>
              <a:t>-</a:t>
            </a:r>
            <a:r>
              <a:rPr kumimoji="1" lang="zh-CN" altLang="en-US" sz="1800">
                <a:solidFill>
                  <a:schemeClr val="bg1"/>
                </a:solidFill>
                <a:latin typeface="华文中宋" pitchFamily="2" charset="-122"/>
                <a:ea typeface="华文中宋" pitchFamily="2" charset="-122"/>
              </a:rPr>
              <a:t>匿名</a:t>
            </a:r>
          </a:p>
        </p:txBody>
      </p:sp>
      <p:sp>
        <p:nvSpPr>
          <p:cNvPr id="10" name="AutoShape 21"/>
          <p:cNvSpPr>
            <a:spLocks noChangeArrowheads="1"/>
          </p:cNvSpPr>
          <p:nvPr/>
        </p:nvSpPr>
        <p:spPr bwMode="auto">
          <a:xfrm>
            <a:off x="6096000" y="2743200"/>
            <a:ext cx="1143000" cy="609600"/>
          </a:xfrm>
          <a:prstGeom prst="rightArrow">
            <a:avLst>
              <a:gd name="adj1" fmla="val 50000"/>
              <a:gd name="adj2" fmla="val 46875"/>
            </a:avLst>
          </a:prstGeom>
          <a:solidFill>
            <a:srgbClr val="6600CC"/>
          </a:solidFill>
          <a:ln w="9525">
            <a:solidFill>
              <a:schemeClr val="tx1"/>
            </a:solidFill>
            <a:miter lim="800000"/>
            <a:headEnd/>
            <a:tailEnd/>
          </a:ln>
        </p:spPr>
        <p:txBody>
          <a:bodyPr wrap="none" anchor="ctr"/>
          <a:lstStyle/>
          <a:p>
            <a:pPr algn="ctr"/>
            <a:r>
              <a:rPr kumimoji="1" lang="zh-CN" altLang="en-US" sz="2000">
                <a:solidFill>
                  <a:schemeClr val="bg1"/>
                </a:solidFill>
                <a:latin typeface="Times New Roman" pitchFamily="18" charset="0"/>
                <a:ea typeface="华文中宋" pitchFamily="2" charset="-122"/>
              </a:rPr>
              <a:t>恶</a:t>
            </a:r>
          </a:p>
        </p:txBody>
      </p:sp>
      <p:sp>
        <p:nvSpPr>
          <p:cNvPr id="11" name="Rectangle 22"/>
          <p:cNvSpPr>
            <a:spLocks noChangeArrowheads="1"/>
          </p:cNvSpPr>
          <p:nvPr/>
        </p:nvSpPr>
        <p:spPr bwMode="auto">
          <a:xfrm>
            <a:off x="3617913" y="2895600"/>
            <a:ext cx="2286000" cy="3048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Times New Roman" pitchFamily="18" charset="0"/>
                <a:ea typeface="华文中宋" pitchFamily="2" charset="-122"/>
              </a:rPr>
              <a:t>渴求自由</a:t>
            </a:r>
          </a:p>
        </p:txBody>
      </p:sp>
      <p:sp>
        <p:nvSpPr>
          <p:cNvPr id="12" name="Line 24"/>
          <p:cNvSpPr>
            <a:spLocks noChangeShapeType="1"/>
          </p:cNvSpPr>
          <p:nvPr/>
        </p:nvSpPr>
        <p:spPr bwMode="auto">
          <a:xfrm flipV="1">
            <a:off x="990600" y="5029200"/>
            <a:ext cx="7620000" cy="0"/>
          </a:xfrm>
          <a:prstGeom prst="line">
            <a:avLst/>
          </a:prstGeom>
          <a:noFill/>
          <a:ln w="9525">
            <a:solidFill>
              <a:srgbClr val="FF0000"/>
            </a:solidFill>
            <a:prstDash val="dash"/>
            <a:round/>
            <a:headEnd/>
            <a:tailEnd/>
          </a:ln>
        </p:spPr>
        <p:txBody>
          <a:bodyPr/>
          <a:lstStyle/>
          <a:p>
            <a:endParaRPr lang="zh-CN" altLang="en-US"/>
          </a:p>
        </p:txBody>
      </p:sp>
      <p:sp>
        <p:nvSpPr>
          <p:cNvPr id="13" name="Line 25"/>
          <p:cNvSpPr>
            <a:spLocks noChangeShapeType="1"/>
          </p:cNvSpPr>
          <p:nvPr/>
        </p:nvSpPr>
        <p:spPr bwMode="auto">
          <a:xfrm flipV="1">
            <a:off x="990600" y="5638800"/>
            <a:ext cx="7620000" cy="0"/>
          </a:xfrm>
          <a:prstGeom prst="line">
            <a:avLst/>
          </a:prstGeom>
          <a:noFill/>
          <a:ln w="9525">
            <a:solidFill>
              <a:srgbClr val="FF0000"/>
            </a:solidFill>
            <a:prstDash val="dash"/>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0.70"/>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strVal val="#ppt_w*0.70"/>
                                          </p:val>
                                        </p:tav>
                                        <p:tav tm="100000">
                                          <p:val>
                                            <p:strVal val="#ppt_w"/>
                                          </p:val>
                                        </p:tav>
                                      </p:tavLst>
                                    </p:anim>
                                    <p:anim calcmode="lin" valueType="num">
                                      <p:cBhvr>
                                        <p:cTn id="26" dur="1000" fill="hold"/>
                                        <p:tgtEl>
                                          <p:spTgt spid="10"/>
                                        </p:tgtEl>
                                        <p:attrNameLst>
                                          <p:attrName>ppt_h</p:attrName>
                                        </p:attrNameLst>
                                      </p:cBhvr>
                                      <p:tavLst>
                                        <p:tav tm="0">
                                          <p:val>
                                            <p:strVal val="#ppt_h"/>
                                          </p:val>
                                        </p:tav>
                                        <p:tav tm="100000">
                                          <p:val>
                                            <p:strVal val="#ppt_h"/>
                                          </p:val>
                                        </p:tav>
                                      </p:tavLst>
                                    </p:anim>
                                    <p:animEffect transition="in" filter="fade">
                                      <p:cBhvr>
                                        <p:cTn id="27" dur="1000"/>
                                        <p:tgtEl>
                                          <p:spTgt spid="10"/>
                                        </p:tgtEl>
                                      </p:cBhvr>
                                    </p:animEffect>
                                  </p:childTnLst>
                                </p:cTn>
                              </p:par>
                              <p:par>
                                <p:cTn id="28" presetID="55"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1000" fill="hold"/>
                                        <p:tgtEl>
                                          <p:spTgt spid="9"/>
                                        </p:tgtEl>
                                        <p:attrNameLst>
                                          <p:attrName>ppt_w</p:attrName>
                                        </p:attrNameLst>
                                      </p:cBhvr>
                                      <p:tavLst>
                                        <p:tav tm="0">
                                          <p:val>
                                            <p:strVal val="#ppt_w*0.70"/>
                                          </p:val>
                                        </p:tav>
                                        <p:tav tm="100000">
                                          <p:val>
                                            <p:strVal val="#ppt_w"/>
                                          </p:val>
                                        </p:tav>
                                      </p:tavLst>
                                    </p:anim>
                                    <p:anim calcmode="lin" valueType="num">
                                      <p:cBhvr>
                                        <p:cTn id="31" dur="1000" fill="hold"/>
                                        <p:tgtEl>
                                          <p:spTgt spid="9"/>
                                        </p:tgtEl>
                                        <p:attrNameLst>
                                          <p:attrName>ppt_h</p:attrName>
                                        </p:attrNameLst>
                                      </p:cBhvr>
                                      <p:tavLst>
                                        <p:tav tm="0">
                                          <p:val>
                                            <p:strVal val="#ppt_h"/>
                                          </p:val>
                                        </p:tav>
                                        <p:tav tm="100000">
                                          <p:val>
                                            <p:strVal val="#ppt_h"/>
                                          </p:val>
                                        </p:tav>
                                      </p:tavLst>
                                    </p:anim>
                                    <p:animEffect transition="in" filter="fade">
                                      <p:cBhvr>
                                        <p:cTn id="3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14400"/>
            <a:ext cx="8382000" cy="5562600"/>
          </a:xfrm>
        </p:spPr>
        <p:txBody>
          <a:bodyPr/>
          <a:lstStyle/>
          <a:p>
            <a:pPr eaLnBrk="1" hangingPunct="1"/>
            <a:r>
              <a:rPr lang="zh-CN" altLang="en-US" dirty="0" smtClean="0"/>
              <a:t>从黑客性质上又可分为如下几种：</a:t>
            </a:r>
          </a:p>
          <a:p>
            <a:pPr lvl="1" eaLnBrk="1" hangingPunct="1"/>
            <a:r>
              <a:rPr lang="zh-CN" altLang="en-US" dirty="0" smtClean="0"/>
              <a:t>无恶意的人</a:t>
            </a:r>
            <a:r>
              <a:rPr lang="en-US" altLang="zh-CN" dirty="0" smtClean="0"/>
              <a:t>(</a:t>
            </a:r>
            <a:r>
              <a:rPr lang="zh-CN" altLang="en-US" dirty="0" smtClean="0"/>
              <a:t>白帽子、灰帽子</a:t>
            </a:r>
            <a:r>
              <a:rPr lang="en-US" altLang="zh-CN" dirty="0" smtClean="0"/>
              <a:t>)</a:t>
            </a:r>
          </a:p>
          <a:p>
            <a:pPr lvl="2" eaLnBrk="1" hangingPunct="1"/>
            <a:r>
              <a:rPr lang="zh-CN" altLang="en-US" sz="2000" dirty="0" smtClean="0"/>
              <a:t>仅仅是破译和进入一个计算机系统，为了展示自己在计算机网络方面的才能，满足某种心理需求</a:t>
            </a:r>
            <a:r>
              <a:rPr lang="en-US" altLang="zh-CN" sz="2000" dirty="0" smtClean="0"/>
              <a:t>(</a:t>
            </a:r>
            <a:r>
              <a:rPr lang="zh-CN" altLang="en-US" sz="2000" dirty="0" smtClean="0"/>
              <a:t>病毒编写者，黑客软件编写者和使用者</a:t>
            </a:r>
            <a:r>
              <a:rPr lang="en-US" altLang="zh-CN" sz="2000" dirty="0" smtClean="0"/>
              <a:t>)</a:t>
            </a:r>
          </a:p>
          <a:p>
            <a:pPr lvl="1" eaLnBrk="1" hangingPunct="1"/>
            <a:r>
              <a:rPr lang="zh-CN" altLang="en-US" dirty="0" smtClean="0"/>
              <a:t>心怀不轨，有报复心理的人</a:t>
            </a:r>
          </a:p>
          <a:p>
            <a:pPr lvl="2" eaLnBrk="1" hangingPunct="1"/>
            <a:r>
              <a:rPr lang="zh-CN" altLang="en-US" sz="2000" dirty="0" smtClean="0"/>
              <a:t>对计算机系统实施破坏，以达到某种心理平衡。比如不满的雇员，竞争的对手</a:t>
            </a:r>
          </a:p>
          <a:p>
            <a:pPr lvl="1" eaLnBrk="1" hangingPunct="1"/>
            <a:r>
              <a:rPr lang="zh-CN" altLang="en-US" dirty="0" smtClean="0"/>
              <a:t>犯罪分子</a:t>
            </a:r>
          </a:p>
          <a:p>
            <a:pPr lvl="2" eaLnBrk="1" hangingPunct="1"/>
            <a:r>
              <a:rPr lang="zh-CN" altLang="en-US" sz="2000" dirty="0" smtClean="0"/>
              <a:t>非法窃取系统资源，对数据进行未授权的修改或破坏计算机系统。  如盗用信用卡号和密码，银行转帐，网络钓鱼等</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14400"/>
            <a:ext cx="8382000" cy="5562600"/>
          </a:xfrm>
        </p:spPr>
        <p:txBody>
          <a:bodyPr/>
          <a:lstStyle/>
          <a:p>
            <a:pPr eaLnBrk="1" hangingPunct="1"/>
            <a:r>
              <a:rPr lang="zh-CN" altLang="en-US" dirty="0" smtClean="0"/>
              <a:t>威胁来源之</a:t>
            </a:r>
            <a:r>
              <a:rPr lang="zh-CN" altLang="en-US" dirty="0" smtClean="0">
                <a:solidFill>
                  <a:srgbClr val="0000FF"/>
                </a:solidFill>
              </a:rPr>
              <a:t>恶意代码</a:t>
            </a:r>
            <a:endParaRPr lang="en-US" altLang="zh-CN" dirty="0" smtClean="0">
              <a:solidFill>
                <a:srgbClr val="0000FF"/>
              </a:solidFill>
            </a:endParaRPr>
          </a:p>
          <a:p>
            <a:pPr lvl="1" eaLnBrk="1" hangingPunct="1">
              <a:lnSpc>
                <a:spcPct val="100000"/>
              </a:lnSpc>
            </a:pPr>
            <a:r>
              <a:rPr lang="zh-CN" altLang="en-US" sz="2000" dirty="0" smtClean="0"/>
              <a:t>恶意代码指病毒、蠕虫等恶意程序，往往是黑客编写使用的工具或者具有独立执行能力的病毒等软件</a:t>
            </a:r>
          </a:p>
          <a:p>
            <a:pPr eaLnBrk="1" hangingPunct="1">
              <a:lnSpc>
                <a:spcPct val="100000"/>
              </a:lnSpc>
            </a:pPr>
            <a:r>
              <a:rPr lang="zh-CN" altLang="en-US" sz="2400" dirty="0" smtClean="0"/>
              <a:t>恶意代码可分为两类：</a:t>
            </a:r>
          </a:p>
          <a:p>
            <a:pPr lvl="1" eaLnBrk="1" hangingPunct="1">
              <a:lnSpc>
                <a:spcPct val="100000"/>
              </a:lnSpc>
            </a:pPr>
            <a:r>
              <a:rPr lang="zh-CN" altLang="en-US" sz="2000" dirty="0" smtClean="0"/>
              <a:t>一类需要主程序，是某个程序中的一段或片段，不能独立于实际应用程序或系统程序</a:t>
            </a:r>
          </a:p>
          <a:p>
            <a:pPr lvl="1" eaLnBrk="1" hangingPunct="1">
              <a:lnSpc>
                <a:spcPct val="80000"/>
              </a:lnSpc>
            </a:pPr>
            <a:r>
              <a:rPr lang="zh-CN" altLang="en-US" sz="2000" dirty="0" smtClean="0"/>
              <a:t>另一类不需要主程序，是可以被操作系统调度和运行的自包含程序</a:t>
            </a:r>
            <a:endParaRPr lang="en-US" altLang="zh-CN" sz="2000" dirty="0" smtClean="0"/>
          </a:p>
          <a:p>
            <a:pPr lvl="1" eaLnBrk="1" hangingPunct="1">
              <a:lnSpc>
                <a:spcPct val="80000"/>
              </a:lnSpc>
            </a:pPr>
            <a:r>
              <a:rPr lang="zh-CN" altLang="en-US" sz="2000" dirty="0" smtClean="0">
                <a:solidFill>
                  <a:srgbClr val="0070C0"/>
                </a:solidFill>
              </a:rPr>
              <a:t>还可根据能否自我复制分类</a:t>
            </a:r>
          </a:p>
          <a:p>
            <a:pPr eaLnBrk="1" hangingPunct="1"/>
            <a:endParaRPr lang="en-US" altLang="zh-CN" dirty="0" smtClean="0">
              <a:solidFill>
                <a:srgbClr val="0000FF"/>
              </a:solidFill>
            </a:endParaRPr>
          </a:p>
          <a:p>
            <a:pPr eaLnBrk="1" hangingPunct="1"/>
            <a:endParaRPr lang="zh-CN" altLang="en-US"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17763" name="Object 4"/>
          <p:cNvGraphicFramePr>
            <a:graphicFrameLocks noChangeAspect="1"/>
          </p:cNvGraphicFramePr>
          <p:nvPr/>
        </p:nvGraphicFramePr>
        <p:xfrm>
          <a:off x="838200" y="4343400"/>
          <a:ext cx="6513513" cy="2211388"/>
        </p:xfrm>
        <a:graphic>
          <a:graphicData uri="http://schemas.openxmlformats.org/presentationml/2006/ole">
            <p:oleObj spid="_x0000_s117763" name="Visio" r:id="rId3" imgW="4192632" imgH="1411798" progId="Visio.Drawing.11">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14400"/>
            <a:ext cx="8382000" cy="5562600"/>
          </a:xfrm>
        </p:spPr>
        <p:txBody>
          <a:bodyPr/>
          <a:lstStyle/>
          <a:p>
            <a:pPr eaLnBrk="1" hangingPunct="1">
              <a:spcBef>
                <a:spcPts val="600"/>
              </a:spcBef>
              <a:spcAft>
                <a:spcPct val="0"/>
              </a:spcAft>
            </a:pPr>
            <a:r>
              <a:rPr lang="zh-CN" altLang="en-US" dirty="0" smtClean="0">
                <a:solidFill>
                  <a:srgbClr val="C00000"/>
                </a:solidFill>
              </a:rPr>
              <a:t>需要宿主程序的恶意代码</a:t>
            </a:r>
            <a:endParaRPr lang="en-US" altLang="zh-CN" dirty="0" smtClean="0">
              <a:solidFill>
                <a:srgbClr val="C00000"/>
              </a:solidFill>
            </a:endParaRPr>
          </a:p>
          <a:p>
            <a:pPr eaLnBrk="1" hangingPunct="1">
              <a:lnSpc>
                <a:spcPct val="110000"/>
              </a:lnSpc>
              <a:spcBef>
                <a:spcPct val="20000"/>
              </a:spcBef>
            </a:pPr>
            <a:r>
              <a:rPr lang="zh-CN" altLang="en-US" sz="2400" dirty="0" smtClean="0"/>
              <a:t>病毒：</a:t>
            </a:r>
          </a:p>
          <a:p>
            <a:pPr lvl="1" eaLnBrk="1" hangingPunct="1">
              <a:lnSpc>
                <a:spcPct val="110000"/>
              </a:lnSpc>
              <a:spcBef>
                <a:spcPct val="20000"/>
              </a:spcBef>
            </a:pPr>
            <a:r>
              <a:rPr lang="zh-CN" altLang="en-US" sz="2000" dirty="0" smtClean="0"/>
              <a:t>把自己的副本嵌入到其它文件</a:t>
            </a:r>
            <a:r>
              <a:rPr lang="en-US" altLang="zh-CN" sz="2000" dirty="0" smtClean="0"/>
              <a:t>(</a:t>
            </a:r>
            <a:r>
              <a:rPr lang="zh-CN" altLang="en-US" sz="2000" dirty="0" smtClean="0"/>
              <a:t>可执行文件，网页脚本等</a:t>
            </a:r>
            <a:r>
              <a:rPr lang="en-US" altLang="zh-CN" sz="2000" dirty="0" smtClean="0"/>
              <a:t>)</a:t>
            </a:r>
            <a:r>
              <a:rPr lang="zh-CN" altLang="en-US" sz="2000" dirty="0" smtClean="0"/>
              <a:t>中的方式来感染计算机系统。</a:t>
            </a:r>
          </a:p>
          <a:p>
            <a:pPr lvl="1" eaLnBrk="1" hangingPunct="1">
              <a:lnSpc>
                <a:spcPct val="110000"/>
              </a:lnSpc>
              <a:spcBef>
                <a:spcPct val="20000"/>
              </a:spcBef>
            </a:pPr>
            <a:r>
              <a:rPr lang="zh-CN" altLang="en-US" sz="2000" dirty="0" smtClean="0"/>
              <a:t>包括潜伏、感染和表现三个模块，当被感染文件加载进内存时，这些副本就会执行去感染其它文件，如此不断进行下去。</a:t>
            </a:r>
          </a:p>
          <a:p>
            <a:pPr lvl="1" eaLnBrk="1" hangingPunct="1">
              <a:lnSpc>
                <a:spcPct val="110000"/>
              </a:lnSpc>
            </a:pPr>
            <a:r>
              <a:rPr lang="zh-CN" altLang="en-US" sz="2000" dirty="0" smtClean="0"/>
              <a:t>大致有如下几种：</a:t>
            </a:r>
          </a:p>
          <a:p>
            <a:pPr lvl="2" eaLnBrk="1" hangingPunct="1">
              <a:lnSpc>
                <a:spcPct val="110000"/>
              </a:lnSpc>
            </a:pPr>
            <a:r>
              <a:rPr lang="zh-CN" altLang="en-US" sz="1800" dirty="0" smtClean="0"/>
              <a:t>引导型病毒、文件型病毒、混合型病毒、宏病毒、</a:t>
            </a:r>
            <a:r>
              <a:rPr lang="en-US" altLang="zh-CN" sz="1800" dirty="0" smtClean="0"/>
              <a:t>Java</a:t>
            </a:r>
            <a:r>
              <a:rPr lang="zh-CN" altLang="en-US" sz="1800" dirty="0" smtClean="0"/>
              <a:t>病毒 、网络病毒、脚本病毒、</a:t>
            </a:r>
            <a:r>
              <a:rPr lang="en-US" altLang="zh-CN" sz="1800" dirty="0" smtClean="0"/>
              <a:t>PE</a:t>
            </a:r>
            <a:r>
              <a:rPr lang="zh-CN" altLang="en-US" sz="1800" dirty="0" smtClean="0"/>
              <a:t>病毒</a:t>
            </a:r>
            <a:r>
              <a:rPr lang="zh-CN" altLang="en-US" sz="1800" dirty="0" smtClean="0">
                <a:solidFill>
                  <a:schemeClr val="hlink"/>
                </a:solidFill>
                <a:latin typeface="宋体" pitchFamily="2" charset="-122"/>
              </a:rPr>
              <a:t> </a:t>
            </a:r>
            <a:endParaRPr lang="zh-CN" altLang="en-US" sz="1800" dirty="0" smtClean="0"/>
          </a:p>
          <a:p>
            <a:pPr lvl="1" eaLnBrk="1" hangingPunct="1">
              <a:lnSpc>
                <a:spcPct val="110000"/>
              </a:lnSpc>
              <a:spcBef>
                <a:spcPct val="20000"/>
              </a:spcBef>
            </a:pPr>
            <a:r>
              <a:rPr lang="zh-CN" altLang="en-US" sz="2000" dirty="0" smtClean="0"/>
              <a:t>典型传播方法：邮件、</a:t>
            </a:r>
            <a:r>
              <a:rPr lang="en-US" altLang="zh-CN" sz="2000" dirty="0" smtClean="0"/>
              <a:t>USB</a:t>
            </a:r>
            <a:r>
              <a:rPr lang="zh-CN" altLang="en-US" sz="2000" dirty="0" smtClean="0"/>
              <a:t>传播、漏洞</a:t>
            </a:r>
            <a:r>
              <a:rPr lang="en-US" altLang="zh-CN" sz="2000" dirty="0" smtClean="0">
                <a:latin typeface="华文中宋" pitchFamily="2" charset="-122"/>
              </a:rPr>
              <a:t>…</a:t>
            </a:r>
            <a:endParaRPr lang="en-US" altLang="zh-CN" sz="2000" dirty="0" smtClean="0"/>
          </a:p>
          <a:p>
            <a:pPr eaLnBrk="1" hangingPunct="1">
              <a:lnSpc>
                <a:spcPct val="110000"/>
              </a:lnSpc>
              <a:spcBef>
                <a:spcPct val="20000"/>
              </a:spcBef>
            </a:pPr>
            <a:r>
              <a:rPr lang="zh-CN" altLang="en-US" sz="2400" dirty="0" smtClean="0"/>
              <a:t>现代病毒查杀技术：</a:t>
            </a:r>
          </a:p>
          <a:p>
            <a:pPr lvl="1" eaLnBrk="1" hangingPunct="1">
              <a:lnSpc>
                <a:spcPct val="110000"/>
              </a:lnSpc>
              <a:spcBef>
                <a:spcPct val="20000"/>
              </a:spcBef>
            </a:pPr>
            <a:r>
              <a:rPr lang="zh-CN" altLang="en-US" sz="2000" dirty="0" smtClean="0"/>
              <a:t>特征码</a:t>
            </a:r>
            <a:r>
              <a:rPr lang="en-US" altLang="zh-CN" sz="2000" dirty="0" smtClean="0"/>
              <a:t>+</a:t>
            </a:r>
            <a:r>
              <a:rPr lang="zh-CN" altLang="en-US" sz="2000" dirty="0" smtClean="0"/>
              <a:t>启发式</a:t>
            </a:r>
            <a:r>
              <a:rPr lang="en-US" altLang="zh-CN" sz="2000" dirty="0" smtClean="0"/>
              <a:t>+</a:t>
            </a:r>
            <a:r>
              <a:rPr lang="zh-CN" altLang="en-US" sz="2000" dirty="0" smtClean="0"/>
              <a:t>虚拟机</a:t>
            </a:r>
            <a:r>
              <a:rPr lang="en-US" altLang="zh-CN" sz="2000" dirty="0" smtClean="0"/>
              <a:t>+</a:t>
            </a:r>
            <a:r>
              <a:rPr lang="en-US" altLang="zh-CN" sz="2000" dirty="0" smtClean="0">
                <a:latin typeface="华文中宋" pitchFamily="2" charset="-122"/>
              </a:rPr>
              <a:t>…</a:t>
            </a:r>
            <a:endParaRPr lang="en-US" altLang="zh-CN" sz="2000" dirty="0" smtClean="0"/>
          </a:p>
          <a:p>
            <a:pPr lvl="1" eaLnBrk="1" hangingPunct="1">
              <a:lnSpc>
                <a:spcPct val="110000"/>
              </a:lnSpc>
              <a:spcBef>
                <a:spcPct val="20000"/>
              </a:spcBef>
            </a:pPr>
            <a:r>
              <a:rPr lang="zh-CN" altLang="en-US" sz="2000" dirty="0" smtClean="0"/>
              <a:t>云安全技术</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7010400" cy="609600"/>
          </a:xfrm>
        </p:spPr>
        <p:txBody>
          <a:bodyPr/>
          <a:lstStyle/>
          <a:p>
            <a:r>
              <a:rPr lang="zh-CN" altLang="en-US" dirty="0" smtClean="0"/>
              <a:t>课程介绍</a:t>
            </a:r>
            <a:endParaRPr lang="zh-CN" altLang="en-US" dirty="0"/>
          </a:p>
        </p:txBody>
      </p:sp>
      <p:sp>
        <p:nvSpPr>
          <p:cNvPr id="3" name="内容占位符 2"/>
          <p:cNvSpPr>
            <a:spLocks noGrp="1"/>
          </p:cNvSpPr>
          <p:nvPr>
            <p:ph idx="1"/>
          </p:nvPr>
        </p:nvSpPr>
        <p:spPr>
          <a:xfrm>
            <a:off x="457200" y="990600"/>
            <a:ext cx="8229600" cy="5410200"/>
          </a:xfrm>
        </p:spPr>
        <p:txBody>
          <a:bodyPr/>
          <a:lstStyle/>
          <a:p>
            <a:pPr eaLnBrk="1" hangingPunct="1">
              <a:lnSpc>
                <a:spcPct val="110000"/>
              </a:lnSpc>
              <a:buNone/>
            </a:pPr>
            <a:r>
              <a:rPr lang="zh-CN" altLang="en-US" dirty="0" smtClean="0"/>
              <a:t>一、现代密码学的研究范畴</a:t>
            </a:r>
          </a:p>
          <a:p>
            <a:pPr eaLnBrk="1" hangingPunct="1">
              <a:lnSpc>
                <a:spcPct val="110000"/>
              </a:lnSpc>
              <a:buNone/>
            </a:pPr>
            <a:r>
              <a:rPr lang="zh-CN" altLang="en-US" dirty="0" smtClean="0"/>
              <a:t>二、课程学习目的和方法</a:t>
            </a:r>
            <a:endParaRPr lang="en-US" altLang="zh-CN" dirty="0" smtClean="0"/>
          </a:p>
          <a:p>
            <a:pPr eaLnBrk="1" hangingPunct="1">
              <a:lnSpc>
                <a:spcPct val="110000"/>
              </a:lnSpc>
              <a:buNone/>
            </a:pPr>
            <a:r>
              <a:rPr lang="zh-CN" altLang="en-US" dirty="0" smtClean="0"/>
              <a:t>三、学时安排与课程结构</a:t>
            </a:r>
          </a:p>
          <a:p>
            <a:pPr eaLnBrk="1" hangingPunct="1">
              <a:lnSpc>
                <a:spcPct val="110000"/>
              </a:lnSpc>
              <a:buNone/>
            </a:pPr>
            <a:r>
              <a:rPr lang="zh-CN" altLang="en-US" dirty="0" smtClean="0"/>
              <a:t>四、考核方式</a:t>
            </a:r>
          </a:p>
          <a:p>
            <a:pPr eaLnBrk="1" hangingPunct="1">
              <a:lnSpc>
                <a:spcPct val="110000"/>
              </a:lnSpc>
              <a:buNone/>
            </a:pPr>
            <a:r>
              <a:rPr lang="zh-CN" altLang="en-US" dirty="0" smtClean="0"/>
              <a:t>五、教材、习题和作业</a:t>
            </a:r>
          </a:p>
          <a:p>
            <a:pPr eaLnBrk="1" hangingPunct="1">
              <a:lnSpc>
                <a:spcPct val="110000"/>
              </a:lnSpc>
              <a:buNone/>
            </a:pPr>
            <a:r>
              <a:rPr lang="zh-CN" altLang="en-US" dirty="0" smtClean="0"/>
              <a:t>六、参考书</a:t>
            </a:r>
            <a:endParaRPr lang="zh-CN" altLang="en-US"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a:t>
            </a:fld>
            <a:r>
              <a:rPr lang="en-US" altLang="zh-CN" smtClean="0"/>
              <a: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14400"/>
            <a:ext cx="8534400" cy="5562600"/>
          </a:xfrm>
        </p:spPr>
        <p:txBody>
          <a:bodyPr/>
          <a:lstStyle/>
          <a:p>
            <a:pPr eaLnBrk="1" hangingPunct="1">
              <a:lnSpc>
                <a:spcPct val="100000"/>
              </a:lnSpc>
              <a:spcBef>
                <a:spcPts val="600"/>
              </a:spcBef>
              <a:spcAft>
                <a:spcPts val="0"/>
              </a:spcAft>
              <a:defRPr/>
            </a:pPr>
            <a:r>
              <a:rPr lang="zh-CN" altLang="en-US" sz="2400" dirty="0" smtClean="0">
                <a:solidFill>
                  <a:srgbClr val="000000"/>
                </a:solidFill>
                <a:effectLst>
                  <a:outerShdw blurRad="38100" dist="38100" dir="2700000" algn="tl">
                    <a:srgbClr val="C0C0C0"/>
                  </a:outerShdw>
                </a:effectLst>
                <a:latin typeface="宋体" pitchFamily="2" charset="-122"/>
              </a:rPr>
              <a:t>特洛伊木马</a:t>
            </a:r>
          </a:p>
          <a:p>
            <a:pPr lvl="1" eaLnBrk="1" hangingPunct="1">
              <a:lnSpc>
                <a:spcPct val="100000"/>
              </a:lnSpc>
              <a:spcBef>
                <a:spcPts val="600"/>
              </a:spcBef>
              <a:spcAft>
                <a:spcPts val="0"/>
              </a:spcAft>
              <a:defRPr/>
            </a:pPr>
            <a:r>
              <a:rPr lang="zh-CN" altLang="en-US" sz="1800" dirty="0" smtClean="0">
                <a:solidFill>
                  <a:srgbClr val="000000"/>
                </a:solidFill>
                <a:effectLst>
                  <a:outerShdw blurRad="38100" dist="38100" dir="2700000" algn="tl">
                    <a:srgbClr val="C0C0C0"/>
                  </a:outerShdw>
                </a:effectLst>
                <a:latin typeface="宋体" pitchFamily="2" charset="-122"/>
              </a:rPr>
              <a:t>是隐藏在正常程序中完成恶意功能的代码</a:t>
            </a:r>
          </a:p>
          <a:p>
            <a:pPr lvl="1" eaLnBrk="1" hangingPunct="1">
              <a:lnSpc>
                <a:spcPct val="100000"/>
              </a:lnSpc>
              <a:spcBef>
                <a:spcPts val="600"/>
              </a:spcBef>
              <a:spcAft>
                <a:spcPts val="0"/>
              </a:spcAft>
              <a:defRPr/>
            </a:pPr>
            <a:r>
              <a:rPr lang="zh-CN" altLang="en-US" sz="1800" dirty="0" smtClean="0">
                <a:solidFill>
                  <a:srgbClr val="0000FF"/>
                </a:solidFill>
                <a:latin typeface="华文中宋" pitchFamily="2" charset="-122"/>
              </a:rPr>
              <a:t>实现远程控制的黑客工具</a:t>
            </a:r>
            <a:r>
              <a:rPr lang="zh-CN" altLang="en-US" sz="1800" dirty="0" smtClean="0">
                <a:latin typeface="华文中宋" pitchFamily="2" charset="-122"/>
              </a:rPr>
              <a:t>，需要植入受感染系统，需要激活，不能独立运行</a:t>
            </a:r>
          </a:p>
          <a:p>
            <a:pPr lvl="1" eaLnBrk="1" hangingPunct="1">
              <a:lnSpc>
                <a:spcPct val="100000"/>
              </a:lnSpc>
              <a:spcBef>
                <a:spcPts val="600"/>
              </a:spcBef>
              <a:spcAft>
                <a:spcPts val="0"/>
              </a:spcAft>
              <a:defRPr/>
            </a:pPr>
            <a:r>
              <a:rPr lang="zh-CN" altLang="en-US" sz="1800" dirty="0" smtClean="0">
                <a:solidFill>
                  <a:srgbClr val="0000FF"/>
                </a:solidFill>
                <a:latin typeface="华文中宋" pitchFamily="2" charset="-122"/>
              </a:rPr>
              <a:t>盗号，远程控制，攻击的傀儡机</a:t>
            </a:r>
            <a:r>
              <a:rPr lang="zh-CN" altLang="en-US" sz="1800" dirty="0" smtClean="0">
                <a:latin typeface="华文中宋" pitchFamily="2" charset="-122"/>
              </a:rPr>
              <a:t>等，现代木马有的和蠕虫融合而可独立运行</a:t>
            </a:r>
            <a:endParaRPr lang="en-US" altLang="zh-CN" sz="1800" dirty="0" smtClean="0">
              <a:latin typeface="华文中宋" pitchFamily="2" charset="-122"/>
            </a:endParaRPr>
          </a:p>
          <a:p>
            <a:pPr eaLnBrk="1" hangingPunct="1">
              <a:lnSpc>
                <a:spcPct val="100000"/>
              </a:lnSpc>
              <a:spcBef>
                <a:spcPts val="600"/>
              </a:spcBef>
              <a:spcAft>
                <a:spcPts val="0"/>
              </a:spcAft>
              <a:defRPr/>
            </a:pPr>
            <a:r>
              <a:rPr lang="zh-CN" altLang="en-US" sz="2400" dirty="0" smtClean="0">
                <a:solidFill>
                  <a:srgbClr val="000000"/>
                </a:solidFill>
                <a:effectLst>
                  <a:outerShdw blurRad="38100" dist="38100" dir="2700000" algn="tl">
                    <a:srgbClr val="C0C0C0"/>
                  </a:outerShdw>
                </a:effectLst>
                <a:latin typeface="宋体" pitchFamily="2" charset="-122"/>
              </a:rPr>
              <a:t>逻辑炸弹：</a:t>
            </a:r>
          </a:p>
          <a:p>
            <a:pPr lvl="1" eaLnBrk="1" hangingPunct="1">
              <a:lnSpc>
                <a:spcPct val="100000"/>
              </a:lnSpc>
              <a:spcBef>
                <a:spcPts val="600"/>
              </a:spcBef>
              <a:spcAft>
                <a:spcPts val="0"/>
              </a:spcAft>
              <a:defRPr/>
            </a:pPr>
            <a:r>
              <a:rPr lang="zh-CN" altLang="en-US" sz="1800" dirty="0" smtClean="0">
                <a:latin typeface="华文中宋" pitchFamily="2" charset="-122"/>
              </a:rPr>
              <a:t>古老的程序威胁之一。是嵌入在某个合法程序里面的一段代码，被设置成当满足特定条件时就会发作，也可理解为“爆炸”。</a:t>
            </a:r>
          </a:p>
          <a:p>
            <a:pPr lvl="1" eaLnBrk="1" hangingPunct="1">
              <a:lnSpc>
                <a:spcPct val="100000"/>
              </a:lnSpc>
              <a:spcBef>
                <a:spcPts val="600"/>
              </a:spcBef>
              <a:spcAft>
                <a:spcPts val="0"/>
              </a:spcAft>
              <a:defRPr/>
            </a:pPr>
            <a:r>
              <a:rPr lang="zh-CN" altLang="en-US" sz="1800" dirty="0" smtClean="0">
                <a:latin typeface="华文中宋" pitchFamily="2" charset="-122"/>
              </a:rPr>
              <a:t>一旦触发</a:t>
            </a:r>
            <a:r>
              <a:rPr lang="en-US" altLang="zh-CN" sz="1800" dirty="0" smtClean="0">
                <a:latin typeface="华文中宋" pitchFamily="2" charset="-122"/>
              </a:rPr>
              <a:t>,</a:t>
            </a:r>
            <a:r>
              <a:rPr lang="zh-CN" altLang="en-US" sz="1800" dirty="0" smtClean="0">
                <a:latin typeface="华文中宋" pitchFamily="2" charset="-122"/>
              </a:rPr>
              <a:t>可能改变或删除数据或文件</a:t>
            </a:r>
            <a:r>
              <a:rPr lang="en-US" altLang="zh-CN" sz="1800" dirty="0" smtClean="0">
                <a:latin typeface="华文中宋" pitchFamily="2" charset="-122"/>
              </a:rPr>
              <a:t>,</a:t>
            </a:r>
            <a:r>
              <a:rPr lang="zh-CN" altLang="en-US" sz="1800" dirty="0" smtClean="0">
                <a:latin typeface="华文中宋" pitchFamily="2" charset="-122"/>
              </a:rPr>
              <a:t>引起机器关机或完成某种特定的破坏工作。</a:t>
            </a:r>
          </a:p>
          <a:p>
            <a:pPr eaLnBrk="1" hangingPunct="1">
              <a:lnSpc>
                <a:spcPct val="90000"/>
              </a:lnSpc>
              <a:spcBef>
                <a:spcPct val="20000"/>
              </a:spcBef>
              <a:defRPr/>
            </a:pPr>
            <a:r>
              <a:rPr lang="zh-CN" altLang="en-US" sz="2400" dirty="0" smtClean="0">
                <a:solidFill>
                  <a:srgbClr val="000000"/>
                </a:solidFill>
                <a:effectLst>
                  <a:outerShdw blurRad="38100" dist="38100" dir="2700000" algn="tl">
                    <a:srgbClr val="C0C0C0"/>
                  </a:outerShdw>
                </a:effectLst>
                <a:latin typeface="宋体" pitchFamily="2" charset="-122"/>
              </a:rPr>
              <a:t>陷门</a:t>
            </a:r>
          </a:p>
          <a:p>
            <a:pPr lvl="1" eaLnBrk="1" hangingPunct="1">
              <a:lnSpc>
                <a:spcPct val="90000"/>
              </a:lnSpc>
              <a:spcBef>
                <a:spcPct val="20000"/>
              </a:spcBef>
              <a:defRPr/>
            </a:pPr>
            <a:r>
              <a:rPr lang="zh-CN" altLang="en-US" sz="1800" dirty="0" smtClean="0">
                <a:latin typeface="华文中宋" pitchFamily="2" charset="-122"/>
              </a:rPr>
              <a:t>后门，进入程序的秘密入口，可绕过安全检查和访问控制而获得访问</a:t>
            </a:r>
          </a:p>
          <a:p>
            <a:pPr lvl="1" algn="just" eaLnBrk="1" hangingPunct="1">
              <a:lnSpc>
                <a:spcPct val="90000"/>
              </a:lnSpc>
              <a:spcBef>
                <a:spcPct val="20000"/>
              </a:spcBef>
              <a:defRPr/>
            </a:pPr>
            <a:r>
              <a:rPr lang="zh-CN" altLang="en-US" sz="1800" dirty="0" smtClean="0">
                <a:latin typeface="华文中宋" pitchFamily="2" charset="-122"/>
              </a:rPr>
              <a:t>陷门产生的原因总结为三条：</a:t>
            </a:r>
          </a:p>
          <a:p>
            <a:pPr lvl="2" algn="just" eaLnBrk="1" hangingPunct="1">
              <a:lnSpc>
                <a:spcPct val="90000"/>
              </a:lnSpc>
              <a:spcBef>
                <a:spcPct val="20000"/>
              </a:spcBef>
              <a:defRPr/>
            </a:pPr>
            <a:r>
              <a:rPr lang="zh-CN" altLang="en-US" sz="1800" dirty="0" smtClean="0">
                <a:latin typeface="华文中宋" pitchFamily="2" charset="-122"/>
              </a:rPr>
              <a:t>程序员在程序开发期间故意插入用于程序调试或恶意目的</a:t>
            </a:r>
          </a:p>
          <a:p>
            <a:pPr lvl="2" algn="just" eaLnBrk="1" hangingPunct="1">
              <a:lnSpc>
                <a:spcPct val="90000"/>
              </a:lnSpc>
              <a:spcBef>
                <a:spcPct val="20000"/>
              </a:spcBef>
              <a:defRPr/>
            </a:pPr>
            <a:r>
              <a:rPr lang="zh-CN" altLang="en-US" sz="1800" dirty="0" smtClean="0">
                <a:latin typeface="华文中宋" pitchFamily="2" charset="-122"/>
              </a:rPr>
              <a:t>为了连接未来的扩展而提供的“钩子”（</a:t>
            </a:r>
            <a:r>
              <a:rPr lang="en-US" altLang="zh-CN" sz="1800" dirty="0" smtClean="0">
                <a:latin typeface="华文中宋" pitchFamily="2" charset="-122"/>
              </a:rPr>
              <a:t>HOOKS</a:t>
            </a:r>
            <a:r>
              <a:rPr lang="zh-CN" altLang="en-US" sz="1800" dirty="0" smtClean="0">
                <a:latin typeface="华文中宋" pitchFamily="2" charset="-122"/>
              </a:rPr>
              <a:t>）；</a:t>
            </a:r>
          </a:p>
          <a:p>
            <a:pPr lvl="2" algn="just" eaLnBrk="1" hangingPunct="1">
              <a:lnSpc>
                <a:spcPct val="90000"/>
              </a:lnSpc>
              <a:spcBef>
                <a:spcPct val="20000"/>
              </a:spcBef>
              <a:defRPr/>
            </a:pPr>
            <a:r>
              <a:rPr lang="zh-CN" altLang="en-US" sz="1800" dirty="0" smtClean="0">
                <a:latin typeface="华文中宋" pitchFamily="2" charset="-122"/>
              </a:rPr>
              <a:t>为了在程序出错后，了解模块内部各变量的状况；</a:t>
            </a:r>
          </a:p>
          <a:p>
            <a:pPr lvl="1" eaLnBrk="1" hangingPunct="1">
              <a:lnSpc>
                <a:spcPct val="100000"/>
              </a:lnSpc>
              <a:spcBef>
                <a:spcPts val="600"/>
              </a:spcBef>
              <a:spcAft>
                <a:spcPts val="0"/>
              </a:spcAft>
              <a:defRPr/>
            </a:pPr>
            <a:endParaRPr lang="zh-CN" altLang="en-US" sz="2000" dirty="0" smtClean="0">
              <a:latin typeface="华文中宋" pitchFamily="2" charset="-122"/>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90600"/>
            <a:ext cx="8382000" cy="5638800"/>
          </a:xfrm>
        </p:spPr>
        <p:txBody>
          <a:bodyPr/>
          <a:lstStyle/>
          <a:p>
            <a:pPr eaLnBrk="1" hangingPunct="1">
              <a:lnSpc>
                <a:spcPct val="100000"/>
              </a:lnSpc>
              <a:spcBef>
                <a:spcPts val="600"/>
              </a:spcBef>
              <a:spcAft>
                <a:spcPct val="0"/>
              </a:spcAft>
            </a:pPr>
            <a:r>
              <a:rPr lang="zh-CN" altLang="en-US" dirty="0" smtClean="0">
                <a:solidFill>
                  <a:srgbClr val="C00000"/>
                </a:solidFill>
              </a:rPr>
              <a:t>不需要宿主程序的恶意代码</a:t>
            </a:r>
            <a:endParaRPr lang="en-US" altLang="zh-CN" dirty="0" smtClean="0">
              <a:solidFill>
                <a:srgbClr val="C00000"/>
              </a:solidFill>
            </a:endParaRPr>
          </a:p>
          <a:p>
            <a:pPr eaLnBrk="1" hangingPunct="1">
              <a:lnSpc>
                <a:spcPct val="100000"/>
              </a:lnSpc>
              <a:spcBef>
                <a:spcPts val="600"/>
              </a:spcBef>
              <a:spcAft>
                <a:spcPct val="0"/>
              </a:spcAft>
            </a:pPr>
            <a:r>
              <a:rPr lang="zh-CN" altLang="en-US" sz="2400" dirty="0" smtClean="0">
                <a:solidFill>
                  <a:srgbClr val="000000"/>
                </a:solidFill>
                <a:effectLst>
                  <a:outerShdw blurRad="38100" dist="38100" dir="2700000" algn="tl">
                    <a:srgbClr val="C0C0C0"/>
                  </a:outerShdw>
                </a:effectLst>
                <a:latin typeface="宋体" pitchFamily="2" charset="-122"/>
              </a:rPr>
              <a:t>蠕虫</a:t>
            </a:r>
            <a:endParaRPr lang="en-US" altLang="zh-CN" sz="2400" dirty="0" smtClean="0">
              <a:solidFill>
                <a:srgbClr val="000000"/>
              </a:solidFill>
              <a:effectLst>
                <a:outerShdw blurRad="38100" dist="38100" dir="2700000" algn="tl">
                  <a:srgbClr val="C0C0C0"/>
                </a:outerShdw>
              </a:effectLst>
              <a:latin typeface="宋体" pitchFamily="2" charset="-122"/>
            </a:endParaRPr>
          </a:p>
          <a:p>
            <a:pPr lvl="1" algn="just" eaLnBrk="1" hangingPunct="1">
              <a:lnSpc>
                <a:spcPct val="100000"/>
              </a:lnSpc>
              <a:spcBef>
                <a:spcPct val="20000"/>
              </a:spcBef>
              <a:defRPr/>
            </a:pPr>
            <a:r>
              <a:rPr lang="zh-CN" altLang="en-US" sz="2000" dirty="0" smtClean="0">
                <a:solidFill>
                  <a:srgbClr val="000000"/>
                </a:solidFill>
                <a:effectLst>
                  <a:outerShdw blurRad="38100" dist="38100" dir="2700000" algn="tl">
                    <a:srgbClr val="C0C0C0"/>
                  </a:outerShdw>
                </a:effectLst>
                <a:latin typeface="Times New Roman" pitchFamily="18" charset="0"/>
              </a:rPr>
              <a:t>一般认为</a:t>
            </a:r>
            <a:r>
              <a:rPr lang="zh-CN" altLang="en-US" sz="2000" dirty="0" smtClean="0">
                <a:solidFill>
                  <a:srgbClr val="000000"/>
                </a:solidFill>
                <a:effectLst>
                  <a:outerShdw blurRad="38100" dist="38100" dir="2700000" algn="tl">
                    <a:srgbClr val="C0C0C0"/>
                  </a:outerShdw>
                </a:effectLst>
                <a:latin typeface="华文中宋"/>
              </a:rPr>
              <a:t>“</a:t>
            </a:r>
            <a:r>
              <a:rPr lang="zh-CN" altLang="en-US" sz="2000" dirty="0" smtClean="0">
                <a:solidFill>
                  <a:srgbClr val="000000"/>
                </a:solidFill>
                <a:effectLst>
                  <a:outerShdw blurRad="38100" dist="38100" dir="2700000" algn="tl">
                    <a:srgbClr val="C0C0C0"/>
                  </a:outerShdw>
                </a:effectLst>
                <a:latin typeface="Times New Roman" pitchFamily="18" charset="0"/>
              </a:rPr>
              <a:t>网络蠕虫是一种智能化、自动化，综合网络攻击、密码学和计算机病毒技术，不需要计算机使用者干预即可运行的攻击程序或代码。它会扫描和攻击网络上存在系统漏洞的节点主机，通过局域网或者国际互联网从一个节点传播到另外一个节点</a:t>
            </a:r>
            <a:r>
              <a:rPr lang="zh-CN" altLang="en-US" sz="2000" dirty="0" smtClean="0">
                <a:solidFill>
                  <a:srgbClr val="000000"/>
                </a:solidFill>
                <a:effectLst>
                  <a:outerShdw blurRad="38100" dist="38100" dir="2700000" algn="tl">
                    <a:srgbClr val="C0C0C0"/>
                  </a:outerShdw>
                </a:effectLst>
                <a:latin typeface="华文中宋"/>
              </a:rPr>
              <a:t>”</a:t>
            </a:r>
            <a:endParaRPr lang="zh-CN" altLang="en-US" sz="2000" dirty="0" smtClean="0">
              <a:latin typeface="华文中宋" pitchFamily="2" charset="-122"/>
            </a:endParaRPr>
          </a:p>
          <a:p>
            <a:pPr lvl="1" eaLnBrk="1" hangingPunct="1">
              <a:lnSpc>
                <a:spcPct val="100000"/>
              </a:lnSpc>
              <a:spcBef>
                <a:spcPct val="20000"/>
              </a:spcBef>
              <a:defRPr/>
            </a:pPr>
            <a:r>
              <a:rPr lang="zh-CN" altLang="en-US" sz="2000" dirty="0" smtClean="0">
                <a:solidFill>
                  <a:srgbClr val="004C00"/>
                </a:solidFill>
                <a:effectLst>
                  <a:outerShdw blurRad="38100" dist="38100" dir="2700000" algn="tl">
                    <a:srgbClr val="C0C0C0"/>
                  </a:outerShdw>
                </a:effectLst>
                <a:latin typeface="Times New Roman" pitchFamily="18" charset="0"/>
              </a:rPr>
              <a:t>一旦在系统中被激活</a:t>
            </a:r>
            <a:r>
              <a:rPr lang="en-US" altLang="zh-CN" sz="2000" dirty="0" smtClean="0">
                <a:solidFill>
                  <a:srgbClr val="004C00"/>
                </a:solidFill>
                <a:effectLst>
                  <a:outerShdw blurRad="38100" dist="38100" dir="2700000" algn="tl">
                    <a:srgbClr val="C0C0C0"/>
                  </a:outerShdw>
                </a:effectLst>
                <a:latin typeface="Times New Roman" pitchFamily="18" charset="0"/>
              </a:rPr>
              <a:t>,</a:t>
            </a:r>
            <a:r>
              <a:rPr lang="zh-CN" altLang="en-US" sz="2000" dirty="0" smtClean="0">
                <a:solidFill>
                  <a:srgbClr val="004C00"/>
                </a:solidFill>
                <a:effectLst>
                  <a:outerShdw blurRad="38100" dist="38100" dir="2700000" algn="tl">
                    <a:srgbClr val="C0C0C0"/>
                  </a:outerShdw>
                </a:effectLst>
                <a:latin typeface="Times New Roman" pitchFamily="18" charset="0"/>
              </a:rPr>
              <a:t>网络蠕虫可以表现得像计算机病毒或细菌，或者可以注入特洛伊木马程序</a:t>
            </a:r>
            <a:r>
              <a:rPr lang="en-US" altLang="zh-CN" sz="2000" dirty="0" smtClean="0">
                <a:solidFill>
                  <a:srgbClr val="004C00"/>
                </a:solidFill>
                <a:effectLst>
                  <a:outerShdw blurRad="38100" dist="38100" dir="2700000" algn="tl">
                    <a:srgbClr val="C0C0C0"/>
                  </a:outerShdw>
                </a:effectLst>
                <a:latin typeface="Times New Roman" pitchFamily="18" charset="0"/>
              </a:rPr>
              <a:t>,</a:t>
            </a:r>
            <a:r>
              <a:rPr lang="zh-CN" altLang="en-US" sz="2000" dirty="0" smtClean="0">
                <a:solidFill>
                  <a:srgbClr val="004C00"/>
                </a:solidFill>
                <a:effectLst>
                  <a:outerShdw blurRad="38100" dist="38100" dir="2700000" algn="tl">
                    <a:srgbClr val="C0C0C0"/>
                  </a:outerShdw>
                </a:effectLst>
                <a:latin typeface="Times New Roman" pitchFamily="18" charset="0"/>
              </a:rPr>
              <a:t>或者进行任何次数的破坏或毁灭行动</a:t>
            </a:r>
            <a:r>
              <a:rPr lang="zh-CN" altLang="en-US" sz="2000" dirty="0" smtClean="0">
                <a:solidFill>
                  <a:srgbClr val="000000"/>
                </a:solidFill>
                <a:effectLst>
                  <a:outerShdw blurRad="38100" dist="38100" dir="2700000" algn="tl">
                    <a:srgbClr val="C0C0C0"/>
                  </a:outerShdw>
                </a:effectLst>
                <a:latin typeface="Times New Roman" pitchFamily="18" charset="0"/>
              </a:rPr>
              <a:t>。</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marL="692150" indent="-347663">
              <a:lnSpc>
                <a:spcPct val="100000"/>
              </a:lnSpc>
              <a:buClr>
                <a:schemeClr val="accent2"/>
              </a:buClr>
              <a:buFont typeface="Wingdings" pitchFamily="2" charset="2"/>
              <a:buChar char="l"/>
              <a:defRPr/>
            </a:pPr>
            <a:r>
              <a:rPr lang="zh-CN" altLang="en-US" sz="2000" dirty="0" smtClean="0">
                <a:solidFill>
                  <a:srgbClr val="000000"/>
                </a:solidFill>
                <a:effectLst>
                  <a:outerShdw blurRad="38100" dist="38100" dir="2700000" algn="tl">
                    <a:srgbClr val="C0C0C0"/>
                  </a:outerShdw>
                </a:effectLst>
                <a:latin typeface="华文中宋" pitchFamily="2" charset="-122"/>
                <a:ea typeface="华文中宋" pitchFamily="2" charset="-122"/>
              </a:rPr>
              <a:t>网络蠕虫传播主要靠网络载体实现。如</a:t>
            </a:r>
            <a:r>
              <a:rPr lang="en-US" altLang="zh-CN" sz="2000" dirty="0" smtClean="0">
                <a:solidFill>
                  <a:srgbClr val="000000"/>
                </a:solidFill>
                <a:effectLst>
                  <a:outerShdw blurRad="38100" dist="38100" dir="2700000" algn="tl">
                    <a:srgbClr val="C0C0C0"/>
                  </a:outerShdw>
                </a:effectLst>
                <a:latin typeface="华文中宋" pitchFamily="2" charset="-122"/>
                <a:ea typeface="华文中宋" pitchFamily="2" charset="-122"/>
              </a:rPr>
              <a:t>:</a:t>
            </a:r>
            <a:r>
              <a:rPr lang="en-US" altLang="zh-CN" sz="2000" dirty="0" smtClean="0">
                <a:latin typeface="华文中宋" pitchFamily="2" charset="-122"/>
                <a:ea typeface="华文中宋" pitchFamily="2" charset="-122"/>
              </a:rPr>
              <a:t>①</a:t>
            </a:r>
            <a:r>
              <a:rPr lang="zh-CN" altLang="en-US" sz="2000" dirty="0" smtClean="0">
                <a:latin typeface="华文中宋" pitchFamily="2" charset="-122"/>
                <a:ea typeface="华文中宋" pitchFamily="2" charset="-122"/>
              </a:rPr>
              <a:t>电子邮件机制；②远程执行能力；③远程注册能力：蠕虫作为一个用户注册到另一个远程系统中去</a:t>
            </a:r>
            <a:r>
              <a:rPr lang="en-US" altLang="zh-CN" sz="2000" dirty="0" smtClean="0">
                <a:latin typeface="华文中宋" pitchFamily="2" charset="-122"/>
                <a:ea typeface="华文中宋" pitchFamily="2" charset="-122"/>
              </a:rPr>
              <a:t>,</a:t>
            </a:r>
            <a:r>
              <a:rPr lang="zh-CN" altLang="en-US" sz="2000" dirty="0" smtClean="0">
                <a:latin typeface="华文中宋" pitchFamily="2" charset="-122"/>
                <a:ea typeface="华文中宋" pitchFamily="2" charset="-122"/>
              </a:rPr>
              <a:t>然后使用命令将自己从一个系统复制到另一系统</a:t>
            </a:r>
            <a:endParaRPr lang="en-US" altLang="zh-CN" sz="2000" dirty="0" smtClean="0">
              <a:latin typeface="华文中宋" pitchFamily="2" charset="-122"/>
              <a:ea typeface="华文中宋" pitchFamily="2" charset="-122"/>
            </a:endParaRPr>
          </a:p>
          <a:p>
            <a:pPr eaLnBrk="1" hangingPunct="1">
              <a:lnSpc>
                <a:spcPct val="100000"/>
              </a:lnSpc>
              <a:spcBef>
                <a:spcPct val="10000"/>
              </a:spcBef>
            </a:pPr>
            <a:r>
              <a:rPr lang="zh-CN" altLang="en-US" sz="2400" dirty="0" smtClean="0"/>
              <a:t>细菌</a:t>
            </a:r>
            <a:r>
              <a:rPr lang="en-US" altLang="zh-CN" sz="2400" dirty="0" smtClean="0"/>
              <a:t>:</a:t>
            </a:r>
          </a:p>
          <a:p>
            <a:pPr lvl="1" eaLnBrk="1" hangingPunct="1">
              <a:lnSpc>
                <a:spcPct val="100000"/>
              </a:lnSpc>
              <a:spcBef>
                <a:spcPct val="10000"/>
              </a:spcBef>
            </a:pPr>
            <a:r>
              <a:rPr lang="zh-CN" altLang="en-US" sz="2000" dirty="0" smtClean="0">
                <a:latin typeface="华文中宋" pitchFamily="2" charset="-122"/>
              </a:rPr>
              <a:t>是一些并不明显破坏文件的程序</a:t>
            </a:r>
            <a:r>
              <a:rPr lang="en-US" altLang="zh-CN" sz="2000" dirty="0" smtClean="0">
                <a:latin typeface="华文中宋" pitchFamily="2" charset="-122"/>
              </a:rPr>
              <a:t>,</a:t>
            </a:r>
            <a:r>
              <a:rPr lang="zh-CN" altLang="en-US" sz="2000" dirty="0" smtClean="0">
                <a:latin typeface="华文中宋" pitchFamily="2" charset="-122"/>
              </a:rPr>
              <a:t>惟一目的就是繁殖自己。可能什么也不做，以指数级地复制</a:t>
            </a:r>
            <a:r>
              <a:rPr lang="en-US" altLang="zh-CN" sz="2000" dirty="0" smtClean="0">
                <a:latin typeface="华文中宋" pitchFamily="2" charset="-122"/>
              </a:rPr>
              <a:t>,</a:t>
            </a:r>
            <a:r>
              <a:rPr lang="zh-CN" altLang="en-US" sz="2000" dirty="0" smtClean="0">
                <a:latin typeface="华文中宋" pitchFamily="2" charset="-122"/>
              </a:rPr>
              <a:t>最终耗尽了所有系统资源</a:t>
            </a:r>
            <a:r>
              <a:rPr lang="en-US" altLang="zh-CN" sz="2000" dirty="0" smtClean="0">
                <a:latin typeface="华文中宋" pitchFamily="2" charset="-122"/>
              </a:rPr>
              <a:t>(</a:t>
            </a:r>
            <a:r>
              <a:rPr lang="zh-CN" altLang="en-US" sz="2000" dirty="0" smtClean="0">
                <a:latin typeface="华文中宋" pitchFamily="2" charset="-122"/>
              </a:rPr>
              <a:t>如</a:t>
            </a:r>
            <a:r>
              <a:rPr lang="en-US" altLang="zh-CN" sz="2000" dirty="0" smtClean="0">
                <a:latin typeface="华文中宋" pitchFamily="2" charset="-122"/>
              </a:rPr>
              <a:t>CPU,RAM ,</a:t>
            </a:r>
            <a:r>
              <a:rPr lang="zh-CN" altLang="en-US" sz="2000" dirty="0" smtClean="0">
                <a:latin typeface="华文中宋" pitchFamily="2" charset="-122"/>
              </a:rPr>
              <a:t>硬盘等</a:t>
            </a:r>
            <a:r>
              <a:rPr lang="en-US" altLang="zh-CN" sz="2000" dirty="0" smtClean="0">
                <a:latin typeface="华文中宋" pitchFamily="2" charset="-122"/>
              </a:rPr>
              <a:t>),</a:t>
            </a:r>
            <a:r>
              <a:rPr lang="zh-CN" altLang="en-US" sz="2000" dirty="0" smtClean="0">
                <a:latin typeface="华文中宋" pitchFamily="2" charset="-122"/>
              </a:rPr>
              <a:t>从而拒绝用户访问这些可用的系统资源</a:t>
            </a:r>
            <a:endParaRPr lang="zh-CN" altLang="en-US"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14400"/>
            <a:ext cx="8382000" cy="5562600"/>
          </a:xfrm>
        </p:spPr>
        <p:txBody>
          <a:bodyPr/>
          <a:lstStyle/>
          <a:p>
            <a:pPr eaLnBrk="1" hangingPunct="1">
              <a:lnSpc>
                <a:spcPct val="100000"/>
              </a:lnSpc>
              <a:defRPr/>
            </a:pPr>
            <a:r>
              <a:rPr lang="zh-CN" altLang="en-US" sz="2000" dirty="0" smtClean="0"/>
              <a:t>了解信息安全事件和发展态势的典型网站</a:t>
            </a:r>
          </a:p>
          <a:p>
            <a:pPr lvl="1" eaLnBrk="1" hangingPunct="1">
              <a:lnSpc>
                <a:spcPct val="100000"/>
              </a:lnSpc>
              <a:defRPr/>
            </a:pPr>
            <a:r>
              <a:rPr lang="zh-CN" altLang="en-US" sz="1800" dirty="0" smtClean="0"/>
              <a:t>国家互联网应急响应协调处理中心</a:t>
            </a:r>
            <a:r>
              <a:rPr lang="en-US" altLang="zh-CN" sz="1800" dirty="0" smtClean="0">
                <a:solidFill>
                  <a:srgbClr val="020202"/>
                </a:solidFill>
                <a:effectLst>
                  <a:outerShdw blurRad="38100" dist="38100" dir="2700000" algn="tl">
                    <a:srgbClr val="C0C0C0"/>
                  </a:outerShdw>
                </a:effectLst>
                <a:latin typeface="华文中宋" pitchFamily="2" charset="-122"/>
              </a:rPr>
              <a:t>CNCERT/CC</a:t>
            </a:r>
            <a:endParaRPr lang="zh-CN" altLang="en-US" sz="1800" dirty="0" smtClean="0"/>
          </a:p>
          <a:p>
            <a:pPr lvl="2" eaLnBrk="1" hangingPunct="1">
              <a:lnSpc>
                <a:spcPct val="100000"/>
              </a:lnSpc>
              <a:defRPr/>
            </a:pPr>
            <a:r>
              <a:rPr lang="en-US" altLang="zh-CN" sz="1600" dirty="0" smtClean="0">
                <a:hlinkClick r:id="rId2"/>
              </a:rPr>
              <a:t>http://www.cert.org.cn/</a:t>
            </a:r>
            <a:r>
              <a:rPr lang="en-US" altLang="zh-CN" sz="1600" dirty="0" smtClean="0"/>
              <a:t> </a:t>
            </a:r>
            <a:r>
              <a:rPr lang="zh-CN" altLang="en-US" sz="1600" dirty="0" smtClean="0"/>
              <a:t>关于安全事件、病毒、攻击的详细报告</a:t>
            </a:r>
          </a:p>
          <a:p>
            <a:pPr lvl="2" eaLnBrk="1" hangingPunct="1">
              <a:lnSpc>
                <a:spcPct val="100000"/>
              </a:lnSpc>
              <a:defRPr/>
            </a:pPr>
            <a:r>
              <a:rPr lang="en-US" altLang="zh-CN" sz="1600" dirty="0" smtClean="0">
                <a:hlinkClick r:id="rId3"/>
              </a:rPr>
              <a:t>http://www.cert.org/</a:t>
            </a:r>
            <a:r>
              <a:rPr lang="en-US" altLang="zh-CN" sz="1600" dirty="0" smtClean="0"/>
              <a:t>  </a:t>
            </a:r>
            <a:r>
              <a:rPr lang="zh-CN" altLang="en-US" sz="1600" dirty="0" smtClean="0"/>
              <a:t>是美国的互联网应急中心</a:t>
            </a:r>
            <a:r>
              <a:rPr lang="en-US" altLang="zh-CN" sz="1600" dirty="0" smtClean="0"/>
              <a:t>CERT/CC</a:t>
            </a:r>
          </a:p>
          <a:p>
            <a:pPr lvl="2" eaLnBrk="1" hangingPunct="1">
              <a:lnSpc>
                <a:spcPct val="100000"/>
              </a:lnSpc>
              <a:defRPr/>
            </a:pPr>
            <a:r>
              <a:rPr lang="en-US" altLang="zh-CN" sz="1600" dirty="0" smtClean="0">
                <a:solidFill>
                  <a:srgbClr val="020202"/>
                </a:solidFill>
                <a:effectLst>
                  <a:outerShdw blurRad="38100" dist="38100" dir="2700000" algn="tl">
                    <a:srgbClr val="C0C0C0"/>
                  </a:outerShdw>
                </a:effectLst>
                <a:latin typeface="华文中宋" pitchFamily="2" charset="-122"/>
              </a:rPr>
              <a:t>CERT: computer emergency response team,</a:t>
            </a:r>
            <a:r>
              <a:rPr lang="zh-CN" altLang="en-US" sz="1600" dirty="0" smtClean="0">
                <a:solidFill>
                  <a:srgbClr val="020202"/>
                </a:solidFill>
                <a:effectLst>
                  <a:outerShdw blurRad="38100" dist="38100" dir="2700000" algn="tl">
                    <a:srgbClr val="C0C0C0"/>
                  </a:outerShdw>
                </a:effectLst>
                <a:latin typeface="华文中宋" pitchFamily="2" charset="-122"/>
              </a:rPr>
              <a:t>计算机应急响应组</a:t>
            </a:r>
            <a:endParaRPr lang="zh-CN" altLang="en-US" sz="1600" dirty="0" smtClean="0"/>
          </a:p>
          <a:p>
            <a:pPr lvl="1" eaLnBrk="1" hangingPunct="1">
              <a:lnSpc>
                <a:spcPct val="100000"/>
              </a:lnSpc>
              <a:defRPr/>
            </a:pPr>
            <a:r>
              <a:rPr lang="zh-CN" altLang="en-US" sz="1800" dirty="0" smtClean="0"/>
              <a:t>国际计算机网络入侵防范中心</a:t>
            </a:r>
          </a:p>
          <a:p>
            <a:pPr lvl="2" eaLnBrk="1" hangingPunct="1">
              <a:lnSpc>
                <a:spcPct val="100000"/>
              </a:lnSpc>
              <a:defRPr/>
            </a:pPr>
            <a:r>
              <a:rPr lang="en-US" altLang="zh-CN" sz="1600" dirty="0" smtClean="0">
                <a:hlinkClick r:id="rId4"/>
              </a:rPr>
              <a:t>http://www.nipc.org.cn/</a:t>
            </a:r>
            <a:r>
              <a:rPr lang="en-US" altLang="zh-CN" sz="1600" dirty="0" smtClean="0"/>
              <a:t> </a:t>
            </a:r>
            <a:r>
              <a:rPr lang="zh-CN" altLang="en-US" sz="1600" dirty="0" smtClean="0"/>
              <a:t>安全漏洞（跟踪）</a:t>
            </a:r>
          </a:p>
          <a:p>
            <a:pPr lvl="1" eaLnBrk="1" hangingPunct="1">
              <a:lnSpc>
                <a:spcPct val="100000"/>
              </a:lnSpc>
              <a:defRPr/>
            </a:pPr>
            <a:r>
              <a:rPr lang="zh-CN" altLang="en-US" sz="1800" dirty="0" smtClean="0"/>
              <a:t>公安部国家计算机病毒应急处理中心</a:t>
            </a:r>
          </a:p>
          <a:p>
            <a:pPr lvl="2" eaLnBrk="1" hangingPunct="1">
              <a:lnSpc>
                <a:spcPct val="100000"/>
              </a:lnSpc>
              <a:defRPr/>
            </a:pPr>
            <a:r>
              <a:rPr lang="en-US" altLang="zh-CN" sz="1600" dirty="0" smtClean="0">
                <a:hlinkClick r:id="rId5"/>
              </a:rPr>
              <a:t>http://www.antivirus-china.org.cn/</a:t>
            </a:r>
            <a:r>
              <a:rPr lang="en-US" altLang="zh-CN" sz="1600" dirty="0" smtClean="0"/>
              <a:t> </a:t>
            </a:r>
            <a:r>
              <a:rPr lang="zh-CN" altLang="en-US" sz="1600" dirty="0" smtClean="0"/>
              <a:t>官方的病毒预报</a:t>
            </a:r>
            <a:endParaRPr lang="en-US" altLang="zh-CN" sz="1600" dirty="0" smtClean="0"/>
          </a:p>
          <a:p>
            <a:pPr lvl="1" eaLnBrk="1" hangingPunct="1">
              <a:lnSpc>
                <a:spcPct val="100000"/>
              </a:lnSpc>
              <a:defRPr/>
            </a:pPr>
            <a:r>
              <a:rPr lang="zh-CN" altLang="en-US" sz="1800" dirty="0" smtClean="0"/>
              <a:t>中国信息安全博士网</a:t>
            </a:r>
            <a:r>
              <a:rPr lang="en-US" altLang="zh-CN" sz="1800" dirty="0" smtClean="0"/>
              <a:t>------</a:t>
            </a:r>
            <a:r>
              <a:rPr lang="zh-CN" altLang="en-US" sz="1800" dirty="0" smtClean="0">
                <a:solidFill>
                  <a:srgbClr val="990099"/>
                </a:solidFill>
              </a:rPr>
              <a:t>安全周报</a:t>
            </a:r>
          </a:p>
          <a:p>
            <a:pPr lvl="2" eaLnBrk="1" hangingPunct="1">
              <a:lnSpc>
                <a:spcPct val="100000"/>
              </a:lnSpc>
              <a:defRPr/>
            </a:pPr>
            <a:r>
              <a:rPr lang="en-US" altLang="zh-CN" sz="1600" dirty="0" smtClean="0">
                <a:hlinkClick r:id="rId6"/>
              </a:rPr>
              <a:t>http://www.secdoctor.com/</a:t>
            </a:r>
            <a:r>
              <a:rPr lang="en-US" altLang="zh-CN" sz="1600" dirty="0" smtClean="0"/>
              <a:t>  </a:t>
            </a:r>
            <a:r>
              <a:rPr lang="zh-CN" altLang="en-US" sz="1600" dirty="0" smtClean="0"/>
              <a:t>关于信息安全方面的各类新闻</a:t>
            </a:r>
          </a:p>
          <a:p>
            <a:pPr lvl="1" eaLnBrk="1" hangingPunct="1">
              <a:lnSpc>
                <a:spcPct val="100000"/>
              </a:lnSpc>
              <a:defRPr/>
            </a:pPr>
            <a:r>
              <a:rPr lang="en-US" altLang="zh-CN" sz="1800" dirty="0" smtClean="0"/>
              <a:t>IT</a:t>
            </a:r>
            <a:r>
              <a:rPr lang="zh-CN" altLang="en-US" sz="1800" dirty="0" smtClean="0"/>
              <a:t>技术网站：如 </a:t>
            </a:r>
            <a:r>
              <a:rPr lang="en-US" altLang="zh-CN" sz="1800" dirty="0" smtClean="0">
                <a:hlinkClick r:id="rId7"/>
              </a:rPr>
              <a:t>http://</a:t>
            </a:r>
            <a:r>
              <a:rPr lang="en-US" altLang="zh-CN" sz="1600" dirty="0" smtClean="0">
                <a:hlinkClick r:id="rId7"/>
              </a:rPr>
              <a:t>www.51cto.com</a:t>
            </a:r>
            <a:r>
              <a:rPr lang="en-US" altLang="zh-CN" sz="1600" dirty="0" smtClean="0"/>
              <a:t> </a:t>
            </a:r>
            <a:r>
              <a:rPr lang="zh-CN" altLang="en-US" sz="1600" dirty="0" smtClean="0"/>
              <a:t>更新及时，全面。还有</a:t>
            </a:r>
            <a:r>
              <a:rPr lang="zh-CN" altLang="en-US" sz="1600" dirty="0" smtClean="0">
                <a:solidFill>
                  <a:srgbClr val="004C00"/>
                </a:solidFill>
              </a:rPr>
              <a:t>安全视点</a:t>
            </a:r>
            <a:r>
              <a:rPr lang="zh-CN" altLang="en-US" sz="1600" dirty="0" smtClean="0"/>
              <a:t>网站等</a:t>
            </a:r>
          </a:p>
          <a:p>
            <a:pPr lvl="1" eaLnBrk="1" hangingPunct="1">
              <a:lnSpc>
                <a:spcPct val="100000"/>
              </a:lnSpc>
              <a:defRPr/>
            </a:pPr>
            <a:r>
              <a:rPr lang="zh-CN" altLang="en-US" sz="1800" dirty="0" smtClean="0"/>
              <a:t>杀毒、防火墙、</a:t>
            </a:r>
            <a:r>
              <a:rPr lang="en-US" altLang="zh-CN" sz="1800" dirty="0" smtClean="0"/>
              <a:t>IDS</a:t>
            </a:r>
            <a:r>
              <a:rPr lang="zh-CN" altLang="en-US" sz="1800" dirty="0" smtClean="0"/>
              <a:t>等网络安全公司</a:t>
            </a:r>
          </a:p>
          <a:p>
            <a:pPr lvl="2" eaLnBrk="1" hangingPunct="1">
              <a:lnSpc>
                <a:spcPct val="100000"/>
              </a:lnSpc>
              <a:defRPr/>
            </a:pPr>
            <a:r>
              <a:rPr lang="en-US" altLang="zh-CN" sz="1600" dirty="0" smtClean="0"/>
              <a:t>360</a:t>
            </a:r>
            <a:r>
              <a:rPr lang="zh-CN" altLang="en-US" sz="1600" dirty="0" smtClean="0"/>
              <a:t>，瑞星，金山，赛门铁克，绿盟，启明星辰，天融信</a:t>
            </a:r>
            <a:r>
              <a:rPr lang="en-US" altLang="zh-CN" sz="1600" dirty="0" smtClean="0">
                <a:latin typeface="华文中宋" pitchFamily="2" charset="-122"/>
              </a:rPr>
              <a:t>…</a:t>
            </a:r>
            <a:endParaRPr lang="en-US" altLang="zh-CN" sz="1600" dirty="0" smtClean="0"/>
          </a:p>
          <a:p>
            <a:pPr lvl="1" eaLnBrk="1" hangingPunct="1">
              <a:lnSpc>
                <a:spcPct val="100000"/>
              </a:lnSpc>
              <a:defRPr/>
            </a:pPr>
            <a:r>
              <a:rPr lang="zh-CN" altLang="en-US" sz="1800" dirty="0" smtClean="0"/>
              <a:t>密码网站、黑客网站</a:t>
            </a:r>
            <a:endParaRPr lang="zh-CN" altLang="en-US"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第一章  绪论 ：</a:t>
            </a:r>
            <a:r>
              <a:rPr kumimoji="0" lang="en-US" altLang="zh-CN"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1.1 </a:t>
            </a:r>
            <a:r>
              <a:rPr kumimoji="0" lang="zh-CN" altLang="en-US"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信息安全面临的威胁</a:t>
            </a:r>
            <a:endParaRPr kumimoji="0" lang="zh-CN" altLang="en-US" sz="1800" b="1" i="0" u="none" strike="noStrike" kern="0" cap="none" spc="0" normalizeH="0" baseline="0" noProof="0" dirty="0">
              <a:ln>
                <a:noFill/>
              </a:ln>
              <a:solidFill>
                <a:srgbClr val="004C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kern="0"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1.2.1 </a:t>
            </a:r>
            <a:r>
              <a:rPr lang="zh-CN" altLang="en-US" dirty="0" smtClean="0">
                <a:latin typeface="Times New Roman" pitchFamily="18" charset="0"/>
                <a:cs typeface="Times New Roman" pitchFamily="18" charset="0"/>
              </a:rPr>
              <a:t>安全事件</a:t>
            </a:r>
            <a:endParaRPr lang="zh-CN" altLang="en-US" dirty="0">
              <a:latin typeface="Times New Roman" pitchFamily="18" charset="0"/>
              <a:cs typeface="Times New Roman" pitchFamily="18" charset="0"/>
            </a:endParaRPr>
          </a:p>
        </p:txBody>
      </p:sp>
      <p:sp>
        <p:nvSpPr>
          <p:cNvPr id="4" name="标题 1"/>
          <p:cNvSpPr txBox="1">
            <a:spLocks/>
          </p:cNvSpPr>
          <p:nvPr/>
        </p:nvSpPr>
        <p:spPr bwMode="auto">
          <a:xfrm>
            <a:off x="467544" y="0"/>
            <a:ext cx="3096344" cy="404664"/>
          </a:xfrm>
          <a:prstGeom prst="rect">
            <a:avLst/>
          </a:prstGeom>
          <a:solidFill>
            <a:schemeClr val="bg1">
              <a:lumMod val="95000"/>
            </a:schemeClr>
          </a:solidFill>
          <a:ln w="9525">
            <a:solidFill>
              <a:srgbClr val="CCECFF"/>
            </a:solidFill>
            <a:miter lim="800000"/>
            <a:headEnd/>
            <a:tailEnd/>
          </a:ln>
        </p:spPr>
        <p:txBody>
          <a:bodyPr anchor="b"/>
          <a:lstStyle/>
          <a:p>
            <a:pPr algn="l" eaLnBrk="0" hangingPunct="0">
              <a:defRPr/>
            </a:pPr>
            <a:r>
              <a:rPr lang="zh-CN" altLang="en-US" sz="2000" b="1" kern="0" dirty="0" smtClean="0">
                <a:solidFill>
                  <a:srgbClr val="006600"/>
                </a:solidFill>
                <a:effectLst>
                  <a:outerShdw blurRad="38100" dist="38100" dir="2700000" algn="tl">
                    <a:srgbClr val="000000">
                      <a:alpha val="43137"/>
                    </a:srgbClr>
                  </a:outerShdw>
                </a:effectLst>
                <a:latin typeface="华文中宋" pitchFamily="2" charset="-122"/>
                <a:ea typeface="华文中宋" pitchFamily="2" charset="-122"/>
                <a:cs typeface="+mj-cs"/>
              </a:rPr>
              <a:t>第一章 信息系统安全概述</a:t>
            </a:r>
            <a:endParaRPr lang="zh-CN" altLang="en-US" sz="2000" b="1" kern="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cs typeface="+mj-cs"/>
            </a:endParaRPr>
          </a:p>
        </p:txBody>
      </p:sp>
      <p:sp>
        <p:nvSpPr>
          <p:cNvPr id="5" name="标题 1"/>
          <p:cNvSpPr txBox="1">
            <a:spLocks/>
          </p:cNvSpPr>
          <p:nvPr/>
        </p:nvSpPr>
        <p:spPr bwMode="auto">
          <a:xfrm>
            <a:off x="3563888" y="0"/>
            <a:ext cx="4536504" cy="404664"/>
          </a:xfrm>
          <a:prstGeom prst="rect">
            <a:avLst/>
          </a:prstGeom>
          <a:solidFill>
            <a:schemeClr val="accent6">
              <a:lumMod val="40000"/>
              <a:lumOff val="60000"/>
            </a:schemeClr>
          </a:solidFill>
          <a:ln w="9525">
            <a:solidFill>
              <a:srgbClr val="CCECFF"/>
            </a:solidFill>
            <a:miter lim="800000"/>
            <a:headEnd/>
            <a:tailEnd/>
          </a:ln>
        </p:spPr>
        <p:txBody>
          <a:bodyPr anchor="b"/>
          <a:lstStyle/>
          <a:p>
            <a:pPr eaLnBrk="0" hangingPunct="0">
              <a:defRPr/>
            </a:pPr>
            <a:r>
              <a:rPr lang="en-US" altLang="zh-CN" sz="2000" b="1" kern="0" dirty="0" smtClean="0">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rPr>
              <a:t>§1.2 </a:t>
            </a:r>
            <a:r>
              <a:rPr lang="zh-CN" altLang="en-US" sz="2000" b="1" kern="0" dirty="0" smtClean="0">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rPr>
              <a:t>安全事件对信息系统的影响</a:t>
            </a:r>
            <a:endParaRPr lang="zh-CN" altLang="en-US" sz="2000" b="1" kern="0" dirty="0">
              <a:solidFill>
                <a:schemeClr val="tx1"/>
              </a:solidFill>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7" name="内容占位符 6"/>
          <p:cNvSpPr>
            <a:spLocks noGrp="1"/>
          </p:cNvSpPr>
          <p:nvPr>
            <p:ph idx="1"/>
          </p:nvPr>
        </p:nvSpPr>
        <p:spPr/>
        <p:txBody>
          <a:bodyPr/>
          <a:lstStyle/>
          <a:p>
            <a:r>
              <a:rPr lang="en-US" altLang="zh-CN" dirty="0" smtClean="0"/>
              <a:t>CNCERT/CC: http://www.cert.org.cn/</a:t>
            </a:r>
            <a:endParaRPr lang="zh-CN" altLang="en-US" dirty="0"/>
          </a:p>
        </p:txBody>
      </p:sp>
      <p:sp>
        <p:nvSpPr>
          <p:cNvPr id="8" name="TextBox 10"/>
          <p:cNvSpPr txBox="1">
            <a:spLocks noChangeArrowheads="1"/>
          </p:cNvSpPr>
          <p:nvPr/>
        </p:nvSpPr>
        <p:spPr bwMode="auto">
          <a:xfrm>
            <a:off x="533400" y="5867400"/>
            <a:ext cx="7848600" cy="369888"/>
          </a:xfrm>
          <a:prstGeom prst="rect">
            <a:avLst/>
          </a:prstGeom>
          <a:solidFill>
            <a:schemeClr val="bg1"/>
          </a:solidFill>
          <a:ln w="9525">
            <a:solidFill>
              <a:schemeClr val="hlink"/>
            </a:solidFill>
            <a:miter lim="800000"/>
            <a:headEnd/>
            <a:tailEnd/>
          </a:ln>
        </p:spPr>
        <p:txBody>
          <a:bodyPr lIns="54000" rIns="54000">
            <a:spAutoFit/>
          </a:bodyPr>
          <a:lstStyle/>
          <a:p>
            <a:pPr algn="l"/>
            <a:r>
              <a:rPr lang="en-US" altLang="zh-CN" sz="1800">
                <a:solidFill>
                  <a:srgbClr val="660066"/>
                </a:solidFill>
                <a:latin typeface="华文中宋" pitchFamily="2" charset="-122"/>
                <a:ea typeface="华文中宋" pitchFamily="2" charset="-122"/>
              </a:rPr>
              <a:t>80</a:t>
            </a:r>
            <a:r>
              <a:rPr lang="zh-CN" altLang="en-US" sz="1800">
                <a:solidFill>
                  <a:srgbClr val="660066"/>
                </a:solidFill>
                <a:latin typeface="华文中宋" pitchFamily="2" charset="-122"/>
                <a:ea typeface="华文中宋" pitchFamily="2" charset="-122"/>
              </a:rPr>
              <a:t>：</a:t>
            </a:r>
            <a:r>
              <a:rPr lang="en-US" altLang="zh-CN" sz="1800">
                <a:solidFill>
                  <a:srgbClr val="660066"/>
                </a:solidFill>
                <a:latin typeface="华文中宋" pitchFamily="2" charset="-122"/>
                <a:ea typeface="华文中宋" pitchFamily="2" charset="-122"/>
              </a:rPr>
              <a:t>http                 443</a:t>
            </a:r>
            <a:r>
              <a:rPr lang="zh-CN" altLang="en-US" sz="1800">
                <a:solidFill>
                  <a:srgbClr val="660066"/>
                </a:solidFill>
                <a:latin typeface="华文中宋" pitchFamily="2" charset="-122"/>
                <a:ea typeface="华文中宋" pitchFamily="2" charset="-122"/>
              </a:rPr>
              <a:t>：</a:t>
            </a:r>
            <a:r>
              <a:rPr lang="en-US" altLang="zh-CN" sz="1800">
                <a:solidFill>
                  <a:srgbClr val="660066"/>
                </a:solidFill>
                <a:latin typeface="华文中宋" pitchFamily="2" charset="-122"/>
                <a:ea typeface="华文中宋" pitchFamily="2" charset="-122"/>
              </a:rPr>
              <a:t>https(</a:t>
            </a:r>
            <a:r>
              <a:rPr lang="zh-CN" altLang="en-US" sz="1800">
                <a:solidFill>
                  <a:srgbClr val="660066"/>
                </a:solidFill>
                <a:latin typeface="华文中宋" pitchFamily="2" charset="-122"/>
                <a:ea typeface="华文中宋" pitchFamily="2" charset="-122"/>
              </a:rPr>
              <a:t>加密传输</a:t>
            </a:r>
            <a:r>
              <a:rPr lang="en-US" altLang="zh-CN" sz="1800">
                <a:solidFill>
                  <a:srgbClr val="660066"/>
                </a:solidFill>
                <a:latin typeface="华文中宋" pitchFamily="2" charset="-122"/>
                <a:ea typeface="华文中宋" pitchFamily="2" charset="-122"/>
              </a:rPr>
              <a:t>)               554</a:t>
            </a:r>
            <a:r>
              <a:rPr lang="zh-CN" altLang="en-US" sz="1800">
                <a:solidFill>
                  <a:srgbClr val="660066"/>
                </a:solidFill>
                <a:latin typeface="华文中宋" pitchFamily="2" charset="-122"/>
                <a:ea typeface="华文中宋" pitchFamily="2" charset="-122"/>
              </a:rPr>
              <a:t>：实时流协议</a:t>
            </a:r>
          </a:p>
        </p:txBody>
      </p:sp>
      <p:pic>
        <p:nvPicPr>
          <p:cNvPr id="61442" name="Picture 2"/>
          <p:cNvPicPr>
            <a:picLocks noChangeAspect="1" noChangeArrowheads="1"/>
          </p:cNvPicPr>
          <p:nvPr/>
        </p:nvPicPr>
        <p:blipFill>
          <a:blip r:embed="rId3" cstate="print"/>
          <a:srcRect l="19572" t="29246" r="65578" b="45554"/>
          <a:stretch>
            <a:fillRect/>
          </a:stretch>
        </p:blipFill>
        <p:spPr bwMode="auto">
          <a:xfrm>
            <a:off x="683568" y="2060848"/>
            <a:ext cx="3326770" cy="3528392"/>
          </a:xfrm>
          <a:prstGeom prst="rect">
            <a:avLst/>
          </a:prstGeom>
          <a:noFill/>
          <a:ln w="9525">
            <a:noFill/>
            <a:miter lim="800000"/>
            <a:headEnd/>
            <a:tailEnd/>
          </a:ln>
        </p:spPr>
      </p:pic>
      <p:pic>
        <p:nvPicPr>
          <p:cNvPr id="11" name="Picture 3"/>
          <p:cNvPicPr>
            <a:picLocks noChangeAspect="1" noChangeArrowheads="1"/>
          </p:cNvPicPr>
          <p:nvPr/>
        </p:nvPicPr>
        <p:blipFill>
          <a:blip r:embed="rId4" cstate="print"/>
          <a:srcRect l="19572" t="34286" r="65578" b="41234"/>
          <a:stretch>
            <a:fillRect/>
          </a:stretch>
        </p:blipFill>
        <p:spPr bwMode="auto">
          <a:xfrm>
            <a:off x="4788024" y="2060847"/>
            <a:ext cx="3456384" cy="35611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kern="0"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1.2.1 </a:t>
            </a:r>
            <a:r>
              <a:rPr lang="zh-CN" altLang="en-US" dirty="0" smtClean="0">
                <a:latin typeface="Times New Roman" pitchFamily="18" charset="0"/>
                <a:cs typeface="Times New Roman" pitchFamily="18" charset="0"/>
              </a:rPr>
              <a:t>安全事件</a:t>
            </a:r>
            <a:endParaRPr lang="zh-CN" altLang="en-US" dirty="0">
              <a:latin typeface="Times New Roman" pitchFamily="18" charset="0"/>
              <a:cs typeface="Times New Roman" pitchFamily="18" charset="0"/>
            </a:endParaRPr>
          </a:p>
        </p:txBody>
      </p:sp>
      <p:sp>
        <p:nvSpPr>
          <p:cNvPr id="4" name="标题 1"/>
          <p:cNvSpPr txBox="1">
            <a:spLocks/>
          </p:cNvSpPr>
          <p:nvPr/>
        </p:nvSpPr>
        <p:spPr bwMode="auto">
          <a:xfrm>
            <a:off x="467544" y="0"/>
            <a:ext cx="3096344" cy="404664"/>
          </a:xfrm>
          <a:prstGeom prst="rect">
            <a:avLst/>
          </a:prstGeom>
          <a:solidFill>
            <a:schemeClr val="bg1">
              <a:lumMod val="95000"/>
            </a:schemeClr>
          </a:solidFill>
          <a:ln w="9525">
            <a:solidFill>
              <a:srgbClr val="CCECFF"/>
            </a:solidFill>
            <a:miter lim="800000"/>
            <a:headEnd/>
            <a:tailEnd/>
          </a:ln>
        </p:spPr>
        <p:txBody>
          <a:bodyPr anchor="b"/>
          <a:lstStyle/>
          <a:p>
            <a:pPr algn="l" eaLnBrk="0" hangingPunct="0">
              <a:defRPr/>
            </a:pPr>
            <a:r>
              <a:rPr lang="zh-CN" altLang="en-US" sz="2000" b="1" kern="0" dirty="0" smtClean="0">
                <a:solidFill>
                  <a:srgbClr val="006600"/>
                </a:solidFill>
                <a:effectLst>
                  <a:outerShdw blurRad="38100" dist="38100" dir="2700000" algn="tl">
                    <a:srgbClr val="000000">
                      <a:alpha val="43137"/>
                    </a:srgbClr>
                  </a:outerShdw>
                </a:effectLst>
                <a:latin typeface="华文中宋" pitchFamily="2" charset="-122"/>
                <a:ea typeface="华文中宋" pitchFamily="2" charset="-122"/>
                <a:cs typeface="+mj-cs"/>
              </a:rPr>
              <a:t>第一章 信息系统安全概述</a:t>
            </a:r>
            <a:endParaRPr lang="zh-CN" altLang="en-US" sz="2000" b="1" kern="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cs typeface="+mj-cs"/>
            </a:endParaRPr>
          </a:p>
        </p:txBody>
      </p:sp>
      <p:sp>
        <p:nvSpPr>
          <p:cNvPr id="5" name="标题 1"/>
          <p:cNvSpPr txBox="1">
            <a:spLocks/>
          </p:cNvSpPr>
          <p:nvPr/>
        </p:nvSpPr>
        <p:spPr bwMode="auto">
          <a:xfrm>
            <a:off x="3563888" y="0"/>
            <a:ext cx="4536504" cy="404664"/>
          </a:xfrm>
          <a:prstGeom prst="rect">
            <a:avLst/>
          </a:prstGeom>
          <a:solidFill>
            <a:schemeClr val="accent6">
              <a:lumMod val="40000"/>
              <a:lumOff val="60000"/>
            </a:schemeClr>
          </a:solidFill>
          <a:ln w="9525">
            <a:solidFill>
              <a:srgbClr val="CCECFF"/>
            </a:solidFill>
            <a:miter lim="800000"/>
            <a:headEnd/>
            <a:tailEnd/>
          </a:ln>
        </p:spPr>
        <p:txBody>
          <a:bodyPr anchor="b"/>
          <a:lstStyle/>
          <a:p>
            <a:pPr eaLnBrk="0" hangingPunct="0">
              <a:defRPr/>
            </a:pPr>
            <a:r>
              <a:rPr lang="en-US" altLang="zh-CN" sz="2000" b="1" kern="0" dirty="0" smtClean="0">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rPr>
              <a:t>§1.2 </a:t>
            </a:r>
            <a:r>
              <a:rPr lang="zh-CN" altLang="en-US" sz="2000" b="1" kern="0" dirty="0" smtClean="0">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rPr>
              <a:t>安全事件对信息系统的影响</a:t>
            </a:r>
            <a:endParaRPr lang="zh-CN" altLang="en-US" sz="2000" b="1" kern="0" dirty="0">
              <a:solidFill>
                <a:schemeClr val="tx1"/>
              </a:solidFill>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12" name="Rectangle 2"/>
          <p:cNvSpPr txBox="1">
            <a:spLocks noChangeArrowheads="1"/>
          </p:cNvSpPr>
          <p:nvPr/>
        </p:nvSpPr>
        <p:spPr>
          <a:xfrm>
            <a:off x="446856" y="1243608"/>
            <a:ext cx="7365504" cy="45720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
                <a:schemeClr val="tx2"/>
              </a:buClr>
              <a:buSzTx/>
              <a:buFont typeface="Wingdings" pitchFamily="2" charset="2"/>
              <a:buNone/>
              <a:tabLst/>
              <a:defRPr/>
            </a:pPr>
            <a:r>
              <a:rPr kumimoji="0" lang="zh-CN" altLang="en-US" sz="28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华文中宋" pitchFamily="2" charset="-122"/>
                <a:ea typeface="华文中宋" pitchFamily="2" charset="-122"/>
                <a:cs typeface="+mn-cs"/>
              </a:rPr>
              <a:t>举报中心：</a:t>
            </a:r>
            <a:r>
              <a:rPr kumimoji="0" lang="en-US" altLang="zh-CN" sz="28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华文中宋" pitchFamily="2" charset="-122"/>
                <a:ea typeface="华文中宋" pitchFamily="2" charset="-122"/>
                <a:cs typeface="+mn-cs"/>
              </a:rPr>
              <a:t>http://www.12321.cn/index.php</a:t>
            </a:r>
          </a:p>
        </p:txBody>
      </p:sp>
      <p:pic>
        <p:nvPicPr>
          <p:cNvPr id="13" name="Picture 4" descr="top_img1"/>
          <p:cNvPicPr>
            <a:picLocks noChangeAspect="1" noChangeArrowheads="1"/>
          </p:cNvPicPr>
          <p:nvPr/>
        </p:nvPicPr>
        <p:blipFill>
          <a:blip r:embed="rId3" cstate="print"/>
          <a:srcRect/>
          <a:stretch>
            <a:fillRect/>
          </a:stretch>
        </p:blipFill>
        <p:spPr bwMode="auto">
          <a:xfrm>
            <a:off x="1295400" y="1874614"/>
            <a:ext cx="6019800" cy="977900"/>
          </a:xfrm>
          <a:prstGeom prst="rect">
            <a:avLst/>
          </a:prstGeom>
          <a:noFill/>
          <a:ln w="9525">
            <a:noFill/>
            <a:miter lim="800000"/>
            <a:headEnd/>
            <a:tailEnd/>
          </a:ln>
        </p:spPr>
      </p:pic>
      <p:pic>
        <p:nvPicPr>
          <p:cNvPr id="62466" name="Picture 2"/>
          <p:cNvPicPr>
            <a:picLocks noChangeAspect="1" noChangeArrowheads="1"/>
          </p:cNvPicPr>
          <p:nvPr/>
        </p:nvPicPr>
        <p:blipFill>
          <a:blip r:embed="rId4" cstate="print"/>
          <a:srcRect/>
          <a:stretch>
            <a:fillRect/>
          </a:stretch>
        </p:blipFill>
        <p:spPr bwMode="auto">
          <a:xfrm>
            <a:off x="248798" y="3140546"/>
            <a:ext cx="4428796" cy="2915791"/>
          </a:xfrm>
          <a:prstGeom prst="rect">
            <a:avLst/>
          </a:prstGeom>
          <a:noFill/>
          <a:ln w="9525">
            <a:noFill/>
            <a:miter lim="800000"/>
            <a:headEnd/>
            <a:tailEnd/>
          </a:ln>
        </p:spPr>
      </p:pic>
      <p:pic>
        <p:nvPicPr>
          <p:cNvPr id="62467" name="Picture 3"/>
          <p:cNvPicPr>
            <a:picLocks noChangeAspect="1" noChangeArrowheads="1"/>
          </p:cNvPicPr>
          <p:nvPr/>
        </p:nvPicPr>
        <p:blipFill>
          <a:blip r:embed="rId5" cstate="print"/>
          <a:srcRect/>
          <a:stretch>
            <a:fillRect/>
          </a:stretch>
        </p:blipFill>
        <p:spPr bwMode="auto">
          <a:xfrm>
            <a:off x="4716016" y="3140546"/>
            <a:ext cx="3971925" cy="2952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信息安全的模型</a:t>
            </a:r>
            <a:endParaRPr lang="zh-CN" altLang="en-US" dirty="0"/>
          </a:p>
        </p:txBody>
      </p:sp>
      <p:sp>
        <p:nvSpPr>
          <p:cNvPr id="3" name="内容占位符 2"/>
          <p:cNvSpPr>
            <a:spLocks noGrp="1"/>
          </p:cNvSpPr>
          <p:nvPr>
            <p:ph idx="1"/>
          </p:nvPr>
        </p:nvSpPr>
        <p:spPr>
          <a:xfrm>
            <a:off x="457200" y="914400"/>
            <a:ext cx="8458200" cy="5638800"/>
          </a:xfrm>
        </p:spPr>
        <p:txBody>
          <a:bodyPr/>
          <a:lstStyle/>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从信息安全的作用点出发，信息安全可划分为如下的四层次模型</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cs typeface="+mn-cs"/>
              </a:rPr>
              <a:t>物理（实体）安全：基础设施的安全，硬件</a:t>
            </a: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cs typeface="+mn-cs"/>
              </a:rPr>
              <a:t>运行（系统）安全：系统的安全，</a:t>
            </a:r>
            <a:r>
              <a:rPr lang="en-US" altLang="zh-CN" sz="2000" dirty="0" smtClean="0">
                <a:solidFill>
                  <a:srgbClr val="000000"/>
                </a:solidFill>
                <a:effectLst>
                  <a:outerShdw blurRad="38100" dist="38100" dir="2700000" algn="tl">
                    <a:srgbClr val="C0C0C0"/>
                  </a:outerShdw>
                </a:effectLst>
                <a:latin typeface="Times New Roman" pitchFamily="18" charset="0"/>
                <a:cs typeface="+mn-cs"/>
              </a:rPr>
              <a:t>OS</a:t>
            </a:r>
            <a:r>
              <a:rPr lang="zh-CN" altLang="en-US" sz="2000" dirty="0" smtClean="0">
                <a:solidFill>
                  <a:srgbClr val="000000"/>
                </a:solidFill>
                <a:effectLst>
                  <a:outerShdw blurRad="38100" dist="38100" dir="2700000" algn="tl">
                    <a:srgbClr val="C0C0C0"/>
                  </a:outerShdw>
                </a:effectLst>
                <a:latin typeface="Times New Roman" pitchFamily="18" charset="0"/>
                <a:cs typeface="+mn-cs"/>
              </a:rPr>
              <a:t>，数据库等</a:t>
            </a:r>
            <a:endParaRPr lang="en-US" altLang="zh-CN" sz="2000" dirty="0" smtClean="0">
              <a:solidFill>
                <a:srgbClr val="000000"/>
              </a:solidFill>
              <a:effectLst>
                <a:outerShdw blurRad="38100" dist="38100" dir="2700000" algn="tl">
                  <a:srgbClr val="C0C0C0"/>
                </a:outerShdw>
              </a:effectLst>
              <a:latin typeface="Times New Roman" pitchFamily="18" charset="0"/>
              <a:cs typeface="+mn-cs"/>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cs typeface="+mn-cs"/>
              </a:rPr>
              <a:t>数据（信息）安全：信息自身的安全，包括信息在系统中产生、处理、存储和传输过程中的泄漏、仿冒、篡改、抵赖等过程所涉及的安全问题，称之为“数据安全”。</a:t>
            </a: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cs typeface="+mn-cs"/>
              </a:rPr>
              <a:t>内容安全：信息利用的安全、不良内容的过滤，包括有害信息、垃圾邮件、谣言、暴力宣传等等</a:t>
            </a: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cs typeface="+mn-cs"/>
              </a:rPr>
              <a:t>这些安全层次与安全属性形成交互网格。</a:t>
            </a:r>
            <a:endParaRPr lang="en-US" altLang="zh-CN" sz="2000" dirty="0" smtClean="0">
              <a:solidFill>
                <a:srgbClr val="000000"/>
              </a:solidFill>
              <a:effectLst>
                <a:outerShdw blurRad="38100" dist="38100" dir="2700000" algn="tl">
                  <a:srgbClr val="C0C0C0"/>
                </a:outerShdw>
              </a:effectLst>
              <a:latin typeface="Times New Roman" pitchFamily="18" charset="0"/>
              <a:cs typeface="+mn-cs"/>
            </a:endParaRPr>
          </a:p>
          <a:p>
            <a:pPr eaLnBrk="1" hangingPunct="1">
              <a:lnSpc>
                <a:spcPct val="110000"/>
              </a:lnSpc>
            </a:pPr>
            <a:r>
              <a:rPr lang="zh-CN" altLang="en-US" sz="2000" u="sng" dirty="0" smtClean="0">
                <a:solidFill>
                  <a:srgbClr val="000000"/>
                </a:solidFill>
                <a:effectLst>
                  <a:outerShdw blurRad="38100" dist="38100" dir="2700000" algn="tl">
                    <a:srgbClr val="C0C0C0"/>
                  </a:outerShdw>
                </a:effectLst>
                <a:latin typeface="Times New Roman" pitchFamily="18" charset="0"/>
              </a:rPr>
              <a:t>密码学主要通过对信息数据自身进行加解密和对消息的来源及实体身份进行认证等手段实现对信息的防护</a:t>
            </a:r>
            <a:r>
              <a:rPr lang="zh-CN" altLang="en-US" sz="2000" dirty="0" smtClean="0">
                <a:solidFill>
                  <a:srgbClr val="000000"/>
                </a:solidFill>
                <a:effectLst>
                  <a:outerShdw blurRad="38100" dist="38100" dir="2700000" algn="tl">
                    <a:srgbClr val="C0C0C0"/>
                  </a:outerShdw>
                </a:effectLst>
                <a:latin typeface="Times New Roman" pitchFamily="18" charset="0"/>
              </a:rPr>
              <a:t>，因此主要解决的是</a:t>
            </a:r>
            <a:r>
              <a:rPr lang="zh-CN" altLang="en-US" sz="2000" dirty="0" smtClean="0">
                <a:solidFill>
                  <a:srgbClr val="FF0000"/>
                </a:solidFill>
                <a:effectLst>
                  <a:outerShdw blurRad="38100" dist="38100" dir="2700000" algn="tl">
                    <a:srgbClr val="C0C0C0"/>
                  </a:outerShdw>
                </a:effectLst>
                <a:latin typeface="Times New Roman" pitchFamily="18" charset="0"/>
              </a:rPr>
              <a:t>数据安全</a:t>
            </a:r>
            <a:r>
              <a:rPr lang="zh-CN" altLang="en-US" sz="2000" dirty="0" smtClean="0">
                <a:solidFill>
                  <a:srgbClr val="000000"/>
                </a:solidFill>
                <a:effectLst>
                  <a:outerShdw blurRad="38100" dist="38100" dir="2700000" algn="tl">
                    <a:srgbClr val="C0C0C0"/>
                  </a:outerShdw>
                </a:effectLst>
                <a:latin typeface="Times New Roman" pitchFamily="18" charset="0"/>
              </a:rPr>
              <a:t>问题。</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信息所面临的安全威胁是来自于各个层面的，要保证信息的安全性就必须从信息的</a:t>
            </a:r>
            <a:r>
              <a:rPr lang="zh-CN" altLang="en-US" sz="2000" u="sng" dirty="0" smtClean="0">
                <a:solidFill>
                  <a:srgbClr val="FF0000"/>
                </a:solidFill>
                <a:effectLst>
                  <a:outerShdw blurRad="38100" dist="38100" dir="2700000" algn="tl">
                    <a:srgbClr val="C0C0C0"/>
                  </a:outerShdw>
                </a:effectLst>
                <a:latin typeface="Times New Roman" pitchFamily="18" charset="0"/>
              </a:rPr>
              <a:t>产生、处理、存取和传输</a:t>
            </a:r>
            <a:r>
              <a:rPr lang="zh-CN" altLang="en-US" sz="2000" dirty="0" smtClean="0">
                <a:solidFill>
                  <a:srgbClr val="000000"/>
                </a:solidFill>
                <a:effectLst>
                  <a:outerShdw blurRad="38100" dist="38100" dir="2700000" algn="tl">
                    <a:srgbClr val="C0C0C0"/>
                  </a:outerShdw>
                </a:effectLst>
                <a:latin typeface="Times New Roman" pitchFamily="18" charset="0"/>
              </a:rPr>
              <a:t>的各个环节施加综合防护</a:t>
            </a:r>
            <a:endParaRPr lang="zh-CN" altLang="en-US" sz="2000" dirty="0" smtClean="0">
              <a:solidFill>
                <a:srgbClr val="000000"/>
              </a:solidFill>
              <a:effectLst>
                <a:outerShdw blurRad="38100" dist="38100" dir="2700000" algn="tl">
                  <a:srgbClr val="C0C0C0"/>
                </a:outerShdw>
              </a:effectLst>
              <a:latin typeface="Times New Roman" pitchFamily="18" charset="0"/>
              <a:cs typeface="+mn-cs"/>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 </a:t>
            </a:r>
            <a:r>
              <a:rPr lang="zh-CN" altLang="en-US" dirty="0" smtClean="0"/>
              <a:t>信息的安全处理</a:t>
            </a:r>
            <a:endParaRPr lang="zh-CN" altLang="en-US" dirty="0"/>
          </a:p>
        </p:txBody>
      </p:sp>
      <p:sp>
        <p:nvSpPr>
          <p:cNvPr id="3" name="内容占位符 2"/>
          <p:cNvSpPr>
            <a:spLocks noGrp="1"/>
          </p:cNvSpPr>
          <p:nvPr>
            <p:ph idx="1"/>
          </p:nvPr>
        </p:nvSpPr>
        <p:spPr>
          <a:xfrm>
            <a:off x="457200" y="914400"/>
            <a:ext cx="8458200" cy="5638800"/>
          </a:xfrm>
        </p:spPr>
        <p:txBody>
          <a:bodyPr/>
          <a:lstStyle/>
          <a:p>
            <a:pPr eaLnBrk="1" hangingPunct="1">
              <a:spcBef>
                <a:spcPts val="600"/>
              </a:spcBef>
              <a:spcAft>
                <a:spcPct val="0"/>
              </a:spcAft>
            </a:pPr>
            <a:r>
              <a:rPr lang="zh-CN" altLang="en-US" sz="2400" dirty="0" smtClean="0">
                <a:solidFill>
                  <a:srgbClr val="0000FF"/>
                </a:solidFill>
                <a:effectLst>
                  <a:outerShdw blurRad="38100" dist="38100" dir="2700000" algn="tl">
                    <a:srgbClr val="C0C0C0"/>
                  </a:outerShdw>
                </a:effectLst>
                <a:latin typeface="Times New Roman" pitchFamily="18" charset="0"/>
              </a:rPr>
              <a:t>信息的产生和处理需要一个安全的计算环境</a:t>
            </a:r>
            <a:r>
              <a:rPr lang="en-US" altLang="zh-CN" sz="2400" dirty="0" smtClean="0">
                <a:solidFill>
                  <a:srgbClr val="0000FF"/>
                </a:solidFill>
                <a:effectLst>
                  <a:outerShdw blurRad="38100" dist="38100" dir="2700000" algn="tl">
                    <a:srgbClr val="C0C0C0"/>
                  </a:outerShdw>
                </a:effectLst>
                <a:latin typeface="Times New Roman" pitchFamily="18" charset="0"/>
              </a:rPr>
              <a:t>(</a:t>
            </a:r>
            <a:r>
              <a:rPr lang="zh-CN" altLang="en-US" sz="2400" dirty="0" smtClean="0">
                <a:solidFill>
                  <a:srgbClr val="0000FF"/>
                </a:solidFill>
                <a:effectLst>
                  <a:outerShdw blurRad="38100" dist="38100" dir="2700000" algn="tl">
                    <a:srgbClr val="C0C0C0"/>
                  </a:outerShdw>
                </a:effectLst>
                <a:latin typeface="Times New Roman" pitchFamily="18" charset="0"/>
              </a:rPr>
              <a:t>也可称为安全单元，本节重点关注密码处理环境</a:t>
            </a:r>
            <a:r>
              <a:rPr lang="en-US" altLang="zh-CN" sz="2400" dirty="0" smtClean="0">
                <a:solidFill>
                  <a:srgbClr val="0000FF"/>
                </a:solidFill>
                <a:effectLst>
                  <a:outerShdw blurRad="38100" dist="38100" dir="2700000" algn="tl">
                    <a:srgbClr val="C0C0C0"/>
                  </a:outerShdw>
                </a:effectLst>
                <a:latin typeface="Times New Roman" pitchFamily="18" charset="0"/>
              </a:rPr>
              <a:t>)</a:t>
            </a:r>
          </a:p>
          <a:p>
            <a:pPr lvl="1"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一个攻击者可能完全控制计算环境，比如窃取</a:t>
            </a:r>
            <a:r>
              <a:rPr lang="en-US" altLang="zh-CN" sz="2000" dirty="0" smtClean="0">
                <a:solidFill>
                  <a:srgbClr val="000000"/>
                </a:solidFill>
                <a:effectLst>
                  <a:outerShdw blurRad="38100" dist="38100" dir="2700000" algn="tl">
                    <a:srgbClr val="C0C0C0"/>
                  </a:outerShdw>
                </a:effectLst>
                <a:latin typeface="Times New Roman" pitchFamily="18" charset="0"/>
              </a:rPr>
              <a:t>root</a:t>
            </a:r>
            <a:r>
              <a:rPr lang="zh-CN" altLang="en-US" sz="2000" dirty="0" smtClean="0">
                <a:solidFill>
                  <a:srgbClr val="000000"/>
                </a:solidFill>
                <a:effectLst>
                  <a:outerShdw blurRad="38100" dist="38100" dir="2700000" algn="tl">
                    <a:srgbClr val="C0C0C0"/>
                  </a:outerShdw>
                </a:effectLst>
                <a:latin typeface="Times New Roman" pitchFamily="18" charset="0"/>
              </a:rPr>
              <a:t>权限的黑客或者种植在系统中被激活的木马。</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这时即使我们使用最好的密码技术对信息进行保密和认证，由于攻击者可以直接观察到密钥，以及加解密的每一个步骤，信息也没有任何安全性可言。</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spcBef>
                <a:spcPts val="600"/>
              </a:spcBef>
              <a:spcAft>
                <a:spcPct val="0"/>
              </a:spcAft>
            </a:pPr>
            <a:r>
              <a:rPr lang="zh-CN" altLang="en-US" sz="2400" dirty="0" smtClean="0">
                <a:solidFill>
                  <a:srgbClr val="000000"/>
                </a:solidFill>
                <a:effectLst>
                  <a:outerShdw blurRad="38100" dist="38100" dir="2700000" algn="tl">
                    <a:srgbClr val="C0C0C0"/>
                  </a:outerShdw>
                </a:effectLst>
                <a:latin typeface="Times New Roman" pitchFamily="18" charset="0"/>
              </a:rPr>
              <a:t>如果攻击者在一次攻击中能够获取密钥，则它能够解密使用该密钥保护的之前的所有密文以及之后对新消息的伪造，这将给系统带来灾难，这就是所谓的前向安全和后向安全的问题</a:t>
            </a:r>
            <a:endParaRPr lang="en-US" altLang="zh-CN" sz="24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 </a:t>
            </a:r>
            <a:r>
              <a:rPr lang="zh-CN" altLang="en-US" dirty="0" smtClean="0"/>
              <a:t>信息的安全处理</a:t>
            </a:r>
            <a:endParaRPr lang="zh-CN" altLang="en-US" dirty="0"/>
          </a:p>
        </p:txBody>
      </p:sp>
      <p:sp>
        <p:nvSpPr>
          <p:cNvPr id="3" name="内容占位符 2"/>
          <p:cNvSpPr>
            <a:spLocks noGrp="1"/>
          </p:cNvSpPr>
          <p:nvPr>
            <p:ph idx="1"/>
          </p:nvPr>
        </p:nvSpPr>
        <p:spPr>
          <a:xfrm>
            <a:off x="457200" y="914400"/>
            <a:ext cx="8458200" cy="5638800"/>
          </a:xfrm>
        </p:spPr>
        <p:txBody>
          <a:bodyPr/>
          <a:lstStyle/>
          <a:p>
            <a:pPr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安全计算环境根据对攻击者能力的假设不同，大致可分为如下几种情况</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（一）黑盒攻击与黑盒密码</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隔离与非干涉模型</a:t>
            </a:r>
            <a:r>
              <a:rPr lang="en-US" altLang="zh-CN" sz="2000" dirty="0" smtClean="0">
                <a:solidFill>
                  <a:srgbClr val="000000"/>
                </a:solidFill>
                <a:effectLst>
                  <a:outerShdw blurRad="38100" dist="38100" dir="2700000" algn="tl">
                    <a:srgbClr val="C0C0C0"/>
                  </a:outerShdw>
                </a:effectLst>
                <a:latin typeface="Times New Roman" pitchFamily="18" charset="0"/>
              </a:rPr>
              <a:t>)</a:t>
            </a:r>
          </a:p>
          <a:p>
            <a:pPr lvl="1" eaLnBrk="1" hangingPunct="1">
              <a:spcBef>
                <a:spcPts val="600"/>
              </a:spcBef>
              <a:spcAft>
                <a:spcPct val="0"/>
              </a:spcAft>
            </a:pPr>
            <a:r>
              <a:rPr lang="zh-CN" altLang="en-US" sz="1800" dirty="0" smtClean="0">
                <a:solidFill>
                  <a:srgbClr val="000000"/>
                </a:solidFill>
                <a:effectLst>
                  <a:outerShdw blurRad="38100" dist="38100" dir="2700000" algn="tl">
                    <a:srgbClr val="C0C0C0"/>
                  </a:outerShdw>
                </a:effectLst>
                <a:latin typeface="Times New Roman" pitchFamily="18" charset="0"/>
              </a:rPr>
              <a:t>这是</a:t>
            </a:r>
            <a:r>
              <a:rPr lang="zh-CN" altLang="en-US" sz="1800" dirty="0" smtClean="0">
                <a:solidFill>
                  <a:srgbClr val="0000FF"/>
                </a:solidFill>
                <a:effectLst>
                  <a:outerShdw blurRad="38100" dist="38100" dir="2700000" algn="tl">
                    <a:srgbClr val="C0C0C0"/>
                  </a:outerShdw>
                </a:effectLst>
                <a:latin typeface="Times New Roman" pitchFamily="18" charset="0"/>
              </a:rPr>
              <a:t>传统的处理模型</a:t>
            </a:r>
            <a:r>
              <a:rPr lang="zh-CN" altLang="en-US" sz="1800" dirty="0" smtClean="0">
                <a:solidFill>
                  <a:srgbClr val="000000"/>
                </a:solidFill>
                <a:effectLst>
                  <a:outerShdw blurRad="38100" dist="38100" dir="2700000" algn="tl">
                    <a:srgbClr val="C0C0C0"/>
                  </a:outerShdw>
                </a:effectLst>
                <a:latin typeface="Times New Roman" pitchFamily="18" charset="0"/>
              </a:rPr>
              <a:t>。</a:t>
            </a:r>
            <a:r>
              <a:rPr lang="zh-CN" altLang="zh-CN" sz="1800" dirty="0" smtClean="0"/>
              <a:t>攻击者并未实质性地接触到密钥（执行加密或者解</a:t>
            </a:r>
            <a:r>
              <a:rPr lang="en-US" altLang="zh-CN" sz="1800" dirty="0" smtClean="0"/>
              <a:t> </a:t>
            </a:r>
            <a:r>
              <a:rPr lang="zh-CN" altLang="zh-CN" sz="1800" dirty="0" smtClean="0"/>
              <a:t>密的算法）或者任何内部操作，仅仅能观察到一些外部信息或者操作。这些信息包括</a:t>
            </a:r>
            <a:r>
              <a:rPr lang="en-US" altLang="zh-CN" sz="1800" dirty="0" smtClean="0"/>
              <a:t> </a:t>
            </a:r>
            <a:r>
              <a:rPr lang="zh-CN" altLang="zh-CN" sz="1800" dirty="0" smtClean="0"/>
              <a:t>系统内的明文（输入）或者密文（输出），并且认为代码执行以及动态加密不可被观察。</a:t>
            </a:r>
            <a:endParaRPr lang="en-US" altLang="zh-CN" sz="1800" dirty="0" smtClean="0"/>
          </a:p>
          <a:p>
            <a:pPr lvl="1" eaLnBrk="1" hangingPunct="1">
              <a:spcBef>
                <a:spcPts val="600"/>
              </a:spcBef>
              <a:spcAft>
                <a:spcPct val="0"/>
              </a:spcAft>
            </a:pPr>
            <a:r>
              <a:rPr lang="zh-CN" altLang="en-US" sz="1800" u="sng" dirty="0" smtClean="0">
                <a:solidFill>
                  <a:srgbClr val="000000"/>
                </a:solidFill>
                <a:effectLst>
                  <a:outerShdw blurRad="38100" dist="38100" dir="2700000" algn="tl">
                    <a:srgbClr val="C0C0C0"/>
                  </a:outerShdw>
                </a:effectLst>
                <a:latin typeface="Times New Roman" pitchFamily="18" charset="0"/>
              </a:rPr>
              <a:t>在现实中，这种理想环境的实现并不容易</a:t>
            </a:r>
            <a:r>
              <a:rPr lang="zh-CN" altLang="en-US" sz="1800" dirty="0" smtClean="0">
                <a:solidFill>
                  <a:srgbClr val="000000"/>
                </a:solidFill>
                <a:effectLst>
                  <a:outerShdw blurRad="38100" dist="38100" dir="2700000" algn="tl">
                    <a:srgbClr val="C0C0C0"/>
                  </a:outerShdw>
                </a:effectLst>
                <a:latin typeface="Times New Roman" pitchFamily="18" charset="0"/>
              </a:rPr>
              <a:t>，当前流行的方法是采用黑盒密码，主要是</a:t>
            </a:r>
            <a:r>
              <a:rPr lang="zh-CN" altLang="en-US" sz="1800" dirty="0" smtClean="0">
                <a:solidFill>
                  <a:srgbClr val="0000FF"/>
                </a:solidFill>
                <a:effectLst>
                  <a:outerShdw blurRad="38100" dist="38100" dir="2700000" algn="tl">
                    <a:srgbClr val="C0C0C0"/>
                  </a:outerShdw>
                </a:effectLst>
                <a:latin typeface="Times New Roman" pitchFamily="18" charset="0"/>
              </a:rPr>
              <a:t>靠硬件加密芯片</a:t>
            </a:r>
            <a:r>
              <a:rPr lang="zh-CN" altLang="en-US" sz="1800" dirty="0" smtClean="0">
                <a:solidFill>
                  <a:srgbClr val="000000"/>
                </a:solidFill>
                <a:effectLst>
                  <a:outerShdw blurRad="38100" dist="38100" dir="2700000" algn="tl">
                    <a:srgbClr val="C0C0C0"/>
                  </a:outerShdw>
                </a:effectLst>
                <a:latin typeface="Times New Roman" pitchFamily="18" charset="0"/>
              </a:rPr>
              <a:t>来实现，通过设计一个专用的硬件芯片，将密钥及加解密运算封闭在硬件中对于用户和任何进程而言它就是一个黑盒子。</a:t>
            </a:r>
            <a:endParaRPr lang="en-US" altLang="zh-CN" sz="18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zh-CN" altLang="en-US" sz="1800" u="sng" dirty="0" smtClean="0">
                <a:solidFill>
                  <a:srgbClr val="000000"/>
                </a:solidFill>
                <a:effectLst>
                  <a:outerShdw blurRad="38100" dist="38100" dir="2700000" algn="tl">
                    <a:srgbClr val="C0C0C0"/>
                  </a:outerShdw>
                </a:effectLst>
                <a:latin typeface="Times New Roman" pitchFamily="18" charset="0"/>
              </a:rPr>
              <a:t>显然该加密芯片与用户的系统是独立的，攻击者即使控制了系统，也无法对封装的芯片进行攻击。这是目前电子支付领域有卡支付中的典型方法</a:t>
            </a:r>
            <a:endParaRPr lang="en-US" altLang="zh-CN" sz="1800" u="sng"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zh-CN" altLang="en-US" sz="1800" dirty="0" smtClean="0">
                <a:solidFill>
                  <a:srgbClr val="000000"/>
                </a:solidFill>
                <a:effectLst>
                  <a:outerShdw blurRad="38100" dist="38100" dir="2700000" algn="tl">
                    <a:srgbClr val="C0C0C0"/>
                  </a:outerShdw>
                </a:effectLst>
                <a:latin typeface="Times New Roman" pitchFamily="18" charset="0"/>
              </a:rPr>
              <a:t>目前很多实用系统没有采用硬件芯片支持，直接在系统中用软件实现加解密处理，这要求整个系统必须是安全的，不会被黑客或木马所攻击，当然很难构成有效的黑盒环境，比如可信计算模块</a:t>
            </a:r>
            <a:r>
              <a:rPr lang="en-US" altLang="zh-CN" sz="1800" dirty="0" smtClean="0">
                <a:solidFill>
                  <a:srgbClr val="000000"/>
                </a:solidFill>
                <a:effectLst>
                  <a:outerShdw blurRad="38100" dist="38100" dir="2700000" algn="tl">
                    <a:srgbClr val="C0C0C0"/>
                  </a:outerShdw>
                </a:effectLst>
                <a:latin typeface="Times New Roman" pitchFamily="18" charset="0"/>
              </a:rPr>
              <a:t>TPM</a:t>
            </a:r>
          </a:p>
          <a:p>
            <a:pPr lvl="1" eaLnBrk="1" hangingPunct="1">
              <a:spcBef>
                <a:spcPts val="600"/>
              </a:spcBef>
              <a:spcAft>
                <a:spcPct val="0"/>
              </a:spcAft>
            </a:pPr>
            <a:endParaRPr lang="en-US" altLang="zh-CN" sz="16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326658" name="Picture 2"/>
          <p:cNvPicPr>
            <a:picLocks noChangeAspect="1" noChangeArrowheads="1"/>
          </p:cNvPicPr>
          <p:nvPr/>
        </p:nvPicPr>
        <p:blipFill>
          <a:blip r:embed="rId2" cstate="print"/>
          <a:srcRect/>
          <a:stretch>
            <a:fillRect/>
          </a:stretch>
        </p:blipFill>
        <p:spPr bwMode="auto">
          <a:xfrm>
            <a:off x="6096000" y="5753100"/>
            <a:ext cx="2505075" cy="102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 </a:t>
            </a:r>
            <a:r>
              <a:rPr lang="zh-CN" altLang="en-US" dirty="0" smtClean="0"/>
              <a:t>信息的安全处理</a:t>
            </a:r>
            <a:endParaRPr lang="zh-CN" altLang="en-US" dirty="0"/>
          </a:p>
        </p:txBody>
      </p:sp>
      <p:sp>
        <p:nvSpPr>
          <p:cNvPr id="3" name="内容占位符 2"/>
          <p:cNvSpPr>
            <a:spLocks noGrp="1"/>
          </p:cNvSpPr>
          <p:nvPr>
            <p:ph idx="1"/>
          </p:nvPr>
        </p:nvSpPr>
        <p:spPr>
          <a:xfrm>
            <a:off x="457200" y="914400"/>
            <a:ext cx="8458200" cy="5638800"/>
          </a:xfrm>
        </p:spPr>
        <p:txBody>
          <a:bodyPr/>
          <a:lstStyle/>
          <a:p>
            <a:r>
              <a:rPr lang="zh-CN" altLang="en-US" sz="2000" dirty="0" smtClean="0">
                <a:solidFill>
                  <a:srgbClr val="000000"/>
                </a:solidFill>
                <a:effectLst>
                  <a:outerShdw blurRad="38100" dist="38100" dir="2700000" algn="tl">
                    <a:srgbClr val="C0C0C0"/>
                  </a:outerShdw>
                </a:effectLst>
                <a:latin typeface="Times New Roman" pitchFamily="18" charset="0"/>
              </a:rPr>
              <a:t>（二）灰盒攻击与</a:t>
            </a:r>
            <a:r>
              <a:rPr lang="zh-CN" altLang="zh-CN" sz="2000" dirty="0" smtClean="0">
                <a:solidFill>
                  <a:srgbClr val="000000"/>
                </a:solidFill>
                <a:effectLst>
                  <a:outerShdw blurRad="38100" dist="38100" dir="2700000" algn="tl">
                    <a:srgbClr val="C0C0C0"/>
                  </a:outerShdw>
                </a:effectLst>
                <a:latin typeface="Times New Roman" pitchFamily="18" charset="0"/>
              </a:rPr>
              <a:t>灰盒密码</a:t>
            </a:r>
            <a:r>
              <a:rPr lang="zh-CN" altLang="en-US" sz="2000" dirty="0" smtClean="0">
                <a:solidFill>
                  <a:srgbClr val="000000"/>
                </a:solidFill>
                <a:effectLst>
                  <a:outerShdw blurRad="38100" dist="38100" dir="2700000" algn="tl">
                    <a:srgbClr val="C0C0C0"/>
                  </a:outerShdw>
                </a:effectLst>
                <a:latin typeface="Times New Roman" pitchFamily="18" charset="0"/>
              </a:rPr>
              <a:t>（屏蔽与置乱模型）</a:t>
            </a:r>
            <a:endParaRPr lang="zh-CN" altLang="zh-CN" sz="2000" dirty="0" smtClean="0">
              <a:solidFill>
                <a:srgbClr val="000000"/>
              </a:solidFill>
              <a:effectLst>
                <a:outerShdw blurRad="38100" dist="38100" dir="2700000" algn="tl">
                  <a:srgbClr val="C0C0C0"/>
                </a:outerShdw>
              </a:effectLst>
              <a:latin typeface="Times New Roman" pitchFamily="18" charset="0"/>
            </a:endParaRPr>
          </a:p>
          <a:p>
            <a:pPr lvl="1"/>
            <a:r>
              <a:rPr lang="zh-CN" altLang="zh-CN" sz="2000" dirty="0" smtClean="0"/>
              <a:t>灰盒方案认为攻击者可以实质性地接触到</a:t>
            </a:r>
            <a:r>
              <a:rPr lang="zh-CN" altLang="zh-CN" sz="2000" dirty="0" smtClean="0">
                <a:solidFill>
                  <a:srgbClr val="0000FF"/>
                </a:solidFill>
              </a:rPr>
              <a:t>部分密钥</a:t>
            </a:r>
            <a:r>
              <a:rPr lang="zh-CN" altLang="zh-CN" sz="2000" dirty="0" smtClean="0"/>
              <a:t>或者</a:t>
            </a:r>
            <a:r>
              <a:rPr lang="zh-CN" altLang="zh-CN" sz="2000" dirty="0" smtClean="0">
                <a:solidFill>
                  <a:srgbClr val="0000FF"/>
                </a:solidFill>
              </a:rPr>
              <a:t>泄露</a:t>
            </a:r>
            <a:r>
              <a:rPr lang="zh-CN" altLang="zh-CN" sz="2000" dirty="0" smtClean="0"/>
              <a:t>的信息（也就是所谓的边信道信息）</a:t>
            </a:r>
            <a:endParaRPr lang="en-US" altLang="zh-CN" sz="2000" dirty="0" smtClean="0"/>
          </a:p>
          <a:p>
            <a:pPr lvl="1"/>
            <a:r>
              <a:rPr lang="zh-CN" altLang="zh-CN" sz="2000" dirty="0" smtClean="0"/>
              <a:t>边信道分析攻击（</a:t>
            </a:r>
            <a:r>
              <a:rPr lang="en-US" altLang="zh-CN" sz="2000" dirty="0" smtClean="0"/>
              <a:t>Side Channel Analysis, SCA</a:t>
            </a:r>
            <a:r>
              <a:rPr lang="zh-CN" altLang="zh-CN" sz="2000" dirty="0" smtClean="0"/>
              <a:t>）利用了从密码系统运行过程中泄露的信息。泄露信息是通过</a:t>
            </a:r>
            <a:r>
              <a:rPr lang="zh-CN" altLang="zh-CN" sz="2000" dirty="0" smtClean="0">
                <a:solidFill>
                  <a:srgbClr val="FF0000"/>
                </a:solidFill>
              </a:rPr>
              <a:t>被动观察</a:t>
            </a:r>
            <a:r>
              <a:rPr lang="zh-CN" altLang="zh-CN" sz="2000" dirty="0" smtClean="0">
                <a:solidFill>
                  <a:srgbClr val="0000FF"/>
                </a:solidFill>
              </a:rPr>
              <a:t>时间信息、功率消耗、电磁辐射</a:t>
            </a:r>
            <a:r>
              <a:rPr lang="zh-CN" altLang="zh-CN" sz="2000" dirty="0" smtClean="0"/>
              <a:t>等而获</a:t>
            </a:r>
            <a:r>
              <a:rPr lang="en-US" altLang="zh-CN" sz="2000" dirty="0" smtClean="0"/>
              <a:t> </a:t>
            </a:r>
            <a:r>
              <a:rPr lang="zh-CN" altLang="zh-CN" sz="2000" dirty="0" smtClean="0"/>
              <a:t>得的。因为边信道攻击速度快且成本低，所以对边信道攻击的防护非常重要。公开的</a:t>
            </a:r>
            <a:r>
              <a:rPr lang="en-US" altLang="zh-CN" sz="2000" dirty="0" smtClean="0"/>
              <a:t> </a:t>
            </a:r>
            <a:r>
              <a:rPr lang="zh-CN" altLang="zh-CN" sz="2000" dirty="0" smtClean="0"/>
              <a:t>边信道信息使得黑客们可以有效地破解部分密钥以致密钥的功效大大降低，使密钥保护性能失效。</a:t>
            </a:r>
            <a:endParaRPr lang="en-US" altLang="zh-CN" sz="2000" dirty="0" smtClean="0"/>
          </a:p>
          <a:p>
            <a:pPr lvl="1"/>
            <a:r>
              <a:rPr lang="zh-CN" altLang="zh-CN" sz="2000" dirty="0" smtClean="0"/>
              <a:t>实际上，灰盒密码技术是传统黑盒应用的副产品。采用内部加密的智能卡即便是被普</a:t>
            </a:r>
            <a:r>
              <a:rPr lang="en-US" altLang="zh-CN" sz="2000" dirty="0" smtClean="0"/>
              <a:t> </a:t>
            </a:r>
            <a:r>
              <a:rPr lang="zh-CN" altLang="zh-CN" sz="2000" dirty="0" smtClean="0"/>
              <a:t>遍认为具有很高安全性，仍被证实能向外部泄露信息。</a:t>
            </a:r>
            <a:r>
              <a:rPr lang="zh-CN" altLang="en-US" sz="2000" dirty="0" smtClean="0"/>
              <a:t>因此灰盒攻击是黑盒密码需要解决的一个重要问题</a:t>
            </a:r>
            <a:endParaRPr lang="zh-CN" altLang="zh-CN" sz="2000" dirty="0" smtClean="0"/>
          </a:p>
          <a:p>
            <a:pPr lvl="1" eaLnBrk="1" hangingPunct="1">
              <a:spcBef>
                <a:spcPts val="600"/>
              </a:spcBef>
              <a:spcAft>
                <a:spcPct val="0"/>
              </a:spcAft>
            </a:pPr>
            <a:r>
              <a:rPr lang="zh-CN" altLang="en-US" sz="2000" dirty="0" smtClean="0"/>
              <a:t>目前灰盒密码的研究一直是个热点，即抗边信道攻击的密码技术，除了增强屏蔽性能外还需要对加解密过程进行置乱</a:t>
            </a: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 </a:t>
            </a:r>
            <a:r>
              <a:rPr lang="zh-CN" altLang="en-US" dirty="0" smtClean="0"/>
              <a:t>信息的安全处理</a:t>
            </a:r>
            <a:endParaRPr lang="zh-CN" altLang="en-US" dirty="0"/>
          </a:p>
        </p:txBody>
      </p:sp>
      <p:sp>
        <p:nvSpPr>
          <p:cNvPr id="3" name="内容占位符 2"/>
          <p:cNvSpPr>
            <a:spLocks noGrp="1"/>
          </p:cNvSpPr>
          <p:nvPr>
            <p:ph idx="1"/>
          </p:nvPr>
        </p:nvSpPr>
        <p:spPr>
          <a:xfrm>
            <a:off x="457200" y="914400"/>
            <a:ext cx="8458200" cy="5638800"/>
          </a:xfrm>
        </p:spPr>
        <p:txBody>
          <a:bodyPr/>
          <a:lstStyle/>
          <a:p>
            <a:pPr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（三）白盒攻击和白盒密码（密钥和代换的隐藏）</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zh-CN" altLang="zh-CN" sz="2000" dirty="0" smtClean="0"/>
              <a:t>白盒密码技术假定攻击者已经完全控制了整个操作过程且对</a:t>
            </a:r>
            <a:r>
              <a:rPr lang="en-US" altLang="zh-CN" sz="2000" dirty="0" smtClean="0"/>
              <a:t> </a:t>
            </a:r>
            <a:r>
              <a:rPr lang="zh-CN" altLang="zh-CN" sz="2000" dirty="0" smtClean="0"/>
              <a:t>此完全可见，在此情况下来处理面临的更为严重的威胁。黑客们可以自如地观察动态</a:t>
            </a:r>
            <a:r>
              <a:rPr lang="en-US" altLang="zh-CN" sz="2000" dirty="0" smtClean="0"/>
              <a:t> </a:t>
            </a:r>
            <a:r>
              <a:rPr lang="zh-CN" altLang="zh-CN" sz="2000" dirty="0" smtClean="0"/>
              <a:t>密码运行过程（拥有示例密钥），并且内部算法的详细内容完全可见，可随意更改。尽管白盒密码技术的方法完全透明，但是它将密码进行了组合使得密钥不容易被提取。</a:t>
            </a:r>
            <a:endParaRPr lang="en-US" altLang="zh-CN" sz="2000" dirty="0" smtClean="0"/>
          </a:p>
          <a:p>
            <a:pPr lvl="1" eaLnBrk="1" hangingPunct="1">
              <a:spcBef>
                <a:spcPts val="600"/>
              </a:spcBef>
              <a:spcAft>
                <a:spcPct val="0"/>
              </a:spcAft>
            </a:pPr>
            <a:r>
              <a:rPr lang="zh-CN" altLang="en-US" sz="2000" dirty="0" smtClean="0"/>
              <a:t>白盒密码技术使得基于纯软件来实现安全的加解密，而不泄露密钥成为可能。会减少实际部署的成本和复杂性。在无卡电子支付、数字版权保护等领域都十分重要，能使</a:t>
            </a:r>
            <a:r>
              <a:rPr lang="zh-CN" altLang="en-US" sz="2000" dirty="0" smtClean="0">
                <a:solidFill>
                  <a:srgbClr val="FF0000"/>
                </a:solidFill>
              </a:rPr>
              <a:t>对称密码变为公钥密码</a:t>
            </a:r>
            <a:endParaRPr lang="en-US" altLang="zh-CN" sz="2000" dirty="0" smtClean="0">
              <a:solidFill>
                <a:srgbClr val="FF0000"/>
              </a:solidFill>
            </a:endParaRPr>
          </a:p>
          <a:p>
            <a:pPr lvl="1" eaLnBrk="1" hangingPunct="1">
              <a:spcBef>
                <a:spcPts val="600"/>
              </a:spcBef>
              <a:spcAft>
                <a:spcPct val="0"/>
              </a:spcAft>
            </a:pPr>
            <a:r>
              <a:rPr lang="zh-CN" altLang="en-US" sz="2000" dirty="0" smtClean="0"/>
              <a:t>白盒密码研究尚不成熟，已有方案的基本思想是将密钥和密码算法中的映射针对所有输入制成一张输出表，加密就是查表，而攻击者想要从表中恢复密钥是困难的。这里的映射也需要置乱处理。</a:t>
            </a:r>
            <a:endParaRPr lang="en-US" altLang="zh-CN" sz="2000" dirty="0" smtClean="0"/>
          </a:p>
          <a:p>
            <a:pPr lvl="1" eaLnBrk="1" hangingPunct="1">
              <a:spcBef>
                <a:spcPts val="600"/>
              </a:spcBef>
              <a:spcAft>
                <a:spcPct val="0"/>
              </a:spcAft>
            </a:pPr>
            <a:r>
              <a:rPr lang="zh-CN" altLang="en-US" sz="2000" dirty="0" smtClean="0"/>
              <a:t>也有人把单向函数</a:t>
            </a:r>
            <a:r>
              <a:rPr lang="en-US" altLang="zh-CN" sz="2000" dirty="0" smtClean="0"/>
              <a:t>(</a:t>
            </a:r>
            <a:r>
              <a:rPr lang="zh-CN" altLang="en-US" sz="2000" dirty="0" smtClean="0"/>
              <a:t>包括</a:t>
            </a:r>
            <a:r>
              <a:rPr lang="en-US" altLang="zh-CN" sz="2000" dirty="0" smtClean="0"/>
              <a:t>hash</a:t>
            </a:r>
            <a:r>
              <a:rPr lang="zh-CN" altLang="en-US" sz="2000" dirty="0" smtClean="0"/>
              <a:t>函数和陷门单向函数加密</a:t>
            </a:r>
            <a:r>
              <a:rPr lang="en-US" altLang="zh-CN" sz="2000" dirty="0" smtClean="0"/>
              <a:t>)</a:t>
            </a:r>
            <a:r>
              <a:rPr lang="zh-CN" altLang="en-US" sz="2000" dirty="0" smtClean="0"/>
              <a:t>归入白盒密码</a:t>
            </a:r>
            <a:endParaRPr lang="en-US" altLang="zh-CN"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一、现代密码学的研究范畴</a:t>
            </a:r>
            <a:endParaRPr lang="zh-CN" altLang="en-US" dirty="0"/>
          </a:p>
        </p:txBody>
      </p:sp>
      <p:sp>
        <p:nvSpPr>
          <p:cNvPr id="3" name="内容占位符 2"/>
          <p:cNvSpPr>
            <a:spLocks noGrp="1"/>
          </p:cNvSpPr>
          <p:nvPr>
            <p:ph idx="1"/>
          </p:nvPr>
        </p:nvSpPr>
        <p:spPr>
          <a:xfrm>
            <a:off x="457200" y="990600"/>
            <a:ext cx="8229600" cy="5486400"/>
          </a:xfrm>
        </p:spPr>
        <p:txBody>
          <a:bodyPr/>
          <a:lstStyle/>
          <a:p>
            <a:pPr>
              <a:lnSpc>
                <a:spcPct val="100000"/>
              </a:lnSpc>
            </a:pPr>
            <a:r>
              <a:rPr lang="zh-CN" altLang="en-US" sz="2400" dirty="0" smtClean="0"/>
              <a:t>密码学是一门古老而神秘的科学，有着非常久远的历史，最早源于军事，现代密码学的发展仅有几十年。</a:t>
            </a:r>
            <a:endParaRPr lang="en-US" altLang="zh-CN" sz="2400" dirty="0" smtClean="0"/>
          </a:p>
          <a:p>
            <a:pPr>
              <a:lnSpc>
                <a:spcPct val="100000"/>
              </a:lnSpc>
            </a:pPr>
            <a:r>
              <a:rPr lang="zh-CN" altLang="en-US" sz="2400" dirty="0" smtClean="0">
                <a:solidFill>
                  <a:srgbClr val="0000FF"/>
                </a:solidFill>
              </a:rPr>
              <a:t>现代密码学</a:t>
            </a:r>
            <a:r>
              <a:rPr lang="en-US" altLang="zh-CN" sz="2400" dirty="0" smtClean="0"/>
              <a:t>(Contemporary Cryptology)</a:t>
            </a:r>
            <a:r>
              <a:rPr lang="zh-CN" altLang="en-US" sz="2400" dirty="0" smtClean="0"/>
              <a:t>属</a:t>
            </a:r>
            <a:r>
              <a:rPr lang="zh-CN" altLang="en-US" sz="2400" dirty="0" smtClean="0">
                <a:solidFill>
                  <a:srgbClr val="0000FF"/>
                </a:solidFill>
              </a:rPr>
              <a:t>信息安全领域</a:t>
            </a:r>
            <a:r>
              <a:rPr lang="zh-CN" altLang="en-US" sz="2400" dirty="0" smtClean="0"/>
              <a:t>的核心</a:t>
            </a:r>
            <a:r>
              <a:rPr lang="zh-CN" altLang="en-US" sz="2400" dirty="0" smtClean="0"/>
              <a:t>技术</a:t>
            </a:r>
            <a:r>
              <a:rPr lang="zh-CN" altLang="en-US" sz="2400" dirty="0" smtClean="0"/>
              <a:t>，是</a:t>
            </a:r>
            <a:r>
              <a:rPr lang="zh-CN" altLang="en-US" sz="2400" dirty="0" smtClean="0"/>
              <a:t>安全</a:t>
            </a:r>
            <a:r>
              <a:rPr lang="zh-CN" altLang="en-US" sz="2400" dirty="0" smtClean="0"/>
              <a:t>防护构建的基础</a:t>
            </a:r>
            <a:endParaRPr lang="en-US" altLang="zh-CN" sz="2400" dirty="0" smtClean="0"/>
          </a:p>
          <a:p>
            <a:pPr eaLnBrk="1" hangingPunct="1">
              <a:lnSpc>
                <a:spcPct val="100000"/>
              </a:lnSpc>
            </a:pPr>
            <a:r>
              <a:rPr lang="zh-CN" altLang="en-US" sz="2400" dirty="0" smtClean="0">
                <a:solidFill>
                  <a:srgbClr val="FF0000"/>
                </a:solidFill>
              </a:rPr>
              <a:t>密码学</a:t>
            </a:r>
            <a:r>
              <a:rPr lang="zh-CN" altLang="en-US" sz="2400" dirty="0" smtClean="0"/>
              <a:t>又称密码编码学，</a:t>
            </a:r>
            <a:r>
              <a:rPr lang="zh-CN" altLang="en-US" sz="2400" u="sng" dirty="0" smtClean="0"/>
              <a:t>是对信息进行编码实现隐蔽信息内容的一门学问</a:t>
            </a:r>
            <a:r>
              <a:rPr lang="zh-CN" altLang="en-US" sz="2400" dirty="0" smtClean="0"/>
              <a:t>，是</a:t>
            </a:r>
            <a:r>
              <a:rPr lang="zh-CN" altLang="en-US" sz="2400" dirty="0" smtClean="0">
                <a:solidFill>
                  <a:srgbClr val="0000FF"/>
                </a:solidFill>
              </a:rPr>
              <a:t>保密学</a:t>
            </a:r>
            <a:r>
              <a:rPr lang="zh-CN" altLang="en-US" sz="2400" dirty="0" smtClean="0"/>
              <a:t>的一个分支。</a:t>
            </a:r>
          </a:p>
          <a:p>
            <a:pPr lvl="1" eaLnBrk="1" hangingPunct="1">
              <a:lnSpc>
                <a:spcPct val="100000"/>
              </a:lnSpc>
            </a:pPr>
            <a:r>
              <a:rPr lang="zh-CN" altLang="en-US" dirty="0" smtClean="0">
                <a:solidFill>
                  <a:srgbClr val="FF0000"/>
                </a:solidFill>
                <a:effectLst>
                  <a:outerShdw blurRad="38100" dist="38100" dir="2700000" algn="tl">
                    <a:srgbClr val="000000">
                      <a:alpha val="43137"/>
                    </a:srgbClr>
                  </a:outerShdw>
                </a:effectLst>
              </a:rPr>
              <a:t>保密学</a:t>
            </a:r>
            <a:r>
              <a:rPr lang="en-US" altLang="zh-CN" dirty="0" smtClean="0">
                <a:solidFill>
                  <a:srgbClr val="0000FF"/>
                </a:solidFill>
                <a:effectLst>
                  <a:outerShdw blurRad="38100" dist="38100" dir="2700000" algn="tl">
                    <a:srgbClr val="000000">
                      <a:alpha val="43137"/>
                    </a:srgbClr>
                  </a:outerShdw>
                </a:effectLst>
              </a:rPr>
              <a:t>(Cryptology</a:t>
            </a:r>
            <a:r>
              <a:rPr lang="en-US" altLang="zh-CN" dirty="0" smtClean="0">
                <a:effectLst>
                  <a:outerShdw blurRad="38100" dist="38100" dir="2700000" algn="tl">
                    <a:srgbClr val="000000">
                      <a:alpha val="43137"/>
                    </a:srgbClr>
                  </a:outerShdw>
                </a:effectLst>
              </a:rPr>
              <a:t>)</a:t>
            </a:r>
            <a:r>
              <a:rPr lang="zh-CN" altLang="en-US" dirty="0" smtClean="0">
                <a:effectLst>
                  <a:outerShdw blurRad="38100" dist="38100" dir="2700000" algn="tl">
                    <a:srgbClr val="000000">
                      <a:alpha val="43137"/>
                    </a:srgbClr>
                  </a:outerShdw>
                </a:effectLst>
              </a:rPr>
              <a:t>是研究信息系统安全保密的科学，包含两个重要分支，密码学</a:t>
            </a:r>
            <a:r>
              <a:rPr lang="en-US" altLang="zh-CN" dirty="0" smtClean="0">
                <a:effectLst>
                  <a:outerShdw blurRad="38100" dist="38100" dir="2700000" algn="tl">
                    <a:srgbClr val="000000">
                      <a:alpha val="43137"/>
                    </a:srgbClr>
                  </a:outerShdw>
                </a:effectLst>
              </a:rPr>
              <a:t>(Cryptography)</a:t>
            </a:r>
            <a:r>
              <a:rPr lang="zh-CN" altLang="en-US" dirty="0" smtClean="0">
                <a:effectLst>
                  <a:outerShdw blurRad="38100" dist="38100" dir="2700000" algn="tl">
                    <a:srgbClr val="000000">
                      <a:alpha val="43137"/>
                    </a:srgbClr>
                  </a:outerShdw>
                </a:effectLst>
              </a:rPr>
              <a:t>和密码分析学</a:t>
            </a:r>
            <a:r>
              <a:rPr lang="en-US" altLang="zh-CN" dirty="0" smtClean="0">
                <a:effectLst>
                  <a:outerShdw blurRad="38100" dist="38100" dir="2700000" algn="tl">
                    <a:srgbClr val="000000">
                      <a:alpha val="43137"/>
                    </a:srgbClr>
                  </a:outerShdw>
                </a:effectLst>
              </a:rPr>
              <a:t>(</a:t>
            </a:r>
            <a:r>
              <a:rPr lang="en-US" altLang="zh-CN" dirty="0" err="1" smtClean="0">
                <a:effectLst>
                  <a:outerShdw blurRad="38100" dist="38100" dir="2700000" algn="tl">
                    <a:srgbClr val="000000">
                      <a:alpha val="43137"/>
                    </a:srgbClr>
                  </a:outerShdw>
                </a:effectLst>
              </a:rPr>
              <a:t>Cryptanalystics</a:t>
            </a:r>
            <a:r>
              <a:rPr lang="en-US" altLang="zh-CN" dirty="0" smtClean="0">
                <a:effectLst>
                  <a:outerShdw blurRad="38100" dist="38100" dir="2700000" algn="tl">
                    <a:srgbClr val="000000">
                      <a:alpha val="43137"/>
                    </a:srgbClr>
                  </a:outerShdw>
                </a:effectLst>
              </a:rPr>
              <a:t>)</a:t>
            </a:r>
            <a:r>
              <a:rPr lang="zh-CN" altLang="en-US" dirty="0" smtClean="0">
                <a:effectLst>
                  <a:outerShdw blurRad="38100" dist="38100" dir="2700000" algn="tl">
                    <a:srgbClr val="000000">
                      <a:alpha val="43137"/>
                    </a:srgbClr>
                  </a:outerShdw>
                </a:effectLst>
              </a:rPr>
              <a:t>，二者不可分割</a:t>
            </a:r>
            <a:endParaRPr lang="en-US" altLang="zh-CN" dirty="0" smtClean="0">
              <a:effectLst>
                <a:outerShdw blurRad="38100" dist="38100" dir="2700000" algn="tl">
                  <a:srgbClr val="000000">
                    <a:alpha val="43137"/>
                  </a:srgbClr>
                </a:outerShdw>
              </a:effectLst>
            </a:endParaRPr>
          </a:p>
          <a:p>
            <a:pPr lvl="1" eaLnBrk="1" hangingPunct="1">
              <a:lnSpc>
                <a:spcPct val="100000"/>
              </a:lnSpc>
            </a:pPr>
            <a:r>
              <a:rPr lang="zh-CN" altLang="en-US" dirty="0" smtClean="0">
                <a:solidFill>
                  <a:srgbClr val="FF0000"/>
                </a:solidFill>
                <a:effectLst>
                  <a:outerShdw blurRad="38100" dist="38100" dir="2700000" algn="tl">
                    <a:srgbClr val="000000">
                      <a:alpha val="43137"/>
                    </a:srgbClr>
                  </a:outerShdw>
                </a:effectLst>
              </a:rPr>
              <a:t>密码分析学</a:t>
            </a:r>
            <a:r>
              <a:rPr lang="zh-CN" altLang="en-US" dirty="0" smtClean="0">
                <a:effectLst>
                  <a:outerShdw blurRad="38100" dist="38100" dir="2700000" algn="tl">
                    <a:srgbClr val="000000">
                      <a:alpha val="43137"/>
                    </a:srgbClr>
                  </a:outerShdw>
                </a:effectLst>
              </a:rPr>
              <a:t>是研究分析和破译密码的一门学问</a:t>
            </a:r>
            <a:endParaRPr lang="en-US" altLang="zh-CN" dirty="0" smtClean="0">
              <a:effectLst>
                <a:outerShdw blurRad="38100" dist="38100" dir="2700000" algn="tl">
                  <a:srgbClr val="000000">
                    <a:alpha val="43137"/>
                  </a:srgbClr>
                </a:outerShdw>
              </a:effectLst>
            </a:endParaRPr>
          </a:p>
          <a:p>
            <a:pPr eaLnBrk="1" hangingPunct="1">
              <a:lnSpc>
                <a:spcPct val="100000"/>
              </a:lnSpc>
            </a:pPr>
            <a:r>
              <a:rPr lang="zh-CN" altLang="en-US" sz="2400" dirty="0" smtClean="0">
                <a:effectLst>
                  <a:outerShdw blurRad="38100" dist="38100" dir="2700000" algn="tl">
                    <a:srgbClr val="000000">
                      <a:alpha val="43137"/>
                    </a:srgbClr>
                  </a:outerShdw>
                </a:effectLst>
              </a:rPr>
              <a:t>本课程重点学习密码学的相关知识，并简要介绍密码分析学一些必要知识</a:t>
            </a:r>
            <a:endParaRPr lang="en-US" altLang="zh-CN" sz="24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课程介绍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 </a:t>
            </a:r>
            <a:r>
              <a:rPr lang="zh-CN" altLang="en-US" dirty="0" smtClean="0"/>
              <a:t>信息的安全处理</a:t>
            </a:r>
            <a:endParaRPr lang="zh-CN" altLang="en-US" dirty="0"/>
          </a:p>
        </p:txBody>
      </p:sp>
      <p:sp>
        <p:nvSpPr>
          <p:cNvPr id="3" name="内容占位符 2"/>
          <p:cNvSpPr>
            <a:spLocks noGrp="1"/>
          </p:cNvSpPr>
          <p:nvPr>
            <p:ph idx="1"/>
          </p:nvPr>
        </p:nvSpPr>
        <p:spPr>
          <a:xfrm>
            <a:off x="457200" y="914400"/>
            <a:ext cx="8458200" cy="5638800"/>
          </a:xfrm>
        </p:spPr>
        <p:txBody>
          <a:bodyPr/>
          <a:lstStyle/>
          <a:p>
            <a:pPr eaLnBrk="1" hangingPunct="1">
              <a:spcBef>
                <a:spcPts val="600"/>
              </a:spcBef>
              <a:spcAft>
                <a:spcPct val="0"/>
              </a:spcAft>
            </a:pPr>
            <a:r>
              <a:rPr lang="zh-CN" altLang="en-US" sz="2000" dirty="0" smtClean="0"/>
              <a:t>信息的安全处理模型描述了密码技术的安全计算环境</a:t>
            </a:r>
            <a:endParaRPr lang="en-US" altLang="zh-CN" sz="2000" dirty="0" smtClean="0"/>
          </a:p>
          <a:p>
            <a:pPr eaLnBrk="1" hangingPunct="1">
              <a:spcBef>
                <a:spcPts val="600"/>
              </a:spcBef>
              <a:spcAft>
                <a:spcPct val="0"/>
              </a:spcAft>
            </a:pPr>
            <a:r>
              <a:rPr lang="zh-CN" altLang="en-US" sz="2000" dirty="0" smtClean="0"/>
              <a:t>信息资产的重要性和敏感性，以及攻击者的能力都对采用的方案有影响</a:t>
            </a:r>
            <a:endParaRPr lang="en-US" altLang="zh-CN" sz="2000" dirty="0" smtClean="0"/>
          </a:p>
          <a:p>
            <a:pPr eaLnBrk="1" hangingPunct="1">
              <a:spcBef>
                <a:spcPts val="600"/>
              </a:spcBef>
              <a:spcAft>
                <a:spcPct val="0"/>
              </a:spcAft>
            </a:pPr>
            <a:r>
              <a:rPr lang="zh-CN" altLang="en-US" sz="2000" dirty="0" smtClean="0"/>
              <a:t>应用中也不是安全性越高越好，够用就行</a:t>
            </a: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smtClean="0"/>
              <a:t>信息安全的访问控制模型</a:t>
            </a:r>
            <a:endParaRPr lang="zh-CN" altLang="en-US" dirty="0"/>
          </a:p>
        </p:txBody>
      </p:sp>
      <p:sp>
        <p:nvSpPr>
          <p:cNvPr id="3" name="内容占位符 2"/>
          <p:cNvSpPr>
            <a:spLocks noGrp="1"/>
          </p:cNvSpPr>
          <p:nvPr>
            <p:ph idx="1"/>
          </p:nvPr>
        </p:nvSpPr>
        <p:spPr>
          <a:xfrm>
            <a:off x="457200" y="914400"/>
            <a:ext cx="8382000" cy="5638800"/>
          </a:xfrm>
        </p:spPr>
        <p:txBody>
          <a:bodyPr/>
          <a:lstStyle/>
          <a:p>
            <a:pPr eaLnBrk="1" hangingPunct="1">
              <a:spcBef>
                <a:spcPts val="600"/>
              </a:spcBef>
              <a:spcAft>
                <a:spcPct val="0"/>
              </a:spcAft>
            </a:pPr>
            <a:r>
              <a:rPr lang="zh-CN" altLang="en-US" sz="2400" dirty="0" smtClean="0">
                <a:solidFill>
                  <a:srgbClr val="000000"/>
                </a:solidFill>
                <a:latin typeface="Times New Roman" pitchFamily="18" charset="0"/>
              </a:rPr>
              <a:t>访问控制主要解决的是用户对信息进行权限范围内安全的存取</a:t>
            </a:r>
            <a:endParaRPr lang="en-US" altLang="zh-CN" sz="2400" dirty="0" smtClean="0">
              <a:solidFill>
                <a:srgbClr val="000000"/>
              </a:solidFill>
              <a:latin typeface="Times New Roman" pitchFamily="18" charset="0"/>
            </a:endParaRPr>
          </a:p>
          <a:p>
            <a:pPr lvl="1"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其任务是根据</a:t>
            </a:r>
            <a:r>
              <a:rPr lang="zh-CN" altLang="en-US" sz="2000" dirty="0" smtClean="0">
                <a:solidFill>
                  <a:srgbClr val="0000FF"/>
                </a:solidFill>
                <a:effectLst>
                  <a:outerShdw blurRad="38100" dist="38100" dir="2700000" algn="tl">
                    <a:srgbClr val="C0C0C0"/>
                  </a:outerShdw>
                </a:effectLst>
                <a:latin typeface="Times New Roman" pitchFamily="18" charset="0"/>
              </a:rPr>
              <a:t>访问者的身份</a:t>
            </a:r>
            <a:r>
              <a:rPr lang="zh-CN" altLang="en-US" sz="2000" dirty="0" smtClean="0">
                <a:solidFill>
                  <a:srgbClr val="000000"/>
                </a:solidFill>
                <a:effectLst>
                  <a:outerShdw blurRad="38100" dist="38100" dir="2700000" algn="tl">
                    <a:srgbClr val="C0C0C0"/>
                  </a:outerShdw>
                </a:effectLst>
                <a:latin typeface="Times New Roman" pitchFamily="18" charset="0"/>
              </a:rPr>
              <a:t>和</a:t>
            </a:r>
            <a:r>
              <a:rPr lang="zh-CN" altLang="en-US" sz="2000" dirty="0" smtClean="0">
                <a:solidFill>
                  <a:srgbClr val="0000FF"/>
                </a:solidFill>
                <a:effectLst>
                  <a:outerShdw blurRad="38100" dist="38100" dir="2700000" algn="tl">
                    <a:srgbClr val="C0C0C0"/>
                  </a:outerShdw>
                </a:effectLst>
                <a:latin typeface="Times New Roman" pitchFamily="18" charset="0"/>
              </a:rPr>
              <a:t>被授予的权限</a:t>
            </a:r>
            <a:r>
              <a:rPr lang="zh-CN" altLang="en-US" sz="2000" dirty="0" smtClean="0">
                <a:solidFill>
                  <a:srgbClr val="000000"/>
                </a:solidFill>
                <a:effectLst>
                  <a:outerShdw blurRad="38100" dist="38100" dir="2700000" algn="tl">
                    <a:srgbClr val="C0C0C0"/>
                  </a:outerShdw>
                </a:effectLst>
                <a:latin typeface="Times New Roman" pitchFamily="18" charset="0"/>
              </a:rPr>
              <a:t>来决定其是否能够对存储的数据进行相应的读写或其他操作。</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zh-CN" altLang="en-US" sz="2000" u="sng" dirty="0" smtClean="0">
                <a:solidFill>
                  <a:srgbClr val="000000"/>
                </a:solidFill>
                <a:effectLst>
                  <a:outerShdw blurRad="38100" dist="38100" dir="2700000" algn="tl">
                    <a:srgbClr val="C0C0C0"/>
                  </a:outerShdw>
                </a:effectLst>
                <a:latin typeface="Times New Roman" pitchFamily="18" charset="0"/>
              </a:rPr>
              <a:t>密码技术是实现访问控制的重要组件</a:t>
            </a:r>
            <a:r>
              <a:rPr lang="zh-CN" altLang="en-US" sz="2000" dirty="0" smtClean="0">
                <a:solidFill>
                  <a:srgbClr val="000000"/>
                </a:solidFill>
                <a:effectLst>
                  <a:outerShdw blurRad="38100" dist="38100" dir="2700000" algn="tl">
                    <a:srgbClr val="C0C0C0"/>
                  </a:outerShdw>
                </a:effectLst>
                <a:latin typeface="Times New Roman" pitchFamily="18" charset="0"/>
              </a:rPr>
              <a:t>，如对存储的信息加密，拥有密钥的人就具有了读写的权限；用户访问信息需要密码技术进行身份认证等等，在网络环境下，访问控制和安全传输是被同时考虑的</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spcBef>
                <a:spcPts val="600"/>
              </a:spcBef>
              <a:spcAft>
                <a:spcPct val="0"/>
              </a:spcAft>
            </a:pPr>
            <a:r>
              <a:rPr lang="zh-CN" altLang="en-US" sz="2400" dirty="0" smtClean="0">
                <a:solidFill>
                  <a:srgbClr val="000000"/>
                </a:solidFill>
                <a:effectLst>
                  <a:outerShdw blurRad="38100" dist="38100" dir="2700000" algn="tl">
                    <a:srgbClr val="C0C0C0"/>
                  </a:outerShdw>
                </a:effectLst>
                <a:latin typeface="Times New Roman" pitchFamily="18" charset="0"/>
              </a:rPr>
              <a:t>信息系统的经典的防护模型</a:t>
            </a: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endParaRPr lang="zh-CN" altLang="en-US"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endParaRPr lang="en-US" altLang="zh-CN"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9572" name="Object 4"/>
          <p:cNvGraphicFramePr>
            <a:graphicFrameLocks noChangeAspect="1"/>
          </p:cNvGraphicFramePr>
          <p:nvPr/>
        </p:nvGraphicFramePr>
        <p:xfrm>
          <a:off x="914400" y="4197350"/>
          <a:ext cx="7391400" cy="2203450"/>
        </p:xfrm>
        <a:graphic>
          <a:graphicData uri="http://schemas.openxmlformats.org/presentationml/2006/ole">
            <p:oleObj spid="_x0000_s153601" r:id="rId3" imgW="4500372" imgH="1338377"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ppt_x"/>
                                          </p:val>
                                        </p:tav>
                                        <p:tav tm="100000">
                                          <p:val>
                                            <p:strVal val="#ppt_x"/>
                                          </p:val>
                                        </p:tav>
                                      </p:tavLst>
                                    </p:anim>
                                    <p:anim calcmode="lin" valueType="num">
                                      <p:cBhvr additive="base">
                                        <p:cTn id="8" dur="500" fill="hold"/>
                                        <p:tgtEl>
                                          <p:spTgt spid="109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smtClean="0"/>
              <a:t>信息安全的访问控制模型</a:t>
            </a:r>
            <a:endParaRPr lang="zh-CN" altLang="en-US" dirty="0"/>
          </a:p>
        </p:txBody>
      </p:sp>
      <p:sp>
        <p:nvSpPr>
          <p:cNvPr id="3" name="内容占位符 2"/>
          <p:cNvSpPr>
            <a:spLocks noGrp="1"/>
          </p:cNvSpPr>
          <p:nvPr>
            <p:ph idx="1"/>
          </p:nvPr>
        </p:nvSpPr>
        <p:spPr>
          <a:xfrm>
            <a:off x="457200" y="914400"/>
            <a:ext cx="8382000" cy="5638800"/>
          </a:xfrm>
        </p:spPr>
        <p:txBody>
          <a:bodyPr/>
          <a:lstStyle/>
          <a:p>
            <a:pPr eaLnBrk="1" hangingPunct="1">
              <a:lnSpc>
                <a:spcPct val="100000"/>
              </a:lnSpc>
            </a:pPr>
            <a:r>
              <a:rPr lang="zh-CN" altLang="en-US" sz="2000" dirty="0" smtClean="0"/>
              <a:t>信息系统的访问控制模型，针对主机或文件等，对非授权访问有两道防线：</a:t>
            </a:r>
          </a:p>
          <a:p>
            <a:pPr lvl="1" eaLnBrk="1" hangingPunct="1">
              <a:lnSpc>
                <a:spcPct val="100000"/>
              </a:lnSpc>
            </a:pPr>
            <a:r>
              <a:rPr lang="zh-CN" altLang="en-US" sz="1800" dirty="0" smtClean="0"/>
              <a:t>第一道防线是</a:t>
            </a:r>
            <a:r>
              <a:rPr lang="zh-CN" altLang="en-US" sz="1800" dirty="0" smtClean="0">
                <a:solidFill>
                  <a:srgbClr val="0000FF"/>
                </a:solidFill>
              </a:rPr>
              <a:t>守卫者</a:t>
            </a:r>
            <a:r>
              <a:rPr lang="zh-CN" altLang="en-US" sz="1800" dirty="0" smtClean="0"/>
              <a:t>：基于通行字的登录程序和屏蔽程序，分别用于拒绝非授权的访问、检测和拒绝病毒：</a:t>
            </a:r>
            <a:r>
              <a:rPr lang="zh-CN" altLang="en-US" sz="1800" dirty="0" smtClean="0">
                <a:solidFill>
                  <a:srgbClr val="0000FF"/>
                </a:solidFill>
              </a:rPr>
              <a:t>外部访问控制</a:t>
            </a:r>
          </a:p>
          <a:p>
            <a:pPr lvl="1" eaLnBrk="1" hangingPunct="1">
              <a:lnSpc>
                <a:spcPct val="100000"/>
              </a:lnSpc>
            </a:pPr>
            <a:r>
              <a:rPr lang="zh-CN" altLang="en-US" sz="1800" dirty="0" smtClean="0"/>
              <a:t>第二道防线</a:t>
            </a:r>
            <a:r>
              <a:rPr lang="zh-CN" altLang="en-US" sz="1800" dirty="0" smtClean="0">
                <a:solidFill>
                  <a:srgbClr val="0000FF"/>
                </a:solidFill>
              </a:rPr>
              <a:t>由一些内部控制部件构成</a:t>
            </a:r>
            <a:r>
              <a:rPr lang="zh-CN" altLang="en-US" sz="1800" dirty="0" smtClean="0"/>
              <a:t>，管理系统内部的各项操作和分析所存有的信息，检查是否有未授权的入侵者。</a:t>
            </a:r>
            <a:r>
              <a:rPr lang="zh-CN" altLang="en-US" sz="1800" dirty="0" smtClean="0">
                <a:solidFill>
                  <a:srgbClr val="0000FF"/>
                </a:solidFill>
              </a:rPr>
              <a:t>内部访问控制、安全管理和审计</a:t>
            </a:r>
          </a:p>
          <a:p>
            <a:pPr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访问控制模型的更一般的抽象模型</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ts val="0"/>
              </a:spcAft>
              <a:defRPr/>
            </a:pPr>
            <a:r>
              <a:rPr lang="zh-CN" altLang="en-US" sz="2000" dirty="0" smtClean="0">
                <a:solidFill>
                  <a:srgbClr val="0000FF"/>
                </a:solidFill>
              </a:rPr>
              <a:t>实施功能模块执行访问控制机制</a:t>
            </a:r>
          </a:p>
          <a:p>
            <a:pPr lvl="1" eaLnBrk="1" hangingPunct="1">
              <a:spcBef>
                <a:spcPts val="600"/>
              </a:spcBef>
              <a:spcAft>
                <a:spcPts val="0"/>
              </a:spcAft>
              <a:defRPr/>
            </a:pPr>
            <a:r>
              <a:rPr lang="zh-CN" altLang="en-US" sz="2000" dirty="0" smtClean="0">
                <a:solidFill>
                  <a:srgbClr val="0000FF"/>
                </a:solidFill>
              </a:rPr>
              <a:t>决策功能模块表示一组访问控制规则和策略</a:t>
            </a:r>
          </a:p>
          <a:p>
            <a:pPr eaLnBrk="1" hangingPunct="1">
              <a:spcBef>
                <a:spcPts val="600"/>
              </a:spcBef>
              <a:spcAft>
                <a:spcPct val="0"/>
              </a:spcAft>
            </a:pP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99683" name="Object 4"/>
          <p:cNvGraphicFramePr>
            <a:graphicFrameLocks noChangeAspect="1"/>
          </p:cNvGraphicFramePr>
          <p:nvPr/>
        </p:nvGraphicFramePr>
        <p:xfrm>
          <a:off x="2057400" y="4724400"/>
          <a:ext cx="4441825" cy="1568450"/>
        </p:xfrm>
        <a:graphic>
          <a:graphicData uri="http://schemas.openxmlformats.org/presentationml/2006/ole">
            <p:oleObj spid="_x0000_s199683" name="Visio" r:id="rId3" imgW="3534472" imgH="1278268" progId="Visio.Drawing.11">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信息的安全传输模型</a:t>
            </a:r>
            <a:endParaRPr lang="zh-CN" altLang="en-US" dirty="0"/>
          </a:p>
        </p:txBody>
      </p:sp>
      <p:sp>
        <p:nvSpPr>
          <p:cNvPr id="3" name="内容占位符 2"/>
          <p:cNvSpPr>
            <a:spLocks noGrp="1"/>
          </p:cNvSpPr>
          <p:nvPr>
            <p:ph idx="1"/>
          </p:nvPr>
        </p:nvSpPr>
        <p:spPr>
          <a:xfrm>
            <a:off x="457200" y="914400"/>
            <a:ext cx="8229600" cy="5638800"/>
          </a:xfrm>
        </p:spPr>
        <p:txBody>
          <a:bodyPr/>
          <a:lstStyle/>
          <a:p>
            <a:pPr eaLnBrk="1" hangingPunct="1">
              <a:lnSpc>
                <a:spcPct val="110000"/>
              </a:lnSpc>
            </a:pPr>
            <a:r>
              <a:rPr lang="zh-CN" altLang="en-US" sz="2000" dirty="0" smtClean="0"/>
              <a:t>通信双方传递某个消息，需要建立一个逻辑信道，如网络中的路由，这需要安全传输技术。如下给出的是信息的安全传输模型。包括两个基本成份和一个可选成份</a:t>
            </a:r>
            <a:endParaRPr lang="en-US" altLang="zh-CN" sz="2000" dirty="0" smtClean="0"/>
          </a:p>
          <a:p>
            <a:pPr eaLnBrk="1" hangingPunct="1">
              <a:lnSpc>
                <a:spcPct val="110000"/>
              </a:lnSpc>
            </a:pPr>
            <a:r>
              <a:rPr lang="zh-CN" altLang="en-US" sz="2000" dirty="0" smtClean="0">
                <a:solidFill>
                  <a:srgbClr val="0000FF"/>
                </a:solidFill>
              </a:rPr>
              <a:t>消息的安全传输</a:t>
            </a:r>
            <a:r>
              <a:rPr lang="zh-CN" altLang="en-US" sz="2000" dirty="0" smtClean="0"/>
              <a:t>：包括对消息的加密和认证，以保证消息的保密性和发送者身份的真实性</a:t>
            </a:r>
            <a:endParaRPr lang="en-US" altLang="zh-CN" sz="2000" dirty="0" smtClean="0"/>
          </a:p>
          <a:p>
            <a:pPr marL="636588" lvl="3" indent="-342900" eaLnBrk="1" hangingPunct="1">
              <a:lnSpc>
                <a:spcPct val="110000"/>
              </a:lnSpc>
              <a:buFont typeface="Wingdings" pitchFamily="2" charset="2"/>
              <a:buChar char="Ü"/>
            </a:pPr>
            <a:r>
              <a:rPr lang="zh-CN" altLang="en-US" sz="1800" dirty="0" smtClean="0"/>
              <a:t>并不是所有的通信都需要保密</a:t>
            </a:r>
            <a:endParaRPr lang="en-US" altLang="zh-CN" sz="1800" dirty="0" smtClean="0"/>
          </a:p>
          <a:p>
            <a:pPr marL="636588" lvl="3" indent="-342900" eaLnBrk="1" hangingPunct="1">
              <a:lnSpc>
                <a:spcPct val="110000"/>
              </a:lnSpc>
              <a:buFont typeface="Wingdings" pitchFamily="2" charset="2"/>
              <a:buChar char="Ü"/>
            </a:pPr>
            <a:r>
              <a:rPr lang="zh-CN" altLang="en-US" sz="1800" dirty="0" smtClean="0"/>
              <a:t>甚至有的通信不需要认证</a:t>
            </a:r>
          </a:p>
          <a:p>
            <a:pPr eaLnBrk="1" hangingPunct="1">
              <a:lnSpc>
                <a:spcPct val="110000"/>
              </a:lnSpc>
            </a:pPr>
            <a:endParaRPr lang="en-US" altLang="zh-CN" sz="2000" dirty="0" smtClean="0"/>
          </a:p>
          <a:p>
            <a:pPr eaLnBrk="1" hangingPunct="1">
              <a:lnSpc>
                <a:spcPct val="110000"/>
              </a:lnSpc>
            </a:pPr>
            <a:endParaRPr lang="en-US" altLang="zh-CN" sz="2000" dirty="0" smtClean="0"/>
          </a:p>
          <a:p>
            <a:pPr eaLnBrk="1" hangingPunct="1">
              <a:lnSpc>
                <a:spcPct val="110000"/>
              </a:lnSpc>
            </a:pPr>
            <a:endParaRPr lang="en-US" altLang="zh-CN" sz="2000" dirty="0" smtClean="0"/>
          </a:p>
          <a:p>
            <a:pPr marL="342900" lvl="1" indent="-342900" eaLnBrk="1" hangingPunct="1">
              <a:lnSpc>
                <a:spcPct val="110000"/>
              </a:lnSpc>
              <a:buClr>
                <a:schemeClr val="tx2"/>
              </a:buClr>
              <a:buFont typeface="Wingdings" pitchFamily="2" charset="2"/>
              <a:buChar char="Ü"/>
            </a:pPr>
            <a:r>
              <a:rPr lang="zh-CN" altLang="en-US" sz="2000" dirty="0" smtClean="0">
                <a:solidFill>
                  <a:srgbClr val="0000FF"/>
                </a:solidFill>
              </a:rPr>
              <a:t>通信双方共享的秘密信息</a:t>
            </a:r>
            <a:r>
              <a:rPr lang="zh-CN" altLang="en-US" sz="2000" dirty="0" smtClean="0"/>
              <a:t>，如密钥，算法参数等。需要一个</a:t>
            </a:r>
            <a:r>
              <a:rPr lang="zh-CN" altLang="en-US" sz="2000" dirty="0" smtClean="0">
                <a:solidFill>
                  <a:srgbClr val="0000FF"/>
                </a:solidFill>
              </a:rPr>
              <a:t>安全通道</a:t>
            </a:r>
            <a:endParaRPr lang="en-US" altLang="zh-CN" sz="2000" dirty="0" smtClean="0">
              <a:solidFill>
                <a:srgbClr val="0000FF"/>
              </a:solidFill>
            </a:endParaRPr>
          </a:p>
          <a:p>
            <a:pPr marL="638175" lvl="2" indent="-342900" eaLnBrk="1" hangingPunct="1">
              <a:lnSpc>
                <a:spcPct val="110000"/>
              </a:lnSpc>
              <a:buClr>
                <a:schemeClr val="tx2"/>
              </a:buClr>
              <a:buFont typeface="Wingdings" pitchFamily="2" charset="2"/>
              <a:buChar char="Ü"/>
            </a:pPr>
            <a:r>
              <a:rPr lang="zh-CN" altLang="en-US" sz="1800" dirty="0" smtClean="0"/>
              <a:t>必须依靠人工或物理手段初始化该信道，一般依托共享主密钥实现</a:t>
            </a:r>
            <a:endParaRPr lang="en-US" altLang="zh-CN" sz="1800" dirty="0" smtClean="0">
              <a:solidFill>
                <a:srgbClr val="0000FF"/>
              </a:solidFill>
            </a:endParaRPr>
          </a:p>
          <a:p>
            <a:pPr marL="342900" lvl="1" indent="-342900" eaLnBrk="1" hangingPunct="1">
              <a:lnSpc>
                <a:spcPct val="110000"/>
              </a:lnSpc>
              <a:buClr>
                <a:schemeClr val="tx2"/>
              </a:buClr>
              <a:buFont typeface="Wingdings" pitchFamily="2" charset="2"/>
              <a:buChar char="Ü"/>
            </a:pPr>
            <a:r>
              <a:rPr lang="zh-CN" altLang="en-US" sz="2000" dirty="0" smtClean="0">
                <a:solidFill>
                  <a:srgbClr val="0000FF"/>
                </a:solidFill>
              </a:rPr>
              <a:t>有时需要一个可信的第三方</a:t>
            </a:r>
            <a:r>
              <a:rPr lang="zh-CN" altLang="en-US" sz="2000" dirty="0" smtClean="0"/>
              <a:t>，分发密钥，建立安全通道，或仲裁</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201730" name="Object 4"/>
          <p:cNvGraphicFramePr>
            <a:graphicFrameLocks noChangeAspect="1"/>
          </p:cNvGraphicFramePr>
          <p:nvPr/>
        </p:nvGraphicFramePr>
        <p:xfrm>
          <a:off x="2286000" y="2743200"/>
          <a:ext cx="6096000" cy="2497667"/>
        </p:xfrm>
        <a:graphic>
          <a:graphicData uri="http://schemas.openxmlformats.org/presentationml/2006/ole">
            <p:oleObj spid="_x0000_s201730" r:id="rId3" imgW="5068824" imgH="2079955" progId="Visio.Drawing.11">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信息的安全传输模型</a:t>
            </a:r>
            <a:endParaRPr lang="zh-CN" altLang="en-US" dirty="0"/>
          </a:p>
        </p:txBody>
      </p:sp>
      <p:sp>
        <p:nvSpPr>
          <p:cNvPr id="3" name="内容占位符 2"/>
          <p:cNvSpPr>
            <a:spLocks noGrp="1"/>
          </p:cNvSpPr>
          <p:nvPr>
            <p:ph idx="1"/>
          </p:nvPr>
        </p:nvSpPr>
        <p:spPr>
          <a:xfrm>
            <a:off x="457200" y="914400"/>
            <a:ext cx="8458200" cy="5638800"/>
          </a:xfrm>
        </p:spPr>
        <p:txBody>
          <a:bodyPr/>
          <a:lstStyle/>
          <a:p>
            <a:pPr eaLnBrk="1" hangingPunct="1"/>
            <a:r>
              <a:rPr lang="zh-CN" altLang="en-US" dirty="0" smtClean="0"/>
              <a:t>模型给出了安全的网络通信必须考虑的</a:t>
            </a:r>
            <a:r>
              <a:rPr lang="en-US" altLang="zh-CN" dirty="0" smtClean="0"/>
              <a:t>4</a:t>
            </a:r>
            <a:r>
              <a:rPr lang="zh-CN" altLang="en-US" dirty="0" smtClean="0"/>
              <a:t>个要素</a:t>
            </a:r>
          </a:p>
          <a:p>
            <a:pPr lvl="1" eaLnBrk="1" hangingPunct="1"/>
            <a:r>
              <a:rPr lang="en-US" altLang="zh-CN" dirty="0" smtClean="0">
                <a:effectLst>
                  <a:outerShdw blurRad="38100" dist="38100" dir="2700000" algn="tl">
                    <a:srgbClr val="000000">
                      <a:alpha val="43137"/>
                    </a:srgbClr>
                  </a:outerShdw>
                </a:effectLst>
              </a:rPr>
              <a:t>1</a:t>
            </a:r>
            <a:r>
              <a:rPr lang="zh-CN" altLang="en-US" dirty="0" smtClean="0">
                <a:effectLst>
                  <a:outerShdw blurRad="38100" dist="38100" dir="2700000" algn="tl">
                    <a:srgbClr val="000000">
                      <a:alpha val="43137"/>
                    </a:srgbClr>
                  </a:outerShdw>
                </a:effectLst>
              </a:rPr>
              <a:t>）加密、</a:t>
            </a:r>
            <a:r>
              <a:rPr lang="zh-CN" altLang="en-US" dirty="0" smtClean="0">
                <a:solidFill>
                  <a:srgbClr val="C3093E"/>
                </a:solidFill>
                <a:effectLst>
                  <a:outerShdw blurRad="38100" dist="38100" dir="2700000" algn="tl">
                    <a:srgbClr val="000000">
                      <a:alpha val="43137"/>
                    </a:srgbClr>
                  </a:outerShdw>
                </a:effectLst>
              </a:rPr>
              <a:t>认证</a:t>
            </a:r>
            <a:r>
              <a:rPr lang="zh-CN" altLang="en-US" dirty="0" smtClean="0">
                <a:effectLst>
                  <a:outerShdw blurRad="38100" dist="38100" dir="2700000" algn="tl">
                    <a:srgbClr val="000000">
                      <a:alpha val="43137"/>
                    </a:srgbClr>
                  </a:outerShdw>
                </a:effectLst>
              </a:rPr>
              <a:t>算法</a:t>
            </a:r>
          </a:p>
          <a:p>
            <a:pPr lvl="1" eaLnBrk="1" hangingPunct="1"/>
            <a:r>
              <a:rPr lang="en-US" altLang="zh-CN" dirty="0" smtClean="0">
                <a:effectLst>
                  <a:outerShdw blurRad="38100" dist="38100" dir="2700000" algn="tl">
                    <a:srgbClr val="000000">
                      <a:alpha val="43137"/>
                    </a:srgbClr>
                  </a:outerShdw>
                </a:effectLst>
              </a:rPr>
              <a:t>2</a:t>
            </a:r>
            <a:r>
              <a:rPr lang="zh-CN" altLang="en-US" dirty="0" smtClean="0">
                <a:effectLst>
                  <a:outerShdw blurRad="38100" dist="38100" dir="2700000" algn="tl">
                    <a:srgbClr val="000000">
                      <a:alpha val="43137"/>
                    </a:srgbClr>
                  </a:outerShdw>
                </a:effectLst>
              </a:rPr>
              <a:t>）用于算法的</a:t>
            </a:r>
            <a:r>
              <a:rPr lang="zh-CN" altLang="en-US" dirty="0" smtClean="0">
                <a:solidFill>
                  <a:srgbClr val="FF0000"/>
                </a:solidFill>
                <a:effectLst>
                  <a:outerShdw blurRad="38100" dist="38100" dir="2700000" algn="tl">
                    <a:srgbClr val="000000">
                      <a:alpha val="43137"/>
                    </a:srgbClr>
                  </a:outerShdw>
                </a:effectLst>
              </a:rPr>
              <a:t>秘密信息</a:t>
            </a:r>
            <a:r>
              <a:rPr lang="zh-CN" altLang="en-US" dirty="0" smtClean="0">
                <a:effectLst>
                  <a:outerShdw blurRad="38100" dist="38100" dir="2700000" algn="tl">
                    <a:srgbClr val="000000">
                      <a:alpha val="43137"/>
                    </a:srgbClr>
                  </a:outerShdw>
                </a:effectLst>
              </a:rPr>
              <a:t>：密钥，秘密参数等</a:t>
            </a:r>
          </a:p>
          <a:p>
            <a:pPr lvl="1" eaLnBrk="1" hangingPunct="1"/>
            <a:r>
              <a:rPr lang="en-US" altLang="zh-CN" dirty="0" smtClean="0">
                <a:effectLst>
                  <a:outerShdw blurRad="38100" dist="38100" dir="2700000" algn="tl">
                    <a:srgbClr val="000000">
                      <a:alpha val="43137"/>
                    </a:srgbClr>
                  </a:outerShdw>
                </a:effectLst>
              </a:rPr>
              <a:t>3</a:t>
            </a:r>
            <a:r>
              <a:rPr lang="zh-CN" altLang="en-US" dirty="0" smtClean="0">
                <a:effectLst>
                  <a:outerShdw blurRad="38100" dist="38100" dir="2700000" algn="tl">
                    <a:srgbClr val="000000">
                      <a:alpha val="43137"/>
                    </a:srgbClr>
                  </a:outerShdw>
                </a:effectLst>
              </a:rPr>
              <a:t>）秘密信息的分发与共享：存在秘密信息分发的</a:t>
            </a:r>
            <a:r>
              <a:rPr lang="zh-CN" altLang="en-US" dirty="0" smtClean="0">
                <a:solidFill>
                  <a:srgbClr val="0000FF"/>
                </a:solidFill>
                <a:effectLst>
                  <a:outerShdw blurRad="38100" dist="38100" dir="2700000" algn="tl">
                    <a:srgbClr val="000000">
                      <a:alpha val="43137"/>
                    </a:srgbClr>
                  </a:outerShdw>
                </a:effectLst>
              </a:rPr>
              <a:t>安全通道</a:t>
            </a:r>
            <a:r>
              <a:rPr lang="zh-CN" altLang="en-US" dirty="0" smtClean="0">
                <a:effectLst>
                  <a:outerShdw blurRad="38100" dist="38100" dir="2700000" algn="tl">
                    <a:srgbClr val="000000">
                      <a:alpha val="43137"/>
                    </a:srgbClr>
                  </a:outerShdw>
                </a:effectLst>
              </a:rPr>
              <a:t>（多数情况通过可信第三方来实现或物理手段实现）</a:t>
            </a:r>
          </a:p>
          <a:p>
            <a:pPr lvl="1" eaLnBrk="1" hangingPunct="1"/>
            <a:r>
              <a:rPr lang="zh-CN" altLang="en-US" dirty="0" smtClean="0">
                <a:effectLst>
                  <a:outerShdw blurRad="38100" dist="38100" dir="2700000" algn="tl">
                    <a:srgbClr val="000000">
                      <a:alpha val="43137"/>
                    </a:srgbClr>
                  </a:outerShdw>
                </a:effectLst>
              </a:rPr>
              <a:t> </a:t>
            </a:r>
            <a:r>
              <a:rPr lang="en-US" altLang="zh-CN" dirty="0" smtClean="0">
                <a:effectLst>
                  <a:outerShdw blurRad="38100" dist="38100" dir="2700000" algn="tl">
                    <a:srgbClr val="000000">
                      <a:alpha val="43137"/>
                    </a:srgbClr>
                  </a:outerShdw>
                </a:effectLst>
              </a:rPr>
              <a:t>4</a:t>
            </a:r>
            <a:r>
              <a:rPr lang="zh-CN" altLang="en-US" dirty="0" smtClean="0">
                <a:effectLst>
                  <a:outerShdw blurRad="38100" dist="38100" dir="2700000" algn="tl">
                    <a:srgbClr val="000000">
                      <a:alpha val="43137"/>
                    </a:srgbClr>
                  </a:outerShdw>
                </a:effectLst>
              </a:rPr>
              <a:t>）使用加密算法和秘密信息以获得安全服务所需要的</a:t>
            </a:r>
            <a:r>
              <a:rPr lang="zh-CN" altLang="en-US" dirty="0" smtClean="0">
                <a:solidFill>
                  <a:srgbClr val="0000FF"/>
                </a:solidFill>
                <a:effectLst>
                  <a:outerShdw blurRad="38100" dist="38100" dir="2700000" algn="tl">
                    <a:srgbClr val="000000">
                      <a:alpha val="43137"/>
                    </a:srgbClr>
                  </a:outerShdw>
                </a:effectLst>
              </a:rPr>
              <a:t>协议</a:t>
            </a:r>
            <a:r>
              <a:rPr lang="zh-CN" altLang="en-US" dirty="0" smtClean="0">
                <a:effectLst>
                  <a:outerShdw blurRad="38100" dist="38100" dir="2700000" algn="tl">
                    <a:srgbClr val="000000">
                      <a:alpha val="43137"/>
                    </a:srgbClr>
                  </a:outerShdw>
                </a:effectLst>
              </a:rPr>
              <a:t>：解决如何安全通信，</a:t>
            </a:r>
            <a:r>
              <a:rPr lang="en-US" altLang="zh-CN" dirty="0" smtClean="0">
                <a:effectLst>
                  <a:outerShdw blurRad="38100" dist="38100" dir="2700000" algn="tl">
                    <a:srgbClr val="000000">
                      <a:alpha val="43137"/>
                    </a:srgbClr>
                  </a:outerShdw>
                </a:effectLst>
              </a:rPr>
              <a:t>(</a:t>
            </a:r>
            <a:r>
              <a:rPr lang="zh-CN" altLang="en-US" dirty="0" smtClean="0">
                <a:effectLst>
                  <a:outerShdw blurRad="38100" dist="38100" dir="2700000" algn="tl">
                    <a:srgbClr val="000000">
                      <a:alpha val="43137"/>
                    </a:srgbClr>
                  </a:outerShdw>
                </a:effectLst>
              </a:rPr>
              <a:t>加密和认证协议</a:t>
            </a:r>
            <a:r>
              <a:rPr lang="en-US" altLang="zh-CN" dirty="0" smtClean="0">
                <a:effectLst>
                  <a:outerShdw blurRad="38100" dist="38100" dir="2700000" algn="tl">
                    <a:srgbClr val="000000">
                      <a:alpha val="43137"/>
                    </a:srgbClr>
                  </a:outerShdw>
                </a:effectLst>
              </a:rPr>
              <a:t>)</a:t>
            </a:r>
            <a:endParaRPr lang="en-US" altLang="zh-CN" i="1" dirty="0" smtClean="0">
              <a:effectLst>
                <a:outerShdw blurRad="38100" dist="38100" dir="2700000" algn="tl">
                  <a:srgbClr val="000000">
                    <a:alpha val="43137"/>
                  </a:srgbClr>
                </a:outerShdw>
              </a:effectLst>
            </a:endParaRPr>
          </a:p>
          <a:p>
            <a:pPr eaLnBrk="1" hangingPunct="1"/>
            <a:r>
              <a:rPr lang="zh-CN" altLang="en-US" dirty="0" smtClean="0"/>
              <a:t>密码学的研究主要围绕着这</a:t>
            </a:r>
            <a:r>
              <a:rPr lang="en-US" altLang="zh-CN" dirty="0" smtClean="0"/>
              <a:t>4</a:t>
            </a:r>
            <a:r>
              <a:rPr lang="zh-CN" altLang="en-US" dirty="0" smtClean="0"/>
              <a:t>个方面进行</a:t>
            </a:r>
            <a:endParaRPr lang="zh-CN" altLang="en-US" i="1" dirty="0" smtClean="0"/>
          </a:p>
          <a:p>
            <a:pPr eaLnBrk="1" hangingPunct="1">
              <a:spcBef>
                <a:spcPts val="600"/>
              </a:spcBef>
              <a:spcAft>
                <a:spcPct val="0"/>
              </a:spcAft>
            </a:pPr>
            <a:endParaRPr lang="en-US" altLang="zh-CN" sz="16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安全业务和网络加密方式</a:t>
            </a:r>
            <a:endParaRPr lang="zh-CN" altLang="en-US" dirty="0"/>
          </a:p>
        </p:txBody>
      </p:sp>
      <p:sp>
        <p:nvSpPr>
          <p:cNvPr id="3" name="内容占位符 2"/>
          <p:cNvSpPr>
            <a:spLocks noGrp="1"/>
          </p:cNvSpPr>
          <p:nvPr>
            <p:ph idx="1"/>
          </p:nvPr>
        </p:nvSpPr>
        <p:spPr>
          <a:xfrm>
            <a:off x="457200" y="914400"/>
            <a:ext cx="8382000" cy="5638800"/>
          </a:xfrm>
        </p:spPr>
        <p:txBody>
          <a:bodyPr/>
          <a:lstStyle/>
          <a:p>
            <a:pPr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密码技术主要是能够对数据提供必要的保护，然而根据安全威胁的多样性，以及数据敏感性的不同，所需要的</a:t>
            </a:r>
            <a:r>
              <a:rPr lang="zh-CN" altLang="en-US" sz="2000" dirty="0" smtClean="0">
                <a:solidFill>
                  <a:srgbClr val="0000FF"/>
                </a:solidFill>
                <a:effectLst>
                  <a:outerShdw blurRad="38100" dist="38100" dir="2700000" algn="tl">
                    <a:srgbClr val="C0C0C0"/>
                  </a:outerShdw>
                </a:effectLst>
                <a:latin typeface="Times New Roman" pitchFamily="18" charset="0"/>
              </a:rPr>
              <a:t>安全业务也不同。这里的安全业务也叫安全服务或者安全属性</a:t>
            </a:r>
            <a:endParaRPr lang="en-US" altLang="zh-CN" sz="2000" dirty="0" smtClean="0">
              <a:solidFill>
                <a:srgbClr val="0000FF"/>
              </a:solidFill>
              <a:effectLst>
                <a:outerShdw blurRad="38100" dist="38100" dir="2700000" algn="tl">
                  <a:srgbClr val="C0C0C0"/>
                </a:outerShdw>
              </a:effectLst>
              <a:latin typeface="Times New Roman" pitchFamily="18" charset="0"/>
            </a:endParaRPr>
          </a:p>
          <a:p>
            <a:pPr eaLnBrk="1" hangingPunct="1">
              <a:spcBef>
                <a:spcPts val="600"/>
              </a:spcBef>
              <a:spcAft>
                <a:spcPct val="0"/>
              </a:spcAft>
            </a:pPr>
            <a:r>
              <a:rPr lang="en-US" altLang="zh-CN" sz="2000" dirty="0" smtClean="0">
                <a:solidFill>
                  <a:srgbClr val="000000"/>
                </a:solidFill>
                <a:effectLst>
                  <a:outerShdw blurRad="38100" dist="38100" dir="2700000" algn="tl">
                    <a:srgbClr val="C0C0C0"/>
                  </a:outerShdw>
                </a:effectLst>
                <a:latin typeface="Times New Roman" pitchFamily="18" charset="0"/>
              </a:rPr>
              <a:t>ISO</a:t>
            </a:r>
            <a:r>
              <a:rPr lang="zh-CN" altLang="en-US" sz="2000" dirty="0" smtClean="0">
                <a:solidFill>
                  <a:srgbClr val="000000"/>
                </a:solidFill>
                <a:effectLst>
                  <a:outerShdw blurRad="38100" dist="38100" dir="2700000" algn="tl">
                    <a:srgbClr val="C0C0C0"/>
                  </a:outerShdw>
                </a:effectLst>
                <a:latin typeface="Times New Roman" pitchFamily="18" charset="0"/>
              </a:rPr>
              <a:t>提出的</a:t>
            </a:r>
            <a:r>
              <a:rPr lang="en-US" altLang="zh-CN" sz="2000" dirty="0" smtClean="0">
                <a:solidFill>
                  <a:srgbClr val="000000"/>
                </a:solidFill>
                <a:effectLst>
                  <a:outerShdw blurRad="38100" dist="38100" dir="2700000" algn="tl">
                    <a:srgbClr val="C0C0C0"/>
                  </a:outerShdw>
                </a:effectLst>
                <a:latin typeface="Times New Roman" pitchFamily="18" charset="0"/>
              </a:rPr>
              <a:t>OSI</a:t>
            </a:r>
            <a:r>
              <a:rPr lang="zh-CN" altLang="en-US" sz="2000" dirty="0" smtClean="0">
                <a:solidFill>
                  <a:srgbClr val="000000"/>
                </a:solidFill>
                <a:effectLst>
                  <a:outerShdw blurRad="38100" dist="38100" dir="2700000" algn="tl">
                    <a:srgbClr val="C0C0C0"/>
                  </a:outerShdw>
                </a:effectLst>
                <a:latin typeface="Times New Roman" pitchFamily="18" charset="0"/>
              </a:rPr>
              <a:t>安全体系架构</a:t>
            </a:r>
            <a:r>
              <a:rPr kumimoji="1" lang="en-US" altLang="zh-CN" sz="2000" dirty="0" smtClean="0">
                <a:solidFill>
                  <a:srgbClr val="0000FF"/>
                </a:solidFill>
              </a:rPr>
              <a:t>ISO-7498-2</a:t>
            </a:r>
            <a:r>
              <a:rPr lang="zh-CN" altLang="en-US" sz="2000" dirty="0" smtClean="0">
                <a:solidFill>
                  <a:srgbClr val="000000"/>
                </a:solidFill>
                <a:effectLst>
                  <a:outerShdw blurRad="38100" dist="38100" dir="2700000" algn="tl">
                    <a:srgbClr val="C0C0C0"/>
                  </a:outerShdw>
                </a:effectLst>
                <a:latin typeface="Times New Roman" pitchFamily="18" charset="0"/>
              </a:rPr>
              <a:t>是</a:t>
            </a:r>
            <a:r>
              <a:rPr kumimoji="1" lang="zh-CN" altLang="en-US" sz="2000" dirty="0" smtClean="0"/>
              <a:t>一个普遍适用的安全体系结构，建立在</a:t>
            </a:r>
            <a:r>
              <a:rPr kumimoji="1" lang="en-US" altLang="zh-CN" sz="2000" dirty="0" smtClean="0"/>
              <a:t>OSI</a:t>
            </a:r>
            <a:r>
              <a:rPr kumimoji="1" lang="zh-CN" altLang="en-US" sz="2000" dirty="0" smtClean="0"/>
              <a:t>开发系统互联七层模型之上，解决互联网络安全问题，其</a:t>
            </a:r>
            <a:r>
              <a:rPr kumimoji="1" lang="zh-CN" altLang="en-US" sz="2000" dirty="0" smtClean="0">
                <a:solidFill>
                  <a:srgbClr val="C3093E"/>
                </a:solidFill>
              </a:rPr>
              <a:t>核心内容是保证异构计算机系统进程与进程之间远距离交换信息的安全，</a:t>
            </a:r>
            <a:r>
              <a:rPr lang="zh-CN" altLang="en-US" sz="2000" dirty="0" smtClean="0">
                <a:solidFill>
                  <a:srgbClr val="000000"/>
                </a:solidFill>
                <a:effectLst>
                  <a:outerShdw blurRad="38100" dist="38100" dir="2700000" algn="tl">
                    <a:srgbClr val="C0C0C0"/>
                  </a:outerShdw>
                </a:effectLst>
                <a:latin typeface="Times New Roman" pitchFamily="18" charset="0"/>
              </a:rPr>
              <a:t>针对数据信息的保护 系统的提出了数据安全所需的</a:t>
            </a:r>
            <a:r>
              <a:rPr lang="en-US" altLang="zh-CN" sz="2000" dirty="0" smtClean="0">
                <a:solidFill>
                  <a:srgbClr val="000000"/>
                </a:solidFill>
                <a:effectLst>
                  <a:outerShdw blurRad="38100" dist="38100" dir="2700000" algn="tl">
                    <a:srgbClr val="C0C0C0"/>
                  </a:outerShdw>
                </a:effectLst>
                <a:latin typeface="Times New Roman" pitchFamily="18" charset="0"/>
              </a:rPr>
              <a:t>5</a:t>
            </a:r>
            <a:r>
              <a:rPr lang="zh-CN" altLang="en-US" sz="2000" dirty="0" smtClean="0">
                <a:solidFill>
                  <a:srgbClr val="000000"/>
                </a:solidFill>
                <a:effectLst>
                  <a:outerShdw blurRad="38100" dist="38100" dir="2700000" algn="tl">
                    <a:srgbClr val="C0C0C0"/>
                  </a:outerShdw>
                </a:effectLst>
                <a:latin typeface="Times New Roman" pitchFamily="18" charset="0"/>
              </a:rPr>
              <a:t>种安全业务</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同时当我们使用密码技术来保护网络中传输的数据时，如何进行加密能够尽可能少的造成信息泄露也是本节讨论的一个重要内容。</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本节主要介绍三个方面的内容：</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en-US" altLang="zh-CN" sz="2000" dirty="0" smtClean="0">
                <a:solidFill>
                  <a:srgbClr val="000000"/>
                </a:solidFill>
                <a:effectLst>
                  <a:outerShdw blurRad="38100" dist="38100" dir="2700000" algn="tl">
                    <a:srgbClr val="C0C0C0"/>
                  </a:outerShdw>
                </a:effectLst>
                <a:latin typeface="Times New Roman" pitchFamily="18" charset="0"/>
              </a:rPr>
              <a:t>1.3.1 OSI</a:t>
            </a:r>
            <a:r>
              <a:rPr lang="zh-CN" altLang="en-US" sz="2000" dirty="0" smtClean="0">
                <a:solidFill>
                  <a:srgbClr val="000000"/>
                </a:solidFill>
                <a:effectLst>
                  <a:outerShdw blurRad="38100" dist="38100" dir="2700000" algn="tl">
                    <a:srgbClr val="C0C0C0"/>
                  </a:outerShdw>
                </a:effectLst>
                <a:latin typeface="Times New Roman" pitchFamily="18" charset="0"/>
              </a:rPr>
              <a:t>开放系统互联模型</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en-US" altLang="zh-CN" sz="2000" dirty="0" smtClean="0">
                <a:solidFill>
                  <a:srgbClr val="000000"/>
                </a:solidFill>
                <a:effectLst>
                  <a:outerShdw blurRad="38100" dist="38100" dir="2700000" algn="tl">
                    <a:srgbClr val="C0C0C0"/>
                  </a:outerShdw>
                </a:effectLst>
                <a:latin typeface="Times New Roman" pitchFamily="18" charset="0"/>
              </a:rPr>
              <a:t>1.3.2 OSI</a:t>
            </a:r>
            <a:r>
              <a:rPr lang="zh-CN" altLang="en-US" sz="2000" dirty="0" smtClean="0">
                <a:solidFill>
                  <a:srgbClr val="000000"/>
                </a:solidFill>
                <a:effectLst>
                  <a:outerShdw blurRad="38100" dist="38100" dir="2700000" algn="tl">
                    <a:srgbClr val="C0C0C0"/>
                  </a:outerShdw>
                </a:effectLst>
                <a:latin typeface="Times New Roman" pitchFamily="18" charset="0"/>
              </a:rPr>
              <a:t>开放系统安全体系结构和安全业务</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en-US" altLang="zh-CN" sz="2000" dirty="0" smtClean="0">
                <a:solidFill>
                  <a:srgbClr val="000000"/>
                </a:solidFill>
                <a:effectLst>
                  <a:outerShdw blurRad="38100" dist="38100" dir="2700000" algn="tl">
                    <a:srgbClr val="C0C0C0"/>
                  </a:outerShdw>
                </a:effectLst>
                <a:latin typeface="Times New Roman" pitchFamily="18" charset="0"/>
              </a:rPr>
              <a:t>1.3.3</a:t>
            </a:r>
            <a:r>
              <a:rPr lang="zh-CN" altLang="en-US" sz="2000" dirty="0" smtClean="0">
                <a:solidFill>
                  <a:srgbClr val="000000"/>
                </a:solidFill>
                <a:effectLst>
                  <a:outerShdw blurRad="38100" dist="38100" dir="2700000" algn="tl">
                    <a:srgbClr val="C0C0C0"/>
                  </a:outerShdw>
                </a:effectLst>
                <a:latin typeface="Times New Roman" pitchFamily="18" charset="0"/>
              </a:rPr>
              <a:t>网络加密方式</a:t>
            </a: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1.3.1 OSI</a:t>
            </a:r>
            <a:r>
              <a:rPr lang="zh-CN" altLang="en-US" dirty="0" smtClean="0"/>
              <a:t>开放系统互联模型</a:t>
            </a:r>
            <a:endParaRPr lang="zh-CN" altLang="en-US" dirty="0"/>
          </a:p>
        </p:txBody>
      </p:sp>
      <p:sp>
        <p:nvSpPr>
          <p:cNvPr id="3" name="内容占位符 2"/>
          <p:cNvSpPr>
            <a:spLocks noGrp="1"/>
          </p:cNvSpPr>
          <p:nvPr>
            <p:ph idx="1"/>
          </p:nvPr>
        </p:nvSpPr>
        <p:spPr>
          <a:xfrm>
            <a:off x="381000" y="1143000"/>
            <a:ext cx="5638800" cy="1828800"/>
          </a:xfrm>
        </p:spPr>
        <p:txBody>
          <a:bodyPr/>
          <a:lstStyle/>
          <a:p>
            <a:pPr eaLnBrk="1" hangingPunct="1">
              <a:lnSpc>
                <a:spcPct val="100000"/>
              </a:lnSpc>
            </a:pPr>
            <a:r>
              <a:rPr lang="zh-CN" altLang="en-US" sz="2000" dirty="0" smtClean="0">
                <a:effectLst/>
              </a:rPr>
              <a:t>描述信息如何从一台计算机的应用层软件通过网络媒体传输到另一台计算机的应用层软件</a:t>
            </a:r>
            <a:endParaRPr lang="en-US" altLang="zh-CN" sz="2000" dirty="0" smtClean="0">
              <a:effectLst/>
            </a:endParaRPr>
          </a:p>
          <a:p>
            <a:pPr eaLnBrk="1" hangingPunct="1">
              <a:lnSpc>
                <a:spcPct val="100000"/>
              </a:lnSpc>
            </a:pPr>
            <a:r>
              <a:rPr lang="en-US" altLang="zh-CN" sz="2000" dirty="0" smtClean="0">
                <a:effectLst/>
              </a:rPr>
              <a:t>OSI</a:t>
            </a:r>
            <a:r>
              <a:rPr lang="zh-CN" altLang="en-US" sz="2000" dirty="0" smtClean="0">
                <a:effectLst/>
              </a:rPr>
              <a:t>参考模型是由</a:t>
            </a:r>
            <a:r>
              <a:rPr lang="en-US" altLang="zh-CN" sz="2000" dirty="0" smtClean="0">
                <a:effectLst/>
              </a:rPr>
              <a:t>7</a:t>
            </a:r>
            <a:r>
              <a:rPr lang="zh-CN" altLang="en-US" sz="2000" dirty="0" smtClean="0">
                <a:effectLst/>
              </a:rPr>
              <a:t>层协议组成的概念模型，每一层协议分别执行一个任务，各层间相互独立，互不影响，如右图所示</a:t>
            </a:r>
            <a:endParaRPr lang="en-US" altLang="zh-CN" sz="2000" dirty="0" smtClean="0">
              <a:effectLst/>
            </a:endParaRPr>
          </a:p>
          <a:p>
            <a:pPr eaLnBrk="1" hangingPunct="1">
              <a:lnSpc>
                <a:spcPct val="100000"/>
              </a:lnSpc>
            </a:pPr>
            <a:endParaRPr lang="en-US" altLang="zh-CN" sz="24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Rectangle 3"/>
          <p:cNvSpPr txBox="1">
            <a:spLocks noChangeArrowheads="1"/>
          </p:cNvSpPr>
          <p:nvPr/>
        </p:nvSpPr>
        <p:spPr bwMode="auto">
          <a:xfrm>
            <a:off x="381000" y="3581400"/>
            <a:ext cx="8610600" cy="2895600"/>
          </a:xfrm>
          <a:prstGeom prst="rect">
            <a:avLst/>
          </a:prstGeom>
          <a:noFill/>
          <a:ln w="9525">
            <a:noFill/>
            <a:miter lim="800000"/>
            <a:headEnd/>
            <a:tailEnd/>
          </a:ln>
        </p:spPr>
        <p:txBody>
          <a:bodyPr/>
          <a:lstStyle/>
          <a:p>
            <a:pPr marL="342900" indent="-342900" algn="l">
              <a:spcBef>
                <a:spcPct val="40000"/>
              </a:spcBef>
              <a:spcAft>
                <a:spcPct val="10000"/>
              </a:spcAft>
              <a:buClr>
                <a:schemeClr val="tx2"/>
              </a:buClr>
              <a:buSzPct val="70000"/>
              <a:buFont typeface="Wingdings" pitchFamily="2" charset="2"/>
              <a:buChar char="l"/>
              <a:defRPr/>
            </a:pPr>
            <a:r>
              <a:rPr lang="zh-CN" altLang="en-US" sz="2400" kern="0" dirty="0">
                <a:effectLst>
                  <a:outerShdw blurRad="38100" dist="38100" dir="2700000" algn="tl">
                    <a:srgbClr val="000000">
                      <a:alpha val="43137"/>
                    </a:srgbClr>
                  </a:outerShdw>
                </a:effectLst>
                <a:latin typeface="+mn-lt"/>
                <a:ea typeface="+mn-ea"/>
              </a:rPr>
              <a:t>可将</a:t>
            </a:r>
            <a:r>
              <a:rPr lang="en-US" altLang="zh-CN" sz="2400" kern="0" dirty="0">
                <a:effectLst>
                  <a:outerShdw blurRad="38100" dist="38100" dir="2700000" algn="tl">
                    <a:srgbClr val="000000">
                      <a:alpha val="43137"/>
                    </a:srgbClr>
                  </a:outerShdw>
                </a:effectLst>
                <a:latin typeface="+mn-lt"/>
                <a:ea typeface="+mn-ea"/>
              </a:rPr>
              <a:t>7</a:t>
            </a:r>
            <a:r>
              <a:rPr lang="zh-CN" altLang="en-US" sz="2400" kern="0" dirty="0">
                <a:effectLst>
                  <a:outerShdw blurRad="38100" dist="38100" dir="2700000" algn="tl">
                    <a:srgbClr val="000000">
                      <a:alpha val="43137"/>
                    </a:srgbClr>
                  </a:outerShdw>
                </a:effectLst>
                <a:latin typeface="+mn-lt"/>
                <a:ea typeface="+mn-ea"/>
              </a:rPr>
              <a:t>层继续分为高层和底层两类</a:t>
            </a:r>
          </a:p>
          <a:p>
            <a:pPr marL="692150" lvl="1" indent="-347663" algn="l">
              <a:spcBef>
                <a:spcPct val="40000"/>
              </a:spcBef>
              <a:spcAft>
                <a:spcPct val="10000"/>
              </a:spcAft>
              <a:buClr>
                <a:schemeClr val="accent2"/>
              </a:buClr>
              <a:buSzPct val="70000"/>
              <a:buFont typeface="Wingdings" pitchFamily="2" charset="2"/>
              <a:buChar char="l"/>
              <a:defRPr/>
            </a:pPr>
            <a:r>
              <a:rPr lang="zh-CN" altLang="en-US" sz="2000" kern="0" dirty="0">
                <a:effectLst>
                  <a:outerShdw blurRad="38100" dist="38100" dir="2700000" algn="tl">
                    <a:srgbClr val="000000">
                      <a:alpha val="43137"/>
                    </a:srgbClr>
                  </a:outerShdw>
                </a:effectLst>
                <a:latin typeface="+mn-lt"/>
                <a:ea typeface="+mn-ea"/>
              </a:rPr>
              <a:t>高层论述的是应用问题，通常用软件实现</a:t>
            </a:r>
          </a:p>
          <a:p>
            <a:pPr marL="987425" lvl="2" indent="-293688" algn="l">
              <a:spcBef>
                <a:spcPct val="40000"/>
              </a:spcBef>
              <a:spcAft>
                <a:spcPct val="10000"/>
              </a:spcAft>
              <a:buClr>
                <a:schemeClr val="accent1"/>
              </a:buClr>
              <a:buSzPct val="70000"/>
              <a:buFont typeface="Wingdings" pitchFamily="2" charset="2"/>
              <a:buChar char="l"/>
              <a:defRPr/>
            </a:pPr>
            <a:r>
              <a:rPr lang="zh-CN" altLang="en-US" sz="1800" kern="0" dirty="0">
                <a:effectLst>
                  <a:outerShdw blurRad="38100" dist="38100" dir="2700000" algn="tl">
                    <a:srgbClr val="000000">
                      <a:alpha val="43137"/>
                    </a:srgbClr>
                  </a:outerShdw>
                </a:effectLst>
                <a:latin typeface="+mn-lt"/>
                <a:ea typeface="+mn-ea"/>
              </a:rPr>
              <a:t>最高层（应用层）最接近用户，用户和应用层通过通信应用软件相互作用</a:t>
            </a:r>
          </a:p>
          <a:p>
            <a:pPr marL="692150" lvl="1" indent="-347663" algn="l">
              <a:spcBef>
                <a:spcPct val="40000"/>
              </a:spcBef>
              <a:spcAft>
                <a:spcPct val="10000"/>
              </a:spcAft>
              <a:buClr>
                <a:schemeClr val="accent2"/>
              </a:buClr>
              <a:buSzPct val="70000"/>
              <a:buFont typeface="Wingdings" pitchFamily="2" charset="2"/>
              <a:buChar char="l"/>
              <a:defRPr/>
            </a:pPr>
            <a:r>
              <a:rPr lang="zh-CN" altLang="en-US" sz="2000" kern="0" dirty="0">
                <a:effectLst>
                  <a:outerShdw blurRad="38100" dist="38100" dir="2700000" algn="tl">
                    <a:srgbClr val="000000">
                      <a:alpha val="43137"/>
                    </a:srgbClr>
                  </a:outerShdw>
                </a:effectLst>
                <a:latin typeface="+mn-lt"/>
                <a:ea typeface="+mn-ea"/>
              </a:rPr>
              <a:t>低层负责处理数据传输问题，</a:t>
            </a:r>
            <a:r>
              <a:rPr lang="zh-CN" altLang="en-US" sz="2000" kern="0" dirty="0">
                <a:solidFill>
                  <a:srgbClr val="0000FF"/>
                </a:solidFill>
                <a:effectLst>
                  <a:outerShdw blurRad="38100" dist="38100" dir="2700000" algn="tl">
                    <a:srgbClr val="000000">
                      <a:alpha val="43137"/>
                    </a:srgbClr>
                  </a:outerShdw>
                </a:effectLst>
                <a:latin typeface="+mn-lt"/>
                <a:ea typeface="+mn-ea"/>
              </a:rPr>
              <a:t>物理层和数据链路层由硬件和软件共同实现</a:t>
            </a:r>
            <a:r>
              <a:rPr lang="zh-CN" altLang="en-US" sz="2000" kern="0" dirty="0">
                <a:effectLst>
                  <a:outerShdw blurRad="38100" dist="38100" dir="2700000" algn="tl">
                    <a:srgbClr val="000000">
                      <a:alpha val="43137"/>
                    </a:srgbClr>
                  </a:outerShdw>
                </a:effectLst>
                <a:latin typeface="+mn-lt"/>
                <a:ea typeface="+mn-ea"/>
              </a:rPr>
              <a:t>，而其他层通常只是用软件来实现。</a:t>
            </a:r>
          </a:p>
          <a:p>
            <a:pPr marL="987425" lvl="2" indent="-293688" algn="l">
              <a:spcBef>
                <a:spcPct val="40000"/>
              </a:spcBef>
              <a:spcAft>
                <a:spcPct val="10000"/>
              </a:spcAft>
              <a:buClr>
                <a:schemeClr val="accent1"/>
              </a:buClr>
              <a:buSzPct val="70000"/>
              <a:buFont typeface="Wingdings" pitchFamily="2" charset="2"/>
              <a:buChar char="l"/>
              <a:defRPr/>
            </a:pPr>
            <a:r>
              <a:rPr lang="zh-CN" altLang="en-US" sz="1800" kern="0" dirty="0">
                <a:effectLst>
                  <a:outerShdw blurRad="38100" dist="38100" dir="2700000" algn="tl">
                    <a:srgbClr val="000000">
                      <a:alpha val="43137"/>
                    </a:srgbClr>
                  </a:outerShdw>
                </a:effectLst>
                <a:latin typeface="+mn-lt"/>
                <a:ea typeface="+mn-ea"/>
              </a:rPr>
              <a:t>最底层（物理层）最接近物理网络介质（如网络电缆），其职责是将信息放置到介质上</a:t>
            </a:r>
            <a:endParaRPr lang="zh-CN" altLang="en-US" sz="2000" kern="0" dirty="0">
              <a:effectLst>
                <a:outerShdw blurRad="38100" dist="38100" dir="2700000" algn="tl">
                  <a:srgbClr val="000000">
                    <a:alpha val="43137"/>
                  </a:srgbClr>
                </a:outerShdw>
              </a:effectLst>
              <a:latin typeface="+mn-lt"/>
              <a:ea typeface="+mn-ea"/>
            </a:endParaRPr>
          </a:p>
        </p:txBody>
      </p:sp>
      <p:graphicFrame>
        <p:nvGraphicFramePr>
          <p:cNvPr id="326658" name="Object 5"/>
          <p:cNvGraphicFramePr>
            <a:graphicFrameLocks noChangeAspect="1"/>
          </p:cNvGraphicFramePr>
          <p:nvPr/>
        </p:nvGraphicFramePr>
        <p:xfrm>
          <a:off x="6096000" y="990600"/>
          <a:ext cx="2551112" cy="3048000"/>
        </p:xfrm>
        <a:graphic>
          <a:graphicData uri="http://schemas.openxmlformats.org/presentationml/2006/ole">
            <p:oleObj spid="_x0000_s326658" name="Visio" r:id="rId3" imgW="2251710" imgH="1976247" progId="Visio.Drawing.11">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1.3.1 OSI</a:t>
            </a:r>
            <a:r>
              <a:rPr lang="zh-CN" altLang="en-US" dirty="0" smtClean="0"/>
              <a:t>开放系统互联模型</a:t>
            </a:r>
            <a:endParaRPr lang="zh-CN" altLang="en-US" dirty="0"/>
          </a:p>
        </p:txBody>
      </p:sp>
      <p:sp>
        <p:nvSpPr>
          <p:cNvPr id="3" name="内容占位符 2"/>
          <p:cNvSpPr>
            <a:spLocks noGrp="1"/>
          </p:cNvSpPr>
          <p:nvPr>
            <p:ph idx="1"/>
          </p:nvPr>
        </p:nvSpPr>
        <p:spPr>
          <a:xfrm>
            <a:off x="457200" y="838200"/>
            <a:ext cx="8382000" cy="5715000"/>
          </a:xfrm>
        </p:spPr>
        <p:txBody>
          <a:bodyPr/>
          <a:lstStyle/>
          <a:p>
            <a:pPr eaLnBrk="1" hangingPunct="1">
              <a:lnSpc>
                <a:spcPct val="100000"/>
              </a:lnSpc>
            </a:pPr>
            <a:r>
              <a:rPr lang="zh-CN" altLang="en-US" sz="2000" dirty="0" smtClean="0"/>
              <a:t>物理层</a:t>
            </a:r>
          </a:p>
          <a:p>
            <a:pPr lvl="1" eaLnBrk="1" hangingPunct="1">
              <a:lnSpc>
                <a:spcPct val="100000"/>
              </a:lnSpc>
            </a:pPr>
            <a:r>
              <a:rPr lang="zh-CN" altLang="en-US" sz="2000" dirty="0" smtClean="0"/>
              <a:t>提供为建立、维护和拆除物理链路所需要的机械的、电气的、功能的和规程的特性。如调制方式，带宽，编码方式等</a:t>
            </a:r>
          </a:p>
          <a:p>
            <a:pPr lvl="1" eaLnBrk="1" hangingPunct="1">
              <a:lnSpc>
                <a:spcPct val="100000"/>
              </a:lnSpc>
            </a:pPr>
            <a:r>
              <a:rPr lang="zh-CN" altLang="en-US" sz="2000" dirty="0" smtClean="0"/>
              <a:t>提供有关在物理链路上传输非结构的位流以及故障检测指示</a:t>
            </a:r>
          </a:p>
          <a:p>
            <a:pPr lvl="2" eaLnBrk="1" hangingPunct="1">
              <a:lnSpc>
                <a:spcPct val="100000"/>
              </a:lnSpc>
            </a:pPr>
            <a:r>
              <a:rPr lang="zh-CN" altLang="en-US" sz="2000" dirty="0" smtClean="0"/>
              <a:t>物理联网媒介：电缆，网卡，</a:t>
            </a:r>
            <a:r>
              <a:rPr lang="en-US" altLang="zh-CN" sz="2000" dirty="0" smtClean="0"/>
              <a:t>PC</a:t>
            </a:r>
            <a:r>
              <a:rPr lang="zh-CN" altLang="en-US" sz="2000" dirty="0" smtClean="0"/>
              <a:t>机</a:t>
            </a:r>
            <a:endParaRPr lang="en-US" altLang="zh-CN" sz="2000" dirty="0" smtClean="0"/>
          </a:p>
          <a:p>
            <a:pPr eaLnBrk="1" hangingPunct="1">
              <a:lnSpc>
                <a:spcPct val="100000"/>
              </a:lnSpc>
              <a:spcBef>
                <a:spcPts val="600"/>
              </a:spcBef>
            </a:pPr>
            <a:r>
              <a:rPr lang="zh-CN" altLang="en-US" sz="2000" dirty="0" smtClean="0"/>
              <a:t>数据链路层  </a:t>
            </a:r>
            <a:r>
              <a:rPr lang="en-US" altLang="zh-CN" sz="2000" dirty="0" smtClean="0"/>
              <a:t>MAC</a:t>
            </a:r>
          </a:p>
          <a:p>
            <a:pPr lvl="1" eaLnBrk="1" hangingPunct="1">
              <a:lnSpc>
                <a:spcPct val="100000"/>
              </a:lnSpc>
              <a:spcBef>
                <a:spcPts val="600"/>
              </a:spcBef>
            </a:pPr>
            <a:r>
              <a:rPr lang="zh-CN" altLang="en-US" sz="2000" dirty="0" smtClean="0"/>
              <a:t>在网络层</a:t>
            </a:r>
            <a:r>
              <a:rPr lang="zh-CN" altLang="en-US" sz="2000" dirty="0" smtClean="0">
                <a:solidFill>
                  <a:srgbClr val="0000FF"/>
                </a:solidFill>
              </a:rPr>
              <a:t>实体间</a:t>
            </a:r>
            <a:r>
              <a:rPr lang="zh-CN" altLang="en-US" sz="2000" dirty="0" smtClean="0"/>
              <a:t>提供数据发送和接收的功能和过程</a:t>
            </a:r>
          </a:p>
          <a:p>
            <a:pPr lvl="1" eaLnBrk="1" hangingPunct="1">
              <a:lnSpc>
                <a:spcPct val="100000"/>
              </a:lnSpc>
              <a:spcBef>
                <a:spcPts val="600"/>
              </a:spcBef>
            </a:pPr>
            <a:r>
              <a:rPr lang="zh-CN" altLang="en-US" sz="2000" dirty="0" smtClean="0"/>
              <a:t>提供数据链路的流控</a:t>
            </a:r>
          </a:p>
          <a:p>
            <a:pPr lvl="2" eaLnBrk="1" hangingPunct="1">
              <a:lnSpc>
                <a:spcPct val="100000"/>
              </a:lnSpc>
              <a:spcBef>
                <a:spcPts val="600"/>
              </a:spcBef>
            </a:pPr>
            <a:r>
              <a:rPr lang="zh-CN" altLang="en-US" sz="2000" dirty="0" smtClean="0"/>
              <a:t>交换机等设备工作在此层，在不可靠的物理链路上进行可靠的物理传输（</a:t>
            </a:r>
            <a:r>
              <a:rPr lang="zh-CN" altLang="en-US" sz="2000" dirty="0" smtClean="0">
                <a:solidFill>
                  <a:srgbClr val="0000FF"/>
                </a:solidFill>
              </a:rPr>
              <a:t>解决一跳链路上数据传输的可靠性</a:t>
            </a:r>
            <a:r>
              <a:rPr lang="zh-CN" altLang="en-US" sz="2000" dirty="0" smtClean="0"/>
              <a:t>，如差错）</a:t>
            </a:r>
          </a:p>
          <a:p>
            <a:pPr eaLnBrk="1" hangingPunct="1">
              <a:lnSpc>
                <a:spcPct val="100000"/>
              </a:lnSpc>
              <a:spcBef>
                <a:spcPts val="600"/>
              </a:spcBef>
            </a:pPr>
            <a:r>
              <a:rPr lang="zh-CN" altLang="en-US" sz="2000" dirty="0" smtClean="0"/>
              <a:t>网络层</a:t>
            </a:r>
            <a:r>
              <a:rPr lang="en-US" altLang="zh-CN" sz="2000" dirty="0" smtClean="0"/>
              <a:t>(</a:t>
            </a:r>
            <a:r>
              <a:rPr lang="zh-CN" altLang="en-US" sz="2000" dirty="0" smtClean="0"/>
              <a:t>如</a:t>
            </a:r>
            <a:r>
              <a:rPr lang="en-US" altLang="zh-CN" sz="2000" dirty="0" smtClean="0"/>
              <a:t>IP</a:t>
            </a:r>
            <a:r>
              <a:rPr lang="zh-CN" altLang="en-US" sz="2000" dirty="0" smtClean="0"/>
              <a:t>协议，非连接的，常见的设备：路由器</a:t>
            </a:r>
            <a:r>
              <a:rPr lang="en-US" altLang="zh-CN" sz="2000" dirty="0" smtClean="0"/>
              <a:t>)</a:t>
            </a:r>
          </a:p>
          <a:p>
            <a:pPr lvl="1" eaLnBrk="1" hangingPunct="1">
              <a:lnSpc>
                <a:spcPct val="100000"/>
              </a:lnSpc>
              <a:spcBef>
                <a:spcPts val="600"/>
              </a:spcBef>
            </a:pPr>
            <a:r>
              <a:rPr lang="en-US" altLang="zh-CN" sz="2000" dirty="0" smtClean="0"/>
              <a:t>(1) </a:t>
            </a:r>
            <a:r>
              <a:rPr lang="zh-CN" altLang="en-US" sz="2000" dirty="0" smtClean="0"/>
              <a:t>控制分组传送系统的操作、路由选择、拥塞控制、网络互联等功能，它的作用是将具体的物理传送对高层透明</a:t>
            </a:r>
          </a:p>
          <a:p>
            <a:pPr lvl="1" eaLnBrk="1" hangingPunct="1">
              <a:lnSpc>
                <a:spcPct val="100000"/>
              </a:lnSpc>
              <a:spcBef>
                <a:spcPts val="600"/>
              </a:spcBef>
            </a:pPr>
            <a:r>
              <a:rPr lang="en-US" altLang="zh-CN" sz="2000" dirty="0" smtClean="0"/>
              <a:t>(2) </a:t>
            </a:r>
            <a:r>
              <a:rPr lang="zh-CN" altLang="en-US" sz="2000" dirty="0" smtClean="0"/>
              <a:t>根据传输层的要求选择服务质量</a:t>
            </a:r>
          </a:p>
          <a:p>
            <a:pPr lvl="1" eaLnBrk="1" hangingPunct="1">
              <a:lnSpc>
                <a:spcPct val="100000"/>
              </a:lnSpc>
              <a:spcBef>
                <a:spcPts val="600"/>
              </a:spcBef>
            </a:pPr>
            <a:r>
              <a:rPr lang="en-US" altLang="zh-CN" sz="2000" dirty="0" smtClean="0"/>
              <a:t>(3) </a:t>
            </a:r>
            <a:r>
              <a:rPr lang="zh-CN" altLang="en-US" sz="2000" dirty="0" smtClean="0"/>
              <a:t>向传输层报告未恢复的差错</a:t>
            </a: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1.3.1 OSI</a:t>
            </a:r>
            <a:r>
              <a:rPr lang="zh-CN" altLang="en-US" dirty="0" smtClean="0"/>
              <a:t>开放系统互联模型</a:t>
            </a:r>
            <a:endParaRPr lang="zh-CN" altLang="en-US" dirty="0"/>
          </a:p>
        </p:txBody>
      </p:sp>
      <p:sp>
        <p:nvSpPr>
          <p:cNvPr id="3" name="内容占位符 2"/>
          <p:cNvSpPr>
            <a:spLocks noGrp="1"/>
          </p:cNvSpPr>
          <p:nvPr>
            <p:ph idx="1"/>
          </p:nvPr>
        </p:nvSpPr>
        <p:spPr>
          <a:xfrm>
            <a:off x="457200" y="838200"/>
            <a:ext cx="8382000" cy="5715000"/>
          </a:xfrm>
        </p:spPr>
        <p:txBody>
          <a:bodyPr/>
          <a:lstStyle/>
          <a:p>
            <a:pPr eaLnBrk="1" hangingPunct="1">
              <a:lnSpc>
                <a:spcPct val="100000"/>
              </a:lnSpc>
              <a:spcBef>
                <a:spcPts val="600"/>
              </a:spcBef>
              <a:spcAft>
                <a:spcPct val="0"/>
              </a:spcAft>
            </a:pPr>
            <a:r>
              <a:rPr lang="zh-CN" altLang="en-US" sz="1800" dirty="0" smtClean="0"/>
              <a:t>传输层（可靠的端到端通信服务）</a:t>
            </a:r>
          </a:p>
          <a:p>
            <a:pPr lvl="1" eaLnBrk="1" hangingPunct="1">
              <a:lnSpc>
                <a:spcPct val="100000"/>
              </a:lnSpc>
              <a:spcBef>
                <a:spcPts val="600"/>
              </a:spcBef>
              <a:spcAft>
                <a:spcPct val="0"/>
              </a:spcAft>
            </a:pPr>
            <a:r>
              <a:rPr lang="en-US" altLang="zh-CN" sz="1800" dirty="0" smtClean="0"/>
              <a:t>(1) </a:t>
            </a:r>
            <a:r>
              <a:rPr lang="zh-CN" altLang="en-US" sz="1800" dirty="0" smtClean="0"/>
              <a:t>提供建立、维护和拆除传送连接的功能</a:t>
            </a:r>
          </a:p>
          <a:p>
            <a:pPr lvl="1" eaLnBrk="1" hangingPunct="1">
              <a:lnSpc>
                <a:spcPct val="100000"/>
              </a:lnSpc>
              <a:spcBef>
                <a:spcPts val="600"/>
              </a:spcBef>
              <a:spcAft>
                <a:spcPct val="0"/>
              </a:spcAft>
            </a:pPr>
            <a:r>
              <a:rPr lang="en-US" altLang="zh-CN" sz="1800" dirty="0" smtClean="0"/>
              <a:t>(2) </a:t>
            </a:r>
            <a:r>
              <a:rPr lang="zh-CN" altLang="en-US" sz="1800" dirty="0" smtClean="0"/>
              <a:t>在选择网络层提供最合适的服务：收发速率，包分片，序列号</a:t>
            </a:r>
            <a:r>
              <a:rPr lang="en-US" altLang="zh-CN" sz="1800" dirty="0" smtClean="0">
                <a:latin typeface="华文中宋" pitchFamily="2" charset="-122"/>
              </a:rPr>
              <a:t>…</a:t>
            </a:r>
            <a:endParaRPr lang="en-US" altLang="zh-CN" sz="1800" dirty="0" smtClean="0"/>
          </a:p>
          <a:p>
            <a:pPr lvl="1" eaLnBrk="1" hangingPunct="1">
              <a:lnSpc>
                <a:spcPct val="100000"/>
              </a:lnSpc>
              <a:spcBef>
                <a:spcPts val="600"/>
              </a:spcBef>
              <a:spcAft>
                <a:spcPct val="0"/>
              </a:spcAft>
            </a:pPr>
            <a:r>
              <a:rPr lang="en-US" altLang="zh-CN" sz="1800" dirty="0" smtClean="0"/>
              <a:t>(3) </a:t>
            </a:r>
            <a:r>
              <a:rPr lang="zh-CN" altLang="en-US" sz="1800" dirty="0" smtClean="0"/>
              <a:t>在系统之间提供可靠的、透明的数据传送，提供端到端的错误恢复和流量控制</a:t>
            </a:r>
          </a:p>
          <a:p>
            <a:pPr eaLnBrk="1" hangingPunct="1">
              <a:lnSpc>
                <a:spcPct val="100000"/>
              </a:lnSpc>
              <a:spcBef>
                <a:spcPts val="600"/>
              </a:spcBef>
              <a:spcAft>
                <a:spcPct val="0"/>
              </a:spcAft>
            </a:pPr>
            <a:r>
              <a:rPr lang="zh-CN" altLang="en-US" sz="1800" dirty="0" smtClean="0"/>
              <a:t>会话层（建立、维护和管理会话）</a:t>
            </a:r>
          </a:p>
          <a:p>
            <a:pPr lvl="1" eaLnBrk="1" hangingPunct="1">
              <a:lnSpc>
                <a:spcPct val="100000"/>
              </a:lnSpc>
              <a:spcBef>
                <a:spcPts val="600"/>
              </a:spcBef>
              <a:spcAft>
                <a:spcPct val="0"/>
              </a:spcAft>
            </a:pPr>
            <a:r>
              <a:rPr lang="en-US" altLang="zh-CN" sz="1800" dirty="0" smtClean="0"/>
              <a:t>(1) </a:t>
            </a:r>
            <a:r>
              <a:rPr lang="zh-CN" altLang="en-US" sz="1800" dirty="0" smtClean="0"/>
              <a:t>提供两进程之间建立、维护和结束会话连接的功能</a:t>
            </a:r>
          </a:p>
          <a:p>
            <a:pPr lvl="2" eaLnBrk="1" hangingPunct="1">
              <a:lnSpc>
                <a:spcPct val="100000"/>
              </a:lnSpc>
              <a:spcBef>
                <a:spcPts val="600"/>
              </a:spcBef>
              <a:spcAft>
                <a:spcPct val="0"/>
              </a:spcAft>
            </a:pPr>
            <a:r>
              <a:rPr lang="zh-CN" altLang="en-US" sz="1800" dirty="0" smtClean="0"/>
              <a:t>建立通信链接，保持会话过程通信连接的畅通，同步两个节点之间的会话，决定通信是否被中断以及通信中断时决定从何处重新发送</a:t>
            </a:r>
            <a:r>
              <a:rPr lang="en-US" altLang="zh-CN" sz="1800" dirty="0" smtClean="0">
                <a:latin typeface="华文中宋" pitchFamily="2" charset="-122"/>
              </a:rPr>
              <a:t>…</a:t>
            </a:r>
            <a:endParaRPr lang="en-US" altLang="zh-CN" sz="1800" dirty="0" smtClean="0"/>
          </a:p>
          <a:p>
            <a:pPr lvl="1" eaLnBrk="1" hangingPunct="1">
              <a:lnSpc>
                <a:spcPct val="100000"/>
              </a:lnSpc>
              <a:spcBef>
                <a:spcPts val="600"/>
              </a:spcBef>
              <a:spcAft>
                <a:spcPct val="0"/>
              </a:spcAft>
            </a:pPr>
            <a:r>
              <a:rPr lang="en-US" altLang="zh-CN" sz="1800" dirty="0" smtClean="0"/>
              <a:t>(2) </a:t>
            </a:r>
            <a:r>
              <a:rPr lang="zh-CN" altLang="en-US" sz="1800" dirty="0" smtClean="0"/>
              <a:t>提供交互会话的管理功能，如</a:t>
            </a:r>
            <a:r>
              <a:rPr lang="en-US" altLang="zh-CN" sz="1800" dirty="0" smtClean="0"/>
              <a:t>3</a:t>
            </a:r>
            <a:r>
              <a:rPr lang="zh-CN" altLang="en-US" sz="1800" dirty="0" smtClean="0"/>
              <a:t>种数据流方向的控制，即一路交互、两路交替和两路同时会话模式</a:t>
            </a:r>
          </a:p>
          <a:p>
            <a:pPr eaLnBrk="1" hangingPunct="1">
              <a:lnSpc>
                <a:spcPct val="100000"/>
              </a:lnSpc>
              <a:spcBef>
                <a:spcPts val="600"/>
              </a:spcBef>
              <a:spcAft>
                <a:spcPct val="0"/>
              </a:spcAft>
            </a:pPr>
            <a:r>
              <a:rPr lang="zh-CN" altLang="en-US" sz="1800" dirty="0" smtClean="0"/>
              <a:t>表示层</a:t>
            </a:r>
          </a:p>
          <a:p>
            <a:pPr lvl="1" eaLnBrk="1" hangingPunct="1">
              <a:lnSpc>
                <a:spcPct val="100000"/>
              </a:lnSpc>
              <a:spcBef>
                <a:spcPts val="600"/>
              </a:spcBef>
              <a:spcAft>
                <a:spcPct val="0"/>
              </a:spcAft>
            </a:pPr>
            <a:r>
              <a:rPr lang="en-US" altLang="zh-CN" sz="1800" dirty="0" smtClean="0"/>
              <a:t>(1) </a:t>
            </a:r>
            <a:r>
              <a:rPr lang="zh-CN" altLang="en-US" sz="1800" dirty="0" smtClean="0"/>
              <a:t>代表应用进程协商数据表示</a:t>
            </a:r>
          </a:p>
          <a:p>
            <a:pPr lvl="1" eaLnBrk="1" hangingPunct="1">
              <a:lnSpc>
                <a:spcPct val="100000"/>
              </a:lnSpc>
              <a:spcBef>
                <a:spcPts val="600"/>
              </a:spcBef>
              <a:spcAft>
                <a:spcPct val="0"/>
              </a:spcAft>
            </a:pPr>
            <a:r>
              <a:rPr lang="en-US" altLang="zh-CN" sz="1800" dirty="0" smtClean="0"/>
              <a:t>(2) </a:t>
            </a:r>
            <a:r>
              <a:rPr lang="zh-CN" altLang="en-US" sz="1800" dirty="0" smtClean="0"/>
              <a:t>完成数据转换、格式化和文本压缩</a:t>
            </a:r>
          </a:p>
          <a:p>
            <a:pPr eaLnBrk="1" hangingPunct="1">
              <a:lnSpc>
                <a:spcPct val="100000"/>
              </a:lnSpc>
              <a:spcBef>
                <a:spcPts val="600"/>
              </a:spcBef>
              <a:spcAft>
                <a:spcPct val="0"/>
              </a:spcAft>
            </a:pPr>
            <a:r>
              <a:rPr lang="zh-CN" altLang="en-US" sz="1800" dirty="0" smtClean="0"/>
              <a:t>应用层（应用程序间通信）</a:t>
            </a:r>
          </a:p>
          <a:p>
            <a:pPr lvl="1" eaLnBrk="1" hangingPunct="1">
              <a:lnSpc>
                <a:spcPct val="100000"/>
              </a:lnSpc>
              <a:spcBef>
                <a:spcPts val="600"/>
              </a:spcBef>
              <a:spcAft>
                <a:spcPct val="0"/>
              </a:spcAft>
            </a:pPr>
            <a:r>
              <a:rPr lang="zh-CN" altLang="en-US" sz="1800" dirty="0" smtClean="0"/>
              <a:t>提供</a:t>
            </a:r>
            <a:r>
              <a:rPr lang="en-US" altLang="zh-CN" sz="1800" dirty="0" smtClean="0"/>
              <a:t>OSI</a:t>
            </a:r>
            <a:r>
              <a:rPr lang="zh-CN" altLang="en-US" sz="1800" dirty="0" smtClean="0"/>
              <a:t>用户服务，例如事务处理程序、文件传送协议、邮件、网页和网络管理等</a:t>
            </a: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1.3.2 TCP/IP</a:t>
            </a:r>
            <a:r>
              <a:rPr lang="zh-CN" altLang="en-US" dirty="0" smtClean="0"/>
              <a:t>分层模型</a:t>
            </a:r>
            <a:endParaRPr lang="zh-CN" altLang="en-US" dirty="0"/>
          </a:p>
        </p:txBody>
      </p:sp>
      <p:sp>
        <p:nvSpPr>
          <p:cNvPr id="3" name="内容占位符 2"/>
          <p:cNvSpPr>
            <a:spLocks noGrp="1"/>
          </p:cNvSpPr>
          <p:nvPr>
            <p:ph idx="1"/>
          </p:nvPr>
        </p:nvSpPr>
        <p:spPr>
          <a:xfrm>
            <a:off x="457200" y="838200"/>
            <a:ext cx="8382000" cy="5715000"/>
          </a:xfrm>
        </p:spPr>
        <p:txBody>
          <a:bodyPr/>
          <a:lstStyle/>
          <a:p>
            <a:pPr eaLnBrk="1" hangingPunct="1">
              <a:lnSpc>
                <a:spcPct val="100000"/>
              </a:lnSpc>
              <a:spcBef>
                <a:spcPts val="600"/>
              </a:spcBef>
              <a:defRPr/>
            </a:pPr>
            <a:r>
              <a:rPr lang="en-US" altLang="zh-CN" sz="2400" dirty="0" smtClean="0"/>
              <a:t>TCP/IP</a:t>
            </a:r>
            <a:r>
              <a:rPr lang="zh-CN" altLang="en-US" sz="2400" dirty="0" smtClean="0"/>
              <a:t>是</a:t>
            </a:r>
            <a:r>
              <a:rPr lang="en-US" altLang="zh-CN" sz="2400" dirty="0" smtClean="0"/>
              <a:t>Internet</a:t>
            </a:r>
            <a:r>
              <a:rPr lang="zh-CN" altLang="en-US" sz="2400" dirty="0" smtClean="0"/>
              <a:t>的基本协议，是</a:t>
            </a:r>
            <a:r>
              <a:rPr lang="zh-CN" altLang="en-US" sz="2400" dirty="0" smtClean="0">
                <a:latin typeface="华文中宋" pitchFamily="2" charset="-122"/>
              </a:rPr>
              <a:t>“</a:t>
            </a:r>
            <a:r>
              <a:rPr lang="zh-CN" altLang="en-US" sz="2400" dirty="0" smtClean="0"/>
              <a:t>传输控制协议</a:t>
            </a:r>
            <a:r>
              <a:rPr lang="en-US" altLang="zh-CN" sz="2400" dirty="0" smtClean="0"/>
              <a:t>TCP (transmission control protocol)</a:t>
            </a:r>
            <a:r>
              <a:rPr lang="zh-CN" altLang="en-US" sz="2400" dirty="0" smtClean="0"/>
              <a:t>和互联网协议</a:t>
            </a:r>
            <a:r>
              <a:rPr lang="en-US" altLang="zh-CN" sz="2400" dirty="0" smtClean="0"/>
              <a:t>IP(Internet protocol)</a:t>
            </a:r>
            <a:r>
              <a:rPr lang="en-US" altLang="zh-CN" sz="2400" dirty="0" smtClean="0">
                <a:latin typeface="华文中宋" pitchFamily="2" charset="-122"/>
              </a:rPr>
              <a:t>”</a:t>
            </a:r>
            <a:r>
              <a:rPr lang="zh-CN" altLang="en-US" sz="2400" dirty="0" smtClean="0"/>
              <a:t>的简称</a:t>
            </a:r>
          </a:p>
          <a:p>
            <a:pPr eaLnBrk="1" hangingPunct="1">
              <a:lnSpc>
                <a:spcPct val="100000"/>
              </a:lnSpc>
              <a:spcBef>
                <a:spcPts val="600"/>
              </a:spcBef>
              <a:defRPr/>
            </a:pPr>
            <a:r>
              <a:rPr lang="en-US" altLang="zh-CN" sz="2000" dirty="0" smtClean="0"/>
              <a:t>TCP/IP</a:t>
            </a:r>
            <a:r>
              <a:rPr lang="zh-CN" altLang="en-US" sz="2000" dirty="0" smtClean="0"/>
              <a:t>是由一系列支持网络通信的协议组成的协议簇集合</a:t>
            </a:r>
          </a:p>
          <a:p>
            <a:pPr lvl="1" eaLnBrk="1" hangingPunct="1">
              <a:lnSpc>
                <a:spcPct val="100000"/>
              </a:lnSpc>
              <a:spcBef>
                <a:spcPts val="600"/>
              </a:spcBef>
              <a:defRPr/>
            </a:pPr>
            <a:r>
              <a:rPr lang="en-US" altLang="zh-CN" sz="2000" dirty="0" smtClean="0"/>
              <a:t>TCP/IP</a:t>
            </a:r>
            <a:r>
              <a:rPr lang="zh-CN" altLang="en-US" sz="2000" dirty="0" smtClean="0"/>
              <a:t>可以采用与</a:t>
            </a:r>
            <a:r>
              <a:rPr lang="en-US" altLang="zh-CN" sz="2000" dirty="0" smtClean="0"/>
              <a:t>OSI</a:t>
            </a:r>
            <a:r>
              <a:rPr lang="zh-CN" altLang="en-US" sz="2000" dirty="0" smtClean="0"/>
              <a:t>结构相同的分层方法来建立模型，分为</a:t>
            </a:r>
            <a:r>
              <a:rPr lang="en-US" altLang="zh-CN" sz="2000" dirty="0" smtClean="0"/>
              <a:t>4</a:t>
            </a:r>
            <a:r>
              <a:rPr lang="zh-CN" altLang="en-US" sz="2000" dirty="0" smtClean="0"/>
              <a:t>层</a:t>
            </a:r>
          </a:p>
          <a:p>
            <a:pPr lvl="1" eaLnBrk="1" hangingPunct="1">
              <a:lnSpc>
                <a:spcPct val="100000"/>
              </a:lnSpc>
              <a:spcBef>
                <a:spcPts val="600"/>
              </a:spcBef>
              <a:defRPr/>
            </a:pPr>
            <a:r>
              <a:rPr lang="zh-CN" altLang="en-US" sz="2000" dirty="0" smtClean="0"/>
              <a:t>①应用层：将</a:t>
            </a:r>
            <a:r>
              <a:rPr lang="en-US" altLang="zh-CN" sz="2000" dirty="0" smtClean="0"/>
              <a:t>OSI</a:t>
            </a:r>
            <a:r>
              <a:rPr lang="zh-CN" altLang="en-US" sz="2000" dirty="0" smtClean="0"/>
              <a:t>高层</a:t>
            </a:r>
            <a:r>
              <a:rPr lang="en-US" altLang="zh-CN" sz="2000" dirty="0" smtClean="0"/>
              <a:t>(</a:t>
            </a:r>
            <a:r>
              <a:rPr lang="zh-CN" altLang="en-US" sz="2000" dirty="0" smtClean="0"/>
              <a:t>应用层、表示层和会话层</a:t>
            </a:r>
            <a:r>
              <a:rPr lang="en-US" altLang="zh-CN" sz="2000" dirty="0" smtClean="0"/>
              <a:t>)</a:t>
            </a:r>
            <a:r>
              <a:rPr lang="zh-CN" altLang="en-US" sz="2000" dirty="0" smtClean="0"/>
              <a:t>的功能合并为一层</a:t>
            </a:r>
          </a:p>
          <a:p>
            <a:pPr lvl="1" eaLnBrk="1" hangingPunct="1">
              <a:lnSpc>
                <a:spcPct val="100000"/>
              </a:lnSpc>
              <a:spcBef>
                <a:spcPts val="600"/>
              </a:spcBef>
              <a:defRPr/>
            </a:pPr>
            <a:r>
              <a:rPr lang="zh-CN" altLang="en-US" sz="2000" dirty="0" smtClean="0"/>
              <a:t>②传输层：在功能上，等价于</a:t>
            </a:r>
            <a:r>
              <a:rPr lang="en-US" altLang="zh-CN" sz="2000" dirty="0" smtClean="0"/>
              <a:t>OSI</a:t>
            </a:r>
            <a:r>
              <a:rPr lang="zh-CN" altLang="en-US" sz="2000" dirty="0" smtClean="0"/>
              <a:t>的传输层，传输层协议有两个：</a:t>
            </a:r>
            <a:endParaRPr lang="en-US" altLang="zh-CN" sz="2000" dirty="0" smtClean="0"/>
          </a:p>
          <a:p>
            <a:pPr lvl="2" eaLnBrk="1" hangingPunct="1">
              <a:lnSpc>
                <a:spcPct val="100000"/>
              </a:lnSpc>
              <a:spcBef>
                <a:spcPts val="600"/>
              </a:spcBef>
              <a:defRPr/>
            </a:pPr>
            <a:r>
              <a:rPr lang="en-US" altLang="zh-CN" sz="2000" dirty="0" smtClean="0"/>
              <a:t>TCP</a:t>
            </a:r>
            <a:r>
              <a:rPr lang="zh-CN" altLang="en-US" sz="2000" dirty="0" smtClean="0"/>
              <a:t>和用户数据报协议</a:t>
            </a:r>
            <a:r>
              <a:rPr lang="en-US" altLang="zh-CN" sz="2000" dirty="0" smtClean="0"/>
              <a:t>UDP(user datagram protocol)</a:t>
            </a:r>
            <a:r>
              <a:rPr lang="zh-CN" altLang="en-US" sz="2000" dirty="0" smtClean="0"/>
              <a:t>。</a:t>
            </a:r>
            <a:endParaRPr lang="en-US" altLang="zh-CN" sz="2000" dirty="0" smtClean="0"/>
          </a:p>
          <a:p>
            <a:pPr lvl="2" eaLnBrk="1" hangingPunct="1">
              <a:lnSpc>
                <a:spcPct val="100000"/>
              </a:lnSpc>
              <a:spcBef>
                <a:spcPts val="600"/>
              </a:spcBef>
              <a:defRPr/>
            </a:pPr>
            <a:r>
              <a:rPr lang="en-US" altLang="zh-CN" sz="2000" dirty="0" smtClean="0">
                <a:solidFill>
                  <a:srgbClr val="0000FF"/>
                </a:solidFill>
              </a:rPr>
              <a:t>TCP</a:t>
            </a:r>
            <a:r>
              <a:rPr lang="zh-CN" altLang="en-US" sz="2000" dirty="0" smtClean="0">
                <a:solidFill>
                  <a:srgbClr val="0000FF"/>
                </a:solidFill>
              </a:rPr>
              <a:t>协议是一个面向连接的协议</a:t>
            </a:r>
            <a:r>
              <a:rPr lang="zh-CN" altLang="en-US" sz="2000" dirty="0" smtClean="0"/>
              <a:t>，在建立通信之前收发双方要经过握手，确认彼此在线和畅通，是为在无连接的网络业务上运行面向连接的业务而设计的；</a:t>
            </a:r>
            <a:endParaRPr lang="en-US" altLang="zh-CN" sz="2000" dirty="0" smtClean="0"/>
          </a:p>
          <a:p>
            <a:pPr lvl="2" eaLnBrk="1" hangingPunct="1">
              <a:lnSpc>
                <a:spcPct val="100000"/>
              </a:lnSpc>
              <a:spcBef>
                <a:spcPts val="600"/>
              </a:spcBef>
              <a:defRPr/>
            </a:pPr>
            <a:r>
              <a:rPr lang="en-US" altLang="zh-CN" sz="2000" dirty="0" smtClean="0">
                <a:solidFill>
                  <a:srgbClr val="0000FF"/>
                </a:solidFill>
              </a:rPr>
              <a:t>UDP</a:t>
            </a:r>
            <a:r>
              <a:rPr lang="zh-CN" altLang="en-US" sz="2000" dirty="0" smtClean="0">
                <a:solidFill>
                  <a:srgbClr val="0000FF"/>
                </a:solidFill>
              </a:rPr>
              <a:t>是无连接传输协议</a:t>
            </a:r>
            <a:r>
              <a:rPr lang="zh-CN" altLang="en-US" sz="2000" dirty="0" smtClean="0"/>
              <a:t>，不需握手，直接发送，语音视频流等，也常使用存储转发协议，如邮件系统</a:t>
            </a:r>
          </a:p>
          <a:p>
            <a:pPr lvl="1" eaLnBrk="1" hangingPunct="1">
              <a:lnSpc>
                <a:spcPct val="100000"/>
              </a:lnSpc>
              <a:spcBef>
                <a:spcPts val="600"/>
              </a:spcBef>
              <a:defRPr/>
            </a:pPr>
            <a:r>
              <a:rPr lang="zh-CN" altLang="en-US" sz="2000" dirty="0" smtClean="0"/>
              <a:t>③</a:t>
            </a:r>
            <a:r>
              <a:rPr lang="en-US" altLang="zh-CN" sz="2000" dirty="0" smtClean="0"/>
              <a:t>IP</a:t>
            </a:r>
            <a:r>
              <a:rPr lang="zh-CN" altLang="en-US" sz="2000" dirty="0" smtClean="0"/>
              <a:t>层：在功能上，这一层等价于</a:t>
            </a:r>
            <a:r>
              <a:rPr lang="en-US" altLang="zh-CN" sz="2000" dirty="0" smtClean="0"/>
              <a:t>OSI</a:t>
            </a:r>
            <a:r>
              <a:rPr lang="zh-CN" altLang="en-US" sz="2000" dirty="0" smtClean="0"/>
              <a:t>的网络层</a:t>
            </a:r>
          </a:p>
          <a:p>
            <a:pPr lvl="1" eaLnBrk="1" hangingPunct="1">
              <a:lnSpc>
                <a:spcPct val="100000"/>
              </a:lnSpc>
              <a:spcBef>
                <a:spcPts val="600"/>
              </a:spcBef>
              <a:defRPr/>
            </a:pPr>
            <a:r>
              <a:rPr lang="zh-CN" altLang="en-US" sz="2000" dirty="0" smtClean="0"/>
              <a:t>④接口层：在功能上，这一层等价于</a:t>
            </a:r>
            <a:r>
              <a:rPr lang="en-US" altLang="zh-CN" sz="2000" dirty="0" smtClean="0"/>
              <a:t>OSI</a:t>
            </a:r>
            <a:r>
              <a:rPr lang="zh-CN" altLang="en-US" sz="2000" dirty="0" smtClean="0"/>
              <a:t>的数据链路层和物理层</a:t>
            </a:r>
            <a:endParaRPr lang="en-US" altLang="zh-CN"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一、现代密码学的研究范畴</a:t>
            </a:r>
            <a:endParaRPr lang="zh-CN" altLang="en-US" dirty="0"/>
          </a:p>
        </p:txBody>
      </p:sp>
      <p:sp>
        <p:nvSpPr>
          <p:cNvPr id="3" name="内容占位符 2"/>
          <p:cNvSpPr>
            <a:spLocks noGrp="1"/>
          </p:cNvSpPr>
          <p:nvPr>
            <p:ph idx="1"/>
          </p:nvPr>
        </p:nvSpPr>
        <p:spPr>
          <a:xfrm>
            <a:off x="457200" y="990600"/>
            <a:ext cx="8534400" cy="5486400"/>
          </a:xfrm>
        </p:spPr>
        <p:txBody>
          <a:bodyPr/>
          <a:lstStyle/>
          <a:p>
            <a:pPr marL="342900" lvl="1" indent="-342900">
              <a:buClr>
                <a:schemeClr val="tx2"/>
              </a:buClr>
              <a:buFont typeface="Wingdings" pitchFamily="2" charset="2"/>
              <a:buChar char="Ü"/>
            </a:pPr>
            <a:r>
              <a:rPr lang="zh-CN" altLang="en-US" dirty="0" smtClean="0">
                <a:effectLst>
                  <a:outerShdw blurRad="38100" dist="38100" dir="2700000" algn="tl">
                    <a:srgbClr val="000000">
                      <a:alpha val="43137"/>
                    </a:srgbClr>
                  </a:outerShdw>
                </a:effectLst>
              </a:rPr>
              <a:t>密码学所能保护的是关于</a:t>
            </a:r>
            <a:r>
              <a:rPr lang="zh-CN" altLang="en-US" dirty="0" smtClean="0">
                <a:solidFill>
                  <a:srgbClr val="0000FF"/>
                </a:solidFill>
                <a:effectLst>
                  <a:outerShdw blurRad="38100" dist="38100" dir="2700000" algn="tl">
                    <a:srgbClr val="000000">
                      <a:alpha val="43137"/>
                    </a:srgbClr>
                  </a:outerShdw>
                </a:effectLst>
              </a:rPr>
              <a:t>数据</a:t>
            </a:r>
            <a:r>
              <a:rPr lang="zh-CN" altLang="en-US" dirty="0" smtClean="0">
                <a:effectLst>
                  <a:outerShdw blurRad="38100" dist="38100" dir="2700000" algn="tl">
                    <a:srgbClr val="000000">
                      <a:alpha val="43137"/>
                    </a:srgbClr>
                  </a:outerShdw>
                </a:effectLst>
              </a:rPr>
              <a:t>的</a:t>
            </a:r>
            <a:r>
              <a:rPr lang="zh-CN" altLang="en-US" dirty="0" smtClean="0">
                <a:solidFill>
                  <a:srgbClr val="0000FF"/>
                </a:solidFill>
                <a:effectLst>
                  <a:outerShdw blurRad="38100" dist="38100" dir="2700000" algn="tl">
                    <a:srgbClr val="000000">
                      <a:alpha val="43137"/>
                    </a:srgbClr>
                  </a:outerShdw>
                </a:effectLst>
              </a:rPr>
              <a:t>安全</a:t>
            </a:r>
            <a:r>
              <a:rPr lang="zh-CN" altLang="en-US" dirty="0" smtClean="0">
                <a:effectLst>
                  <a:outerShdw blurRad="38100" dist="38100" dir="2700000" algn="tl">
                    <a:srgbClr val="000000">
                      <a:alpha val="43137"/>
                    </a:srgbClr>
                  </a:outerShdw>
                </a:effectLst>
              </a:rPr>
              <a:t>和</a:t>
            </a:r>
            <a:r>
              <a:rPr lang="zh-CN" altLang="en-US" dirty="0" smtClean="0">
                <a:solidFill>
                  <a:srgbClr val="0000FF"/>
                </a:solidFill>
                <a:effectLst>
                  <a:outerShdw blurRad="38100" dist="38100" dir="2700000" algn="tl">
                    <a:srgbClr val="000000">
                      <a:alpha val="43137"/>
                    </a:srgbClr>
                  </a:outerShdw>
                </a:effectLst>
              </a:rPr>
              <a:t>隐私</a:t>
            </a:r>
            <a:r>
              <a:rPr lang="zh-CN" altLang="en-US" dirty="0" smtClean="0">
                <a:effectLst>
                  <a:outerShdw blurRad="38100" dist="38100" dir="2700000" algn="tl">
                    <a:srgbClr val="000000">
                      <a:alpha val="43137"/>
                    </a:srgbClr>
                  </a:outerShdw>
                </a:effectLst>
              </a:rPr>
              <a:t>问题</a:t>
            </a:r>
            <a:endParaRPr lang="en-US" altLang="zh-CN" dirty="0" smtClean="0">
              <a:effectLst>
                <a:outerShdw blurRad="38100" dist="38100" dir="2700000" algn="tl">
                  <a:srgbClr val="000000">
                    <a:alpha val="43137"/>
                  </a:srgbClr>
                </a:outerShdw>
              </a:effectLst>
            </a:endParaRPr>
          </a:p>
          <a:p>
            <a:pPr lvl="1" eaLnBrk="1" hangingPunct="1">
              <a:lnSpc>
                <a:spcPct val="110000"/>
              </a:lnSpc>
              <a:spcBef>
                <a:spcPct val="35000"/>
              </a:spcBef>
            </a:pPr>
            <a:r>
              <a:rPr lang="zh-CN" altLang="en-US" sz="2000" dirty="0" smtClean="0">
                <a:effectLst>
                  <a:outerShdw blurRad="38100" dist="38100" dir="2700000" algn="tl">
                    <a:srgbClr val="000000">
                      <a:alpha val="43137"/>
                    </a:srgbClr>
                  </a:outerShdw>
                </a:effectLst>
              </a:rPr>
              <a:t>数据是记录信息的一种形式 </a:t>
            </a:r>
            <a:r>
              <a:rPr lang="en-US" altLang="zh-CN" sz="2000" dirty="0" smtClean="0">
                <a:solidFill>
                  <a:srgbClr val="00B050"/>
                </a:solidFill>
                <a:effectLst>
                  <a:outerShdw blurRad="38100" dist="38100" dir="2700000" algn="tl">
                    <a:srgbClr val="000000">
                      <a:alpha val="43137"/>
                    </a:srgbClr>
                  </a:outerShdw>
                </a:effectLst>
              </a:rPr>
              <a:t>(</a:t>
            </a:r>
            <a:r>
              <a:rPr lang="zh-CN" altLang="en-US" sz="2000" dirty="0" smtClean="0">
                <a:solidFill>
                  <a:srgbClr val="00B050"/>
                </a:solidFill>
                <a:effectLst>
                  <a:outerShdw blurRad="38100" dist="38100" dir="2700000" algn="tl">
                    <a:srgbClr val="000000">
                      <a:alpha val="43137"/>
                    </a:srgbClr>
                  </a:outerShdw>
                </a:effectLst>
              </a:rPr>
              <a:t>信息也可用文字、图象、实物等来记载</a:t>
            </a:r>
            <a:r>
              <a:rPr lang="en-US" altLang="zh-CN" sz="2000" dirty="0" smtClean="0">
                <a:solidFill>
                  <a:srgbClr val="00B050"/>
                </a:solidFill>
                <a:effectLst>
                  <a:outerShdw blurRad="38100" dist="38100" dir="2700000" algn="tl">
                    <a:srgbClr val="000000">
                      <a:alpha val="43137"/>
                    </a:srgbClr>
                  </a:outerShdw>
                </a:effectLst>
              </a:rPr>
              <a:t>)</a:t>
            </a:r>
          </a:p>
          <a:p>
            <a:pPr lvl="1" eaLnBrk="1" hangingPunct="1">
              <a:lnSpc>
                <a:spcPct val="110000"/>
              </a:lnSpc>
              <a:spcBef>
                <a:spcPct val="35000"/>
              </a:spcBef>
            </a:pPr>
            <a:r>
              <a:rPr lang="zh-CN" altLang="en-US" sz="2000" dirty="0" smtClean="0">
                <a:effectLst>
                  <a:outerShdw blurRad="38100" dist="38100" dir="2700000" algn="tl">
                    <a:srgbClr val="000000">
                      <a:alpha val="43137"/>
                    </a:srgbClr>
                  </a:outerShdw>
                </a:effectLst>
              </a:rPr>
              <a:t>信息是</a:t>
            </a:r>
            <a:r>
              <a:rPr lang="zh-CN" altLang="en-US" sz="2000" dirty="0" smtClean="0">
                <a:solidFill>
                  <a:schemeClr val="tx2"/>
                </a:solidFill>
                <a:effectLst>
                  <a:outerShdw blurRad="38100" dist="38100" dir="2700000" algn="tl">
                    <a:srgbClr val="000000">
                      <a:alpha val="43137"/>
                    </a:srgbClr>
                  </a:outerShdw>
                </a:effectLst>
                <a:ea typeface="华文中宋" pitchFamily="2" charset="-122"/>
              </a:rPr>
              <a:t>事物的运动状态和状态变化的方式</a:t>
            </a:r>
            <a:endParaRPr lang="en-US" altLang="zh-CN" sz="2000" dirty="0" smtClean="0">
              <a:solidFill>
                <a:schemeClr val="tx2"/>
              </a:solidFill>
              <a:effectLst>
                <a:outerShdw blurRad="38100" dist="38100" dir="2700000" algn="tl">
                  <a:srgbClr val="000000">
                    <a:alpha val="43137"/>
                  </a:srgbClr>
                </a:outerShdw>
              </a:effectLst>
              <a:ea typeface="华文中宋" pitchFamily="2" charset="-122"/>
            </a:endParaRPr>
          </a:p>
          <a:p>
            <a:pPr lvl="2" eaLnBrk="1" hangingPunct="1">
              <a:lnSpc>
                <a:spcPct val="110000"/>
              </a:lnSpc>
              <a:spcBef>
                <a:spcPct val="35000"/>
              </a:spcBef>
            </a:pPr>
            <a:r>
              <a:rPr lang="zh-CN" altLang="en-US" sz="2000" dirty="0" smtClean="0">
                <a:solidFill>
                  <a:schemeClr val="tx2"/>
                </a:solidFill>
                <a:effectLst>
                  <a:outerShdw blurRad="38100" dist="38100" dir="2700000" algn="tl">
                    <a:srgbClr val="000000">
                      <a:alpha val="43137"/>
                    </a:srgbClr>
                  </a:outerShdw>
                </a:effectLst>
                <a:ea typeface="华文中宋" pitchFamily="2" charset="-122"/>
              </a:rPr>
              <a:t>在本课程中，</a:t>
            </a:r>
            <a:r>
              <a:rPr lang="zh-CN" altLang="en-US" sz="2000" dirty="0" smtClean="0">
                <a:solidFill>
                  <a:srgbClr val="0000FF"/>
                </a:solidFill>
                <a:effectLst>
                  <a:outerShdw blurRad="38100" dist="38100" dir="2700000" algn="tl">
                    <a:srgbClr val="000000">
                      <a:alpha val="43137"/>
                    </a:srgbClr>
                  </a:outerShdw>
                </a:effectLst>
              </a:rPr>
              <a:t>信息不是完全的信息论意义上的信息，</a:t>
            </a:r>
            <a:r>
              <a:rPr lang="zh-CN" altLang="en-US" sz="2000" u="sng" dirty="0" smtClean="0">
                <a:solidFill>
                  <a:srgbClr val="0000FF"/>
                </a:solidFill>
                <a:effectLst>
                  <a:outerShdw blurRad="38100" dist="38100" dir="2700000" algn="tl">
                    <a:srgbClr val="000000">
                      <a:alpha val="43137"/>
                    </a:srgbClr>
                  </a:outerShdw>
                </a:effectLst>
              </a:rPr>
              <a:t>信息论中信息一定是未知的</a:t>
            </a:r>
            <a:r>
              <a:rPr lang="zh-CN" altLang="en-US" sz="2000" dirty="0" smtClean="0">
                <a:solidFill>
                  <a:srgbClr val="0000FF"/>
                </a:solidFill>
                <a:effectLst>
                  <a:outerShdw blurRad="38100" dist="38100" dir="2700000" algn="tl">
                    <a:srgbClr val="000000">
                      <a:alpha val="43137"/>
                    </a:srgbClr>
                  </a:outerShdw>
                </a:effectLst>
              </a:rPr>
              <a:t>，但在信息系统中的数字化信息不一定是未知的，它是</a:t>
            </a:r>
            <a:r>
              <a:rPr lang="zh-CN" altLang="en-US" sz="2000" u="sng" dirty="0" smtClean="0">
                <a:effectLst>
                  <a:outerShdw blurRad="38100" dist="38100" dir="2700000" algn="tl">
                    <a:srgbClr val="000000">
                      <a:alpha val="43137"/>
                    </a:srgbClr>
                  </a:outerShdw>
                </a:effectLst>
              </a:rPr>
              <a:t>指在信息系统中</a:t>
            </a:r>
            <a:r>
              <a:rPr lang="zh-CN" altLang="en-US" sz="2000" u="sng" dirty="0" smtClean="0">
                <a:solidFill>
                  <a:srgbClr val="0000FF"/>
                </a:solidFill>
                <a:effectLst>
                  <a:outerShdw blurRad="38100" dist="38100" dir="2700000" algn="tl">
                    <a:srgbClr val="000000">
                      <a:alpha val="43137"/>
                    </a:srgbClr>
                  </a:outerShdw>
                </a:effectLst>
              </a:rPr>
              <a:t>存储、处理、传输</a:t>
            </a:r>
            <a:r>
              <a:rPr lang="zh-CN" altLang="en-US" sz="2000" u="sng" dirty="0" smtClean="0">
                <a:effectLst>
                  <a:outerShdw blurRad="38100" dist="38100" dir="2700000" algn="tl">
                    <a:srgbClr val="000000">
                      <a:alpha val="43137"/>
                    </a:srgbClr>
                  </a:outerShdw>
                </a:effectLst>
              </a:rPr>
              <a:t>的数字化信息，即</a:t>
            </a:r>
            <a:r>
              <a:rPr lang="zh-CN" altLang="en-US" sz="2000" u="sng" dirty="0" smtClean="0">
                <a:solidFill>
                  <a:srgbClr val="C00000"/>
                </a:solidFill>
                <a:effectLst>
                  <a:outerShdw blurRad="38100" dist="38100" dir="2700000" algn="tl">
                    <a:srgbClr val="000000">
                      <a:alpha val="43137"/>
                    </a:srgbClr>
                  </a:outerShdw>
                </a:effectLst>
              </a:rPr>
              <a:t>数据</a:t>
            </a:r>
            <a:endParaRPr lang="en-US" altLang="zh-CN" sz="2000" u="sng" dirty="0" smtClean="0">
              <a:solidFill>
                <a:srgbClr val="C00000"/>
              </a:solidFill>
              <a:effectLst>
                <a:outerShdw blurRad="38100" dist="38100" dir="2700000" algn="tl">
                  <a:srgbClr val="000000">
                    <a:alpha val="43137"/>
                  </a:srgbClr>
                </a:outerShdw>
              </a:effectLst>
            </a:endParaRPr>
          </a:p>
          <a:p>
            <a:pPr lvl="1">
              <a:lnSpc>
                <a:spcPct val="100000"/>
              </a:lnSpc>
            </a:pPr>
            <a:r>
              <a:rPr lang="zh-CN" altLang="en-US" sz="2000" dirty="0" smtClean="0">
                <a:effectLst>
                  <a:outerShdw blurRad="38100" dist="38100" dir="2700000" algn="tl">
                    <a:srgbClr val="000000">
                      <a:alpha val="43137"/>
                    </a:srgbClr>
                  </a:outerShdw>
                </a:effectLst>
              </a:rPr>
              <a:t>关于“安全”的四个常用词的区别</a:t>
            </a:r>
          </a:p>
          <a:p>
            <a:pPr lvl="2">
              <a:lnSpc>
                <a:spcPct val="100000"/>
              </a:lnSpc>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Security</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：针对威胁而言的</a:t>
            </a: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安全</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，指不受威胁</a:t>
            </a:r>
          </a:p>
          <a:p>
            <a:pPr lvl="2">
              <a:lnSpc>
                <a:spcPct val="100000"/>
              </a:lnSpc>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Privacy</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：独处而不受干扰，常指</a:t>
            </a: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隐私</a:t>
            </a:r>
          </a:p>
          <a:p>
            <a:pPr lvl="2">
              <a:lnSpc>
                <a:spcPct val="100000"/>
              </a:lnSpc>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Assurance</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：更为全面，指</a:t>
            </a: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保障</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，确信，担保，当前信息安全发展处于信息保障</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(Information Assurance)</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阶段</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2">
              <a:lnSpc>
                <a:spcPct val="100000"/>
              </a:lnSpc>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Safety</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：指处于安全的状态，</a:t>
            </a: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安保</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装置，如食品</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消防</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人身安全</a:t>
            </a:r>
            <a:endParaRPr lang="en-US" altLang="zh-CN"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课程介绍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1.3.2 TCP/IP</a:t>
            </a:r>
            <a:r>
              <a:rPr lang="zh-CN" altLang="en-US" dirty="0" smtClean="0"/>
              <a:t>分层模型</a:t>
            </a:r>
            <a:endParaRPr lang="zh-CN" altLang="en-US" dirty="0"/>
          </a:p>
        </p:txBody>
      </p:sp>
      <p:sp>
        <p:nvSpPr>
          <p:cNvPr id="3" name="内容占位符 2"/>
          <p:cNvSpPr>
            <a:spLocks noGrp="1"/>
          </p:cNvSpPr>
          <p:nvPr>
            <p:ph idx="1"/>
          </p:nvPr>
        </p:nvSpPr>
        <p:spPr>
          <a:xfrm>
            <a:off x="457200" y="990600"/>
            <a:ext cx="8382000" cy="1371600"/>
          </a:xfrm>
        </p:spPr>
        <p:txBody>
          <a:bodyPr/>
          <a:lstStyle/>
          <a:p>
            <a:pPr eaLnBrk="1" hangingPunct="1">
              <a:lnSpc>
                <a:spcPct val="100000"/>
              </a:lnSpc>
              <a:spcBef>
                <a:spcPts val="600"/>
              </a:spcBef>
              <a:defRPr/>
            </a:pPr>
            <a:r>
              <a:rPr lang="en-US" altLang="zh-CN" dirty="0" smtClean="0"/>
              <a:t>IPv4</a:t>
            </a:r>
            <a:r>
              <a:rPr lang="zh-CN" altLang="en-US" dirty="0" smtClean="0"/>
              <a:t>协议簇</a:t>
            </a:r>
          </a:p>
          <a:p>
            <a:pPr eaLnBrk="1" hangingPunct="1">
              <a:lnSpc>
                <a:spcPct val="100000"/>
              </a:lnSpc>
              <a:spcBef>
                <a:spcPts val="600"/>
              </a:spcBef>
              <a:defRPr/>
            </a:pPr>
            <a:endParaRPr lang="en-US" altLang="zh-CN"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pSp>
        <p:nvGrpSpPr>
          <p:cNvPr id="6" name="Group 48"/>
          <p:cNvGrpSpPr>
            <a:grpSpLocks/>
          </p:cNvGrpSpPr>
          <p:nvPr/>
        </p:nvGrpSpPr>
        <p:grpSpPr bwMode="auto">
          <a:xfrm>
            <a:off x="533400" y="1676400"/>
            <a:ext cx="8034338" cy="3810000"/>
            <a:chOff x="336" y="1680"/>
            <a:chExt cx="5061" cy="2400"/>
          </a:xfrm>
        </p:grpSpPr>
        <p:sp>
          <p:nvSpPr>
            <p:cNvPr id="7" name="Text Box 4"/>
            <p:cNvSpPr txBox="1">
              <a:spLocks noChangeArrowheads="1"/>
            </p:cNvSpPr>
            <p:nvPr/>
          </p:nvSpPr>
          <p:spPr bwMode="auto">
            <a:xfrm>
              <a:off x="738" y="3840"/>
              <a:ext cx="3918" cy="240"/>
            </a:xfrm>
            <a:prstGeom prst="rect">
              <a:avLst/>
            </a:prstGeom>
            <a:solidFill>
              <a:srgbClr val="FFFFFF"/>
            </a:solidFill>
            <a:ln w="9525">
              <a:noFill/>
              <a:miter lim="800000"/>
              <a:headEnd/>
              <a:tailEnd/>
            </a:ln>
          </p:spPr>
          <p:txBody>
            <a:bodyPr lIns="0" tIns="0" rIns="0" bIns="0"/>
            <a:lstStyle/>
            <a:p>
              <a:pPr algn="ctr"/>
              <a:r>
                <a:rPr lang="en-US" altLang="zh-CN" sz="2000">
                  <a:latin typeface="华文中宋" pitchFamily="2" charset="-122"/>
                  <a:ea typeface="华文中宋" pitchFamily="2" charset="-122"/>
                </a:rPr>
                <a:t> TCP/IP </a:t>
              </a:r>
              <a:r>
                <a:rPr lang="zh-CN" altLang="en-US" sz="2000">
                  <a:latin typeface="华文中宋" pitchFamily="2" charset="-122"/>
                  <a:ea typeface="华文中宋" pitchFamily="2" charset="-122"/>
                </a:rPr>
                <a:t>基本逻辑结构，其中</a:t>
              </a:r>
              <a:r>
                <a:rPr lang="en-US" altLang="zh-CN" sz="2000">
                  <a:latin typeface="华文中宋" pitchFamily="2" charset="-122"/>
                  <a:ea typeface="华文中宋" pitchFamily="2" charset="-122"/>
                </a:rPr>
                <a:t>ENET</a:t>
              </a:r>
              <a:r>
                <a:rPr lang="zh-CN" altLang="en-US" sz="2000">
                  <a:latin typeface="华文中宋" pitchFamily="2" charset="-122"/>
                  <a:ea typeface="华文中宋" pitchFamily="2" charset="-122"/>
                </a:rPr>
                <a:t>仅为网络媒质之一</a:t>
              </a:r>
            </a:p>
          </p:txBody>
        </p:sp>
        <p:sp>
          <p:nvSpPr>
            <p:cNvPr id="8" name="Text Box 6"/>
            <p:cNvSpPr txBox="1">
              <a:spLocks noChangeArrowheads="1"/>
            </p:cNvSpPr>
            <p:nvPr/>
          </p:nvSpPr>
          <p:spPr bwMode="auto">
            <a:xfrm>
              <a:off x="4724" y="2401"/>
              <a:ext cx="673" cy="241"/>
            </a:xfrm>
            <a:prstGeom prst="rect">
              <a:avLst/>
            </a:prstGeom>
            <a:solidFill>
              <a:srgbClr val="FFFFFF"/>
            </a:solidFill>
            <a:ln w="19050">
              <a:noFill/>
              <a:miter lim="800000"/>
              <a:headEnd/>
              <a:tailEnd/>
            </a:ln>
          </p:spPr>
          <p:txBody>
            <a:bodyPr lIns="0" tIns="0" rIns="0" bIns="0"/>
            <a:lstStyle/>
            <a:p>
              <a:pPr algn="ctr"/>
              <a:r>
                <a:rPr lang="zh-CN" altLang="en-US" sz="1800">
                  <a:latin typeface="Times New Roman" pitchFamily="18" charset="0"/>
                  <a:ea typeface="华文中宋" pitchFamily="2" charset="-122"/>
                </a:rPr>
                <a:t>传输层</a:t>
              </a:r>
              <a:endParaRPr lang="zh-CN" altLang="en-US" sz="1800">
                <a:latin typeface="Verdana" pitchFamily="34" charset="0"/>
                <a:ea typeface="华文中宋" pitchFamily="2" charset="-122"/>
              </a:endParaRPr>
            </a:p>
          </p:txBody>
        </p:sp>
        <p:sp>
          <p:nvSpPr>
            <p:cNvPr id="9" name="Text Box 7"/>
            <p:cNvSpPr txBox="1">
              <a:spLocks noChangeArrowheads="1"/>
            </p:cNvSpPr>
            <p:nvPr/>
          </p:nvSpPr>
          <p:spPr bwMode="auto">
            <a:xfrm>
              <a:off x="4724" y="2882"/>
              <a:ext cx="673" cy="240"/>
            </a:xfrm>
            <a:prstGeom prst="rect">
              <a:avLst/>
            </a:prstGeom>
            <a:solidFill>
              <a:srgbClr val="FFFFFF"/>
            </a:solidFill>
            <a:ln w="19050">
              <a:noFill/>
              <a:miter lim="800000"/>
              <a:headEnd/>
              <a:tailEnd/>
            </a:ln>
          </p:spPr>
          <p:txBody>
            <a:bodyPr lIns="0" tIns="0" rIns="0" bIns="0"/>
            <a:lstStyle/>
            <a:p>
              <a:pPr algn="ctr"/>
              <a:r>
                <a:rPr lang="zh-CN" altLang="en-US" sz="1800">
                  <a:latin typeface="Times New Roman" pitchFamily="18" charset="0"/>
                  <a:ea typeface="华文中宋" pitchFamily="2" charset="-122"/>
                </a:rPr>
                <a:t>网络层</a:t>
              </a:r>
              <a:endParaRPr lang="zh-CN" altLang="en-US" sz="1800">
                <a:latin typeface="Verdana" pitchFamily="34" charset="0"/>
                <a:ea typeface="华文中宋" pitchFamily="2" charset="-122"/>
              </a:endParaRPr>
            </a:p>
          </p:txBody>
        </p:sp>
        <p:sp>
          <p:nvSpPr>
            <p:cNvPr id="10" name="Text Box 8"/>
            <p:cNvSpPr txBox="1">
              <a:spLocks noChangeArrowheads="1"/>
            </p:cNvSpPr>
            <p:nvPr/>
          </p:nvSpPr>
          <p:spPr bwMode="auto">
            <a:xfrm>
              <a:off x="4724" y="1967"/>
              <a:ext cx="673" cy="241"/>
            </a:xfrm>
            <a:prstGeom prst="rect">
              <a:avLst/>
            </a:prstGeom>
            <a:solidFill>
              <a:srgbClr val="FFFFFF"/>
            </a:solidFill>
            <a:ln w="19050">
              <a:noFill/>
              <a:miter lim="800000"/>
              <a:headEnd/>
              <a:tailEnd/>
            </a:ln>
          </p:spPr>
          <p:txBody>
            <a:bodyPr lIns="0" tIns="0" rIns="0" bIns="0"/>
            <a:lstStyle/>
            <a:p>
              <a:pPr algn="ctr"/>
              <a:r>
                <a:rPr lang="zh-CN" altLang="en-US" sz="1800">
                  <a:latin typeface="Times New Roman" pitchFamily="18" charset="0"/>
                  <a:ea typeface="华文中宋" pitchFamily="2" charset="-122"/>
                </a:rPr>
                <a:t>应用层</a:t>
              </a:r>
              <a:endParaRPr lang="zh-CN" altLang="en-US" sz="1800">
                <a:latin typeface="Verdana" pitchFamily="34" charset="0"/>
                <a:ea typeface="华文中宋" pitchFamily="2" charset="-122"/>
              </a:endParaRPr>
            </a:p>
          </p:txBody>
        </p:sp>
        <p:sp>
          <p:nvSpPr>
            <p:cNvPr id="11" name="Text Box 9"/>
            <p:cNvSpPr txBox="1">
              <a:spLocks noChangeArrowheads="1"/>
            </p:cNvSpPr>
            <p:nvPr/>
          </p:nvSpPr>
          <p:spPr bwMode="auto">
            <a:xfrm>
              <a:off x="336" y="1682"/>
              <a:ext cx="404" cy="241"/>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SMTP</a:t>
              </a:r>
              <a:endParaRPr lang="en-US" altLang="zh-CN" sz="1800" b="0">
                <a:latin typeface="Verdana" pitchFamily="34" charset="0"/>
              </a:endParaRPr>
            </a:p>
          </p:txBody>
        </p:sp>
        <p:sp>
          <p:nvSpPr>
            <p:cNvPr id="12" name="Text Box 10"/>
            <p:cNvSpPr txBox="1">
              <a:spLocks noChangeArrowheads="1"/>
            </p:cNvSpPr>
            <p:nvPr/>
          </p:nvSpPr>
          <p:spPr bwMode="auto">
            <a:xfrm>
              <a:off x="836" y="1680"/>
              <a:ext cx="404"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Telnet</a:t>
              </a:r>
              <a:endParaRPr lang="en-US" altLang="zh-CN" sz="1800" b="0">
                <a:latin typeface="Verdana" pitchFamily="34" charset="0"/>
              </a:endParaRPr>
            </a:p>
          </p:txBody>
        </p:sp>
        <p:sp>
          <p:nvSpPr>
            <p:cNvPr id="13" name="Text Box 11"/>
            <p:cNvSpPr txBox="1">
              <a:spLocks noChangeArrowheads="1"/>
            </p:cNvSpPr>
            <p:nvPr/>
          </p:nvSpPr>
          <p:spPr bwMode="auto">
            <a:xfrm>
              <a:off x="1345" y="1680"/>
              <a:ext cx="403"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FTP</a:t>
              </a:r>
              <a:endParaRPr lang="en-US" altLang="zh-CN" sz="1800" b="0">
                <a:latin typeface="Verdana" pitchFamily="34" charset="0"/>
              </a:endParaRPr>
            </a:p>
          </p:txBody>
        </p:sp>
        <p:sp>
          <p:nvSpPr>
            <p:cNvPr id="14" name="Text Box 12"/>
            <p:cNvSpPr txBox="1">
              <a:spLocks noChangeArrowheads="1"/>
            </p:cNvSpPr>
            <p:nvPr/>
          </p:nvSpPr>
          <p:spPr bwMode="auto">
            <a:xfrm>
              <a:off x="1833" y="1680"/>
              <a:ext cx="403"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HTTP</a:t>
              </a:r>
              <a:endParaRPr lang="en-US" altLang="zh-CN" sz="1800" b="0">
                <a:latin typeface="Verdana" pitchFamily="34" charset="0"/>
              </a:endParaRPr>
            </a:p>
          </p:txBody>
        </p:sp>
        <p:sp>
          <p:nvSpPr>
            <p:cNvPr id="15" name="Text Box 13"/>
            <p:cNvSpPr txBox="1">
              <a:spLocks noChangeArrowheads="1"/>
            </p:cNvSpPr>
            <p:nvPr/>
          </p:nvSpPr>
          <p:spPr bwMode="auto">
            <a:xfrm>
              <a:off x="2919" y="1680"/>
              <a:ext cx="537"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BOOTP</a:t>
              </a:r>
              <a:endParaRPr lang="en-US" altLang="zh-CN" sz="1800" b="0">
                <a:latin typeface="Verdana" pitchFamily="34" charset="0"/>
              </a:endParaRPr>
            </a:p>
          </p:txBody>
        </p:sp>
        <p:sp>
          <p:nvSpPr>
            <p:cNvPr id="16" name="Text Box 14"/>
            <p:cNvSpPr txBox="1">
              <a:spLocks noChangeArrowheads="1"/>
            </p:cNvSpPr>
            <p:nvPr/>
          </p:nvSpPr>
          <p:spPr bwMode="auto">
            <a:xfrm>
              <a:off x="3581" y="1680"/>
              <a:ext cx="403"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TFTP</a:t>
              </a:r>
              <a:endParaRPr lang="en-US" altLang="zh-CN" sz="1800" b="0">
                <a:latin typeface="Verdana" pitchFamily="34" charset="0"/>
              </a:endParaRPr>
            </a:p>
          </p:txBody>
        </p:sp>
        <p:sp>
          <p:nvSpPr>
            <p:cNvPr id="17" name="Text Box 15"/>
            <p:cNvSpPr txBox="1">
              <a:spLocks noChangeArrowheads="1"/>
            </p:cNvSpPr>
            <p:nvPr/>
          </p:nvSpPr>
          <p:spPr bwMode="auto">
            <a:xfrm>
              <a:off x="4071" y="1680"/>
              <a:ext cx="461"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SNMP</a:t>
              </a:r>
              <a:endParaRPr lang="en-US" altLang="zh-CN" sz="1800" b="0">
                <a:latin typeface="Verdana" pitchFamily="34" charset="0"/>
              </a:endParaRPr>
            </a:p>
          </p:txBody>
        </p:sp>
        <p:sp>
          <p:nvSpPr>
            <p:cNvPr id="18" name="Text Box 16"/>
            <p:cNvSpPr txBox="1">
              <a:spLocks noChangeArrowheads="1"/>
            </p:cNvSpPr>
            <p:nvPr/>
          </p:nvSpPr>
          <p:spPr bwMode="auto">
            <a:xfrm>
              <a:off x="4656" y="1680"/>
              <a:ext cx="673"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RPC/NFS</a:t>
              </a:r>
              <a:endParaRPr lang="en-US" altLang="zh-CN" sz="1800" b="0">
                <a:latin typeface="Verdana" pitchFamily="34" charset="0"/>
              </a:endParaRPr>
            </a:p>
          </p:txBody>
        </p:sp>
        <p:sp>
          <p:nvSpPr>
            <p:cNvPr id="19" name="Text Box 17"/>
            <p:cNvSpPr txBox="1">
              <a:spLocks noChangeArrowheads="1"/>
            </p:cNvSpPr>
            <p:nvPr/>
          </p:nvSpPr>
          <p:spPr bwMode="auto">
            <a:xfrm>
              <a:off x="1026" y="2281"/>
              <a:ext cx="538"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TCP</a:t>
              </a:r>
              <a:endParaRPr lang="en-US" altLang="zh-CN" sz="1800" b="0">
                <a:latin typeface="Verdana" pitchFamily="34" charset="0"/>
              </a:endParaRPr>
            </a:p>
          </p:txBody>
        </p:sp>
        <p:sp>
          <p:nvSpPr>
            <p:cNvPr id="20" name="Text Box 18"/>
            <p:cNvSpPr txBox="1">
              <a:spLocks noChangeArrowheads="1"/>
            </p:cNvSpPr>
            <p:nvPr/>
          </p:nvSpPr>
          <p:spPr bwMode="auto">
            <a:xfrm>
              <a:off x="3581" y="2281"/>
              <a:ext cx="538"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UDP</a:t>
              </a:r>
              <a:endParaRPr lang="en-US" altLang="zh-CN" sz="1800" b="0">
                <a:latin typeface="Verdana" pitchFamily="34" charset="0"/>
              </a:endParaRPr>
            </a:p>
          </p:txBody>
        </p:sp>
        <p:sp>
          <p:nvSpPr>
            <p:cNvPr id="21" name="Text Box 19"/>
            <p:cNvSpPr txBox="1">
              <a:spLocks noChangeArrowheads="1"/>
            </p:cNvSpPr>
            <p:nvPr/>
          </p:nvSpPr>
          <p:spPr bwMode="auto">
            <a:xfrm>
              <a:off x="2236" y="2762"/>
              <a:ext cx="538"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IP</a:t>
              </a:r>
              <a:endParaRPr lang="en-US" altLang="zh-CN" sz="1800" b="0">
                <a:latin typeface="Verdana" pitchFamily="34" charset="0"/>
              </a:endParaRPr>
            </a:p>
          </p:txBody>
        </p:sp>
        <p:sp>
          <p:nvSpPr>
            <p:cNvPr id="22" name="Text Box 20"/>
            <p:cNvSpPr txBox="1">
              <a:spLocks noChangeArrowheads="1"/>
            </p:cNvSpPr>
            <p:nvPr/>
          </p:nvSpPr>
          <p:spPr bwMode="auto">
            <a:xfrm>
              <a:off x="1026" y="2762"/>
              <a:ext cx="538"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ICMP</a:t>
              </a:r>
              <a:endParaRPr lang="en-US" altLang="zh-CN" sz="1800" b="0">
                <a:latin typeface="Verdana" pitchFamily="34" charset="0"/>
              </a:endParaRPr>
            </a:p>
          </p:txBody>
        </p:sp>
        <p:sp>
          <p:nvSpPr>
            <p:cNvPr id="23" name="Text Box 21"/>
            <p:cNvSpPr txBox="1">
              <a:spLocks noChangeArrowheads="1"/>
            </p:cNvSpPr>
            <p:nvPr/>
          </p:nvSpPr>
          <p:spPr bwMode="auto">
            <a:xfrm>
              <a:off x="3581" y="2762"/>
              <a:ext cx="538"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IGMP</a:t>
              </a:r>
              <a:endParaRPr lang="en-US" altLang="zh-CN" sz="1800" b="0">
                <a:latin typeface="Verdana" pitchFamily="34" charset="0"/>
              </a:endParaRPr>
            </a:p>
          </p:txBody>
        </p:sp>
        <p:sp>
          <p:nvSpPr>
            <p:cNvPr id="24" name="Text Box 22"/>
            <p:cNvSpPr txBox="1">
              <a:spLocks noChangeArrowheads="1"/>
            </p:cNvSpPr>
            <p:nvPr/>
          </p:nvSpPr>
          <p:spPr bwMode="auto">
            <a:xfrm>
              <a:off x="1026" y="3243"/>
              <a:ext cx="538"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ARP</a:t>
              </a:r>
              <a:endParaRPr lang="en-US" altLang="zh-CN" sz="1800" b="0">
                <a:latin typeface="Verdana" pitchFamily="34" charset="0"/>
              </a:endParaRPr>
            </a:p>
          </p:txBody>
        </p:sp>
        <p:sp>
          <p:nvSpPr>
            <p:cNvPr id="25" name="Text Box 23"/>
            <p:cNvSpPr txBox="1">
              <a:spLocks noChangeArrowheads="1"/>
            </p:cNvSpPr>
            <p:nvPr/>
          </p:nvSpPr>
          <p:spPr bwMode="auto">
            <a:xfrm>
              <a:off x="2236" y="3243"/>
              <a:ext cx="538"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ENET</a:t>
              </a:r>
              <a:endParaRPr lang="en-US" altLang="zh-CN" sz="1800" b="0">
                <a:latin typeface="Verdana" pitchFamily="34" charset="0"/>
              </a:endParaRPr>
            </a:p>
          </p:txBody>
        </p:sp>
        <p:sp>
          <p:nvSpPr>
            <p:cNvPr id="26" name="Text Box 24"/>
            <p:cNvSpPr txBox="1">
              <a:spLocks noChangeArrowheads="1"/>
            </p:cNvSpPr>
            <p:nvPr/>
          </p:nvSpPr>
          <p:spPr bwMode="auto">
            <a:xfrm>
              <a:off x="3581" y="3243"/>
              <a:ext cx="538"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RARP</a:t>
              </a:r>
              <a:endParaRPr lang="en-US" altLang="zh-CN" sz="1800" b="0">
                <a:latin typeface="Verdana" pitchFamily="34" charset="0"/>
              </a:endParaRPr>
            </a:p>
          </p:txBody>
        </p:sp>
        <p:sp>
          <p:nvSpPr>
            <p:cNvPr id="27" name="Line 25"/>
            <p:cNvSpPr>
              <a:spLocks noChangeShapeType="1"/>
            </p:cNvSpPr>
            <p:nvPr/>
          </p:nvSpPr>
          <p:spPr bwMode="auto">
            <a:xfrm flipV="1">
              <a:off x="356" y="2160"/>
              <a:ext cx="4944" cy="0"/>
            </a:xfrm>
            <a:prstGeom prst="line">
              <a:avLst/>
            </a:prstGeom>
            <a:noFill/>
            <a:ln w="19050">
              <a:solidFill>
                <a:srgbClr val="000000"/>
              </a:solidFill>
              <a:prstDash val="dash"/>
              <a:round/>
              <a:headEnd/>
              <a:tailEnd/>
            </a:ln>
          </p:spPr>
          <p:txBody>
            <a:bodyPr/>
            <a:lstStyle/>
            <a:p>
              <a:endParaRPr lang="zh-CN" altLang="en-US"/>
            </a:p>
          </p:txBody>
        </p:sp>
        <p:sp>
          <p:nvSpPr>
            <p:cNvPr id="28" name="Line 26"/>
            <p:cNvSpPr>
              <a:spLocks noChangeShapeType="1"/>
            </p:cNvSpPr>
            <p:nvPr/>
          </p:nvSpPr>
          <p:spPr bwMode="auto">
            <a:xfrm flipV="1">
              <a:off x="356" y="2640"/>
              <a:ext cx="4944" cy="0"/>
            </a:xfrm>
            <a:prstGeom prst="line">
              <a:avLst/>
            </a:prstGeom>
            <a:noFill/>
            <a:ln w="19050">
              <a:solidFill>
                <a:srgbClr val="000000"/>
              </a:solidFill>
              <a:prstDash val="dash"/>
              <a:round/>
              <a:headEnd/>
              <a:tailEnd/>
            </a:ln>
          </p:spPr>
          <p:txBody>
            <a:bodyPr/>
            <a:lstStyle/>
            <a:p>
              <a:endParaRPr lang="zh-CN" altLang="en-US"/>
            </a:p>
          </p:txBody>
        </p:sp>
        <p:sp>
          <p:nvSpPr>
            <p:cNvPr id="29" name="Line 27"/>
            <p:cNvSpPr>
              <a:spLocks noChangeShapeType="1"/>
            </p:cNvSpPr>
            <p:nvPr/>
          </p:nvSpPr>
          <p:spPr bwMode="auto">
            <a:xfrm flipV="1">
              <a:off x="356" y="3120"/>
              <a:ext cx="4944" cy="0"/>
            </a:xfrm>
            <a:prstGeom prst="line">
              <a:avLst/>
            </a:prstGeom>
            <a:noFill/>
            <a:ln w="19050">
              <a:solidFill>
                <a:srgbClr val="000000"/>
              </a:solidFill>
              <a:prstDash val="dash"/>
              <a:round/>
              <a:headEnd/>
              <a:tailEnd/>
            </a:ln>
          </p:spPr>
          <p:txBody>
            <a:bodyPr/>
            <a:lstStyle/>
            <a:p>
              <a:endParaRPr lang="zh-CN" altLang="en-US"/>
            </a:p>
          </p:txBody>
        </p:sp>
        <p:sp>
          <p:nvSpPr>
            <p:cNvPr id="30" name="Line 28"/>
            <p:cNvSpPr>
              <a:spLocks noChangeShapeType="1"/>
            </p:cNvSpPr>
            <p:nvPr/>
          </p:nvSpPr>
          <p:spPr bwMode="auto">
            <a:xfrm>
              <a:off x="692" y="3723"/>
              <a:ext cx="4034" cy="0"/>
            </a:xfrm>
            <a:prstGeom prst="line">
              <a:avLst/>
            </a:prstGeom>
            <a:noFill/>
            <a:ln w="19050">
              <a:solidFill>
                <a:srgbClr val="000000"/>
              </a:solidFill>
              <a:round/>
              <a:headEnd/>
              <a:tailEnd/>
            </a:ln>
          </p:spPr>
          <p:txBody>
            <a:bodyPr/>
            <a:lstStyle/>
            <a:p>
              <a:endParaRPr lang="zh-CN" altLang="en-US"/>
            </a:p>
          </p:txBody>
        </p:sp>
        <p:sp>
          <p:nvSpPr>
            <p:cNvPr id="31" name="Text Box 29"/>
            <p:cNvSpPr txBox="1">
              <a:spLocks noChangeArrowheads="1"/>
            </p:cNvSpPr>
            <p:nvPr/>
          </p:nvSpPr>
          <p:spPr bwMode="auto">
            <a:xfrm>
              <a:off x="2371" y="1680"/>
              <a:ext cx="403"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DNS</a:t>
              </a:r>
              <a:endParaRPr lang="en-US" altLang="zh-CN" sz="1800" b="0">
                <a:latin typeface="Verdana" pitchFamily="34" charset="0"/>
              </a:endParaRPr>
            </a:p>
          </p:txBody>
        </p:sp>
        <p:sp>
          <p:nvSpPr>
            <p:cNvPr id="32" name="Text Box 30"/>
            <p:cNvSpPr txBox="1">
              <a:spLocks noChangeArrowheads="1"/>
            </p:cNvSpPr>
            <p:nvPr/>
          </p:nvSpPr>
          <p:spPr bwMode="auto">
            <a:xfrm>
              <a:off x="4828" y="3312"/>
              <a:ext cx="452" cy="240"/>
            </a:xfrm>
            <a:prstGeom prst="rect">
              <a:avLst/>
            </a:prstGeom>
            <a:solidFill>
              <a:srgbClr val="FFFFFF"/>
            </a:solidFill>
            <a:ln w="19050">
              <a:noFill/>
              <a:miter lim="800000"/>
              <a:headEnd/>
              <a:tailEnd/>
            </a:ln>
          </p:spPr>
          <p:txBody>
            <a:bodyPr lIns="0" tIns="0" rIns="0" bIns="0"/>
            <a:lstStyle/>
            <a:p>
              <a:pPr algn="ctr"/>
              <a:r>
                <a:rPr lang="zh-CN" altLang="en-US" sz="1800">
                  <a:latin typeface="Times New Roman" pitchFamily="18" charset="0"/>
                  <a:ea typeface="华文中宋" pitchFamily="2" charset="-122"/>
                </a:rPr>
                <a:t>接口层</a:t>
              </a:r>
              <a:endParaRPr lang="zh-CN" altLang="en-US" sz="1800">
                <a:latin typeface="Verdana" pitchFamily="34" charset="0"/>
                <a:ea typeface="华文中宋" pitchFamily="2" charset="-122"/>
              </a:endParaRPr>
            </a:p>
          </p:txBody>
        </p:sp>
        <p:sp>
          <p:nvSpPr>
            <p:cNvPr id="33" name="Line 31"/>
            <p:cNvSpPr>
              <a:spLocks noChangeShapeType="1"/>
            </p:cNvSpPr>
            <p:nvPr/>
          </p:nvSpPr>
          <p:spPr bwMode="auto">
            <a:xfrm flipH="1" flipV="1">
              <a:off x="548" y="1920"/>
              <a:ext cx="613" cy="361"/>
            </a:xfrm>
            <a:prstGeom prst="line">
              <a:avLst/>
            </a:prstGeom>
            <a:noFill/>
            <a:ln w="19050">
              <a:solidFill>
                <a:srgbClr val="000000"/>
              </a:solidFill>
              <a:round/>
              <a:headEnd/>
              <a:tailEnd/>
            </a:ln>
          </p:spPr>
          <p:txBody>
            <a:bodyPr/>
            <a:lstStyle/>
            <a:p>
              <a:endParaRPr lang="zh-CN" altLang="en-US"/>
            </a:p>
          </p:txBody>
        </p:sp>
        <p:sp>
          <p:nvSpPr>
            <p:cNvPr id="34" name="Line 32"/>
            <p:cNvSpPr>
              <a:spLocks noChangeShapeType="1"/>
            </p:cNvSpPr>
            <p:nvPr/>
          </p:nvSpPr>
          <p:spPr bwMode="auto">
            <a:xfrm flipH="1" flipV="1">
              <a:off x="1028" y="1920"/>
              <a:ext cx="267" cy="361"/>
            </a:xfrm>
            <a:prstGeom prst="line">
              <a:avLst/>
            </a:prstGeom>
            <a:noFill/>
            <a:ln w="19050">
              <a:solidFill>
                <a:srgbClr val="000000"/>
              </a:solidFill>
              <a:round/>
              <a:headEnd/>
              <a:tailEnd/>
            </a:ln>
          </p:spPr>
          <p:txBody>
            <a:bodyPr/>
            <a:lstStyle/>
            <a:p>
              <a:endParaRPr lang="zh-CN" altLang="en-US"/>
            </a:p>
          </p:txBody>
        </p:sp>
        <p:sp>
          <p:nvSpPr>
            <p:cNvPr id="35" name="Line 33"/>
            <p:cNvSpPr>
              <a:spLocks noChangeShapeType="1"/>
            </p:cNvSpPr>
            <p:nvPr/>
          </p:nvSpPr>
          <p:spPr bwMode="auto">
            <a:xfrm flipV="1">
              <a:off x="1364" y="1920"/>
              <a:ext cx="200" cy="336"/>
            </a:xfrm>
            <a:prstGeom prst="line">
              <a:avLst/>
            </a:prstGeom>
            <a:noFill/>
            <a:ln w="19050">
              <a:solidFill>
                <a:srgbClr val="000000"/>
              </a:solidFill>
              <a:round/>
              <a:headEnd/>
              <a:tailEnd/>
            </a:ln>
          </p:spPr>
          <p:txBody>
            <a:bodyPr/>
            <a:lstStyle/>
            <a:p>
              <a:endParaRPr lang="zh-CN" altLang="en-US"/>
            </a:p>
          </p:txBody>
        </p:sp>
        <p:sp>
          <p:nvSpPr>
            <p:cNvPr id="36" name="Line 34"/>
            <p:cNvSpPr>
              <a:spLocks noChangeShapeType="1"/>
            </p:cNvSpPr>
            <p:nvPr/>
          </p:nvSpPr>
          <p:spPr bwMode="auto">
            <a:xfrm flipV="1">
              <a:off x="1430" y="1920"/>
              <a:ext cx="606" cy="361"/>
            </a:xfrm>
            <a:prstGeom prst="line">
              <a:avLst/>
            </a:prstGeom>
            <a:noFill/>
            <a:ln w="19050">
              <a:solidFill>
                <a:srgbClr val="000000"/>
              </a:solidFill>
              <a:round/>
              <a:headEnd/>
              <a:tailEnd/>
            </a:ln>
          </p:spPr>
          <p:txBody>
            <a:bodyPr/>
            <a:lstStyle/>
            <a:p>
              <a:endParaRPr lang="zh-CN" altLang="en-US"/>
            </a:p>
          </p:txBody>
        </p:sp>
        <p:sp>
          <p:nvSpPr>
            <p:cNvPr id="37" name="Line 35"/>
            <p:cNvSpPr>
              <a:spLocks noChangeShapeType="1"/>
            </p:cNvSpPr>
            <p:nvPr/>
          </p:nvSpPr>
          <p:spPr bwMode="auto">
            <a:xfrm flipH="1" flipV="1">
              <a:off x="2505" y="1920"/>
              <a:ext cx="1210" cy="361"/>
            </a:xfrm>
            <a:prstGeom prst="line">
              <a:avLst/>
            </a:prstGeom>
            <a:noFill/>
            <a:ln w="19050">
              <a:solidFill>
                <a:srgbClr val="000000"/>
              </a:solidFill>
              <a:round/>
              <a:headEnd/>
              <a:tailEnd/>
            </a:ln>
          </p:spPr>
          <p:txBody>
            <a:bodyPr/>
            <a:lstStyle/>
            <a:p>
              <a:endParaRPr lang="zh-CN" altLang="en-US"/>
            </a:p>
          </p:txBody>
        </p:sp>
        <p:sp>
          <p:nvSpPr>
            <p:cNvPr id="38" name="Line 36"/>
            <p:cNvSpPr>
              <a:spLocks noChangeShapeType="1"/>
            </p:cNvSpPr>
            <p:nvPr/>
          </p:nvSpPr>
          <p:spPr bwMode="auto">
            <a:xfrm flipH="1" flipV="1">
              <a:off x="3177" y="1920"/>
              <a:ext cx="538" cy="361"/>
            </a:xfrm>
            <a:prstGeom prst="line">
              <a:avLst/>
            </a:prstGeom>
            <a:noFill/>
            <a:ln w="19050">
              <a:solidFill>
                <a:srgbClr val="000000"/>
              </a:solidFill>
              <a:round/>
              <a:headEnd/>
              <a:tailEnd/>
            </a:ln>
          </p:spPr>
          <p:txBody>
            <a:bodyPr/>
            <a:lstStyle/>
            <a:p>
              <a:endParaRPr lang="zh-CN" altLang="en-US"/>
            </a:p>
          </p:txBody>
        </p:sp>
        <p:sp>
          <p:nvSpPr>
            <p:cNvPr id="39" name="Line 37"/>
            <p:cNvSpPr>
              <a:spLocks noChangeShapeType="1"/>
            </p:cNvSpPr>
            <p:nvPr/>
          </p:nvSpPr>
          <p:spPr bwMode="auto">
            <a:xfrm flipV="1">
              <a:off x="3850" y="1920"/>
              <a:ext cx="0" cy="361"/>
            </a:xfrm>
            <a:prstGeom prst="line">
              <a:avLst/>
            </a:prstGeom>
            <a:noFill/>
            <a:ln w="19050">
              <a:solidFill>
                <a:srgbClr val="000000"/>
              </a:solidFill>
              <a:round/>
              <a:headEnd/>
              <a:tailEnd/>
            </a:ln>
          </p:spPr>
          <p:txBody>
            <a:bodyPr/>
            <a:lstStyle/>
            <a:p>
              <a:endParaRPr lang="zh-CN" altLang="en-US"/>
            </a:p>
          </p:txBody>
        </p:sp>
        <p:sp>
          <p:nvSpPr>
            <p:cNvPr id="40" name="Line 38"/>
            <p:cNvSpPr>
              <a:spLocks noChangeShapeType="1"/>
            </p:cNvSpPr>
            <p:nvPr/>
          </p:nvSpPr>
          <p:spPr bwMode="auto">
            <a:xfrm flipV="1">
              <a:off x="3984" y="1920"/>
              <a:ext cx="269" cy="361"/>
            </a:xfrm>
            <a:prstGeom prst="line">
              <a:avLst/>
            </a:prstGeom>
            <a:noFill/>
            <a:ln w="19050">
              <a:solidFill>
                <a:srgbClr val="000000"/>
              </a:solidFill>
              <a:round/>
              <a:headEnd/>
              <a:tailEnd/>
            </a:ln>
          </p:spPr>
          <p:txBody>
            <a:bodyPr/>
            <a:lstStyle/>
            <a:p>
              <a:endParaRPr lang="zh-CN" altLang="en-US"/>
            </a:p>
          </p:txBody>
        </p:sp>
        <p:sp>
          <p:nvSpPr>
            <p:cNvPr id="41" name="Line 39"/>
            <p:cNvSpPr>
              <a:spLocks noChangeShapeType="1"/>
            </p:cNvSpPr>
            <p:nvPr/>
          </p:nvSpPr>
          <p:spPr bwMode="auto">
            <a:xfrm flipV="1">
              <a:off x="3984" y="1920"/>
              <a:ext cx="941" cy="361"/>
            </a:xfrm>
            <a:prstGeom prst="line">
              <a:avLst/>
            </a:prstGeom>
            <a:noFill/>
            <a:ln w="19050">
              <a:solidFill>
                <a:srgbClr val="000000"/>
              </a:solidFill>
              <a:round/>
              <a:headEnd/>
              <a:tailEnd/>
            </a:ln>
          </p:spPr>
          <p:txBody>
            <a:bodyPr/>
            <a:lstStyle/>
            <a:p>
              <a:endParaRPr lang="zh-CN" altLang="en-US"/>
            </a:p>
          </p:txBody>
        </p:sp>
        <p:sp>
          <p:nvSpPr>
            <p:cNvPr id="42" name="Line 40"/>
            <p:cNvSpPr>
              <a:spLocks noChangeShapeType="1"/>
            </p:cNvSpPr>
            <p:nvPr/>
          </p:nvSpPr>
          <p:spPr bwMode="auto">
            <a:xfrm flipV="1">
              <a:off x="2505" y="2521"/>
              <a:ext cx="1345" cy="241"/>
            </a:xfrm>
            <a:prstGeom prst="line">
              <a:avLst/>
            </a:prstGeom>
            <a:noFill/>
            <a:ln w="19050">
              <a:solidFill>
                <a:srgbClr val="000000"/>
              </a:solidFill>
              <a:round/>
              <a:headEnd/>
              <a:tailEnd/>
            </a:ln>
          </p:spPr>
          <p:txBody>
            <a:bodyPr/>
            <a:lstStyle/>
            <a:p>
              <a:endParaRPr lang="zh-CN" altLang="en-US"/>
            </a:p>
          </p:txBody>
        </p:sp>
        <p:sp>
          <p:nvSpPr>
            <p:cNvPr id="43" name="Line 41"/>
            <p:cNvSpPr>
              <a:spLocks noChangeShapeType="1"/>
            </p:cNvSpPr>
            <p:nvPr/>
          </p:nvSpPr>
          <p:spPr bwMode="auto">
            <a:xfrm flipH="1" flipV="1">
              <a:off x="1295" y="2521"/>
              <a:ext cx="1076" cy="241"/>
            </a:xfrm>
            <a:prstGeom prst="line">
              <a:avLst/>
            </a:prstGeom>
            <a:noFill/>
            <a:ln w="19050">
              <a:solidFill>
                <a:srgbClr val="000000"/>
              </a:solidFill>
              <a:round/>
              <a:headEnd/>
              <a:tailEnd/>
            </a:ln>
          </p:spPr>
          <p:txBody>
            <a:bodyPr/>
            <a:lstStyle/>
            <a:p>
              <a:endParaRPr lang="zh-CN" altLang="en-US"/>
            </a:p>
          </p:txBody>
        </p:sp>
        <p:sp>
          <p:nvSpPr>
            <p:cNvPr id="44" name="Line 42"/>
            <p:cNvSpPr>
              <a:spLocks noChangeShapeType="1"/>
            </p:cNvSpPr>
            <p:nvPr/>
          </p:nvSpPr>
          <p:spPr bwMode="auto">
            <a:xfrm flipH="1">
              <a:off x="1564" y="2882"/>
              <a:ext cx="672" cy="0"/>
            </a:xfrm>
            <a:prstGeom prst="line">
              <a:avLst/>
            </a:prstGeom>
            <a:noFill/>
            <a:ln w="19050">
              <a:solidFill>
                <a:srgbClr val="000000"/>
              </a:solidFill>
              <a:round/>
              <a:headEnd/>
              <a:tailEnd/>
            </a:ln>
          </p:spPr>
          <p:txBody>
            <a:bodyPr/>
            <a:lstStyle/>
            <a:p>
              <a:endParaRPr lang="zh-CN" altLang="en-US"/>
            </a:p>
          </p:txBody>
        </p:sp>
        <p:sp>
          <p:nvSpPr>
            <p:cNvPr id="45" name="Line 43"/>
            <p:cNvSpPr>
              <a:spLocks noChangeShapeType="1"/>
            </p:cNvSpPr>
            <p:nvPr/>
          </p:nvSpPr>
          <p:spPr bwMode="auto">
            <a:xfrm>
              <a:off x="2774" y="2882"/>
              <a:ext cx="807" cy="0"/>
            </a:xfrm>
            <a:prstGeom prst="line">
              <a:avLst/>
            </a:prstGeom>
            <a:noFill/>
            <a:ln w="19050">
              <a:solidFill>
                <a:srgbClr val="000000"/>
              </a:solidFill>
              <a:round/>
              <a:headEnd/>
              <a:tailEnd/>
            </a:ln>
          </p:spPr>
          <p:txBody>
            <a:bodyPr/>
            <a:lstStyle/>
            <a:p>
              <a:endParaRPr lang="zh-CN" altLang="en-US"/>
            </a:p>
          </p:txBody>
        </p:sp>
        <p:sp>
          <p:nvSpPr>
            <p:cNvPr id="46" name="Line 44"/>
            <p:cNvSpPr>
              <a:spLocks noChangeShapeType="1"/>
            </p:cNvSpPr>
            <p:nvPr/>
          </p:nvSpPr>
          <p:spPr bwMode="auto">
            <a:xfrm flipV="1">
              <a:off x="2505" y="3002"/>
              <a:ext cx="0" cy="241"/>
            </a:xfrm>
            <a:prstGeom prst="line">
              <a:avLst/>
            </a:prstGeom>
            <a:noFill/>
            <a:ln w="19050">
              <a:solidFill>
                <a:srgbClr val="000000"/>
              </a:solidFill>
              <a:round/>
              <a:headEnd/>
              <a:tailEnd/>
            </a:ln>
          </p:spPr>
          <p:txBody>
            <a:bodyPr/>
            <a:lstStyle/>
            <a:p>
              <a:endParaRPr lang="zh-CN" altLang="en-US"/>
            </a:p>
          </p:txBody>
        </p:sp>
        <p:sp>
          <p:nvSpPr>
            <p:cNvPr id="47" name="Line 45"/>
            <p:cNvSpPr>
              <a:spLocks noChangeShapeType="1"/>
            </p:cNvSpPr>
            <p:nvPr/>
          </p:nvSpPr>
          <p:spPr bwMode="auto">
            <a:xfrm flipH="1">
              <a:off x="1564" y="3363"/>
              <a:ext cx="672" cy="0"/>
            </a:xfrm>
            <a:prstGeom prst="line">
              <a:avLst/>
            </a:prstGeom>
            <a:noFill/>
            <a:ln w="19050">
              <a:solidFill>
                <a:srgbClr val="000000"/>
              </a:solidFill>
              <a:round/>
              <a:headEnd/>
              <a:tailEnd/>
            </a:ln>
          </p:spPr>
          <p:txBody>
            <a:bodyPr/>
            <a:lstStyle/>
            <a:p>
              <a:endParaRPr lang="zh-CN" altLang="en-US"/>
            </a:p>
          </p:txBody>
        </p:sp>
        <p:sp>
          <p:nvSpPr>
            <p:cNvPr id="48" name="Line 46"/>
            <p:cNvSpPr>
              <a:spLocks noChangeShapeType="1"/>
            </p:cNvSpPr>
            <p:nvPr/>
          </p:nvSpPr>
          <p:spPr bwMode="auto">
            <a:xfrm>
              <a:off x="2774" y="3363"/>
              <a:ext cx="807" cy="0"/>
            </a:xfrm>
            <a:prstGeom prst="line">
              <a:avLst/>
            </a:prstGeom>
            <a:noFill/>
            <a:ln w="19050">
              <a:solidFill>
                <a:srgbClr val="000000"/>
              </a:solidFill>
              <a:round/>
              <a:headEnd/>
              <a:tailEnd/>
            </a:ln>
          </p:spPr>
          <p:txBody>
            <a:bodyPr/>
            <a:lstStyle/>
            <a:p>
              <a:endParaRPr lang="zh-CN" altLang="en-US"/>
            </a:p>
          </p:txBody>
        </p:sp>
        <p:sp>
          <p:nvSpPr>
            <p:cNvPr id="49" name="Line 47"/>
            <p:cNvSpPr>
              <a:spLocks noChangeShapeType="1"/>
            </p:cNvSpPr>
            <p:nvPr/>
          </p:nvSpPr>
          <p:spPr bwMode="auto">
            <a:xfrm>
              <a:off x="2505" y="3483"/>
              <a:ext cx="0" cy="240"/>
            </a:xfrm>
            <a:prstGeom prst="line">
              <a:avLst/>
            </a:prstGeom>
            <a:noFill/>
            <a:ln w="19050">
              <a:solidFill>
                <a:srgbClr val="000000"/>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848600" cy="533400"/>
          </a:xfrm>
        </p:spPr>
        <p:txBody>
          <a:bodyPr/>
          <a:lstStyle/>
          <a:p>
            <a:r>
              <a:rPr lang="en-US" altLang="zh-CN" dirty="0" smtClean="0"/>
              <a:t>1.3.3 OSI</a:t>
            </a:r>
            <a:r>
              <a:rPr lang="zh-CN" altLang="en-US" dirty="0" smtClean="0"/>
              <a:t>安全体系结构和安全业务</a:t>
            </a:r>
            <a:endParaRPr lang="zh-CN" altLang="en-US" dirty="0"/>
          </a:p>
        </p:txBody>
      </p:sp>
      <p:sp>
        <p:nvSpPr>
          <p:cNvPr id="3" name="内容占位符 2"/>
          <p:cNvSpPr>
            <a:spLocks noGrp="1"/>
          </p:cNvSpPr>
          <p:nvPr>
            <p:ph idx="1"/>
          </p:nvPr>
        </p:nvSpPr>
        <p:spPr>
          <a:xfrm>
            <a:off x="457200" y="2438400"/>
            <a:ext cx="4572000" cy="3505200"/>
          </a:xfrm>
        </p:spPr>
        <p:txBody>
          <a:bodyPr/>
          <a:lstStyle/>
          <a:p>
            <a:pPr eaLnBrk="1" hangingPunct="1">
              <a:lnSpc>
                <a:spcPct val="100000"/>
              </a:lnSpc>
            </a:pPr>
            <a:r>
              <a:rPr kumimoji="1" lang="zh-CN" altLang="en-US" sz="2000" dirty="0" smtClean="0"/>
              <a:t>该体系结构具体提出</a:t>
            </a:r>
          </a:p>
          <a:p>
            <a:pPr lvl="1" eaLnBrk="1" hangingPunct="1">
              <a:lnSpc>
                <a:spcPct val="100000"/>
              </a:lnSpc>
            </a:pPr>
            <a:r>
              <a:rPr kumimoji="1" lang="zh-CN" altLang="en-US" sz="2000" dirty="0" smtClean="0"/>
              <a:t>设计安全信息系统的基础架构中应该包含的五类安全业务</a:t>
            </a:r>
            <a:r>
              <a:rPr kumimoji="1" lang="en-US" altLang="zh-CN" sz="2000" dirty="0" smtClean="0"/>
              <a:t>(</a:t>
            </a:r>
            <a:r>
              <a:rPr kumimoji="1" lang="zh-CN" altLang="en-US" sz="2000" dirty="0" smtClean="0"/>
              <a:t>安全服务</a:t>
            </a:r>
            <a:r>
              <a:rPr kumimoji="1" lang="en-US" altLang="zh-CN" sz="2000" dirty="0" smtClean="0"/>
              <a:t>/</a:t>
            </a:r>
            <a:r>
              <a:rPr kumimoji="1" lang="zh-CN" altLang="en-US" sz="2000" dirty="0" smtClean="0"/>
              <a:t>功能</a:t>
            </a:r>
            <a:r>
              <a:rPr kumimoji="1" lang="en-US" altLang="zh-CN" sz="2000" dirty="0" smtClean="0"/>
              <a:t>)</a:t>
            </a:r>
            <a:r>
              <a:rPr kumimoji="1" lang="zh-CN" altLang="en-US" sz="2000" dirty="0" smtClean="0"/>
              <a:t>；</a:t>
            </a:r>
          </a:p>
          <a:p>
            <a:pPr lvl="1" eaLnBrk="1" hangingPunct="1">
              <a:lnSpc>
                <a:spcPct val="100000"/>
              </a:lnSpc>
            </a:pPr>
            <a:r>
              <a:rPr kumimoji="1" lang="zh-CN" altLang="en-US" sz="2000" dirty="0" smtClean="0"/>
              <a:t>能够对这五类安全服务提供支持的八类安全机制和五种普遍安全机制；</a:t>
            </a:r>
          </a:p>
          <a:p>
            <a:pPr lvl="1" eaLnBrk="1" hangingPunct="1">
              <a:lnSpc>
                <a:spcPct val="100000"/>
              </a:lnSpc>
            </a:pPr>
            <a:r>
              <a:rPr kumimoji="1" lang="zh-CN" altLang="en-US" sz="2000" dirty="0" smtClean="0"/>
              <a:t>三种</a:t>
            </a:r>
            <a:r>
              <a:rPr kumimoji="1" lang="en-US" altLang="zh-CN" sz="2000" dirty="0" smtClean="0"/>
              <a:t>OSI</a:t>
            </a:r>
            <a:r>
              <a:rPr kumimoji="1" lang="zh-CN" altLang="en-US" sz="2000" dirty="0" smtClean="0"/>
              <a:t>安全</a:t>
            </a:r>
            <a:endParaRPr kumimoji="1" lang="en-US" altLang="zh-CN" sz="2000" dirty="0" smtClean="0"/>
          </a:p>
          <a:p>
            <a:pPr lvl="1" eaLnBrk="1" hangingPunct="1">
              <a:lnSpc>
                <a:spcPct val="100000"/>
              </a:lnSpc>
              <a:buNone/>
            </a:pPr>
            <a:r>
              <a:rPr kumimoji="1" lang="en-US" altLang="zh-CN" sz="2000" dirty="0" smtClean="0"/>
              <a:t>     </a:t>
            </a:r>
            <a:r>
              <a:rPr kumimoji="1" lang="zh-CN" altLang="en-US" sz="2000" dirty="0" smtClean="0"/>
              <a:t>管理方式</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208898" name="Object 51"/>
          <p:cNvGraphicFramePr>
            <a:graphicFrameLocks noChangeAspect="1"/>
          </p:cNvGraphicFramePr>
          <p:nvPr/>
        </p:nvGraphicFramePr>
        <p:xfrm>
          <a:off x="3279669" y="2166296"/>
          <a:ext cx="5711931" cy="4005904"/>
        </p:xfrm>
        <a:graphic>
          <a:graphicData uri="http://schemas.openxmlformats.org/presentationml/2006/ole">
            <p:oleObj spid="_x0000_s208898" name="Visio" r:id="rId3" imgW="5516066" imgH="3891686" progId="Visio.Drawing.11">
              <p:embed/>
            </p:oleObj>
          </a:graphicData>
        </a:graphic>
      </p:graphicFrame>
      <p:sp>
        <p:nvSpPr>
          <p:cNvPr id="7" name="内容占位符 2"/>
          <p:cNvSpPr txBox="1">
            <a:spLocks/>
          </p:cNvSpPr>
          <p:nvPr/>
        </p:nvSpPr>
        <p:spPr bwMode="auto">
          <a:xfrm>
            <a:off x="457200" y="914400"/>
            <a:ext cx="79248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40000"/>
              </a:spcBef>
              <a:spcAft>
                <a:spcPct val="10000"/>
              </a:spcAft>
              <a:buClr>
                <a:schemeClr val="tx2"/>
              </a:buClr>
              <a:buSzPct val="70000"/>
              <a:buFont typeface="Wingdings" pitchFamily="2" charset="2"/>
              <a:buChar char="Ü"/>
              <a:tabLst/>
              <a:defRPr/>
            </a:pPr>
            <a:r>
              <a:rPr kumimoji="1"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OSI</a:t>
            </a:r>
            <a:r>
              <a:rPr kumimoji="1"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安全体系结构的基本思想是：</a:t>
            </a:r>
          </a:p>
          <a:p>
            <a:pPr marL="692150" marR="0" lvl="1" indent="-347663" algn="l" defTabSz="914400" rtl="0" eaLnBrk="1" fontAlgn="base" latinLnBrk="0" hangingPunct="1">
              <a:lnSpc>
                <a:spcPct val="100000"/>
              </a:lnSpc>
              <a:spcBef>
                <a:spcPct val="40000"/>
              </a:spcBef>
              <a:spcAft>
                <a:spcPct val="10000"/>
              </a:spcAft>
              <a:buClr>
                <a:schemeClr val="accent2"/>
              </a:buClr>
              <a:buSzPct val="70000"/>
              <a:buFont typeface="Wingdings" pitchFamily="2" charset="2"/>
              <a:buChar char="l"/>
              <a:tabLst/>
              <a:defRPr/>
            </a:pPr>
            <a:r>
              <a:rPr kumimoji="1" lang="zh-CN" altLang="en-US" sz="2000" b="1" i="0" u="none" strike="noStrike" kern="0" cap="none" spc="0" normalizeH="0" baseline="0" noProof="0" dirty="0" smtClean="0">
                <a:ln>
                  <a:noFill/>
                </a:ln>
                <a:solidFill>
                  <a:schemeClr val="tx1"/>
                </a:solidFill>
                <a:effectLst/>
                <a:uLnTx/>
                <a:uFillTx/>
                <a:latin typeface="+mn-lt"/>
                <a:ea typeface="+mn-ea"/>
              </a:rPr>
              <a:t>为了全面而准确地满足一个开放系统的安全需求，必须在七个层次中提供必需的安全服务、安全机制和技术管理，以及它们在系统上的合理部署和关系配置。</a:t>
            </a:r>
          </a:p>
        </p:txBody>
      </p:sp>
      <p:sp>
        <p:nvSpPr>
          <p:cNvPr id="8" name="内容占位符 2"/>
          <p:cNvSpPr txBox="1">
            <a:spLocks/>
          </p:cNvSpPr>
          <p:nvPr/>
        </p:nvSpPr>
        <p:spPr bwMode="auto">
          <a:xfrm>
            <a:off x="457200" y="6172200"/>
            <a:ext cx="86868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40000"/>
              </a:spcBef>
              <a:spcAft>
                <a:spcPct val="10000"/>
              </a:spcAft>
              <a:buClr>
                <a:schemeClr val="tx2"/>
              </a:buClr>
              <a:buSzPct val="70000"/>
              <a:buFont typeface="Wingdings" pitchFamily="2" charset="2"/>
              <a:buChar char="Ü"/>
              <a:tabLst/>
              <a:defRPr/>
            </a:pPr>
            <a:r>
              <a:rPr kumimoji="1"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该体系还将这些服务和机制与七层协议进行映射</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848600" cy="533400"/>
          </a:xfrm>
        </p:spPr>
        <p:txBody>
          <a:bodyPr/>
          <a:lstStyle/>
          <a:p>
            <a:r>
              <a:rPr lang="en-US" altLang="zh-CN" dirty="0" smtClean="0"/>
              <a:t>1.3.3 OSI</a:t>
            </a:r>
            <a:r>
              <a:rPr lang="zh-CN" altLang="en-US" dirty="0" smtClean="0"/>
              <a:t>安全体系结构和安全业务</a:t>
            </a:r>
            <a:endParaRPr lang="zh-CN" altLang="en-US" dirty="0"/>
          </a:p>
        </p:txBody>
      </p:sp>
      <p:sp>
        <p:nvSpPr>
          <p:cNvPr id="3" name="内容占位符 2"/>
          <p:cNvSpPr>
            <a:spLocks noGrp="1"/>
          </p:cNvSpPr>
          <p:nvPr>
            <p:ph idx="1"/>
          </p:nvPr>
        </p:nvSpPr>
        <p:spPr>
          <a:xfrm>
            <a:off x="457200" y="1066800"/>
            <a:ext cx="8382000" cy="5410200"/>
          </a:xfrm>
        </p:spPr>
        <p:txBody>
          <a:bodyPr/>
          <a:lstStyle/>
          <a:p>
            <a:pPr eaLnBrk="1" hangingPunct="1">
              <a:lnSpc>
                <a:spcPct val="110000"/>
              </a:lnSpc>
            </a:pPr>
            <a:r>
              <a:rPr kumimoji="1" lang="en-US" altLang="zh-CN" sz="2400" dirty="0" smtClean="0"/>
              <a:t>OSI</a:t>
            </a:r>
            <a:r>
              <a:rPr kumimoji="1" lang="zh-CN" altLang="en-US" sz="2400" dirty="0" smtClean="0"/>
              <a:t>安全体系结构中定义了</a:t>
            </a:r>
            <a:r>
              <a:rPr kumimoji="1" lang="en-US" altLang="zh-CN" sz="2400" dirty="0" smtClean="0"/>
              <a:t>5</a:t>
            </a:r>
            <a:r>
              <a:rPr kumimoji="1" lang="zh-CN" altLang="en-US" sz="2400" dirty="0" smtClean="0"/>
              <a:t>大类安全业务，也称安全服务或安全防护措施，包括：</a:t>
            </a:r>
          </a:p>
          <a:p>
            <a:pPr lvl="1" eaLnBrk="1" hangingPunct="1">
              <a:lnSpc>
                <a:spcPct val="110000"/>
              </a:lnSpc>
            </a:pPr>
            <a:r>
              <a:rPr kumimoji="1" lang="zh-CN" altLang="en-US" sz="2000" dirty="0" smtClean="0">
                <a:effectLst>
                  <a:outerShdw blurRad="38100" dist="38100" dir="2700000" algn="tl">
                    <a:srgbClr val="000000">
                      <a:alpha val="43137"/>
                    </a:srgbClr>
                  </a:outerShdw>
                </a:effectLst>
              </a:rPr>
              <a:t>鉴别、访问控制、数据机密性、数据完整性、抗抵赖性</a:t>
            </a:r>
            <a:r>
              <a:rPr kumimoji="1" lang="en-US" altLang="zh-CN" sz="2000" dirty="0" smtClean="0">
                <a:effectLst>
                  <a:outerShdw blurRad="38100" dist="38100" dir="2700000" algn="tl">
                    <a:srgbClr val="000000">
                      <a:alpha val="43137"/>
                    </a:srgbClr>
                  </a:outerShdw>
                </a:effectLst>
              </a:rPr>
              <a:t>(</a:t>
            </a:r>
            <a:r>
              <a:rPr kumimoji="1" lang="zh-CN" altLang="en-US" sz="2000" dirty="0" smtClean="0">
                <a:effectLst>
                  <a:outerShdw blurRad="38100" dist="38100" dir="2700000" algn="tl">
                    <a:srgbClr val="000000">
                      <a:alpha val="43137"/>
                    </a:srgbClr>
                  </a:outerShdw>
                </a:effectLst>
              </a:rPr>
              <a:t>不可否认性</a:t>
            </a:r>
            <a:r>
              <a:rPr kumimoji="1" lang="en-US" altLang="zh-CN" sz="2000" dirty="0" smtClean="0">
                <a:effectLst>
                  <a:outerShdw blurRad="38100" dist="38100" dir="2700000" algn="tl">
                    <a:srgbClr val="000000">
                      <a:alpha val="43137"/>
                    </a:srgbClr>
                  </a:outerShdw>
                </a:effectLst>
              </a:rPr>
              <a:t>)</a:t>
            </a:r>
          </a:p>
          <a:p>
            <a:pPr eaLnBrk="1" hangingPunct="1">
              <a:lnSpc>
                <a:spcPct val="110000"/>
              </a:lnSpc>
            </a:pPr>
            <a:r>
              <a:rPr kumimoji="1" lang="en-US" altLang="zh-CN" sz="2400" dirty="0" smtClean="0">
                <a:solidFill>
                  <a:srgbClr val="0000FF"/>
                </a:solidFill>
              </a:rPr>
              <a:t>1. </a:t>
            </a:r>
            <a:r>
              <a:rPr kumimoji="1" lang="zh-CN" altLang="en-US" sz="2400" dirty="0" smtClean="0">
                <a:solidFill>
                  <a:srgbClr val="0000FF"/>
                </a:solidFill>
              </a:rPr>
              <a:t>鉴别业务，也称认证业务，</a:t>
            </a:r>
            <a:r>
              <a:rPr kumimoji="1" lang="en-US" altLang="zh-CN" sz="2400" dirty="0" smtClean="0">
                <a:solidFill>
                  <a:srgbClr val="0000FF"/>
                </a:solidFill>
              </a:rPr>
              <a:t>Authentication</a:t>
            </a:r>
            <a:r>
              <a:rPr kumimoji="1" lang="zh-CN" altLang="en-US" sz="2400" dirty="0" smtClean="0">
                <a:solidFill>
                  <a:srgbClr val="0000FF"/>
                </a:solidFill>
              </a:rPr>
              <a:t> </a:t>
            </a:r>
          </a:p>
          <a:p>
            <a:pPr lvl="1" eaLnBrk="1" hangingPunct="1">
              <a:lnSpc>
                <a:spcPct val="110000"/>
              </a:lnSpc>
            </a:pPr>
            <a:r>
              <a:rPr kumimoji="1" lang="zh-CN" altLang="en-US" sz="2000" dirty="0" smtClean="0">
                <a:effectLst>
                  <a:outerShdw blurRad="38100" dist="38100" dir="2700000" algn="tl">
                    <a:srgbClr val="000000">
                      <a:alpha val="43137"/>
                    </a:srgbClr>
                  </a:outerShdw>
                </a:effectLst>
              </a:rPr>
              <a:t>鉴别是最基本的安全服务，是对付假冒攻击的有效方法，以保障通信的真实性，鉴别可以分为</a:t>
            </a:r>
            <a:r>
              <a:rPr kumimoji="1" lang="zh-CN" altLang="en-US" sz="2000" dirty="0" smtClean="0">
                <a:solidFill>
                  <a:srgbClr val="0000FF"/>
                </a:solidFill>
                <a:effectLst>
                  <a:outerShdw blurRad="38100" dist="38100" dir="2700000" algn="tl">
                    <a:srgbClr val="000000">
                      <a:alpha val="43137"/>
                    </a:srgbClr>
                  </a:outerShdw>
                </a:effectLst>
              </a:rPr>
              <a:t>对等实体鉴别和数据源鉴别</a:t>
            </a:r>
            <a:endParaRPr kumimoji="1" lang="zh-CN" altLang="en-US" sz="2000" dirty="0" smtClean="0">
              <a:effectLst>
                <a:outerShdw blurRad="38100" dist="38100" dir="2700000" algn="tl">
                  <a:srgbClr val="000000">
                    <a:alpha val="43137"/>
                  </a:srgbClr>
                </a:outerShdw>
              </a:effectLst>
            </a:endParaRPr>
          </a:p>
          <a:p>
            <a:pPr lvl="1" eaLnBrk="1" hangingPunct="1">
              <a:lnSpc>
                <a:spcPct val="110000"/>
              </a:lnSpc>
            </a:pPr>
            <a:r>
              <a:rPr kumimoji="1" lang="en-US" altLang="zh-CN" sz="2000" dirty="0" smtClean="0">
                <a:effectLst>
                  <a:outerShdw blurRad="38100" dist="38100" dir="2700000" algn="tl">
                    <a:srgbClr val="000000">
                      <a:alpha val="43137"/>
                    </a:srgbClr>
                  </a:outerShdw>
                </a:effectLst>
              </a:rPr>
              <a:t>(1) </a:t>
            </a:r>
            <a:r>
              <a:rPr kumimoji="1" lang="zh-CN" altLang="en-US" sz="2000" dirty="0" smtClean="0">
                <a:solidFill>
                  <a:srgbClr val="CC0000"/>
                </a:solidFill>
                <a:effectLst>
                  <a:outerShdw blurRad="38100" dist="38100" dir="2700000" algn="tl">
                    <a:srgbClr val="000000">
                      <a:alpha val="43137"/>
                    </a:srgbClr>
                  </a:outerShdw>
                </a:effectLst>
              </a:rPr>
              <a:t>对等实体鉴别</a:t>
            </a:r>
            <a:r>
              <a:rPr kumimoji="1" lang="zh-CN" altLang="en-US" sz="2000" dirty="0" smtClean="0">
                <a:effectLst>
                  <a:outerShdw blurRad="38100" dist="38100" dir="2700000" algn="tl">
                    <a:srgbClr val="000000">
                      <a:alpha val="43137"/>
                    </a:srgbClr>
                  </a:outerShdw>
                </a:effectLst>
              </a:rPr>
              <a:t>， 即身份认证，</a:t>
            </a:r>
            <a:r>
              <a:rPr lang="zh-CN" altLang="en-US" sz="2000" dirty="0" smtClean="0">
                <a:effectLst>
                  <a:outerShdw blurRad="38100" dist="38100" dir="2700000" algn="tl">
                    <a:srgbClr val="000000">
                      <a:alpha val="43137"/>
                    </a:srgbClr>
                  </a:outerShdw>
                </a:effectLst>
              </a:rPr>
              <a:t>如主机和终端，主机和服务器等。</a:t>
            </a:r>
            <a:r>
              <a:rPr kumimoji="1" lang="zh-CN" altLang="en-US" sz="2000" dirty="0" smtClean="0">
                <a:solidFill>
                  <a:srgbClr val="0000FF"/>
                </a:solidFill>
                <a:effectLst>
                  <a:outerShdw blurRad="38100" dist="38100" dir="2700000" algn="tl">
                    <a:srgbClr val="000000">
                      <a:alpha val="43137"/>
                    </a:srgbClr>
                  </a:outerShdw>
                </a:effectLst>
              </a:rPr>
              <a:t>保障身份的真实性</a:t>
            </a:r>
            <a:r>
              <a:rPr lang="zh-CN" altLang="en-US" sz="2000" dirty="0" smtClean="0">
                <a:effectLst>
                  <a:outerShdw blurRad="38100" dist="38100" dir="2700000" algn="tl">
                    <a:srgbClr val="000000">
                      <a:alpha val="43137"/>
                    </a:srgbClr>
                  </a:outerShdw>
                </a:effectLst>
              </a:rPr>
              <a:t>，通信双方都相信对方是真实的，这种服务</a:t>
            </a:r>
            <a:r>
              <a:rPr kumimoji="1" lang="zh-CN" altLang="en-US" sz="2000" dirty="0" smtClean="0">
                <a:solidFill>
                  <a:srgbClr val="0000CC"/>
                </a:solidFill>
                <a:effectLst>
                  <a:outerShdw blurRad="38100" dist="38100" dir="2700000" algn="tl">
                    <a:srgbClr val="000000">
                      <a:alpha val="43137"/>
                    </a:srgbClr>
                  </a:outerShdw>
                </a:effectLst>
              </a:rPr>
              <a:t>可以是单向的</a:t>
            </a:r>
            <a:r>
              <a:rPr kumimoji="1" lang="zh-CN" altLang="en-US" sz="2000" dirty="0" smtClean="0">
                <a:effectLst>
                  <a:outerShdw blurRad="38100" dist="38100" dir="2700000" algn="tl">
                    <a:srgbClr val="000000">
                      <a:alpha val="43137"/>
                    </a:srgbClr>
                  </a:outerShdw>
                </a:effectLst>
              </a:rPr>
              <a:t>，</a:t>
            </a:r>
            <a:r>
              <a:rPr kumimoji="1" lang="zh-CN" altLang="en-US" sz="2000" dirty="0" smtClean="0">
                <a:solidFill>
                  <a:srgbClr val="0000CC"/>
                </a:solidFill>
                <a:effectLst>
                  <a:outerShdw blurRad="38100" dist="38100" dir="2700000" algn="tl">
                    <a:srgbClr val="000000">
                      <a:alpha val="43137"/>
                    </a:srgbClr>
                  </a:outerShdw>
                </a:effectLst>
              </a:rPr>
              <a:t>也可以是双向的，</a:t>
            </a:r>
            <a:r>
              <a:rPr kumimoji="1" lang="zh-CN" altLang="en-US" sz="2000" dirty="0" smtClean="0">
                <a:effectLst>
                  <a:outerShdw blurRad="38100" dist="38100" dir="2700000" algn="tl">
                    <a:srgbClr val="000000">
                      <a:alpha val="43137"/>
                    </a:srgbClr>
                  </a:outerShdw>
                </a:effectLst>
              </a:rPr>
              <a:t>可以带有有效期检验，也可以不带。</a:t>
            </a:r>
            <a:endParaRPr kumimoji="1" lang="en-US" altLang="zh-CN" sz="2000" dirty="0" smtClean="0">
              <a:effectLst>
                <a:outerShdw blurRad="38100" dist="38100" dir="2700000" algn="tl">
                  <a:srgbClr val="000000">
                    <a:alpha val="43137"/>
                  </a:srgbClr>
                </a:outerShdw>
              </a:effectLst>
            </a:endParaRPr>
          </a:p>
          <a:p>
            <a:pPr lvl="1" eaLnBrk="1" hangingPunct="1">
              <a:lnSpc>
                <a:spcPct val="110000"/>
              </a:lnSpc>
            </a:pPr>
            <a:r>
              <a:rPr lang="en-US" altLang="zh-CN" sz="2000" dirty="0" smtClean="0">
                <a:effectLst>
                  <a:outerShdw blurRad="38100" dist="38100" dir="2700000" algn="tl">
                    <a:srgbClr val="000000">
                      <a:alpha val="43137"/>
                    </a:srgbClr>
                  </a:outerShdw>
                </a:effectLst>
                <a:cs typeface="+mn-cs"/>
              </a:rPr>
              <a:t>(2</a:t>
            </a:r>
            <a:r>
              <a:rPr lang="en-US" altLang="zh-CN" sz="2000" dirty="0" smtClean="0">
                <a:solidFill>
                  <a:srgbClr val="CC0000"/>
                </a:solidFill>
                <a:effectLst>
                  <a:outerShdw blurRad="38100" dist="38100" dir="2700000" algn="tl">
                    <a:srgbClr val="000000">
                      <a:alpha val="43137"/>
                    </a:srgbClr>
                  </a:outerShdw>
                </a:effectLst>
                <a:cs typeface="+mn-cs"/>
              </a:rPr>
              <a:t>) </a:t>
            </a:r>
            <a:r>
              <a:rPr lang="zh-CN" altLang="en-US" sz="2000" dirty="0" smtClean="0">
                <a:solidFill>
                  <a:srgbClr val="CC0000"/>
                </a:solidFill>
                <a:effectLst>
                  <a:outerShdw blurRad="38100" dist="38100" dir="2700000" algn="tl">
                    <a:srgbClr val="000000">
                      <a:alpha val="43137"/>
                    </a:srgbClr>
                  </a:outerShdw>
                </a:effectLst>
                <a:cs typeface="+mn-cs"/>
              </a:rPr>
              <a:t>数据源鉴别</a:t>
            </a:r>
            <a:r>
              <a:rPr lang="zh-CN" altLang="en-US" sz="2000" dirty="0" smtClean="0">
                <a:effectLst>
                  <a:outerShdw blurRad="38100" dist="38100" dir="2700000" algn="tl">
                    <a:srgbClr val="000000">
                      <a:alpha val="43137"/>
                    </a:srgbClr>
                  </a:outerShdw>
                </a:effectLst>
                <a:cs typeface="+mn-cs"/>
              </a:rPr>
              <a:t>，</a:t>
            </a:r>
            <a:r>
              <a:rPr lang="zh-CN" altLang="en-US" sz="2000" dirty="0" smtClean="0">
                <a:solidFill>
                  <a:srgbClr val="0000FF"/>
                </a:solidFill>
                <a:effectLst>
                  <a:outerShdw blurRad="38100" dist="38100" dir="2700000" algn="tl">
                    <a:srgbClr val="000000">
                      <a:alpha val="43137"/>
                    </a:srgbClr>
                  </a:outerShdw>
                </a:effectLst>
                <a:cs typeface="+mn-cs"/>
              </a:rPr>
              <a:t>保障通信连接的真实性</a:t>
            </a:r>
            <a:r>
              <a:rPr lang="zh-CN" altLang="en-US" sz="2000" dirty="0" smtClean="0">
                <a:effectLst>
                  <a:outerShdw blurRad="38100" dist="38100" dir="2700000" algn="tl">
                    <a:srgbClr val="000000">
                      <a:alpha val="43137"/>
                    </a:srgbClr>
                  </a:outerShdw>
                </a:effectLst>
                <a:cs typeface="+mn-cs"/>
              </a:rPr>
              <a:t>，通信连接不能被第三方介入，以假冒其中的一方而进行非授权的传输或接受。单向通信：认证业务功能是使接收者相信消息确实是由它自己所声称的那个信源发出的。</a:t>
            </a:r>
            <a:endParaRPr lang="zh-CN" altLang="en-US"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0"/>
            <a:ext cx="7924800" cy="533400"/>
          </a:xfrm>
        </p:spPr>
        <p:txBody>
          <a:bodyPr/>
          <a:lstStyle/>
          <a:p>
            <a:r>
              <a:rPr lang="en-US" altLang="zh-CN" dirty="0" smtClean="0"/>
              <a:t>1.3.3 OSI</a:t>
            </a:r>
            <a:r>
              <a:rPr lang="zh-CN" altLang="en-US" dirty="0" smtClean="0"/>
              <a:t>安全体系结构和安全业务</a:t>
            </a:r>
            <a:endParaRPr lang="zh-CN" altLang="en-US" dirty="0"/>
          </a:p>
        </p:txBody>
      </p:sp>
      <p:sp>
        <p:nvSpPr>
          <p:cNvPr id="3" name="内容占位符 2"/>
          <p:cNvSpPr>
            <a:spLocks noGrp="1"/>
          </p:cNvSpPr>
          <p:nvPr>
            <p:ph idx="1"/>
          </p:nvPr>
        </p:nvSpPr>
        <p:spPr>
          <a:xfrm>
            <a:off x="457200" y="1066800"/>
            <a:ext cx="8382000" cy="5410200"/>
          </a:xfrm>
        </p:spPr>
        <p:txBody>
          <a:bodyPr/>
          <a:lstStyle/>
          <a:p>
            <a:pPr eaLnBrk="1" hangingPunct="1">
              <a:lnSpc>
                <a:spcPct val="110000"/>
              </a:lnSpc>
            </a:pPr>
            <a:r>
              <a:rPr kumimoji="1" lang="en-US" altLang="zh-CN" dirty="0" smtClean="0">
                <a:solidFill>
                  <a:srgbClr val="0000FF"/>
                </a:solidFill>
              </a:rPr>
              <a:t>2. </a:t>
            </a:r>
            <a:r>
              <a:rPr kumimoji="1" lang="zh-CN" altLang="en-US" dirty="0" smtClean="0">
                <a:solidFill>
                  <a:srgbClr val="0000FF"/>
                </a:solidFill>
              </a:rPr>
              <a:t>访问控制 </a:t>
            </a:r>
            <a:r>
              <a:rPr kumimoji="1" lang="en-US" altLang="zh-CN" dirty="0" smtClean="0">
                <a:solidFill>
                  <a:srgbClr val="0000FF"/>
                </a:solidFill>
              </a:rPr>
              <a:t>Access Control</a:t>
            </a:r>
            <a:endParaRPr kumimoji="1" lang="zh-CN" altLang="en-US" dirty="0" smtClean="0">
              <a:solidFill>
                <a:srgbClr val="0000FF"/>
              </a:solidFill>
            </a:endParaRPr>
          </a:p>
          <a:p>
            <a:pPr lvl="1" eaLnBrk="1" hangingPunct="1">
              <a:lnSpc>
                <a:spcPct val="110000"/>
              </a:lnSpc>
            </a:pPr>
            <a:r>
              <a:rPr kumimoji="1" lang="zh-CN" altLang="en-US" dirty="0" smtClean="0"/>
              <a:t>访问控制用于防止资源的未授权使用</a:t>
            </a:r>
            <a:r>
              <a:rPr lang="zh-CN" altLang="en-US" dirty="0" smtClean="0"/>
              <a:t>，控制的实现方式是认证，检查用户是否有对某一资源的访问权</a:t>
            </a:r>
            <a:r>
              <a:rPr kumimoji="1" lang="zh-CN" altLang="en-US" dirty="0" smtClean="0"/>
              <a:t>。</a:t>
            </a:r>
            <a:endParaRPr kumimoji="1" lang="en-US" altLang="zh-CN" dirty="0" smtClean="0"/>
          </a:p>
          <a:p>
            <a:pPr lvl="1" eaLnBrk="1" hangingPunct="1">
              <a:lnSpc>
                <a:spcPct val="110000"/>
              </a:lnSpc>
            </a:pPr>
            <a:r>
              <a:rPr kumimoji="1" lang="zh-CN" altLang="en-US" dirty="0" smtClean="0"/>
              <a:t>在</a:t>
            </a:r>
            <a:r>
              <a:rPr kumimoji="1" lang="en-US" altLang="zh-CN" dirty="0" smtClean="0"/>
              <a:t>OSI</a:t>
            </a:r>
            <a:r>
              <a:rPr kumimoji="1" lang="zh-CN" altLang="en-US" dirty="0" smtClean="0"/>
              <a:t>安全体系结构中，访问控制的安全目标是：</a:t>
            </a:r>
          </a:p>
          <a:p>
            <a:pPr lvl="2" eaLnBrk="1" hangingPunct="1">
              <a:lnSpc>
                <a:spcPct val="110000"/>
              </a:lnSpc>
            </a:pPr>
            <a:r>
              <a:rPr kumimoji="1" lang="en-US" altLang="zh-CN" sz="2000" dirty="0" smtClean="0"/>
              <a:t>(1) </a:t>
            </a:r>
            <a:r>
              <a:rPr kumimoji="1" lang="zh-CN" altLang="en-US" sz="2000" dirty="0" smtClean="0"/>
              <a:t>通过进程（可以代表人员或其他进程行为）对数据、不同进程或其他计算资源的访问控制</a:t>
            </a:r>
          </a:p>
          <a:p>
            <a:pPr lvl="2" eaLnBrk="1" hangingPunct="1">
              <a:lnSpc>
                <a:spcPct val="110000"/>
              </a:lnSpc>
            </a:pPr>
            <a:r>
              <a:rPr kumimoji="1" lang="en-US" altLang="zh-CN" sz="2000" dirty="0" smtClean="0"/>
              <a:t>(2) </a:t>
            </a:r>
            <a:r>
              <a:rPr kumimoji="1" lang="zh-CN" altLang="en-US" sz="2000" dirty="0" smtClean="0"/>
              <a:t>在一个安全域内的访问或跨越一个或多个安全域的访问控制</a:t>
            </a:r>
          </a:p>
          <a:p>
            <a:pPr lvl="2" eaLnBrk="1" hangingPunct="1">
              <a:lnSpc>
                <a:spcPct val="110000"/>
              </a:lnSpc>
            </a:pPr>
            <a:r>
              <a:rPr kumimoji="1" lang="en-US" altLang="zh-CN" sz="2000" dirty="0" smtClean="0"/>
              <a:t>(3) </a:t>
            </a:r>
            <a:r>
              <a:rPr kumimoji="1" lang="zh-CN" altLang="en-US" sz="2000" dirty="0" smtClean="0"/>
              <a:t>按照其上下文进行的访问控制。如根据试图访问的时间、访问者地点或访问路由等因素的访问控制</a:t>
            </a:r>
          </a:p>
          <a:p>
            <a:pPr lvl="2" eaLnBrk="1" hangingPunct="1">
              <a:lnSpc>
                <a:spcPct val="110000"/>
              </a:lnSpc>
            </a:pPr>
            <a:r>
              <a:rPr kumimoji="1" lang="en-US" altLang="zh-CN" sz="2000" dirty="0" smtClean="0"/>
              <a:t>(4) </a:t>
            </a:r>
            <a:r>
              <a:rPr kumimoji="1" lang="zh-CN" altLang="en-US" sz="2000" dirty="0" smtClean="0"/>
              <a:t>在访问期间对授权更改做出反应的访问控制</a:t>
            </a:r>
            <a:endParaRPr kumimoji="1" lang="en-US" altLang="zh-CN" sz="2000" dirty="0" smtClean="0"/>
          </a:p>
          <a:p>
            <a:pPr lvl="2" eaLnBrk="1" hangingPunct="1"/>
            <a:r>
              <a:rPr lang="zh-CN" altLang="en-US" sz="2000" dirty="0" smtClean="0"/>
              <a:t>通常的，访问控制与授权紧密联系，并且由认证服务来实现</a:t>
            </a:r>
            <a:endParaRPr kumimoji="1" lang="zh-CN" altLang="en-US"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848600" cy="533400"/>
          </a:xfrm>
        </p:spPr>
        <p:txBody>
          <a:bodyPr/>
          <a:lstStyle/>
          <a:p>
            <a:r>
              <a:rPr lang="en-US" altLang="zh-CN" dirty="0" smtClean="0"/>
              <a:t>1.3.3 OSI</a:t>
            </a:r>
            <a:r>
              <a:rPr lang="zh-CN" altLang="en-US" dirty="0" smtClean="0"/>
              <a:t>安全体系结构和安全业务</a:t>
            </a:r>
            <a:endParaRPr lang="zh-CN" altLang="en-US" dirty="0"/>
          </a:p>
        </p:txBody>
      </p:sp>
      <p:sp>
        <p:nvSpPr>
          <p:cNvPr id="3" name="内容占位符 2"/>
          <p:cNvSpPr>
            <a:spLocks noGrp="1"/>
          </p:cNvSpPr>
          <p:nvPr>
            <p:ph idx="1"/>
          </p:nvPr>
        </p:nvSpPr>
        <p:spPr>
          <a:xfrm>
            <a:off x="457200" y="990600"/>
            <a:ext cx="8382000" cy="5486400"/>
          </a:xfrm>
        </p:spPr>
        <p:txBody>
          <a:bodyPr/>
          <a:lstStyle/>
          <a:p>
            <a:pPr eaLnBrk="1" hangingPunct="1"/>
            <a:r>
              <a:rPr kumimoji="1" lang="en-US" altLang="zh-CN" sz="2400" dirty="0" smtClean="0">
                <a:solidFill>
                  <a:srgbClr val="0000FF"/>
                </a:solidFill>
              </a:rPr>
              <a:t>3. </a:t>
            </a:r>
            <a:r>
              <a:rPr kumimoji="1" lang="zh-CN" altLang="en-US" sz="2400" dirty="0" smtClean="0">
                <a:solidFill>
                  <a:srgbClr val="0000FF"/>
                </a:solidFill>
              </a:rPr>
              <a:t>数据机密性业务，防止被动攻击，</a:t>
            </a:r>
            <a:r>
              <a:rPr kumimoji="1" lang="en-US" altLang="zh-CN" sz="2400" dirty="0" smtClean="0">
                <a:solidFill>
                  <a:srgbClr val="0000FF"/>
                </a:solidFill>
              </a:rPr>
              <a:t>Confidentiality</a:t>
            </a:r>
            <a:r>
              <a:rPr kumimoji="1" lang="zh-CN" altLang="en-US" sz="2400" dirty="0" smtClean="0">
                <a:solidFill>
                  <a:srgbClr val="0000FF"/>
                </a:solidFill>
              </a:rPr>
              <a:t> </a:t>
            </a:r>
          </a:p>
          <a:p>
            <a:pPr lvl="1" eaLnBrk="1" hangingPunct="1"/>
            <a:r>
              <a:rPr kumimoji="1" lang="zh-CN" altLang="en-US" sz="2000" dirty="0" smtClean="0"/>
              <a:t>机密性就是保护信息（数据）不泄露或不泄露给那些未授权掌握这一信息的实体，</a:t>
            </a:r>
            <a:r>
              <a:rPr lang="zh-CN" altLang="en-US" sz="2000" dirty="0" smtClean="0"/>
              <a:t>如防止消息内容泄漏，被窃听。</a:t>
            </a:r>
            <a:endParaRPr kumimoji="1" lang="zh-CN" altLang="en-US" sz="2000" dirty="0" smtClean="0"/>
          </a:p>
          <a:p>
            <a:pPr lvl="1" eaLnBrk="1" hangingPunct="1"/>
            <a:r>
              <a:rPr kumimoji="1" lang="zh-CN" altLang="en-US" sz="2000" dirty="0" smtClean="0"/>
              <a:t>在信息系统安全中需要区分两类机密性服务： </a:t>
            </a:r>
          </a:p>
          <a:p>
            <a:pPr lvl="2" eaLnBrk="1" hangingPunct="1"/>
            <a:r>
              <a:rPr kumimoji="1" lang="zh-CN" altLang="en-US" sz="2000" dirty="0" smtClean="0">
                <a:solidFill>
                  <a:srgbClr val="0000FF"/>
                </a:solidFill>
              </a:rPr>
              <a:t>数据机密性服务</a:t>
            </a:r>
            <a:r>
              <a:rPr kumimoji="1" lang="zh-CN" altLang="en-US" sz="2000" dirty="0" smtClean="0"/>
              <a:t>：使攻击者想要从某个数据项中推出敏感信息是十分困难的 </a:t>
            </a:r>
          </a:p>
          <a:p>
            <a:pPr lvl="2" eaLnBrk="1" hangingPunct="1"/>
            <a:r>
              <a:rPr kumimoji="1" lang="zh-CN" altLang="en-US" sz="2000" dirty="0" smtClean="0">
                <a:solidFill>
                  <a:srgbClr val="0000FF"/>
                </a:solidFill>
              </a:rPr>
              <a:t>业务流机密性服务</a:t>
            </a:r>
            <a:r>
              <a:rPr kumimoji="1" lang="zh-CN" altLang="en-US" sz="2000" dirty="0" smtClean="0"/>
              <a:t>：使攻击者想要通过观察通信系统的业务流来获得敏感信息是十分困难的</a:t>
            </a:r>
            <a:r>
              <a:rPr lang="zh-CN" altLang="en-US" sz="2000" dirty="0" smtClean="0"/>
              <a:t>如防止敌手进行业务流分析，以获得信源，信宿，次数，消息长度等</a:t>
            </a:r>
            <a:endParaRPr kumimoji="1" lang="en-US" altLang="zh-CN" sz="2000" dirty="0" smtClean="0"/>
          </a:p>
          <a:p>
            <a:pPr lvl="1" eaLnBrk="1" hangingPunct="1">
              <a:lnSpc>
                <a:spcPct val="90000"/>
              </a:lnSpc>
            </a:pPr>
            <a:r>
              <a:rPr lang="zh-CN" altLang="en-US" sz="2000" dirty="0" smtClean="0"/>
              <a:t>按保护范围的大小可分为若干级</a:t>
            </a:r>
          </a:p>
          <a:p>
            <a:pPr lvl="2" eaLnBrk="1" hangingPunct="1">
              <a:lnSpc>
                <a:spcPct val="90000"/>
              </a:lnSpc>
            </a:pPr>
            <a:r>
              <a:rPr lang="zh-CN" altLang="en-US" sz="1800" dirty="0" smtClean="0"/>
              <a:t>高级保护：一段时间内保护用户之间传输的所有数据</a:t>
            </a:r>
          </a:p>
          <a:p>
            <a:pPr lvl="2" eaLnBrk="1" hangingPunct="1">
              <a:lnSpc>
                <a:spcPct val="90000"/>
              </a:lnSpc>
            </a:pPr>
            <a:r>
              <a:rPr lang="zh-CN" altLang="en-US" sz="1800" dirty="0" smtClean="0"/>
              <a:t>低级保护：包括对单个消息的保护和一个消息的某个域的保护</a:t>
            </a:r>
            <a:r>
              <a:rPr lang="en-US" altLang="zh-CN" sz="1800" dirty="0" smtClean="0"/>
              <a:t>(</a:t>
            </a:r>
            <a:r>
              <a:rPr lang="zh-CN" altLang="en-US" sz="1800" dirty="0" smtClean="0"/>
              <a:t>网络数据包</a:t>
            </a:r>
            <a:r>
              <a:rPr lang="en-US" altLang="zh-CN" sz="1800" dirty="0" smtClean="0"/>
              <a:t>) </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1.3.3 OSI</a:t>
            </a:r>
            <a:r>
              <a:rPr lang="zh-CN" altLang="en-US" dirty="0" smtClean="0"/>
              <a:t>安全体系结构和安全业务</a:t>
            </a:r>
            <a:endParaRPr lang="zh-CN" altLang="en-US" dirty="0"/>
          </a:p>
        </p:txBody>
      </p:sp>
      <p:sp>
        <p:nvSpPr>
          <p:cNvPr id="3" name="内容占位符 2"/>
          <p:cNvSpPr>
            <a:spLocks noGrp="1"/>
          </p:cNvSpPr>
          <p:nvPr>
            <p:ph idx="1"/>
          </p:nvPr>
        </p:nvSpPr>
        <p:spPr>
          <a:xfrm>
            <a:off x="457200" y="1066800"/>
            <a:ext cx="8458200" cy="5410200"/>
          </a:xfrm>
        </p:spPr>
        <p:txBody>
          <a:bodyPr/>
          <a:lstStyle/>
          <a:p>
            <a:r>
              <a:rPr lang="zh-CN" altLang="en-US" sz="2000" dirty="0" smtClean="0"/>
              <a:t>在机密性业务中有一类特别的分支被称为隐私</a:t>
            </a:r>
            <a:r>
              <a:rPr lang="en-US" altLang="zh-CN" sz="2000" dirty="0" smtClean="0"/>
              <a:t>Privacy</a:t>
            </a:r>
          </a:p>
          <a:p>
            <a:r>
              <a:rPr lang="en-US" altLang="zh-CN" sz="2000" dirty="0" smtClean="0"/>
              <a:t>1890</a:t>
            </a:r>
            <a:r>
              <a:rPr lang="zh-CN" altLang="en-US" sz="2000" dirty="0" smtClean="0"/>
              <a:t>年</a:t>
            </a:r>
            <a:r>
              <a:rPr lang="en-US" altLang="zh-CN" sz="2000" dirty="0" smtClean="0"/>
              <a:t>, </a:t>
            </a:r>
            <a:r>
              <a:rPr lang="en-US" altLang="zh-CN" sz="2000" dirty="0" err="1" smtClean="0"/>
              <a:t>Samue</a:t>
            </a:r>
            <a:r>
              <a:rPr lang="en-US" altLang="zh-CN" sz="2000" dirty="0" smtClean="0"/>
              <a:t> </a:t>
            </a:r>
            <a:r>
              <a:rPr lang="en-US" altLang="zh-CN" sz="2000" dirty="0" err="1" smtClean="0"/>
              <a:t>lW</a:t>
            </a:r>
            <a:r>
              <a:rPr lang="en-US" altLang="zh-CN" sz="2000" dirty="0" smtClean="0"/>
              <a:t> </a:t>
            </a:r>
            <a:r>
              <a:rPr lang="en-US" altLang="zh-CN" sz="2000" dirty="0" err="1" smtClean="0"/>
              <a:t>arren</a:t>
            </a:r>
            <a:r>
              <a:rPr lang="zh-CN" altLang="en-US" sz="2000" dirty="0" smtClean="0"/>
              <a:t>等将隐私定义为保持个人独处的权利</a:t>
            </a:r>
          </a:p>
          <a:p>
            <a:pPr lvl="1"/>
            <a:r>
              <a:rPr lang="zh-CN" altLang="en-US" sz="1600" dirty="0" smtClean="0"/>
              <a:t>一般地</a:t>
            </a:r>
            <a:r>
              <a:rPr lang="en-US" altLang="zh-CN" sz="1600" dirty="0" smtClean="0"/>
              <a:t>, </a:t>
            </a:r>
            <a:r>
              <a:rPr lang="zh-CN" altLang="en-US" sz="1600" dirty="0" smtClean="0"/>
              <a:t>网络隐私是指网络用户隐藏个人信息以及控制个人信息被他人共享的权利。其中</a:t>
            </a:r>
            <a:r>
              <a:rPr lang="en-US" altLang="zh-CN" sz="1600" dirty="0" smtClean="0"/>
              <a:t>, </a:t>
            </a:r>
            <a:r>
              <a:rPr lang="zh-CN" altLang="en-US" sz="1600" dirty="0" smtClean="0"/>
              <a:t>网络用户的个人信息主要包括</a:t>
            </a:r>
            <a:r>
              <a:rPr lang="en-US" altLang="zh-CN" sz="1600" dirty="0" smtClean="0"/>
              <a:t>: 1)</a:t>
            </a:r>
            <a:r>
              <a:rPr lang="zh-CN" altLang="en-US" sz="1600" dirty="0" smtClean="0"/>
              <a:t> 个人数据</a:t>
            </a:r>
            <a:r>
              <a:rPr lang="en-US" altLang="zh-CN" sz="1600" dirty="0" smtClean="0"/>
              <a:t>, </a:t>
            </a:r>
            <a:r>
              <a:rPr lang="zh-CN" altLang="en-US" sz="1600" dirty="0" smtClean="0"/>
              <a:t>如姓名、职业、通讯地址、电话、</a:t>
            </a:r>
            <a:r>
              <a:rPr lang="en-US" altLang="zh-CN" sz="1600" dirty="0" err="1" smtClean="0"/>
              <a:t>Em</a:t>
            </a:r>
            <a:r>
              <a:rPr lang="en-US" altLang="zh-CN" sz="1600" dirty="0" smtClean="0"/>
              <a:t> a </a:t>
            </a:r>
            <a:r>
              <a:rPr lang="en-US" altLang="zh-CN" sz="1600" dirty="0" err="1" smtClean="0"/>
              <a:t>il</a:t>
            </a:r>
            <a:r>
              <a:rPr lang="zh-CN" altLang="en-US" sz="1600" dirty="0" smtClean="0"/>
              <a:t>地址等</a:t>
            </a:r>
            <a:r>
              <a:rPr lang="en-US" altLang="zh-CN" sz="1600" dirty="0" smtClean="0"/>
              <a:t>; 2)</a:t>
            </a:r>
            <a:r>
              <a:rPr lang="zh-CN" altLang="en-US" sz="1600" dirty="0" smtClean="0"/>
              <a:t>数字行为</a:t>
            </a:r>
            <a:r>
              <a:rPr lang="en-US" altLang="zh-CN" sz="1600" dirty="0" smtClean="0"/>
              <a:t>, </a:t>
            </a:r>
            <a:r>
              <a:rPr lang="zh-CN" altLang="en-US" sz="1600" dirty="0" smtClean="0"/>
              <a:t>如浏览了哪些网站、停留了多长时间、看了哪些网页以及订购了哪些商品等</a:t>
            </a:r>
            <a:r>
              <a:rPr lang="en-US" altLang="zh-CN" sz="1600" dirty="0" smtClean="0"/>
              <a:t>; 3)</a:t>
            </a:r>
            <a:r>
              <a:rPr lang="zh-CN" altLang="en-US" sz="1600" dirty="0" smtClean="0"/>
              <a:t> 通信内容</a:t>
            </a:r>
            <a:r>
              <a:rPr lang="en-US" altLang="zh-CN" sz="1600" dirty="0" smtClean="0"/>
              <a:t>, </a:t>
            </a:r>
            <a:r>
              <a:rPr lang="zh-CN" altLang="en-US" sz="1600" dirty="0" smtClean="0"/>
              <a:t>包括电子邮件、公告牌留言、在线选举等。</a:t>
            </a:r>
            <a:r>
              <a:rPr lang="en-US" altLang="zh-CN" sz="1600" dirty="0" smtClean="0"/>
              <a:t>4) </a:t>
            </a:r>
            <a:r>
              <a:rPr lang="zh-CN" altLang="en-US" sz="1600" dirty="0" smtClean="0"/>
              <a:t>用户位置，包括用户当前所在的位置、通信频次和对象、是否在某个预定区域等等。</a:t>
            </a:r>
            <a:endParaRPr lang="en-US" altLang="zh-CN" sz="1600" dirty="0" smtClean="0"/>
          </a:p>
          <a:p>
            <a:r>
              <a:rPr lang="zh-CN" altLang="en-US" sz="2000" dirty="0" smtClean="0"/>
              <a:t>概括起来隐私主要包括：位置、数据、身份、缺席等几个方面</a:t>
            </a:r>
          </a:p>
          <a:p>
            <a:pPr lvl="1"/>
            <a:r>
              <a:rPr lang="zh-CN" altLang="en-US" sz="1600" dirty="0" smtClean="0"/>
              <a:t>作为安全概念，保密和隐私之间的本质区别是，保密试图将可以通过简单观察和分析从别人那里获得的信息隐藏起来，它是敏感的但不一定是个人的隐私，比如一个企业的核心技术。而隐私则试图防止人们之间的交流信息被截获。它的泄漏会给个人的名誉、喜好等独立的属性受到损失。由于隐私采用的安全技术，包括访问控制、加密和验证也经常应用在保密领域，所以两者有时很容易被混为一谈</a:t>
            </a:r>
            <a:endParaRPr lang="en-US" altLang="zh-CN" sz="1600" dirty="0" smtClean="0"/>
          </a:p>
          <a:p>
            <a:pPr lvl="1"/>
            <a:r>
              <a:rPr lang="zh-CN" altLang="en-US" sz="1600" dirty="0" smtClean="0"/>
              <a:t>如位置这一敏感信息，对于司令部而言，位置是一种保密属性而不是隐私范畴，而某个移动用户当前所在的位置就可以看成是一种隐私属性。</a:t>
            </a:r>
            <a:endParaRPr lang="zh-CN" altLang="en-US" sz="16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45</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1.3.3 OSI</a:t>
            </a:r>
            <a:r>
              <a:rPr lang="zh-CN" altLang="en-US" dirty="0" smtClean="0"/>
              <a:t>安全体系结构和安全业务</a:t>
            </a:r>
            <a:endParaRPr lang="zh-CN" altLang="en-US" dirty="0"/>
          </a:p>
        </p:txBody>
      </p:sp>
      <p:sp>
        <p:nvSpPr>
          <p:cNvPr id="3" name="内容占位符 2"/>
          <p:cNvSpPr>
            <a:spLocks noGrp="1"/>
          </p:cNvSpPr>
          <p:nvPr>
            <p:ph idx="1"/>
          </p:nvPr>
        </p:nvSpPr>
        <p:spPr>
          <a:xfrm>
            <a:off x="457200" y="1066800"/>
            <a:ext cx="8458200" cy="5410200"/>
          </a:xfrm>
        </p:spPr>
        <p:txBody>
          <a:bodyPr/>
          <a:lstStyle/>
          <a:p>
            <a:pPr eaLnBrk="1" hangingPunct="1">
              <a:lnSpc>
                <a:spcPct val="100000"/>
              </a:lnSpc>
            </a:pPr>
            <a:r>
              <a:rPr kumimoji="1" lang="en-US" altLang="zh-CN" sz="2400" dirty="0" smtClean="0">
                <a:solidFill>
                  <a:srgbClr val="0000FF"/>
                </a:solidFill>
              </a:rPr>
              <a:t>4. </a:t>
            </a:r>
            <a:r>
              <a:rPr kumimoji="1" lang="zh-CN" altLang="en-US" sz="2400" dirty="0" smtClean="0">
                <a:solidFill>
                  <a:srgbClr val="0000FF"/>
                </a:solidFill>
              </a:rPr>
              <a:t>数据完整性业务，</a:t>
            </a:r>
            <a:r>
              <a:rPr kumimoji="1" lang="en-US" altLang="zh-CN" sz="2400" dirty="0" smtClean="0">
                <a:solidFill>
                  <a:srgbClr val="0000FF"/>
                </a:solidFill>
              </a:rPr>
              <a:t>Integrity</a:t>
            </a:r>
            <a:r>
              <a:rPr kumimoji="1" lang="zh-CN" altLang="en-US" sz="2400" dirty="0" smtClean="0">
                <a:solidFill>
                  <a:srgbClr val="0000FF"/>
                </a:solidFill>
              </a:rPr>
              <a:t> </a:t>
            </a:r>
          </a:p>
          <a:p>
            <a:pPr lvl="1" eaLnBrk="1" hangingPunct="1">
              <a:lnSpc>
                <a:spcPct val="110000"/>
              </a:lnSpc>
            </a:pPr>
            <a:r>
              <a:rPr kumimoji="1" lang="zh-CN" altLang="en-US" sz="2000" dirty="0" smtClean="0"/>
              <a:t>完整性服务用于对抗数据在存储、传输等处理过程中受到的非授权修改 ，如用于</a:t>
            </a:r>
            <a:r>
              <a:rPr lang="zh-CN" altLang="en-US" sz="2000" dirty="0" smtClean="0"/>
              <a:t>消息流：保证所接收的消息未经复制、插入、篡改、重排、或重放。即保证接收的消息和发送的消息完全一样</a:t>
            </a:r>
            <a:endParaRPr lang="en-US" altLang="zh-CN" sz="2000" dirty="0" smtClean="0"/>
          </a:p>
          <a:p>
            <a:pPr lvl="2" eaLnBrk="1" hangingPunct="1">
              <a:lnSpc>
                <a:spcPct val="110000"/>
              </a:lnSpc>
            </a:pPr>
            <a:r>
              <a:rPr lang="zh-CN" altLang="en-US" sz="2000" dirty="0" smtClean="0"/>
              <a:t>和机密性一样可以实现不同粒度的完整性保护 </a:t>
            </a:r>
          </a:p>
          <a:p>
            <a:pPr lvl="1" eaLnBrk="1" hangingPunct="1">
              <a:lnSpc>
                <a:spcPct val="110000"/>
              </a:lnSpc>
            </a:pPr>
            <a:r>
              <a:rPr lang="zh-CN" altLang="en-US" sz="2000" dirty="0" smtClean="0"/>
              <a:t>还能用于一定程度上对已经毁坏的数据进行</a:t>
            </a:r>
            <a:r>
              <a:rPr lang="zh-CN" altLang="en-US" sz="2000" dirty="0" smtClean="0">
                <a:solidFill>
                  <a:srgbClr val="0000FF"/>
                </a:solidFill>
              </a:rPr>
              <a:t>恢复</a:t>
            </a:r>
            <a:r>
              <a:rPr lang="zh-CN" altLang="en-US" sz="2000" dirty="0" smtClean="0"/>
              <a:t>。</a:t>
            </a:r>
          </a:p>
          <a:p>
            <a:pPr lvl="1" eaLnBrk="1" hangingPunct="1">
              <a:lnSpc>
                <a:spcPct val="110000"/>
              </a:lnSpc>
            </a:pPr>
            <a:r>
              <a:rPr lang="zh-CN" altLang="en-US" sz="2000" dirty="0" smtClean="0">
                <a:solidFill>
                  <a:srgbClr val="C3093E"/>
                </a:solidFill>
              </a:rPr>
              <a:t>注意：</a:t>
            </a:r>
            <a:endParaRPr lang="en-US" altLang="zh-CN" sz="2000" dirty="0" smtClean="0">
              <a:solidFill>
                <a:srgbClr val="C3093E"/>
              </a:solidFill>
            </a:endParaRPr>
          </a:p>
          <a:p>
            <a:pPr lvl="2" eaLnBrk="1" hangingPunct="1">
              <a:lnSpc>
                <a:spcPct val="110000"/>
              </a:lnSpc>
            </a:pPr>
            <a:r>
              <a:rPr lang="zh-CN" altLang="en-US" sz="2000" dirty="0" smtClean="0">
                <a:solidFill>
                  <a:srgbClr val="0000FF"/>
                </a:solidFill>
              </a:rPr>
              <a:t>完整性业务主要针对消息流的篡改和业务拒绝</a:t>
            </a:r>
            <a:r>
              <a:rPr lang="en-US" altLang="zh-CN" sz="2000" dirty="0" smtClean="0">
                <a:solidFill>
                  <a:srgbClr val="0000FF"/>
                </a:solidFill>
              </a:rPr>
              <a:t>(</a:t>
            </a:r>
            <a:r>
              <a:rPr lang="zh-CN" altLang="en-US" sz="2000" dirty="0" smtClean="0">
                <a:solidFill>
                  <a:srgbClr val="0000FF"/>
                </a:solidFill>
              </a:rPr>
              <a:t>重放</a:t>
            </a:r>
            <a:r>
              <a:rPr lang="en-US" altLang="zh-CN" sz="2000" dirty="0" smtClean="0">
                <a:solidFill>
                  <a:srgbClr val="0000FF"/>
                </a:solidFill>
              </a:rPr>
              <a:t>)</a:t>
            </a:r>
            <a:r>
              <a:rPr lang="zh-CN" altLang="en-US" sz="2000" dirty="0" smtClean="0"/>
              <a:t>，用于单个消息或一个消息某一选定域的完整性时仅用来防止对消息的篡改。</a:t>
            </a:r>
          </a:p>
          <a:p>
            <a:pPr lvl="2" eaLnBrk="1" hangingPunct="1">
              <a:lnSpc>
                <a:spcPct val="110000"/>
              </a:lnSpc>
            </a:pPr>
            <a:r>
              <a:rPr lang="zh-CN" altLang="en-US" sz="2000" dirty="0" smtClean="0">
                <a:solidFill>
                  <a:srgbClr val="C3093E"/>
                </a:solidFill>
              </a:rPr>
              <a:t>满足完整性业务，不一定同时满足认证性，因为敌手可以假冒合法用户发送满足完整性的数据包</a:t>
            </a:r>
            <a:endParaRPr lang="en-US" altLang="zh-CN" sz="2000" dirty="0" smtClean="0">
              <a:solidFill>
                <a:srgbClr val="C3093E"/>
              </a:solidFill>
            </a:endParaRPr>
          </a:p>
          <a:p>
            <a:pPr lvl="2" eaLnBrk="1" hangingPunct="1">
              <a:lnSpc>
                <a:spcPct val="110000"/>
              </a:lnSpc>
            </a:pPr>
            <a:r>
              <a:rPr lang="zh-CN" altLang="en-US" sz="2000" dirty="0" smtClean="0"/>
              <a:t>如发送者可以用公钥加密消息给接收方，接收方可以验证消息的完整性，但不能确知是谁发的</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46</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1.3.3 OSI</a:t>
            </a:r>
            <a:r>
              <a:rPr lang="zh-CN" altLang="en-US" dirty="0" smtClean="0"/>
              <a:t>安全体系结构和安全业务</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lnSpc>
                <a:spcPct val="110000"/>
              </a:lnSpc>
            </a:pPr>
            <a:r>
              <a:rPr kumimoji="1" lang="en-US" altLang="zh-CN" sz="2400" dirty="0" smtClean="0">
                <a:solidFill>
                  <a:srgbClr val="0000FF"/>
                </a:solidFill>
              </a:rPr>
              <a:t>5. </a:t>
            </a:r>
            <a:r>
              <a:rPr kumimoji="1" lang="zh-CN" altLang="en-US" sz="2400" dirty="0" smtClean="0">
                <a:solidFill>
                  <a:srgbClr val="0000FF"/>
                </a:solidFill>
              </a:rPr>
              <a:t>抗抵赖业务，即不可否认性业务，</a:t>
            </a:r>
            <a:r>
              <a:rPr kumimoji="1" lang="en-US" altLang="zh-CN" sz="2400" dirty="0" smtClean="0">
                <a:solidFill>
                  <a:srgbClr val="0000FF"/>
                </a:solidFill>
              </a:rPr>
              <a:t>Non-Repudiation</a:t>
            </a:r>
          </a:p>
          <a:p>
            <a:pPr lvl="1" eaLnBrk="1" hangingPunct="1">
              <a:lnSpc>
                <a:spcPct val="110000"/>
              </a:lnSpc>
            </a:pPr>
            <a:r>
              <a:rPr lang="zh-CN" altLang="en-US" sz="2000" dirty="0" smtClean="0"/>
              <a:t>用于防止通信双方中的某一方对所传送的消息的否认，</a:t>
            </a:r>
            <a:r>
              <a:rPr kumimoji="1" lang="zh-CN" altLang="en-US" sz="2000" dirty="0" smtClean="0"/>
              <a:t>保护通信实体免遭来自其他合法实体的威胁</a:t>
            </a:r>
            <a:endParaRPr lang="zh-CN" altLang="en-US" sz="2000" dirty="0" smtClean="0"/>
          </a:p>
          <a:p>
            <a:pPr lvl="1" eaLnBrk="1" hangingPunct="1">
              <a:lnSpc>
                <a:spcPct val="110000"/>
              </a:lnSpc>
            </a:pPr>
            <a:r>
              <a:rPr lang="zh-CN" altLang="en-US" sz="2000" dirty="0" smtClean="0"/>
              <a:t>一个消息发出后，</a:t>
            </a:r>
            <a:r>
              <a:rPr lang="zh-CN" altLang="en-US" sz="2000" dirty="0" smtClean="0">
                <a:solidFill>
                  <a:srgbClr val="C3093E"/>
                </a:solidFill>
              </a:rPr>
              <a:t>接收者能够证明消息的真实来源</a:t>
            </a:r>
            <a:r>
              <a:rPr lang="zh-CN" altLang="en-US" sz="2000" dirty="0" smtClean="0"/>
              <a:t>，</a:t>
            </a:r>
            <a:r>
              <a:rPr lang="zh-CN" altLang="en-US" sz="2000" dirty="0" smtClean="0">
                <a:solidFill>
                  <a:srgbClr val="C3093E"/>
                </a:solidFill>
              </a:rPr>
              <a:t>发送者能够证明接收者确已接收了该消息</a:t>
            </a:r>
            <a:endParaRPr lang="en-US" altLang="zh-CN" sz="2000" dirty="0" smtClean="0">
              <a:solidFill>
                <a:srgbClr val="C3093E"/>
              </a:solidFill>
            </a:endParaRPr>
          </a:p>
          <a:p>
            <a:pPr lvl="1" eaLnBrk="1" hangingPunct="1">
              <a:lnSpc>
                <a:spcPct val="110000"/>
              </a:lnSpc>
            </a:pPr>
            <a:r>
              <a:rPr kumimoji="1" lang="en-US" altLang="zh-CN" sz="2000" dirty="0" smtClean="0"/>
              <a:t>OSI</a:t>
            </a:r>
            <a:r>
              <a:rPr kumimoji="1" lang="zh-CN" altLang="en-US" sz="2000" dirty="0" smtClean="0"/>
              <a:t>定义的抗抵赖服务有两种类型： </a:t>
            </a:r>
          </a:p>
          <a:p>
            <a:pPr lvl="2" eaLnBrk="1" hangingPunct="1">
              <a:lnSpc>
                <a:spcPct val="110000"/>
              </a:lnSpc>
            </a:pPr>
            <a:r>
              <a:rPr kumimoji="1" lang="en-US" altLang="zh-CN" sz="2000" dirty="0" smtClean="0">
                <a:solidFill>
                  <a:srgbClr val="0000FF"/>
                </a:solidFill>
              </a:rPr>
              <a:t>(1) </a:t>
            </a:r>
            <a:r>
              <a:rPr kumimoji="1" lang="zh-CN" altLang="en-US" sz="2000" dirty="0" smtClean="0">
                <a:solidFill>
                  <a:srgbClr val="0000FF"/>
                </a:solidFill>
              </a:rPr>
              <a:t>有数据原发证明的抗抵赖</a:t>
            </a:r>
            <a:r>
              <a:rPr kumimoji="1" lang="zh-CN" altLang="en-US" sz="2000" dirty="0" smtClean="0"/>
              <a:t>：为数据的接收者提供数据的原发证据，使</a:t>
            </a:r>
            <a:r>
              <a:rPr kumimoji="1" lang="zh-CN" altLang="en-US" sz="2000" dirty="0" smtClean="0">
                <a:solidFill>
                  <a:srgbClr val="0000FF"/>
                </a:solidFill>
              </a:rPr>
              <a:t>发送者不能抵赖</a:t>
            </a:r>
            <a:r>
              <a:rPr kumimoji="1" lang="zh-CN" altLang="en-US" sz="2000" dirty="0" smtClean="0"/>
              <a:t>这些数据的发送或否认</a:t>
            </a:r>
            <a:r>
              <a:rPr kumimoji="1" lang="en-US" altLang="zh-CN" sz="2000" dirty="0" smtClean="0"/>
              <a:t>\</a:t>
            </a:r>
            <a:r>
              <a:rPr kumimoji="1" lang="zh-CN" altLang="en-US" sz="2000" dirty="0" smtClean="0"/>
              <a:t>发送内容</a:t>
            </a:r>
          </a:p>
          <a:p>
            <a:pPr lvl="2" eaLnBrk="1" hangingPunct="1">
              <a:lnSpc>
                <a:spcPct val="110000"/>
              </a:lnSpc>
            </a:pPr>
            <a:r>
              <a:rPr kumimoji="1" lang="en-US" altLang="zh-CN" sz="2000" dirty="0" smtClean="0">
                <a:solidFill>
                  <a:srgbClr val="0000FF"/>
                </a:solidFill>
              </a:rPr>
              <a:t>(2) </a:t>
            </a:r>
            <a:r>
              <a:rPr kumimoji="1" lang="zh-CN" altLang="en-US" sz="2000" dirty="0" smtClean="0">
                <a:solidFill>
                  <a:srgbClr val="0000FF"/>
                </a:solidFill>
              </a:rPr>
              <a:t>有交付证明的抗抵赖</a:t>
            </a:r>
            <a:r>
              <a:rPr kumimoji="1" lang="zh-CN" altLang="en-US" sz="2000" dirty="0" smtClean="0"/>
              <a:t>：为数据的发送者提供数据交付证据，</a:t>
            </a:r>
            <a:r>
              <a:rPr kumimoji="1" lang="zh-CN" altLang="en-US" sz="2000" dirty="0" smtClean="0">
                <a:solidFill>
                  <a:srgbClr val="0000FF"/>
                </a:solidFill>
              </a:rPr>
              <a:t>使接收者不能抵赖</a:t>
            </a:r>
            <a:r>
              <a:rPr kumimoji="1" lang="zh-CN" altLang="en-US" sz="2000" dirty="0" smtClean="0"/>
              <a:t>收到这些数据或否认接收内容。</a:t>
            </a:r>
            <a:endParaRPr kumimoji="1" lang="en-US" altLang="zh-CN" sz="2000" dirty="0" smtClean="0"/>
          </a:p>
          <a:p>
            <a:pPr eaLnBrk="1" hangingPunct="1"/>
            <a:r>
              <a:rPr lang="zh-CN" altLang="en-US" sz="2000" dirty="0" smtClean="0"/>
              <a:t>以上这五种数据安全业务是信息安全的重要需求，它们几乎都是依赖于密码学实现</a:t>
            </a:r>
          </a:p>
          <a:p>
            <a:pPr lvl="1" eaLnBrk="1" hangingPunct="1"/>
            <a:r>
              <a:rPr lang="zh-CN" altLang="en-US" sz="2000" dirty="0" smtClean="0"/>
              <a:t>通过适当的密码算法和密码协议，以及相关密码管理设施来实现</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47</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 </a:t>
            </a:r>
            <a:r>
              <a:rPr lang="zh-CN" altLang="en-US" dirty="0" smtClean="0"/>
              <a:t>网络加密方式</a:t>
            </a:r>
            <a:endParaRPr lang="zh-CN" altLang="en-US" dirty="0"/>
          </a:p>
        </p:txBody>
      </p:sp>
      <p:sp>
        <p:nvSpPr>
          <p:cNvPr id="3" name="内容占位符 2"/>
          <p:cNvSpPr>
            <a:spLocks noGrp="1"/>
          </p:cNvSpPr>
          <p:nvPr>
            <p:ph idx="1"/>
          </p:nvPr>
        </p:nvSpPr>
        <p:spPr>
          <a:xfrm>
            <a:off x="457200" y="914400"/>
            <a:ext cx="8229600" cy="5562600"/>
          </a:xfrm>
        </p:spPr>
        <p:txBody>
          <a:bodyPr/>
          <a:lstStyle/>
          <a:p>
            <a:pPr>
              <a:lnSpc>
                <a:spcPct val="110000"/>
              </a:lnSpc>
              <a:spcBef>
                <a:spcPts val="500"/>
              </a:spcBef>
              <a:spcAft>
                <a:spcPts val="200"/>
              </a:spcAft>
            </a:pPr>
            <a:r>
              <a:rPr lang="en-US" altLang="zh-CN" sz="2400" dirty="0" smtClean="0"/>
              <a:t>1</a:t>
            </a:r>
            <a:r>
              <a:rPr lang="zh-CN" altLang="en-US" sz="2400" dirty="0" smtClean="0"/>
              <a:t>．基本方式</a:t>
            </a:r>
          </a:p>
          <a:p>
            <a:pPr lvl="1">
              <a:lnSpc>
                <a:spcPct val="110000"/>
              </a:lnSpc>
              <a:spcBef>
                <a:spcPts val="500"/>
              </a:spcBef>
              <a:spcAft>
                <a:spcPts val="200"/>
              </a:spcAft>
            </a:pPr>
            <a:r>
              <a:rPr lang="zh-CN" altLang="en-US" sz="2000" dirty="0" smtClean="0"/>
              <a:t>网络加密的基本方式有两种：</a:t>
            </a:r>
            <a:r>
              <a:rPr lang="zh-CN" altLang="en-US" sz="2000" dirty="0" smtClean="0">
                <a:solidFill>
                  <a:srgbClr val="0000FF"/>
                </a:solidFill>
              </a:rPr>
              <a:t>链路加密</a:t>
            </a:r>
            <a:r>
              <a:rPr lang="zh-CN" altLang="en-US" sz="2000" dirty="0" smtClean="0"/>
              <a:t>和</a:t>
            </a:r>
            <a:r>
              <a:rPr lang="zh-CN" altLang="en-US" sz="2000" dirty="0" smtClean="0">
                <a:solidFill>
                  <a:srgbClr val="0000FF"/>
                </a:solidFill>
              </a:rPr>
              <a:t>端到端加密</a:t>
            </a:r>
            <a:endParaRPr lang="en-US" altLang="zh-CN" sz="2000" dirty="0" smtClean="0">
              <a:solidFill>
                <a:srgbClr val="0000FF"/>
              </a:solidFill>
            </a:endParaRPr>
          </a:p>
          <a:p>
            <a:pPr>
              <a:lnSpc>
                <a:spcPct val="110000"/>
              </a:lnSpc>
              <a:spcBef>
                <a:spcPts val="500"/>
              </a:spcBef>
              <a:spcAft>
                <a:spcPts val="200"/>
              </a:spcAft>
            </a:pPr>
            <a:r>
              <a:rPr lang="en-US" altLang="zh-CN" sz="2000" dirty="0" smtClean="0">
                <a:solidFill>
                  <a:srgbClr val="0000FF"/>
                </a:solidFill>
              </a:rPr>
              <a:t>(1) </a:t>
            </a:r>
            <a:r>
              <a:rPr lang="zh-CN" altLang="en-US" sz="2000" dirty="0" smtClean="0">
                <a:solidFill>
                  <a:srgbClr val="FF0000"/>
                </a:solidFill>
              </a:rPr>
              <a:t>链路加密</a:t>
            </a:r>
            <a:r>
              <a:rPr lang="zh-CN" altLang="en-US" sz="2000" dirty="0" smtClean="0"/>
              <a:t>是指</a:t>
            </a:r>
            <a:r>
              <a:rPr lang="zh-CN" altLang="en-US" sz="2000" dirty="0" smtClean="0">
                <a:solidFill>
                  <a:srgbClr val="0000FF"/>
                </a:solidFill>
              </a:rPr>
              <a:t>每个易受攻击的链路两端都使用加密设备进行加密</a:t>
            </a:r>
          </a:p>
          <a:p>
            <a:pPr lvl="1">
              <a:lnSpc>
                <a:spcPct val="110000"/>
              </a:lnSpc>
              <a:spcBef>
                <a:spcPts val="500"/>
              </a:spcBef>
              <a:spcAft>
                <a:spcPts val="200"/>
              </a:spcAft>
            </a:pPr>
            <a:r>
              <a:rPr lang="zh-CN" altLang="en-US" sz="2000" dirty="0" smtClean="0"/>
              <a:t>在网络中仅在相邻节点之间加密，数据在该通信链路上的传输是安全的。</a:t>
            </a:r>
          </a:p>
          <a:p>
            <a:pPr lvl="1">
              <a:lnSpc>
                <a:spcPct val="110000"/>
              </a:lnSpc>
              <a:spcBef>
                <a:spcPts val="500"/>
              </a:spcBef>
              <a:spcAft>
                <a:spcPts val="200"/>
              </a:spcAft>
            </a:pPr>
            <a:r>
              <a:rPr lang="zh-CN" altLang="en-US" sz="2000" dirty="0" smtClean="0">
                <a:solidFill>
                  <a:srgbClr val="0000FF"/>
                </a:solidFill>
              </a:rPr>
              <a:t>缺点是在交换机中数据报易受到攻击。</a:t>
            </a:r>
            <a:r>
              <a:rPr lang="zh-CN" altLang="en-US" sz="2000" dirty="0" smtClean="0"/>
              <a:t>原因是交换机必须读取数据报报头以便为数据报选择路由，因此</a:t>
            </a:r>
            <a:r>
              <a:rPr lang="zh-CN" altLang="en-US" sz="2000" dirty="0" smtClean="0">
                <a:solidFill>
                  <a:srgbClr val="0000FF"/>
                </a:solidFill>
              </a:rPr>
              <a:t>数据报每进入一个分组交换机后都需要一次解密</a:t>
            </a:r>
            <a:endParaRPr lang="zh-CN" altLang="en-US" sz="2000" dirty="0" smtClean="0"/>
          </a:p>
          <a:p>
            <a:pPr lvl="1">
              <a:lnSpc>
                <a:spcPct val="110000"/>
              </a:lnSpc>
              <a:spcBef>
                <a:spcPts val="500"/>
              </a:spcBef>
              <a:spcAft>
                <a:spcPts val="200"/>
              </a:spcAft>
            </a:pPr>
            <a:r>
              <a:rPr lang="zh-CN" altLang="en-US" sz="2000" dirty="0" smtClean="0"/>
              <a:t>链路加密时，</a:t>
            </a:r>
            <a:r>
              <a:rPr lang="zh-CN" altLang="en-US" sz="2000" dirty="0" smtClean="0">
                <a:solidFill>
                  <a:srgbClr val="0000FF"/>
                </a:solidFill>
              </a:rPr>
              <a:t>每一链路两端的一对结点都应共享一个密钥</a:t>
            </a:r>
            <a:r>
              <a:rPr lang="zh-CN" altLang="en-US" sz="2000" dirty="0" smtClean="0"/>
              <a:t>，不同结点对共享不同的密钥。因此</a:t>
            </a:r>
            <a:r>
              <a:rPr lang="zh-CN" altLang="en-US" sz="2000" dirty="0" smtClean="0">
                <a:solidFill>
                  <a:srgbClr val="0000FF"/>
                </a:solidFill>
              </a:rPr>
              <a:t>需提供很多密钥，每个密钥仅分配给一对结点。</a:t>
            </a:r>
            <a:endParaRPr lang="zh-CN" altLang="en-US"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48</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211971" name="Object 3"/>
          <p:cNvGraphicFramePr>
            <a:graphicFrameLocks noChangeAspect="1"/>
          </p:cNvGraphicFramePr>
          <p:nvPr/>
        </p:nvGraphicFramePr>
        <p:xfrm>
          <a:off x="1295400" y="5181600"/>
          <a:ext cx="6705600" cy="1428750"/>
        </p:xfrm>
        <a:graphic>
          <a:graphicData uri="http://schemas.openxmlformats.org/presentationml/2006/ole">
            <p:oleObj spid="_x0000_s211971" name="Visio" r:id="rId3" imgW="5293613" imgH="1009856" progId="Visio.Drawing.11">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 </a:t>
            </a:r>
            <a:r>
              <a:rPr lang="zh-CN" altLang="en-US" dirty="0" smtClean="0"/>
              <a:t>网络加密方式</a:t>
            </a:r>
            <a:endParaRPr lang="zh-CN" altLang="en-US" dirty="0"/>
          </a:p>
        </p:txBody>
      </p:sp>
      <p:sp>
        <p:nvSpPr>
          <p:cNvPr id="3" name="内容占位符 2"/>
          <p:cNvSpPr>
            <a:spLocks noGrp="1"/>
          </p:cNvSpPr>
          <p:nvPr>
            <p:ph idx="1"/>
          </p:nvPr>
        </p:nvSpPr>
        <p:spPr>
          <a:xfrm>
            <a:off x="457200" y="914400"/>
            <a:ext cx="8229600" cy="5562600"/>
          </a:xfrm>
        </p:spPr>
        <p:txBody>
          <a:bodyPr/>
          <a:lstStyle/>
          <a:p>
            <a:r>
              <a:rPr lang="en-US" altLang="zh-CN" sz="2000" dirty="0" smtClean="0">
                <a:solidFill>
                  <a:srgbClr val="0000FF"/>
                </a:solidFill>
              </a:rPr>
              <a:t>(2) </a:t>
            </a:r>
            <a:r>
              <a:rPr lang="zh-CN" altLang="en-US" sz="2000" dirty="0" smtClean="0">
                <a:solidFill>
                  <a:srgbClr val="FF0000"/>
                </a:solidFill>
              </a:rPr>
              <a:t>端到端加密</a:t>
            </a:r>
            <a:r>
              <a:rPr lang="zh-CN" altLang="en-US" sz="2000" dirty="0" smtClean="0">
                <a:solidFill>
                  <a:srgbClr val="0000FF"/>
                </a:solidFill>
              </a:rPr>
              <a:t>是指仅在一对用户的通信线路两端</a:t>
            </a:r>
            <a:r>
              <a:rPr lang="en-US" altLang="zh-CN" sz="2000" dirty="0" smtClean="0">
                <a:solidFill>
                  <a:srgbClr val="0000FF"/>
                </a:solidFill>
              </a:rPr>
              <a:t>(</a:t>
            </a:r>
            <a:r>
              <a:rPr lang="zh-CN" altLang="en-US" sz="2000" dirty="0" smtClean="0">
                <a:solidFill>
                  <a:srgbClr val="0000FF"/>
                </a:solidFill>
              </a:rPr>
              <a:t>即源节点和终端节点</a:t>
            </a:r>
            <a:r>
              <a:rPr lang="en-US" altLang="zh-CN" sz="2000" dirty="0" smtClean="0">
                <a:solidFill>
                  <a:srgbClr val="0000FF"/>
                </a:solidFill>
              </a:rPr>
              <a:t>)</a:t>
            </a:r>
            <a:r>
              <a:rPr lang="zh-CN" altLang="en-US" sz="2000" dirty="0" smtClean="0">
                <a:solidFill>
                  <a:srgbClr val="0000FF"/>
                </a:solidFill>
              </a:rPr>
              <a:t>进行加密</a:t>
            </a:r>
          </a:p>
          <a:p>
            <a:pPr lvl="1"/>
            <a:r>
              <a:rPr lang="zh-CN" altLang="en-US" sz="2000" dirty="0" smtClean="0">
                <a:solidFill>
                  <a:srgbClr val="0000FF"/>
                </a:solidFill>
              </a:rPr>
              <a:t>可防止对网络上链路和交换机的攻击</a:t>
            </a:r>
            <a:endParaRPr lang="zh-CN" altLang="en-US" sz="2000" dirty="0" smtClean="0"/>
          </a:p>
          <a:p>
            <a:pPr lvl="1"/>
            <a:r>
              <a:rPr lang="zh-CN" altLang="en-US" sz="2000" dirty="0" smtClean="0">
                <a:solidFill>
                  <a:srgbClr val="0000FF"/>
                </a:solidFill>
              </a:rPr>
              <a:t>还能提供一定程度的认证</a:t>
            </a:r>
            <a:r>
              <a:rPr lang="zh-CN" altLang="en-US" sz="2000" dirty="0" smtClean="0"/>
              <a:t>，因为源节点和终端节点共享同一密钥，所以终端节点相信自己收到的数据报的确是由源节点发来的。</a:t>
            </a:r>
            <a:r>
              <a:rPr lang="zh-CN" altLang="en-US" sz="2000" dirty="0" smtClean="0">
                <a:solidFill>
                  <a:srgbClr val="0000FF"/>
                </a:solidFill>
              </a:rPr>
              <a:t>链路加密方式不具备这种认证功能</a:t>
            </a:r>
          </a:p>
          <a:p>
            <a:pPr lvl="1"/>
            <a:r>
              <a:rPr lang="zh-CN" altLang="en-US" sz="2000" dirty="0" smtClean="0">
                <a:solidFill>
                  <a:srgbClr val="0000FF"/>
                </a:solidFill>
              </a:rPr>
              <a:t>端到端加密的缺点：</a:t>
            </a:r>
            <a:r>
              <a:rPr lang="en-US" altLang="zh-CN" sz="2000" dirty="0" smtClean="0">
                <a:solidFill>
                  <a:srgbClr val="0000FF"/>
                </a:solidFill>
              </a:rPr>
              <a:t>IP</a:t>
            </a:r>
            <a:r>
              <a:rPr lang="zh-CN" altLang="en-US" sz="2000" dirty="0" smtClean="0">
                <a:solidFill>
                  <a:srgbClr val="0000FF"/>
                </a:solidFill>
              </a:rPr>
              <a:t>包的报头和路由选项等所有不具有端到端特性的数据无法加密，主机只能对数据报中的用户数据部分加密而报头则以明文形式传送，这样虽然用户数据部分是安全的，然而却容易受业务流量分析的攻击</a:t>
            </a:r>
            <a:endParaRPr lang="en-US" altLang="zh-CN" sz="2000" dirty="0" smtClean="0">
              <a:solidFill>
                <a:srgbClr val="0000FF"/>
              </a:solidFill>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49</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212994" name="Object 2"/>
          <p:cNvGraphicFramePr>
            <a:graphicFrameLocks noChangeAspect="1"/>
          </p:cNvGraphicFramePr>
          <p:nvPr/>
        </p:nvGraphicFramePr>
        <p:xfrm>
          <a:off x="1295400" y="5181600"/>
          <a:ext cx="6705600" cy="1428750"/>
        </p:xfrm>
        <a:graphic>
          <a:graphicData uri="http://schemas.openxmlformats.org/presentationml/2006/ole">
            <p:oleObj spid="_x0000_s212994" name="Visio" r:id="rId3" imgW="5293613" imgH="1009856" progId="Visio.Drawing.11">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二、课程学习目的和方法</a:t>
            </a:r>
            <a:endParaRPr lang="zh-CN" altLang="en-US" dirty="0"/>
          </a:p>
        </p:txBody>
      </p:sp>
      <p:sp>
        <p:nvSpPr>
          <p:cNvPr id="3" name="内容占位符 2"/>
          <p:cNvSpPr>
            <a:spLocks noGrp="1"/>
          </p:cNvSpPr>
          <p:nvPr>
            <p:ph idx="1"/>
          </p:nvPr>
        </p:nvSpPr>
        <p:spPr>
          <a:xfrm>
            <a:off x="457200" y="914400"/>
            <a:ext cx="8229600" cy="5562600"/>
          </a:xfrm>
        </p:spPr>
        <p:txBody>
          <a:bodyPr/>
          <a:lstStyle/>
          <a:p>
            <a:r>
              <a:rPr lang="zh-CN" altLang="en-US" sz="2400" dirty="0" smtClean="0"/>
              <a:t>课程学习的目的</a:t>
            </a:r>
            <a:endParaRPr lang="en-US" altLang="zh-CN" sz="2400" dirty="0" smtClean="0"/>
          </a:p>
          <a:p>
            <a:pPr lvl="1"/>
            <a:r>
              <a:rPr lang="zh-CN" altLang="en-US" sz="2000" dirty="0" smtClean="0"/>
              <a:t>了解</a:t>
            </a:r>
            <a:r>
              <a:rPr lang="zh-CN" altLang="zh-CN" sz="2000" dirty="0" smtClean="0"/>
              <a:t>现代密码学</a:t>
            </a:r>
            <a:r>
              <a:rPr lang="zh-CN" altLang="en-US" sz="2000" dirty="0" smtClean="0"/>
              <a:t>基础问题和应用</a:t>
            </a:r>
            <a:endParaRPr lang="en-US" altLang="zh-CN" sz="2000" dirty="0" smtClean="0"/>
          </a:p>
          <a:p>
            <a:pPr lvl="1"/>
            <a:r>
              <a:rPr lang="zh-CN" altLang="zh-CN" sz="2000" dirty="0" smtClean="0"/>
              <a:t>掌握现代密码学的基本概念、理论</a:t>
            </a:r>
            <a:r>
              <a:rPr lang="zh-CN" altLang="en-US" sz="2000" dirty="0" smtClean="0"/>
              <a:t>、算法、标准</a:t>
            </a:r>
            <a:r>
              <a:rPr lang="zh-CN" altLang="zh-CN" sz="2000" dirty="0" smtClean="0"/>
              <a:t>和</a:t>
            </a:r>
            <a:r>
              <a:rPr lang="zh-CN" altLang="en-US" sz="2000" dirty="0" smtClean="0"/>
              <a:t>设计</a:t>
            </a:r>
            <a:r>
              <a:rPr lang="zh-CN" altLang="zh-CN" sz="2000" dirty="0" smtClean="0"/>
              <a:t>方法</a:t>
            </a:r>
            <a:r>
              <a:rPr lang="zh-CN" altLang="en-US" sz="2000" dirty="0" smtClean="0"/>
              <a:t>，</a:t>
            </a:r>
            <a:r>
              <a:rPr lang="zh-CN" altLang="zh-CN" sz="2000" dirty="0" smtClean="0"/>
              <a:t>具备进行密码学理论研究的知识基础；</a:t>
            </a:r>
            <a:endParaRPr lang="en-US" altLang="zh-CN" sz="2000" dirty="0" smtClean="0"/>
          </a:p>
          <a:p>
            <a:pPr lvl="1"/>
            <a:r>
              <a:rPr lang="zh-CN" altLang="zh-CN" sz="2000" dirty="0" smtClean="0"/>
              <a:t>了解密码学的发展方向和新兴密码技术；</a:t>
            </a:r>
            <a:endParaRPr lang="en-US" altLang="zh-CN" sz="2000" dirty="0" smtClean="0"/>
          </a:p>
          <a:p>
            <a:pPr lvl="1"/>
            <a:r>
              <a:rPr lang="zh-CN" altLang="zh-CN" sz="2000" dirty="0" smtClean="0"/>
              <a:t>具备在信息网络系统中分析和应用密码技术的能力。</a:t>
            </a:r>
          </a:p>
          <a:p>
            <a:r>
              <a:rPr lang="zh-CN" altLang="en-US" sz="2400" dirty="0" smtClean="0"/>
              <a:t>学习方法</a:t>
            </a:r>
            <a:endParaRPr lang="en-US" altLang="zh-CN" sz="2400" dirty="0" smtClean="0"/>
          </a:p>
          <a:p>
            <a:pPr lvl="1"/>
            <a:r>
              <a:rPr lang="zh-CN" altLang="en-US" sz="2000" dirty="0" smtClean="0"/>
              <a:t>前修课程：信息安全数学基础、计算机网络、概率论</a:t>
            </a:r>
            <a:endParaRPr lang="en-US" altLang="zh-CN" sz="2000" dirty="0" smtClean="0"/>
          </a:p>
          <a:p>
            <a:pPr lvl="1"/>
            <a:r>
              <a:rPr lang="zh-CN" altLang="en-US" sz="2000" dirty="0" smtClean="0"/>
              <a:t>增加课外阅读、关注安全发展、学术讲座交流、提高概念理解</a:t>
            </a:r>
            <a:endParaRPr lang="en-US" altLang="zh-CN" sz="2000" dirty="0" smtClean="0"/>
          </a:p>
          <a:p>
            <a:pPr lvl="1"/>
            <a:r>
              <a:rPr lang="zh-CN" altLang="en-US" sz="2000" dirty="0" smtClean="0"/>
              <a:t>实验、讨论等</a:t>
            </a:r>
            <a:endParaRPr lang="zh-CN" altLang="zh-CN"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课程介绍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 </a:t>
            </a:r>
            <a:r>
              <a:rPr lang="zh-CN" altLang="en-US" dirty="0" smtClean="0"/>
              <a:t>网络加密方式</a:t>
            </a:r>
            <a:endParaRPr lang="zh-CN" altLang="en-US" dirty="0"/>
          </a:p>
        </p:txBody>
      </p:sp>
      <p:sp>
        <p:nvSpPr>
          <p:cNvPr id="3" name="内容占位符 2"/>
          <p:cNvSpPr>
            <a:spLocks noGrp="1"/>
          </p:cNvSpPr>
          <p:nvPr>
            <p:ph idx="1"/>
          </p:nvPr>
        </p:nvSpPr>
        <p:spPr>
          <a:xfrm>
            <a:off x="457200" y="914400"/>
            <a:ext cx="8382000" cy="5562600"/>
          </a:xfrm>
        </p:spPr>
        <p:txBody>
          <a:bodyPr/>
          <a:lstStyle/>
          <a:p>
            <a:r>
              <a:rPr lang="en-US" altLang="zh-CN" sz="2000" dirty="0" smtClean="0">
                <a:solidFill>
                  <a:srgbClr val="0000FF"/>
                </a:solidFill>
              </a:rPr>
              <a:t>(3) </a:t>
            </a:r>
            <a:r>
              <a:rPr lang="zh-CN" altLang="en-US" sz="2000" dirty="0" smtClean="0">
                <a:solidFill>
                  <a:srgbClr val="FF0000"/>
                </a:solidFill>
              </a:rPr>
              <a:t>两种加密方式结合使用</a:t>
            </a:r>
            <a:endParaRPr lang="en-US" altLang="zh-CN" sz="2000" dirty="0" smtClean="0">
              <a:solidFill>
                <a:srgbClr val="FF0000"/>
              </a:solidFill>
            </a:endParaRPr>
          </a:p>
          <a:p>
            <a:pPr lvl="1"/>
            <a:r>
              <a:rPr lang="zh-CN" altLang="en-US" sz="2000" dirty="0" smtClean="0">
                <a:solidFill>
                  <a:srgbClr val="0000FF"/>
                </a:solidFill>
              </a:rPr>
              <a:t>主机用端到端加密密钥加密数据报中用户的数据报部分，然后用链路加密密钥对整个数据报再加密一次。可以提高安全性</a:t>
            </a:r>
            <a:endParaRPr lang="en-US" altLang="zh-CN" sz="2000" dirty="0" smtClean="0">
              <a:solidFill>
                <a:srgbClr val="0000FF"/>
              </a:solidFill>
            </a:endParaRPr>
          </a:p>
          <a:p>
            <a:pPr lvl="1"/>
            <a:r>
              <a:rPr lang="zh-CN" altLang="en-US" sz="2000" dirty="0" smtClean="0">
                <a:solidFill>
                  <a:srgbClr val="0000FF"/>
                </a:solidFill>
              </a:rPr>
              <a:t>数据包每经过一个交换机或路由器，要进行一次链路解密，读取</a:t>
            </a:r>
            <a:r>
              <a:rPr lang="en-US" altLang="zh-CN" sz="2000" dirty="0" smtClean="0">
                <a:solidFill>
                  <a:srgbClr val="0000FF"/>
                </a:solidFill>
              </a:rPr>
              <a:t>IP</a:t>
            </a:r>
            <a:r>
              <a:rPr lang="zh-CN" altLang="en-US" sz="2000" dirty="0" smtClean="0">
                <a:solidFill>
                  <a:srgbClr val="0000FF"/>
                </a:solidFill>
              </a:rPr>
              <a:t>报头和路由选项，再用下一链路的密钥重新加密发给下一跳的交换机。</a:t>
            </a:r>
            <a:r>
              <a:rPr lang="zh-CN" altLang="en-US" sz="2000" dirty="0" smtClean="0"/>
              <a:t>所以当两种加密方式结合起来使用时，除了在每个交换机内部数据报报头是明文形式外，其它整个过程数据报都是密文形式</a:t>
            </a:r>
            <a:endParaRPr lang="zh-CN" altLang="en-US"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50</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212994" name="Object 2"/>
          <p:cNvGraphicFramePr>
            <a:graphicFrameLocks noChangeAspect="1"/>
          </p:cNvGraphicFramePr>
          <p:nvPr/>
        </p:nvGraphicFramePr>
        <p:xfrm>
          <a:off x="1295400" y="3886200"/>
          <a:ext cx="6705600" cy="1428750"/>
        </p:xfrm>
        <a:graphic>
          <a:graphicData uri="http://schemas.openxmlformats.org/presentationml/2006/ole">
            <p:oleObj spid="_x0000_s214018" name="Visio" r:id="rId3" imgW="5293613" imgH="1009856" progId="Visio.Drawing.11">
              <p:embed/>
            </p:oleObj>
          </a:graphicData>
        </a:graphic>
      </p:graphicFrame>
      <p:graphicFrame>
        <p:nvGraphicFramePr>
          <p:cNvPr id="214019" name="Object 3"/>
          <p:cNvGraphicFramePr>
            <a:graphicFrameLocks noChangeAspect="1"/>
          </p:cNvGraphicFramePr>
          <p:nvPr/>
        </p:nvGraphicFramePr>
        <p:xfrm>
          <a:off x="5181600" y="5257800"/>
          <a:ext cx="3200400" cy="1338927"/>
        </p:xfrm>
        <a:graphic>
          <a:graphicData uri="http://schemas.openxmlformats.org/presentationml/2006/ole">
            <p:oleObj spid="_x0000_s214019" name="Visio" r:id="rId4" imgW="5456061" imgH="2279204" progId="Visio.Drawing.11">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 </a:t>
            </a:r>
            <a:r>
              <a:rPr lang="zh-CN" altLang="en-US" dirty="0" smtClean="0"/>
              <a:t>网络加密方式</a:t>
            </a:r>
            <a:endParaRPr lang="zh-CN" altLang="en-US" dirty="0"/>
          </a:p>
        </p:txBody>
      </p:sp>
      <p:sp>
        <p:nvSpPr>
          <p:cNvPr id="3" name="内容占位符 2"/>
          <p:cNvSpPr>
            <a:spLocks noGrp="1"/>
          </p:cNvSpPr>
          <p:nvPr>
            <p:ph idx="1"/>
          </p:nvPr>
        </p:nvSpPr>
        <p:spPr>
          <a:xfrm>
            <a:off x="457200" y="914400"/>
            <a:ext cx="8382000" cy="5562600"/>
          </a:xfrm>
        </p:spPr>
        <p:txBody>
          <a:bodyPr/>
          <a:lstStyle/>
          <a:p>
            <a:pPr>
              <a:lnSpc>
                <a:spcPct val="110000"/>
              </a:lnSpc>
              <a:spcBef>
                <a:spcPts val="500"/>
              </a:spcBef>
              <a:spcAft>
                <a:spcPts val="200"/>
              </a:spcAft>
            </a:pPr>
            <a:r>
              <a:rPr lang="en-US" altLang="zh-CN" sz="2400" dirty="0" smtClean="0"/>
              <a:t>2</a:t>
            </a:r>
            <a:r>
              <a:rPr lang="zh-CN" altLang="en-US" sz="2400" dirty="0" smtClean="0"/>
              <a:t>．端到端加密的逻辑位置</a:t>
            </a:r>
            <a:endParaRPr lang="en-US" altLang="zh-CN" sz="2400" dirty="0" smtClean="0"/>
          </a:p>
          <a:p>
            <a:pPr lvl="1">
              <a:lnSpc>
                <a:spcPct val="110000"/>
              </a:lnSpc>
              <a:spcBef>
                <a:spcPts val="500"/>
              </a:spcBef>
              <a:spcAft>
                <a:spcPts val="200"/>
              </a:spcAft>
            </a:pPr>
            <a:r>
              <a:rPr lang="zh-CN" altLang="en-US" sz="1800" dirty="0" smtClean="0"/>
              <a:t>是指将加密功能放在</a:t>
            </a:r>
            <a:r>
              <a:rPr lang="en-US" altLang="zh-CN" sz="1800" dirty="0" smtClean="0"/>
              <a:t>OSI</a:t>
            </a:r>
            <a:r>
              <a:rPr lang="zh-CN" altLang="en-US" sz="1800" dirty="0" smtClean="0"/>
              <a:t>参考模型的哪一层，可有几种选择</a:t>
            </a:r>
          </a:p>
          <a:p>
            <a:pPr lvl="1">
              <a:lnSpc>
                <a:spcPct val="110000"/>
              </a:lnSpc>
            </a:pPr>
            <a:r>
              <a:rPr lang="en-US" altLang="zh-CN" sz="1800" dirty="0" smtClean="0">
                <a:solidFill>
                  <a:srgbClr val="0000FF"/>
                </a:solidFill>
              </a:rPr>
              <a:t>(1) </a:t>
            </a:r>
            <a:r>
              <a:rPr lang="zh-CN" altLang="en-US" sz="1800" dirty="0" smtClean="0">
                <a:solidFill>
                  <a:srgbClr val="0000FF"/>
                </a:solidFill>
              </a:rPr>
              <a:t>同一网络内，最低层的端到端加密可在网络层进行</a:t>
            </a:r>
          </a:p>
          <a:p>
            <a:pPr lvl="2">
              <a:lnSpc>
                <a:spcPct val="110000"/>
              </a:lnSpc>
            </a:pPr>
            <a:r>
              <a:rPr lang="zh-CN" altLang="en-US" sz="1800" dirty="0" smtClean="0"/>
              <a:t>任意两个终端如果共享同一密钥和加密方案，就可进行保密通信。在两个终端之间的所有实体之间的通信都将被同一密钥所保护。</a:t>
            </a:r>
            <a:endParaRPr lang="en-US" altLang="zh-CN" sz="1800" dirty="0" smtClean="0"/>
          </a:p>
          <a:p>
            <a:pPr lvl="2">
              <a:lnSpc>
                <a:spcPct val="110000"/>
              </a:lnSpc>
            </a:pPr>
            <a:r>
              <a:rPr lang="zh-CN" altLang="en-US" sz="1800" dirty="0" smtClean="0"/>
              <a:t>这里实体是指用户或进程、而一个终端中可能运行多个不同的实体</a:t>
            </a:r>
          </a:p>
          <a:p>
            <a:pPr lvl="1">
              <a:lnSpc>
                <a:spcPct val="110000"/>
              </a:lnSpc>
            </a:pPr>
            <a:r>
              <a:rPr lang="en-US" altLang="zh-CN" sz="1800" dirty="0" smtClean="0">
                <a:solidFill>
                  <a:srgbClr val="0000FF"/>
                </a:solidFill>
              </a:rPr>
              <a:t>(2) </a:t>
            </a:r>
            <a:r>
              <a:rPr lang="zh-CN" altLang="en-US" sz="1800" dirty="0" smtClean="0">
                <a:solidFill>
                  <a:srgbClr val="0000FF"/>
                </a:solidFill>
              </a:rPr>
              <a:t>一种特例是当两个用户是同一网络内的相邻节点时，链路加密也可以称为端到端加密</a:t>
            </a:r>
            <a:endParaRPr lang="zh-CN" altLang="en-US" sz="2000" dirty="0" smtClean="0"/>
          </a:p>
          <a:p>
            <a:pPr lvl="1">
              <a:lnSpc>
                <a:spcPct val="110000"/>
              </a:lnSpc>
            </a:pPr>
            <a:r>
              <a:rPr lang="en-US" altLang="zh-CN" sz="1800" dirty="0" smtClean="0">
                <a:solidFill>
                  <a:srgbClr val="0000FF"/>
                </a:solidFill>
              </a:rPr>
              <a:t>(3) </a:t>
            </a:r>
            <a:r>
              <a:rPr lang="zh-CN" altLang="en-US" sz="1800" dirty="0" smtClean="0">
                <a:solidFill>
                  <a:srgbClr val="0000FF"/>
                </a:solidFill>
              </a:rPr>
              <a:t>跨两种不同网络或需要存储转发网关时，端到端加密只能在应用层</a:t>
            </a:r>
            <a:r>
              <a:rPr lang="en-US" altLang="zh-CN" sz="1800" dirty="0" smtClean="0">
                <a:solidFill>
                  <a:srgbClr val="0000FF"/>
                </a:solidFill>
              </a:rPr>
              <a:t>(TCP/IP</a:t>
            </a:r>
            <a:r>
              <a:rPr lang="zh-CN" altLang="en-US" sz="1800" dirty="0" smtClean="0">
                <a:solidFill>
                  <a:srgbClr val="0000FF"/>
                </a:solidFill>
              </a:rPr>
              <a:t>协议中的应用层</a:t>
            </a:r>
            <a:r>
              <a:rPr lang="en-US" altLang="zh-CN" sz="1800" dirty="0" smtClean="0">
                <a:solidFill>
                  <a:srgbClr val="0000FF"/>
                </a:solidFill>
              </a:rPr>
              <a:t>)</a:t>
            </a:r>
            <a:r>
              <a:rPr lang="zh-CN" altLang="en-US" sz="1800" dirty="0" smtClean="0">
                <a:solidFill>
                  <a:srgbClr val="0000FF"/>
                </a:solidFill>
              </a:rPr>
              <a:t>数据进行加密。</a:t>
            </a:r>
            <a:endParaRPr lang="en-US" altLang="zh-CN" sz="1800" dirty="0" smtClean="0">
              <a:solidFill>
                <a:srgbClr val="0000FF"/>
              </a:solidFill>
            </a:endParaRPr>
          </a:p>
          <a:p>
            <a:pPr lvl="2">
              <a:lnSpc>
                <a:spcPct val="110000"/>
              </a:lnSpc>
            </a:pPr>
            <a:r>
              <a:rPr lang="zh-CN" altLang="en-US" sz="1800" dirty="0" smtClean="0">
                <a:solidFill>
                  <a:srgbClr val="0000FF"/>
                </a:solidFill>
              </a:rPr>
              <a:t>比如</a:t>
            </a:r>
            <a:r>
              <a:rPr lang="en-US" altLang="zh-CN" sz="1800" dirty="0" smtClean="0">
                <a:solidFill>
                  <a:srgbClr val="0000FF"/>
                </a:solidFill>
              </a:rPr>
              <a:t>IPv4</a:t>
            </a:r>
            <a:r>
              <a:rPr lang="zh-CN" altLang="en-US" sz="1800" dirty="0" smtClean="0">
                <a:solidFill>
                  <a:srgbClr val="0000FF"/>
                </a:solidFill>
              </a:rPr>
              <a:t>网络实体和</a:t>
            </a:r>
            <a:r>
              <a:rPr lang="en-US" altLang="zh-CN" sz="1800" dirty="0" smtClean="0">
                <a:solidFill>
                  <a:srgbClr val="0000FF"/>
                </a:solidFill>
              </a:rPr>
              <a:t>IPv6</a:t>
            </a:r>
            <a:r>
              <a:rPr lang="zh-CN" altLang="en-US" sz="1800" dirty="0" smtClean="0">
                <a:solidFill>
                  <a:srgbClr val="0000FF"/>
                </a:solidFill>
              </a:rPr>
              <a:t>网络实体通信、</a:t>
            </a:r>
            <a:r>
              <a:rPr lang="en-US" altLang="zh-CN" sz="1800" dirty="0" smtClean="0">
                <a:solidFill>
                  <a:srgbClr val="0000FF"/>
                </a:solidFill>
              </a:rPr>
              <a:t> OSI</a:t>
            </a:r>
            <a:r>
              <a:rPr lang="zh-CN" altLang="en-US" sz="1800" dirty="0" smtClean="0">
                <a:solidFill>
                  <a:srgbClr val="0000FF"/>
                </a:solidFill>
              </a:rPr>
              <a:t>结构和</a:t>
            </a:r>
            <a:r>
              <a:rPr lang="en-US" altLang="zh-CN" sz="1800" dirty="0" smtClean="0">
                <a:solidFill>
                  <a:srgbClr val="0000FF"/>
                </a:solidFill>
              </a:rPr>
              <a:t>TCP/IP</a:t>
            </a:r>
            <a:r>
              <a:rPr lang="zh-CN" altLang="en-US" sz="1800" dirty="0" smtClean="0">
                <a:solidFill>
                  <a:srgbClr val="0000FF"/>
                </a:solidFill>
              </a:rPr>
              <a:t>结构网络互连、电子邮件</a:t>
            </a:r>
            <a:r>
              <a:rPr lang="en-US" altLang="zh-CN" sz="1800" dirty="0" smtClean="0">
                <a:solidFill>
                  <a:srgbClr val="0000FF"/>
                </a:solidFill>
              </a:rPr>
              <a:t>(</a:t>
            </a:r>
            <a:r>
              <a:rPr lang="zh-CN" altLang="en-US" sz="1800" dirty="0" smtClean="0">
                <a:solidFill>
                  <a:srgbClr val="0000FF"/>
                </a:solidFill>
              </a:rPr>
              <a:t>需要邮件服务器进行存储转发</a:t>
            </a:r>
            <a:r>
              <a:rPr lang="en-US" altLang="zh-CN" sz="1800" dirty="0" smtClean="0">
                <a:solidFill>
                  <a:srgbClr val="0000FF"/>
                </a:solidFill>
              </a:rPr>
              <a:t>)</a:t>
            </a:r>
          </a:p>
          <a:p>
            <a:pPr lvl="2">
              <a:lnSpc>
                <a:spcPct val="110000"/>
              </a:lnSpc>
            </a:pPr>
            <a:r>
              <a:rPr lang="zh-CN" altLang="en-US" sz="1800" dirty="0" smtClean="0">
                <a:solidFill>
                  <a:srgbClr val="0000FF"/>
                </a:solidFill>
              </a:rPr>
              <a:t>这些情况均需要网关的支持，比如协议转换网关、邮件服务器等，在网关中，必须提取应用数据重新打包传输</a:t>
            </a:r>
            <a:endParaRPr lang="en-US" altLang="zh-CN" sz="1800" dirty="0" smtClean="0">
              <a:solidFill>
                <a:srgbClr val="0000FF"/>
              </a:solidFill>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51</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 </a:t>
            </a:r>
            <a:r>
              <a:rPr lang="zh-CN" altLang="en-US" dirty="0" smtClean="0"/>
              <a:t>网络加密方式</a:t>
            </a:r>
            <a:endParaRPr lang="zh-CN" altLang="en-US" dirty="0"/>
          </a:p>
        </p:txBody>
      </p:sp>
      <p:sp>
        <p:nvSpPr>
          <p:cNvPr id="3" name="内容占位符 2"/>
          <p:cNvSpPr>
            <a:spLocks noGrp="1"/>
          </p:cNvSpPr>
          <p:nvPr>
            <p:ph idx="1"/>
          </p:nvPr>
        </p:nvSpPr>
        <p:spPr>
          <a:xfrm>
            <a:off x="457200" y="914400"/>
            <a:ext cx="8382000" cy="2057400"/>
          </a:xfrm>
        </p:spPr>
        <p:txBody>
          <a:bodyPr/>
          <a:lstStyle/>
          <a:p>
            <a:pPr>
              <a:lnSpc>
                <a:spcPct val="100000"/>
              </a:lnSpc>
            </a:pPr>
            <a:r>
              <a:rPr lang="zh-CN" altLang="en-US" sz="2000" dirty="0" smtClean="0"/>
              <a:t>如图：用电子邮件网关沟通两个互联网，分别使用</a:t>
            </a:r>
            <a:r>
              <a:rPr lang="en-US" altLang="zh-CN" sz="2000" dirty="0" smtClean="0">
                <a:solidFill>
                  <a:srgbClr val="0000FF"/>
                </a:solidFill>
              </a:rPr>
              <a:t>OSI</a:t>
            </a:r>
            <a:r>
              <a:rPr lang="zh-CN" altLang="en-US" sz="2000" dirty="0" smtClean="0">
                <a:solidFill>
                  <a:srgbClr val="0000FF"/>
                </a:solidFill>
              </a:rPr>
              <a:t>结构和</a:t>
            </a:r>
            <a:r>
              <a:rPr lang="en-US" altLang="zh-CN" sz="2000" dirty="0" smtClean="0">
                <a:solidFill>
                  <a:srgbClr val="0000FF"/>
                </a:solidFill>
              </a:rPr>
              <a:t>TCP/IP</a:t>
            </a:r>
            <a:r>
              <a:rPr lang="zh-CN" altLang="en-US" sz="2000" dirty="0" smtClean="0">
                <a:solidFill>
                  <a:srgbClr val="0000FF"/>
                </a:solidFill>
              </a:rPr>
              <a:t>结构</a:t>
            </a:r>
            <a:r>
              <a:rPr lang="zh-CN" altLang="en-US" sz="2000" dirty="0" smtClean="0"/>
              <a:t>。则两个互联网之间的</a:t>
            </a:r>
            <a:r>
              <a:rPr lang="zh-CN" altLang="en-US" sz="2000" dirty="0" smtClean="0">
                <a:solidFill>
                  <a:srgbClr val="0000FF"/>
                </a:solidFill>
              </a:rPr>
              <a:t>应用层以下不存在端到端协议</a:t>
            </a:r>
          </a:p>
          <a:p>
            <a:pPr lvl="1">
              <a:lnSpc>
                <a:spcPct val="100000"/>
              </a:lnSpc>
            </a:pPr>
            <a:r>
              <a:rPr lang="zh-CN" altLang="en-US" sz="1800" dirty="0" smtClean="0"/>
              <a:t>从一个端系统发出传输和连接到邮件网关后即终止，邮件网关再建立一个新的传输并连接到另一端系统。即使两个互联网使用同一结构，也是如此</a:t>
            </a:r>
          </a:p>
          <a:p>
            <a:pPr lvl="1">
              <a:lnSpc>
                <a:spcPct val="100000"/>
              </a:lnSpc>
            </a:pPr>
            <a:r>
              <a:rPr lang="zh-CN" altLang="en-US" sz="1800" dirty="0" smtClean="0"/>
              <a:t>因此</a:t>
            </a:r>
            <a:r>
              <a:rPr lang="zh-CN" altLang="en-US" sz="1800" dirty="0" smtClean="0">
                <a:solidFill>
                  <a:srgbClr val="0000FF"/>
                </a:solidFill>
              </a:rPr>
              <a:t>对诸如电子邮件这种具有存储转发功能的应用，只有在应用层才有端端加密功能</a:t>
            </a:r>
          </a:p>
          <a:p>
            <a:pPr>
              <a:lnSpc>
                <a:spcPct val="110000"/>
              </a:lnSpc>
              <a:spcBef>
                <a:spcPts val="500"/>
              </a:spcBef>
              <a:spcAft>
                <a:spcPts val="200"/>
              </a:spcAft>
            </a:pPr>
            <a:endParaRPr lang="en-US" altLang="zh-CN" sz="1800" dirty="0" smtClean="0">
              <a:solidFill>
                <a:srgbClr val="0000FF"/>
              </a:solidFill>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52</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7" name="Object 4"/>
          <p:cNvGraphicFramePr>
            <a:graphicFrameLocks noChangeAspect="1"/>
          </p:cNvGraphicFramePr>
          <p:nvPr/>
        </p:nvGraphicFramePr>
        <p:xfrm>
          <a:off x="2438400" y="2734842"/>
          <a:ext cx="6172200" cy="3840641"/>
        </p:xfrm>
        <a:graphic>
          <a:graphicData uri="http://schemas.openxmlformats.org/presentationml/2006/ole">
            <p:oleObj spid="_x0000_s262146" name="Visio" r:id="rId3" imgW="5418822" imgH="3374206" progId="Visio.Drawing.11">
              <p:embed/>
            </p:oleObj>
          </a:graphicData>
        </a:graphic>
      </p:graphicFrame>
      <p:sp>
        <p:nvSpPr>
          <p:cNvPr id="8" name="AutoShape 5"/>
          <p:cNvSpPr>
            <a:spLocks noChangeArrowheads="1"/>
          </p:cNvSpPr>
          <p:nvPr/>
        </p:nvSpPr>
        <p:spPr bwMode="auto">
          <a:xfrm>
            <a:off x="533400" y="4572000"/>
            <a:ext cx="1600200" cy="381000"/>
          </a:xfrm>
          <a:prstGeom prst="wedgeRoundRectCallout">
            <a:avLst>
              <a:gd name="adj1" fmla="val 82677"/>
              <a:gd name="adj2" fmla="val 153333"/>
              <a:gd name="adj3" fmla="val 16667"/>
            </a:avLst>
          </a:prstGeom>
          <a:solidFill>
            <a:schemeClr val="folHlink"/>
          </a:solidFill>
          <a:ln w="9525" algn="ctr">
            <a:noFill/>
            <a:miter lim="800000"/>
            <a:headEnd/>
            <a:tailEnd/>
          </a:ln>
          <a:effectLst/>
        </p:spPr>
        <p:txBody>
          <a:bodyPr anchor="b"/>
          <a:lstStyle/>
          <a:p>
            <a:pPr algn="ctr"/>
            <a:r>
              <a:rPr lang="zh-CN" altLang="en-US" sz="1800" dirty="0">
                <a:ea typeface="华文中宋" pitchFamily="2" charset="-122"/>
              </a:rPr>
              <a:t>一条链路</a:t>
            </a:r>
          </a:p>
        </p:txBody>
      </p:sp>
      <p:sp>
        <p:nvSpPr>
          <p:cNvPr id="9" name="AutoShape 6"/>
          <p:cNvSpPr>
            <a:spLocks noChangeArrowheads="1"/>
          </p:cNvSpPr>
          <p:nvPr/>
        </p:nvSpPr>
        <p:spPr bwMode="auto">
          <a:xfrm>
            <a:off x="533400" y="5257800"/>
            <a:ext cx="1600200" cy="609600"/>
          </a:xfrm>
          <a:prstGeom prst="wedgeRoundRectCallout">
            <a:avLst>
              <a:gd name="adj1" fmla="val 77651"/>
              <a:gd name="adj2" fmla="val 52273"/>
              <a:gd name="adj3" fmla="val 16667"/>
            </a:avLst>
          </a:prstGeom>
          <a:solidFill>
            <a:schemeClr val="folHlink"/>
          </a:solidFill>
          <a:ln w="9525" algn="ctr">
            <a:noFill/>
            <a:miter lim="800000"/>
            <a:headEnd/>
            <a:tailEnd/>
          </a:ln>
          <a:effectLst/>
        </p:spPr>
        <p:txBody>
          <a:bodyPr anchor="b"/>
          <a:lstStyle/>
          <a:p>
            <a:pPr algn="ctr"/>
            <a:r>
              <a:rPr lang="zh-CN" altLang="en-US" sz="1800" dirty="0">
                <a:ea typeface="华文中宋" pitchFamily="2" charset="-122"/>
              </a:rPr>
              <a:t>在一个网络内部范围</a:t>
            </a:r>
          </a:p>
        </p:txBody>
      </p:sp>
      <p:sp>
        <p:nvSpPr>
          <p:cNvPr id="10" name="AutoShape 7"/>
          <p:cNvSpPr>
            <a:spLocks noChangeArrowheads="1"/>
          </p:cNvSpPr>
          <p:nvPr/>
        </p:nvSpPr>
        <p:spPr bwMode="auto">
          <a:xfrm>
            <a:off x="533400" y="6096000"/>
            <a:ext cx="1600200" cy="381000"/>
          </a:xfrm>
          <a:prstGeom prst="wedgeRoundRectCallout">
            <a:avLst>
              <a:gd name="adj1" fmla="val 78534"/>
              <a:gd name="adj2" fmla="val 2272"/>
              <a:gd name="adj3" fmla="val 16667"/>
            </a:avLst>
          </a:prstGeom>
          <a:solidFill>
            <a:schemeClr val="folHlink"/>
          </a:solidFill>
          <a:ln w="9525" algn="ctr">
            <a:noFill/>
            <a:miter lim="800000"/>
            <a:headEnd/>
            <a:tailEnd/>
          </a:ln>
          <a:effectLst/>
        </p:spPr>
        <p:txBody>
          <a:bodyPr anchor="b"/>
          <a:lstStyle/>
          <a:p>
            <a:pPr algn="ctr"/>
            <a:r>
              <a:rPr lang="zh-CN" altLang="en-US" sz="1800" dirty="0">
                <a:ea typeface="华文中宋" pitchFamily="2" charset="-122"/>
              </a:rPr>
              <a:t>可跨网</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 </a:t>
            </a:r>
            <a:r>
              <a:rPr lang="zh-CN" altLang="en-US" dirty="0" smtClean="0"/>
              <a:t>网络加密方式</a:t>
            </a:r>
            <a:endParaRPr lang="zh-CN" altLang="en-US" dirty="0"/>
          </a:p>
        </p:txBody>
      </p:sp>
      <p:sp>
        <p:nvSpPr>
          <p:cNvPr id="3" name="内容占位符 2"/>
          <p:cNvSpPr>
            <a:spLocks noGrp="1"/>
          </p:cNvSpPr>
          <p:nvPr>
            <p:ph idx="1"/>
          </p:nvPr>
        </p:nvSpPr>
        <p:spPr>
          <a:xfrm>
            <a:off x="457200" y="914400"/>
            <a:ext cx="8382000" cy="5562600"/>
          </a:xfrm>
        </p:spPr>
        <p:txBody>
          <a:bodyPr/>
          <a:lstStyle/>
          <a:p>
            <a:r>
              <a:rPr lang="zh-CN" altLang="en-US" sz="2400" dirty="0" smtClean="0">
                <a:solidFill>
                  <a:srgbClr val="0000FF"/>
                </a:solidFill>
              </a:rPr>
              <a:t>应用层加密的缺点是需考虑的实体数目将显著地增加</a:t>
            </a:r>
            <a:endParaRPr lang="zh-CN" altLang="en-US" sz="2400" dirty="0" smtClean="0"/>
          </a:p>
          <a:p>
            <a:pPr lvl="1"/>
            <a:r>
              <a:rPr lang="zh-CN" altLang="en-US" dirty="0" smtClean="0"/>
              <a:t>比如网络中有数百个主机，则需考虑的实体（用户和进程）可能有数千个，不同的一对实体需产生一个不同的密钥，因此需要产生和分布更多的密钥。</a:t>
            </a:r>
          </a:p>
          <a:p>
            <a:pPr lvl="1"/>
            <a:r>
              <a:rPr lang="zh-CN" altLang="en-US" dirty="0" smtClean="0"/>
              <a:t>改进的方法是在分层结构上，越往上层则加密的内容越少</a:t>
            </a:r>
          </a:p>
          <a:p>
            <a:r>
              <a:rPr lang="zh-CN" altLang="en-US" sz="2400" dirty="0" smtClean="0">
                <a:solidFill>
                  <a:srgbClr val="0000FF"/>
                </a:solidFill>
              </a:rPr>
              <a:t>需要说明的是，多数应用在网关中需要处理</a:t>
            </a:r>
            <a:r>
              <a:rPr lang="en-US" altLang="zh-CN" sz="2400" dirty="0" smtClean="0">
                <a:solidFill>
                  <a:srgbClr val="0000FF"/>
                </a:solidFill>
              </a:rPr>
              <a:t>TCP</a:t>
            </a:r>
            <a:r>
              <a:rPr lang="zh-CN" altLang="en-US" sz="2400" dirty="0" smtClean="0">
                <a:solidFill>
                  <a:srgbClr val="0000FF"/>
                </a:solidFill>
              </a:rPr>
              <a:t>连接，所以网关可以解密数据，它当然要知道密钥，这时的网关是源或目的节点</a:t>
            </a:r>
            <a:endParaRPr lang="en-US" altLang="zh-CN" sz="2400" dirty="0" smtClean="0">
              <a:solidFill>
                <a:srgbClr val="0000FF"/>
              </a:solidFill>
            </a:endParaRPr>
          </a:p>
          <a:p>
            <a:r>
              <a:rPr lang="zh-CN" altLang="en-US" sz="2400" dirty="0" smtClean="0">
                <a:solidFill>
                  <a:srgbClr val="0000FF"/>
                </a:solidFill>
              </a:rPr>
              <a:t>网关也可看做是一种存储转发设备，比如邮件网关</a:t>
            </a:r>
          </a:p>
          <a:p>
            <a:pPr>
              <a:lnSpc>
                <a:spcPct val="110000"/>
              </a:lnSpc>
              <a:spcBef>
                <a:spcPts val="500"/>
              </a:spcBef>
              <a:spcAft>
                <a:spcPts val="200"/>
              </a:spcAft>
            </a:pPr>
            <a:endParaRPr lang="en-US" altLang="zh-CN" sz="2400" dirty="0" smtClean="0">
              <a:solidFill>
                <a:srgbClr val="0000FF"/>
              </a:solidFill>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53</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1.4.1</a:t>
            </a:r>
            <a:r>
              <a:rPr lang="zh-CN" altLang="en-US" dirty="0" smtClean="0"/>
              <a:t>保密通信理论</a:t>
            </a:r>
            <a:endParaRPr lang="zh-CN" altLang="en-US" dirty="0"/>
          </a:p>
        </p:txBody>
      </p:sp>
      <p:sp>
        <p:nvSpPr>
          <p:cNvPr id="3" name="内容占位符 2"/>
          <p:cNvSpPr>
            <a:spLocks noGrp="1"/>
          </p:cNvSpPr>
          <p:nvPr>
            <p:ph idx="1"/>
          </p:nvPr>
        </p:nvSpPr>
        <p:spPr>
          <a:xfrm>
            <a:off x="457200" y="914400"/>
            <a:ext cx="8382000" cy="1905000"/>
          </a:xfrm>
        </p:spPr>
        <p:txBody>
          <a:bodyPr/>
          <a:lstStyle/>
          <a:p>
            <a:pPr>
              <a:lnSpc>
                <a:spcPct val="110000"/>
              </a:lnSpc>
            </a:pPr>
            <a:r>
              <a:rPr lang="en-US" altLang="zh-CN" sz="2400" dirty="0" smtClean="0"/>
              <a:t>1948</a:t>
            </a:r>
            <a:r>
              <a:rPr lang="zh-CN" altLang="en-US" sz="2400" dirty="0" smtClean="0"/>
              <a:t>和</a:t>
            </a:r>
            <a:r>
              <a:rPr lang="en-US" altLang="zh-CN" sz="2400" dirty="0" smtClean="0"/>
              <a:t>1949</a:t>
            </a:r>
            <a:r>
              <a:rPr lang="zh-CN" altLang="en-US" sz="2400" dirty="0" smtClean="0"/>
              <a:t>年，</a:t>
            </a:r>
            <a:r>
              <a:rPr lang="zh-CN" altLang="en-US" sz="2400" dirty="0" smtClean="0">
                <a:solidFill>
                  <a:srgbClr val="0000FF"/>
                </a:solidFill>
              </a:rPr>
              <a:t>信息论之父</a:t>
            </a:r>
            <a:r>
              <a:rPr lang="en-US" altLang="zh-CN" sz="2400" dirty="0" smtClean="0">
                <a:solidFill>
                  <a:srgbClr val="0000FF"/>
                </a:solidFill>
              </a:rPr>
              <a:t>Shannon</a:t>
            </a:r>
            <a:r>
              <a:rPr lang="zh-CN" altLang="en-US" sz="2400" dirty="0" smtClean="0"/>
              <a:t>分别发表了</a:t>
            </a:r>
            <a:r>
              <a:rPr lang="zh-CN" altLang="en-US" sz="2400" dirty="0" smtClean="0">
                <a:solidFill>
                  <a:srgbClr val="FF0000"/>
                </a:solidFill>
              </a:rPr>
              <a:t>“通信中的数学理论”</a:t>
            </a:r>
            <a:r>
              <a:rPr lang="zh-CN" altLang="en-US" sz="2400" dirty="0" smtClean="0"/>
              <a:t>和</a:t>
            </a:r>
            <a:r>
              <a:rPr lang="zh-CN" altLang="en-US" sz="2400" dirty="0" smtClean="0">
                <a:solidFill>
                  <a:srgbClr val="FF0000"/>
                </a:solidFill>
              </a:rPr>
              <a:t>“保密学的通信理论”</a:t>
            </a:r>
            <a:r>
              <a:rPr lang="zh-CN" altLang="en-US" sz="2400" dirty="0" smtClean="0"/>
              <a:t>两篇划时代意义的论文，分别为通信和保密技术的发展奠定了基础</a:t>
            </a:r>
          </a:p>
          <a:p>
            <a:pPr eaLnBrk="1" hangingPunct="1">
              <a:lnSpc>
                <a:spcPct val="110000"/>
              </a:lnSpc>
              <a:spcBef>
                <a:spcPct val="20000"/>
              </a:spcBef>
            </a:pPr>
            <a:r>
              <a:rPr lang="zh-CN" altLang="en-US" sz="2400" dirty="0" smtClean="0"/>
              <a:t>保密通信系统可以隐蔽和保护需要发送的消息，使未授权者不能提取信息，如图所示</a:t>
            </a:r>
          </a:p>
          <a:p>
            <a:pPr eaLnBrk="1" hangingPunct="1">
              <a:spcBef>
                <a:spcPts val="600"/>
              </a:spcBef>
              <a:spcAft>
                <a:spcPct val="0"/>
              </a:spcAft>
            </a:pPr>
            <a:endParaRPr lang="en-US" altLang="zh-CN" sz="24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263170" name="Object 4"/>
          <p:cNvGraphicFramePr>
            <a:graphicFrameLocks noChangeAspect="1"/>
          </p:cNvGraphicFramePr>
          <p:nvPr/>
        </p:nvGraphicFramePr>
        <p:xfrm>
          <a:off x="990600" y="3265533"/>
          <a:ext cx="7086600" cy="3211467"/>
        </p:xfrm>
        <a:graphic>
          <a:graphicData uri="http://schemas.openxmlformats.org/presentationml/2006/ole">
            <p:oleObj spid="_x0000_s263170" r:id="rId3" imgW="5179162" imgH="2353970" progId="Visio.Drawing.11">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1.4.1</a:t>
            </a:r>
            <a:r>
              <a:rPr lang="zh-CN" altLang="en-US" dirty="0" smtClean="0"/>
              <a:t>保密通信理论</a:t>
            </a:r>
            <a:endParaRPr lang="zh-CN" altLang="en-US" dirty="0"/>
          </a:p>
        </p:txBody>
      </p:sp>
      <p:sp>
        <p:nvSpPr>
          <p:cNvPr id="3" name="内容占位符 2"/>
          <p:cNvSpPr>
            <a:spLocks noGrp="1"/>
          </p:cNvSpPr>
          <p:nvPr>
            <p:ph idx="1"/>
          </p:nvPr>
        </p:nvSpPr>
        <p:spPr>
          <a:xfrm>
            <a:off x="457200" y="990600"/>
            <a:ext cx="8382000" cy="5410200"/>
          </a:xfrm>
        </p:spPr>
        <p:txBody>
          <a:bodyPr/>
          <a:lstStyle/>
          <a:p>
            <a:pPr eaLnBrk="1" hangingPunct="1">
              <a:lnSpc>
                <a:spcPct val="100000"/>
              </a:lnSpc>
            </a:pPr>
            <a:r>
              <a:rPr lang="zh-CN" altLang="en-US" sz="2000" dirty="0" smtClean="0">
                <a:solidFill>
                  <a:srgbClr val="0000FF"/>
                </a:solidFill>
              </a:rPr>
              <a:t>明文</a:t>
            </a:r>
            <a:r>
              <a:rPr lang="zh-CN" altLang="en-US" sz="2000" dirty="0" smtClean="0"/>
              <a:t>：发方将要发送的消息</a:t>
            </a:r>
            <a:r>
              <a:rPr lang="en-US" altLang="zh-CN" sz="2000" dirty="0" smtClean="0"/>
              <a:t>m</a:t>
            </a:r>
            <a:r>
              <a:rPr lang="zh-CN" altLang="en-US" sz="2000" dirty="0" smtClean="0"/>
              <a:t>， </a:t>
            </a:r>
          </a:p>
          <a:p>
            <a:pPr eaLnBrk="1" hangingPunct="1">
              <a:lnSpc>
                <a:spcPct val="100000"/>
              </a:lnSpc>
            </a:pPr>
            <a:r>
              <a:rPr lang="zh-CN" altLang="en-US" sz="2000" dirty="0" smtClean="0">
                <a:solidFill>
                  <a:srgbClr val="0000FF"/>
                </a:solidFill>
              </a:rPr>
              <a:t>密文</a:t>
            </a:r>
            <a:r>
              <a:rPr lang="zh-CN" altLang="en-US" sz="2000" dirty="0" smtClean="0"/>
              <a:t>：明文被变换成看似无意义的消息</a:t>
            </a:r>
            <a:r>
              <a:rPr lang="en-US" altLang="zh-CN" sz="2000" dirty="0" smtClean="0"/>
              <a:t>c</a:t>
            </a:r>
          </a:p>
          <a:p>
            <a:pPr eaLnBrk="1" hangingPunct="1">
              <a:lnSpc>
                <a:spcPct val="100000"/>
              </a:lnSpc>
            </a:pPr>
            <a:endParaRPr lang="en-US" altLang="zh-CN" sz="1000" dirty="0" smtClean="0"/>
          </a:p>
          <a:p>
            <a:pPr eaLnBrk="1" hangingPunct="1">
              <a:lnSpc>
                <a:spcPct val="100000"/>
              </a:lnSpc>
            </a:pPr>
            <a:r>
              <a:rPr lang="zh-CN" altLang="en-US" sz="2000" dirty="0" smtClean="0">
                <a:solidFill>
                  <a:srgbClr val="0000FF"/>
                </a:solidFill>
              </a:rPr>
              <a:t>加密</a:t>
            </a:r>
            <a:r>
              <a:rPr lang="zh-CN" altLang="en-US" sz="2000" dirty="0" smtClean="0"/>
              <a:t>：将明文变换成密文的过程</a:t>
            </a:r>
          </a:p>
          <a:p>
            <a:pPr eaLnBrk="1" hangingPunct="1">
              <a:lnSpc>
                <a:spcPct val="100000"/>
              </a:lnSpc>
            </a:pPr>
            <a:r>
              <a:rPr lang="zh-CN" altLang="en-US" sz="2000" dirty="0" smtClean="0">
                <a:solidFill>
                  <a:srgbClr val="0000FF"/>
                </a:solidFill>
              </a:rPr>
              <a:t>密码员</a:t>
            </a:r>
            <a:r>
              <a:rPr lang="zh-CN" altLang="en-US" sz="2000" dirty="0" smtClean="0"/>
              <a:t>：对明文进行加密操作的人员</a:t>
            </a:r>
          </a:p>
          <a:p>
            <a:pPr eaLnBrk="1" hangingPunct="1">
              <a:lnSpc>
                <a:spcPct val="100000"/>
              </a:lnSpc>
            </a:pPr>
            <a:r>
              <a:rPr lang="zh-CN" altLang="en-US" sz="2000" dirty="0" smtClean="0">
                <a:solidFill>
                  <a:srgbClr val="0000FF"/>
                </a:solidFill>
              </a:rPr>
              <a:t>加密算法</a:t>
            </a:r>
            <a:r>
              <a:rPr lang="zh-CN" altLang="en-US" sz="2000" dirty="0" smtClean="0"/>
              <a:t>：密码员</a:t>
            </a:r>
            <a:r>
              <a:rPr lang="zh-CN" altLang="en-US" sz="2000" dirty="0" smtClean="0">
                <a:solidFill>
                  <a:srgbClr val="C3093E"/>
                </a:solidFill>
              </a:rPr>
              <a:t>对明文加密时所采用的一组规则</a:t>
            </a:r>
            <a:endParaRPr lang="en-US" altLang="zh-CN" sz="2000" dirty="0" smtClean="0">
              <a:solidFill>
                <a:srgbClr val="C3093E"/>
              </a:solidFill>
            </a:endParaRPr>
          </a:p>
          <a:p>
            <a:pPr eaLnBrk="1" hangingPunct="1">
              <a:lnSpc>
                <a:spcPct val="100000"/>
              </a:lnSpc>
            </a:pPr>
            <a:endParaRPr lang="zh-CN" altLang="en-US" sz="1000" dirty="0" smtClean="0"/>
          </a:p>
          <a:p>
            <a:pPr eaLnBrk="1" hangingPunct="1">
              <a:lnSpc>
                <a:spcPct val="100000"/>
              </a:lnSpc>
            </a:pPr>
            <a:r>
              <a:rPr lang="zh-CN" altLang="en-US" sz="2000" dirty="0" smtClean="0">
                <a:solidFill>
                  <a:srgbClr val="0000FF"/>
                </a:solidFill>
              </a:rPr>
              <a:t>解密</a:t>
            </a:r>
            <a:r>
              <a:rPr lang="zh-CN" altLang="en-US" sz="2000" dirty="0" smtClean="0"/>
              <a:t>：由密文恢复出原明文的过程</a:t>
            </a:r>
          </a:p>
          <a:p>
            <a:pPr eaLnBrk="1" hangingPunct="1">
              <a:lnSpc>
                <a:spcPct val="100000"/>
              </a:lnSpc>
            </a:pPr>
            <a:r>
              <a:rPr lang="zh-CN" altLang="en-US" sz="2000" dirty="0" smtClean="0">
                <a:solidFill>
                  <a:srgbClr val="0000FF"/>
                </a:solidFill>
              </a:rPr>
              <a:t>接收者</a:t>
            </a:r>
            <a:r>
              <a:rPr lang="zh-CN" altLang="en-US" sz="2000" dirty="0" smtClean="0"/>
              <a:t>：传送消息的预定对象</a:t>
            </a:r>
            <a:r>
              <a:rPr lang="en-US" altLang="zh-CN" sz="2000" dirty="0" smtClean="0"/>
              <a:t>(</a:t>
            </a:r>
            <a:r>
              <a:rPr lang="zh-CN" altLang="en-US" sz="2000" dirty="0" smtClean="0">
                <a:solidFill>
                  <a:srgbClr val="0000FF"/>
                </a:solidFill>
              </a:rPr>
              <a:t>授权者</a:t>
            </a:r>
            <a:r>
              <a:rPr lang="en-US" altLang="zh-CN" sz="2000" dirty="0" smtClean="0"/>
              <a:t>)</a:t>
            </a:r>
          </a:p>
          <a:p>
            <a:pPr eaLnBrk="1" hangingPunct="1">
              <a:lnSpc>
                <a:spcPct val="100000"/>
              </a:lnSpc>
            </a:pPr>
            <a:r>
              <a:rPr lang="zh-CN" altLang="en-US" sz="2000" dirty="0" smtClean="0">
                <a:solidFill>
                  <a:srgbClr val="0000FF"/>
                </a:solidFill>
              </a:rPr>
              <a:t>解密算法</a:t>
            </a:r>
            <a:r>
              <a:rPr lang="zh-CN" altLang="en-US" sz="2000" dirty="0" smtClean="0"/>
              <a:t>：接收者</a:t>
            </a:r>
            <a:r>
              <a:rPr lang="zh-CN" altLang="en-US" sz="2000" dirty="0" smtClean="0">
                <a:solidFill>
                  <a:srgbClr val="C3093E"/>
                </a:solidFill>
              </a:rPr>
              <a:t>对密文解密时所采用的一组规则</a:t>
            </a:r>
            <a:endParaRPr lang="en-US" altLang="zh-CN" sz="2000" dirty="0" smtClean="0">
              <a:solidFill>
                <a:srgbClr val="C3093E"/>
              </a:solidFill>
            </a:endParaRPr>
          </a:p>
          <a:p>
            <a:pPr eaLnBrk="1" hangingPunct="1">
              <a:lnSpc>
                <a:spcPct val="100000"/>
              </a:lnSpc>
            </a:pPr>
            <a:endParaRPr lang="zh-CN" altLang="en-US" sz="1000" dirty="0" smtClean="0">
              <a:solidFill>
                <a:srgbClr val="C3093E"/>
              </a:solidFill>
            </a:endParaRPr>
          </a:p>
          <a:p>
            <a:pPr eaLnBrk="1" hangingPunct="1">
              <a:lnSpc>
                <a:spcPct val="110000"/>
              </a:lnSpc>
            </a:pPr>
            <a:r>
              <a:rPr lang="zh-CN" altLang="en-US" sz="2000" dirty="0" smtClean="0">
                <a:solidFill>
                  <a:srgbClr val="0000FF"/>
                </a:solidFill>
              </a:rPr>
              <a:t>密钥：</a:t>
            </a:r>
            <a:r>
              <a:rPr lang="zh-CN" altLang="en-US" sz="2000" dirty="0" smtClean="0"/>
              <a:t>加密和解密算法</a:t>
            </a:r>
            <a:r>
              <a:rPr lang="zh-CN" altLang="en-US" sz="2000" dirty="0" smtClean="0">
                <a:latin typeface="Times New Roman" pitchFamily="18" charset="0"/>
              </a:rPr>
              <a:t>的操作都是在一组密钥下控制进行的，分别称为加密密钥</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和解密密钥</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a:t>
            </a:r>
          </a:p>
          <a:p>
            <a:pPr lvl="1" eaLnBrk="1" hangingPunct="1">
              <a:lnSpc>
                <a:spcPct val="110000"/>
              </a:lnSpc>
            </a:pP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分别表示加密和解密的密钥空间，</a:t>
            </a:r>
            <a:r>
              <a:rPr lang="en-US" altLang="zh-CN" sz="2000" i="1"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K</a:t>
            </a:r>
            <a:r>
              <a:rPr lang="en-US" altLang="zh-CN" sz="2000" baseline="-25000" dirty="0" smtClean="0">
                <a:latin typeface="Times New Roman" pitchFamily="18" charset="0"/>
              </a:rPr>
              <a:t>2</a:t>
            </a:r>
            <a:endParaRPr lang="en-US" altLang="zh-CN" sz="24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cxnSp>
        <p:nvCxnSpPr>
          <p:cNvPr id="7" name="直接连接符 6"/>
          <p:cNvCxnSpPr/>
          <p:nvPr/>
        </p:nvCxnSpPr>
        <p:spPr bwMode="auto">
          <a:xfrm>
            <a:off x="838200" y="1981200"/>
            <a:ext cx="7162800" cy="0"/>
          </a:xfrm>
          <a:prstGeom prst="line">
            <a:avLst/>
          </a:prstGeom>
          <a:noFill/>
          <a:ln w="12700" cap="flat" cmpd="sng" algn="ctr">
            <a:solidFill>
              <a:srgbClr val="CC0000"/>
            </a:solidFill>
            <a:prstDash val="dash"/>
            <a:round/>
            <a:headEnd type="none" w="med" len="med"/>
            <a:tailEnd type="none" w="med" len="med"/>
          </a:ln>
          <a:effectLst/>
        </p:spPr>
      </p:cxnSp>
      <p:cxnSp>
        <p:nvCxnSpPr>
          <p:cNvPr id="9" name="直接连接符 8"/>
          <p:cNvCxnSpPr/>
          <p:nvPr/>
        </p:nvCxnSpPr>
        <p:spPr bwMode="auto">
          <a:xfrm>
            <a:off x="838200" y="3581400"/>
            <a:ext cx="7162800" cy="0"/>
          </a:xfrm>
          <a:prstGeom prst="line">
            <a:avLst/>
          </a:prstGeom>
          <a:noFill/>
          <a:ln w="12700" cap="flat" cmpd="sng" algn="ctr">
            <a:solidFill>
              <a:srgbClr val="CC0000"/>
            </a:solidFill>
            <a:prstDash val="dash"/>
            <a:round/>
            <a:headEnd type="none" w="med" len="med"/>
            <a:tailEnd type="none" w="med" len="med"/>
          </a:ln>
          <a:effectLst/>
        </p:spPr>
      </p:cxnSp>
      <p:cxnSp>
        <p:nvCxnSpPr>
          <p:cNvPr id="10" name="直接连接符 9"/>
          <p:cNvCxnSpPr/>
          <p:nvPr/>
        </p:nvCxnSpPr>
        <p:spPr bwMode="auto">
          <a:xfrm>
            <a:off x="838200" y="5181600"/>
            <a:ext cx="7162800" cy="0"/>
          </a:xfrm>
          <a:prstGeom prst="line">
            <a:avLst/>
          </a:prstGeom>
          <a:noFill/>
          <a:ln w="12700" cap="flat" cmpd="sng" algn="ctr">
            <a:solidFill>
              <a:srgbClr val="CC0000"/>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1.4.1</a:t>
            </a:r>
            <a:r>
              <a:rPr lang="zh-CN" altLang="en-US" dirty="0" smtClean="0"/>
              <a:t>保密通信理论</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zh-CN" altLang="en-US" sz="2000" dirty="0" smtClean="0">
                <a:solidFill>
                  <a:srgbClr val="0000FF"/>
                </a:solidFill>
              </a:rPr>
              <a:t>单钥密码体制：</a:t>
            </a:r>
            <a:r>
              <a:rPr lang="zh-CN" altLang="en-US" sz="2000" dirty="0" smtClean="0">
                <a:latin typeface="Times New Roman" pitchFamily="18" charset="0"/>
              </a:rPr>
              <a:t>传统密码体制所用的加密密钥和解密密钥相同</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，称为</a:t>
            </a:r>
            <a:r>
              <a:rPr lang="zh-CN" altLang="en-US" sz="2000" dirty="0" smtClean="0">
                <a:solidFill>
                  <a:srgbClr val="0000FF"/>
                </a:solidFill>
                <a:latin typeface="Times New Roman" pitchFamily="18" charset="0"/>
              </a:rPr>
              <a:t>单钥密码体制</a:t>
            </a:r>
            <a:r>
              <a:rPr lang="zh-CN" altLang="en-US" sz="2000" dirty="0" smtClean="0">
                <a:latin typeface="Times New Roman" pitchFamily="18" charset="0"/>
              </a:rPr>
              <a:t>，也称为</a:t>
            </a:r>
            <a:r>
              <a:rPr lang="zh-CN" altLang="en-US" sz="2000" dirty="0" smtClean="0">
                <a:solidFill>
                  <a:srgbClr val="0000FF"/>
                </a:solidFill>
                <a:latin typeface="Times New Roman" pitchFamily="18" charset="0"/>
              </a:rPr>
              <a:t>对称密码体制</a:t>
            </a:r>
          </a:p>
          <a:p>
            <a:pPr eaLnBrk="1" hangingPunct="1">
              <a:lnSpc>
                <a:spcPct val="110000"/>
              </a:lnSpc>
            </a:pPr>
            <a:r>
              <a:rPr lang="zh-CN" altLang="en-US" sz="2000" dirty="0" smtClean="0">
                <a:solidFill>
                  <a:srgbClr val="0000FF"/>
                </a:solidFill>
              </a:rPr>
              <a:t>双钥密码体制：</a:t>
            </a:r>
            <a:r>
              <a:rPr lang="zh-CN" altLang="en-US" sz="2000" dirty="0" smtClean="0"/>
              <a:t>加密密钥和解密密钥不相同，称为</a:t>
            </a:r>
            <a:r>
              <a:rPr lang="zh-CN" altLang="en-US" sz="2000" dirty="0" smtClean="0">
                <a:solidFill>
                  <a:srgbClr val="0000FF"/>
                </a:solidFill>
              </a:rPr>
              <a:t>双钥密码体制</a:t>
            </a:r>
            <a:r>
              <a:rPr lang="zh-CN" altLang="en-US" sz="2000" dirty="0" smtClean="0"/>
              <a:t>，也称为</a:t>
            </a:r>
            <a:r>
              <a:rPr lang="zh-CN" altLang="en-US" sz="2000" dirty="0" smtClean="0">
                <a:solidFill>
                  <a:srgbClr val="0000FF"/>
                </a:solidFill>
              </a:rPr>
              <a:t>非对称密码体制</a:t>
            </a:r>
            <a:r>
              <a:rPr lang="zh-CN" altLang="en-US" sz="2000" dirty="0" smtClean="0"/>
              <a:t>或</a:t>
            </a:r>
            <a:r>
              <a:rPr lang="zh-CN" altLang="en-US" sz="2000" dirty="0" smtClean="0">
                <a:solidFill>
                  <a:srgbClr val="0000FF"/>
                </a:solidFill>
              </a:rPr>
              <a:t>公钥体制</a:t>
            </a:r>
            <a:endParaRPr lang="en-US" altLang="zh-CN" sz="2000" dirty="0" smtClean="0">
              <a:solidFill>
                <a:srgbClr val="0000FF"/>
              </a:solidFill>
            </a:endParaRPr>
          </a:p>
          <a:p>
            <a:pPr eaLnBrk="1" hangingPunct="1">
              <a:lnSpc>
                <a:spcPct val="90000"/>
              </a:lnSpc>
            </a:pPr>
            <a:r>
              <a:rPr lang="zh-CN" altLang="en-US" sz="2000" dirty="0" smtClean="0">
                <a:solidFill>
                  <a:srgbClr val="0000FF"/>
                </a:solidFill>
              </a:rPr>
              <a:t>截收者：</a:t>
            </a:r>
            <a:r>
              <a:rPr lang="zh-CN" altLang="en-US" sz="2000" dirty="0" smtClean="0"/>
              <a:t>在信息传输和处理系统中，还有非授权者，采用窃听</a:t>
            </a:r>
            <a:r>
              <a:rPr lang="en-US" altLang="zh-CN" sz="2000" dirty="0" smtClean="0"/>
              <a:t>(</a:t>
            </a:r>
            <a:r>
              <a:rPr lang="zh-CN" altLang="en-US" sz="2000" dirty="0" smtClean="0"/>
              <a:t>搭线，电磁，声音</a:t>
            </a:r>
            <a:r>
              <a:rPr lang="en-US" altLang="zh-CN" sz="2000" dirty="0" smtClean="0"/>
              <a:t>)</a:t>
            </a:r>
            <a:r>
              <a:rPr lang="zh-CN" altLang="en-US" sz="2000" dirty="0" smtClean="0"/>
              <a:t>的方式窃取机密信息</a:t>
            </a:r>
          </a:p>
          <a:p>
            <a:pPr eaLnBrk="1" hangingPunct="1">
              <a:lnSpc>
                <a:spcPct val="90000"/>
              </a:lnSpc>
            </a:pPr>
            <a:r>
              <a:rPr lang="zh-CN" altLang="en-US" sz="2000" dirty="0" smtClean="0"/>
              <a:t>密码分析：</a:t>
            </a:r>
          </a:p>
          <a:p>
            <a:pPr lvl="1" eaLnBrk="1" hangingPunct="1">
              <a:lnSpc>
                <a:spcPct val="90000"/>
              </a:lnSpc>
            </a:pPr>
            <a:r>
              <a:rPr lang="zh-CN" altLang="en-US" sz="2000" dirty="0" smtClean="0"/>
              <a:t>截收者不知密钥，但通过分析可能从截获的密文中</a:t>
            </a:r>
            <a:r>
              <a:rPr lang="zh-CN" altLang="en-US" sz="2000" dirty="0" smtClean="0">
                <a:solidFill>
                  <a:srgbClr val="0000FF"/>
                </a:solidFill>
              </a:rPr>
              <a:t>推断出原来的明文或密钥</a:t>
            </a:r>
            <a:r>
              <a:rPr lang="zh-CN" altLang="en-US" sz="2000" dirty="0" smtClean="0"/>
              <a:t>，这一过程称为密码分析</a:t>
            </a:r>
          </a:p>
          <a:p>
            <a:pPr eaLnBrk="1" hangingPunct="1">
              <a:lnSpc>
                <a:spcPct val="90000"/>
              </a:lnSpc>
            </a:pPr>
            <a:r>
              <a:rPr lang="zh-CN" altLang="en-US" sz="2000" dirty="0" smtClean="0"/>
              <a:t>密码分析员：从事密码分析的人员</a:t>
            </a:r>
          </a:p>
          <a:p>
            <a:pPr eaLnBrk="1" hangingPunct="1">
              <a:lnSpc>
                <a:spcPct val="90000"/>
              </a:lnSpc>
            </a:pPr>
            <a:r>
              <a:rPr lang="zh-CN" altLang="en-US" sz="2000" dirty="0" smtClean="0"/>
              <a:t>密码分析学：与密码学相对应的，研究如何从密文推演出明文、密钥或解密算法的学问</a:t>
            </a:r>
            <a:r>
              <a:rPr lang="en-US" altLang="zh-CN" sz="2000" dirty="0" smtClean="0"/>
              <a:t>――</a:t>
            </a:r>
            <a:r>
              <a:rPr lang="zh-CN" altLang="en-US" sz="2000" dirty="0" smtClean="0"/>
              <a:t>研究分析和破译</a:t>
            </a:r>
          </a:p>
          <a:p>
            <a:pPr eaLnBrk="1" hangingPunct="1">
              <a:lnSpc>
                <a:spcPct val="90000"/>
              </a:lnSpc>
            </a:pPr>
            <a:r>
              <a:rPr lang="zh-CN" altLang="en-US" sz="2000" dirty="0" smtClean="0"/>
              <a:t>对保密通信系统采用截获密文进行分析的这类攻击称为</a:t>
            </a:r>
            <a:r>
              <a:rPr lang="zh-CN" altLang="en-US" sz="2000" dirty="0" smtClean="0">
                <a:solidFill>
                  <a:srgbClr val="0000FF"/>
                </a:solidFill>
              </a:rPr>
              <a:t>被动攻击</a:t>
            </a:r>
          </a:p>
          <a:p>
            <a:pPr eaLnBrk="1" hangingPunct="1">
              <a:lnSpc>
                <a:spcPct val="90000"/>
              </a:lnSpc>
            </a:pPr>
            <a:r>
              <a:rPr lang="zh-CN" altLang="en-US" sz="2000" dirty="0" smtClean="0">
                <a:solidFill>
                  <a:srgbClr val="0000FF"/>
                </a:solidFill>
              </a:rPr>
              <a:t>主动攻击</a:t>
            </a:r>
            <a:r>
              <a:rPr lang="zh-CN" altLang="en-US" sz="2000" dirty="0" smtClean="0"/>
              <a:t>：非法入侵者、攻击者或黑客主动向系统窜扰，采用删除，增添，重放、伪造等手段向系统注入假消息</a:t>
            </a:r>
            <a:endParaRPr lang="en-US" altLang="zh-CN" sz="24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cxnSp>
        <p:nvCxnSpPr>
          <p:cNvPr id="6" name="直接连接符 5"/>
          <p:cNvCxnSpPr/>
          <p:nvPr/>
        </p:nvCxnSpPr>
        <p:spPr bwMode="auto">
          <a:xfrm>
            <a:off x="838200" y="2514600"/>
            <a:ext cx="7848600" cy="0"/>
          </a:xfrm>
          <a:prstGeom prst="line">
            <a:avLst/>
          </a:prstGeom>
          <a:noFill/>
          <a:ln w="28575" cap="flat" cmpd="sng" algn="ctr">
            <a:solidFill>
              <a:srgbClr val="CC0000"/>
            </a:solidFill>
            <a:prstDash val="dash"/>
            <a:round/>
            <a:headEnd type="none" w="med" len="med"/>
            <a:tailEnd type="none" w="med" len="med"/>
          </a:ln>
          <a:effectLst/>
        </p:spPr>
      </p:cxnSp>
      <p:cxnSp>
        <p:nvCxnSpPr>
          <p:cNvPr id="8" name="直接连接符 7"/>
          <p:cNvCxnSpPr/>
          <p:nvPr/>
        </p:nvCxnSpPr>
        <p:spPr bwMode="auto">
          <a:xfrm>
            <a:off x="838200" y="5486400"/>
            <a:ext cx="7772400" cy="0"/>
          </a:xfrm>
          <a:prstGeom prst="line">
            <a:avLst/>
          </a:prstGeom>
          <a:noFill/>
          <a:ln w="28575" cap="flat" cmpd="sng" algn="ctr">
            <a:solidFill>
              <a:srgbClr val="CC0000"/>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1.4.1</a:t>
            </a:r>
            <a:r>
              <a:rPr lang="zh-CN" altLang="en-US" dirty="0" smtClean="0"/>
              <a:t>保密通信理论</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zh-CN" altLang="en-US" dirty="0" smtClean="0">
                <a:solidFill>
                  <a:srgbClr val="000000"/>
                </a:solidFill>
                <a:effectLst>
                  <a:outerShdw blurRad="38100" dist="38100" dir="2700000" algn="tl">
                    <a:srgbClr val="C0C0C0"/>
                  </a:outerShdw>
                </a:effectLst>
                <a:latin typeface="Times New Roman" pitchFamily="18" charset="0"/>
              </a:rPr>
              <a:t>如图所示的保密通信系统</a:t>
            </a:r>
            <a:endParaRPr lang="en-US" altLang="zh-CN"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00000"/>
              </a:lnSpc>
              <a:spcBef>
                <a:spcPct val="20000"/>
              </a:spcBef>
            </a:pPr>
            <a:r>
              <a:rPr lang="en-US" altLang="zh-CN" sz="2000" i="1" dirty="0" smtClean="0">
                <a:latin typeface="Times New Roman" pitchFamily="18" charset="0"/>
              </a:rPr>
              <a:t>M</a:t>
            </a:r>
            <a:r>
              <a:rPr lang="zh-CN" altLang="en-US" sz="2000" dirty="0" smtClean="0">
                <a:latin typeface="Times New Roman" pitchFamily="18" charset="0"/>
              </a:rPr>
              <a:t>表示</a:t>
            </a:r>
            <a:r>
              <a:rPr lang="zh-CN" altLang="en-US" sz="2000" dirty="0" smtClean="0">
                <a:solidFill>
                  <a:srgbClr val="0000FF"/>
                </a:solidFill>
                <a:latin typeface="Times New Roman" pitchFamily="18" charset="0"/>
              </a:rPr>
              <a:t>明文消息空间、</a:t>
            </a:r>
            <a:r>
              <a:rPr lang="en-US" altLang="zh-CN" sz="2000" i="1" dirty="0" smtClean="0">
                <a:latin typeface="Times New Roman" pitchFamily="18" charset="0"/>
              </a:rPr>
              <a:t>C</a:t>
            </a:r>
            <a:r>
              <a:rPr lang="zh-CN" altLang="en-US" sz="2000" dirty="0" smtClean="0">
                <a:latin typeface="Times New Roman" pitchFamily="18" charset="0"/>
              </a:rPr>
              <a:t>表示</a:t>
            </a:r>
            <a:r>
              <a:rPr lang="zh-CN" altLang="en-US" sz="2000" dirty="0" smtClean="0">
                <a:solidFill>
                  <a:srgbClr val="0000FF"/>
                </a:solidFill>
                <a:latin typeface="Times New Roman" pitchFamily="18" charset="0"/>
              </a:rPr>
              <a:t>密文消息空间</a:t>
            </a:r>
            <a:endParaRPr lang="zh-CN" altLang="en-US" sz="2000" dirty="0" smtClean="0">
              <a:latin typeface="Times New Roman" pitchFamily="18" charset="0"/>
            </a:endParaRPr>
          </a:p>
          <a:p>
            <a:pPr lvl="1" eaLnBrk="1" hangingPunct="1">
              <a:lnSpc>
                <a:spcPct val="100000"/>
              </a:lnSpc>
              <a:spcBef>
                <a:spcPct val="20000"/>
              </a:spcBef>
            </a:pPr>
            <a:r>
              <a:rPr lang="zh-CN" altLang="en-US" sz="2000" dirty="0" smtClean="0">
                <a:solidFill>
                  <a:srgbClr val="0000FF"/>
                </a:solidFill>
                <a:latin typeface="Times New Roman" pitchFamily="18" charset="0"/>
              </a:rPr>
              <a:t>密钥空间</a:t>
            </a:r>
            <a:r>
              <a:rPr lang="zh-CN" altLang="en-US" sz="2000" dirty="0" smtClean="0">
                <a:latin typeface="Times New Roman" pitchFamily="18" charset="0"/>
              </a:rPr>
              <a:t>为</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，单钥密码下</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i="1" dirty="0" smtClean="0">
                <a:latin typeface="Times New Roman" pitchFamily="18" charset="0"/>
              </a:rPr>
              <a:t>K</a:t>
            </a:r>
            <a:r>
              <a:rPr lang="zh-CN" altLang="en-US" sz="2000" dirty="0" smtClean="0">
                <a:latin typeface="Times New Roman" pitchFamily="18" charset="0"/>
              </a:rPr>
              <a:t>，密钥</a:t>
            </a:r>
            <a:r>
              <a:rPr lang="en-US" altLang="zh-CN" sz="2000" i="1" dirty="0" smtClean="0">
                <a:latin typeface="Times New Roman" pitchFamily="18" charset="0"/>
              </a:rPr>
              <a:t>K</a:t>
            </a:r>
            <a:r>
              <a:rPr lang="zh-CN" altLang="en-US" sz="2000" dirty="0" smtClean="0">
                <a:latin typeface="Times New Roman" pitchFamily="18" charset="0"/>
              </a:rPr>
              <a:t>需经过安全的秘密信道发送给接收方</a:t>
            </a:r>
          </a:p>
          <a:p>
            <a:pPr lvl="1" eaLnBrk="1" hangingPunct="1">
              <a:lnSpc>
                <a:spcPct val="100000"/>
              </a:lnSpc>
              <a:spcBef>
                <a:spcPct val="20000"/>
              </a:spcBef>
            </a:pPr>
            <a:r>
              <a:rPr lang="zh-CN" altLang="en-US" sz="2000" dirty="0" smtClean="0">
                <a:solidFill>
                  <a:srgbClr val="0000FF"/>
                </a:solidFill>
                <a:latin typeface="Times New Roman" pitchFamily="18" charset="0"/>
              </a:rPr>
              <a:t>加密变换</a:t>
            </a:r>
            <a:r>
              <a:rPr lang="en-US" altLang="zh-CN" sz="2000" i="1" dirty="0" smtClean="0">
                <a:latin typeface="Times New Roman" pitchFamily="18" charset="0"/>
              </a:rPr>
              <a:t>E</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C</a:t>
            </a:r>
            <a:r>
              <a:rPr lang="zh-CN" altLang="en-US" sz="2000" dirty="0" smtClean="0">
                <a:latin typeface="Times New Roman" pitchFamily="18" charset="0"/>
              </a:rPr>
              <a:t>，用加密器来实现</a:t>
            </a:r>
          </a:p>
          <a:p>
            <a:pPr lvl="1" eaLnBrk="1" hangingPunct="1">
              <a:lnSpc>
                <a:spcPct val="100000"/>
              </a:lnSpc>
              <a:spcBef>
                <a:spcPct val="20000"/>
              </a:spcBef>
            </a:pPr>
            <a:r>
              <a:rPr lang="zh-CN" altLang="en-US" sz="2000" dirty="0" smtClean="0">
                <a:solidFill>
                  <a:srgbClr val="0000FF"/>
                </a:solidFill>
                <a:latin typeface="Times New Roman" pitchFamily="18" charset="0"/>
              </a:rPr>
              <a:t>解密变换</a:t>
            </a:r>
            <a:r>
              <a:rPr lang="en-US" altLang="zh-CN" sz="2000" i="1" dirty="0" smtClean="0">
                <a:latin typeface="Times New Roman" pitchFamily="18" charset="0"/>
              </a:rPr>
              <a:t>D</a:t>
            </a:r>
            <a:r>
              <a:rPr lang="en-US" altLang="zh-CN" sz="2000" i="1" baseline="-25000"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smtClean="0">
                <a:latin typeface="Times New Roman" pitchFamily="18" charset="0"/>
              </a:rPr>
              <a:t>M</a:t>
            </a:r>
            <a:r>
              <a:rPr lang="zh-CN" altLang="en-US" sz="2000" dirty="0" smtClean="0">
                <a:latin typeface="Times New Roman" pitchFamily="18" charset="0"/>
              </a:rPr>
              <a:t>，用解密器来实现</a:t>
            </a:r>
          </a:p>
          <a:p>
            <a:pPr lvl="1" eaLnBrk="1" hangingPunct="1">
              <a:lnSpc>
                <a:spcPct val="100000"/>
              </a:lnSpc>
              <a:spcBef>
                <a:spcPct val="20000"/>
              </a:spcBef>
            </a:pPr>
            <a:r>
              <a:rPr lang="zh-CN" altLang="en-US" sz="2000" dirty="0" smtClean="0">
                <a:solidFill>
                  <a:srgbClr val="0000FF"/>
                </a:solidFill>
                <a:latin typeface="Times New Roman" pitchFamily="18" charset="0"/>
              </a:rPr>
              <a:t>称总体</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M</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C</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 K</a:t>
            </a:r>
            <a:r>
              <a:rPr lang="en-US" altLang="zh-CN" sz="2000" baseline="-25000" dirty="0" smtClean="0">
                <a:solidFill>
                  <a:srgbClr val="0000FF"/>
                </a:solidFill>
                <a:latin typeface="Times New Roman" pitchFamily="18" charset="0"/>
              </a:rPr>
              <a:t>1</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 K</a:t>
            </a:r>
            <a:r>
              <a:rPr lang="en-US" altLang="zh-CN" sz="2000" baseline="-25000" dirty="0" smtClean="0">
                <a:solidFill>
                  <a:srgbClr val="0000FF"/>
                </a:solidFill>
                <a:latin typeface="Times New Roman" pitchFamily="18" charset="0"/>
              </a:rPr>
              <a:t>2</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 E</a:t>
            </a:r>
            <a:r>
              <a:rPr lang="en-US" altLang="zh-CN" sz="2000" i="1" baseline="-25000" dirty="0" smtClean="0">
                <a:solidFill>
                  <a:srgbClr val="0000FF"/>
                </a:solidFill>
                <a:latin typeface="Times New Roman" pitchFamily="18" charset="0"/>
              </a:rPr>
              <a:t>K</a:t>
            </a:r>
            <a:r>
              <a:rPr lang="en-US" altLang="zh-CN" sz="2000" baseline="-25000" dirty="0" smtClean="0">
                <a:solidFill>
                  <a:srgbClr val="0000FF"/>
                </a:solidFill>
                <a:latin typeface="Times New Roman" pitchFamily="18" charset="0"/>
              </a:rPr>
              <a:t>1</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 D</a:t>
            </a:r>
            <a:r>
              <a:rPr lang="en-US" altLang="zh-CN" sz="2000" i="1" baseline="-25000" dirty="0" smtClean="0">
                <a:solidFill>
                  <a:srgbClr val="0000FF"/>
                </a:solidFill>
                <a:latin typeface="Times New Roman" pitchFamily="18" charset="0"/>
              </a:rPr>
              <a:t>K</a:t>
            </a:r>
            <a:r>
              <a:rPr lang="en-US" altLang="zh-CN" sz="2000" baseline="-25000" dirty="0" smtClean="0">
                <a:solidFill>
                  <a:srgbClr val="0000FF"/>
                </a:solidFill>
                <a:latin typeface="Times New Roman" pitchFamily="18" charset="0"/>
              </a:rPr>
              <a:t>2</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为保密通信系统或密码体制</a:t>
            </a:r>
            <a:endParaRPr lang="en-US" altLang="zh-CN" sz="2000" dirty="0" smtClean="0">
              <a:solidFill>
                <a:srgbClr val="0000FF"/>
              </a:solidFill>
              <a:latin typeface="Times New Roman" pitchFamily="18" charset="0"/>
            </a:endParaRPr>
          </a:p>
          <a:p>
            <a:pPr lvl="1" eaLnBrk="1" hangingPunct="1">
              <a:lnSpc>
                <a:spcPct val="100000"/>
              </a:lnSpc>
              <a:spcBef>
                <a:spcPct val="20000"/>
              </a:spcBef>
            </a:pPr>
            <a:endParaRPr lang="en-US" altLang="zh-CN" sz="24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265218" name="Object 4"/>
          <p:cNvGraphicFramePr>
            <a:graphicFrameLocks noChangeAspect="1"/>
          </p:cNvGraphicFramePr>
          <p:nvPr/>
        </p:nvGraphicFramePr>
        <p:xfrm>
          <a:off x="1371600" y="3962400"/>
          <a:ext cx="5410200" cy="2461273"/>
        </p:xfrm>
        <a:graphic>
          <a:graphicData uri="http://schemas.openxmlformats.org/presentationml/2006/ole">
            <p:oleObj spid="_x0000_s265218" name="Visio" r:id="rId3" imgW="5179162" imgH="2353970" progId="Visio.Drawing.11">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1.4.1</a:t>
            </a:r>
            <a:r>
              <a:rPr lang="zh-CN" altLang="en-US" dirty="0" smtClean="0"/>
              <a:t>保密通信理论</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90000"/>
              </a:lnSpc>
            </a:pPr>
            <a:r>
              <a:rPr lang="zh-CN" altLang="en-US" sz="2400" dirty="0" smtClean="0">
                <a:solidFill>
                  <a:srgbClr val="0000FF"/>
                </a:solidFill>
                <a:latin typeface="Times New Roman" pitchFamily="18" charset="0"/>
              </a:rPr>
              <a:t>加解密变换过程</a:t>
            </a:r>
          </a:p>
          <a:p>
            <a:pPr lvl="1" eaLnBrk="1" hangingPunct="1">
              <a:lnSpc>
                <a:spcPct val="90000"/>
              </a:lnSpc>
            </a:pPr>
            <a:r>
              <a:rPr lang="zh-CN" altLang="en-US" sz="2000" dirty="0" smtClean="0">
                <a:latin typeface="Times New Roman" pitchFamily="18" charset="0"/>
              </a:rPr>
              <a:t>对于给定的明文消息</a:t>
            </a:r>
            <a:r>
              <a:rPr lang="en-US" altLang="zh-CN" sz="2000" i="1" dirty="0" err="1" smtClean="0">
                <a:latin typeface="Times New Roman" pitchFamily="18" charset="0"/>
              </a:rPr>
              <a:t>m</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M</a:t>
            </a:r>
            <a:r>
              <a:rPr lang="zh-CN" altLang="en-US" sz="2000" dirty="0" smtClean="0">
                <a:latin typeface="Times New Roman" pitchFamily="18" charset="0"/>
              </a:rPr>
              <a:t>，密钥</a:t>
            </a:r>
            <a:r>
              <a:rPr lang="en-US" altLang="zh-CN" sz="2000" i="1"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加密变换</a:t>
            </a:r>
            <a:r>
              <a:rPr lang="zh-CN" altLang="en-US" sz="2000" dirty="0" smtClean="0">
                <a:latin typeface="Times New Roman" pitchFamily="18" charset="0"/>
              </a:rPr>
              <a:t>将明文</a:t>
            </a:r>
            <a:r>
              <a:rPr lang="en-US" altLang="zh-CN" sz="2000" i="1" dirty="0" smtClean="0">
                <a:latin typeface="Times New Roman" pitchFamily="18" charset="0"/>
              </a:rPr>
              <a:t>m</a:t>
            </a:r>
            <a:r>
              <a:rPr lang="zh-CN" altLang="en-US" sz="2000" dirty="0" smtClean="0">
                <a:latin typeface="Times New Roman" pitchFamily="18" charset="0"/>
              </a:rPr>
              <a:t>变换为密文</a:t>
            </a:r>
            <a:r>
              <a:rPr lang="en-US" altLang="zh-CN" sz="2000" i="1" dirty="0" smtClean="0">
                <a:latin typeface="Times New Roman" pitchFamily="18" charset="0"/>
              </a:rPr>
              <a:t>c</a:t>
            </a:r>
            <a:r>
              <a:rPr lang="zh-CN" altLang="en-US" sz="2000" dirty="0" smtClean="0">
                <a:latin typeface="Times New Roman" pitchFamily="18" charset="0"/>
              </a:rPr>
              <a:t>，即  </a:t>
            </a:r>
          </a:p>
          <a:p>
            <a:pPr lvl="2" eaLnBrk="1" hangingPunct="1">
              <a:lnSpc>
                <a:spcPct val="90000"/>
              </a:lnSpc>
            </a:pPr>
            <a:r>
              <a:rPr lang="en-US" altLang="zh-CN" sz="2000" i="1" dirty="0" smtClean="0">
                <a:latin typeface="Times New Roman" pitchFamily="18" charset="0"/>
              </a:rPr>
              <a:t>c</a:t>
            </a:r>
            <a:r>
              <a:rPr lang="zh-CN" altLang="en-US" sz="2000" dirty="0" smtClean="0">
                <a:latin typeface="Times New Roman" pitchFamily="18" charset="0"/>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p>
          <a:p>
            <a:pPr lvl="1" eaLnBrk="1" hangingPunct="1">
              <a:lnSpc>
                <a:spcPct val="90000"/>
              </a:lnSpc>
            </a:pPr>
            <a:r>
              <a:rPr lang="zh-CN" altLang="en-US" sz="2000" dirty="0" smtClean="0">
                <a:solidFill>
                  <a:srgbClr val="0000FF"/>
                </a:solidFill>
                <a:latin typeface="Times New Roman" pitchFamily="18" charset="0"/>
              </a:rPr>
              <a:t>接收方</a:t>
            </a:r>
            <a:r>
              <a:rPr lang="zh-CN" altLang="en-US" sz="2000" dirty="0" smtClean="0">
                <a:latin typeface="Times New Roman" pitchFamily="18" charset="0"/>
              </a:rPr>
              <a:t>利用通过</a:t>
            </a:r>
            <a:r>
              <a:rPr lang="zh-CN" altLang="en-US" sz="2000" dirty="0" smtClean="0">
                <a:solidFill>
                  <a:srgbClr val="0000FF"/>
                </a:solidFill>
                <a:latin typeface="Times New Roman" pitchFamily="18" charset="0"/>
              </a:rPr>
              <a:t>安全信道送来的密钥</a:t>
            </a:r>
            <a:r>
              <a:rPr lang="en-US" altLang="zh-CN" sz="2000" i="1" dirty="0" smtClean="0">
                <a:solidFill>
                  <a:srgbClr val="0000FF"/>
                </a:solidFill>
                <a:latin typeface="Times New Roman" pitchFamily="18" charset="0"/>
              </a:rPr>
              <a:t>k</a:t>
            </a:r>
            <a:r>
              <a:rPr lang="en-US" altLang="zh-CN" sz="2000" dirty="0" smtClean="0">
                <a:latin typeface="Times New Roman" pitchFamily="18" charset="0"/>
              </a:rPr>
              <a:t>(</a:t>
            </a:r>
            <a:r>
              <a:rPr lang="en-US" altLang="zh-CN" sz="2000" i="1" dirty="0" err="1" smtClean="0">
                <a:latin typeface="Times New Roman" pitchFamily="18" charset="0"/>
              </a:rPr>
              <a:t>k</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单钥体制下</a:t>
            </a:r>
            <a:r>
              <a:rPr lang="en-US" altLang="zh-CN" sz="2000" dirty="0" smtClean="0">
                <a:latin typeface="Times New Roman" pitchFamily="18" charset="0"/>
              </a:rPr>
              <a:t>)</a:t>
            </a:r>
            <a:r>
              <a:rPr lang="zh-CN" altLang="en-US" sz="2000" dirty="0" smtClean="0">
                <a:latin typeface="Times New Roman" pitchFamily="18" charset="0"/>
              </a:rPr>
              <a:t>或用本地密钥发生器的解密密钥</a:t>
            </a:r>
            <a:r>
              <a:rPr lang="en-US" altLang="zh-CN" sz="2000" i="1"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，双钥下</a:t>
            </a:r>
            <a:r>
              <a:rPr lang="en-US" altLang="zh-CN" sz="2000" dirty="0" smtClean="0">
                <a:latin typeface="Times New Roman" pitchFamily="18" charset="0"/>
              </a:rPr>
              <a:t>)</a:t>
            </a:r>
            <a:r>
              <a:rPr lang="zh-CN" altLang="en-US" sz="2000" dirty="0" smtClean="0">
                <a:latin typeface="Times New Roman" pitchFamily="18" charset="0"/>
              </a:rPr>
              <a:t>控制解密操作</a:t>
            </a:r>
            <a:r>
              <a:rPr lang="en-US" altLang="zh-CN" sz="2000" i="1" dirty="0" smtClean="0">
                <a:latin typeface="Times New Roman" pitchFamily="18" charset="0"/>
              </a:rPr>
              <a:t>D</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对密文变换</a:t>
            </a:r>
            <a:r>
              <a:rPr lang="zh-CN" altLang="en-US" sz="2000" dirty="0" smtClean="0">
                <a:latin typeface="Times New Roman" pitchFamily="18" charset="0"/>
              </a:rPr>
              <a:t>得到恢复的明文消息</a:t>
            </a:r>
          </a:p>
          <a:p>
            <a:pPr lvl="2" eaLnBrk="1" hangingPunct="1">
              <a:lnSpc>
                <a:spcPct val="90000"/>
              </a:lnSpc>
            </a:pPr>
            <a:r>
              <a:rPr lang="en-US" altLang="zh-CN" sz="2000" i="1" dirty="0" smtClean="0">
                <a:latin typeface="Times New Roman" pitchFamily="18" charset="0"/>
              </a:rPr>
              <a:t>m</a:t>
            </a:r>
            <a:r>
              <a:rPr lang="zh-CN" altLang="en-US" sz="2000" dirty="0" smtClean="0">
                <a:latin typeface="Times New Roman" pitchFamily="18" charset="0"/>
              </a:rPr>
              <a:t>＝</a:t>
            </a:r>
            <a:r>
              <a:rPr lang="en-US" altLang="zh-CN" sz="2000" i="1" dirty="0" smtClean="0">
                <a:latin typeface="Times New Roman" pitchFamily="18" charset="0"/>
              </a:rPr>
              <a:t>D</a:t>
            </a:r>
            <a:r>
              <a:rPr lang="en-US" altLang="zh-CN" sz="2000" i="1" baseline="-25000"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 </a:t>
            </a:r>
            <a:r>
              <a:rPr lang="en-US" altLang="zh-CN" sz="2000" i="1" dirty="0" err="1" smtClean="0">
                <a:latin typeface="Times New Roman" pitchFamily="18" charset="0"/>
              </a:rPr>
              <a:t>m</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M</a:t>
            </a:r>
            <a:r>
              <a:rPr lang="zh-CN" altLang="en-US"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K</a:t>
            </a:r>
            <a:r>
              <a:rPr lang="en-US" altLang="zh-CN" sz="2000" baseline="-25000" dirty="0" smtClean="0">
                <a:latin typeface="Times New Roman" pitchFamily="18" charset="0"/>
              </a:rPr>
              <a:t>2</a:t>
            </a:r>
          </a:p>
          <a:p>
            <a:pPr eaLnBrk="1" hangingPunct="1">
              <a:lnSpc>
                <a:spcPct val="90000"/>
              </a:lnSpc>
            </a:pPr>
            <a:r>
              <a:rPr lang="zh-CN" altLang="en-US" sz="2400" dirty="0" smtClean="0">
                <a:solidFill>
                  <a:srgbClr val="0000FF"/>
                </a:solidFill>
                <a:latin typeface="Times New Roman" pitchFamily="18" charset="0"/>
              </a:rPr>
              <a:t>密码分析过程</a:t>
            </a:r>
          </a:p>
          <a:p>
            <a:pPr lvl="1" eaLnBrk="1" hangingPunct="1">
              <a:lnSpc>
                <a:spcPct val="90000"/>
              </a:lnSpc>
            </a:pPr>
            <a:r>
              <a:rPr lang="zh-CN" altLang="en-US" sz="2000" dirty="0" smtClean="0">
                <a:solidFill>
                  <a:srgbClr val="0000FF"/>
                </a:solidFill>
                <a:latin typeface="Times New Roman" pitchFamily="18" charset="0"/>
              </a:rPr>
              <a:t>密码分析者</a:t>
            </a:r>
            <a:r>
              <a:rPr lang="zh-CN" altLang="en-US" sz="2000" dirty="0" smtClean="0">
                <a:latin typeface="Times New Roman" pitchFamily="18" charset="0"/>
              </a:rPr>
              <a:t>，用其选定的</a:t>
            </a:r>
            <a:r>
              <a:rPr lang="zh-CN" altLang="en-US" sz="2000" dirty="0" smtClean="0">
                <a:solidFill>
                  <a:srgbClr val="0000FF"/>
                </a:solidFill>
                <a:latin typeface="Times New Roman" pitchFamily="18" charset="0"/>
              </a:rPr>
              <a:t>变换函数</a:t>
            </a:r>
            <a:r>
              <a:rPr lang="en-US" altLang="zh-CN" sz="2000" i="1" dirty="0" smtClean="0">
                <a:solidFill>
                  <a:srgbClr val="0000FF"/>
                </a:solidFill>
                <a:latin typeface="Times New Roman" pitchFamily="18" charset="0"/>
              </a:rPr>
              <a:t>h</a:t>
            </a:r>
            <a:r>
              <a:rPr lang="zh-CN" altLang="en-US" sz="2000" dirty="0" smtClean="0">
                <a:latin typeface="Times New Roman" pitchFamily="18" charset="0"/>
              </a:rPr>
              <a:t>，对截获的密文</a:t>
            </a:r>
            <a:r>
              <a:rPr lang="en-US" altLang="zh-CN" sz="2000" i="1" dirty="0" smtClean="0">
                <a:latin typeface="Times New Roman" pitchFamily="18" charset="0"/>
              </a:rPr>
              <a:t>c</a:t>
            </a:r>
            <a:r>
              <a:rPr lang="zh-CN" altLang="en-US" sz="2000" dirty="0" smtClean="0">
                <a:latin typeface="Times New Roman" pitchFamily="18" charset="0"/>
              </a:rPr>
              <a:t>进行变换，得到明文，是明文空间的一个元素</a:t>
            </a:r>
          </a:p>
          <a:p>
            <a:pPr lvl="2" eaLnBrk="1" hangingPunct="1">
              <a:lnSpc>
                <a:spcPct val="90000"/>
              </a:lnSpc>
            </a:pPr>
            <a:r>
              <a:rPr lang="zh-CN" altLang="en-US" sz="2000" dirty="0" smtClean="0">
                <a:latin typeface="Times New Roman" pitchFamily="18" charset="0"/>
              </a:rPr>
              <a:t>计算</a:t>
            </a:r>
            <a:r>
              <a:rPr lang="en-US" altLang="zh-CN" sz="2000" i="1" dirty="0" smtClean="0">
                <a:latin typeface="Times New Roman" pitchFamily="18" charset="0"/>
              </a:rPr>
              <a:t>m</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a:t>
            </a:r>
            <a:r>
              <a:rPr lang="zh-CN" altLang="en-US" sz="2000" dirty="0" smtClean="0">
                <a:latin typeface="Times New Roman" pitchFamily="18" charset="0"/>
              </a:rPr>
              <a:t>，一般的</a:t>
            </a:r>
            <a:r>
              <a:rPr lang="en-US" altLang="zh-CN" sz="2000" i="1" dirty="0" smtClean="0">
                <a:latin typeface="Times New Roman" pitchFamily="18" charset="0"/>
              </a:rPr>
              <a:t>m</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m</a:t>
            </a:r>
            <a:r>
              <a:rPr lang="zh-CN" altLang="en-US" sz="2000" dirty="0" smtClean="0">
                <a:latin typeface="Times New Roman" pitchFamily="18" charset="0"/>
              </a:rPr>
              <a:t>，如果相等，则分析成功</a:t>
            </a:r>
          </a:p>
          <a:p>
            <a:pPr eaLnBrk="1" hangingPunct="1">
              <a:lnSpc>
                <a:spcPct val="90000"/>
              </a:lnSpc>
            </a:pPr>
            <a:r>
              <a:rPr lang="zh-CN" altLang="en-US" sz="2400" dirty="0" smtClean="0">
                <a:solidFill>
                  <a:srgbClr val="0000FF"/>
                </a:solidFill>
              </a:rPr>
              <a:t>密码算法</a:t>
            </a:r>
            <a:r>
              <a:rPr lang="zh-CN" altLang="en-US" sz="2400" dirty="0" smtClean="0"/>
              <a:t>是指一组变换规则，</a:t>
            </a:r>
            <a:r>
              <a:rPr lang="zh-CN" altLang="en-US" sz="2400" dirty="0" smtClean="0">
                <a:solidFill>
                  <a:srgbClr val="0000FF"/>
                </a:solidFill>
              </a:rPr>
              <a:t>密码体制</a:t>
            </a:r>
            <a:r>
              <a:rPr lang="zh-CN" altLang="en-US" sz="2400" dirty="0" smtClean="0"/>
              <a:t>还包括参数要求，对称或非对称等等更全面的信息</a:t>
            </a:r>
            <a:endParaRPr lang="zh-CN" altLang="en-US" sz="2700" dirty="0" smtClean="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1.4.2 </a:t>
            </a:r>
            <a:r>
              <a:rPr lang="zh-CN" altLang="en-US" dirty="0" smtClean="0"/>
              <a:t>密码体制分类</a:t>
            </a:r>
            <a:endParaRPr lang="zh-CN" altLang="en-US" dirty="0"/>
          </a:p>
        </p:txBody>
      </p:sp>
      <p:sp>
        <p:nvSpPr>
          <p:cNvPr id="3" name="内容占位符 2"/>
          <p:cNvSpPr>
            <a:spLocks noGrp="1"/>
          </p:cNvSpPr>
          <p:nvPr>
            <p:ph idx="1"/>
          </p:nvPr>
        </p:nvSpPr>
        <p:spPr>
          <a:xfrm>
            <a:off x="457200" y="838200"/>
            <a:ext cx="8382000" cy="5562600"/>
          </a:xfrm>
        </p:spPr>
        <p:txBody>
          <a:bodyPr/>
          <a:lstStyle/>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按密钥对密码体制分类：对称密码体制和非对称密码体制</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如图所示：</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zh-CN" altLang="en-US" sz="2000" u="sng" dirty="0" smtClean="0">
                <a:solidFill>
                  <a:srgbClr val="0000FF"/>
                </a:solidFill>
                <a:effectLst>
                  <a:outerShdw blurRad="38100" dist="38100" dir="2700000" algn="tl">
                    <a:srgbClr val="C0C0C0"/>
                  </a:outerShdw>
                </a:effectLst>
                <a:latin typeface="Times New Roman" pitchFamily="18" charset="0"/>
              </a:rPr>
              <a:t>还有一类是无密钥体制</a:t>
            </a:r>
            <a:endParaRPr lang="en-US" altLang="zh-CN" sz="2000" u="sng" dirty="0" smtClean="0">
              <a:solidFill>
                <a:srgbClr val="0000FF"/>
              </a:solidFill>
              <a:effectLst>
                <a:outerShdw blurRad="38100" dist="38100" dir="2700000" algn="tl">
                  <a:srgbClr val="C0C0C0"/>
                </a:outerShdw>
              </a:effectLst>
              <a:latin typeface="Times New Roman" pitchFamily="18" charset="0"/>
            </a:endParaRPr>
          </a:p>
          <a:p>
            <a:pPr eaLnBrk="1" hangingPunct="1">
              <a:lnSpc>
                <a:spcPct val="110000"/>
              </a:lnSpc>
              <a:buNone/>
            </a:pPr>
            <a:r>
              <a:rPr lang="en-US" altLang="zh-CN" sz="2000" dirty="0" smtClean="0">
                <a:solidFill>
                  <a:srgbClr val="000000"/>
                </a:solidFill>
                <a:effectLst>
                  <a:outerShdw blurRad="38100" dist="38100" dir="2700000" algn="tl">
                    <a:srgbClr val="C0C0C0"/>
                  </a:outerShdw>
                </a:effectLst>
                <a:latin typeface="Times New Roman" pitchFamily="18" charset="0"/>
              </a:rPr>
              <a:t>     hash</a:t>
            </a:r>
            <a:r>
              <a:rPr lang="zh-CN" altLang="en-US" sz="2000" dirty="0" smtClean="0">
                <a:solidFill>
                  <a:srgbClr val="000000"/>
                </a:solidFill>
                <a:effectLst>
                  <a:outerShdw blurRad="38100" dist="38100" dir="2700000" algn="tl">
                    <a:srgbClr val="C0C0C0"/>
                  </a:outerShdw>
                </a:effectLst>
                <a:latin typeface="Times New Roman" pitchFamily="18" charset="0"/>
              </a:rPr>
              <a:t>函数</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单向函数</a:t>
            </a:r>
            <a:r>
              <a:rPr lang="en-US" altLang="zh-CN" sz="2000" dirty="0" smtClean="0">
                <a:solidFill>
                  <a:srgbClr val="000000"/>
                </a:solidFill>
                <a:effectLst>
                  <a:outerShdw blurRad="38100" dist="38100" dir="2700000" algn="tl">
                    <a:srgbClr val="C0C0C0"/>
                  </a:outerShdw>
                </a:effectLst>
                <a:latin typeface="Times New Roman" pitchFamily="18" charset="0"/>
              </a:rPr>
              <a:t>)</a:t>
            </a:r>
          </a:p>
          <a:p>
            <a:pPr eaLnBrk="1" hangingPunct="1">
              <a:lnSpc>
                <a:spcPct val="110000"/>
              </a:lnSpc>
              <a:spcBef>
                <a:spcPts val="600"/>
              </a:spcBef>
              <a:spcAft>
                <a:spcPts val="0"/>
              </a:spcAft>
            </a:pPr>
            <a:r>
              <a:rPr lang="zh-CN" altLang="en-US" sz="2000" dirty="0" smtClean="0">
                <a:solidFill>
                  <a:srgbClr val="0000FF"/>
                </a:solidFill>
                <a:effectLst>
                  <a:outerShdw blurRad="38100" dist="38100" dir="2700000" algn="tl">
                    <a:srgbClr val="C0C0C0"/>
                  </a:outerShdw>
                </a:effectLst>
                <a:latin typeface="Times New Roman" pitchFamily="18" charset="0"/>
              </a:rPr>
              <a:t>对称密码体制：</a:t>
            </a:r>
            <a:endParaRPr lang="en-US" altLang="zh-CN" sz="2000" dirty="0" smtClean="0">
              <a:solidFill>
                <a:srgbClr val="0000FF"/>
              </a:solidFill>
              <a:effectLst>
                <a:outerShdw blurRad="38100" dist="38100" dir="2700000" algn="tl">
                  <a:srgbClr val="C0C0C0"/>
                </a:outerShdw>
              </a:effectLst>
              <a:latin typeface="Times New Roman" pitchFamily="18" charset="0"/>
            </a:endParaRPr>
          </a:p>
          <a:p>
            <a:pPr lvl="1" eaLnBrk="1" hangingPunct="1">
              <a:lnSpc>
                <a:spcPct val="110000"/>
              </a:lnSpc>
              <a:spcBef>
                <a:spcPts val="600"/>
              </a:spcBef>
              <a:spcAft>
                <a:spcPts val="0"/>
              </a:spcAft>
            </a:pPr>
            <a:r>
              <a:rPr lang="zh-CN" altLang="en-US" sz="2000" dirty="0" smtClean="0">
                <a:solidFill>
                  <a:srgbClr val="000000"/>
                </a:solidFill>
                <a:effectLst>
                  <a:outerShdw blurRad="38100" dist="38100" dir="2700000" algn="tl">
                    <a:srgbClr val="C0C0C0"/>
                  </a:outerShdw>
                </a:effectLst>
                <a:latin typeface="Times New Roman" pitchFamily="18" charset="0"/>
              </a:rPr>
              <a:t>加解密密钥相同。也称为单钥密码体制、秘密钥密码体制</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spcBef>
                <a:spcPts val="600"/>
              </a:spcBef>
              <a:spcAft>
                <a:spcPts val="0"/>
              </a:spcAft>
            </a:pPr>
            <a:r>
              <a:rPr lang="zh-CN" altLang="en-US" sz="2000" dirty="0" smtClean="0">
                <a:solidFill>
                  <a:srgbClr val="000000"/>
                </a:solidFill>
                <a:effectLst>
                  <a:outerShdw blurRad="38100" dist="38100" dir="2700000" algn="tl">
                    <a:srgbClr val="C0C0C0"/>
                  </a:outerShdw>
                </a:effectLst>
                <a:latin typeface="Times New Roman" pitchFamily="18" charset="0"/>
              </a:rPr>
              <a:t>功能：</a:t>
            </a:r>
            <a:r>
              <a:rPr lang="zh-CN" altLang="en-US" sz="2000" dirty="0" smtClean="0"/>
              <a:t>数据加密，消息认证</a:t>
            </a:r>
            <a:r>
              <a:rPr lang="en-US" altLang="zh-CN" sz="2000" dirty="0" smtClean="0"/>
              <a:t>(</a:t>
            </a:r>
            <a:r>
              <a:rPr lang="zh-CN" altLang="en-US" sz="2000" dirty="0" smtClean="0"/>
              <a:t>如消息认证码</a:t>
            </a:r>
            <a:r>
              <a:rPr lang="en-US" altLang="zh-CN" sz="2000" dirty="0" smtClean="0"/>
              <a:t>)</a:t>
            </a:r>
          </a:p>
          <a:p>
            <a:pPr lvl="1" eaLnBrk="1" hangingPunct="1">
              <a:lnSpc>
                <a:spcPct val="110000"/>
              </a:lnSpc>
              <a:spcBef>
                <a:spcPts val="600"/>
              </a:spcBef>
              <a:spcAft>
                <a:spcPts val="0"/>
              </a:spcAft>
            </a:pPr>
            <a:r>
              <a:rPr lang="zh-CN" altLang="en-US" sz="2000" dirty="0" smtClean="0">
                <a:solidFill>
                  <a:srgbClr val="000000"/>
                </a:solidFill>
                <a:effectLst>
                  <a:outerShdw blurRad="38100" dist="38100" dir="2700000" algn="tl">
                    <a:srgbClr val="C0C0C0"/>
                  </a:outerShdw>
                </a:effectLst>
                <a:latin typeface="Times New Roman" pitchFamily="18" charset="0"/>
              </a:rPr>
              <a:t>特点：加解密或认证的速度快，无密文扩展，硬件实现资源消耗低</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spcBef>
                <a:spcPts val="600"/>
              </a:spcBef>
              <a:spcAft>
                <a:spcPts val="0"/>
              </a:spcAft>
            </a:pPr>
            <a:r>
              <a:rPr lang="zh-CN" altLang="en-US" sz="2000" dirty="0" smtClean="0">
                <a:solidFill>
                  <a:srgbClr val="000000"/>
                </a:solidFill>
                <a:effectLst>
                  <a:outerShdw blurRad="38100" dist="38100" dir="2700000" algn="tl">
                    <a:srgbClr val="C0C0C0"/>
                  </a:outerShdw>
                </a:effectLst>
                <a:latin typeface="Times New Roman" pitchFamily="18" charset="0"/>
              </a:rPr>
              <a:t>密钥产生和管理是该类体制研究的主要问题之一</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spcBef>
                <a:spcPts val="600"/>
              </a:spcBef>
              <a:spcAft>
                <a:spcPts val="0"/>
              </a:spcAft>
            </a:pPr>
            <a:r>
              <a:rPr lang="zh-CN" altLang="en-US" sz="2000" dirty="0" smtClean="0"/>
              <a:t>按明文消息的加密方式，对称密码体制又可分为两类：</a:t>
            </a:r>
          </a:p>
          <a:p>
            <a:pPr lvl="1" eaLnBrk="1" hangingPunct="1">
              <a:lnSpc>
                <a:spcPct val="110000"/>
              </a:lnSpc>
              <a:spcBef>
                <a:spcPts val="600"/>
              </a:spcBef>
              <a:spcAft>
                <a:spcPts val="0"/>
              </a:spcAft>
            </a:pPr>
            <a:r>
              <a:rPr lang="zh-CN" altLang="en-US" sz="2000" dirty="0" smtClean="0"/>
              <a:t>明文消息按字符或比特逐位加密，称之为</a:t>
            </a:r>
            <a:r>
              <a:rPr lang="zh-CN" altLang="en-US" sz="2000" dirty="0" smtClean="0">
                <a:solidFill>
                  <a:srgbClr val="0000FF"/>
                </a:solidFill>
              </a:rPr>
              <a:t>流密码</a:t>
            </a:r>
            <a:endParaRPr lang="en-US" altLang="zh-CN" sz="2000" dirty="0" smtClean="0">
              <a:solidFill>
                <a:srgbClr val="0000FF"/>
              </a:solidFill>
            </a:endParaRPr>
          </a:p>
          <a:p>
            <a:pPr lvl="2" eaLnBrk="1" hangingPunct="1">
              <a:lnSpc>
                <a:spcPct val="110000"/>
              </a:lnSpc>
              <a:spcBef>
                <a:spcPts val="600"/>
              </a:spcBef>
              <a:spcAft>
                <a:spcPts val="0"/>
              </a:spcAft>
            </a:pPr>
            <a:r>
              <a:rPr lang="zh-CN" altLang="en-US" sz="1800" dirty="0" smtClean="0"/>
              <a:t>需要一个至少和明文一样长的密钥流</a:t>
            </a:r>
          </a:p>
          <a:p>
            <a:pPr lvl="1" eaLnBrk="1" hangingPunct="1">
              <a:lnSpc>
                <a:spcPct val="110000"/>
              </a:lnSpc>
              <a:spcBef>
                <a:spcPts val="600"/>
              </a:spcBef>
              <a:spcAft>
                <a:spcPts val="0"/>
              </a:spcAft>
            </a:pPr>
            <a:r>
              <a:rPr lang="zh-CN" altLang="en-US" sz="2000" dirty="0" smtClean="0"/>
              <a:t>将明文消息分组</a:t>
            </a:r>
            <a:r>
              <a:rPr lang="en-US" altLang="zh-CN" sz="2000" dirty="0" smtClean="0"/>
              <a:t>(</a:t>
            </a:r>
            <a:r>
              <a:rPr lang="zh-CN" altLang="en-US" sz="2000" dirty="0" smtClean="0"/>
              <a:t>含有多个字符</a:t>
            </a:r>
            <a:r>
              <a:rPr lang="en-US" altLang="zh-CN" sz="2000" dirty="0" smtClean="0"/>
              <a:t>)</a:t>
            </a:r>
            <a:r>
              <a:rPr lang="zh-CN" altLang="en-US" sz="2000" dirty="0" smtClean="0"/>
              <a:t>，逐组进行加密，称之为</a:t>
            </a:r>
            <a:r>
              <a:rPr lang="zh-CN" altLang="en-US" sz="2000" dirty="0" smtClean="0">
                <a:solidFill>
                  <a:srgbClr val="0000FF"/>
                </a:solidFill>
              </a:rPr>
              <a:t>分组密码</a:t>
            </a:r>
          </a:p>
          <a:p>
            <a:pPr lvl="2" eaLnBrk="1" hangingPunct="1">
              <a:lnSpc>
                <a:spcPct val="110000"/>
              </a:lnSpc>
              <a:spcBef>
                <a:spcPts val="600"/>
              </a:spcBef>
              <a:spcAft>
                <a:spcPts val="0"/>
              </a:spcAft>
            </a:pPr>
            <a:r>
              <a:rPr lang="zh-CN" altLang="en-US" sz="1800" dirty="0" smtClean="0">
                <a:solidFill>
                  <a:srgbClr val="000000"/>
                </a:solidFill>
                <a:latin typeface="Times New Roman" pitchFamily="18" charset="0"/>
              </a:rPr>
              <a:t>用同一个密钥分别对不同的分组按照一定的运行模式加密</a:t>
            </a:r>
            <a:endParaRPr lang="en-US" altLang="zh-CN" sz="24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270337" name="Object 4"/>
          <p:cNvGraphicFramePr>
            <a:graphicFrameLocks noChangeAspect="1"/>
          </p:cNvGraphicFramePr>
          <p:nvPr/>
        </p:nvGraphicFramePr>
        <p:xfrm>
          <a:off x="3581400" y="1219200"/>
          <a:ext cx="4701404" cy="1753797"/>
        </p:xfrm>
        <a:graphic>
          <a:graphicData uri="http://schemas.openxmlformats.org/presentationml/2006/ole">
            <p:oleObj spid="_x0000_s270337" name="Visio" r:id="rId3" imgW="3638903" imgH="1356926" progId="Visio.Drawing.11">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三、学时安排与课程结构</a:t>
            </a:r>
            <a:r>
              <a:rPr lang="zh-CN" altLang="en-US" sz="2400" b="0" dirty="0" smtClean="0"/>
              <a:t> </a:t>
            </a:r>
            <a:endParaRPr lang="zh-CN" altLang="en-US" dirty="0"/>
          </a:p>
        </p:txBody>
      </p:sp>
      <p:sp>
        <p:nvSpPr>
          <p:cNvPr id="3" name="内容占位符 2"/>
          <p:cNvSpPr>
            <a:spLocks noGrp="1"/>
          </p:cNvSpPr>
          <p:nvPr>
            <p:ph idx="1"/>
          </p:nvPr>
        </p:nvSpPr>
        <p:spPr>
          <a:xfrm>
            <a:off x="457200" y="914400"/>
            <a:ext cx="8229600" cy="5562600"/>
          </a:xfrm>
        </p:spPr>
        <p:txBody>
          <a:bodyPr/>
          <a:lstStyle/>
          <a:p>
            <a:pPr eaLnBrk="1" hangingPunct="1"/>
            <a:r>
              <a:rPr lang="zh-CN" altLang="en-US" dirty="0" smtClean="0">
                <a:latin typeface="Times New Roman" pitchFamily="18" charset="0"/>
                <a:cs typeface="Times New Roman" pitchFamily="18" charset="0"/>
              </a:rPr>
              <a:t>本课程共</a:t>
            </a:r>
            <a:r>
              <a:rPr lang="en-US" altLang="zh-CN" dirty="0" smtClean="0">
                <a:latin typeface="Times New Roman" pitchFamily="18" charset="0"/>
                <a:cs typeface="Times New Roman" pitchFamily="18" charset="0"/>
              </a:rPr>
              <a:t>48</a:t>
            </a:r>
            <a:r>
              <a:rPr lang="zh-CN" altLang="en-US" dirty="0" smtClean="0">
                <a:latin typeface="Times New Roman" pitchFamily="18" charset="0"/>
                <a:cs typeface="Times New Roman" pitchFamily="18" charset="0"/>
              </a:rPr>
              <a:t>学时，</a:t>
            </a:r>
            <a:r>
              <a:rPr lang="en-US" altLang="zh-CN" dirty="0" smtClean="0">
                <a:latin typeface="Times New Roman" pitchFamily="18" charset="0"/>
                <a:cs typeface="Times New Roman" pitchFamily="18" charset="0"/>
              </a:rPr>
              <a:t>24</a:t>
            </a:r>
            <a:r>
              <a:rPr lang="zh-CN" altLang="en-US" dirty="0" smtClean="0">
                <a:latin typeface="Times New Roman" pitchFamily="18" charset="0"/>
                <a:cs typeface="Times New Roman" pitchFamily="18" charset="0"/>
              </a:rPr>
              <a:t>次课</a:t>
            </a:r>
            <a:endParaRPr lang="en-US" altLang="zh-CN" dirty="0" smtClean="0">
              <a:latin typeface="Times New Roman" pitchFamily="18" charset="0"/>
              <a:cs typeface="Times New Roman" pitchFamily="18" charset="0"/>
            </a:endParaRPr>
          </a:p>
          <a:p>
            <a:pPr lvl="1" eaLnBrk="1" hangingPunct="1"/>
            <a:r>
              <a:rPr lang="zh-CN" altLang="en-US" dirty="0" smtClean="0">
                <a:effectLst>
                  <a:outerShdw blurRad="38100" dist="38100" dir="2700000" algn="tl">
                    <a:srgbClr val="000000">
                      <a:alpha val="43137"/>
                    </a:srgbClr>
                  </a:outerShdw>
                </a:effectLst>
                <a:latin typeface="Times New Roman" pitchFamily="18" charset="0"/>
              </a:rPr>
              <a:t>第</a:t>
            </a:r>
            <a:r>
              <a:rPr lang="en-US" altLang="zh-CN" dirty="0" smtClean="0">
                <a:effectLst>
                  <a:outerShdw blurRad="38100" dist="38100" dir="2700000" algn="tl">
                    <a:srgbClr val="000000">
                      <a:alpha val="43137"/>
                    </a:srgbClr>
                  </a:outerShdw>
                </a:effectLst>
                <a:latin typeface="Times New Roman" pitchFamily="18" charset="0"/>
              </a:rPr>
              <a:t>1</a:t>
            </a:r>
            <a:r>
              <a:rPr lang="zh-CN" altLang="en-US" dirty="0" smtClean="0">
                <a:effectLst>
                  <a:outerShdw blurRad="38100" dist="38100" dir="2700000" algn="tl">
                    <a:srgbClr val="000000">
                      <a:alpha val="43137"/>
                    </a:srgbClr>
                  </a:outerShdw>
                </a:effectLst>
                <a:latin typeface="Times New Roman" pitchFamily="18" charset="0"/>
              </a:rPr>
              <a:t>章    绪论                                  </a:t>
            </a:r>
            <a:r>
              <a:rPr lang="en-US" altLang="zh-CN" dirty="0" smtClean="0">
                <a:effectLst>
                  <a:outerShdw blurRad="38100" dist="38100" dir="2700000" algn="tl">
                    <a:srgbClr val="000000">
                      <a:alpha val="43137"/>
                    </a:srgbClr>
                  </a:outerShdw>
                </a:effectLst>
                <a:latin typeface="Times New Roman" pitchFamily="18" charset="0"/>
              </a:rPr>
              <a:t>4</a:t>
            </a:r>
            <a:r>
              <a:rPr lang="zh-CN" altLang="en-US" dirty="0" smtClean="0">
                <a:effectLst>
                  <a:outerShdw blurRad="38100" dist="38100" dir="2700000" algn="tl">
                    <a:srgbClr val="000000">
                      <a:alpha val="43137"/>
                    </a:srgbClr>
                  </a:outerShdw>
                </a:effectLst>
                <a:latin typeface="Times New Roman" pitchFamily="18" charset="0"/>
              </a:rPr>
              <a:t>课时</a:t>
            </a:r>
          </a:p>
          <a:p>
            <a:pPr lvl="1" eaLnBrk="1" hangingPunct="1"/>
            <a:r>
              <a:rPr lang="zh-CN" altLang="en-US" dirty="0" smtClean="0">
                <a:effectLst>
                  <a:outerShdw blurRad="38100" dist="38100" dir="2700000" algn="tl">
                    <a:srgbClr val="000000">
                      <a:alpha val="43137"/>
                    </a:srgbClr>
                  </a:outerShdw>
                </a:effectLst>
                <a:latin typeface="Times New Roman" pitchFamily="18" charset="0"/>
              </a:rPr>
              <a:t>第</a:t>
            </a:r>
            <a:r>
              <a:rPr lang="en-US" altLang="zh-CN" dirty="0" smtClean="0">
                <a:effectLst>
                  <a:outerShdw blurRad="38100" dist="38100" dir="2700000" algn="tl">
                    <a:srgbClr val="000000">
                      <a:alpha val="43137"/>
                    </a:srgbClr>
                  </a:outerShdw>
                </a:effectLst>
                <a:latin typeface="Times New Roman" pitchFamily="18" charset="0"/>
              </a:rPr>
              <a:t>2</a:t>
            </a:r>
            <a:r>
              <a:rPr lang="zh-CN" altLang="en-US" dirty="0" smtClean="0">
                <a:effectLst>
                  <a:outerShdw blurRad="38100" dist="38100" dir="2700000" algn="tl">
                    <a:srgbClr val="000000">
                      <a:alpha val="43137"/>
                    </a:srgbClr>
                  </a:outerShdw>
                </a:effectLst>
                <a:latin typeface="Times New Roman" pitchFamily="18" charset="0"/>
              </a:rPr>
              <a:t>章    流密码                              </a:t>
            </a:r>
            <a:r>
              <a:rPr lang="en-US" altLang="zh-CN" dirty="0" smtClean="0">
                <a:effectLst>
                  <a:outerShdw blurRad="38100" dist="38100" dir="2700000" algn="tl">
                    <a:srgbClr val="000000">
                      <a:alpha val="43137"/>
                    </a:srgbClr>
                  </a:outerShdw>
                </a:effectLst>
                <a:latin typeface="Times New Roman" pitchFamily="18" charset="0"/>
              </a:rPr>
              <a:t>7</a:t>
            </a:r>
            <a:r>
              <a:rPr lang="zh-CN" altLang="en-US" dirty="0" smtClean="0">
                <a:effectLst>
                  <a:outerShdw blurRad="38100" dist="38100" dir="2700000" algn="tl">
                    <a:srgbClr val="000000">
                      <a:alpha val="43137"/>
                    </a:srgbClr>
                  </a:outerShdw>
                </a:effectLst>
                <a:latin typeface="Times New Roman" pitchFamily="18" charset="0"/>
              </a:rPr>
              <a:t>课时</a:t>
            </a:r>
            <a:endParaRPr lang="en-US" altLang="zh-CN" dirty="0" smtClean="0">
              <a:effectLst>
                <a:outerShdw blurRad="38100" dist="38100" dir="2700000" algn="tl">
                  <a:srgbClr val="000000">
                    <a:alpha val="43137"/>
                  </a:srgbClr>
                </a:outerShdw>
              </a:effectLst>
              <a:latin typeface="Times New Roman" pitchFamily="18" charset="0"/>
            </a:endParaRPr>
          </a:p>
          <a:p>
            <a:pPr lvl="1" eaLnBrk="1" hangingPunct="1"/>
            <a:r>
              <a:rPr lang="zh-CN" altLang="en-US" dirty="0" smtClean="0">
                <a:effectLst>
                  <a:outerShdw blurRad="38100" dist="38100" dir="2700000" algn="tl">
                    <a:srgbClr val="000000">
                      <a:alpha val="43137"/>
                    </a:srgbClr>
                  </a:outerShdw>
                </a:effectLst>
                <a:latin typeface="Times New Roman" pitchFamily="18" charset="0"/>
              </a:rPr>
              <a:t>第</a:t>
            </a:r>
            <a:r>
              <a:rPr lang="en-US" altLang="zh-CN" dirty="0" smtClean="0">
                <a:effectLst>
                  <a:outerShdw blurRad="38100" dist="38100" dir="2700000" algn="tl">
                    <a:srgbClr val="000000">
                      <a:alpha val="43137"/>
                    </a:srgbClr>
                  </a:outerShdw>
                </a:effectLst>
                <a:latin typeface="Times New Roman" pitchFamily="18" charset="0"/>
              </a:rPr>
              <a:t>3</a:t>
            </a:r>
            <a:r>
              <a:rPr lang="zh-CN" altLang="en-US" dirty="0" smtClean="0">
                <a:effectLst>
                  <a:outerShdw blurRad="38100" dist="38100" dir="2700000" algn="tl">
                    <a:srgbClr val="000000">
                      <a:alpha val="43137"/>
                    </a:srgbClr>
                  </a:outerShdw>
                </a:effectLst>
                <a:latin typeface="Times New Roman" pitchFamily="18" charset="0"/>
              </a:rPr>
              <a:t>章    分组密码                          </a:t>
            </a:r>
            <a:r>
              <a:rPr lang="en-US" altLang="zh-CN" dirty="0" smtClean="0">
                <a:effectLst>
                  <a:outerShdw blurRad="38100" dist="38100" dir="2700000" algn="tl">
                    <a:srgbClr val="000000">
                      <a:alpha val="43137"/>
                    </a:srgbClr>
                  </a:outerShdw>
                </a:effectLst>
                <a:latin typeface="Times New Roman" pitchFamily="18" charset="0"/>
              </a:rPr>
              <a:t>7</a:t>
            </a:r>
            <a:r>
              <a:rPr lang="zh-CN" altLang="en-US" dirty="0" smtClean="0">
                <a:effectLst>
                  <a:outerShdw blurRad="38100" dist="38100" dir="2700000" algn="tl">
                    <a:srgbClr val="000000">
                      <a:alpha val="43137"/>
                    </a:srgbClr>
                  </a:outerShdw>
                </a:effectLst>
                <a:latin typeface="Times New Roman" pitchFamily="18" charset="0"/>
              </a:rPr>
              <a:t>课时</a:t>
            </a:r>
          </a:p>
          <a:p>
            <a:pPr lvl="1" eaLnBrk="1" hangingPunct="1"/>
            <a:r>
              <a:rPr lang="zh-CN" altLang="en-US" dirty="0" smtClean="0">
                <a:effectLst>
                  <a:outerShdw blurRad="38100" dist="38100" dir="2700000" algn="tl">
                    <a:srgbClr val="000000">
                      <a:alpha val="43137"/>
                    </a:srgbClr>
                  </a:outerShdw>
                </a:effectLst>
                <a:latin typeface="Times New Roman" pitchFamily="18" charset="0"/>
              </a:rPr>
              <a:t>第</a:t>
            </a:r>
            <a:r>
              <a:rPr lang="en-US" altLang="zh-CN" dirty="0" smtClean="0">
                <a:effectLst>
                  <a:outerShdw blurRad="38100" dist="38100" dir="2700000" algn="tl">
                    <a:srgbClr val="000000">
                      <a:alpha val="43137"/>
                    </a:srgbClr>
                  </a:outerShdw>
                </a:effectLst>
                <a:latin typeface="Times New Roman" pitchFamily="18" charset="0"/>
              </a:rPr>
              <a:t>4</a:t>
            </a:r>
            <a:r>
              <a:rPr lang="zh-CN" altLang="en-US" dirty="0" smtClean="0">
                <a:effectLst>
                  <a:outerShdw blurRad="38100" dist="38100" dir="2700000" algn="tl">
                    <a:srgbClr val="000000">
                      <a:alpha val="43137"/>
                    </a:srgbClr>
                  </a:outerShdw>
                </a:effectLst>
                <a:latin typeface="Times New Roman" pitchFamily="18" charset="0"/>
              </a:rPr>
              <a:t>章    公钥密码                          </a:t>
            </a:r>
            <a:r>
              <a:rPr lang="en-US" altLang="zh-CN" dirty="0" smtClean="0">
                <a:effectLst>
                  <a:outerShdw blurRad="38100" dist="38100" dir="2700000" algn="tl">
                    <a:srgbClr val="000000">
                      <a:alpha val="43137"/>
                    </a:srgbClr>
                  </a:outerShdw>
                </a:effectLst>
                <a:latin typeface="Times New Roman" pitchFamily="18" charset="0"/>
              </a:rPr>
              <a:t>7</a:t>
            </a:r>
            <a:r>
              <a:rPr lang="zh-CN" altLang="en-US" dirty="0" smtClean="0">
                <a:effectLst>
                  <a:outerShdw blurRad="38100" dist="38100" dir="2700000" algn="tl">
                    <a:srgbClr val="000000">
                      <a:alpha val="43137"/>
                    </a:srgbClr>
                  </a:outerShdw>
                </a:effectLst>
                <a:latin typeface="Times New Roman" pitchFamily="18" charset="0"/>
              </a:rPr>
              <a:t>课时</a:t>
            </a:r>
          </a:p>
          <a:p>
            <a:pPr lvl="1" eaLnBrk="1" hangingPunct="1"/>
            <a:r>
              <a:rPr lang="zh-CN" altLang="en-US" dirty="0" smtClean="0">
                <a:effectLst>
                  <a:outerShdw blurRad="38100" dist="38100" dir="2700000" algn="tl">
                    <a:srgbClr val="000000">
                      <a:alpha val="43137"/>
                    </a:srgbClr>
                  </a:outerShdw>
                </a:effectLst>
                <a:latin typeface="Times New Roman" pitchFamily="18" charset="0"/>
              </a:rPr>
              <a:t>第</a:t>
            </a:r>
            <a:r>
              <a:rPr lang="en-US" altLang="zh-CN" dirty="0" smtClean="0">
                <a:effectLst>
                  <a:outerShdw blurRad="38100" dist="38100" dir="2700000" algn="tl">
                    <a:srgbClr val="000000">
                      <a:alpha val="43137"/>
                    </a:srgbClr>
                  </a:outerShdw>
                </a:effectLst>
                <a:latin typeface="Times New Roman" pitchFamily="18" charset="0"/>
              </a:rPr>
              <a:t>5</a:t>
            </a:r>
            <a:r>
              <a:rPr lang="zh-CN" altLang="en-US" dirty="0" smtClean="0">
                <a:effectLst>
                  <a:outerShdw blurRad="38100" dist="38100" dir="2700000" algn="tl">
                    <a:srgbClr val="000000">
                      <a:alpha val="43137"/>
                    </a:srgbClr>
                  </a:outerShdw>
                </a:effectLst>
                <a:latin typeface="Times New Roman" pitchFamily="18" charset="0"/>
              </a:rPr>
              <a:t>章    消息认证算法                  </a:t>
            </a:r>
            <a:r>
              <a:rPr lang="en-US" altLang="zh-CN" dirty="0" smtClean="0">
                <a:effectLst>
                  <a:outerShdw blurRad="38100" dist="38100" dir="2700000" algn="tl">
                    <a:srgbClr val="000000">
                      <a:alpha val="43137"/>
                    </a:srgbClr>
                  </a:outerShdw>
                </a:effectLst>
                <a:latin typeface="Times New Roman" pitchFamily="18" charset="0"/>
              </a:rPr>
              <a:t>6</a:t>
            </a:r>
            <a:r>
              <a:rPr lang="zh-CN" altLang="en-US" dirty="0" smtClean="0">
                <a:effectLst>
                  <a:outerShdw blurRad="38100" dist="38100" dir="2700000" algn="tl">
                    <a:srgbClr val="000000">
                      <a:alpha val="43137"/>
                    </a:srgbClr>
                  </a:outerShdw>
                </a:effectLst>
                <a:latin typeface="Times New Roman" pitchFamily="18" charset="0"/>
              </a:rPr>
              <a:t>课时</a:t>
            </a:r>
            <a:endParaRPr lang="en-US" altLang="zh-CN" dirty="0" smtClean="0">
              <a:effectLst>
                <a:outerShdw blurRad="38100" dist="38100" dir="2700000" algn="tl">
                  <a:srgbClr val="000000">
                    <a:alpha val="43137"/>
                  </a:srgbClr>
                </a:outerShdw>
              </a:effectLst>
              <a:latin typeface="Times New Roman" pitchFamily="18" charset="0"/>
            </a:endParaRPr>
          </a:p>
          <a:p>
            <a:pPr lvl="1" eaLnBrk="1" hangingPunct="1"/>
            <a:r>
              <a:rPr lang="zh-CN" altLang="en-US" dirty="0" smtClean="0">
                <a:effectLst>
                  <a:outerShdw blurRad="38100" dist="38100" dir="2700000" algn="tl">
                    <a:srgbClr val="000000">
                      <a:alpha val="43137"/>
                    </a:srgbClr>
                  </a:outerShdw>
                </a:effectLst>
                <a:latin typeface="Times New Roman" pitchFamily="18" charset="0"/>
              </a:rPr>
              <a:t>第</a:t>
            </a:r>
            <a:r>
              <a:rPr lang="en-US" altLang="zh-CN" dirty="0" smtClean="0">
                <a:effectLst>
                  <a:outerShdw blurRad="38100" dist="38100" dir="2700000" algn="tl">
                    <a:srgbClr val="000000">
                      <a:alpha val="43137"/>
                    </a:srgbClr>
                  </a:outerShdw>
                </a:effectLst>
                <a:latin typeface="Times New Roman" pitchFamily="18" charset="0"/>
              </a:rPr>
              <a:t>6</a:t>
            </a:r>
            <a:r>
              <a:rPr lang="zh-CN" altLang="en-US" dirty="0" smtClean="0">
                <a:effectLst>
                  <a:outerShdw blurRad="38100" dist="38100" dir="2700000" algn="tl">
                    <a:srgbClr val="000000">
                      <a:alpha val="43137"/>
                    </a:srgbClr>
                  </a:outerShdw>
                </a:effectLst>
                <a:latin typeface="Times New Roman" pitchFamily="18" charset="0"/>
              </a:rPr>
              <a:t>章    数字签名算法                  </a:t>
            </a:r>
            <a:r>
              <a:rPr lang="en-US" altLang="zh-CN" dirty="0" smtClean="0">
                <a:effectLst>
                  <a:outerShdw blurRad="38100" dist="38100" dir="2700000" algn="tl">
                    <a:srgbClr val="000000">
                      <a:alpha val="43137"/>
                    </a:srgbClr>
                  </a:outerShdw>
                </a:effectLst>
                <a:latin typeface="Times New Roman" pitchFamily="18" charset="0"/>
              </a:rPr>
              <a:t>4</a:t>
            </a:r>
            <a:r>
              <a:rPr lang="zh-CN" altLang="en-US" dirty="0" smtClean="0">
                <a:effectLst>
                  <a:outerShdw blurRad="38100" dist="38100" dir="2700000" algn="tl">
                    <a:srgbClr val="000000">
                      <a:alpha val="43137"/>
                    </a:srgbClr>
                  </a:outerShdw>
                </a:effectLst>
                <a:latin typeface="Times New Roman" pitchFamily="18" charset="0"/>
              </a:rPr>
              <a:t>课时</a:t>
            </a:r>
            <a:endParaRPr lang="en-US" altLang="zh-CN" dirty="0" smtClean="0">
              <a:effectLst>
                <a:outerShdw blurRad="38100" dist="38100" dir="2700000" algn="tl">
                  <a:srgbClr val="000000">
                    <a:alpha val="43137"/>
                  </a:srgbClr>
                </a:outerShdw>
              </a:effectLst>
              <a:latin typeface="Times New Roman" pitchFamily="18" charset="0"/>
            </a:endParaRPr>
          </a:p>
          <a:p>
            <a:pPr lvl="1" eaLnBrk="1" hangingPunct="1"/>
            <a:r>
              <a:rPr lang="zh-CN" altLang="en-US" dirty="0" smtClean="0">
                <a:effectLst>
                  <a:outerShdw blurRad="38100" dist="38100" dir="2700000" algn="tl">
                    <a:srgbClr val="000000">
                      <a:alpha val="43137"/>
                    </a:srgbClr>
                  </a:outerShdw>
                </a:effectLst>
                <a:latin typeface="Times New Roman" pitchFamily="18" charset="0"/>
              </a:rPr>
              <a:t>第</a:t>
            </a:r>
            <a:r>
              <a:rPr lang="en-US" altLang="zh-CN" dirty="0" smtClean="0">
                <a:effectLst>
                  <a:outerShdw blurRad="38100" dist="38100" dir="2700000" algn="tl">
                    <a:srgbClr val="000000">
                      <a:alpha val="43137"/>
                    </a:srgbClr>
                  </a:outerShdw>
                </a:effectLst>
                <a:latin typeface="Times New Roman" pitchFamily="18" charset="0"/>
              </a:rPr>
              <a:t>7</a:t>
            </a:r>
            <a:r>
              <a:rPr lang="zh-CN" altLang="en-US" dirty="0" smtClean="0">
                <a:effectLst>
                  <a:outerShdw blurRad="38100" dist="38100" dir="2700000" algn="tl">
                    <a:srgbClr val="000000">
                      <a:alpha val="43137"/>
                    </a:srgbClr>
                  </a:outerShdw>
                </a:effectLst>
                <a:latin typeface="Times New Roman" pitchFamily="18" charset="0"/>
              </a:rPr>
              <a:t>章    密码协议                          </a:t>
            </a:r>
            <a:r>
              <a:rPr lang="en-US" altLang="zh-CN" dirty="0" smtClean="0">
                <a:effectLst>
                  <a:outerShdw blurRad="38100" dist="38100" dir="2700000" algn="tl">
                    <a:srgbClr val="000000">
                      <a:alpha val="43137"/>
                    </a:srgbClr>
                  </a:outerShdw>
                </a:effectLst>
                <a:latin typeface="Times New Roman" pitchFamily="18" charset="0"/>
              </a:rPr>
              <a:t>6</a:t>
            </a:r>
            <a:r>
              <a:rPr lang="zh-CN" altLang="en-US" dirty="0" smtClean="0">
                <a:effectLst>
                  <a:outerShdw blurRad="38100" dist="38100" dir="2700000" algn="tl">
                    <a:srgbClr val="000000">
                      <a:alpha val="43137"/>
                    </a:srgbClr>
                  </a:outerShdw>
                </a:effectLst>
                <a:latin typeface="Times New Roman" pitchFamily="18" charset="0"/>
              </a:rPr>
              <a:t>课时</a:t>
            </a:r>
          </a:p>
          <a:p>
            <a:pPr lvl="1" eaLnBrk="1" hangingPunct="1"/>
            <a:r>
              <a:rPr lang="zh-CN" altLang="en-US" dirty="0" smtClean="0">
                <a:effectLst>
                  <a:outerShdw blurRad="38100" dist="38100" dir="2700000" algn="tl">
                    <a:srgbClr val="000000">
                      <a:alpha val="43137"/>
                    </a:srgbClr>
                  </a:outerShdw>
                </a:effectLst>
                <a:latin typeface="Times New Roman" pitchFamily="18" charset="0"/>
              </a:rPr>
              <a:t>第</a:t>
            </a:r>
            <a:r>
              <a:rPr lang="en-US" altLang="zh-CN" dirty="0" smtClean="0">
                <a:effectLst>
                  <a:outerShdw blurRad="38100" dist="38100" dir="2700000" algn="tl">
                    <a:srgbClr val="000000">
                      <a:alpha val="43137"/>
                    </a:srgbClr>
                  </a:outerShdw>
                </a:effectLst>
                <a:latin typeface="Times New Roman" pitchFamily="18" charset="0"/>
              </a:rPr>
              <a:t>8</a:t>
            </a:r>
            <a:r>
              <a:rPr lang="zh-CN" altLang="en-US" dirty="0" smtClean="0">
                <a:effectLst>
                  <a:outerShdw blurRad="38100" dist="38100" dir="2700000" algn="tl">
                    <a:srgbClr val="000000">
                      <a:alpha val="43137"/>
                    </a:srgbClr>
                  </a:outerShdw>
                </a:effectLst>
                <a:latin typeface="Times New Roman" pitchFamily="18" charset="0"/>
              </a:rPr>
              <a:t>章    密钥分配与密钥管理      </a:t>
            </a:r>
            <a:r>
              <a:rPr lang="en-US" altLang="zh-CN" dirty="0" smtClean="0">
                <a:effectLst>
                  <a:outerShdw blurRad="38100" dist="38100" dir="2700000" algn="tl">
                    <a:srgbClr val="000000">
                      <a:alpha val="43137"/>
                    </a:srgbClr>
                  </a:outerShdw>
                </a:effectLst>
                <a:latin typeface="Times New Roman" pitchFamily="18" charset="0"/>
              </a:rPr>
              <a:t>7</a:t>
            </a:r>
            <a:r>
              <a:rPr lang="zh-CN" altLang="en-US" dirty="0" smtClean="0">
                <a:effectLst>
                  <a:outerShdw blurRad="38100" dist="38100" dir="2700000" algn="tl">
                    <a:srgbClr val="000000">
                      <a:alpha val="43137"/>
                    </a:srgbClr>
                  </a:outerShdw>
                </a:effectLst>
                <a:latin typeface="Times New Roman" pitchFamily="18" charset="0"/>
              </a:rPr>
              <a:t>课时</a:t>
            </a:r>
            <a:endParaRPr lang="zh-CN" altLang="zh-CN" sz="2000" dirty="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课程介绍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TextBox 10"/>
          <p:cNvSpPr txBox="1">
            <a:spLocks noChangeArrowheads="1"/>
          </p:cNvSpPr>
          <p:nvPr/>
        </p:nvSpPr>
        <p:spPr bwMode="auto">
          <a:xfrm>
            <a:off x="6705600" y="1718846"/>
            <a:ext cx="1981200" cy="338554"/>
          </a:xfrm>
          <a:prstGeom prst="rect">
            <a:avLst/>
          </a:prstGeom>
          <a:solidFill>
            <a:schemeClr val="accent1"/>
          </a:solidFill>
          <a:ln w="9525">
            <a:solidFill>
              <a:schemeClr val="hlink"/>
            </a:solidFill>
            <a:miter lim="800000"/>
            <a:headEnd/>
            <a:tailEnd/>
          </a:ln>
        </p:spPr>
        <p:txBody>
          <a:bodyPr lIns="18000" rIns="18000">
            <a:spAutoFit/>
          </a:bodyPr>
          <a:lstStyle/>
          <a:p>
            <a:pPr algn="ctr"/>
            <a:r>
              <a:rPr lang="zh-CN" altLang="en-US" sz="1600" dirty="0" smtClean="0">
                <a:solidFill>
                  <a:srgbClr val="660066"/>
                </a:solidFill>
                <a:latin typeface="华文中宋" pitchFamily="2" charset="-122"/>
                <a:ea typeface="华文中宋" pitchFamily="2" charset="-122"/>
              </a:rPr>
              <a:t>基本概念、发展</a:t>
            </a:r>
            <a:endParaRPr lang="zh-CN" altLang="en-US" sz="1600" dirty="0">
              <a:solidFill>
                <a:srgbClr val="660066"/>
              </a:solidFill>
              <a:latin typeface="华文中宋" pitchFamily="2" charset="-122"/>
              <a:ea typeface="华文中宋" pitchFamily="2" charset="-122"/>
            </a:endParaRPr>
          </a:p>
        </p:txBody>
      </p:sp>
      <p:sp>
        <p:nvSpPr>
          <p:cNvPr id="7" name="右大括号 6"/>
          <p:cNvSpPr/>
          <p:nvPr/>
        </p:nvSpPr>
        <p:spPr bwMode="auto">
          <a:xfrm>
            <a:off x="6400800" y="1676400"/>
            <a:ext cx="228600" cy="381000"/>
          </a:xfrm>
          <a:prstGeom prst="rightBrace">
            <a:avLst>
              <a:gd name="adj1" fmla="val 41667"/>
              <a:gd name="adj2" fmla="val 50000"/>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4400" b="1" i="0" u="none" strike="noStrike" cap="none" normalizeH="0" baseline="0" smtClean="0">
              <a:ln>
                <a:noFill/>
              </a:ln>
              <a:solidFill>
                <a:schemeClr val="tx1"/>
              </a:solidFill>
              <a:effectLst/>
              <a:latin typeface="Arial" pitchFamily="34" charset="0"/>
              <a:ea typeface="宋体" pitchFamily="2" charset="-122"/>
            </a:endParaRPr>
          </a:p>
        </p:txBody>
      </p:sp>
      <p:sp>
        <p:nvSpPr>
          <p:cNvPr id="8" name="TextBox 10"/>
          <p:cNvSpPr txBox="1">
            <a:spLocks noChangeArrowheads="1"/>
          </p:cNvSpPr>
          <p:nvPr/>
        </p:nvSpPr>
        <p:spPr bwMode="auto">
          <a:xfrm>
            <a:off x="6705600" y="3014246"/>
            <a:ext cx="1981200" cy="338554"/>
          </a:xfrm>
          <a:prstGeom prst="rect">
            <a:avLst/>
          </a:prstGeom>
          <a:solidFill>
            <a:schemeClr val="accent1"/>
          </a:solidFill>
          <a:ln w="9525">
            <a:solidFill>
              <a:schemeClr val="hlink"/>
            </a:solidFill>
            <a:miter lim="800000"/>
            <a:headEnd/>
            <a:tailEnd/>
          </a:ln>
        </p:spPr>
        <p:txBody>
          <a:bodyPr lIns="18000" rIns="18000">
            <a:spAutoFit/>
          </a:bodyPr>
          <a:lstStyle/>
          <a:p>
            <a:pPr algn="ctr"/>
            <a:r>
              <a:rPr lang="zh-CN" altLang="en-US" sz="1600" dirty="0" smtClean="0">
                <a:solidFill>
                  <a:srgbClr val="660066"/>
                </a:solidFill>
                <a:latin typeface="华文中宋" pitchFamily="2" charset="-122"/>
                <a:ea typeface="华文中宋" pitchFamily="2" charset="-122"/>
              </a:rPr>
              <a:t>三大类加解密算法</a:t>
            </a:r>
            <a:endParaRPr lang="zh-CN" altLang="en-US" sz="1600" dirty="0">
              <a:solidFill>
                <a:srgbClr val="660066"/>
              </a:solidFill>
              <a:latin typeface="华文中宋" pitchFamily="2" charset="-122"/>
              <a:ea typeface="华文中宋" pitchFamily="2" charset="-122"/>
            </a:endParaRPr>
          </a:p>
        </p:txBody>
      </p:sp>
      <p:sp>
        <p:nvSpPr>
          <p:cNvPr id="9" name="右大括号 8"/>
          <p:cNvSpPr/>
          <p:nvPr/>
        </p:nvSpPr>
        <p:spPr bwMode="auto">
          <a:xfrm>
            <a:off x="6400800" y="2438400"/>
            <a:ext cx="228600" cy="1447800"/>
          </a:xfrm>
          <a:prstGeom prst="rightBrace">
            <a:avLst>
              <a:gd name="adj1" fmla="val 41667"/>
              <a:gd name="adj2" fmla="val 50000"/>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4400" b="1" i="0" u="none" strike="noStrike" cap="none" normalizeH="0" baseline="0" smtClean="0">
              <a:ln>
                <a:noFill/>
              </a:ln>
              <a:solidFill>
                <a:schemeClr val="tx1"/>
              </a:solidFill>
              <a:effectLst/>
              <a:latin typeface="Arial" pitchFamily="34" charset="0"/>
              <a:ea typeface="宋体" pitchFamily="2" charset="-122"/>
            </a:endParaRPr>
          </a:p>
        </p:txBody>
      </p:sp>
      <p:sp>
        <p:nvSpPr>
          <p:cNvPr id="10" name="TextBox 10"/>
          <p:cNvSpPr txBox="1">
            <a:spLocks noChangeArrowheads="1"/>
          </p:cNvSpPr>
          <p:nvPr/>
        </p:nvSpPr>
        <p:spPr bwMode="auto">
          <a:xfrm>
            <a:off x="6705600" y="4495800"/>
            <a:ext cx="1981200" cy="338554"/>
          </a:xfrm>
          <a:prstGeom prst="rect">
            <a:avLst/>
          </a:prstGeom>
          <a:solidFill>
            <a:schemeClr val="accent1"/>
          </a:solidFill>
          <a:ln w="9525">
            <a:solidFill>
              <a:schemeClr val="hlink"/>
            </a:solidFill>
            <a:miter lim="800000"/>
            <a:headEnd/>
            <a:tailEnd/>
          </a:ln>
        </p:spPr>
        <p:txBody>
          <a:bodyPr lIns="18000" rIns="18000">
            <a:spAutoFit/>
          </a:bodyPr>
          <a:lstStyle/>
          <a:p>
            <a:pPr algn="ctr"/>
            <a:r>
              <a:rPr lang="zh-CN" altLang="en-US" sz="1600" dirty="0" smtClean="0">
                <a:solidFill>
                  <a:srgbClr val="660066"/>
                </a:solidFill>
                <a:latin typeface="华文中宋" pitchFamily="2" charset="-122"/>
                <a:ea typeface="华文中宋" pitchFamily="2" charset="-122"/>
              </a:rPr>
              <a:t>认证算法</a:t>
            </a:r>
            <a:endParaRPr lang="zh-CN" altLang="en-US" sz="1600" dirty="0">
              <a:solidFill>
                <a:srgbClr val="660066"/>
              </a:solidFill>
              <a:latin typeface="华文中宋" pitchFamily="2" charset="-122"/>
              <a:ea typeface="华文中宋" pitchFamily="2" charset="-122"/>
            </a:endParaRPr>
          </a:p>
        </p:txBody>
      </p:sp>
      <p:sp>
        <p:nvSpPr>
          <p:cNvPr id="11" name="右大括号 10"/>
          <p:cNvSpPr/>
          <p:nvPr/>
        </p:nvSpPr>
        <p:spPr bwMode="auto">
          <a:xfrm>
            <a:off x="6400800" y="4343400"/>
            <a:ext cx="228600" cy="685800"/>
          </a:xfrm>
          <a:prstGeom prst="rightBrace">
            <a:avLst>
              <a:gd name="adj1" fmla="val 41667"/>
              <a:gd name="adj2" fmla="val 50000"/>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4400" b="1" i="0" u="none" strike="noStrike" cap="none" normalizeH="0" baseline="0" smtClean="0">
              <a:ln>
                <a:noFill/>
              </a:ln>
              <a:solidFill>
                <a:schemeClr val="tx1"/>
              </a:solidFill>
              <a:effectLst/>
              <a:latin typeface="Arial" pitchFamily="34" charset="0"/>
              <a:ea typeface="宋体" pitchFamily="2" charset="-122"/>
            </a:endParaRPr>
          </a:p>
        </p:txBody>
      </p:sp>
      <p:sp>
        <p:nvSpPr>
          <p:cNvPr id="12" name="TextBox 10"/>
          <p:cNvSpPr txBox="1">
            <a:spLocks noChangeArrowheads="1"/>
          </p:cNvSpPr>
          <p:nvPr/>
        </p:nvSpPr>
        <p:spPr bwMode="auto">
          <a:xfrm>
            <a:off x="6705600" y="5486400"/>
            <a:ext cx="1981200" cy="338554"/>
          </a:xfrm>
          <a:prstGeom prst="rect">
            <a:avLst/>
          </a:prstGeom>
          <a:solidFill>
            <a:schemeClr val="accent1"/>
          </a:solidFill>
          <a:ln w="9525">
            <a:solidFill>
              <a:schemeClr val="hlink"/>
            </a:solidFill>
            <a:miter lim="800000"/>
            <a:headEnd/>
            <a:tailEnd/>
          </a:ln>
        </p:spPr>
        <p:txBody>
          <a:bodyPr lIns="18000" rIns="18000">
            <a:spAutoFit/>
          </a:bodyPr>
          <a:lstStyle/>
          <a:p>
            <a:pPr algn="ctr"/>
            <a:r>
              <a:rPr lang="zh-CN" altLang="en-US" sz="1600" dirty="0" smtClean="0">
                <a:solidFill>
                  <a:srgbClr val="660066"/>
                </a:solidFill>
                <a:latin typeface="华文中宋" pitchFamily="2" charset="-122"/>
                <a:ea typeface="华文中宋" pitchFamily="2" charset="-122"/>
              </a:rPr>
              <a:t>协议</a:t>
            </a:r>
            <a:endParaRPr lang="zh-CN" altLang="en-US" sz="1600" dirty="0">
              <a:solidFill>
                <a:srgbClr val="660066"/>
              </a:solidFill>
              <a:latin typeface="华文中宋" pitchFamily="2" charset="-122"/>
              <a:ea typeface="华文中宋" pitchFamily="2" charset="-122"/>
            </a:endParaRPr>
          </a:p>
        </p:txBody>
      </p:sp>
      <p:sp>
        <p:nvSpPr>
          <p:cNvPr id="13" name="右大括号 12"/>
          <p:cNvSpPr/>
          <p:nvPr/>
        </p:nvSpPr>
        <p:spPr bwMode="auto">
          <a:xfrm>
            <a:off x="6400800" y="5443954"/>
            <a:ext cx="228600" cy="381000"/>
          </a:xfrm>
          <a:prstGeom prst="rightBrace">
            <a:avLst>
              <a:gd name="adj1" fmla="val 41667"/>
              <a:gd name="adj2" fmla="val 50000"/>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4400" b="1" i="0" u="none" strike="noStrike" cap="none" normalizeH="0" baseline="0" smtClean="0">
              <a:ln>
                <a:noFill/>
              </a:ln>
              <a:solidFill>
                <a:schemeClr val="tx1"/>
              </a:solidFill>
              <a:effectLst/>
              <a:latin typeface="Arial" pitchFamily="34" charset="0"/>
              <a:ea typeface="宋体" pitchFamily="2" charset="-122"/>
            </a:endParaRPr>
          </a:p>
        </p:txBody>
      </p:sp>
      <p:sp>
        <p:nvSpPr>
          <p:cNvPr id="14" name="TextBox 10"/>
          <p:cNvSpPr txBox="1">
            <a:spLocks noChangeArrowheads="1"/>
          </p:cNvSpPr>
          <p:nvPr/>
        </p:nvSpPr>
        <p:spPr bwMode="auto">
          <a:xfrm>
            <a:off x="6705600" y="6096000"/>
            <a:ext cx="1981200" cy="338554"/>
          </a:xfrm>
          <a:prstGeom prst="rect">
            <a:avLst/>
          </a:prstGeom>
          <a:solidFill>
            <a:schemeClr val="accent1"/>
          </a:solidFill>
          <a:ln w="9525">
            <a:solidFill>
              <a:schemeClr val="hlink"/>
            </a:solidFill>
            <a:miter lim="800000"/>
            <a:headEnd/>
            <a:tailEnd/>
          </a:ln>
        </p:spPr>
        <p:txBody>
          <a:bodyPr lIns="18000" rIns="18000">
            <a:spAutoFit/>
          </a:bodyPr>
          <a:lstStyle/>
          <a:p>
            <a:pPr algn="ctr"/>
            <a:r>
              <a:rPr lang="zh-CN" altLang="en-US" sz="1600" dirty="0" smtClean="0">
                <a:solidFill>
                  <a:srgbClr val="660066"/>
                </a:solidFill>
                <a:latin typeface="华文中宋" pitchFamily="2" charset="-122"/>
                <a:ea typeface="华文中宋" pitchFamily="2" charset="-122"/>
              </a:rPr>
              <a:t>密钥管理</a:t>
            </a:r>
            <a:endParaRPr lang="zh-CN" altLang="en-US" sz="1600" dirty="0">
              <a:solidFill>
                <a:srgbClr val="660066"/>
              </a:solidFill>
              <a:latin typeface="华文中宋" pitchFamily="2" charset="-122"/>
              <a:ea typeface="华文中宋" pitchFamily="2" charset="-122"/>
            </a:endParaRPr>
          </a:p>
        </p:txBody>
      </p:sp>
      <p:sp>
        <p:nvSpPr>
          <p:cNvPr id="15" name="右大括号 14"/>
          <p:cNvSpPr/>
          <p:nvPr/>
        </p:nvSpPr>
        <p:spPr bwMode="auto">
          <a:xfrm>
            <a:off x="6400800" y="6053554"/>
            <a:ext cx="228600" cy="381000"/>
          </a:xfrm>
          <a:prstGeom prst="rightBrace">
            <a:avLst>
              <a:gd name="adj1" fmla="val 41667"/>
              <a:gd name="adj2" fmla="val 50000"/>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4400" b="1" i="0" u="none" strike="noStrike" cap="none" normalizeH="0" baseline="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1.4.2 </a:t>
            </a:r>
            <a:r>
              <a:rPr lang="zh-CN" altLang="en-US" dirty="0" smtClean="0"/>
              <a:t>密码体制分类</a:t>
            </a:r>
            <a:endParaRPr lang="zh-CN" altLang="en-US" dirty="0"/>
          </a:p>
        </p:txBody>
      </p:sp>
      <p:sp>
        <p:nvSpPr>
          <p:cNvPr id="3" name="内容占位符 2"/>
          <p:cNvSpPr>
            <a:spLocks noGrp="1"/>
          </p:cNvSpPr>
          <p:nvPr>
            <p:ph idx="1"/>
          </p:nvPr>
        </p:nvSpPr>
        <p:spPr>
          <a:xfrm>
            <a:off x="457200" y="914400"/>
            <a:ext cx="8382000" cy="5486400"/>
          </a:xfrm>
        </p:spPr>
        <p:txBody>
          <a:bodyPr/>
          <a:lstStyle/>
          <a:p>
            <a:pPr marL="342900" lvl="1" indent="-342900" eaLnBrk="1" hangingPunct="1">
              <a:lnSpc>
                <a:spcPct val="110000"/>
              </a:lnSpc>
              <a:spcBef>
                <a:spcPts val="600"/>
              </a:spcBef>
              <a:buClr>
                <a:schemeClr val="tx2"/>
              </a:buClr>
              <a:buFont typeface="Wingdings" pitchFamily="2" charset="2"/>
              <a:buChar char="Ü"/>
            </a:pPr>
            <a:r>
              <a:rPr lang="zh-CN" altLang="en-US" dirty="0" smtClean="0">
                <a:solidFill>
                  <a:srgbClr val="0000FF"/>
                </a:solidFill>
                <a:effectLst>
                  <a:outerShdw blurRad="38100" dist="38100" dir="2700000" algn="tl">
                    <a:srgbClr val="C0C0C0"/>
                  </a:outerShdw>
                </a:effectLst>
                <a:latin typeface="Times New Roman" pitchFamily="18" charset="0"/>
                <a:cs typeface="+mn-cs"/>
              </a:rPr>
              <a:t>非对称密码体制：</a:t>
            </a:r>
            <a:r>
              <a:rPr lang="zh-CN" altLang="en-US" dirty="0" smtClean="0">
                <a:effectLst>
                  <a:outerShdw blurRad="38100" dist="38100" dir="2700000" algn="tl">
                    <a:srgbClr val="000000">
                      <a:alpha val="43137"/>
                    </a:srgbClr>
                  </a:outerShdw>
                </a:effectLst>
              </a:rPr>
              <a:t>也称为公钥密码体制或双钥密码体制</a:t>
            </a:r>
            <a:endParaRPr lang="en-US" altLang="zh-CN" sz="2400" dirty="0" smtClean="0"/>
          </a:p>
          <a:p>
            <a:pPr lvl="1" eaLnBrk="1" hangingPunct="1">
              <a:lnSpc>
                <a:spcPct val="110000"/>
              </a:lnSpc>
              <a:spcBef>
                <a:spcPts val="600"/>
              </a:spcBef>
            </a:pPr>
            <a:r>
              <a:rPr lang="zh-CN" altLang="en-US" sz="2000" dirty="0" smtClean="0"/>
              <a:t>每个用户有一对密钥，加密秘钥和解密密钥不同</a:t>
            </a:r>
            <a:endParaRPr lang="en-US" altLang="zh-CN" sz="2000" dirty="0" smtClean="0"/>
          </a:p>
          <a:p>
            <a:pPr lvl="1" eaLnBrk="1" hangingPunct="1">
              <a:lnSpc>
                <a:spcPct val="110000"/>
              </a:lnSpc>
              <a:spcBef>
                <a:spcPts val="600"/>
              </a:spcBef>
            </a:pPr>
            <a:r>
              <a:rPr lang="zh-CN" altLang="en-US" sz="2000" dirty="0" smtClean="0"/>
              <a:t>加密密钥是公开的，像电话号码一样进行注册公布，称为公开密钥</a:t>
            </a:r>
            <a:r>
              <a:rPr lang="en-US" altLang="zh-CN" sz="2000" dirty="0" smtClean="0"/>
              <a:t>Public key</a:t>
            </a:r>
            <a:r>
              <a:rPr lang="zh-CN" altLang="en-US" sz="2000" dirty="0" smtClean="0"/>
              <a:t>，简称公钥；</a:t>
            </a:r>
            <a:r>
              <a:rPr lang="en-US" altLang="zh-CN" sz="2000" i="1" dirty="0" err="1" smtClean="0"/>
              <a:t>P</a:t>
            </a:r>
            <a:r>
              <a:rPr lang="en-US" altLang="zh-CN" sz="2000" i="1" baseline="-25000" dirty="0" err="1" smtClean="0"/>
              <a:t>k</a:t>
            </a:r>
            <a:endParaRPr lang="en-US" altLang="zh-CN" sz="2000" i="1" baseline="-25000" dirty="0" smtClean="0"/>
          </a:p>
          <a:p>
            <a:pPr lvl="1" eaLnBrk="1" hangingPunct="1">
              <a:lnSpc>
                <a:spcPct val="110000"/>
              </a:lnSpc>
              <a:spcBef>
                <a:spcPts val="600"/>
              </a:spcBef>
            </a:pPr>
            <a:r>
              <a:rPr lang="zh-CN" altLang="en-US" sz="2000" dirty="0" smtClean="0"/>
              <a:t>解密密钥是秘密的，称为秘密密钥</a:t>
            </a:r>
            <a:r>
              <a:rPr lang="en-US" altLang="zh-CN" sz="2000" dirty="0" smtClean="0"/>
              <a:t>private key</a:t>
            </a:r>
            <a:r>
              <a:rPr lang="zh-CN" altLang="en-US" sz="2000" dirty="0" smtClean="0"/>
              <a:t>，由用户私有，简称私钥</a:t>
            </a:r>
            <a:r>
              <a:rPr lang="en-US" altLang="zh-CN" sz="2000" dirty="0" err="1" smtClean="0"/>
              <a:t>Sk</a:t>
            </a:r>
            <a:endParaRPr lang="en-US" altLang="zh-CN" sz="2000" dirty="0" smtClean="0"/>
          </a:p>
          <a:p>
            <a:pPr lvl="1" eaLnBrk="1" hangingPunct="1">
              <a:lnSpc>
                <a:spcPct val="110000"/>
              </a:lnSpc>
              <a:spcBef>
                <a:spcPts val="600"/>
              </a:spcBef>
            </a:pPr>
            <a:r>
              <a:rPr lang="zh-CN" altLang="en-US" sz="2000" dirty="0" smtClean="0"/>
              <a:t>功能：</a:t>
            </a:r>
            <a:r>
              <a:rPr lang="zh-CN" altLang="en-US" sz="2000" dirty="0" smtClean="0">
                <a:solidFill>
                  <a:srgbClr val="000000"/>
                </a:solidFill>
                <a:latin typeface="Times New Roman" pitchFamily="18" charset="0"/>
              </a:rPr>
              <a:t>数据加密、身份的认证等</a:t>
            </a:r>
            <a:endParaRPr lang="en-US" altLang="zh-CN" sz="2000" dirty="0" smtClean="0">
              <a:solidFill>
                <a:srgbClr val="000000"/>
              </a:solidFill>
              <a:latin typeface="Times New Roman" pitchFamily="18" charset="0"/>
            </a:endParaRPr>
          </a:p>
          <a:p>
            <a:pPr lvl="2" eaLnBrk="1" hangingPunct="1">
              <a:lnSpc>
                <a:spcPct val="110000"/>
              </a:lnSpc>
              <a:spcBef>
                <a:spcPts val="600"/>
              </a:spcBef>
            </a:pPr>
            <a:r>
              <a:rPr lang="zh-CN" altLang="en-US" sz="2000" dirty="0" smtClean="0"/>
              <a:t>可以实现</a:t>
            </a:r>
            <a:r>
              <a:rPr lang="zh-CN" altLang="en-US" sz="2000" dirty="0" smtClean="0">
                <a:solidFill>
                  <a:srgbClr val="0000FF"/>
                </a:solidFill>
              </a:rPr>
              <a:t>由多个用户加密的消息，只能有一个人解读</a:t>
            </a:r>
            <a:r>
              <a:rPr lang="zh-CN" altLang="en-US" sz="2000" dirty="0" smtClean="0"/>
              <a:t>，可用于公网中实现保密通信；</a:t>
            </a:r>
            <a:endParaRPr lang="en-US" altLang="zh-CN" sz="2000" dirty="0" smtClean="0"/>
          </a:p>
          <a:p>
            <a:pPr lvl="2" eaLnBrk="1" hangingPunct="1">
              <a:lnSpc>
                <a:spcPct val="110000"/>
              </a:lnSpc>
              <a:spcBef>
                <a:spcPts val="600"/>
              </a:spcBef>
            </a:pPr>
            <a:r>
              <a:rPr lang="zh-CN" altLang="en-US" sz="2000" dirty="0" smtClean="0"/>
              <a:t>或</a:t>
            </a:r>
            <a:r>
              <a:rPr lang="zh-CN" altLang="en-US" sz="2000" dirty="0" smtClean="0">
                <a:solidFill>
                  <a:srgbClr val="0000FF"/>
                </a:solidFill>
              </a:rPr>
              <a:t>由一个用户加密的消息，可由多个用户解读</a:t>
            </a:r>
            <a:r>
              <a:rPr lang="zh-CN" altLang="en-US" sz="2000" dirty="0" smtClean="0"/>
              <a:t>，可用于实现对用户的认证</a:t>
            </a:r>
            <a:endParaRPr lang="en-US" altLang="zh-CN" sz="2000" dirty="0" smtClean="0"/>
          </a:p>
          <a:p>
            <a:pPr lvl="1" eaLnBrk="1" hangingPunct="1">
              <a:lnSpc>
                <a:spcPct val="110000"/>
              </a:lnSpc>
              <a:spcBef>
                <a:spcPts val="600"/>
              </a:spcBef>
            </a:pPr>
            <a:r>
              <a:rPr lang="zh-CN" altLang="en-US" sz="2000" dirty="0" smtClean="0"/>
              <a:t>特点：加解密能力分开，由公钥推导私钥很难，反之则容易</a:t>
            </a:r>
            <a:endParaRPr lang="en-US" altLang="zh-CN" sz="2000" dirty="0" smtClean="0"/>
          </a:p>
          <a:p>
            <a:pPr lvl="1" eaLnBrk="1" hangingPunct="1">
              <a:lnSpc>
                <a:spcPct val="110000"/>
              </a:lnSpc>
              <a:spcBef>
                <a:spcPts val="600"/>
              </a:spcBef>
              <a:buNone/>
            </a:pPr>
            <a:r>
              <a:rPr lang="en-US" altLang="zh-CN" sz="2000" dirty="0" smtClean="0"/>
              <a:t>                 </a:t>
            </a:r>
            <a:r>
              <a:rPr lang="zh-CN" altLang="en-US" sz="2000" dirty="0" smtClean="0"/>
              <a:t>运算量大，速度慢，通常有密文扩展，硬件实现成本高</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 </a:t>
            </a:r>
            <a:r>
              <a:rPr lang="zh-CN" altLang="en-US" dirty="0" smtClean="0"/>
              <a:t>针对密码系统的典型攻击</a:t>
            </a:r>
            <a:endParaRPr lang="zh-CN" altLang="en-US" dirty="0"/>
          </a:p>
        </p:txBody>
      </p:sp>
      <p:sp>
        <p:nvSpPr>
          <p:cNvPr id="3" name="内容占位符 2"/>
          <p:cNvSpPr>
            <a:spLocks noGrp="1"/>
          </p:cNvSpPr>
          <p:nvPr>
            <p:ph idx="1"/>
          </p:nvPr>
        </p:nvSpPr>
        <p:spPr>
          <a:xfrm>
            <a:off x="457200" y="838200"/>
            <a:ext cx="8458200" cy="5562600"/>
          </a:xfrm>
        </p:spPr>
        <p:txBody>
          <a:bodyPr/>
          <a:lstStyle/>
          <a:p>
            <a:pPr eaLnBrk="1" hangingPunct="1">
              <a:lnSpc>
                <a:spcPct val="100000"/>
              </a:lnSpc>
            </a:pPr>
            <a:r>
              <a:rPr lang="zh-CN" altLang="en-US" sz="2400" dirty="0" smtClean="0">
                <a:solidFill>
                  <a:srgbClr val="000000"/>
                </a:solidFill>
                <a:effectLst>
                  <a:outerShdw blurRad="38100" dist="38100" dir="2700000" algn="tl">
                    <a:srgbClr val="C0C0C0"/>
                  </a:outerShdw>
                </a:effectLst>
                <a:latin typeface="Times New Roman" pitchFamily="18" charset="0"/>
              </a:rPr>
              <a:t>这里的攻击类型主要是针对各类密码体制的攻击而非对安全协议的攻击</a:t>
            </a: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00000"/>
              </a:lnSpc>
            </a:pPr>
            <a:r>
              <a:rPr lang="zh-CN" altLang="en-US" sz="2400" dirty="0" smtClean="0">
                <a:solidFill>
                  <a:srgbClr val="000000"/>
                </a:solidFill>
                <a:effectLst>
                  <a:outerShdw blurRad="38100" dist="38100" dir="2700000" algn="tl">
                    <a:srgbClr val="C0C0C0"/>
                  </a:outerShdw>
                </a:effectLst>
                <a:latin typeface="Times New Roman" pitchFamily="18" charset="0"/>
              </a:rPr>
              <a:t>有</a:t>
            </a:r>
            <a:r>
              <a:rPr lang="en-US" altLang="zh-CN" sz="2400" dirty="0" smtClean="0">
                <a:solidFill>
                  <a:srgbClr val="000000"/>
                </a:solidFill>
                <a:effectLst>
                  <a:outerShdw blurRad="38100" dist="38100" dir="2700000" algn="tl">
                    <a:srgbClr val="C0C0C0"/>
                  </a:outerShdw>
                </a:effectLst>
                <a:latin typeface="Times New Roman" pitchFamily="18" charset="0"/>
              </a:rPr>
              <a:t>4</a:t>
            </a:r>
            <a:r>
              <a:rPr lang="zh-CN" altLang="en-US" sz="2400" dirty="0" smtClean="0">
                <a:solidFill>
                  <a:srgbClr val="000000"/>
                </a:solidFill>
                <a:effectLst>
                  <a:outerShdw blurRad="38100" dist="38100" dir="2700000" algn="tl">
                    <a:srgbClr val="C0C0C0"/>
                  </a:outerShdw>
                </a:effectLst>
                <a:latin typeface="Times New Roman" pitchFamily="18" charset="0"/>
              </a:rPr>
              <a:t>种主要对密码系统的攻击类型</a:t>
            </a: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00000"/>
              </a:lnSpc>
            </a:pP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00000"/>
              </a:lnSpc>
            </a:pP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00000"/>
              </a:lnSpc>
            </a:pP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00000"/>
              </a:lnSpc>
            </a:pP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00000"/>
              </a:lnSpc>
            </a:pP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00000"/>
              </a:lnSpc>
            </a:pP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00000"/>
              </a:lnSpc>
            </a:pPr>
            <a:r>
              <a:rPr lang="zh-CN" altLang="en-US" sz="2000" dirty="0" smtClean="0">
                <a:solidFill>
                  <a:srgbClr val="000000"/>
                </a:solidFill>
                <a:effectLst>
                  <a:outerShdw blurRad="38100" dist="38100" dir="2700000" algn="tl">
                    <a:srgbClr val="C0C0C0"/>
                  </a:outerShdw>
                </a:effectLst>
                <a:latin typeface="Times New Roman" pitchFamily="18" charset="0"/>
              </a:rPr>
              <a:t>在下面我们把使用加密算法对明文进行加密的装置称为</a:t>
            </a:r>
            <a:r>
              <a:rPr lang="zh-CN" altLang="en-US" sz="2000" dirty="0" smtClean="0">
                <a:solidFill>
                  <a:srgbClr val="0000FF"/>
                </a:solidFill>
                <a:effectLst>
                  <a:outerShdw blurRad="38100" dist="38100" dir="2700000" algn="tl">
                    <a:srgbClr val="C0C0C0"/>
                  </a:outerShdw>
                </a:effectLst>
                <a:latin typeface="Times New Roman" pitchFamily="18" charset="0"/>
              </a:rPr>
              <a:t>加密机</a:t>
            </a:r>
            <a:endParaRPr lang="en-US" altLang="zh-CN" sz="2000" dirty="0" smtClean="0">
              <a:solidFill>
                <a:srgbClr val="0000FF"/>
              </a:solidFill>
              <a:effectLst>
                <a:outerShdw blurRad="38100" dist="38100" dir="2700000" algn="tl">
                  <a:srgbClr val="C0C0C0"/>
                </a:outerShdw>
              </a:effectLst>
              <a:latin typeface="Times New Roman" pitchFamily="18" charset="0"/>
            </a:endParaRPr>
          </a:p>
          <a:p>
            <a:pPr eaLnBrk="1" hangingPunct="1">
              <a:lnSpc>
                <a:spcPct val="100000"/>
              </a:lnSpc>
            </a:pPr>
            <a:r>
              <a:rPr lang="zh-CN" altLang="en-US" sz="2000" dirty="0" smtClean="0">
                <a:solidFill>
                  <a:srgbClr val="000000"/>
                </a:solidFill>
                <a:effectLst>
                  <a:outerShdw blurRad="38100" dist="38100" dir="2700000" algn="tl">
                    <a:srgbClr val="C0C0C0"/>
                  </a:outerShdw>
                </a:effectLst>
                <a:latin typeface="Times New Roman" pitchFamily="18" charset="0"/>
              </a:rPr>
              <a:t>相应的对密文解密的装置称为</a:t>
            </a:r>
            <a:r>
              <a:rPr lang="zh-CN" altLang="en-US" sz="2000" dirty="0" smtClean="0">
                <a:solidFill>
                  <a:srgbClr val="0000FF"/>
                </a:solidFill>
                <a:effectLst>
                  <a:outerShdw blurRad="38100" dist="38100" dir="2700000" algn="tl">
                    <a:srgbClr val="C0C0C0"/>
                  </a:outerShdw>
                </a:effectLst>
                <a:latin typeface="Times New Roman" pitchFamily="18" charset="0"/>
              </a:rPr>
              <a:t>解密机</a:t>
            </a:r>
            <a:r>
              <a:rPr lang="zh-CN" altLang="en-US" sz="2000" dirty="0" smtClean="0">
                <a:solidFill>
                  <a:srgbClr val="000000"/>
                </a:solidFill>
                <a:effectLst>
                  <a:outerShdw blurRad="38100" dist="38100" dir="2700000" algn="tl">
                    <a:srgbClr val="C0C0C0"/>
                  </a:outerShdw>
                </a:effectLst>
                <a:latin typeface="Times New Roman" pitchFamily="18" charset="0"/>
              </a:rPr>
              <a:t>，这两个概念可以是抽象的概念</a:t>
            </a: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Group 71"/>
          <p:cNvGraphicFramePr>
            <a:graphicFrameLocks/>
          </p:cNvGraphicFramePr>
          <p:nvPr/>
        </p:nvGraphicFramePr>
        <p:xfrm>
          <a:off x="914400" y="2286000"/>
          <a:ext cx="7315200" cy="3169920"/>
        </p:xfrm>
        <a:graphic>
          <a:graphicData uri="http://schemas.openxmlformats.org/drawingml/2006/table">
            <a:tbl>
              <a:tblPr/>
              <a:tblGrid>
                <a:gridCol w="1887794"/>
                <a:gridCol w="5427406"/>
              </a:tblGrid>
              <a:tr h="381000">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smtClean="0">
                          <a:ln>
                            <a:noFill/>
                          </a:ln>
                          <a:solidFill>
                            <a:srgbClr val="004C00"/>
                          </a:solidFill>
                          <a:effectLst>
                            <a:outerShdw blurRad="38100" dist="38100" dir="2700000" algn="tl">
                              <a:srgbClr val="000000">
                                <a:alpha val="43137"/>
                              </a:srgbClr>
                            </a:outerShdw>
                          </a:effectLst>
                          <a:latin typeface="Arial" pitchFamily="34" charset="0"/>
                          <a:ea typeface="华文中宋" pitchFamily="2" charset="-122"/>
                        </a:rPr>
                        <a:t>攻击类型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rgbClr val="004C00"/>
                          </a:solidFill>
                          <a:effectLst>
                            <a:outerShdw blurRad="38100" dist="38100" dir="2700000" algn="tl">
                              <a:srgbClr val="000000">
                                <a:alpha val="43137"/>
                              </a:srgbClr>
                            </a:outerShdw>
                          </a:effectLst>
                          <a:latin typeface="Arial" pitchFamily="34" charset="0"/>
                          <a:ea typeface="华文中宋" pitchFamily="2" charset="-122"/>
                        </a:rPr>
                        <a:t>攻击者掌握的内容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rPr>
                        <a:t>惟密文攻击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rPr>
                        <a:t>加密算法，截获的部分密文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821">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rPr>
                        <a:t>已知明文攻击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pitchFamily="34" charset="0"/>
                          <a:ea typeface="华文中宋" pitchFamily="2" charset="-122"/>
                        </a:rPr>
                        <a:t>加密算法，截获的部分密文，</a:t>
                      </a:r>
                      <a:endParaRPr kumimoji="0" lang="en-US" altLang="zh-CN" sz="2000" b="1" i="0" u="none" strike="noStrike" cap="none" normalizeH="0" baseline="0" dirty="0" smtClean="0">
                        <a:ln>
                          <a:noFill/>
                        </a:ln>
                        <a:solidFill>
                          <a:schemeClr val="tx1"/>
                        </a:solidFill>
                        <a:effectLst/>
                        <a:latin typeface="Arial" pitchFamily="34" charset="0"/>
                        <a:ea typeface="华文中宋" pitchFamily="2" charset="-122"/>
                      </a:endParaRPr>
                    </a:p>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rgbClr val="0000FF"/>
                          </a:solidFill>
                          <a:effectLst/>
                          <a:latin typeface="Arial" pitchFamily="34" charset="0"/>
                          <a:ea typeface="华文中宋" pitchFamily="2" charset="-122"/>
                        </a:rPr>
                        <a:t>一个或多个明密文对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2070">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rPr>
                        <a:t>选择明文攻击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pitchFamily="34" charset="0"/>
                          <a:ea typeface="华文中宋" pitchFamily="2" charset="-122"/>
                        </a:rPr>
                        <a:t>加密算法，截获的部分密文，</a:t>
                      </a:r>
                      <a:endParaRPr kumimoji="0" lang="en-US" altLang="zh-CN" sz="2000" b="1" i="0" u="none" strike="noStrike" cap="none" normalizeH="0" baseline="0" dirty="0" smtClean="0">
                        <a:ln>
                          <a:noFill/>
                        </a:ln>
                        <a:solidFill>
                          <a:schemeClr val="tx1"/>
                        </a:solidFill>
                        <a:effectLst/>
                        <a:latin typeface="Arial" pitchFamily="34" charset="0"/>
                        <a:ea typeface="华文中宋" pitchFamily="2" charset="-122"/>
                      </a:endParaRPr>
                    </a:p>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rgbClr val="0000FF"/>
                          </a:solidFill>
                          <a:effectLst/>
                          <a:latin typeface="Arial" pitchFamily="34" charset="0"/>
                          <a:ea typeface="华文中宋" pitchFamily="2" charset="-122"/>
                        </a:rPr>
                        <a:t>自己选择的明文消息及由密钥产生的相应密文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2070">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rPr>
                        <a:t>选择密文攻击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pitchFamily="34" charset="0"/>
                          <a:ea typeface="华文中宋" pitchFamily="2" charset="-122"/>
                        </a:rPr>
                        <a:t>加密算法，截获的部分密文，</a:t>
                      </a:r>
                      <a:endParaRPr kumimoji="0" lang="en-US" altLang="zh-CN" sz="2000" b="1" i="0" u="none" strike="noStrike" cap="none" normalizeH="0" baseline="0" dirty="0" smtClean="0">
                        <a:ln>
                          <a:noFill/>
                        </a:ln>
                        <a:solidFill>
                          <a:schemeClr val="tx1"/>
                        </a:solidFill>
                        <a:effectLst/>
                        <a:latin typeface="Arial" pitchFamily="34" charset="0"/>
                        <a:ea typeface="华文中宋" pitchFamily="2" charset="-122"/>
                      </a:endParaRPr>
                    </a:p>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rgbClr val="0000FF"/>
                          </a:solidFill>
                          <a:effectLst/>
                          <a:latin typeface="Arial" pitchFamily="34" charset="0"/>
                          <a:ea typeface="华文中宋" pitchFamily="2" charset="-122"/>
                        </a:rPr>
                        <a:t>自己选择的密文消息及相应的被解密的明文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 </a:t>
            </a:r>
            <a:r>
              <a:rPr lang="zh-CN" altLang="en-US" dirty="0" smtClean="0"/>
              <a:t>针对密码系统的典型攻击</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zh-CN" altLang="en-US" sz="2400" dirty="0" smtClean="0">
                <a:solidFill>
                  <a:srgbClr val="0000FF"/>
                </a:solidFill>
              </a:rPr>
              <a:t>惟密文攻击</a:t>
            </a:r>
            <a:endParaRPr lang="zh-CN" altLang="en-US" sz="2400" dirty="0" smtClean="0"/>
          </a:p>
          <a:p>
            <a:pPr lvl="1" eaLnBrk="1" hangingPunct="1">
              <a:lnSpc>
                <a:spcPct val="110000"/>
              </a:lnSpc>
            </a:pPr>
            <a:r>
              <a:rPr lang="zh-CN" altLang="en-US" sz="2000" dirty="0" smtClean="0">
                <a:solidFill>
                  <a:srgbClr val="0000FF"/>
                </a:solidFill>
              </a:rPr>
              <a:t>一般采用穷搜索技术</a:t>
            </a:r>
            <a:r>
              <a:rPr lang="zh-CN" altLang="en-US" sz="2000" dirty="0" smtClean="0"/>
              <a:t>，对截获密文用所有可能密钥去试</a:t>
            </a:r>
            <a:endParaRPr lang="en-US" altLang="zh-CN" sz="2000" dirty="0" smtClean="0"/>
          </a:p>
          <a:p>
            <a:pPr lvl="1" eaLnBrk="1" hangingPunct="1">
              <a:lnSpc>
                <a:spcPct val="110000"/>
              </a:lnSpc>
            </a:pPr>
            <a:r>
              <a:rPr lang="zh-CN" altLang="en-US" sz="2000" dirty="0" smtClean="0"/>
              <a:t>这种方式最困难，如果有足够的计算时间和存储容量，原则上可成功，但实用密码算法在设计上都会使穷搜索实际上不可行</a:t>
            </a:r>
            <a:endParaRPr lang="en-US" altLang="zh-CN" sz="2000" dirty="0" smtClean="0"/>
          </a:p>
          <a:p>
            <a:pPr lvl="1" eaLnBrk="1" hangingPunct="1">
              <a:lnSpc>
                <a:spcPct val="110000"/>
              </a:lnSpc>
            </a:pPr>
            <a:r>
              <a:rPr lang="zh-CN" altLang="en-US" sz="2000" dirty="0" smtClean="0"/>
              <a:t>如果一个密码算法不能抵抗惟密文攻击，则就被彻底破译了，比如</a:t>
            </a:r>
            <a:r>
              <a:rPr lang="en-US" altLang="zh-CN" sz="2000" dirty="0" smtClean="0"/>
              <a:t>56</a:t>
            </a:r>
            <a:r>
              <a:rPr lang="zh-CN" altLang="en-US" sz="2000" dirty="0" smtClean="0"/>
              <a:t>比特密钥的</a:t>
            </a:r>
            <a:r>
              <a:rPr lang="en-US" altLang="zh-CN" sz="2000" dirty="0" smtClean="0"/>
              <a:t>DES</a:t>
            </a:r>
            <a:r>
              <a:rPr lang="zh-CN" altLang="en-US" sz="2000" dirty="0" smtClean="0"/>
              <a:t>算法</a:t>
            </a:r>
          </a:p>
          <a:p>
            <a:pPr lvl="1" eaLnBrk="1" hangingPunct="1">
              <a:lnSpc>
                <a:spcPct val="100000"/>
              </a:lnSpc>
            </a:pPr>
            <a:r>
              <a:rPr lang="zh-CN" altLang="en-US" sz="2000" dirty="0" smtClean="0">
                <a:solidFill>
                  <a:srgbClr val="000000"/>
                </a:solidFill>
                <a:effectLst>
                  <a:outerShdw blurRad="38100" dist="38100" dir="2700000" algn="tl">
                    <a:srgbClr val="C0C0C0"/>
                  </a:outerShdw>
                </a:effectLst>
                <a:latin typeface="Times New Roman" pitchFamily="18" charset="0"/>
              </a:rPr>
              <a:t>另外仅知道很少量的密文要实现惟密文攻击是不现实的，因为对任何一个密文，采用任何一个密钥都可以解密出一个所谓的明文，如果我们不知道明文的特征的话是无法确定解密的正确性的，因此必须知道明文的特性或者统计特性。因为有时明文本身就是随机数。无条件安全的算法也是一个例子</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00000"/>
              </a:lnSpc>
            </a:pPr>
            <a:r>
              <a:rPr lang="zh-CN" altLang="en-US" sz="2000" dirty="0" smtClean="0">
                <a:solidFill>
                  <a:srgbClr val="000000"/>
                </a:solidFill>
                <a:effectLst>
                  <a:outerShdw blurRad="38100" dist="38100" dir="2700000" algn="tl">
                    <a:srgbClr val="C0C0C0"/>
                  </a:outerShdw>
                </a:effectLst>
                <a:latin typeface="Times New Roman" pitchFamily="18" charset="0"/>
              </a:rPr>
              <a:t>所以仅根据密文和算法的全盲破译是无法实现的</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00000"/>
              </a:lnSpc>
            </a:pPr>
            <a:r>
              <a:rPr lang="zh-CN" altLang="en-US" sz="2000" dirty="0" smtClean="0">
                <a:solidFill>
                  <a:srgbClr val="000000"/>
                </a:solidFill>
                <a:effectLst>
                  <a:outerShdw blurRad="38100" dist="38100" dir="2700000" algn="tl">
                    <a:srgbClr val="C0C0C0"/>
                  </a:outerShdw>
                </a:effectLst>
                <a:latin typeface="Times New Roman" pitchFamily="18" charset="0"/>
              </a:rPr>
              <a:t>比较有效的方式是截获一个明密文对，或知道明文的范畴</a:t>
            </a: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 </a:t>
            </a:r>
            <a:r>
              <a:rPr lang="zh-CN" altLang="en-US" dirty="0" smtClean="0"/>
              <a:t>针对密码系统的典型攻击</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r>
              <a:rPr lang="zh-CN" altLang="en-US" sz="2400" dirty="0" smtClean="0">
                <a:solidFill>
                  <a:srgbClr val="0000FF"/>
                </a:solidFill>
              </a:rPr>
              <a:t>已知明文攻击</a:t>
            </a:r>
          </a:p>
          <a:p>
            <a:pPr lvl="1" eaLnBrk="1" hangingPunct="1"/>
            <a:r>
              <a:rPr lang="zh-CN" altLang="en-US" sz="2000" dirty="0" smtClean="0"/>
              <a:t>在很多情况下，敌手可能有更多的信息，也许能够截获一个或多个明文及其对应的密文，或消息中将出现某种明文格式，这时的攻击称为已知明文攻击，敌手也许能从已知的明文被变换成密文的方式得到密钥</a:t>
            </a:r>
          </a:p>
          <a:p>
            <a:pPr lvl="1" eaLnBrk="1" hangingPunct="1"/>
            <a:r>
              <a:rPr lang="zh-CN" altLang="en-US" sz="2000" dirty="0" smtClean="0"/>
              <a:t>一种相关的攻击方法称为</a:t>
            </a:r>
            <a:r>
              <a:rPr lang="zh-CN" altLang="en-US" sz="2000" dirty="0" smtClean="0">
                <a:solidFill>
                  <a:srgbClr val="0000FF"/>
                </a:solidFill>
              </a:rPr>
              <a:t>可能字攻击</a:t>
            </a:r>
            <a:r>
              <a:rPr lang="zh-CN" altLang="en-US" sz="2000" dirty="0" smtClean="0"/>
              <a:t>：对一篇散文加密，敌手对消息含义知之甚少，然而对非常特别的消息加密，敌手也许能知道消息中的一部分。例如发送一个加密的帐户文件，某些关键字在包头的位置敌手可能知道。如</a:t>
            </a:r>
            <a:r>
              <a:rPr lang="en-US" altLang="zh-CN" sz="2000" dirty="0" err="1" smtClean="0"/>
              <a:t>ps</a:t>
            </a:r>
            <a:r>
              <a:rPr lang="zh-CN" altLang="en-US" sz="2000" dirty="0" smtClean="0"/>
              <a:t>格式文件开始位置总是相同的</a:t>
            </a:r>
          </a:p>
          <a:p>
            <a:pPr lvl="1" eaLnBrk="1" hangingPunct="1"/>
            <a:r>
              <a:rPr lang="zh-CN" altLang="en-US" sz="2000" dirty="0" smtClean="0"/>
              <a:t>如果被加密的消息空间很小的话，也可实现可能字攻击</a:t>
            </a:r>
            <a:endParaRPr lang="en-US" altLang="zh-CN" sz="2000" dirty="0" smtClean="0"/>
          </a:p>
          <a:p>
            <a:pPr lvl="2" eaLnBrk="1" hangingPunct="1"/>
            <a:r>
              <a:rPr lang="zh-CN" altLang="en-US" sz="2000" dirty="0" smtClean="0"/>
              <a:t>比如公钥密码中，如果被加密的消息是</a:t>
            </a:r>
            <a:r>
              <a:rPr lang="en-US" altLang="zh-CN" sz="2000" dirty="0" smtClean="0"/>
              <a:t>DES</a:t>
            </a:r>
            <a:r>
              <a:rPr lang="zh-CN" altLang="en-US" sz="2000" dirty="0" smtClean="0"/>
              <a:t>的</a:t>
            </a:r>
            <a:r>
              <a:rPr lang="en-US" altLang="zh-CN" sz="2000" dirty="0" smtClean="0"/>
              <a:t>56bit</a:t>
            </a:r>
            <a:r>
              <a:rPr lang="zh-CN" altLang="en-US" sz="2000" dirty="0" smtClean="0"/>
              <a:t>的密钥，那么攻击者可疑用公钥对所有可能的</a:t>
            </a:r>
            <a:r>
              <a:rPr lang="en-US" altLang="zh-CN" sz="2000" dirty="0" smtClean="0"/>
              <a:t>DES</a:t>
            </a:r>
            <a:r>
              <a:rPr lang="zh-CN" altLang="en-US" sz="2000" dirty="0" smtClean="0"/>
              <a:t>密钥加密，然后看哪一个密钥的密文和要攻击的密文相同，则可实现破译</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 </a:t>
            </a:r>
            <a:r>
              <a:rPr lang="zh-CN" altLang="en-US" dirty="0" smtClean="0"/>
              <a:t>针对密码系统的典型攻击</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r>
              <a:rPr lang="zh-CN" altLang="en-US" dirty="0" smtClean="0">
                <a:solidFill>
                  <a:srgbClr val="0000FF"/>
                </a:solidFill>
              </a:rPr>
              <a:t>选择明文攻击</a:t>
            </a:r>
            <a:r>
              <a:rPr lang="en-US" altLang="zh-CN" dirty="0" smtClean="0"/>
              <a:t>CPA</a:t>
            </a:r>
            <a:endParaRPr lang="en-US" altLang="zh-CN" dirty="0" smtClean="0">
              <a:solidFill>
                <a:srgbClr val="0000FF"/>
              </a:solidFill>
            </a:endParaRPr>
          </a:p>
          <a:p>
            <a:pPr lvl="1" eaLnBrk="1" hangingPunct="1"/>
            <a:r>
              <a:rPr lang="zh-CN" altLang="en-US" dirty="0" smtClean="0"/>
              <a:t>如果攻击者能在加密系统中插入自己选择的明文消息，则通过该明文消息对应的密文有可能确定出密钥的结构，明文可以是精心选择的</a:t>
            </a:r>
            <a:endParaRPr lang="en-US" altLang="zh-CN" dirty="0" smtClean="0"/>
          </a:p>
          <a:p>
            <a:pPr lvl="1" eaLnBrk="1" hangingPunct="1"/>
            <a:r>
              <a:rPr lang="zh-CN" altLang="en-US" dirty="0" smtClean="0">
                <a:solidFill>
                  <a:srgbClr val="FF0000"/>
                </a:solidFill>
              </a:rPr>
              <a:t>这时可以假设攻击者暂时控制的加密机，但不知密钥</a:t>
            </a:r>
          </a:p>
          <a:p>
            <a:pPr eaLnBrk="1" hangingPunct="1"/>
            <a:r>
              <a:rPr lang="zh-CN" altLang="en-US" dirty="0" smtClean="0">
                <a:solidFill>
                  <a:srgbClr val="0000FF"/>
                </a:solidFill>
              </a:rPr>
              <a:t>选择密文攻击</a:t>
            </a:r>
            <a:r>
              <a:rPr lang="en-US" altLang="zh-CN" dirty="0" smtClean="0"/>
              <a:t>CCA</a:t>
            </a:r>
            <a:endParaRPr lang="en-US" altLang="zh-CN" dirty="0" smtClean="0">
              <a:solidFill>
                <a:srgbClr val="0000FF"/>
              </a:solidFill>
            </a:endParaRPr>
          </a:p>
          <a:p>
            <a:pPr lvl="1" eaLnBrk="1" hangingPunct="1"/>
            <a:r>
              <a:rPr lang="zh-CN" altLang="en-US" dirty="0" smtClean="0"/>
              <a:t>攻击者利用解密算法，对自己所选的密文解密出相应的明文，有可能确定出密钥信息</a:t>
            </a:r>
            <a:endParaRPr lang="en-US" altLang="zh-CN" dirty="0" smtClean="0"/>
          </a:p>
          <a:p>
            <a:pPr lvl="1" eaLnBrk="1" hangingPunct="1"/>
            <a:r>
              <a:rPr lang="zh-CN" altLang="en-US" dirty="0" smtClean="0">
                <a:solidFill>
                  <a:srgbClr val="FF0000"/>
                </a:solidFill>
              </a:rPr>
              <a:t>这时可以假设攻击者暂时控制的解密机，但不知密钥</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 </a:t>
            </a:r>
            <a:r>
              <a:rPr lang="zh-CN" altLang="en-US" dirty="0" smtClean="0"/>
              <a:t>针对密码系统的典型攻击</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r>
              <a:rPr lang="zh-CN" altLang="en-US" sz="2400" dirty="0" smtClean="0"/>
              <a:t>对密码攻击的三种重要方法</a:t>
            </a:r>
            <a:endParaRPr lang="en-US" altLang="zh-CN" sz="2400" dirty="0" smtClean="0"/>
          </a:p>
          <a:p>
            <a:pPr eaLnBrk="1" hangingPunct="1"/>
            <a:r>
              <a:rPr lang="zh-CN" altLang="en-US" sz="2400" dirty="0" smtClean="0"/>
              <a:t>穷举攻击法</a:t>
            </a:r>
            <a:r>
              <a:rPr lang="en-US" altLang="zh-CN" sz="2400" b="0" dirty="0" smtClean="0"/>
              <a:t>(Exhaustive Attack method),</a:t>
            </a:r>
            <a:endParaRPr lang="en-US" altLang="zh-CN" sz="2400" dirty="0" smtClean="0"/>
          </a:p>
          <a:p>
            <a:pPr lvl="1" eaLnBrk="1" hangingPunct="1"/>
            <a:r>
              <a:rPr lang="zh-CN" altLang="en-US" sz="2000" dirty="0" smtClean="0"/>
              <a:t>又称为强力法</a:t>
            </a:r>
            <a:r>
              <a:rPr lang="en-US" altLang="zh-CN" sz="2000" dirty="0" smtClean="0"/>
              <a:t>(Brute-force method)</a:t>
            </a:r>
            <a:r>
              <a:rPr lang="zh-CN" altLang="en-US" sz="2000" dirty="0" smtClean="0"/>
              <a:t>，蛮力攻击，暴力破解，完全试凑法</a:t>
            </a:r>
            <a:r>
              <a:rPr lang="en-US" altLang="zh-CN" sz="2000" dirty="0" smtClean="0"/>
              <a:t>(complete trial-and –error method)</a:t>
            </a:r>
          </a:p>
          <a:p>
            <a:pPr lvl="1" eaLnBrk="1" hangingPunct="1"/>
            <a:r>
              <a:rPr lang="zh-CN" altLang="en-US" sz="2000" dirty="0" smtClean="0"/>
              <a:t>对密文用各种可能密钥去试译，直至得到有意义的明文</a:t>
            </a:r>
            <a:endParaRPr lang="en-US" altLang="zh-CN" sz="2000" dirty="0" smtClean="0"/>
          </a:p>
          <a:p>
            <a:pPr lvl="1" eaLnBrk="1" hangingPunct="1"/>
            <a:r>
              <a:rPr lang="zh-CN" altLang="en-US" sz="2000" dirty="0" smtClean="0"/>
              <a:t>对所有可能的明文加密直到与截获的密文一致为止，这时攻击者不知道密钥，但能够控制加密机加密</a:t>
            </a:r>
            <a:endParaRPr lang="en-US" altLang="zh-CN" sz="2000" dirty="0" smtClean="0"/>
          </a:p>
          <a:p>
            <a:pPr lvl="1" eaLnBrk="1" hangingPunct="1"/>
            <a:r>
              <a:rPr lang="zh-CN" altLang="en-US" sz="2000" dirty="0" smtClean="0"/>
              <a:t>只要有足够的时间和存储空间，原则上都会成功的</a:t>
            </a:r>
            <a:endParaRPr lang="en-US" altLang="zh-CN"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 </a:t>
            </a:r>
            <a:r>
              <a:rPr lang="zh-CN" altLang="en-US" dirty="0" smtClean="0"/>
              <a:t>针对密码系统的典型攻击</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r>
              <a:rPr lang="zh-CN" altLang="en-US" sz="2400" dirty="0" smtClean="0"/>
              <a:t>统计分析法</a:t>
            </a:r>
            <a:endParaRPr lang="en-US" altLang="zh-CN" sz="2400" dirty="0" smtClean="0"/>
          </a:p>
          <a:p>
            <a:pPr lvl="1" eaLnBrk="1" hangingPunct="1"/>
            <a:r>
              <a:rPr lang="zh-CN" altLang="en-US" sz="2000" dirty="0" smtClean="0"/>
              <a:t>利用明文的已知统计规律进行破译</a:t>
            </a:r>
            <a:endParaRPr lang="en-US" altLang="zh-CN" sz="2000" dirty="0" smtClean="0"/>
          </a:p>
          <a:p>
            <a:pPr lvl="1" eaLnBrk="1" hangingPunct="1"/>
            <a:r>
              <a:rPr lang="zh-CN" altLang="en-US" sz="2000" dirty="0" smtClean="0"/>
              <a:t>密码破译者对截获的密文进行统计分析，总结期间的统计规律，并与明文的统计规律进行对照比较，从中提取出明文和密文之间的对应或变换信息。</a:t>
            </a:r>
            <a:endParaRPr lang="en-US" altLang="zh-CN" sz="2000" dirty="0" smtClean="0"/>
          </a:p>
          <a:p>
            <a:pPr lvl="1" eaLnBrk="1" hangingPunct="1"/>
            <a:r>
              <a:rPr lang="zh-CN" altLang="en-US" sz="2000" dirty="0" smtClean="0"/>
              <a:t>因此在算法设计时明文的统计特性充分扩散到密文中去是一个非常重要的指标</a:t>
            </a:r>
            <a:endParaRPr lang="en-US" altLang="zh-CN" sz="2000" dirty="0" smtClean="0"/>
          </a:p>
          <a:p>
            <a:pPr eaLnBrk="1" hangingPunct="1"/>
            <a:r>
              <a:rPr lang="zh-CN" altLang="en-US" sz="2400" dirty="0" smtClean="0"/>
              <a:t>数学分析法</a:t>
            </a:r>
            <a:endParaRPr lang="en-US" altLang="zh-CN" sz="2400" dirty="0" smtClean="0"/>
          </a:p>
          <a:p>
            <a:pPr lvl="1" eaLnBrk="1" hangingPunct="1"/>
            <a:r>
              <a:rPr lang="zh-CN" altLang="en-US" sz="2000" dirty="0" smtClean="0"/>
              <a:t>针对密码算法设计的数学规律，通过数学求解方法来破解</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密码体制的安全性和实用要求</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密码体制的安全性与攻击者的计算能力具有密切关系</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而攻击者的计算能力常用时间复杂度和空间复杂度来描述</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首先，一个理想的攻击者，我们常常假设其具有无限计算资源和存储资源</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时间、空间、金钱、设备等</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，可称为无限计算能力敌手</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指数复杂度 </a:t>
            </a:r>
            <a:r>
              <a:rPr lang="en-US" altLang="zh-CN" sz="2000" i="1" dirty="0" smtClean="0">
                <a:solidFill>
                  <a:srgbClr val="000000"/>
                </a:solidFill>
                <a:effectLst>
                  <a:outerShdw blurRad="38100" dist="38100" dir="2700000" algn="tl">
                    <a:srgbClr val="C0C0C0"/>
                  </a:outerShdw>
                </a:effectLst>
                <a:latin typeface="Times New Roman" pitchFamily="18" charset="0"/>
              </a:rPr>
              <a:t>O</a:t>
            </a:r>
            <a:r>
              <a:rPr lang="en-US" altLang="zh-CN" sz="2000" dirty="0" smtClean="0">
                <a:solidFill>
                  <a:srgbClr val="000000"/>
                </a:solidFill>
                <a:effectLst>
                  <a:outerShdw blurRad="38100" dist="38100" dir="2700000" algn="tl">
                    <a:srgbClr val="C0C0C0"/>
                  </a:outerShdw>
                </a:effectLst>
                <a:latin typeface="Times New Roman" pitchFamily="18" charset="0"/>
              </a:rPr>
              <a:t>(2</a:t>
            </a:r>
            <a:r>
              <a:rPr lang="en-US" altLang="zh-CN" sz="2000" i="1" baseline="30000" dirty="0" smtClean="0">
                <a:solidFill>
                  <a:srgbClr val="000000"/>
                </a:solidFill>
                <a:effectLst>
                  <a:outerShdw blurRad="38100" dist="38100" dir="2700000" algn="tl">
                    <a:srgbClr val="C0C0C0"/>
                  </a:outerShdw>
                </a:effectLst>
                <a:latin typeface="Times New Roman" pitchFamily="18" charset="0"/>
              </a:rPr>
              <a:t>n</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，随着输入长度的增加，呈现指数增长，</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在经典计算机下，指数复杂度的计算是困难的，因此一个密码算法的破译复杂度达到指数级，则认为是安全的，尤指一些基于大数分解和离散对数的公钥密码算法</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在量子计算机下，有些指数复杂度的计算则相当于经典计算机下的多项式时间</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空间复杂度，因此如果量子计算成功的话，一些密码算法则会被轻易破译</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多项式复杂度</a:t>
            </a:r>
            <a:r>
              <a:rPr lang="en-US" altLang="zh-CN" sz="2000" i="1" dirty="0" smtClean="0">
                <a:solidFill>
                  <a:srgbClr val="000000"/>
                </a:solidFill>
                <a:effectLst>
                  <a:outerShdw blurRad="38100" dist="38100" dir="2700000" algn="tl">
                    <a:srgbClr val="C0C0C0"/>
                  </a:outerShdw>
                </a:effectLst>
                <a:latin typeface="Times New Roman" pitchFamily="18" charset="0"/>
              </a:rPr>
              <a:t>O</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en-US" altLang="zh-CN" sz="2000" i="1" dirty="0" err="1" smtClean="0">
                <a:solidFill>
                  <a:srgbClr val="000000"/>
                </a:solidFill>
                <a:effectLst>
                  <a:outerShdw blurRad="38100" dist="38100" dir="2700000" algn="tl">
                    <a:srgbClr val="C0C0C0"/>
                  </a:outerShdw>
                </a:effectLst>
                <a:latin typeface="Times New Roman" pitchFamily="18" charset="0"/>
              </a:rPr>
              <a:t>n</a:t>
            </a:r>
            <a:r>
              <a:rPr lang="en-US" altLang="zh-CN" sz="2000" i="1" baseline="30000" dirty="0" err="1" smtClean="0">
                <a:solidFill>
                  <a:srgbClr val="000000"/>
                </a:solidFill>
                <a:effectLst>
                  <a:outerShdw blurRad="38100" dist="38100" dir="2700000" algn="tl">
                    <a:srgbClr val="C0C0C0"/>
                  </a:outerShdw>
                </a:effectLst>
                <a:latin typeface="Times New Roman" pitchFamily="18" charset="0"/>
              </a:rPr>
              <a:t>a</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，该类计算一般被认为是容易的</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还有一类是概率多项式时间的，如</a:t>
            </a:r>
            <a:r>
              <a:rPr lang="en-US" altLang="zh-CN" sz="2000" dirty="0" err="1" smtClean="0">
                <a:solidFill>
                  <a:srgbClr val="000000"/>
                </a:solidFill>
                <a:effectLst>
                  <a:outerShdw blurRad="38100" dist="38100" dir="2700000" algn="tl">
                    <a:srgbClr val="C0C0C0"/>
                  </a:outerShdw>
                </a:effectLst>
                <a:latin typeface="Times New Roman" pitchFamily="18" charset="0"/>
              </a:rPr>
              <a:t>millar-rabin</a:t>
            </a:r>
            <a:r>
              <a:rPr lang="zh-CN" altLang="en-US" sz="2000" dirty="0" smtClean="0">
                <a:solidFill>
                  <a:srgbClr val="000000"/>
                </a:solidFill>
                <a:effectLst>
                  <a:outerShdw blurRad="38100" dist="38100" dir="2700000" algn="tl">
                    <a:srgbClr val="C0C0C0"/>
                  </a:outerShdw>
                </a:effectLst>
                <a:latin typeface="Times New Roman" pitchFamily="18" charset="0"/>
              </a:rPr>
              <a:t>素性检验，</a:t>
            </a:r>
            <a:r>
              <a:rPr lang="en-US" altLang="zh-CN" sz="2000" dirty="0" smtClean="0">
                <a:solidFill>
                  <a:srgbClr val="000000"/>
                </a:solidFill>
                <a:effectLst>
                  <a:outerShdw blurRad="38100" dist="38100" dir="2700000" algn="tl">
                    <a:srgbClr val="C0C0C0"/>
                  </a:outerShdw>
                </a:effectLst>
                <a:latin typeface="Times New Roman" pitchFamily="18" charset="0"/>
              </a:rPr>
              <a:t>PPT</a:t>
            </a:r>
          </a:p>
          <a:p>
            <a:pPr lvl="1" eaLnBrk="1" hangingPunct="1">
              <a:lnSpc>
                <a:spcPct val="110000"/>
              </a:lnSpc>
            </a:pPr>
            <a:r>
              <a:rPr lang="zh-CN" altLang="en-US" sz="1600" dirty="0" smtClean="0">
                <a:solidFill>
                  <a:srgbClr val="000000"/>
                </a:solidFill>
                <a:effectLst>
                  <a:outerShdw blurRad="38100" dist="38100" dir="2700000" algn="tl">
                    <a:srgbClr val="C0C0C0"/>
                  </a:outerShdw>
                </a:effectLst>
                <a:latin typeface="Times New Roman" pitchFamily="18" charset="0"/>
              </a:rPr>
              <a:t>以充分大的概率在多项式时间内完成，认为是计算上容易的</a:t>
            </a:r>
            <a:endParaRPr lang="en-US" altLang="zh-CN" sz="16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密码体制的安全性和实用要求</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密码体制的安全性和实用要求</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zh-CN" altLang="en-US" sz="2400" dirty="0" smtClean="0">
                <a:solidFill>
                  <a:srgbClr val="000000"/>
                </a:solidFill>
                <a:effectLst>
                  <a:outerShdw blurRad="38100" dist="38100" dir="2700000" algn="tl">
                    <a:srgbClr val="C0C0C0"/>
                  </a:outerShdw>
                </a:effectLst>
                <a:latin typeface="Times New Roman" pitchFamily="18" charset="0"/>
              </a:rPr>
              <a:t>根据敌手的不同能力，密码体制有如下几种安全性</a:t>
            </a: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en-US" altLang="zh-CN" sz="2400" dirty="0" smtClean="0">
                <a:solidFill>
                  <a:srgbClr val="000000"/>
                </a:solidFill>
                <a:effectLst>
                  <a:outerShdw blurRad="38100" dist="38100" dir="2700000" algn="tl">
                    <a:srgbClr val="C0C0C0"/>
                  </a:outerShdw>
                </a:effectLst>
                <a:latin typeface="Times New Roman" pitchFamily="18" charset="0"/>
              </a:rPr>
              <a:t>(1) </a:t>
            </a:r>
            <a:r>
              <a:rPr lang="zh-CN" altLang="en-US" sz="2400" dirty="0" smtClean="0">
                <a:solidFill>
                  <a:srgbClr val="000000"/>
                </a:solidFill>
                <a:effectLst>
                  <a:outerShdw blurRad="38100" dist="38100" dir="2700000" algn="tl">
                    <a:srgbClr val="C0C0C0"/>
                  </a:outerShdw>
                </a:effectLst>
                <a:latin typeface="Times New Roman" pitchFamily="18" charset="0"/>
              </a:rPr>
              <a:t>无条件安全  </a:t>
            </a:r>
            <a:r>
              <a:rPr lang="en-US" altLang="zh-CN" sz="2400" dirty="0" smtClean="0">
                <a:solidFill>
                  <a:srgbClr val="000000"/>
                </a:solidFill>
                <a:effectLst>
                  <a:outerShdw blurRad="38100" dist="38100" dir="2700000" algn="tl">
                    <a:srgbClr val="C0C0C0"/>
                  </a:outerShdw>
                </a:effectLst>
                <a:latin typeface="Times New Roman" pitchFamily="18" charset="0"/>
              </a:rPr>
              <a:t>unconditional security</a:t>
            </a:r>
          </a:p>
          <a:p>
            <a:pPr lvl="1" eaLnBrk="1" hangingPunct="1">
              <a:lnSpc>
                <a:spcPct val="100000"/>
              </a:lnSpc>
            </a:pPr>
            <a:r>
              <a:rPr lang="zh-CN" altLang="en-US" sz="2000" dirty="0" smtClean="0">
                <a:effectLst>
                  <a:outerShdw blurRad="38100" dist="38100" dir="2700000" algn="tl">
                    <a:srgbClr val="000000">
                      <a:alpha val="43137"/>
                    </a:srgbClr>
                  </a:outerShdw>
                </a:effectLst>
              </a:rPr>
              <a:t>一个加密算法是</a:t>
            </a:r>
            <a:r>
              <a:rPr lang="zh-CN" altLang="en-US" sz="2000" dirty="0" smtClean="0">
                <a:solidFill>
                  <a:srgbClr val="0000FF"/>
                </a:solidFill>
                <a:effectLst>
                  <a:outerShdw blurRad="38100" dist="38100" dir="2700000" algn="tl">
                    <a:srgbClr val="000000">
                      <a:alpha val="43137"/>
                    </a:srgbClr>
                  </a:outerShdw>
                </a:effectLst>
              </a:rPr>
              <a:t>无条件安全</a:t>
            </a:r>
            <a:r>
              <a:rPr lang="zh-CN" altLang="en-US" sz="2000" dirty="0" smtClean="0">
                <a:effectLst>
                  <a:outerShdw blurRad="38100" dist="38100" dir="2700000" algn="tl">
                    <a:srgbClr val="000000">
                      <a:alpha val="43137"/>
                    </a:srgbClr>
                  </a:outerShdw>
                </a:effectLst>
              </a:rPr>
              <a:t>的，如果算法产生的密文不能给出惟一决定相应明文的足够信息。此时无论敌手截获多少密文，花费多少时间，都不能解密密文</a:t>
            </a:r>
            <a:r>
              <a:rPr lang="zh-CN" altLang="en-US" sz="2000" dirty="0" smtClean="0">
                <a:effectLst>
                  <a:outerShdw blurRad="38100" dist="38100" dir="2700000" algn="tl">
                    <a:srgbClr val="000000">
                      <a:alpha val="43137"/>
                    </a:srgbClr>
                  </a:outerShdw>
                </a:effectLst>
                <a:latin typeface="华文中宋" pitchFamily="2" charset="-122"/>
              </a:rPr>
              <a:t>，即使解出也无法验证结果的正确性</a:t>
            </a:r>
            <a:r>
              <a:rPr lang="en-US" altLang="zh-CN" sz="2000" dirty="0" smtClean="0">
                <a:effectLst>
                  <a:outerShdw blurRad="38100" dist="38100" dir="2700000" algn="tl">
                    <a:srgbClr val="000000">
                      <a:alpha val="43137"/>
                    </a:srgbClr>
                  </a:outerShdw>
                </a:effectLst>
                <a:latin typeface="华文中宋" pitchFamily="2" charset="-122"/>
              </a:rPr>
              <a:t>(One-Time-Pad)</a:t>
            </a:r>
            <a:r>
              <a:rPr lang="zh-CN" altLang="en-US" sz="2000" dirty="0" smtClean="0">
                <a:effectLst>
                  <a:outerShdw blurRad="38100" dist="38100" dir="2700000" algn="tl">
                    <a:srgbClr val="000000">
                      <a:alpha val="43137"/>
                    </a:srgbClr>
                  </a:outerShdw>
                </a:effectLst>
              </a:rPr>
              <a:t> 。</a:t>
            </a:r>
            <a:r>
              <a:rPr lang="zh-CN" altLang="en-US" sz="2000" dirty="0" smtClean="0">
                <a:solidFill>
                  <a:srgbClr val="0000FF"/>
                </a:solidFill>
                <a:effectLst>
                  <a:outerShdw blurRad="38100" dist="38100" dir="2700000" algn="tl">
                    <a:srgbClr val="000000">
                      <a:alpha val="43137"/>
                    </a:srgbClr>
                  </a:outerShdw>
                </a:effectLst>
              </a:rPr>
              <a:t>即对算法的破译不比猜测有优势</a:t>
            </a:r>
            <a:endParaRPr lang="zh-CN" altLang="en-US" sz="2000" i="1" dirty="0" smtClean="0">
              <a:solidFill>
                <a:srgbClr val="0000FF"/>
              </a:solidFill>
              <a:effectLst>
                <a:outerShdw blurRad="38100" dist="38100" dir="2700000" algn="tl">
                  <a:srgbClr val="000000">
                    <a:alpha val="43137"/>
                  </a:srgbClr>
                </a:outerShdw>
              </a:effectLst>
            </a:endParaRPr>
          </a:p>
          <a:p>
            <a:pPr lvl="1" eaLnBrk="1" hangingPunct="1">
              <a:lnSpc>
                <a:spcPct val="100000"/>
              </a:lnSpc>
            </a:pPr>
            <a:r>
              <a:rPr lang="en-US" altLang="zh-CN" sz="2000" dirty="0" smtClean="0">
                <a:effectLst>
                  <a:outerShdw blurRad="38100" dist="38100" dir="2700000" algn="tl">
                    <a:srgbClr val="000000">
                      <a:alpha val="43137"/>
                    </a:srgbClr>
                  </a:outerShdw>
                </a:effectLst>
              </a:rPr>
              <a:t>Shannon</a:t>
            </a:r>
            <a:r>
              <a:rPr lang="zh-CN" altLang="en-US" sz="2000" dirty="0" smtClean="0">
                <a:effectLst>
                  <a:outerShdw blurRad="38100" dist="38100" dir="2700000" algn="tl">
                    <a:srgbClr val="000000">
                      <a:alpha val="43137"/>
                    </a:srgbClr>
                  </a:outerShdw>
                </a:effectLst>
              </a:rPr>
              <a:t>指出仅当密钥至少和明文一样长时，才能达到无条件安全，即除了一次一密</a:t>
            </a:r>
            <a:r>
              <a:rPr lang="en-US" altLang="zh-CN" sz="2000" dirty="0" smtClean="0">
                <a:effectLst>
                  <a:outerShdw blurRad="38100" dist="38100" dir="2700000" algn="tl">
                    <a:srgbClr val="000000">
                      <a:alpha val="43137"/>
                    </a:srgbClr>
                  </a:outerShdw>
                </a:effectLst>
              </a:rPr>
              <a:t>(one time pad)</a:t>
            </a:r>
            <a:r>
              <a:rPr lang="zh-CN" altLang="en-US" sz="2000" dirty="0" smtClean="0">
                <a:effectLst>
                  <a:outerShdw blurRad="38100" dist="38100" dir="2700000" algn="tl">
                    <a:srgbClr val="000000">
                      <a:alpha val="43137"/>
                    </a:srgbClr>
                  </a:outerShdw>
                </a:effectLst>
              </a:rPr>
              <a:t>外，再无其它方案是无条件安全的</a:t>
            </a:r>
            <a:endParaRPr lang="en-US" altLang="zh-CN" sz="2000" dirty="0" smtClean="0">
              <a:effectLst>
                <a:outerShdw blurRad="38100" dist="38100" dir="2700000" algn="tl">
                  <a:srgbClr val="000000">
                    <a:alpha val="43137"/>
                  </a:srgbClr>
                </a:outerShdw>
              </a:effectLst>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因此无条件安全的密码体制，即使无限计算能力的理想敌手也不能破译，得不到任何密文所对应的明文的信息，这种密码体制被称为完善保密性</a:t>
            </a:r>
            <a:r>
              <a:rPr lang="en-US" altLang="zh-CN" sz="2000" dirty="0" smtClean="0">
                <a:solidFill>
                  <a:srgbClr val="000000"/>
                </a:solidFill>
                <a:effectLst>
                  <a:outerShdw blurRad="38100" dist="38100" dir="2700000" algn="tl">
                    <a:srgbClr val="C0C0C0"/>
                  </a:outerShdw>
                </a:effectLst>
                <a:latin typeface="Times New Roman" pitchFamily="18" charset="0"/>
              </a:rPr>
              <a:t>(perfectly secret)</a:t>
            </a:r>
            <a:r>
              <a:rPr lang="zh-CN" altLang="en-US" sz="2000" dirty="0" smtClean="0">
                <a:solidFill>
                  <a:srgbClr val="000000"/>
                </a:solidFill>
                <a:effectLst>
                  <a:outerShdw blurRad="38100" dist="38100" dir="2700000" algn="tl">
                    <a:srgbClr val="C0C0C0"/>
                  </a:outerShdw>
                </a:effectLst>
                <a:latin typeface="Times New Roman" pitchFamily="18" charset="0"/>
              </a:rPr>
              <a:t>密码体制</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或者说一个加密算法是完善保密的，当且仅当敌手即使具有无限的计算能力也无法区分两个被加密的明文，及正确区分的概率至多是</a:t>
            </a:r>
            <a:r>
              <a:rPr lang="en-US" altLang="zh-CN" sz="2000" dirty="0" smtClean="0">
                <a:solidFill>
                  <a:srgbClr val="000000"/>
                </a:solidFill>
                <a:effectLst>
                  <a:outerShdw blurRad="38100" dist="38100" dir="2700000" algn="tl">
                    <a:srgbClr val="C0C0C0"/>
                  </a:outerShdw>
                </a:effectLst>
                <a:latin typeface="Times New Roman" pitchFamily="18" charset="0"/>
              </a:rPr>
              <a:t>1/2</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密码体制的安全性和实用要求</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密码体制的安全性和实用要求</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en-US" altLang="zh-CN" sz="2400" dirty="0" smtClean="0">
                <a:solidFill>
                  <a:srgbClr val="000000"/>
                </a:solidFill>
                <a:effectLst>
                  <a:outerShdw blurRad="38100" dist="38100" dir="2700000" algn="tl">
                    <a:srgbClr val="C0C0C0"/>
                  </a:outerShdw>
                </a:effectLst>
                <a:latin typeface="Times New Roman" pitchFamily="18" charset="0"/>
              </a:rPr>
              <a:t>(2) </a:t>
            </a:r>
            <a:r>
              <a:rPr lang="zh-CN" altLang="en-US" sz="2400" dirty="0" smtClean="0">
                <a:solidFill>
                  <a:srgbClr val="000000"/>
                </a:solidFill>
                <a:effectLst>
                  <a:outerShdw blurRad="38100" dist="38100" dir="2700000" algn="tl">
                    <a:srgbClr val="C0C0C0"/>
                  </a:outerShdw>
                </a:effectLst>
                <a:latin typeface="Times New Roman" pitchFamily="18" charset="0"/>
              </a:rPr>
              <a:t>计算安全 </a:t>
            </a:r>
            <a:r>
              <a:rPr lang="en-US" altLang="zh-CN" sz="2400" dirty="0" smtClean="0">
                <a:solidFill>
                  <a:srgbClr val="000000"/>
                </a:solidFill>
                <a:effectLst>
                  <a:outerShdw blurRad="38100" dist="38100" dir="2700000" algn="tl">
                    <a:srgbClr val="C0C0C0"/>
                  </a:outerShdw>
                </a:effectLst>
                <a:latin typeface="Times New Roman" pitchFamily="18" charset="0"/>
              </a:rPr>
              <a:t>computational security</a:t>
            </a:r>
          </a:p>
          <a:p>
            <a:pPr lvl="1" eaLnBrk="1" hangingPunct="1">
              <a:lnSpc>
                <a:spcPct val="100000"/>
              </a:lnSpc>
            </a:pPr>
            <a:r>
              <a:rPr lang="zh-CN" altLang="en-US" sz="2000" dirty="0" smtClean="0"/>
              <a:t>利用已有的最好方法破译该密码系统所需要的努力超过了破译者的破译能力</a:t>
            </a:r>
            <a:r>
              <a:rPr lang="en-US" altLang="zh-CN" sz="2000" dirty="0" smtClean="0"/>
              <a:t>(</a:t>
            </a:r>
            <a:r>
              <a:rPr lang="zh-CN" altLang="en-US" sz="2000" dirty="0" smtClean="0"/>
              <a:t>时间、空间、金钱、设备等</a:t>
            </a:r>
            <a:r>
              <a:rPr lang="en-US" altLang="zh-CN" sz="2000" dirty="0" smtClean="0"/>
              <a:t>)</a:t>
            </a:r>
          </a:p>
          <a:p>
            <a:pPr eaLnBrk="1" hangingPunct="1">
              <a:lnSpc>
                <a:spcPct val="100000"/>
              </a:lnSpc>
            </a:pPr>
            <a:r>
              <a:rPr lang="zh-CN" altLang="en-US" sz="2000" dirty="0" smtClean="0"/>
              <a:t>加密算法只要满足以下两个准则就行了</a:t>
            </a:r>
          </a:p>
          <a:p>
            <a:pPr lvl="1" eaLnBrk="1" hangingPunct="1">
              <a:lnSpc>
                <a:spcPct val="100000"/>
              </a:lnSpc>
            </a:pPr>
            <a:r>
              <a:rPr lang="zh-CN" altLang="en-US" sz="2000" dirty="0" smtClean="0"/>
              <a:t>价值有效性：破译密文的代价超过被加密信息的价值</a:t>
            </a:r>
          </a:p>
          <a:p>
            <a:pPr lvl="2" eaLnBrk="1" hangingPunct="1">
              <a:lnSpc>
                <a:spcPct val="100000"/>
              </a:lnSpc>
            </a:pPr>
            <a:r>
              <a:rPr lang="en-US" altLang="zh-CN" sz="2000" dirty="0" smtClean="0"/>
              <a:t>20</a:t>
            </a:r>
            <a:r>
              <a:rPr lang="zh-CN" altLang="en-US" sz="2000" dirty="0" smtClean="0"/>
              <a:t>万元花费来破译价值</a:t>
            </a:r>
            <a:r>
              <a:rPr lang="en-US" altLang="zh-CN" sz="2000" dirty="0" smtClean="0"/>
              <a:t>10</a:t>
            </a:r>
            <a:r>
              <a:rPr lang="zh-CN" altLang="en-US" sz="2000" dirty="0" smtClean="0"/>
              <a:t>万的秘密</a:t>
            </a:r>
          </a:p>
          <a:p>
            <a:pPr lvl="1" eaLnBrk="1" hangingPunct="1">
              <a:lnSpc>
                <a:spcPct val="100000"/>
              </a:lnSpc>
            </a:pPr>
            <a:r>
              <a:rPr lang="zh-CN" altLang="en-US" sz="2000" dirty="0" smtClean="0"/>
              <a:t>时间有效性：破译密文所花的时间超过信息的有用期</a:t>
            </a:r>
          </a:p>
          <a:p>
            <a:pPr lvl="2" eaLnBrk="1" hangingPunct="1">
              <a:lnSpc>
                <a:spcPct val="100000"/>
              </a:lnSpc>
            </a:pPr>
            <a:r>
              <a:rPr lang="zh-CN" altLang="en-US" sz="2000" dirty="0" smtClean="0"/>
              <a:t>被加了密的考试题和答案</a:t>
            </a:r>
            <a:endParaRPr lang="en-US" altLang="zh-CN" sz="2000" dirty="0" smtClean="0"/>
          </a:p>
          <a:p>
            <a:pPr eaLnBrk="1" hangingPunct="1">
              <a:lnSpc>
                <a:spcPct val="100000"/>
              </a:lnSpc>
            </a:pPr>
            <a:r>
              <a:rPr lang="zh-CN" altLang="en-US" sz="2000" dirty="0" smtClean="0"/>
              <a:t>满足这两个准则的加密算法称为计算上安全的。</a:t>
            </a:r>
            <a:endParaRPr lang="en-US" altLang="zh-CN" sz="2000" dirty="0" smtClean="0"/>
          </a:p>
          <a:p>
            <a:pPr eaLnBrk="1" hangingPunct="1">
              <a:lnSpc>
                <a:spcPct val="100000"/>
              </a:lnSpc>
            </a:pPr>
            <a:r>
              <a:rPr lang="zh-CN" altLang="en-US" sz="2000" dirty="0" smtClean="0"/>
              <a:t>一个加密算法是计算保密的，如果敌手在概率多项式复杂度情况下成功区分两个加密的明文的概率大于</a:t>
            </a:r>
            <a:r>
              <a:rPr lang="en-US" altLang="zh-CN" sz="2000" dirty="0" smtClean="0"/>
              <a:t>1/2</a:t>
            </a:r>
            <a:r>
              <a:rPr lang="zh-CN" altLang="en-US" sz="2000" dirty="0" smtClean="0"/>
              <a:t>的情况是可以忽略的</a:t>
            </a:r>
            <a:endParaRPr lang="en-US" altLang="zh-CN"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密码体制的安全性和实用要求</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四、考核方式</a:t>
            </a:r>
            <a:endParaRPr lang="zh-CN" altLang="en-US" dirty="0"/>
          </a:p>
        </p:txBody>
      </p:sp>
      <p:sp>
        <p:nvSpPr>
          <p:cNvPr id="3" name="内容占位符 2"/>
          <p:cNvSpPr>
            <a:spLocks noGrp="1"/>
          </p:cNvSpPr>
          <p:nvPr>
            <p:ph idx="1"/>
          </p:nvPr>
        </p:nvSpPr>
        <p:spPr>
          <a:xfrm>
            <a:off x="533400" y="838200"/>
            <a:ext cx="8458200" cy="5486400"/>
          </a:xfrm>
        </p:spPr>
        <p:txBody>
          <a:bodyPr/>
          <a:lstStyle/>
          <a:p>
            <a:pPr eaLnBrk="1" hangingPunct="1">
              <a:lnSpc>
                <a:spcPct val="80000"/>
              </a:lnSpc>
            </a:pPr>
            <a:endParaRPr lang="en-US" altLang="zh-CN" sz="1000" dirty="0" smtClean="0"/>
          </a:p>
          <a:p>
            <a:pPr eaLnBrk="1" hangingPunct="1">
              <a:lnSpc>
                <a:spcPct val="80000"/>
              </a:lnSpc>
            </a:pPr>
            <a:r>
              <a:rPr lang="zh-CN" altLang="en-US" sz="2400" dirty="0" smtClean="0"/>
              <a:t>笔试</a:t>
            </a:r>
            <a:r>
              <a:rPr lang="en-US" altLang="zh-CN" sz="2400" dirty="0" smtClean="0"/>
              <a:t>80%</a:t>
            </a:r>
            <a:r>
              <a:rPr lang="zh-CN" altLang="en-US" sz="2400" dirty="0" smtClean="0"/>
              <a:t>：填空、选择、判断、计算、证明、综合</a:t>
            </a:r>
            <a:endParaRPr lang="en-US" altLang="zh-CN" sz="2400" dirty="0" smtClean="0"/>
          </a:p>
          <a:p>
            <a:pPr eaLnBrk="1" hangingPunct="1">
              <a:lnSpc>
                <a:spcPct val="80000"/>
              </a:lnSpc>
            </a:pPr>
            <a:r>
              <a:rPr lang="zh-CN" altLang="en-US" sz="2400" dirty="0" smtClean="0"/>
              <a:t>平时</a:t>
            </a:r>
            <a:r>
              <a:rPr lang="en-US" altLang="zh-CN" sz="2400" dirty="0" smtClean="0"/>
              <a:t>20%</a:t>
            </a:r>
            <a:r>
              <a:rPr lang="zh-CN" altLang="en-US" sz="2400" dirty="0" smtClean="0"/>
              <a:t>：</a:t>
            </a:r>
            <a:endParaRPr lang="en-US" altLang="zh-CN" sz="2400" dirty="0" smtClean="0"/>
          </a:p>
          <a:p>
            <a:pPr lvl="1" eaLnBrk="1" hangingPunct="1">
              <a:lnSpc>
                <a:spcPct val="80000"/>
              </a:lnSpc>
            </a:pPr>
            <a:r>
              <a:rPr lang="zh-CN" altLang="en-US" dirty="0" smtClean="0"/>
              <a:t>作业：复习题</a:t>
            </a:r>
            <a:r>
              <a:rPr lang="en-US" altLang="zh-CN" dirty="0" smtClean="0"/>
              <a:t>+</a:t>
            </a:r>
            <a:r>
              <a:rPr lang="zh-CN" altLang="en-US" dirty="0" smtClean="0"/>
              <a:t>课后</a:t>
            </a:r>
            <a:r>
              <a:rPr lang="zh-CN" altLang="en-US" dirty="0" smtClean="0"/>
              <a:t>作业，至少交</a:t>
            </a:r>
            <a:r>
              <a:rPr lang="en-US" altLang="zh-CN" dirty="0" smtClean="0"/>
              <a:t>80%</a:t>
            </a:r>
            <a:r>
              <a:rPr lang="zh-CN" altLang="en-US" dirty="0" smtClean="0"/>
              <a:t>的</a:t>
            </a:r>
            <a:r>
              <a:rPr lang="zh-CN" altLang="en-US" dirty="0" smtClean="0"/>
              <a:t>作业</a:t>
            </a:r>
            <a:endParaRPr lang="zh-CN" altLang="en-US" dirty="0" smtClean="0"/>
          </a:p>
          <a:p>
            <a:pPr lvl="1" eaLnBrk="1" hangingPunct="1">
              <a:lnSpc>
                <a:spcPct val="80000"/>
              </a:lnSpc>
            </a:pPr>
            <a:r>
              <a:rPr lang="zh-CN" altLang="en-US" dirty="0" smtClean="0"/>
              <a:t>实验：算法编程</a:t>
            </a:r>
            <a:endParaRPr lang="zh-CN" altLang="zh-CN" sz="1400" dirty="0" smtClean="0"/>
          </a:p>
          <a:p>
            <a:endParaRPr lang="en-US" altLang="zh-CN" sz="2400" dirty="0" smtClean="0"/>
          </a:p>
          <a:p>
            <a:pPr eaLnBrk="1" hangingPunct="1">
              <a:lnSpc>
                <a:spcPct val="80000"/>
              </a:lnSpc>
            </a:pPr>
            <a:r>
              <a:rPr lang="zh-CN" altLang="en-US" sz="2400" dirty="0" smtClean="0"/>
              <a:t>教材：</a:t>
            </a:r>
            <a:r>
              <a:rPr lang="en-US" altLang="zh-CN" sz="2400" dirty="0" smtClean="0"/>
              <a:t>《</a:t>
            </a:r>
            <a:r>
              <a:rPr lang="zh-CN" altLang="en-US" sz="2400" dirty="0" smtClean="0"/>
              <a:t>现代密码学</a:t>
            </a:r>
            <a:r>
              <a:rPr lang="en-US" altLang="zh-CN" sz="2400" dirty="0" smtClean="0"/>
              <a:t>》</a:t>
            </a:r>
            <a:r>
              <a:rPr lang="zh-CN" altLang="en-US" sz="2400" dirty="0" smtClean="0"/>
              <a:t>第</a:t>
            </a:r>
            <a:r>
              <a:rPr lang="en-US" altLang="zh-CN" sz="2400" dirty="0" smtClean="0"/>
              <a:t>2</a:t>
            </a:r>
            <a:r>
              <a:rPr lang="zh-CN" altLang="en-US" sz="2400" dirty="0" smtClean="0"/>
              <a:t>版，杨波著，清华大学出版社</a:t>
            </a:r>
          </a:p>
          <a:p>
            <a:r>
              <a:rPr lang="zh-CN" altLang="en-US" sz="2400" dirty="0" smtClean="0"/>
              <a:t>复习题：每一章提供若干习题，覆盖所有知识点，也是考试的范围</a:t>
            </a:r>
            <a:endParaRPr lang="en-US" altLang="zh-CN" sz="2400" dirty="0" smtClean="0"/>
          </a:p>
          <a:p>
            <a:r>
              <a:rPr lang="zh-CN" altLang="en-US" sz="2400" dirty="0" smtClean="0"/>
              <a:t>作业：从教材上的习题和每一章的复习题中留作业，</a:t>
            </a:r>
            <a:endParaRPr lang="en-US" altLang="zh-CN" sz="2400" dirty="0" smtClean="0"/>
          </a:p>
          <a:p>
            <a:r>
              <a:rPr lang="zh-CN" altLang="en-US" sz="2400" dirty="0" smtClean="0"/>
              <a:t>习题和作业请登录我的个人主页下载</a:t>
            </a:r>
            <a:endParaRPr lang="zh-CN" altLang="zh-CN" sz="24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课程介绍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标题 1"/>
          <p:cNvSpPr txBox="1">
            <a:spLocks/>
          </p:cNvSpPr>
          <p:nvPr/>
        </p:nvSpPr>
        <p:spPr bwMode="auto">
          <a:xfrm>
            <a:off x="533400" y="2971800"/>
            <a:ext cx="76962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rgbClr val="C3093E"/>
                </a:solidFill>
                <a:effectLst>
                  <a:outerShdw blurRad="38100" dist="38100" dir="2700000" algn="tl">
                    <a:srgbClr val="000000">
                      <a:alpha val="43137"/>
                    </a:srgbClr>
                  </a:outerShdw>
                </a:effectLst>
                <a:uLnTx/>
                <a:uFillTx/>
                <a:latin typeface="+mj-lt"/>
                <a:ea typeface="+mj-ea"/>
                <a:cs typeface="+mj-cs"/>
              </a:rPr>
              <a:t>五、教材、习题和作业</a:t>
            </a:r>
            <a:endParaRPr kumimoji="0" lang="zh-CN" altLang="en-US" sz="3200" b="1" i="0" u="none" strike="noStrike" kern="0" cap="none" spc="0" normalizeH="0" baseline="0" noProof="0" dirty="0">
              <a:ln>
                <a:noFill/>
              </a:ln>
              <a:solidFill>
                <a:srgbClr val="C3093E"/>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密码体制的安全性和实用要求</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en-US" altLang="zh-CN" sz="2400" dirty="0" smtClean="0">
                <a:solidFill>
                  <a:srgbClr val="000000"/>
                </a:solidFill>
                <a:effectLst>
                  <a:outerShdw blurRad="38100" dist="38100" dir="2700000" algn="tl">
                    <a:srgbClr val="C0C0C0"/>
                  </a:outerShdw>
                </a:effectLst>
                <a:latin typeface="Times New Roman" pitchFamily="18" charset="0"/>
              </a:rPr>
              <a:t>(3) </a:t>
            </a:r>
            <a:r>
              <a:rPr lang="zh-CN" altLang="en-US" sz="2400" dirty="0" smtClean="0">
                <a:solidFill>
                  <a:srgbClr val="000000"/>
                </a:solidFill>
                <a:effectLst>
                  <a:outerShdw blurRad="38100" dist="38100" dir="2700000" algn="tl">
                    <a:srgbClr val="C0C0C0"/>
                  </a:outerShdw>
                </a:effectLst>
                <a:latin typeface="Times New Roman" pitchFamily="18" charset="0"/>
              </a:rPr>
              <a:t>可证明安全 </a:t>
            </a:r>
            <a:r>
              <a:rPr lang="en-US" altLang="zh-CN" sz="2400" dirty="0" smtClean="0">
                <a:solidFill>
                  <a:srgbClr val="000000"/>
                </a:solidFill>
                <a:effectLst>
                  <a:outerShdw blurRad="38100" dist="38100" dir="2700000" algn="tl">
                    <a:srgbClr val="C0C0C0"/>
                  </a:outerShdw>
                </a:effectLst>
                <a:latin typeface="Times New Roman" pitchFamily="18" charset="0"/>
              </a:rPr>
              <a:t>provably security</a:t>
            </a: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是计算安全中的一种</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通过理论证明，破译算法的计算量不低于求解该算法所基于的数学难题</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密码原型</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的计算量。</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可证明安全是一种规约的概念，即对于可证明安全的算法，如果能以不可忽略的概率将其破译，则加密者也相应的能以不可忽略的概率求解数学难题</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比如，</a:t>
            </a:r>
            <a:r>
              <a:rPr lang="en-US" altLang="zh-CN" sz="2000" dirty="0" smtClean="0">
                <a:solidFill>
                  <a:srgbClr val="000000"/>
                </a:solidFill>
                <a:effectLst>
                  <a:outerShdw blurRad="38100" dist="38100" dir="2700000" algn="tl">
                    <a:srgbClr val="C0C0C0"/>
                  </a:outerShdw>
                </a:effectLst>
                <a:latin typeface="Times New Roman" pitchFamily="18" charset="0"/>
              </a:rPr>
              <a:t>RSA</a:t>
            </a:r>
            <a:r>
              <a:rPr lang="zh-CN" altLang="en-US" sz="2000" dirty="0" smtClean="0">
                <a:solidFill>
                  <a:srgbClr val="000000"/>
                </a:solidFill>
                <a:effectLst>
                  <a:outerShdw blurRad="38100" dist="38100" dir="2700000" algn="tl">
                    <a:srgbClr val="C0C0C0"/>
                  </a:outerShdw>
                </a:effectLst>
                <a:latin typeface="Times New Roman" pitchFamily="18" charset="0"/>
              </a:rPr>
              <a:t>公钥加密体制是基于大整数分解困难问题设计的，那么一个可证明安全的</a:t>
            </a:r>
            <a:r>
              <a:rPr lang="en-US" altLang="zh-CN" sz="2000" dirty="0" smtClean="0">
                <a:solidFill>
                  <a:srgbClr val="000000"/>
                </a:solidFill>
                <a:effectLst>
                  <a:outerShdw blurRad="38100" dist="38100" dir="2700000" algn="tl">
                    <a:srgbClr val="C0C0C0"/>
                  </a:outerShdw>
                </a:effectLst>
                <a:latin typeface="Times New Roman" pitchFamily="18" charset="0"/>
              </a:rPr>
              <a:t>RSA</a:t>
            </a:r>
            <a:r>
              <a:rPr lang="zh-CN" altLang="en-US" sz="2000" dirty="0" smtClean="0">
                <a:solidFill>
                  <a:srgbClr val="000000"/>
                </a:solidFill>
                <a:effectLst>
                  <a:outerShdw blurRad="38100" dist="38100" dir="2700000" algn="tl">
                    <a:srgbClr val="C0C0C0"/>
                  </a:outerShdw>
                </a:effectLst>
                <a:latin typeface="Times New Roman" pitchFamily="18" charset="0"/>
              </a:rPr>
              <a:t>密钥加密体制，如果能以不可忽略的概率破译之，则加密者也能够以不可忽略的概率解决大整数分解困难为难题。</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只要这些数学问题是困难的，比如在经典计算机上求解复杂度是指数级的，那么密码算法就是可证明安全的</a:t>
            </a: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密码体制的安全性和实用要求</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密码体制的安全性和实用要求</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zh-CN" altLang="en-US" sz="2400" dirty="0" smtClean="0">
                <a:solidFill>
                  <a:srgbClr val="0000FF"/>
                </a:solidFill>
                <a:latin typeface="Times New Roman" pitchFamily="18" charset="0"/>
              </a:rPr>
              <a:t>实用的密码系统应当满足下述要求</a:t>
            </a:r>
            <a:r>
              <a:rPr lang="zh-CN" altLang="en-US" sz="2400" dirty="0" smtClean="0">
                <a:latin typeface="Times New Roman" pitchFamily="18" charset="0"/>
              </a:rPr>
              <a:t>：</a:t>
            </a:r>
          </a:p>
          <a:p>
            <a:pPr eaLnBrk="1" hangingPunct="1">
              <a:lnSpc>
                <a:spcPct val="110000"/>
              </a:lnSpc>
            </a:pPr>
            <a:r>
              <a:rPr lang="en-US" altLang="zh-CN" sz="2400" dirty="0" smtClean="0">
                <a:latin typeface="Times New Roman" pitchFamily="18" charset="0"/>
              </a:rPr>
              <a:t>1</a:t>
            </a:r>
            <a:r>
              <a:rPr lang="zh-CN" altLang="en-US" sz="2400" dirty="0" smtClean="0">
                <a:latin typeface="Times New Roman" pitchFamily="18" charset="0"/>
              </a:rPr>
              <a:t>）计算安全性：</a:t>
            </a:r>
          </a:p>
          <a:p>
            <a:pPr lvl="1" eaLnBrk="1" hangingPunct="1">
              <a:lnSpc>
                <a:spcPct val="110000"/>
              </a:lnSpc>
            </a:pPr>
            <a:r>
              <a:rPr lang="zh-CN" altLang="en-US" sz="2000" dirty="0" smtClean="0">
                <a:latin typeface="Times New Roman" pitchFamily="18" charset="0"/>
              </a:rPr>
              <a:t>系统即使达不到理论上是不可破的，即</a:t>
            </a:r>
            <a:r>
              <a:rPr lang="en-US" altLang="zh-CN" sz="2000" i="1" dirty="0" smtClean="0">
                <a:latin typeface="Times New Roman" pitchFamily="18" charset="0"/>
              </a:rPr>
              <a:t>p</a:t>
            </a:r>
            <a:r>
              <a:rPr lang="en-US" altLang="zh-CN" sz="2000" i="1" baseline="-25000"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}=0,</a:t>
            </a:r>
            <a:r>
              <a:rPr lang="zh-CN" altLang="en-US" sz="2000" dirty="0" smtClean="0">
                <a:latin typeface="Times New Roman" pitchFamily="18" charset="0"/>
              </a:rPr>
              <a:t>也应当是实际上不可破的，即从截获密文或某些已知明文密文对，要决定密钥或任意明文在计算上是不可行的。</a:t>
            </a:r>
          </a:p>
          <a:p>
            <a:pPr eaLnBrk="1" hangingPunct="1">
              <a:lnSpc>
                <a:spcPct val="110000"/>
              </a:lnSpc>
            </a:pPr>
            <a:r>
              <a:rPr lang="en-US" altLang="zh-CN" sz="2400" dirty="0" smtClean="0">
                <a:solidFill>
                  <a:srgbClr val="0000FF"/>
                </a:solidFill>
                <a:latin typeface="Times New Roman" pitchFamily="18" charset="0"/>
              </a:rPr>
              <a:t>2</a:t>
            </a:r>
            <a:r>
              <a:rPr lang="zh-CN" altLang="en-US" sz="2400" dirty="0" smtClean="0">
                <a:solidFill>
                  <a:srgbClr val="0000FF"/>
                </a:solidFill>
                <a:latin typeface="Times New Roman" pitchFamily="18" charset="0"/>
              </a:rPr>
              <a:t>）</a:t>
            </a:r>
            <a:r>
              <a:rPr lang="en-US" altLang="zh-CN" sz="2400" dirty="0" err="1" smtClean="0">
                <a:solidFill>
                  <a:srgbClr val="0000FF"/>
                </a:solidFill>
                <a:latin typeface="Times New Roman" pitchFamily="18" charset="0"/>
              </a:rPr>
              <a:t>Kerchhoff</a:t>
            </a:r>
            <a:r>
              <a:rPr lang="zh-CN" altLang="en-US" sz="2400" dirty="0" smtClean="0">
                <a:solidFill>
                  <a:srgbClr val="0000FF"/>
                </a:solidFill>
                <a:latin typeface="Times New Roman" pitchFamily="18" charset="0"/>
              </a:rPr>
              <a:t>原则</a:t>
            </a:r>
            <a:r>
              <a:rPr lang="en-US" altLang="zh-CN" sz="2400" dirty="0" smtClean="0">
                <a:solidFill>
                  <a:srgbClr val="0000FF"/>
                </a:solidFill>
                <a:latin typeface="Times New Roman" pitchFamily="18" charset="0"/>
              </a:rPr>
              <a:t>:(</a:t>
            </a:r>
            <a:r>
              <a:rPr lang="zh-CN" altLang="en-US" sz="2400" dirty="0" smtClean="0">
                <a:solidFill>
                  <a:srgbClr val="0000FF"/>
                </a:solidFill>
                <a:latin typeface="Times New Roman" pitchFamily="18" charset="0"/>
              </a:rPr>
              <a:t>基尔霍夫原则</a:t>
            </a:r>
            <a:r>
              <a:rPr lang="en-US" altLang="zh-CN" sz="2400" dirty="0" smtClean="0">
                <a:solidFill>
                  <a:srgbClr val="0000FF"/>
                </a:solidFill>
                <a:latin typeface="Times New Roman" pitchFamily="18" charset="0"/>
              </a:rPr>
              <a:t>)</a:t>
            </a:r>
          </a:p>
          <a:p>
            <a:pPr lvl="1" eaLnBrk="1" hangingPunct="1">
              <a:lnSpc>
                <a:spcPct val="110000"/>
              </a:lnSpc>
            </a:pPr>
            <a:r>
              <a:rPr lang="zh-CN" altLang="en-US" sz="2000" dirty="0" smtClean="0">
                <a:latin typeface="Times New Roman" pitchFamily="18" charset="0"/>
              </a:rPr>
              <a:t>系统的保密性不依赖于对加密体制或算法的保密，仅依赖于密钥</a:t>
            </a:r>
          </a:p>
          <a:p>
            <a:pPr eaLnBrk="1" hangingPunct="1">
              <a:lnSpc>
                <a:spcPct val="110000"/>
              </a:lnSpc>
            </a:pPr>
            <a:r>
              <a:rPr lang="en-US" altLang="zh-CN" sz="2400" dirty="0" smtClean="0">
                <a:latin typeface="Times New Roman" pitchFamily="18" charset="0"/>
              </a:rPr>
              <a:t>3</a:t>
            </a:r>
            <a:r>
              <a:rPr lang="zh-CN" altLang="en-US" sz="2400" dirty="0" smtClean="0">
                <a:latin typeface="Times New Roman" pitchFamily="18" charset="0"/>
              </a:rPr>
              <a:t>）完备性：</a:t>
            </a:r>
          </a:p>
          <a:p>
            <a:pPr lvl="1" eaLnBrk="1" hangingPunct="1">
              <a:lnSpc>
                <a:spcPct val="110000"/>
              </a:lnSpc>
            </a:pPr>
            <a:r>
              <a:rPr lang="zh-CN" altLang="en-US" sz="2000" dirty="0" smtClean="0">
                <a:latin typeface="Times New Roman" pitchFamily="18" charset="0"/>
              </a:rPr>
              <a:t>加密和解密算法适合于所有密钥空间中的元素。</a:t>
            </a:r>
          </a:p>
          <a:p>
            <a:pPr eaLnBrk="1" hangingPunct="1">
              <a:lnSpc>
                <a:spcPct val="110000"/>
              </a:lnSpc>
            </a:pPr>
            <a:r>
              <a:rPr lang="en-US" altLang="zh-CN" sz="2400" dirty="0" smtClean="0">
                <a:solidFill>
                  <a:srgbClr val="0000FF"/>
                </a:solidFill>
                <a:latin typeface="Times New Roman" pitchFamily="18" charset="0"/>
              </a:rPr>
              <a:t>4</a:t>
            </a:r>
            <a:r>
              <a:rPr lang="zh-CN" altLang="en-US" sz="2400" dirty="0" smtClean="0">
                <a:solidFill>
                  <a:srgbClr val="0000FF"/>
                </a:solidFill>
                <a:latin typeface="Times New Roman" pitchFamily="18" charset="0"/>
              </a:rPr>
              <a:t>）可行性：</a:t>
            </a:r>
          </a:p>
          <a:p>
            <a:pPr lvl="1" eaLnBrk="1" hangingPunct="1">
              <a:lnSpc>
                <a:spcPct val="110000"/>
              </a:lnSpc>
            </a:pPr>
            <a:r>
              <a:rPr lang="zh-CN" altLang="en-US" sz="2000" dirty="0" smtClean="0">
                <a:latin typeface="Times New Roman" pitchFamily="18" charset="0"/>
              </a:rPr>
              <a:t>系统便于实现和使用。</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密码体制的安全性和实用要求</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密码体制的安全性和实用要求</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zh-CN" altLang="en-US" sz="2000" dirty="0" smtClean="0"/>
              <a:t>基尔霍夫准则：</a:t>
            </a:r>
            <a:endParaRPr lang="en-US" altLang="zh-CN" sz="2000" dirty="0" smtClean="0"/>
          </a:p>
          <a:p>
            <a:pPr lvl="1" eaLnBrk="1" hangingPunct="1">
              <a:lnSpc>
                <a:spcPct val="110000"/>
              </a:lnSpc>
            </a:pPr>
            <a:r>
              <a:rPr lang="zh-CN" altLang="en-US" sz="2000" dirty="0" smtClean="0"/>
              <a:t>早在</a:t>
            </a:r>
            <a:r>
              <a:rPr lang="en-US" altLang="zh-CN" sz="2000" dirty="0" smtClean="0"/>
              <a:t>1883</a:t>
            </a:r>
            <a:r>
              <a:rPr lang="zh-CN" altLang="en-US" sz="2000" dirty="0" smtClean="0"/>
              <a:t>年荷兰密码学家</a:t>
            </a:r>
            <a:r>
              <a:rPr lang="en-US" altLang="zh-CN" sz="2000" dirty="0" err="1" smtClean="0"/>
              <a:t>A.Kerckhoffs</a:t>
            </a:r>
            <a:r>
              <a:rPr lang="zh-CN" altLang="en-US" sz="2000" dirty="0" smtClean="0"/>
              <a:t>就在其</a:t>
            </a:r>
            <a:r>
              <a:rPr lang="en-US" altLang="zh-CN" sz="2000" dirty="0" smtClean="0"/>
              <a:t>《</a:t>
            </a:r>
            <a:r>
              <a:rPr lang="zh-CN" altLang="en-US" sz="2000" dirty="0" smtClean="0"/>
              <a:t>军事密码学</a:t>
            </a:r>
            <a:r>
              <a:rPr lang="en-US" altLang="zh-CN" sz="2000" dirty="0" smtClean="0"/>
              <a:t>》</a:t>
            </a:r>
            <a:r>
              <a:rPr lang="zh-CN" altLang="en-US" sz="2000" dirty="0" smtClean="0"/>
              <a:t>中提出如下密码设计准则：</a:t>
            </a:r>
          </a:p>
          <a:p>
            <a:pPr lvl="1" eaLnBrk="1" hangingPunct="1">
              <a:lnSpc>
                <a:spcPct val="110000"/>
              </a:lnSpc>
            </a:pPr>
            <a:r>
              <a:rPr lang="en-US" altLang="zh-CN" sz="2000" i="1" dirty="0" smtClean="0">
                <a:latin typeface="Times New Roman" pitchFamily="18" charset="0"/>
              </a:rPr>
              <a:t>a</a:t>
            </a:r>
            <a:r>
              <a:rPr lang="en-US" altLang="zh-CN" sz="2000" dirty="0" smtClean="0"/>
              <a:t>. </a:t>
            </a:r>
            <a:r>
              <a:rPr lang="zh-CN" altLang="en-US" sz="2000" dirty="0" smtClean="0"/>
              <a:t>密码系统应该是</a:t>
            </a:r>
            <a:r>
              <a:rPr lang="zh-CN" altLang="en-US" sz="2000" dirty="0" smtClean="0">
                <a:solidFill>
                  <a:srgbClr val="0000FF"/>
                </a:solidFill>
              </a:rPr>
              <a:t>计算安全</a:t>
            </a:r>
            <a:r>
              <a:rPr lang="zh-CN" altLang="en-US" sz="2000" dirty="0" smtClean="0"/>
              <a:t>的；</a:t>
            </a:r>
          </a:p>
          <a:p>
            <a:pPr lvl="1" eaLnBrk="1" hangingPunct="1">
              <a:lnSpc>
                <a:spcPct val="110000"/>
              </a:lnSpc>
            </a:pPr>
            <a:r>
              <a:rPr lang="en-US" altLang="zh-CN" sz="2000" i="1" dirty="0" smtClean="0">
                <a:latin typeface="Times New Roman" pitchFamily="18" charset="0"/>
              </a:rPr>
              <a:t>b</a:t>
            </a:r>
            <a:r>
              <a:rPr lang="en-US" altLang="zh-CN" sz="2000" dirty="0" smtClean="0"/>
              <a:t>. </a:t>
            </a:r>
            <a:r>
              <a:rPr lang="zh-CN" altLang="en-US" sz="2000" dirty="0" smtClean="0">
                <a:solidFill>
                  <a:srgbClr val="0000FF"/>
                </a:solidFill>
              </a:rPr>
              <a:t>密钥</a:t>
            </a:r>
            <a:r>
              <a:rPr lang="zh-CN" altLang="en-US" sz="2000" dirty="0" smtClean="0"/>
              <a:t>由通信双方</a:t>
            </a:r>
            <a:r>
              <a:rPr lang="zh-CN" altLang="en-US" sz="2000" dirty="0" smtClean="0">
                <a:solidFill>
                  <a:srgbClr val="0000FF"/>
                </a:solidFill>
              </a:rPr>
              <a:t>事先约定好</a:t>
            </a:r>
            <a:r>
              <a:rPr lang="zh-CN" altLang="en-US" sz="2000" dirty="0" smtClean="0"/>
              <a:t>，并根据一定协议进行更换；</a:t>
            </a:r>
          </a:p>
          <a:p>
            <a:pPr lvl="1" eaLnBrk="1" hangingPunct="1">
              <a:lnSpc>
                <a:spcPct val="110000"/>
              </a:lnSpc>
            </a:pPr>
            <a:r>
              <a:rPr lang="en-US" altLang="zh-CN" sz="2000" i="1" dirty="0" smtClean="0">
                <a:latin typeface="Times New Roman" pitchFamily="18" charset="0"/>
              </a:rPr>
              <a:t>c</a:t>
            </a:r>
            <a:r>
              <a:rPr lang="en-US" altLang="zh-CN" sz="2000" dirty="0" smtClean="0"/>
              <a:t>. </a:t>
            </a:r>
            <a:r>
              <a:rPr lang="zh-CN" altLang="en-US" sz="2000" dirty="0" smtClean="0"/>
              <a:t>密码系统应该易于使用；</a:t>
            </a:r>
          </a:p>
          <a:p>
            <a:pPr lvl="1" eaLnBrk="1" hangingPunct="1">
              <a:lnSpc>
                <a:spcPct val="110000"/>
              </a:lnSpc>
            </a:pPr>
            <a:r>
              <a:rPr lang="en-US" altLang="zh-CN" sz="2000" i="1" dirty="0" smtClean="0">
                <a:latin typeface="Times New Roman" pitchFamily="18" charset="0"/>
              </a:rPr>
              <a:t>d</a:t>
            </a:r>
            <a:r>
              <a:rPr lang="en-US" altLang="zh-CN" sz="2000" dirty="0" smtClean="0"/>
              <a:t>. </a:t>
            </a:r>
            <a:r>
              <a:rPr lang="zh-CN" altLang="en-US" sz="2000" dirty="0" smtClean="0"/>
              <a:t>密码系统应该精确而有效；</a:t>
            </a:r>
          </a:p>
          <a:p>
            <a:pPr lvl="1" eaLnBrk="1" hangingPunct="1">
              <a:lnSpc>
                <a:spcPct val="110000"/>
              </a:lnSpc>
            </a:pPr>
            <a:r>
              <a:rPr lang="en-US" altLang="zh-CN" sz="2000" i="1" dirty="0" smtClean="0">
                <a:latin typeface="Times New Roman" pitchFamily="18" charset="0"/>
              </a:rPr>
              <a:t>e</a:t>
            </a:r>
            <a:r>
              <a:rPr lang="en-US" altLang="zh-CN" sz="2000" dirty="0" smtClean="0"/>
              <a:t>. </a:t>
            </a:r>
            <a:r>
              <a:rPr lang="zh-CN" altLang="en-US" sz="2000" dirty="0" smtClean="0">
                <a:solidFill>
                  <a:srgbClr val="0000FF"/>
                </a:solidFill>
              </a:rPr>
              <a:t>除了密钥，密码系统的所有细节都为对手所知</a:t>
            </a:r>
            <a:r>
              <a:rPr lang="zh-CN" altLang="en-US" sz="2000" dirty="0" smtClean="0"/>
              <a:t>。</a:t>
            </a:r>
            <a:endParaRPr lang="en-US" altLang="zh-CN" sz="2000" dirty="0" smtClean="0"/>
          </a:p>
          <a:p>
            <a:pPr lvl="2" eaLnBrk="1" hangingPunct="1">
              <a:lnSpc>
                <a:spcPct val="110000"/>
              </a:lnSpc>
            </a:pPr>
            <a:r>
              <a:rPr lang="zh-CN" altLang="en-US" sz="2000" dirty="0" smtClean="0">
                <a:solidFill>
                  <a:srgbClr val="C3093E"/>
                </a:solidFill>
                <a:effectLst>
                  <a:outerShdw blurRad="38100" dist="38100" dir="2700000" algn="tl">
                    <a:srgbClr val="000000">
                      <a:alpha val="43137"/>
                    </a:srgbClr>
                  </a:outerShdw>
                </a:effectLst>
                <a:ea typeface="宋体" charset="-122"/>
              </a:rPr>
              <a:t>在一个系统中算法要被长时间大范围使用，因此为所有用户所知，所以算法保密是没有意义的</a:t>
            </a:r>
            <a:endParaRPr lang="zh-CN" altLang="en-US" sz="2000" dirty="0" smtClean="0"/>
          </a:p>
          <a:p>
            <a:pPr lvl="1" eaLnBrk="1" hangingPunct="1">
              <a:lnSpc>
                <a:spcPct val="110000"/>
              </a:lnSpc>
            </a:pPr>
            <a:r>
              <a:rPr lang="zh-CN" altLang="en-US" sz="2000" dirty="0" smtClean="0">
                <a:solidFill>
                  <a:srgbClr val="004C00"/>
                </a:solidFill>
                <a:effectLst>
                  <a:outerShdw blurRad="38100" dist="38100" dir="2700000" algn="tl">
                    <a:srgbClr val="000000">
                      <a:alpha val="43137"/>
                    </a:srgbClr>
                  </a:outerShdw>
                </a:effectLst>
                <a:ea typeface="宋体" charset="-122"/>
              </a:rPr>
              <a:t>还提出了一次一密的密码设计方法，直接促进了流密码研究</a:t>
            </a:r>
            <a:endParaRPr lang="en-US" altLang="zh-CN" sz="2000" dirty="0" smtClean="0">
              <a:solidFill>
                <a:srgbClr val="004C00"/>
              </a:solidFill>
              <a:effectLst>
                <a:outerShdw blurRad="38100" dist="38100" dir="2700000" algn="tl">
                  <a:srgbClr val="000000">
                    <a:alpha val="43137"/>
                  </a:srgbClr>
                </a:outerShdw>
              </a:effectLst>
              <a:ea typeface="宋体" charset="-122"/>
            </a:endParaRPr>
          </a:p>
          <a:p>
            <a:pPr eaLnBrk="1" hangingPunct="1">
              <a:lnSpc>
                <a:spcPct val="110000"/>
              </a:lnSpc>
            </a:pP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密码体制的安全性和实用要求</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密码体制的安全性和实用要求</a:t>
            </a:r>
            <a:endParaRPr lang="zh-CN" altLang="en-US" dirty="0"/>
          </a:p>
        </p:txBody>
      </p:sp>
      <p:sp>
        <p:nvSpPr>
          <p:cNvPr id="3" name="内容占位符 2"/>
          <p:cNvSpPr>
            <a:spLocks noGrp="1"/>
          </p:cNvSpPr>
          <p:nvPr>
            <p:ph idx="1"/>
          </p:nvPr>
        </p:nvSpPr>
        <p:spPr>
          <a:xfrm>
            <a:off x="457200" y="914400"/>
            <a:ext cx="8382000" cy="5486400"/>
          </a:xfrm>
        </p:spPr>
        <p:txBody>
          <a:bodyPr/>
          <a:lstStyle/>
          <a:p>
            <a:r>
              <a:rPr lang="zh-CN" altLang="en-US" dirty="0" smtClean="0"/>
              <a:t>一个密码系统要实际可用，必须满足如下特性</a:t>
            </a:r>
            <a:endParaRPr lang="en-US" altLang="zh-CN" dirty="0" smtClean="0"/>
          </a:p>
          <a:p>
            <a:pPr lvl="2"/>
            <a:r>
              <a:rPr lang="zh-CN" altLang="en-US" sz="2000" dirty="0" smtClean="0"/>
              <a:t>（</a:t>
            </a:r>
            <a:r>
              <a:rPr lang="en-US" altLang="zh-CN" sz="2000" dirty="0" smtClean="0"/>
              <a:t>1</a:t>
            </a:r>
            <a:r>
              <a:rPr lang="zh-CN" altLang="en-US" sz="2000" dirty="0" smtClean="0"/>
              <a:t>）加密和解密运算应该是容易的，多项式时间的</a:t>
            </a:r>
            <a:endParaRPr lang="en-US" altLang="zh-CN" sz="2000" dirty="0" smtClean="0"/>
          </a:p>
          <a:p>
            <a:pPr lvl="2"/>
            <a:r>
              <a:rPr lang="zh-CN" altLang="en-US" sz="2000" dirty="0" smtClean="0"/>
              <a:t>（</a:t>
            </a:r>
            <a:r>
              <a:rPr lang="en-US" altLang="zh-CN" sz="2000" dirty="0" smtClean="0"/>
              <a:t>2</a:t>
            </a:r>
            <a:r>
              <a:rPr lang="zh-CN" altLang="en-US" sz="2000" dirty="0" smtClean="0"/>
              <a:t>）破译者无法在有效的时间内破译密钥和明文，或者说破译复杂度是指数级的</a:t>
            </a:r>
            <a:endParaRPr lang="en-US" altLang="zh-CN" sz="2000" dirty="0" smtClean="0"/>
          </a:p>
          <a:p>
            <a:pPr lvl="2"/>
            <a:r>
              <a:rPr lang="zh-CN" altLang="en-US" sz="2000" dirty="0" smtClean="0"/>
              <a:t>（</a:t>
            </a:r>
            <a:r>
              <a:rPr lang="en-US" altLang="zh-CN" sz="2000" dirty="0" smtClean="0"/>
              <a:t>3</a:t>
            </a:r>
            <a:r>
              <a:rPr lang="zh-CN" altLang="en-US" sz="2000" dirty="0" smtClean="0"/>
              <a:t>）密钥空间足够大以抗击穷举搜索攻击</a:t>
            </a:r>
            <a:endParaRPr lang="en-US" altLang="zh-CN" sz="2000" dirty="0" smtClean="0"/>
          </a:p>
          <a:p>
            <a:r>
              <a:rPr lang="zh-CN" altLang="en-US" dirty="0" smtClean="0"/>
              <a:t>软件加密和硬件加密</a:t>
            </a:r>
            <a:endParaRPr lang="en-US" altLang="zh-CN" sz="2000" dirty="0" smtClean="0"/>
          </a:p>
          <a:p>
            <a:pPr lvl="1"/>
            <a:r>
              <a:rPr lang="zh-CN" altLang="en-US" sz="2000" dirty="0" smtClean="0"/>
              <a:t>具体的加密手段有软件加密和硬件加密</a:t>
            </a:r>
            <a:endParaRPr lang="en-US" altLang="zh-CN" sz="2000" dirty="0" smtClean="0"/>
          </a:p>
          <a:p>
            <a:pPr lvl="2"/>
            <a:r>
              <a:rPr lang="zh-CN" altLang="en-US" sz="2000" dirty="0" smtClean="0"/>
              <a:t>硬件加密效率和安全性高，且易于实现黑盒密码，但需要专用芯片，成本较高</a:t>
            </a:r>
            <a:endParaRPr lang="en-US" altLang="zh-CN" sz="2000" dirty="0" smtClean="0"/>
          </a:p>
          <a:p>
            <a:pPr lvl="2"/>
            <a:r>
              <a:rPr lang="zh-CN" altLang="en-US" sz="2000" dirty="0" smtClean="0"/>
              <a:t>软件加密灵活和成本低，但安全性不如硬件高，需要对计算环境实施严密的防护，或者使用白盒密码技术</a:t>
            </a:r>
            <a:endParaRPr lang="en-US" altLang="zh-CN" sz="2000" dirty="0" smtClean="0"/>
          </a:p>
          <a:p>
            <a:endParaRPr lang="zh-CN" altLang="en-US"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密码体制的安全性和实用要求</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en-US" altLang="zh-CN" sz="2400" dirty="0" smtClean="0"/>
              <a:t>(1)</a:t>
            </a:r>
            <a:r>
              <a:rPr lang="zh-CN" altLang="en-US" sz="2400" dirty="0" smtClean="0"/>
              <a:t>起源：密码学的起源可能要追溯到人类刚刚出现。</a:t>
            </a:r>
          </a:p>
          <a:p>
            <a:pPr lvl="1" eaLnBrk="1" hangingPunct="1">
              <a:lnSpc>
                <a:spcPct val="110000"/>
              </a:lnSpc>
            </a:pPr>
            <a:r>
              <a:rPr lang="zh-CN" altLang="en-US" sz="2000" dirty="0" smtClean="0"/>
              <a:t>隐写术</a:t>
            </a:r>
            <a:r>
              <a:rPr lang="en-US" altLang="zh-CN" sz="2000" dirty="0" smtClean="0"/>
              <a:t>(</a:t>
            </a:r>
            <a:r>
              <a:rPr lang="en-US" altLang="zh-CN" sz="2000" dirty="0" err="1" smtClean="0"/>
              <a:t>steganography</a:t>
            </a:r>
            <a:r>
              <a:rPr lang="en-US" altLang="zh-CN" sz="2000" dirty="0" smtClean="0"/>
              <a:t>):</a:t>
            </a:r>
            <a:r>
              <a:rPr lang="zh-CN" altLang="en-US" sz="2000" dirty="0" smtClean="0"/>
              <a:t>通过隐藏消息的存在来保护消息，如藏头诗、隐形墨水、蓄发再生等等</a:t>
            </a:r>
          </a:p>
          <a:p>
            <a:pPr lvl="1" eaLnBrk="1" hangingPunct="1">
              <a:lnSpc>
                <a:spcPct val="110000"/>
              </a:lnSpc>
            </a:pPr>
            <a:r>
              <a:rPr lang="zh-CN" altLang="en-US" sz="2000" dirty="0" smtClean="0"/>
              <a:t>密码技术自古有之。保密学</a:t>
            </a:r>
            <a:r>
              <a:rPr lang="en-US" altLang="zh-CN" sz="2000" dirty="0" smtClean="0"/>
              <a:t>(Cryptology)</a:t>
            </a:r>
            <a:r>
              <a:rPr lang="zh-CN" altLang="en-US" sz="2000" dirty="0" smtClean="0"/>
              <a:t>一字源自希腊文</a:t>
            </a:r>
            <a:r>
              <a:rPr lang="zh-CN" altLang="en-US" sz="2000" dirty="0" smtClean="0">
                <a:latin typeface="华文中宋" pitchFamily="2" charset="-122"/>
              </a:rPr>
              <a:t>“</a:t>
            </a:r>
            <a:r>
              <a:rPr lang="en-US" altLang="zh-CN" sz="2000" dirty="0" err="1" smtClean="0"/>
              <a:t>krypto</a:t>
            </a:r>
            <a:r>
              <a:rPr lang="en-US" altLang="zh-CN" sz="2000" dirty="0" err="1" smtClean="0">
                <a:sym typeface="Symbol" pitchFamily="18" charset="2"/>
              </a:rPr>
              <a:t></a:t>
            </a:r>
            <a:r>
              <a:rPr lang="en-US" altLang="zh-CN" sz="2000" dirty="0" err="1" smtClean="0"/>
              <a:t>s</a:t>
            </a:r>
            <a:r>
              <a:rPr lang="en-US" altLang="zh-CN" sz="2000" dirty="0" smtClean="0">
                <a:latin typeface="华文中宋" pitchFamily="2" charset="-122"/>
              </a:rPr>
              <a:t>”</a:t>
            </a:r>
            <a:r>
              <a:rPr lang="zh-CN" altLang="en-US" sz="2000" dirty="0" smtClean="0"/>
              <a:t>及</a:t>
            </a:r>
            <a:r>
              <a:rPr lang="zh-CN" altLang="en-US" sz="2000" dirty="0" smtClean="0">
                <a:latin typeface="华文中宋" pitchFamily="2" charset="-122"/>
              </a:rPr>
              <a:t>“</a:t>
            </a:r>
            <a:r>
              <a:rPr lang="en-US" altLang="zh-CN" sz="2000" dirty="0" smtClean="0"/>
              <a:t>logos</a:t>
            </a:r>
            <a:r>
              <a:rPr lang="en-US" altLang="zh-CN" sz="2000" dirty="0" smtClean="0">
                <a:latin typeface="华文中宋" pitchFamily="2" charset="-122"/>
              </a:rPr>
              <a:t>”</a:t>
            </a:r>
            <a:r>
              <a:rPr lang="zh-CN" altLang="en-US" sz="2000" dirty="0" smtClean="0"/>
              <a:t>两字，直译为</a:t>
            </a:r>
            <a:r>
              <a:rPr lang="zh-CN" altLang="en-US" sz="2000" dirty="0" smtClean="0">
                <a:latin typeface="华文中宋" pitchFamily="2" charset="-122"/>
              </a:rPr>
              <a:t>”</a:t>
            </a:r>
            <a:r>
              <a:rPr lang="zh-CN" altLang="en-US" sz="2000" dirty="0" smtClean="0"/>
              <a:t>隐藏</a:t>
            </a:r>
            <a:r>
              <a:rPr lang="zh-CN" altLang="en-US" sz="2000" dirty="0" smtClean="0">
                <a:latin typeface="华文中宋" pitchFamily="2" charset="-122"/>
              </a:rPr>
              <a:t>”</a:t>
            </a:r>
            <a:r>
              <a:rPr lang="zh-CN" altLang="en-US" sz="2000" dirty="0" smtClean="0"/>
              <a:t>及</a:t>
            </a:r>
            <a:r>
              <a:rPr lang="zh-CN" altLang="en-US" sz="2000" dirty="0" smtClean="0">
                <a:latin typeface="华文中宋" pitchFamily="2" charset="-122"/>
              </a:rPr>
              <a:t>”</a:t>
            </a:r>
            <a:r>
              <a:rPr lang="zh-CN" altLang="en-US" sz="2000" dirty="0" smtClean="0"/>
              <a:t>讯息</a:t>
            </a:r>
            <a:r>
              <a:rPr lang="zh-CN" altLang="en-US" sz="2000" dirty="0" smtClean="0">
                <a:latin typeface="华文中宋" pitchFamily="2" charset="-122"/>
              </a:rPr>
              <a:t>”</a:t>
            </a:r>
            <a:r>
              <a:rPr lang="zh-CN" altLang="en-US" sz="2000" dirty="0" smtClean="0"/>
              <a:t>之意</a:t>
            </a:r>
          </a:p>
          <a:p>
            <a:pPr lvl="1" eaLnBrk="1" hangingPunct="1">
              <a:lnSpc>
                <a:spcPct val="110000"/>
              </a:lnSpc>
            </a:pPr>
            <a:r>
              <a:rPr lang="zh-CN" altLang="en-US" sz="2000" dirty="0" smtClean="0"/>
              <a:t>密码学的发展从艺术到科学，密码学中的协议和算法的设计、分析、应用是一门高深的艺术和学问，是一门高度综合的学科，数学，统计，网络，计算机等等</a:t>
            </a:r>
          </a:p>
          <a:p>
            <a:pPr eaLnBrk="1" hangingPunct="1">
              <a:lnSpc>
                <a:spcPct val="110000"/>
              </a:lnSpc>
            </a:pPr>
            <a:endParaRPr lang="zh-CN" altLang="en-US" sz="2000" dirty="0" smtClean="0"/>
          </a:p>
          <a:p>
            <a:endParaRPr lang="zh-CN" altLang="en-US"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3" name="内容占位符 2"/>
          <p:cNvSpPr>
            <a:spLocks noGrp="1"/>
          </p:cNvSpPr>
          <p:nvPr>
            <p:ph idx="1"/>
          </p:nvPr>
        </p:nvSpPr>
        <p:spPr>
          <a:xfrm>
            <a:off x="457200" y="914400"/>
            <a:ext cx="8382000" cy="5638800"/>
          </a:xfrm>
        </p:spPr>
        <p:txBody>
          <a:bodyPr/>
          <a:lstStyle/>
          <a:p>
            <a:pPr eaLnBrk="1" hangingPunct="1">
              <a:lnSpc>
                <a:spcPct val="100000"/>
              </a:lnSpc>
            </a:pPr>
            <a:r>
              <a:rPr lang="en-US" altLang="zh-CN" sz="2400" dirty="0" smtClean="0"/>
              <a:t>(2)1949</a:t>
            </a:r>
            <a:r>
              <a:rPr lang="zh-CN" altLang="en-US" sz="2400" dirty="0" smtClean="0"/>
              <a:t>年之前</a:t>
            </a:r>
            <a:r>
              <a:rPr lang="en-US" altLang="zh-CN" sz="2400" dirty="0" smtClean="0"/>
              <a:t>----</a:t>
            </a:r>
            <a:r>
              <a:rPr lang="zh-CN" altLang="en-US" sz="2400" dirty="0" smtClean="0">
                <a:solidFill>
                  <a:srgbClr val="CC0000"/>
                </a:solidFill>
              </a:rPr>
              <a:t>古典密码</a:t>
            </a:r>
            <a:r>
              <a:rPr lang="en-US" altLang="zh-CN" sz="2400" dirty="0" smtClean="0">
                <a:solidFill>
                  <a:srgbClr val="CC0000"/>
                </a:solidFill>
              </a:rPr>
              <a:t>(classical cryptography)</a:t>
            </a:r>
            <a:r>
              <a:rPr lang="zh-CN" altLang="en-US" sz="2400" dirty="0" smtClean="0">
                <a:solidFill>
                  <a:srgbClr val="CC0000"/>
                </a:solidFill>
              </a:rPr>
              <a:t>阶段</a:t>
            </a:r>
          </a:p>
          <a:p>
            <a:pPr lvl="1" eaLnBrk="1" hangingPunct="1">
              <a:lnSpc>
                <a:spcPct val="100000"/>
              </a:lnSpc>
            </a:pPr>
            <a:r>
              <a:rPr lang="zh-CN" altLang="en-US" sz="1800" dirty="0" smtClean="0"/>
              <a:t>古典密码都是对称密码，由安全信道传递；技术方式主要是手工密码和机械密码</a:t>
            </a:r>
          </a:p>
          <a:p>
            <a:pPr lvl="1" eaLnBrk="1" hangingPunct="1">
              <a:lnSpc>
                <a:spcPct val="100000"/>
              </a:lnSpc>
            </a:pPr>
            <a:r>
              <a:rPr lang="en-US" altLang="zh-CN" sz="1800" dirty="0" smtClean="0"/>
              <a:t>1</a:t>
            </a:r>
            <a:r>
              <a:rPr lang="zh-CN" altLang="en-US" sz="1800" dirty="0" smtClean="0"/>
              <a:t>、手工密码。以手工或者简单器具辅助完成加密作业，叫做手工密码。第一次世界大战前主要是这种作业形式。</a:t>
            </a:r>
            <a:br>
              <a:rPr lang="zh-CN" altLang="en-US" sz="1800" dirty="0" smtClean="0"/>
            </a:br>
            <a:r>
              <a:rPr lang="en-US" altLang="zh-CN" sz="1800" dirty="0" smtClean="0"/>
              <a:t>2</a:t>
            </a:r>
            <a:r>
              <a:rPr lang="zh-CN" altLang="en-US" sz="1800" dirty="0" smtClean="0"/>
              <a:t>、机械密码。以机械密码机或电动密码机来完成加解密作业的密码，叫做机械密码。这种密码从一战出现到二中得到普遍应用。</a:t>
            </a:r>
          </a:p>
          <a:p>
            <a:pPr eaLnBrk="1" hangingPunct="1">
              <a:lnSpc>
                <a:spcPct val="100000"/>
              </a:lnSpc>
            </a:pPr>
            <a:r>
              <a:rPr lang="zh-CN" altLang="en-US" sz="2000" dirty="0" smtClean="0"/>
              <a:t>概况：</a:t>
            </a:r>
          </a:p>
          <a:p>
            <a:pPr lvl="1" eaLnBrk="1" hangingPunct="1">
              <a:lnSpc>
                <a:spcPct val="100000"/>
              </a:lnSpc>
            </a:pPr>
            <a:r>
              <a:rPr lang="zh-CN" altLang="en-US" sz="1800" dirty="0" smtClean="0"/>
              <a:t>密码学还不是科学，而是艺术；用于军用和专门的机构</a:t>
            </a:r>
          </a:p>
          <a:p>
            <a:pPr lvl="1" eaLnBrk="1" hangingPunct="1">
              <a:lnSpc>
                <a:spcPct val="100000"/>
              </a:lnSpc>
            </a:pPr>
            <a:r>
              <a:rPr lang="zh-CN" altLang="en-US" sz="1800" dirty="0" smtClean="0"/>
              <a:t>出现一些简单密码算法和加密设备</a:t>
            </a:r>
          </a:p>
          <a:p>
            <a:pPr lvl="1" eaLnBrk="1" hangingPunct="1">
              <a:lnSpc>
                <a:spcPct val="100000"/>
              </a:lnSpc>
            </a:pPr>
            <a:r>
              <a:rPr lang="zh-CN" altLang="en-US" sz="1800" dirty="0" smtClean="0"/>
              <a:t>密码算法的基本手段</a:t>
            </a:r>
            <a:r>
              <a:rPr lang="zh-CN" altLang="en-US" sz="1800" dirty="0" smtClean="0">
                <a:solidFill>
                  <a:srgbClr val="0000FF"/>
                </a:solidFill>
              </a:rPr>
              <a:t>代换</a:t>
            </a:r>
            <a:r>
              <a:rPr lang="zh-CN" altLang="en-US" sz="1800" dirty="0" smtClean="0"/>
              <a:t>和</a:t>
            </a:r>
            <a:r>
              <a:rPr lang="zh-CN" altLang="en-US" sz="1800" dirty="0" smtClean="0">
                <a:solidFill>
                  <a:srgbClr val="0000FF"/>
                </a:solidFill>
              </a:rPr>
              <a:t>置换</a:t>
            </a:r>
            <a:r>
              <a:rPr lang="en-US" altLang="zh-CN" sz="1800" dirty="0" smtClean="0"/>
              <a:t>(substitution &amp;permutation)</a:t>
            </a:r>
            <a:r>
              <a:rPr lang="zh-CN" altLang="en-US" sz="1800" dirty="0" smtClean="0"/>
              <a:t>出现，针对的是字符，较多的运用了模运算</a:t>
            </a:r>
          </a:p>
          <a:p>
            <a:pPr lvl="1" eaLnBrk="1" hangingPunct="1">
              <a:lnSpc>
                <a:spcPct val="100000"/>
              </a:lnSpc>
            </a:pPr>
            <a:r>
              <a:rPr lang="zh-CN" altLang="en-US" sz="1800" dirty="0" smtClean="0"/>
              <a:t>出现</a:t>
            </a:r>
            <a:r>
              <a:rPr lang="zh-CN" altLang="en-US" sz="1800" dirty="0" smtClean="0">
                <a:solidFill>
                  <a:srgbClr val="0000FF"/>
                </a:solidFill>
              </a:rPr>
              <a:t>多轮加密</a:t>
            </a:r>
            <a:r>
              <a:rPr lang="zh-CN" altLang="en-US" sz="1800" dirty="0" smtClean="0"/>
              <a:t>的概念</a:t>
            </a:r>
          </a:p>
          <a:p>
            <a:pPr lvl="1" eaLnBrk="1" hangingPunct="1">
              <a:lnSpc>
                <a:spcPct val="100000"/>
              </a:lnSpc>
            </a:pPr>
            <a:r>
              <a:rPr lang="zh-CN" altLang="en-US" sz="1800" dirty="0" smtClean="0"/>
              <a:t> 简单的密码分析手段出现，提出了</a:t>
            </a:r>
            <a:r>
              <a:rPr lang="en-US" altLang="zh-CN" sz="1800" dirty="0" err="1" smtClean="0">
                <a:solidFill>
                  <a:srgbClr val="0000FF"/>
                </a:solidFill>
              </a:rPr>
              <a:t>Kerckhoff</a:t>
            </a:r>
            <a:r>
              <a:rPr lang="zh-CN" altLang="en-US" sz="1800" dirty="0" smtClean="0">
                <a:solidFill>
                  <a:srgbClr val="0000FF"/>
                </a:solidFill>
              </a:rPr>
              <a:t>原则</a:t>
            </a:r>
          </a:p>
          <a:p>
            <a:pPr eaLnBrk="1" hangingPunct="1">
              <a:lnSpc>
                <a:spcPct val="100000"/>
              </a:lnSpc>
            </a:pPr>
            <a:r>
              <a:rPr lang="zh-CN" altLang="en-US" sz="2000" dirty="0" smtClean="0"/>
              <a:t>古典密码时期，数据安全基于算法的保密</a:t>
            </a:r>
            <a:endParaRPr lang="zh-CN" altLang="en-US"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3" name="内容占位符 2"/>
          <p:cNvSpPr>
            <a:spLocks noGrp="1"/>
          </p:cNvSpPr>
          <p:nvPr>
            <p:ph idx="1"/>
          </p:nvPr>
        </p:nvSpPr>
        <p:spPr>
          <a:xfrm>
            <a:off x="457200" y="914400"/>
            <a:ext cx="8458200" cy="5638800"/>
          </a:xfrm>
        </p:spPr>
        <p:txBody>
          <a:bodyPr/>
          <a:lstStyle/>
          <a:p>
            <a:pPr eaLnBrk="1" hangingPunct="1">
              <a:lnSpc>
                <a:spcPct val="110000"/>
              </a:lnSpc>
            </a:pPr>
            <a:r>
              <a:rPr lang="zh-CN" altLang="en-US" sz="2400" dirty="0" smtClean="0">
                <a:solidFill>
                  <a:srgbClr val="CC0000"/>
                </a:solidFill>
                <a:latin typeface="Times New Roman" pitchFamily="18" charset="0"/>
              </a:rPr>
              <a:t>古典密码分类：代换密码和置换密码</a:t>
            </a:r>
          </a:p>
          <a:p>
            <a:pPr eaLnBrk="1" hangingPunct="1">
              <a:lnSpc>
                <a:spcPct val="110000"/>
              </a:lnSpc>
            </a:pPr>
            <a:r>
              <a:rPr lang="zh-CN" altLang="en-US" sz="2000" dirty="0" smtClean="0">
                <a:latin typeface="Times New Roman" pitchFamily="18" charset="0"/>
              </a:rPr>
              <a:t>代换密码</a:t>
            </a:r>
            <a:r>
              <a:rPr lang="en-US" altLang="zh-CN" sz="2000" dirty="0" smtClean="0">
                <a:latin typeface="Times New Roman" pitchFamily="18" charset="0"/>
              </a:rPr>
              <a:t>(substitution cipher)</a:t>
            </a:r>
            <a:r>
              <a:rPr lang="zh-CN" altLang="en-US" sz="2000" dirty="0" smtClean="0">
                <a:latin typeface="Times New Roman" pitchFamily="18" charset="0"/>
              </a:rPr>
              <a:t>：是将明文的每一字母代换为字母表中的字母。代换前首先将明文字母用等价的十进制数代替，再以代替后的十进制数字进行运算，从</a:t>
            </a:r>
            <a:r>
              <a:rPr lang="en-US" altLang="zh-CN" sz="2000" i="1" dirty="0" err="1" smtClean="0">
                <a:latin typeface="Times New Roman" pitchFamily="18" charset="0"/>
              </a:rPr>
              <a:t>a</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z</a:t>
            </a:r>
            <a:r>
              <a:rPr lang="zh-CN" altLang="en-US" sz="2000" dirty="0" smtClean="0">
                <a:latin typeface="Times New Roman" pitchFamily="18" charset="0"/>
              </a:rPr>
              <a:t>依次对应</a:t>
            </a:r>
            <a:r>
              <a:rPr lang="en-US" altLang="zh-CN" sz="2000" dirty="0" smtClean="0">
                <a:latin typeface="Times New Roman" pitchFamily="18" charset="0"/>
              </a:rPr>
              <a:t>0</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25</a:t>
            </a:r>
            <a:r>
              <a:rPr lang="zh-CN" altLang="en-US" sz="2000" dirty="0" smtClean="0">
                <a:latin typeface="Times New Roman" pitchFamily="18" charset="0"/>
              </a:rPr>
              <a:t>，共</a:t>
            </a:r>
            <a:r>
              <a:rPr lang="en-US" altLang="zh-CN" sz="2000" dirty="0" smtClean="0">
                <a:latin typeface="Times New Roman" pitchFamily="18" charset="0"/>
              </a:rPr>
              <a:t>26</a:t>
            </a:r>
            <a:r>
              <a:rPr lang="zh-CN" altLang="en-US" sz="2000" dirty="0" smtClean="0">
                <a:latin typeface="Times New Roman" pitchFamily="18" charset="0"/>
              </a:rPr>
              <a:t>个字母。</a:t>
            </a:r>
          </a:p>
          <a:p>
            <a:pPr lvl="1" eaLnBrk="1" hangingPunct="1">
              <a:lnSpc>
                <a:spcPct val="110000"/>
              </a:lnSpc>
              <a:spcBef>
                <a:spcPts val="600"/>
              </a:spcBef>
              <a:spcAft>
                <a:spcPts val="0"/>
              </a:spcAft>
            </a:pPr>
            <a:r>
              <a:rPr lang="zh-CN" altLang="en-US" sz="2000" dirty="0" smtClean="0">
                <a:latin typeface="Times New Roman" pitchFamily="18" charset="0"/>
              </a:rPr>
              <a:t>根据代换是对每个字母逐个进行还是对多个字母同时进行，古典密码又可分为：</a:t>
            </a:r>
            <a:r>
              <a:rPr lang="zh-CN" altLang="en-US" sz="2000" dirty="0" smtClean="0">
                <a:solidFill>
                  <a:srgbClr val="FF0000"/>
                </a:solidFill>
                <a:latin typeface="Times New Roman" pitchFamily="18" charset="0"/>
              </a:rPr>
              <a:t>单字母代换密码</a:t>
            </a:r>
            <a:r>
              <a:rPr lang="zh-CN" altLang="en-US" sz="2000" dirty="0" smtClean="0">
                <a:latin typeface="Times New Roman" pitchFamily="18" charset="0"/>
              </a:rPr>
              <a:t>和</a:t>
            </a:r>
            <a:r>
              <a:rPr lang="zh-CN" altLang="en-US" sz="2000" dirty="0" smtClean="0">
                <a:solidFill>
                  <a:srgbClr val="FF0000"/>
                </a:solidFill>
                <a:latin typeface="Times New Roman" pitchFamily="18" charset="0"/>
              </a:rPr>
              <a:t>多字母代换密码</a:t>
            </a:r>
          </a:p>
          <a:p>
            <a:pPr lvl="1" eaLnBrk="1" hangingPunct="1">
              <a:lnSpc>
                <a:spcPct val="110000"/>
              </a:lnSpc>
              <a:spcBef>
                <a:spcPts val="600"/>
              </a:spcBef>
              <a:spcAft>
                <a:spcPts val="0"/>
              </a:spcAft>
            </a:pPr>
            <a:r>
              <a:rPr lang="zh-CN" altLang="en-US" sz="2000" dirty="0" smtClean="0">
                <a:solidFill>
                  <a:srgbClr val="FF0000"/>
                </a:solidFill>
                <a:effectLst>
                  <a:outerShdw blurRad="38100" dist="38100" dir="2700000" algn="tl">
                    <a:srgbClr val="000000">
                      <a:alpha val="43137"/>
                    </a:srgbClr>
                  </a:outerShdw>
                </a:effectLst>
                <a:latin typeface="Times New Roman" pitchFamily="18" charset="0"/>
              </a:rPr>
              <a:t>单字母代换密码</a:t>
            </a:r>
            <a:r>
              <a:rPr lang="zh-CN" altLang="en-US" sz="2000" dirty="0" smtClean="0">
                <a:solidFill>
                  <a:srgbClr val="0000FF"/>
                </a:solidFill>
                <a:latin typeface="Times New Roman" pitchFamily="18" charset="0"/>
              </a:rPr>
              <a:t>又分为：单表代换密码和多表代换密码</a:t>
            </a:r>
          </a:p>
          <a:p>
            <a:pPr lvl="2" eaLnBrk="1" hangingPunct="1">
              <a:lnSpc>
                <a:spcPct val="110000"/>
              </a:lnSpc>
              <a:spcBef>
                <a:spcPts val="600"/>
              </a:spcBef>
              <a:spcAft>
                <a:spcPts val="0"/>
              </a:spcAft>
            </a:pPr>
            <a:r>
              <a:rPr lang="zh-CN" altLang="en-US" sz="1800" u="sng" dirty="0" smtClean="0">
                <a:effectLst>
                  <a:outerShdw blurRad="38100" dist="38100" dir="2700000" algn="tl">
                    <a:srgbClr val="000000">
                      <a:alpha val="43137"/>
                    </a:srgbClr>
                  </a:outerShdw>
                </a:effectLst>
                <a:latin typeface="Times New Roman" pitchFamily="18" charset="0"/>
              </a:rPr>
              <a:t>单表代换密码</a:t>
            </a:r>
            <a:r>
              <a:rPr lang="zh-CN" altLang="en-US" sz="1800" dirty="0" smtClean="0">
                <a:latin typeface="Times New Roman" pitchFamily="18" charset="0"/>
              </a:rPr>
              <a:t>：所有字母都用一个固定的从明文到密文的映射表，见</a:t>
            </a:r>
            <a:r>
              <a:rPr lang="en-US" altLang="zh-CN" sz="1800" dirty="0" smtClean="0">
                <a:latin typeface="Times New Roman" pitchFamily="18" charset="0"/>
              </a:rPr>
              <a:t>&lt;</a:t>
            </a:r>
            <a:r>
              <a:rPr lang="zh-CN" altLang="en-US" sz="1800" dirty="0" smtClean="0">
                <a:latin typeface="Times New Roman" pitchFamily="18" charset="0"/>
              </a:rPr>
              <a:t>通信网的安全－理论与技术</a:t>
            </a:r>
            <a:r>
              <a:rPr lang="en-US" altLang="zh-CN" sz="1800" dirty="0" smtClean="0">
                <a:latin typeface="Times New Roman" pitchFamily="18" charset="0"/>
              </a:rPr>
              <a:t>&gt;</a:t>
            </a:r>
            <a:r>
              <a:rPr lang="zh-CN" altLang="en-US" sz="1800" dirty="0" smtClean="0">
                <a:latin typeface="Times New Roman" pitchFamily="18" charset="0"/>
              </a:rPr>
              <a:t>（表 定义了一个映射）</a:t>
            </a:r>
          </a:p>
          <a:p>
            <a:pPr lvl="3" eaLnBrk="1" hangingPunct="1">
              <a:lnSpc>
                <a:spcPct val="110000"/>
              </a:lnSpc>
              <a:spcBef>
                <a:spcPts val="600"/>
              </a:spcBef>
              <a:spcAft>
                <a:spcPts val="0"/>
              </a:spcAft>
            </a:pPr>
            <a:r>
              <a:rPr lang="zh-CN" altLang="en-US" sz="1800" dirty="0" smtClean="0">
                <a:latin typeface="Times New Roman" pitchFamily="18" charset="0"/>
              </a:rPr>
              <a:t>将介绍</a:t>
            </a:r>
            <a:r>
              <a:rPr lang="zh-CN" altLang="en-US" sz="1800" dirty="0" smtClean="0">
                <a:solidFill>
                  <a:srgbClr val="0000FF"/>
                </a:solidFill>
                <a:latin typeface="Times New Roman" pitchFamily="18" charset="0"/>
              </a:rPr>
              <a:t>恺撒密码、移位变换、仿射变换</a:t>
            </a:r>
            <a:r>
              <a:rPr lang="en-US" altLang="zh-CN" sz="1800" dirty="0" smtClean="0">
                <a:solidFill>
                  <a:srgbClr val="0000FF"/>
                </a:solidFill>
                <a:latin typeface="Times New Roman" pitchFamily="18" charset="0"/>
              </a:rPr>
              <a:t>…</a:t>
            </a:r>
          </a:p>
          <a:p>
            <a:pPr lvl="2" eaLnBrk="1" hangingPunct="1">
              <a:lnSpc>
                <a:spcPct val="110000"/>
              </a:lnSpc>
              <a:spcBef>
                <a:spcPts val="600"/>
              </a:spcBef>
              <a:spcAft>
                <a:spcPts val="0"/>
              </a:spcAft>
            </a:pPr>
            <a:r>
              <a:rPr lang="zh-CN" altLang="en-US" sz="1800" u="sng" dirty="0" smtClean="0">
                <a:effectLst>
                  <a:outerShdw blurRad="38100" dist="38100" dir="2700000" algn="tl">
                    <a:srgbClr val="000000">
                      <a:alpha val="43137"/>
                    </a:srgbClr>
                  </a:outerShdw>
                </a:effectLst>
                <a:latin typeface="Times New Roman" pitchFamily="18" charset="0"/>
              </a:rPr>
              <a:t>多表代换密码</a:t>
            </a:r>
            <a:r>
              <a:rPr lang="zh-CN" altLang="en-US" sz="1800" dirty="0" smtClean="0">
                <a:latin typeface="Times New Roman" pitchFamily="18" charset="0"/>
              </a:rPr>
              <a:t>： 以一系列代换表依次对明文消息的字母进行代换的加密方法：多采用周期多表代替密码。每个字母依次用不同的映射</a:t>
            </a:r>
          </a:p>
          <a:p>
            <a:pPr lvl="3" eaLnBrk="1" hangingPunct="1">
              <a:lnSpc>
                <a:spcPct val="110000"/>
              </a:lnSpc>
              <a:spcBef>
                <a:spcPts val="600"/>
              </a:spcBef>
              <a:spcAft>
                <a:spcPts val="0"/>
              </a:spcAft>
            </a:pPr>
            <a:r>
              <a:rPr lang="zh-CN" altLang="en-US" sz="1800" dirty="0" smtClean="0">
                <a:latin typeface="Times New Roman" pitchFamily="18" charset="0"/>
              </a:rPr>
              <a:t> 维吉尼亚（</a:t>
            </a:r>
            <a:r>
              <a:rPr lang="en-US" altLang="zh-CN" sz="1800" dirty="0" err="1" smtClean="0">
                <a:latin typeface="Times New Roman" pitchFamily="18" charset="0"/>
              </a:rPr>
              <a:t>Vigenere</a:t>
            </a:r>
            <a:r>
              <a:rPr lang="en-US" altLang="zh-CN" sz="1800" dirty="0" smtClean="0">
                <a:latin typeface="Times New Roman" pitchFamily="18" charset="0"/>
              </a:rPr>
              <a:t>)</a:t>
            </a:r>
            <a:r>
              <a:rPr lang="zh-CN" altLang="en-US" sz="1800" dirty="0" smtClean="0">
                <a:latin typeface="Times New Roman" pitchFamily="18" charset="0"/>
              </a:rPr>
              <a:t>密码、 博福特（</a:t>
            </a:r>
            <a:r>
              <a:rPr lang="en-US" altLang="zh-CN" sz="1800" dirty="0" smtClean="0">
                <a:latin typeface="Times New Roman" pitchFamily="18" charset="0"/>
              </a:rPr>
              <a:t>Beaufort</a:t>
            </a:r>
            <a:r>
              <a:rPr lang="zh-CN" altLang="en-US" sz="1800" dirty="0" smtClean="0">
                <a:latin typeface="Times New Roman" pitchFamily="18" charset="0"/>
              </a:rPr>
              <a:t>）密码、 滚动密钥</a:t>
            </a:r>
            <a:r>
              <a:rPr lang="en-US" altLang="zh-CN" sz="1800" dirty="0" smtClean="0">
                <a:latin typeface="Times New Roman" pitchFamily="18" charset="0"/>
              </a:rPr>
              <a:t>(running-key)</a:t>
            </a:r>
            <a:r>
              <a:rPr lang="zh-CN" altLang="en-US" sz="1800" dirty="0" smtClean="0">
                <a:latin typeface="Times New Roman" pitchFamily="18" charset="0"/>
              </a:rPr>
              <a:t>密码、 弗纳姆</a:t>
            </a:r>
            <a:r>
              <a:rPr lang="en-US" altLang="zh-CN" sz="1800" dirty="0" smtClean="0">
                <a:latin typeface="Times New Roman" pitchFamily="18" charset="0"/>
              </a:rPr>
              <a:t>(</a:t>
            </a:r>
            <a:r>
              <a:rPr lang="en-US" altLang="zh-CN" sz="1800" dirty="0" err="1" smtClean="0">
                <a:latin typeface="Times New Roman" pitchFamily="18" charset="0"/>
              </a:rPr>
              <a:t>Vernam</a:t>
            </a:r>
            <a:r>
              <a:rPr lang="en-US" altLang="zh-CN" sz="1800" dirty="0" smtClean="0">
                <a:latin typeface="Times New Roman" pitchFamily="18" charset="0"/>
              </a:rPr>
              <a:t>)</a:t>
            </a:r>
            <a:r>
              <a:rPr lang="zh-CN" altLang="en-US" sz="1800" dirty="0" smtClean="0">
                <a:latin typeface="Times New Roman" pitchFamily="18" charset="0"/>
              </a:rPr>
              <a:t>密码、 转子机</a:t>
            </a:r>
            <a:r>
              <a:rPr lang="en-US" altLang="zh-CN" sz="1800" dirty="0" smtClean="0">
                <a:latin typeface="Times New Roman" pitchFamily="18" charset="0"/>
              </a:rPr>
              <a:t>(rotor machine)</a:t>
            </a:r>
          </a:p>
          <a:p>
            <a:pPr lvl="1" eaLnBrk="1" hangingPunct="1">
              <a:lnSpc>
                <a:spcPct val="110000"/>
              </a:lnSpc>
              <a:spcBef>
                <a:spcPts val="600"/>
              </a:spcBef>
              <a:spcAft>
                <a:spcPts val="0"/>
              </a:spcAft>
            </a:pPr>
            <a:r>
              <a:rPr lang="zh-CN" altLang="en-US" sz="2000" dirty="0" smtClean="0">
                <a:solidFill>
                  <a:srgbClr val="FF0000"/>
                </a:solidFill>
                <a:effectLst>
                  <a:outerShdw blurRad="38100" dist="38100" dir="2700000" algn="tl">
                    <a:srgbClr val="000000">
                      <a:alpha val="43137"/>
                    </a:srgbClr>
                  </a:outerShdw>
                </a:effectLst>
                <a:latin typeface="Times New Roman" pitchFamily="18" charset="0"/>
              </a:rPr>
              <a:t>多字母代换密码</a:t>
            </a:r>
            <a:r>
              <a:rPr lang="zh-CN" altLang="en-US" sz="2000" dirty="0" smtClean="0">
                <a:solidFill>
                  <a:srgbClr val="FF0000"/>
                </a:solidFill>
                <a:latin typeface="Times New Roman" pitchFamily="18" charset="0"/>
              </a:rPr>
              <a:t>：</a:t>
            </a:r>
            <a:r>
              <a:rPr lang="en-US" altLang="zh-CN" sz="2000" dirty="0" smtClean="0">
                <a:latin typeface="Times New Roman" pitchFamily="18" charset="0"/>
              </a:rPr>
              <a:t>Hill</a:t>
            </a:r>
            <a:r>
              <a:rPr lang="zh-CN" altLang="en-US" sz="2000" dirty="0" smtClean="0">
                <a:latin typeface="Times New Roman" pitchFamily="18" charset="0"/>
              </a:rPr>
              <a:t>密码</a:t>
            </a:r>
            <a:r>
              <a:rPr lang="zh-CN" altLang="en-US" sz="2000" dirty="0" smtClean="0">
                <a:solidFill>
                  <a:srgbClr val="FF0000"/>
                </a:solidFill>
                <a:latin typeface="Times New Roman" pitchFamily="18" charset="0"/>
              </a:rPr>
              <a:t>，</a:t>
            </a:r>
            <a:r>
              <a:rPr lang="zh-CN" altLang="en-US" sz="2000" dirty="0" smtClean="0">
                <a:solidFill>
                  <a:srgbClr val="0000FF"/>
                </a:solidFill>
                <a:latin typeface="Times New Roman" pitchFamily="18" charset="0"/>
              </a:rPr>
              <a:t>多字母仿射变换密码</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307202" name="Object 4"/>
          <p:cNvGraphicFramePr>
            <a:graphicFrameLocks noChangeAspect="1"/>
          </p:cNvGraphicFramePr>
          <p:nvPr/>
        </p:nvGraphicFramePr>
        <p:xfrm>
          <a:off x="1295400" y="2363513"/>
          <a:ext cx="7315200" cy="4418287"/>
        </p:xfrm>
        <a:graphic>
          <a:graphicData uri="http://schemas.openxmlformats.org/presentationml/2006/ole">
            <p:oleObj spid="_x0000_s307202" name="Visio" r:id="rId3" imgW="4995291" imgH="3018282" progId="Visio.Drawing.11">
              <p:embed/>
            </p:oleObj>
          </a:graphicData>
        </a:graphic>
      </p:graphicFrame>
      <p:sp>
        <p:nvSpPr>
          <p:cNvPr id="7" name="Rectangle 3"/>
          <p:cNvSpPr txBox="1">
            <a:spLocks noChangeArrowheads="1"/>
          </p:cNvSpPr>
          <p:nvPr/>
        </p:nvSpPr>
        <p:spPr bwMode="auto">
          <a:xfrm>
            <a:off x="457200" y="838201"/>
            <a:ext cx="8001000" cy="1142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ts val="600"/>
              </a:spcBef>
              <a:spcAft>
                <a:spcPct val="10000"/>
              </a:spcAft>
              <a:buClr>
                <a:schemeClr val="tx2"/>
              </a:buClr>
              <a:buSzPct val="70000"/>
              <a:buFont typeface="Wingdings" pitchFamily="2" charset="2"/>
              <a:buChar char="Ü"/>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置换密码</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(Permutation cipher)</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，又称换位密码（</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transposition cipher)</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：明文的字母保持相同，但顺序被打乱了。</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endParaRPr>
          </a:p>
          <a:p>
            <a:pPr marL="342900" indent="-342900" algn="l">
              <a:lnSpc>
                <a:spcPct val="120000"/>
              </a:lnSpc>
              <a:spcBef>
                <a:spcPts val="600"/>
              </a:spcBef>
              <a:spcAft>
                <a:spcPct val="10000"/>
              </a:spcAft>
              <a:buClr>
                <a:schemeClr val="tx2"/>
              </a:buClr>
              <a:buSzPct val="70000"/>
              <a:buFont typeface="Wingdings" pitchFamily="2" charset="2"/>
              <a:buChar char="Ü"/>
            </a:pPr>
            <a:r>
              <a:rPr lang="zh-CN" altLang="en-US" sz="2000" kern="0" dirty="0" smtClean="0">
                <a:latin typeface="Times New Roman" pitchFamily="18" charset="0"/>
              </a:rPr>
              <a:t>例</a:t>
            </a:r>
            <a:r>
              <a:rPr lang="en-US" altLang="zh-CN" sz="2000" kern="0" dirty="0" smtClean="0">
                <a:latin typeface="Times New Roman" pitchFamily="18" charset="0"/>
              </a:rPr>
              <a:t>:</a:t>
            </a:r>
            <a:r>
              <a:rPr lang="zh-CN" altLang="en-US" sz="2000" kern="0" dirty="0" smtClean="0">
                <a:latin typeface="Times New Roman" pitchFamily="18" charset="0"/>
              </a:rPr>
              <a:t>明文</a:t>
            </a:r>
            <a:r>
              <a:rPr lang="en-US" altLang="zh-CN" sz="2000" kern="0" dirty="0" err="1" smtClean="0">
                <a:latin typeface="Times New Roman" pitchFamily="18" charset="0"/>
              </a:rPr>
              <a:t>abcde</a:t>
            </a:r>
            <a:r>
              <a:rPr lang="en-US" altLang="zh-CN" sz="2000" kern="0" dirty="0" smtClean="0">
                <a:latin typeface="Times New Roman" pitchFamily="18" charset="0"/>
              </a:rPr>
              <a:t>    </a:t>
            </a:r>
            <a:r>
              <a:rPr lang="zh-CN" altLang="en-US" sz="2000" kern="0" dirty="0" smtClean="0">
                <a:latin typeface="Times New Roman" pitchFamily="18" charset="0"/>
              </a:rPr>
              <a:t>置换： </a:t>
            </a:r>
            <a:r>
              <a:rPr lang="en-US" altLang="zh-CN" sz="2000" kern="0" dirty="0" smtClean="0">
                <a:latin typeface="Times New Roman" pitchFamily="18" charset="0"/>
              </a:rPr>
              <a:t>31254    </a:t>
            </a:r>
          </a:p>
          <a:p>
            <a:pPr marL="342900" marR="0" lvl="0" indent="-342900" algn="l" defTabSz="914400" rtl="0" eaLnBrk="1" fontAlgn="base" latinLnBrk="0" hangingPunct="1">
              <a:lnSpc>
                <a:spcPct val="120000"/>
              </a:lnSpc>
              <a:spcBef>
                <a:spcPts val="600"/>
              </a:spcBef>
              <a:spcAft>
                <a:spcPct val="10000"/>
              </a:spcAft>
              <a:buClr>
                <a:schemeClr val="tx2"/>
              </a:buClr>
              <a:buSzPct val="70000"/>
              <a:buFont typeface="Wingdings" pitchFamily="2" charset="2"/>
              <a:buChar char="Ü"/>
              <a:tabLst/>
              <a:defRPr/>
            </a:pPr>
            <a:endParaRPr kumimoji="0" lang="zh-CN" altLang="en-US" sz="18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endParaRPr>
          </a:p>
        </p:txBody>
      </p:sp>
      <p:sp>
        <p:nvSpPr>
          <p:cNvPr id="8" name="Rectangle 3"/>
          <p:cNvSpPr txBox="1">
            <a:spLocks noChangeArrowheads="1"/>
          </p:cNvSpPr>
          <p:nvPr/>
        </p:nvSpPr>
        <p:spPr bwMode="auto">
          <a:xfrm>
            <a:off x="533400" y="2133600"/>
            <a:ext cx="36576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4950" indent="-347663" algn="l">
              <a:lnSpc>
                <a:spcPct val="120000"/>
              </a:lnSpc>
              <a:spcBef>
                <a:spcPct val="40000"/>
              </a:spcBef>
              <a:spcAft>
                <a:spcPct val="10000"/>
              </a:spcAft>
              <a:buClr>
                <a:schemeClr val="accent2"/>
              </a:buClr>
              <a:buSzPct val="70000"/>
              <a:buFont typeface="Wingdings" pitchFamily="2" charset="2"/>
              <a:buChar char="l"/>
            </a:pP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rPr>
              <a:t>    密文</a:t>
            </a:r>
            <a:r>
              <a:rPr kumimoji="0" lang="en-US" altLang="zh-CN" sz="2000" b="1" i="0" u="none" strike="noStrike" kern="0" cap="none" spc="0" normalizeH="0" baseline="0" noProof="0" dirty="0" err="1" smtClean="0">
                <a:ln>
                  <a:noFill/>
                </a:ln>
                <a:solidFill>
                  <a:schemeClr val="tx1"/>
                </a:solidFill>
                <a:effectLst/>
                <a:uLnTx/>
                <a:uFillTx/>
                <a:latin typeface="Times New Roman" pitchFamily="18" charset="0"/>
                <a:ea typeface="+mn-ea"/>
              </a:rPr>
              <a:t>cabed</a:t>
            </a:r>
            <a:r>
              <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rPr>
              <a:t>    </a:t>
            </a: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rPr>
              <a:t>逆置换 </a:t>
            </a:r>
            <a:r>
              <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rPr>
              <a:t>23154</a:t>
            </a:r>
          </a:p>
          <a:p>
            <a:pPr marL="234950" indent="-347663" algn="l">
              <a:lnSpc>
                <a:spcPct val="120000"/>
              </a:lnSpc>
              <a:spcBef>
                <a:spcPct val="40000"/>
              </a:spcBef>
              <a:spcAft>
                <a:spcPct val="10000"/>
              </a:spcAft>
              <a:buClr>
                <a:schemeClr val="accent2"/>
              </a:buClr>
              <a:buSzPct val="70000"/>
              <a:buFont typeface="Wingdings" pitchFamily="2" charset="2"/>
              <a:buChar char="l"/>
            </a:pPr>
            <a:r>
              <a:rPr kumimoji="0" lang="zh-CN" altLang="en-US" sz="1800" b="1" i="0" u="none" strike="noStrike" kern="0" cap="none" spc="0" normalizeH="0" baseline="0" noProof="0" dirty="0" smtClean="0">
                <a:ln>
                  <a:noFill/>
                </a:ln>
                <a:solidFill>
                  <a:schemeClr val="tx1"/>
                </a:solidFill>
                <a:effectLst/>
                <a:uLnTx/>
                <a:uFillTx/>
                <a:latin typeface="Times New Roman" pitchFamily="18" charset="0"/>
                <a:ea typeface="+mn-ea"/>
              </a:rPr>
              <a:t>如置换中第</a:t>
            </a:r>
            <a:r>
              <a:rPr kumimoji="0" lang="en-US" altLang="zh-CN" sz="1800" b="1" i="0" u="none" strike="noStrike" kern="0" cap="none" spc="0" normalizeH="0" baseline="0" noProof="0" dirty="0" smtClean="0">
                <a:ln>
                  <a:noFill/>
                </a:ln>
                <a:solidFill>
                  <a:schemeClr val="tx1"/>
                </a:solidFill>
                <a:effectLst/>
                <a:uLnTx/>
                <a:uFillTx/>
                <a:latin typeface="Times New Roman" pitchFamily="18" charset="0"/>
                <a:ea typeface="+mn-ea"/>
              </a:rPr>
              <a:t>1</a:t>
            </a:r>
            <a:r>
              <a:rPr kumimoji="0" lang="zh-CN" altLang="en-US" sz="1800" b="1" i="0" u="none" strike="noStrike" kern="0" cap="none" spc="0" normalizeH="0" baseline="0" noProof="0" dirty="0" smtClean="0">
                <a:ln>
                  <a:noFill/>
                </a:ln>
                <a:solidFill>
                  <a:schemeClr val="tx1"/>
                </a:solidFill>
                <a:effectLst/>
                <a:uLnTx/>
                <a:uFillTx/>
                <a:latin typeface="Times New Roman" pitchFamily="18" charset="0"/>
                <a:ea typeface="+mn-ea"/>
              </a:rPr>
              <a:t>个位置是第</a:t>
            </a:r>
            <a:r>
              <a:rPr kumimoji="0" lang="en-US" altLang="zh-CN" sz="1800" b="1" i="0" u="none" strike="noStrike" kern="0" cap="none" spc="0" normalizeH="0" baseline="0" noProof="0" dirty="0" smtClean="0">
                <a:ln>
                  <a:noFill/>
                </a:ln>
                <a:solidFill>
                  <a:schemeClr val="tx1"/>
                </a:solidFill>
                <a:effectLst/>
                <a:uLnTx/>
                <a:uFillTx/>
                <a:latin typeface="Times New Roman" pitchFamily="18" charset="0"/>
                <a:ea typeface="+mn-ea"/>
              </a:rPr>
              <a:t>3</a:t>
            </a:r>
            <a:r>
              <a:rPr kumimoji="0" lang="zh-CN" altLang="en-US" sz="1800" b="1" i="0" u="none" strike="noStrike" kern="0" cap="none" spc="0" normalizeH="0" baseline="0" noProof="0" dirty="0" smtClean="0">
                <a:ln>
                  <a:noFill/>
                </a:ln>
                <a:solidFill>
                  <a:schemeClr val="tx1"/>
                </a:solidFill>
                <a:effectLst/>
                <a:uLnTx/>
                <a:uFillTx/>
                <a:latin typeface="Times New Roman" pitchFamily="18" charset="0"/>
                <a:ea typeface="+mn-ea"/>
              </a:rPr>
              <a:t>个字母，则逆置换中第</a:t>
            </a:r>
            <a:r>
              <a:rPr kumimoji="0" lang="en-US" altLang="zh-CN" sz="1800" b="1" i="0" u="none" strike="noStrike" kern="0" cap="none" spc="0" normalizeH="0" baseline="0" noProof="0" dirty="0" smtClean="0">
                <a:ln>
                  <a:noFill/>
                </a:ln>
                <a:solidFill>
                  <a:schemeClr val="tx1"/>
                </a:solidFill>
                <a:effectLst/>
                <a:uLnTx/>
                <a:uFillTx/>
                <a:latin typeface="Times New Roman" pitchFamily="18" charset="0"/>
                <a:ea typeface="+mn-ea"/>
              </a:rPr>
              <a:t>3</a:t>
            </a:r>
            <a:r>
              <a:rPr kumimoji="0" lang="zh-CN" altLang="en-US" sz="1800" b="1" i="0" u="none" strike="noStrike" kern="0" cap="none" spc="0" normalizeH="0" baseline="0" noProof="0" dirty="0" smtClean="0">
                <a:ln>
                  <a:noFill/>
                </a:ln>
                <a:solidFill>
                  <a:schemeClr val="tx1"/>
                </a:solidFill>
                <a:effectLst/>
                <a:uLnTx/>
                <a:uFillTx/>
                <a:latin typeface="Times New Roman" pitchFamily="18" charset="0"/>
                <a:ea typeface="+mn-ea"/>
              </a:rPr>
              <a:t>个位置是第</a:t>
            </a:r>
            <a:r>
              <a:rPr kumimoji="0" lang="en-US" altLang="zh-CN" sz="1800" b="1" i="0" u="none" strike="noStrike" kern="0" cap="none" spc="0" normalizeH="0" baseline="0" noProof="0" dirty="0" smtClean="0">
                <a:ln>
                  <a:noFill/>
                </a:ln>
                <a:solidFill>
                  <a:schemeClr val="tx1"/>
                </a:solidFill>
                <a:effectLst/>
                <a:uLnTx/>
                <a:uFillTx/>
                <a:latin typeface="Times New Roman" pitchFamily="18" charset="0"/>
                <a:ea typeface="+mn-ea"/>
              </a:rPr>
              <a:t>1</a:t>
            </a:r>
            <a:r>
              <a:rPr kumimoji="0" lang="zh-CN" altLang="en-US" sz="1800" b="1" i="0" u="none" strike="noStrike" kern="0" cap="none" spc="0" normalizeH="0" baseline="0" noProof="0" dirty="0" smtClean="0">
                <a:ln>
                  <a:noFill/>
                </a:ln>
                <a:solidFill>
                  <a:schemeClr val="tx1"/>
                </a:solidFill>
                <a:effectLst/>
                <a:uLnTx/>
                <a:uFillTx/>
                <a:latin typeface="Times New Roman" pitchFamily="18" charset="0"/>
                <a:ea typeface="+mn-ea"/>
              </a:rPr>
              <a:t>个字母</a:t>
            </a:r>
            <a:endParaRPr kumimoji="0" lang="zh-CN" altLang="en-US" sz="18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lnSpc>
                <a:spcPct val="110000"/>
              </a:lnSpc>
              <a:spcBef>
                <a:spcPts val="600"/>
              </a:spcBef>
            </a:pPr>
            <a:r>
              <a:rPr lang="zh-CN" altLang="en-US" sz="2400" u="sng" dirty="0" smtClean="0">
                <a:solidFill>
                  <a:srgbClr val="FF0000"/>
                </a:solidFill>
              </a:rPr>
              <a:t>单表代换密码</a:t>
            </a:r>
            <a:endParaRPr lang="en-US" altLang="zh-CN" sz="2400" u="sng" dirty="0" smtClean="0">
              <a:solidFill>
                <a:srgbClr val="FF0000"/>
              </a:solidFill>
            </a:endParaRPr>
          </a:p>
          <a:p>
            <a:pPr eaLnBrk="1" hangingPunct="1">
              <a:lnSpc>
                <a:spcPct val="110000"/>
              </a:lnSpc>
              <a:spcBef>
                <a:spcPts val="600"/>
              </a:spcBef>
            </a:pPr>
            <a:r>
              <a:rPr lang="zh-CN" altLang="en-US" sz="2000" dirty="0" smtClean="0">
                <a:latin typeface="Times New Roman" pitchFamily="18" charset="0"/>
              </a:rPr>
              <a:t>恺撒</a:t>
            </a:r>
            <a:r>
              <a:rPr lang="en-US" altLang="zh-CN" sz="2000" dirty="0" smtClean="0">
                <a:latin typeface="Times New Roman" pitchFamily="18" charset="0"/>
              </a:rPr>
              <a:t>(</a:t>
            </a:r>
            <a:r>
              <a:rPr lang="en-US" altLang="zh-CN" sz="2000" dirty="0" err="1" smtClean="0">
                <a:latin typeface="Times New Roman" pitchFamily="18" charset="0"/>
              </a:rPr>
              <a:t>Caeser</a:t>
            </a:r>
            <a:r>
              <a:rPr lang="en-US" altLang="zh-CN" sz="2000" dirty="0" smtClean="0">
                <a:latin typeface="Times New Roman" pitchFamily="18" charset="0"/>
              </a:rPr>
              <a:t>)</a:t>
            </a:r>
            <a:r>
              <a:rPr lang="zh-CN" altLang="en-US" sz="2000" dirty="0" smtClean="0">
                <a:latin typeface="Times New Roman" pitchFamily="18" charset="0"/>
              </a:rPr>
              <a:t>密码</a:t>
            </a:r>
            <a:r>
              <a:rPr lang="en-US" altLang="zh-CN" sz="2000" dirty="0" smtClean="0">
                <a:latin typeface="Times New Roman" pitchFamily="18" charset="0"/>
              </a:rPr>
              <a:t>(</a:t>
            </a:r>
            <a:r>
              <a:rPr lang="zh-CN" altLang="en-US" sz="2000" dirty="0" smtClean="0">
                <a:latin typeface="Times New Roman" pitchFamily="18" charset="0"/>
                <a:sym typeface="Symbol" pitchFamily="18" charset="2"/>
              </a:rPr>
              <a:t>据传是古罗马恺撒大帝用来保护重要军情的加密系统</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 </a:t>
            </a:r>
            <a:endParaRPr lang="zh-CN" altLang="en-US" sz="2000" dirty="0" smtClean="0">
              <a:latin typeface="Times New Roman" pitchFamily="18" charset="0"/>
            </a:endParaRPr>
          </a:p>
          <a:p>
            <a:pPr lvl="1" eaLnBrk="1" hangingPunct="1">
              <a:lnSpc>
                <a:spcPct val="110000"/>
              </a:lnSpc>
              <a:spcBef>
                <a:spcPts val="600"/>
              </a:spcBef>
            </a:pPr>
            <a:r>
              <a:rPr lang="zh-CN" altLang="en-US" sz="2000" dirty="0" smtClean="0">
                <a:latin typeface="Times New Roman" pitchFamily="18" charset="0"/>
              </a:rPr>
              <a:t>加密代换：</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sym typeface="Symbol" pitchFamily="18" charset="2"/>
              </a:rPr>
              <a:t>+3 (mod 26), 0</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sym typeface="Symbol" pitchFamily="18" charset="2"/>
              </a:rPr>
              <a:t>25</a:t>
            </a:r>
          </a:p>
          <a:p>
            <a:pPr lvl="1" eaLnBrk="1" hangingPunct="1">
              <a:lnSpc>
                <a:spcPct val="110000"/>
              </a:lnSpc>
              <a:spcBef>
                <a:spcPts val="600"/>
              </a:spcBef>
            </a:pPr>
            <a:r>
              <a:rPr lang="zh-CN" altLang="en-US" sz="2000" dirty="0" smtClean="0">
                <a:latin typeface="Times New Roman" pitchFamily="18" charset="0"/>
              </a:rPr>
              <a:t>解密代换：</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D</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c</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3 (mod 26), 0</a:t>
            </a:r>
            <a:r>
              <a:rPr lang="en-US" altLang="zh-CN" sz="2000" i="1" dirty="0" smtClean="0">
                <a:latin typeface="Times New Roman" pitchFamily="18" charset="0"/>
                <a:sym typeface="Symbol" pitchFamily="18" charset="2"/>
              </a:rPr>
              <a:t>c</a:t>
            </a:r>
            <a:r>
              <a:rPr lang="en-US" altLang="zh-CN" sz="2000" dirty="0" smtClean="0">
                <a:latin typeface="Times New Roman" pitchFamily="18" charset="0"/>
                <a:sym typeface="Symbol" pitchFamily="18" charset="2"/>
              </a:rPr>
              <a:t>25</a:t>
            </a:r>
          </a:p>
          <a:p>
            <a:pPr lvl="1" eaLnBrk="1" hangingPunct="1">
              <a:lnSpc>
                <a:spcPct val="110000"/>
              </a:lnSpc>
              <a:spcBef>
                <a:spcPts val="600"/>
              </a:spcBef>
            </a:pPr>
            <a:r>
              <a:rPr lang="zh-CN" altLang="en-US" sz="2000" dirty="0" smtClean="0">
                <a:latin typeface="Times New Roman" pitchFamily="18" charset="0"/>
                <a:sym typeface="Symbol" pitchFamily="18" charset="2"/>
              </a:rPr>
              <a:t>其中</a:t>
            </a:r>
            <a:r>
              <a:rPr lang="en-US" altLang="zh-CN" sz="2000" dirty="0" smtClean="0">
                <a:latin typeface="Times New Roman" pitchFamily="18" charset="0"/>
                <a:sym typeface="Symbol" pitchFamily="18" charset="2"/>
              </a:rPr>
              <a:t>3</a:t>
            </a:r>
            <a:r>
              <a:rPr lang="zh-CN" altLang="en-US" sz="2000" dirty="0" smtClean="0">
                <a:latin typeface="Times New Roman" pitchFamily="18" charset="0"/>
                <a:sym typeface="Symbol" pitchFamily="18" charset="2"/>
              </a:rPr>
              <a:t>是加解密所用的密钥，模</a:t>
            </a:r>
            <a:r>
              <a:rPr lang="en-US" altLang="zh-CN" sz="2000" dirty="0" smtClean="0">
                <a:latin typeface="Times New Roman" pitchFamily="18" charset="0"/>
                <a:sym typeface="Symbol" pitchFamily="18" charset="2"/>
              </a:rPr>
              <a:t>26</a:t>
            </a:r>
            <a:r>
              <a:rPr lang="zh-CN" altLang="en-US" sz="2000" dirty="0" smtClean="0">
                <a:latin typeface="Times New Roman" pitchFamily="18" charset="0"/>
                <a:sym typeface="Symbol" pitchFamily="18" charset="2"/>
              </a:rPr>
              <a:t>循环移位，相当于字母移位</a:t>
            </a:r>
          </a:p>
          <a:p>
            <a:pPr eaLnBrk="1" hangingPunct="1">
              <a:lnSpc>
                <a:spcPct val="110000"/>
              </a:lnSpc>
              <a:spcBef>
                <a:spcPts val="600"/>
              </a:spcBef>
            </a:pPr>
            <a:r>
              <a:rPr lang="zh-CN" altLang="en-US" sz="2000" dirty="0" smtClean="0">
                <a:latin typeface="Times New Roman" pitchFamily="18" charset="0"/>
                <a:sym typeface="Symbol" pitchFamily="18" charset="2"/>
              </a:rPr>
              <a:t>移位变换</a:t>
            </a:r>
          </a:p>
          <a:p>
            <a:pPr lvl="1" eaLnBrk="1" hangingPunct="1">
              <a:lnSpc>
                <a:spcPct val="110000"/>
              </a:lnSpc>
              <a:spcBef>
                <a:spcPts val="600"/>
              </a:spcBef>
            </a:pPr>
            <a:r>
              <a:rPr lang="zh-CN" altLang="en-US" sz="2000" dirty="0" smtClean="0">
                <a:latin typeface="Times New Roman" pitchFamily="18" charset="0"/>
              </a:rPr>
              <a:t>加密变换：</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err="1" smtClean="0">
                <a:latin typeface="Times New Roman" pitchFamily="18" charset="0"/>
              </a:rPr>
              <a:t>E</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m</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k</a:t>
            </a:r>
            <a:r>
              <a:rPr lang="en-US" altLang="zh-CN" sz="2000" dirty="0" smtClean="0">
                <a:latin typeface="Times New Roman" pitchFamily="18" charset="0"/>
                <a:sym typeface="Symbol" pitchFamily="18" charset="2"/>
              </a:rPr>
              <a:t> (mod 26), 0</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k</a:t>
            </a:r>
            <a:r>
              <a:rPr lang="en-US" altLang="zh-CN" sz="2000" dirty="0" smtClean="0">
                <a:latin typeface="Times New Roman" pitchFamily="18" charset="0"/>
                <a:sym typeface="Symbol" pitchFamily="18" charset="2"/>
              </a:rPr>
              <a:t>25</a:t>
            </a:r>
          </a:p>
          <a:p>
            <a:pPr lvl="1" eaLnBrk="1" hangingPunct="1">
              <a:lnSpc>
                <a:spcPct val="110000"/>
              </a:lnSpc>
              <a:spcBef>
                <a:spcPts val="600"/>
              </a:spcBef>
            </a:pPr>
            <a:r>
              <a:rPr lang="zh-CN" altLang="en-US" sz="2000" dirty="0" smtClean="0">
                <a:latin typeface="Times New Roman" pitchFamily="18" charset="0"/>
              </a:rPr>
              <a:t>解密变换：</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err="1" smtClean="0">
                <a:latin typeface="Times New Roman" pitchFamily="18" charset="0"/>
              </a:rPr>
              <a:t>D</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c</a:t>
            </a:r>
            <a:r>
              <a:rPr lang="zh-CN" altLang="en-US"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k</a:t>
            </a:r>
            <a:r>
              <a:rPr lang="en-US" altLang="zh-CN" sz="2000" dirty="0" smtClean="0">
                <a:latin typeface="Times New Roman" pitchFamily="18" charset="0"/>
                <a:sym typeface="Symbol" pitchFamily="18" charset="2"/>
              </a:rPr>
              <a:t> (mod 26), 0</a:t>
            </a:r>
            <a:r>
              <a:rPr lang="en-US" altLang="zh-CN" sz="2000" i="1" dirty="0" smtClean="0">
                <a:latin typeface="Times New Roman" pitchFamily="18" charset="0"/>
                <a:sym typeface="Symbol" pitchFamily="18" charset="2"/>
              </a:rPr>
              <a:t>c</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k</a:t>
            </a:r>
            <a:r>
              <a:rPr lang="en-US" altLang="zh-CN" sz="2000" dirty="0" smtClean="0">
                <a:latin typeface="Times New Roman" pitchFamily="18" charset="0"/>
                <a:sym typeface="Symbol" pitchFamily="18" charset="2"/>
              </a:rPr>
              <a:t>25</a:t>
            </a:r>
          </a:p>
          <a:p>
            <a:pPr eaLnBrk="1" hangingPunct="1">
              <a:lnSpc>
                <a:spcPct val="110000"/>
              </a:lnSpc>
              <a:spcBef>
                <a:spcPts val="600"/>
              </a:spcBef>
            </a:pPr>
            <a:r>
              <a:rPr lang="zh-CN" altLang="en-US" sz="2000" dirty="0" smtClean="0"/>
              <a:t>仿射变换</a:t>
            </a:r>
          </a:p>
          <a:p>
            <a:pPr lvl="1" eaLnBrk="1" hangingPunct="1">
              <a:lnSpc>
                <a:spcPct val="110000"/>
              </a:lnSpc>
              <a:spcBef>
                <a:spcPts val="600"/>
              </a:spcBef>
            </a:pPr>
            <a:r>
              <a:rPr lang="zh-CN" altLang="en-US" sz="2000" dirty="0" smtClean="0">
                <a:latin typeface="Times New Roman" pitchFamily="18" charset="0"/>
              </a:rPr>
              <a:t>加密变换：</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err="1" smtClean="0">
                <a:latin typeface="Times New Roman" pitchFamily="18" charset="0"/>
              </a:rPr>
              <a:t>E</a:t>
            </a:r>
            <a:r>
              <a:rPr lang="en-US" altLang="zh-CN" sz="2000" i="1" baseline="-25000" dirty="0" err="1" smtClean="0">
                <a:latin typeface="Times New Roman" pitchFamily="18" charset="0"/>
              </a:rPr>
              <a:t>a,b</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am</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b</a:t>
            </a:r>
            <a:r>
              <a:rPr lang="en-US" altLang="zh-CN" sz="2000" dirty="0" smtClean="0">
                <a:latin typeface="Times New Roman" pitchFamily="18" charset="0"/>
                <a:sym typeface="Symbol" pitchFamily="18" charset="2"/>
              </a:rPr>
              <a:t> (mod 26)</a:t>
            </a:r>
          </a:p>
          <a:p>
            <a:pPr lvl="1" eaLnBrk="1" hangingPunct="1">
              <a:lnSpc>
                <a:spcPct val="110000"/>
              </a:lnSpc>
              <a:spcBef>
                <a:spcPts val="600"/>
              </a:spcBef>
            </a:pPr>
            <a:r>
              <a:rPr lang="zh-CN" altLang="en-US" sz="2000" dirty="0" smtClean="0">
                <a:latin typeface="Times New Roman" pitchFamily="18" charset="0"/>
              </a:rPr>
              <a:t>解密变换：</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err="1" smtClean="0">
                <a:latin typeface="Times New Roman" pitchFamily="18" charset="0"/>
              </a:rPr>
              <a:t>D</a:t>
            </a:r>
            <a:r>
              <a:rPr lang="en-US" altLang="zh-CN" sz="2000" i="1" baseline="-25000" dirty="0" err="1" smtClean="0">
                <a:latin typeface="Times New Roman" pitchFamily="18" charset="0"/>
              </a:rPr>
              <a:t>a,b</a:t>
            </a:r>
            <a:r>
              <a:rPr lang="en-US" altLang="zh-CN" sz="2000" i="1" baseline="-25000" dirty="0" smtClean="0">
                <a:latin typeface="Times New Roman" pitchFamily="18" charset="0"/>
              </a:rPr>
              <a:t> </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a</a:t>
            </a:r>
            <a:r>
              <a:rPr lang="en-US" altLang="zh-CN" sz="2000" baseline="30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c</a:t>
            </a:r>
            <a:r>
              <a:rPr lang="zh-CN" altLang="en-US"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b</a:t>
            </a:r>
            <a:r>
              <a:rPr lang="en-US" altLang="zh-CN" sz="2000" dirty="0" smtClean="0">
                <a:latin typeface="Times New Roman" pitchFamily="18" charset="0"/>
                <a:sym typeface="Symbol" pitchFamily="18" charset="2"/>
              </a:rPr>
              <a:t>) (mod 26)</a:t>
            </a:r>
          </a:p>
          <a:p>
            <a:pPr lvl="1" eaLnBrk="1" hangingPunct="1">
              <a:lnSpc>
                <a:spcPct val="110000"/>
              </a:lnSpc>
              <a:spcBef>
                <a:spcPts val="600"/>
              </a:spcBef>
            </a:pPr>
            <a:r>
              <a:rPr lang="zh-CN" altLang="en-US" sz="2000" dirty="0" smtClean="0">
                <a:latin typeface="Times New Roman" pitchFamily="18" charset="0"/>
                <a:sym typeface="Symbol" pitchFamily="18" charset="2"/>
              </a:rPr>
              <a:t>其中</a:t>
            </a:r>
            <a:r>
              <a:rPr lang="en-US" altLang="zh-CN" sz="2000" i="1" dirty="0" err="1" smtClean="0">
                <a:latin typeface="Times New Roman" pitchFamily="18" charset="0"/>
                <a:sym typeface="Symbol" pitchFamily="18" charset="2"/>
              </a:rPr>
              <a:t>a</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b</a:t>
            </a:r>
            <a:r>
              <a:rPr lang="zh-CN" altLang="en-US" sz="2000" dirty="0" smtClean="0">
                <a:latin typeface="Times New Roman" pitchFamily="18" charset="0"/>
                <a:sym typeface="Symbol" pitchFamily="18" charset="2"/>
              </a:rPr>
              <a:t>是密钥，是满足</a:t>
            </a:r>
            <a:r>
              <a:rPr lang="en-US" altLang="zh-CN" sz="2000" dirty="0" smtClean="0">
                <a:latin typeface="Times New Roman" pitchFamily="18" charset="0"/>
                <a:sym typeface="Symbol" pitchFamily="18" charset="2"/>
              </a:rPr>
              <a:t>0</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k</a:t>
            </a:r>
            <a:r>
              <a:rPr lang="en-US" altLang="zh-CN" sz="2000" dirty="0" smtClean="0">
                <a:latin typeface="Times New Roman" pitchFamily="18" charset="0"/>
                <a:sym typeface="Symbol" pitchFamily="18" charset="2"/>
              </a:rPr>
              <a:t>25</a:t>
            </a:r>
            <a:r>
              <a:rPr lang="zh-CN" altLang="en-US" sz="2000" dirty="0" smtClean="0">
                <a:latin typeface="Times New Roman" pitchFamily="18" charset="0"/>
                <a:sym typeface="Symbol" pitchFamily="18" charset="2"/>
              </a:rPr>
              <a:t>和</a:t>
            </a:r>
            <a:r>
              <a:rPr lang="en-US" altLang="zh-CN" sz="2000" dirty="0" err="1" smtClean="0">
                <a:latin typeface="Times New Roman" pitchFamily="18" charset="0"/>
                <a:sym typeface="Symbol" pitchFamily="18" charset="2"/>
              </a:rPr>
              <a:t>gcd</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a</a:t>
            </a:r>
            <a:r>
              <a:rPr lang="en-US" altLang="zh-CN" sz="2000" dirty="0" smtClean="0">
                <a:latin typeface="Times New Roman" pitchFamily="18" charset="0"/>
                <a:sym typeface="Symbol" pitchFamily="18" charset="2"/>
              </a:rPr>
              <a:t>,26)=1</a:t>
            </a:r>
            <a:r>
              <a:rPr lang="zh-CN" altLang="en-US" sz="2000" dirty="0" smtClean="0">
                <a:latin typeface="Times New Roman" pitchFamily="18" charset="0"/>
                <a:sym typeface="Symbol" pitchFamily="18" charset="2"/>
              </a:rPr>
              <a:t>的整数</a:t>
            </a:r>
          </a:p>
          <a:p>
            <a:pPr lvl="1" eaLnBrk="1" hangingPunct="1">
              <a:lnSpc>
                <a:spcPct val="110000"/>
              </a:lnSpc>
              <a:spcBef>
                <a:spcPts val="600"/>
              </a:spcBef>
            </a:pPr>
            <a:r>
              <a:rPr lang="zh-CN" altLang="en-US" sz="2000" dirty="0" smtClean="0">
                <a:latin typeface="Times New Roman" pitchFamily="18" charset="0"/>
                <a:sym typeface="Symbol" pitchFamily="18" charset="2"/>
              </a:rPr>
              <a:t>注意这里</a:t>
            </a:r>
            <a:r>
              <a:rPr lang="en-US" altLang="zh-CN" sz="2000" i="1" dirty="0" err="1" smtClean="0">
                <a:latin typeface="Times New Roman" pitchFamily="18" charset="0"/>
                <a:sym typeface="Symbol" pitchFamily="18" charset="2"/>
              </a:rPr>
              <a:t>a,b</a:t>
            </a:r>
            <a:r>
              <a:rPr lang="zh-CN" altLang="en-US" sz="2000" dirty="0" smtClean="0">
                <a:latin typeface="Times New Roman" pitchFamily="18" charset="0"/>
                <a:sym typeface="Symbol" pitchFamily="18" charset="2"/>
              </a:rPr>
              <a:t>不是两个密钥，而总称为算法的一个密钥</a:t>
            </a: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lnSpc>
                <a:spcPct val="110000"/>
              </a:lnSpc>
              <a:spcBef>
                <a:spcPts val="600"/>
              </a:spcBef>
            </a:pPr>
            <a:r>
              <a:rPr lang="zh-CN" altLang="en-US" sz="2400" dirty="0" smtClean="0">
                <a:solidFill>
                  <a:srgbClr val="0000FF"/>
                </a:solidFill>
                <a:latin typeface="Times New Roman" pitchFamily="18" charset="0"/>
              </a:rPr>
              <a:t>多字母仿射代换密码</a:t>
            </a:r>
            <a:endParaRPr lang="en-US" altLang="zh-CN" sz="2400" dirty="0" smtClean="0">
              <a:solidFill>
                <a:srgbClr val="0000FF"/>
              </a:solidFill>
              <a:latin typeface="Times New Roman" pitchFamily="18" charset="0"/>
            </a:endParaRPr>
          </a:p>
          <a:p>
            <a:pPr lvl="1" eaLnBrk="1" hangingPunct="1">
              <a:lnSpc>
                <a:spcPct val="100000"/>
              </a:lnSpc>
            </a:pPr>
            <a:r>
              <a:rPr lang="zh-CN" altLang="en-US" sz="2000" dirty="0" smtClean="0">
                <a:latin typeface="Times New Roman" pitchFamily="18" charset="0"/>
              </a:rPr>
              <a:t>教材中有错误，不是多表，是单表</a:t>
            </a:r>
          </a:p>
          <a:p>
            <a:pPr eaLnBrk="1" hangingPunct="1">
              <a:lnSpc>
                <a:spcPct val="100000"/>
              </a:lnSpc>
            </a:pPr>
            <a:r>
              <a:rPr lang="zh-CN" altLang="en-US" sz="2400" dirty="0" smtClean="0">
                <a:latin typeface="Times New Roman" pitchFamily="18" charset="0"/>
              </a:rPr>
              <a:t>多字母仿射代换密码首先将明文</a:t>
            </a:r>
            <a:r>
              <a:rPr lang="en-US" altLang="zh-CN" sz="2400" i="1" dirty="0" smtClean="0">
                <a:latin typeface="Times New Roman" pitchFamily="18" charset="0"/>
              </a:rPr>
              <a:t>M</a:t>
            </a:r>
            <a:r>
              <a:rPr lang="zh-CN" altLang="en-US" sz="2400" dirty="0" smtClean="0">
                <a:latin typeface="Times New Roman" pitchFamily="18" charset="0"/>
              </a:rPr>
              <a:t>分为由</a:t>
            </a:r>
            <a:r>
              <a:rPr lang="en-US" altLang="zh-CN" sz="2400" i="1" dirty="0" smtClean="0">
                <a:latin typeface="Times New Roman" pitchFamily="18" charset="0"/>
              </a:rPr>
              <a:t>n</a:t>
            </a:r>
            <a:r>
              <a:rPr lang="zh-CN" altLang="en-US" sz="2400" dirty="0" smtClean="0">
                <a:latin typeface="Times New Roman" pitchFamily="18" charset="0"/>
              </a:rPr>
              <a:t>个字母构成的分组</a:t>
            </a:r>
            <a:r>
              <a:rPr lang="en-US" altLang="zh-CN" sz="2400" i="1" dirty="0" smtClean="0">
                <a:latin typeface="Times New Roman" pitchFamily="18" charset="0"/>
              </a:rPr>
              <a:t>M</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M</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err="1" smtClean="0">
                <a:latin typeface="Times New Roman" pitchFamily="18" charset="0"/>
              </a:rPr>
              <a:t>M</a:t>
            </a:r>
            <a:r>
              <a:rPr lang="en-US" altLang="zh-CN" sz="2400" i="1" baseline="-25000" dirty="0" err="1" smtClean="0">
                <a:latin typeface="Times New Roman" pitchFamily="18" charset="0"/>
              </a:rPr>
              <a:t>j</a:t>
            </a:r>
            <a:r>
              <a:rPr lang="zh-CN" altLang="en-US" sz="2400" dirty="0" smtClean="0">
                <a:latin typeface="Times New Roman" pitchFamily="18" charset="0"/>
              </a:rPr>
              <a:t>，对每个分组</a:t>
            </a:r>
            <a:r>
              <a:rPr lang="en-US" altLang="zh-CN" sz="2400" i="1" dirty="0" smtClean="0">
                <a:latin typeface="Times New Roman" pitchFamily="18" charset="0"/>
              </a:rPr>
              <a:t>M</a:t>
            </a:r>
            <a:r>
              <a:rPr lang="en-US" altLang="zh-CN" sz="2400" i="1" baseline="-25000" dirty="0" smtClean="0">
                <a:latin typeface="Times New Roman" pitchFamily="18" charset="0"/>
              </a:rPr>
              <a:t>i</a:t>
            </a:r>
            <a:r>
              <a:rPr lang="zh-CN" altLang="en-US" sz="2400" dirty="0" smtClean="0">
                <a:latin typeface="Times New Roman" pitchFamily="18" charset="0"/>
              </a:rPr>
              <a:t>的加密为</a:t>
            </a:r>
          </a:p>
          <a:p>
            <a:pPr lvl="1" eaLnBrk="1" hangingPunct="1">
              <a:lnSpc>
                <a:spcPct val="100000"/>
              </a:lnSpc>
            </a:pPr>
            <a:r>
              <a:rPr lang="en-US" altLang="zh-CN" sz="2000" i="1" dirty="0" err="1" smtClean="0">
                <a:latin typeface="Times New Roman" pitchFamily="18" charset="0"/>
              </a:rPr>
              <a:t>C</a:t>
            </a:r>
            <a:r>
              <a:rPr lang="en-US" altLang="zh-CN" sz="2000" i="1" baseline="-25000" dirty="0" err="1" smtClean="0">
                <a:latin typeface="Times New Roman" pitchFamily="18" charset="0"/>
              </a:rPr>
              <a:t>i</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AM</a:t>
            </a:r>
            <a:r>
              <a:rPr lang="en-US" altLang="zh-CN" sz="2000" i="1" baseline="-25000" dirty="0" err="1" smtClean="0">
                <a:latin typeface="Times New Roman" pitchFamily="18" charset="0"/>
                <a:sym typeface="Symbol" pitchFamily="18" charset="2"/>
              </a:rPr>
              <a:t>i</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B</a:t>
            </a:r>
            <a:r>
              <a:rPr lang="en-US" altLang="zh-CN" sz="2000" dirty="0" smtClean="0">
                <a:latin typeface="Times New Roman" pitchFamily="18" charset="0"/>
                <a:sym typeface="Symbol" pitchFamily="18" charset="2"/>
              </a:rPr>
              <a:t> (mod </a:t>
            </a:r>
            <a:r>
              <a:rPr lang="en-US" altLang="zh-CN" sz="2000" i="1" dirty="0" smtClean="0">
                <a:latin typeface="Times New Roman" pitchFamily="18" charset="0"/>
                <a:sym typeface="Symbol" pitchFamily="18" charset="2"/>
              </a:rPr>
              <a:t>N</a:t>
            </a:r>
            <a:r>
              <a:rPr lang="en-US" altLang="zh-CN" sz="2000" dirty="0" smtClean="0">
                <a:latin typeface="Times New Roman" pitchFamily="18" charset="0"/>
                <a:sym typeface="Symbol" pitchFamily="18" charset="2"/>
              </a:rPr>
              <a:t>), </a:t>
            </a:r>
            <a:r>
              <a:rPr lang="en-US" altLang="zh-CN" sz="2000" i="1"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=1,2,…</a:t>
            </a:r>
            <a:r>
              <a:rPr lang="en-US" altLang="zh-CN" sz="2000" i="1" dirty="0" smtClean="0">
                <a:latin typeface="Times New Roman" pitchFamily="18" charset="0"/>
                <a:sym typeface="Symbol" pitchFamily="18" charset="2"/>
              </a:rPr>
              <a:t>j</a:t>
            </a:r>
          </a:p>
          <a:p>
            <a:pPr lvl="1" eaLnBrk="1" hangingPunct="1">
              <a:lnSpc>
                <a:spcPct val="100000"/>
              </a:lnSpc>
            </a:pPr>
            <a:r>
              <a:rPr lang="zh-CN" altLang="en-US" sz="2000" dirty="0" smtClean="0">
                <a:latin typeface="Times New Roman" pitchFamily="18" charset="0"/>
                <a:sym typeface="Symbol" pitchFamily="18" charset="2"/>
              </a:rPr>
              <a:t>其中</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A</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B</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是密钥，</a:t>
            </a:r>
            <a:r>
              <a:rPr lang="en-US" altLang="zh-CN" sz="2000" i="1" dirty="0" smtClean="0">
                <a:latin typeface="Times New Roman" pitchFamily="18" charset="0"/>
                <a:sym typeface="Symbol" pitchFamily="18" charset="2"/>
              </a:rPr>
              <a:t>A</a:t>
            </a:r>
            <a:r>
              <a:rPr lang="zh-CN" altLang="en-US" sz="2000" dirty="0" smtClean="0">
                <a:latin typeface="Times New Roman" pitchFamily="18" charset="0"/>
                <a:sym typeface="Symbol" pitchFamily="18" charset="2"/>
              </a:rPr>
              <a:t>是</a:t>
            </a:r>
            <a:r>
              <a:rPr lang="en-US" altLang="zh-CN" sz="2000" i="1" dirty="0" err="1" smtClean="0">
                <a:latin typeface="Times New Roman" pitchFamily="18" charset="0"/>
                <a:sym typeface="Symbol" pitchFamily="18" charset="2"/>
              </a:rPr>
              <a:t>n</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n</a:t>
            </a:r>
            <a:r>
              <a:rPr lang="zh-CN" altLang="en-US" sz="2000" dirty="0" smtClean="0">
                <a:latin typeface="Times New Roman" pitchFamily="18" charset="0"/>
                <a:sym typeface="Symbol" pitchFamily="18" charset="2"/>
              </a:rPr>
              <a:t>的可逆矩阵，满足</a:t>
            </a:r>
            <a:r>
              <a:rPr lang="en-US" altLang="zh-CN" sz="2000" dirty="0" err="1" smtClean="0">
                <a:latin typeface="Times New Roman" pitchFamily="18" charset="0"/>
                <a:sym typeface="Symbol" pitchFamily="18" charset="2"/>
              </a:rPr>
              <a:t>gcd</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A</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N</a:t>
            </a:r>
            <a:r>
              <a:rPr lang="en-US" altLang="zh-CN" sz="2000" dirty="0" smtClean="0">
                <a:latin typeface="Times New Roman" pitchFamily="18" charset="0"/>
                <a:sym typeface="Symbol" pitchFamily="18" charset="2"/>
              </a:rPr>
              <a:t>)=1(|</a:t>
            </a:r>
            <a:r>
              <a:rPr lang="en-US" altLang="zh-CN" sz="2000" i="1" dirty="0" smtClean="0">
                <a:latin typeface="Times New Roman" pitchFamily="18" charset="0"/>
                <a:sym typeface="Symbol" pitchFamily="18" charset="2"/>
              </a:rPr>
              <a:t>A</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是行列式</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a:t>
            </a:r>
          </a:p>
          <a:p>
            <a:pPr lvl="1" eaLnBrk="1" hangingPunct="1">
              <a:lnSpc>
                <a:spcPct val="100000"/>
              </a:lnSpc>
            </a:pPr>
            <a:r>
              <a:rPr lang="en-US" altLang="zh-CN" sz="2000" i="1" dirty="0" smtClean="0">
                <a:latin typeface="Times New Roman" pitchFamily="18" charset="0"/>
                <a:sym typeface="Symbol" pitchFamily="18" charset="2"/>
              </a:rPr>
              <a:t>B</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b</a:t>
            </a:r>
            <a:r>
              <a:rPr lang="en-US" altLang="zh-CN" sz="2000" i="1" baseline="-25000" dirty="0" err="1" smtClean="0">
                <a:latin typeface="Times New Roman" pitchFamily="18" charset="0"/>
              </a:rPr>
              <a:t>n</a:t>
            </a:r>
            <a:r>
              <a:rPr lang="en-US" altLang="zh-CN" sz="2000" dirty="0" smtClean="0">
                <a:latin typeface="Times New Roman" pitchFamily="18" charset="0"/>
                <a:sym typeface="Symbol" pitchFamily="18" charset="2"/>
              </a:rPr>
              <a:t>)</a:t>
            </a:r>
            <a:r>
              <a:rPr lang="en-US" altLang="zh-CN" sz="2000" i="1" baseline="30000" dirty="0" smtClean="0">
                <a:latin typeface="Times New Roman" pitchFamily="18" charset="0"/>
                <a:sym typeface="Symbol" pitchFamily="18" charset="2"/>
              </a:rPr>
              <a:t>T</a:t>
            </a:r>
            <a:r>
              <a:rPr lang="en-US" altLang="zh-CN" sz="2000" dirty="0" smtClean="0">
                <a:latin typeface="Times New Roman" pitchFamily="18" charset="0"/>
                <a:sym typeface="Symbol" pitchFamily="18" charset="2"/>
              </a:rPr>
              <a:t>, </a:t>
            </a:r>
            <a:r>
              <a:rPr lang="en-US" altLang="zh-CN" sz="2000" i="1" dirty="0" err="1" smtClean="0">
                <a:latin typeface="Times New Roman" pitchFamily="18" charset="0"/>
                <a:sym typeface="Symbol" pitchFamily="18" charset="2"/>
              </a:rPr>
              <a:t>C</a:t>
            </a:r>
            <a:r>
              <a:rPr lang="en-US" altLang="zh-CN" sz="2000" i="1" baseline="-25000" dirty="0" err="1" smtClean="0">
                <a:latin typeface="Times New Roman" pitchFamily="18" charset="0"/>
                <a:sym typeface="Symbol" pitchFamily="18" charset="2"/>
              </a:rPr>
              <a:t>i</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dirty="0" smtClean="0">
                <a:latin typeface="Times New Roman" pitchFamily="18" charset="0"/>
                <a:sym typeface="Symbol" pitchFamily="18" charset="2"/>
              </a:rPr>
              <a:t>)</a:t>
            </a:r>
            <a:r>
              <a:rPr lang="en-US" altLang="zh-CN" sz="2000" i="1" baseline="30000" dirty="0" smtClean="0">
                <a:latin typeface="Times New Roman" pitchFamily="18" charset="0"/>
                <a:sym typeface="Symbol" pitchFamily="18" charset="2"/>
              </a:rPr>
              <a:t>T</a:t>
            </a:r>
            <a:r>
              <a:rPr lang="en-US" altLang="zh-CN" sz="2000" dirty="0" smtClean="0">
                <a:latin typeface="Times New Roman" pitchFamily="18" charset="0"/>
                <a:sym typeface="Symbol" pitchFamily="18" charset="2"/>
              </a:rPr>
              <a:t>, </a:t>
            </a:r>
          </a:p>
          <a:p>
            <a:pPr lvl="1" eaLnBrk="1" hangingPunct="1">
              <a:lnSpc>
                <a:spcPct val="100000"/>
              </a:lnSpc>
            </a:pPr>
            <a:r>
              <a:rPr lang="en-US" altLang="zh-CN" sz="2000" i="1" dirty="0" smtClean="0">
                <a:latin typeface="Times New Roman" pitchFamily="18" charset="0"/>
                <a:sym typeface="Symbol" pitchFamily="18" charset="2"/>
              </a:rPr>
              <a:t>M</a:t>
            </a:r>
            <a:r>
              <a:rPr lang="en-US" altLang="zh-CN" sz="2000" i="1" baseline="-25000" dirty="0" smtClean="0">
                <a:latin typeface="Times New Roman" pitchFamily="18" charset="0"/>
                <a:sym typeface="Symbol" pitchFamily="18" charset="2"/>
              </a:rPr>
              <a:t>i</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m</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m</a:t>
            </a:r>
            <a:r>
              <a:rPr lang="en-US" altLang="zh-CN" sz="2000" i="1" baseline="-25000" dirty="0" err="1" smtClean="0">
                <a:latin typeface="Times New Roman" pitchFamily="18" charset="0"/>
              </a:rPr>
              <a:t>n</a:t>
            </a:r>
            <a:r>
              <a:rPr lang="en-US" altLang="zh-CN" sz="2000" dirty="0" smtClean="0">
                <a:latin typeface="Times New Roman" pitchFamily="18" charset="0"/>
                <a:sym typeface="Symbol" pitchFamily="18" charset="2"/>
              </a:rPr>
              <a:t>)</a:t>
            </a:r>
            <a:r>
              <a:rPr lang="en-US" altLang="zh-CN" sz="2000" i="1" baseline="30000" dirty="0" smtClean="0">
                <a:latin typeface="Times New Roman" pitchFamily="18" charset="0"/>
                <a:sym typeface="Symbol" pitchFamily="18" charset="2"/>
              </a:rPr>
              <a:t>T</a:t>
            </a:r>
          </a:p>
          <a:p>
            <a:pPr eaLnBrk="1" hangingPunct="1">
              <a:lnSpc>
                <a:spcPct val="100000"/>
              </a:lnSpc>
            </a:pPr>
            <a:r>
              <a:rPr lang="zh-CN" altLang="en-US" sz="2400" dirty="0" smtClean="0">
                <a:latin typeface="Times New Roman" pitchFamily="18" charset="0"/>
                <a:sym typeface="Symbol" pitchFamily="18" charset="2"/>
              </a:rPr>
              <a:t>对密文分组</a:t>
            </a:r>
            <a:r>
              <a:rPr lang="en-US" altLang="zh-CN" sz="2400" i="1" dirty="0" err="1" smtClean="0">
                <a:latin typeface="Times New Roman" pitchFamily="18" charset="0"/>
                <a:sym typeface="Symbol" pitchFamily="18" charset="2"/>
              </a:rPr>
              <a:t>C</a:t>
            </a:r>
            <a:r>
              <a:rPr lang="en-US" altLang="zh-CN" sz="2400" i="1" baseline="-25000" dirty="0" err="1" smtClean="0">
                <a:latin typeface="Times New Roman" pitchFamily="18" charset="0"/>
                <a:sym typeface="Symbol" pitchFamily="18" charset="2"/>
              </a:rPr>
              <a:t>i</a:t>
            </a:r>
            <a:r>
              <a:rPr lang="zh-CN" altLang="en-US" sz="2400" dirty="0" smtClean="0">
                <a:latin typeface="Times New Roman" pitchFamily="18" charset="0"/>
                <a:sym typeface="Symbol" pitchFamily="18" charset="2"/>
              </a:rPr>
              <a:t>的解密为</a:t>
            </a:r>
          </a:p>
          <a:p>
            <a:pPr lvl="1" eaLnBrk="1" hangingPunct="1">
              <a:lnSpc>
                <a:spcPct val="100000"/>
              </a:lnSpc>
            </a:pPr>
            <a:r>
              <a:rPr lang="en-US" altLang="zh-CN" sz="2000" i="1" dirty="0" smtClean="0">
                <a:latin typeface="Times New Roman" pitchFamily="18" charset="0"/>
              </a:rPr>
              <a:t>M</a:t>
            </a:r>
            <a:r>
              <a:rPr lang="en-US" altLang="zh-CN" sz="2000" i="1" baseline="-25000" dirty="0" smtClean="0">
                <a:latin typeface="Times New Roman" pitchFamily="18" charset="0"/>
              </a:rPr>
              <a:t>i</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A</a:t>
            </a:r>
            <a:r>
              <a:rPr lang="en-US" altLang="zh-CN" sz="2000" baseline="30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C</a:t>
            </a:r>
            <a:r>
              <a:rPr lang="en-US" altLang="zh-CN" sz="2000" i="1" baseline="-25000" dirty="0" err="1" smtClean="0">
                <a:latin typeface="Times New Roman" pitchFamily="18" charset="0"/>
                <a:sym typeface="Symbol" pitchFamily="18" charset="2"/>
              </a:rPr>
              <a:t>i</a:t>
            </a:r>
            <a:r>
              <a:rPr lang="zh-CN" altLang="en-US" sz="2000" i="1"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B</a:t>
            </a:r>
            <a:r>
              <a:rPr lang="en-US" altLang="zh-CN" sz="2000" dirty="0" smtClean="0">
                <a:latin typeface="Times New Roman" pitchFamily="18" charset="0"/>
                <a:sym typeface="Symbol" pitchFamily="18" charset="2"/>
              </a:rPr>
              <a:t>) (mod </a:t>
            </a:r>
            <a:r>
              <a:rPr lang="en-US" altLang="zh-CN" sz="2000" i="1" dirty="0" smtClean="0">
                <a:latin typeface="Times New Roman" pitchFamily="18" charset="0"/>
                <a:sym typeface="Symbol" pitchFamily="18" charset="2"/>
              </a:rPr>
              <a:t>N</a:t>
            </a:r>
            <a:r>
              <a:rPr lang="en-US" altLang="zh-CN" sz="2000" dirty="0" smtClean="0">
                <a:latin typeface="Times New Roman" pitchFamily="18" charset="0"/>
                <a:sym typeface="Symbol" pitchFamily="18" charset="2"/>
              </a:rPr>
              <a:t>), </a:t>
            </a:r>
            <a:r>
              <a:rPr lang="en-US" altLang="zh-CN" sz="2000" i="1"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=1,2,…</a:t>
            </a:r>
            <a:r>
              <a:rPr lang="en-US" altLang="zh-CN" sz="2000" i="1" dirty="0" smtClean="0">
                <a:latin typeface="Times New Roman" pitchFamily="18" charset="0"/>
                <a:sym typeface="Symbol" pitchFamily="18" charset="2"/>
              </a:rPr>
              <a:t>j</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六、参考书</a:t>
            </a:r>
            <a:endParaRPr lang="zh-CN" altLang="en-US" dirty="0"/>
          </a:p>
        </p:txBody>
      </p:sp>
      <p:sp>
        <p:nvSpPr>
          <p:cNvPr id="3" name="内容占位符 2"/>
          <p:cNvSpPr>
            <a:spLocks noGrp="1"/>
          </p:cNvSpPr>
          <p:nvPr>
            <p:ph idx="1"/>
          </p:nvPr>
        </p:nvSpPr>
        <p:spPr>
          <a:xfrm>
            <a:off x="457200" y="1066800"/>
            <a:ext cx="8229600" cy="5410200"/>
          </a:xfrm>
        </p:spPr>
        <p:txBody>
          <a:bodyPr/>
          <a:lstStyle/>
          <a:p>
            <a:pPr eaLnBrk="1" hangingPunct="1">
              <a:lnSpc>
                <a:spcPct val="100000"/>
              </a:lnSpc>
            </a:pPr>
            <a:r>
              <a:rPr lang="en-US" altLang="zh-CN" sz="2000" dirty="0" smtClean="0"/>
              <a:t>《</a:t>
            </a:r>
            <a:r>
              <a:rPr lang="zh-CN" altLang="en-US" sz="2000" dirty="0" smtClean="0"/>
              <a:t>密码学导引</a:t>
            </a:r>
            <a:r>
              <a:rPr lang="en-US" altLang="zh-CN" sz="2000" dirty="0" smtClean="0"/>
              <a:t>》</a:t>
            </a:r>
            <a:r>
              <a:rPr lang="zh-CN" altLang="en-US" sz="2000" dirty="0" smtClean="0"/>
              <a:t>，冯登国，裴定一著，科学出版社</a:t>
            </a:r>
          </a:p>
          <a:p>
            <a:pPr lvl="1" eaLnBrk="1" hangingPunct="1">
              <a:lnSpc>
                <a:spcPct val="100000"/>
              </a:lnSpc>
            </a:pPr>
            <a:r>
              <a:rPr lang="zh-CN" altLang="en-US" sz="2000" dirty="0" smtClean="0"/>
              <a:t>在内容上与教材相似，各有长短</a:t>
            </a:r>
          </a:p>
          <a:p>
            <a:pPr eaLnBrk="1" hangingPunct="1">
              <a:lnSpc>
                <a:spcPct val="100000"/>
              </a:lnSpc>
            </a:pPr>
            <a:r>
              <a:rPr lang="en-US" altLang="zh-CN" sz="2000" dirty="0" smtClean="0"/>
              <a:t>《</a:t>
            </a:r>
            <a:r>
              <a:rPr lang="zh-CN" altLang="en-US" sz="2000" dirty="0" smtClean="0"/>
              <a:t>应用密码学－协议，算法和</a:t>
            </a:r>
            <a:r>
              <a:rPr lang="en-US" altLang="zh-CN" sz="2000" dirty="0" smtClean="0"/>
              <a:t>C</a:t>
            </a:r>
            <a:r>
              <a:rPr lang="zh-CN" altLang="en-US" sz="2000" dirty="0" smtClean="0"/>
              <a:t>源程序</a:t>
            </a:r>
            <a:r>
              <a:rPr lang="en-US" altLang="zh-CN" sz="2000" dirty="0" smtClean="0"/>
              <a:t>》</a:t>
            </a:r>
            <a:r>
              <a:rPr lang="zh-CN" altLang="en-US" sz="2000" dirty="0" smtClean="0"/>
              <a:t>，美国的</a:t>
            </a:r>
            <a:r>
              <a:rPr lang="en-US" altLang="zh-CN" sz="2000" dirty="0" smtClean="0"/>
              <a:t>Bruce </a:t>
            </a:r>
            <a:r>
              <a:rPr lang="en-US" altLang="zh-CN" sz="2000" dirty="0" err="1" smtClean="0"/>
              <a:t>Schneier</a:t>
            </a:r>
            <a:r>
              <a:rPr lang="zh-CN" altLang="en-US" sz="2000" dirty="0" smtClean="0"/>
              <a:t>著，吴世忠，祝世雄，张文政等译，机械工业出版社</a:t>
            </a:r>
          </a:p>
          <a:p>
            <a:pPr lvl="1" eaLnBrk="1" hangingPunct="1">
              <a:lnSpc>
                <a:spcPct val="100000"/>
              </a:lnSpc>
            </a:pPr>
            <a:r>
              <a:rPr lang="zh-CN" altLang="en-US" sz="2000" dirty="0" smtClean="0"/>
              <a:t>几乎囊括了现代密码学所有领域，偏重工程实现，可作为开发手册</a:t>
            </a:r>
          </a:p>
          <a:p>
            <a:pPr eaLnBrk="1" hangingPunct="1">
              <a:lnSpc>
                <a:spcPct val="100000"/>
              </a:lnSpc>
            </a:pPr>
            <a:r>
              <a:rPr lang="en-US" altLang="zh-CN" sz="2000" dirty="0" smtClean="0"/>
              <a:t>《</a:t>
            </a:r>
            <a:r>
              <a:rPr lang="zh-CN" altLang="en-US" sz="2000" dirty="0" smtClean="0"/>
              <a:t>通信网的安全－理论与技术</a:t>
            </a:r>
            <a:r>
              <a:rPr lang="en-US" altLang="zh-CN" sz="2000" dirty="0" smtClean="0"/>
              <a:t>》</a:t>
            </a:r>
            <a:r>
              <a:rPr lang="zh-CN" altLang="en-US" sz="2000" dirty="0" smtClean="0"/>
              <a:t>，王育民，刘建伟著，西电出版社</a:t>
            </a:r>
          </a:p>
          <a:p>
            <a:pPr lvl="1" eaLnBrk="1" hangingPunct="1">
              <a:lnSpc>
                <a:spcPct val="100000"/>
              </a:lnSpc>
            </a:pPr>
            <a:r>
              <a:rPr lang="zh-CN" altLang="en-US" sz="2000" dirty="0" smtClean="0"/>
              <a:t>非常全面，对密码学中各个领域的介绍，比较详细，偏重于学术研究的性质，可作为研究手册</a:t>
            </a:r>
          </a:p>
          <a:p>
            <a:pPr eaLnBrk="1" hangingPunct="1">
              <a:lnSpc>
                <a:spcPct val="100000"/>
              </a:lnSpc>
            </a:pPr>
            <a:r>
              <a:rPr lang="en-US" altLang="zh-CN" sz="2000" dirty="0" smtClean="0"/>
              <a:t>《</a:t>
            </a:r>
            <a:r>
              <a:rPr lang="zh-CN" altLang="en-US" sz="2000" dirty="0" smtClean="0"/>
              <a:t>流密码及其应用</a:t>
            </a:r>
            <a:r>
              <a:rPr lang="en-US" altLang="zh-CN" sz="2000" dirty="0" smtClean="0"/>
              <a:t>》</a:t>
            </a:r>
            <a:r>
              <a:rPr lang="zh-CN" altLang="en-US" sz="2000" dirty="0" smtClean="0"/>
              <a:t>，</a:t>
            </a:r>
            <a:r>
              <a:rPr lang="en-US" altLang="zh-CN" sz="2000" dirty="0" smtClean="0"/>
              <a:t>《</a:t>
            </a:r>
            <a:r>
              <a:rPr lang="zh-CN" altLang="en-US" sz="2000" dirty="0" smtClean="0"/>
              <a:t>密码分析学</a:t>
            </a:r>
            <a:r>
              <a:rPr lang="en-US" altLang="zh-CN" sz="2000" dirty="0" smtClean="0"/>
              <a:t>》</a:t>
            </a:r>
            <a:r>
              <a:rPr lang="zh-CN" altLang="en-US" sz="2000" dirty="0" smtClean="0"/>
              <a:t>，</a:t>
            </a:r>
            <a:r>
              <a:rPr lang="en-US" altLang="zh-CN" sz="2000" dirty="0" smtClean="0"/>
              <a:t>《</a:t>
            </a:r>
            <a:r>
              <a:rPr lang="zh-CN" altLang="en-US" sz="2000" dirty="0" smtClean="0"/>
              <a:t>公钥密码学</a:t>
            </a:r>
            <a:r>
              <a:rPr lang="en-US" altLang="zh-CN" sz="2000" dirty="0" smtClean="0"/>
              <a:t>》</a:t>
            </a:r>
            <a:r>
              <a:rPr lang="zh-CN" altLang="en-US" sz="2000" dirty="0" smtClean="0"/>
              <a:t>等等</a:t>
            </a:r>
          </a:p>
          <a:p>
            <a:pPr lvl="1" eaLnBrk="1" hangingPunct="1">
              <a:lnSpc>
                <a:spcPct val="100000"/>
              </a:lnSpc>
            </a:pPr>
            <a:r>
              <a:rPr lang="zh-CN" altLang="en-US" sz="2000" dirty="0" smtClean="0"/>
              <a:t>都是相对深入的针对密码学某个方面的参考书</a:t>
            </a:r>
            <a:endParaRPr lang="zh-CN" altLang="zh-CN"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课程介绍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lnSpc>
                <a:spcPct val="100000"/>
              </a:lnSpc>
            </a:pPr>
            <a:r>
              <a:rPr lang="en-US" altLang="zh-CN" sz="2400" dirty="0" smtClean="0"/>
              <a:t>(3)1949</a:t>
            </a:r>
            <a:r>
              <a:rPr lang="zh-CN" altLang="en-US" sz="2400" dirty="0" smtClean="0"/>
              <a:t>－</a:t>
            </a:r>
            <a:r>
              <a:rPr lang="en-US" altLang="zh-CN" sz="2400" dirty="0" smtClean="0"/>
              <a:t>1975</a:t>
            </a:r>
            <a:r>
              <a:rPr lang="zh-CN" altLang="en-US" sz="2400" dirty="0" smtClean="0"/>
              <a:t>：</a:t>
            </a:r>
            <a:r>
              <a:rPr lang="zh-CN" altLang="en-US" sz="2400" dirty="0" smtClean="0">
                <a:solidFill>
                  <a:srgbClr val="FF0000"/>
                </a:solidFill>
              </a:rPr>
              <a:t>近代密码</a:t>
            </a:r>
          </a:p>
          <a:p>
            <a:pPr eaLnBrk="1" hangingPunct="1">
              <a:lnSpc>
                <a:spcPct val="100000"/>
              </a:lnSpc>
            </a:pPr>
            <a:r>
              <a:rPr lang="zh-CN" altLang="en-US" sz="2000" dirty="0" smtClean="0"/>
              <a:t>计算机使得基于复杂计算的密码成为可能</a:t>
            </a:r>
          </a:p>
          <a:p>
            <a:pPr lvl="1" eaLnBrk="1" hangingPunct="1">
              <a:lnSpc>
                <a:spcPct val="100000"/>
              </a:lnSpc>
            </a:pPr>
            <a:r>
              <a:rPr lang="en-US" altLang="zh-CN" sz="1800" dirty="0" smtClean="0"/>
              <a:t>1949</a:t>
            </a:r>
            <a:r>
              <a:rPr lang="zh-CN" altLang="en-US" sz="1800" dirty="0" smtClean="0"/>
              <a:t>年</a:t>
            </a:r>
            <a:r>
              <a:rPr lang="en-US" altLang="zh-CN" sz="1800" dirty="0" smtClean="0"/>
              <a:t>Shannon</a:t>
            </a:r>
            <a:r>
              <a:rPr lang="zh-CN" altLang="en-US" sz="1800" dirty="0" smtClean="0"/>
              <a:t>的</a:t>
            </a:r>
            <a:r>
              <a:rPr lang="zh-CN" altLang="en-US" sz="1800" dirty="0" smtClean="0">
                <a:latin typeface="华文中宋" pitchFamily="2" charset="-122"/>
              </a:rPr>
              <a:t>“</a:t>
            </a:r>
            <a:r>
              <a:rPr lang="en-US" altLang="zh-CN" sz="1800" dirty="0" smtClean="0"/>
              <a:t>The Communication Theory of Secret Systems</a:t>
            </a:r>
            <a:r>
              <a:rPr lang="en-US" altLang="zh-CN" sz="1800" dirty="0" smtClean="0">
                <a:latin typeface="华文中宋" pitchFamily="2" charset="-122"/>
              </a:rPr>
              <a:t>”</a:t>
            </a:r>
            <a:r>
              <a:rPr lang="zh-CN" altLang="en-US" sz="1800" dirty="0" smtClean="0">
                <a:latin typeface="华文中宋" pitchFamily="2" charset="-122"/>
              </a:rPr>
              <a:t>提出</a:t>
            </a:r>
            <a:r>
              <a:rPr lang="zh-CN" altLang="en-US" sz="1800" dirty="0" smtClean="0"/>
              <a:t>熵和破译密码需要的信息量；计算安全和无条件安全；扩散和混淆概念</a:t>
            </a:r>
            <a:endParaRPr lang="en-US" altLang="zh-CN" sz="1800" dirty="0" smtClean="0"/>
          </a:p>
          <a:p>
            <a:pPr lvl="1" eaLnBrk="1" hangingPunct="1">
              <a:lnSpc>
                <a:spcPct val="100000"/>
              </a:lnSpc>
            </a:pPr>
            <a:r>
              <a:rPr lang="en-US" altLang="zh-CN" sz="1800" dirty="0" smtClean="0"/>
              <a:t>50</a:t>
            </a:r>
            <a:r>
              <a:rPr lang="zh-CN" altLang="en-US" sz="1800" dirty="0" smtClean="0"/>
              <a:t>年代，移位寄存器的出现大大促进了流密码的发展</a:t>
            </a:r>
          </a:p>
          <a:p>
            <a:pPr lvl="1" eaLnBrk="1" hangingPunct="1">
              <a:lnSpc>
                <a:spcPct val="100000"/>
              </a:lnSpc>
            </a:pPr>
            <a:r>
              <a:rPr lang="zh-CN" altLang="zh-CN" sz="1800" dirty="0" smtClean="0"/>
              <a:t>1967年</a:t>
            </a:r>
            <a:r>
              <a:rPr lang="en-US" altLang="zh-CN" sz="1800" dirty="0" smtClean="0"/>
              <a:t>David Kahn</a:t>
            </a:r>
            <a:r>
              <a:rPr lang="zh-CN" altLang="en-US" sz="1800" dirty="0" smtClean="0"/>
              <a:t>的</a:t>
            </a:r>
            <a:r>
              <a:rPr lang="en-US" altLang="zh-CN" sz="1800" dirty="0" smtClean="0"/>
              <a:t>《The </a:t>
            </a:r>
            <a:r>
              <a:rPr lang="en-US" altLang="zh-CN" sz="1800" dirty="0" err="1" smtClean="0"/>
              <a:t>Codebreakers</a:t>
            </a:r>
            <a:r>
              <a:rPr lang="en-US" altLang="zh-CN" sz="1800" dirty="0" smtClean="0"/>
              <a:t>》</a:t>
            </a:r>
            <a:r>
              <a:rPr lang="zh-CN" altLang="en-US" sz="1800" dirty="0" smtClean="0"/>
              <a:t>破译者</a:t>
            </a:r>
          </a:p>
          <a:p>
            <a:pPr lvl="1" eaLnBrk="1" hangingPunct="1">
              <a:lnSpc>
                <a:spcPct val="100000"/>
              </a:lnSpc>
            </a:pPr>
            <a:r>
              <a:rPr lang="en-US" altLang="zh-CN" sz="1800" dirty="0" smtClean="0"/>
              <a:t>1971-73</a:t>
            </a:r>
            <a:r>
              <a:rPr lang="zh-CN" altLang="en-US" sz="1800" dirty="0" smtClean="0"/>
              <a:t>年</a:t>
            </a:r>
            <a:r>
              <a:rPr lang="en-US" altLang="zh-CN" sz="1800" dirty="0" smtClean="0"/>
              <a:t>IBM Watson</a:t>
            </a:r>
            <a:r>
              <a:rPr lang="zh-CN" altLang="en-US" sz="1800" dirty="0" smtClean="0"/>
              <a:t>实验室的</a:t>
            </a:r>
            <a:r>
              <a:rPr lang="en-US" altLang="zh-CN" sz="1800" dirty="0" smtClean="0"/>
              <a:t>Horst </a:t>
            </a:r>
            <a:r>
              <a:rPr lang="en-US" altLang="zh-CN" sz="1800" dirty="0" err="1" smtClean="0"/>
              <a:t>Feistel</a:t>
            </a:r>
            <a:r>
              <a:rPr lang="zh-CN" altLang="en-US" sz="1800" dirty="0" smtClean="0"/>
              <a:t>等的几篇技术报告</a:t>
            </a:r>
          </a:p>
          <a:p>
            <a:pPr lvl="2" eaLnBrk="1" hangingPunct="1">
              <a:lnSpc>
                <a:spcPct val="100000"/>
              </a:lnSpc>
            </a:pPr>
            <a:r>
              <a:rPr lang="en-US" altLang="zh-CN" sz="1600" dirty="0" err="1" smtClean="0"/>
              <a:t>Smith,J.L.,The</a:t>
            </a:r>
            <a:r>
              <a:rPr lang="en-US" altLang="zh-CN" sz="1600" dirty="0" smtClean="0"/>
              <a:t> Design of Lucifer, A Cryptographic Device for Data Communication, 1971  </a:t>
            </a:r>
          </a:p>
          <a:p>
            <a:pPr lvl="2" eaLnBrk="1" hangingPunct="1">
              <a:lnSpc>
                <a:spcPct val="100000"/>
              </a:lnSpc>
            </a:pPr>
            <a:r>
              <a:rPr lang="zh-CN" altLang="zh-CN" sz="1600" dirty="0" smtClean="0"/>
              <a:t>Smith,J.L.,</a:t>
            </a:r>
            <a:r>
              <a:rPr lang="zh-CN" altLang="zh-CN" sz="1600" dirty="0" smtClean="0">
                <a:latin typeface="华文中宋" pitchFamily="2" charset="-122"/>
              </a:rPr>
              <a:t>…</a:t>
            </a:r>
            <a:r>
              <a:rPr lang="en-US" altLang="zh-CN" sz="1600" dirty="0" smtClean="0"/>
              <a:t>,An </a:t>
            </a:r>
            <a:r>
              <a:rPr lang="en-US" altLang="zh-CN" sz="1600" dirty="0" err="1" smtClean="0"/>
              <a:t>Expremental</a:t>
            </a:r>
            <a:r>
              <a:rPr lang="en-US" altLang="zh-CN" sz="1600" dirty="0" smtClean="0"/>
              <a:t> Application of </a:t>
            </a:r>
            <a:r>
              <a:rPr lang="en-US" altLang="zh-CN" sz="1600" dirty="0" err="1" smtClean="0"/>
              <a:t>Cryptogrphy</a:t>
            </a:r>
            <a:r>
              <a:rPr lang="en-US" altLang="zh-CN" sz="1600" dirty="0" smtClean="0"/>
              <a:t> to a remotely Accessed Data System, Aug.1972</a:t>
            </a:r>
          </a:p>
          <a:p>
            <a:pPr lvl="2" eaLnBrk="1" hangingPunct="1">
              <a:lnSpc>
                <a:spcPct val="100000"/>
              </a:lnSpc>
            </a:pPr>
            <a:r>
              <a:rPr lang="zh-CN" altLang="zh-CN" sz="1600" dirty="0" smtClean="0"/>
              <a:t>Feistel,H.,Cryptography and Computer Privacy, May 1973</a:t>
            </a:r>
          </a:p>
          <a:p>
            <a:pPr eaLnBrk="1" hangingPunct="1">
              <a:lnSpc>
                <a:spcPct val="100000"/>
              </a:lnSpc>
            </a:pPr>
            <a:r>
              <a:rPr lang="zh-CN" altLang="zh-CN" sz="2000" dirty="0" smtClean="0"/>
              <a:t>为</a:t>
            </a:r>
            <a:r>
              <a:rPr lang="en-US" altLang="zh-CN" sz="2000" dirty="0" smtClean="0"/>
              <a:t>DES</a:t>
            </a:r>
            <a:r>
              <a:rPr lang="zh-CN" altLang="en-US" sz="2000" dirty="0" smtClean="0"/>
              <a:t>标准的提出做了充分准备</a:t>
            </a:r>
            <a:endParaRPr lang="en-US" altLang="zh-CN" sz="2000" dirty="0" smtClean="0"/>
          </a:p>
          <a:p>
            <a:pPr eaLnBrk="1" hangingPunct="1">
              <a:lnSpc>
                <a:spcPct val="100000"/>
              </a:lnSpc>
            </a:pPr>
            <a:r>
              <a:rPr lang="zh-CN" altLang="en-US" sz="2000" dirty="0" smtClean="0"/>
              <a:t>密码学仍然主要用于军事用途，数据的安全基于密钥而不是算法的保密</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lnSpc>
                <a:spcPct val="100000"/>
              </a:lnSpc>
            </a:pPr>
            <a:r>
              <a:rPr lang="en-US" altLang="zh-CN" sz="2000" dirty="0" smtClean="0"/>
              <a:t>(4)1976</a:t>
            </a:r>
            <a:r>
              <a:rPr lang="zh-CN" altLang="en-US" sz="2000" dirty="0" smtClean="0"/>
              <a:t>年以后：现代密码学</a:t>
            </a:r>
            <a:endParaRPr lang="zh-CN" altLang="en-US" sz="2000" i="1" dirty="0" smtClean="0"/>
          </a:p>
          <a:p>
            <a:pPr eaLnBrk="1" hangingPunct="1">
              <a:lnSpc>
                <a:spcPct val="100000"/>
              </a:lnSpc>
            </a:pPr>
            <a:r>
              <a:rPr lang="zh-CN" altLang="en-US" sz="2000" dirty="0" smtClean="0"/>
              <a:t>对称密钥密码算法进一步发展，逐渐开始商用</a:t>
            </a:r>
          </a:p>
          <a:p>
            <a:pPr lvl="1" eaLnBrk="1" hangingPunct="1">
              <a:lnSpc>
                <a:spcPct val="100000"/>
              </a:lnSpc>
            </a:pPr>
            <a:r>
              <a:rPr lang="en-US" altLang="zh-CN" sz="1800" dirty="0" smtClean="0"/>
              <a:t>1977</a:t>
            </a:r>
            <a:r>
              <a:rPr lang="zh-CN" altLang="en-US" sz="1800" dirty="0" smtClean="0"/>
              <a:t>年</a:t>
            </a:r>
            <a:r>
              <a:rPr lang="en-US" altLang="zh-CN" sz="1800" dirty="0" smtClean="0"/>
              <a:t>DES</a:t>
            </a:r>
            <a:r>
              <a:rPr lang="zh-CN" altLang="en-US" sz="1800" dirty="0" smtClean="0"/>
              <a:t>正式成为商用国际标准</a:t>
            </a:r>
          </a:p>
          <a:p>
            <a:pPr lvl="1" eaLnBrk="1" hangingPunct="1">
              <a:lnSpc>
                <a:spcPct val="100000"/>
              </a:lnSpc>
            </a:pPr>
            <a:r>
              <a:rPr lang="en-US" altLang="zh-CN" sz="1800" dirty="0" smtClean="0"/>
              <a:t>80</a:t>
            </a:r>
            <a:r>
              <a:rPr lang="zh-CN" altLang="en-US" sz="1800" dirty="0" smtClean="0"/>
              <a:t>年代出现</a:t>
            </a:r>
            <a:r>
              <a:rPr lang="zh-CN" altLang="en-US" sz="1800" dirty="0" smtClean="0">
                <a:latin typeface="华文中宋" pitchFamily="2" charset="-122"/>
              </a:rPr>
              <a:t>“</a:t>
            </a:r>
            <a:r>
              <a:rPr lang="zh-CN" altLang="en-US" sz="1800" dirty="0" smtClean="0"/>
              <a:t>过渡性</a:t>
            </a:r>
            <a:r>
              <a:rPr lang="zh-CN" altLang="en-US" sz="1800" dirty="0" smtClean="0">
                <a:latin typeface="华文中宋" pitchFamily="2" charset="-122"/>
              </a:rPr>
              <a:t>”</a:t>
            </a:r>
            <a:r>
              <a:rPr lang="zh-CN" altLang="en-US" sz="1800" dirty="0" smtClean="0"/>
              <a:t>的</a:t>
            </a:r>
            <a:r>
              <a:rPr lang="zh-CN" altLang="en-US" sz="1800" dirty="0" smtClean="0">
                <a:latin typeface="华文中宋" pitchFamily="2" charset="-122"/>
              </a:rPr>
              <a:t>“</a:t>
            </a:r>
            <a:r>
              <a:rPr lang="en-US" altLang="zh-CN" sz="1800" dirty="0" smtClean="0"/>
              <a:t>post DES</a:t>
            </a:r>
            <a:r>
              <a:rPr lang="en-US" altLang="zh-CN" sz="1800" dirty="0" smtClean="0">
                <a:latin typeface="华文中宋" pitchFamily="2" charset="-122"/>
              </a:rPr>
              <a:t>”</a:t>
            </a:r>
            <a:r>
              <a:rPr lang="zh-CN" altLang="en-US" sz="1800" dirty="0" smtClean="0"/>
              <a:t>算法</a:t>
            </a:r>
            <a:r>
              <a:rPr lang="en-US" altLang="zh-CN" sz="1800" dirty="0" smtClean="0"/>
              <a:t>,</a:t>
            </a:r>
            <a:r>
              <a:rPr lang="zh-CN" altLang="en-US" sz="1800" dirty="0" smtClean="0"/>
              <a:t>如</a:t>
            </a:r>
            <a:r>
              <a:rPr lang="en-US" altLang="zh-CN" sz="1800" dirty="0" smtClean="0"/>
              <a:t>IDEA, </a:t>
            </a:r>
            <a:r>
              <a:rPr lang="en-US" altLang="zh-CN" sz="1800" dirty="0" err="1" smtClean="0"/>
              <a:t>RCx</a:t>
            </a:r>
            <a:r>
              <a:rPr lang="en-US" altLang="zh-CN" sz="1800" dirty="0" smtClean="0"/>
              <a:t>, CAST</a:t>
            </a:r>
            <a:r>
              <a:rPr lang="zh-CN" altLang="en-US" sz="1800" dirty="0" smtClean="0"/>
              <a:t>等</a:t>
            </a:r>
          </a:p>
          <a:p>
            <a:pPr lvl="1" eaLnBrk="1" hangingPunct="1">
              <a:lnSpc>
                <a:spcPct val="100000"/>
              </a:lnSpc>
            </a:pPr>
            <a:r>
              <a:rPr lang="en-US" altLang="zh-CN" sz="1800" dirty="0" smtClean="0"/>
              <a:t>90</a:t>
            </a:r>
            <a:r>
              <a:rPr lang="zh-CN" altLang="en-US" sz="1800" dirty="0" smtClean="0"/>
              <a:t>年代对称密钥密码进一步成熟</a:t>
            </a:r>
            <a:r>
              <a:rPr lang="en-US" altLang="zh-CN" sz="1800" dirty="0" smtClean="0"/>
              <a:t>Rijndael,RC6,MARS, </a:t>
            </a:r>
            <a:r>
              <a:rPr lang="en-US" altLang="zh-CN" sz="1800" dirty="0" err="1" smtClean="0"/>
              <a:t>Twofish</a:t>
            </a:r>
            <a:r>
              <a:rPr lang="en-US" altLang="zh-CN" sz="1800" dirty="0" smtClean="0"/>
              <a:t>, Serpent</a:t>
            </a:r>
            <a:r>
              <a:rPr lang="zh-CN" altLang="en-US" sz="1800" dirty="0" smtClean="0"/>
              <a:t>等出现</a:t>
            </a:r>
          </a:p>
          <a:p>
            <a:pPr lvl="1" eaLnBrk="1" hangingPunct="1">
              <a:lnSpc>
                <a:spcPct val="100000"/>
              </a:lnSpc>
            </a:pPr>
            <a:r>
              <a:rPr lang="en-US" altLang="zh-CN" sz="1800" dirty="0" smtClean="0"/>
              <a:t>2001</a:t>
            </a:r>
            <a:r>
              <a:rPr lang="zh-CN" altLang="en-US" sz="1800" dirty="0" smtClean="0"/>
              <a:t>年</a:t>
            </a:r>
            <a:r>
              <a:rPr lang="en-US" altLang="zh-CN" sz="1800" dirty="0" err="1" smtClean="0"/>
              <a:t>Rijndael</a:t>
            </a:r>
            <a:r>
              <a:rPr lang="zh-CN" altLang="en-US" sz="1800" dirty="0" smtClean="0"/>
              <a:t>成为</a:t>
            </a:r>
            <a:r>
              <a:rPr lang="en-US" altLang="zh-CN" sz="1800" dirty="0" smtClean="0"/>
              <a:t>DES</a:t>
            </a:r>
            <a:r>
              <a:rPr lang="zh-CN" altLang="en-US" sz="1800" dirty="0" smtClean="0"/>
              <a:t>的替代者</a:t>
            </a:r>
            <a:r>
              <a:rPr lang="en-US" altLang="zh-CN" sz="1800" dirty="0" smtClean="0"/>
              <a:t>AES</a:t>
            </a:r>
            <a:r>
              <a:rPr lang="zh-CN" altLang="en-US" sz="1800" dirty="0" smtClean="0"/>
              <a:t>；</a:t>
            </a:r>
            <a:endParaRPr lang="en-US" altLang="zh-CN" sz="1800" dirty="0" smtClean="0"/>
          </a:p>
          <a:p>
            <a:pPr eaLnBrk="1" hangingPunct="1">
              <a:lnSpc>
                <a:spcPct val="100000"/>
              </a:lnSpc>
            </a:pPr>
            <a:r>
              <a:rPr lang="zh-CN" altLang="en-US" sz="2000" dirty="0" smtClean="0"/>
              <a:t>公钥密码使得发送端和接收端无密钥传输的保密通信成为可能</a:t>
            </a:r>
            <a:endParaRPr lang="zh-CN" altLang="en-US" sz="2000" i="1" dirty="0" smtClean="0"/>
          </a:p>
          <a:p>
            <a:pPr lvl="1" eaLnBrk="1" hangingPunct="1">
              <a:lnSpc>
                <a:spcPct val="100000"/>
              </a:lnSpc>
            </a:pPr>
            <a:r>
              <a:rPr lang="en-US" altLang="zh-CN" sz="1800" dirty="0" smtClean="0"/>
              <a:t>1976</a:t>
            </a:r>
            <a:r>
              <a:rPr lang="zh-CN" altLang="en-US" sz="1800" dirty="0" smtClean="0"/>
              <a:t>年</a:t>
            </a:r>
            <a:r>
              <a:rPr lang="en-US" altLang="zh-CN" sz="1800" dirty="0" err="1" smtClean="0"/>
              <a:t>Diffie</a:t>
            </a:r>
            <a:r>
              <a:rPr lang="en-US" altLang="zh-CN" sz="1800" dirty="0" smtClean="0"/>
              <a:t> &amp; Hellman</a:t>
            </a:r>
            <a:r>
              <a:rPr lang="zh-CN" altLang="en-US" sz="1800" dirty="0" smtClean="0"/>
              <a:t>的</a:t>
            </a:r>
            <a:r>
              <a:rPr lang="zh-CN" altLang="en-US" sz="1800" dirty="0" smtClean="0">
                <a:latin typeface="华文中宋" pitchFamily="2" charset="-122"/>
              </a:rPr>
              <a:t>“</a:t>
            </a:r>
            <a:r>
              <a:rPr lang="en-US" altLang="zh-CN" sz="1800" dirty="0" smtClean="0"/>
              <a:t>New Directions in Cryptography</a:t>
            </a:r>
            <a:r>
              <a:rPr lang="en-US" altLang="zh-CN" sz="1800" dirty="0" smtClean="0">
                <a:latin typeface="华文中宋" pitchFamily="2" charset="-122"/>
              </a:rPr>
              <a:t>”</a:t>
            </a:r>
            <a:r>
              <a:rPr lang="zh-CN" altLang="en-US" sz="1800" dirty="0" smtClean="0"/>
              <a:t>提出非对称密钥密码的概念，并提出了著名的</a:t>
            </a:r>
            <a:r>
              <a:rPr lang="en-US" altLang="zh-CN" sz="1800" dirty="0" smtClean="0"/>
              <a:t>DH</a:t>
            </a:r>
            <a:r>
              <a:rPr lang="zh-CN" altLang="en-US" sz="1800" dirty="0" smtClean="0"/>
              <a:t>密钥交换协议</a:t>
            </a:r>
          </a:p>
          <a:p>
            <a:pPr lvl="1" eaLnBrk="1" hangingPunct="1">
              <a:lnSpc>
                <a:spcPct val="100000"/>
              </a:lnSpc>
            </a:pPr>
            <a:r>
              <a:rPr lang="en-US" altLang="zh-CN" sz="1800" dirty="0" smtClean="0"/>
              <a:t>1977</a:t>
            </a:r>
            <a:r>
              <a:rPr lang="zh-CN" altLang="en-US" sz="1800" dirty="0" smtClean="0"/>
              <a:t>年</a:t>
            </a:r>
            <a:r>
              <a:rPr lang="en-US" altLang="zh-CN" sz="1800" dirty="0" err="1" smtClean="0"/>
              <a:t>Rivest</a:t>
            </a:r>
            <a:r>
              <a:rPr lang="en-US" altLang="zh-CN" sz="1800" dirty="0" smtClean="0"/>
              <a:t>, Shamir &amp; </a:t>
            </a:r>
            <a:r>
              <a:rPr lang="en-US" altLang="zh-CN" sz="1800" dirty="0" err="1" smtClean="0"/>
              <a:t>Adleman</a:t>
            </a:r>
            <a:r>
              <a:rPr lang="zh-CN" altLang="en-US" sz="1800" dirty="0" smtClean="0"/>
              <a:t>提出了第一个比较完善的公钥密码体制</a:t>
            </a:r>
            <a:r>
              <a:rPr lang="en-US" altLang="zh-CN" sz="1800" dirty="0" smtClean="0"/>
              <a:t>RSA</a:t>
            </a:r>
            <a:r>
              <a:rPr lang="zh-CN" altLang="en-US" sz="1800" dirty="0" smtClean="0"/>
              <a:t>公钥算法，基于大数分解困难性</a:t>
            </a:r>
          </a:p>
          <a:p>
            <a:pPr lvl="1" eaLnBrk="1" hangingPunct="1">
              <a:lnSpc>
                <a:spcPct val="100000"/>
              </a:lnSpc>
            </a:pPr>
            <a:r>
              <a:rPr lang="zh-CN" altLang="en-US" sz="1800" dirty="0" smtClean="0"/>
              <a:t>而</a:t>
            </a:r>
            <a:r>
              <a:rPr lang="en-US" altLang="zh-CN" sz="1800" dirty="0" err="1" smtClean="0"/>
              <a:t>Merkle</a:t>
            </a:r>
            <a:r>
              <a:rPr lang="en-US" altLang="zh-CN" sz="1800" dirty="0" smtClean="0"/>
              <a:t>-Hellman</a:t>
            </a:r>
            <a:r>
              <a:rPr lang="zh-CN" altLang="en-US" sz="1800" dirty="0" smtClean="0"/>
              <a:t>的背包密码，很快被破解了</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3" name="内容占位符 2"/>
          <p:cNvSpPr>
            <a:spLocks noGrp="1"/>
          </p:cNvSpPr>
          <p:nvPr>
            <p:ph idx="1"/>
          </p:nvPr>
        </p:nvSpPr>
        <p:spPr>
          <a:xfrm>
            <a:off x="457200" y="838200"/>
            <a:ext cx="8458200" cy="5791200"/>
          </a:xfrm>
        </p:spPr>
        <p:txBody>
          <a:bodyPr/>
          <a:lstStyle/>
          <a:p>
            <a:pPr lvl="1" eaLnBrk="1" hangingPunct="1">
              <a:lnSpc>
                <a:spcPct val="100000"/>
              </a:lnSpc>
            </a:pPr>
            <a:r>
              <a:rPr lang="en-US" altLang="zh-CN" sz="1800" dirty="0" smtClean="0"/>
              <a:t>80</a:t>
            </a:r>
            <a:r>
              <a:rPr lang="zh-CN" altLang="en-US" sz="1800" dirty="0" smtClean="0"/>
              <a:t>年代出现了基于离散对数的密码算法</a:t>
            </a:r>
            <a:endParaRPr lang="en-US" altLang="zh-CN" sz="1800" dirty="0" smtClean="0"/>
          </a:p>
          <a:p>
            <a:pPr lvl="1" eaLnBrk="1" hangingPunct="1">
              <a:lnSpc>
                <a:spcPct val="100000"/>
              </a:lnSpc>
            </a:pPr>
            <a:r>
              <a:rPr lang="en-US" altLang="zh-CN" sz="1800" dirty="0" smtClean="0"/>
              <a:t>1984</a:t>
            </a:r>
            <a:r>
              <a:rPr lang="zh-CN" altLang="en-US" sz="1800" dirty="0" smtClean="0"/>
              <a:t>年</a:t>
            </a:r>
            <a:r>
              <a:rPr lang="en-US" altLang="zh-CN" sz="1800" dirty="0" err="1" smtClean="0"/>
              <a:t>C.H.Bennett</a:t>
            </a:r>
            <a:r>
              <a:rPr lang="zh-CN" altLang="en-US" sz="1800" dirty="0" smtClean="0"/>
              <a:t>和</a:t>
            </a:r>
            <a:r>
              <a:rPr lang="en-US" altLang="zh-CN" sz="1800" dirty="0" err="1" smtClean="0"/>
              <a:t>G.Brassard</a:t>
            </a:r>
            <a:r>
              <a:rPr lang="zh-CN" altLang="en-US" sz="1800" dirty="0" smtClean="0"/>
              <a:t>首次提出量子密码技术</a:t>
            </a:r>
            <a:r>
              <a:rPr lang="en-US" altLang="zh-CN" sz="1800" dirty="0" smtClean="0"/>
              <a:t>(BB84</a:t>
            </a:r>
            <a:r>
              <a:rPr lang="zh-CN" altLang="en-US" sz="1800" dirty="0" smtClean="0"/>
              <a:t>协议</a:t>
            </a:r>
            <a:r>
              <a:rPr lang="en-US" altLang="zh-CN" sz="1800" dirty="0" smtClean="0"/>
              <a:t>)</a:t>
            </a:r>
            <a:r>
              <a:rPr lang="zh-CN" altLang="en-US" sz="1800" dirty="0" smtClean="0"/>
              <a:t>，利用量子纠缠态和测不准原理，有望实现一次一密的无条件安全密码体制</a:t>
            </a:r>
            <a:endParaRPr lang="en-US" altLang="zh-CN" sz="1800" dirty="0" smtClean="0"/>
          </a:p>
          <a:p>
            <a:pPr lvl="1" eaLnBrk="1" hangingPunct="1">
              <a:lnSpc>
                <a:spcPct val="100000"/>
              </a:lnSpc>
            </a:pPr>
            <a:r>
              <a:rPr lang="en-US" altLang="zh-CN" sz="1800" dirty="0" smtClean="0"/>
              <a:t>1989</a:t>
            </a:r>
            <a:r>
              <a:rPr lang="zh-CN" altLang="en-US" sz="1800" dirty="0" smtClean="0"/>
              <a:t>年</a:t>
            </a:r>
            <a:r>
              <a:rPr lang="en-US" altLang="zh-CN" sz="1800" dirty="0" err="1" smtClean="0"/>
              <a:t>R.Mathews</a:t>
            </a:r>
            <a:r>
              <a:rPr lang="zh-CN" altLang="en-US" sz="1800" dirty="0" smtClean="0"/>
              <a:t>等首次将混沌理论用于序列密码中，称为混沌密码</a:t>
            </a:r>
          </a:p>
          <a:p>
            <a:pPr lvl="1" eaLnBrk="1" hangingPunct="1">
              <a:lnSpc>
                <a:spcPct val="100000"/>
              </a:lnSpc>
            </a:pPr>
            <a:r>
              <a:rPr lang="en-US" altLang="zh-CN" sz="1800" dirty="0" smtClean="0"/>
              <a:t>90</a:t>
            </a:r>
            <a:r>
              <a:rPr lang="zh-CN" altLang="en-US" sz="1800" dirty="0" smtClean="0"/>
              <a:t>年代逐步出现基于椭圆曲线离散对数问题的公钥算法</a:t>
            </a:r>
          </a:p>
          <a:p>
            <a:pPr lvl="1" eaLnBrk="1" hangingPunct="1">
              <a:lnSpc>
                <a:spcPct val="100000"/>
              </a:lnSpc>
            </a:pPr>
            <a:r>
              <a:rPr lang="en-US" altLang="zh-CN" sz="1800" dirty="0" smtClean="0"/>
              <a:t>91</a:t>
            </a:r>
            <a:r>
              <a:rPr lang="zh-CN" altLang="en-US" sz="1800" dirty="0" smtClean="0"/>
              <a:t>年提出</a:t>
            </a:r>
            <a:r>
              <a:rPr lang="en-US" altLang="zh-CN" sz="1800" dirty="0" smtClean="0"/>
              <a:t>DSA</a:t>
            </a:r>
            <a:r>
              <a:rPr lang="zh-CN" altLang="en-US" sz="1800" dirty="0" smtClean="0"/>
              <a:t>签名算法标准</a:t>
            </a:r>
            <a:endParaRPr lang="en-US" altLang="zh-CN" sz="1800" dirty="0" smtClean="0"/>
          </a:p>
          <a:p>
            <a:pPr lvl="1" eaLnBrk="1" hangingPunct="1">
              <a:lnSpc>
                <a:spcPct val="100000"/>
              </a:lnSpc>
            </a:pPr>
            <a:r>
              <a:rPr lang="en-US" altLang="zh-CN" sz="1800" dirty="0" smtClean="0"/>
              <a:t>95</a:t>
            </a:r>
            <a:r>
              <a:rPr lang="zh-CN" altLang="en-US" sz="1800" dirty="0" smtClean="0"/>
              <a:t>年提出安全散列函数</a:t>
            </a:r>
            <a:r>
              <a:rPr lang="en-US" altLang="zh-CN" sz="1800" dirty="0" smtClean="0"/>
              <a:t>SHA</a:t>
            </a:r>
          </a:p>
          <a:p>
            <a:pPr eaLnBrk="1" hangingPunct="1">
              <a:lnSpc>
                <a:spcPct val="100000"/>
              </a:lnSpc>
            </a:pPr>
            <a:r>
              <a:rPr lang="en-US" altLang="zh-CN" sz="2000" dirty="0" smtClean="0"/>
              <a:t>(5)</a:t>
            </a:r>
            <a:r>
              <a:rPr lang="zh-CN" altLang="en-US" sz="2000" dirty="0" smtClean="0"/>
              <a:t>新的研究领域和未来发展</a:t>
            </a:r>
          </a:p>
          <a:p>
            <a:pPr lvl="1" eaLnBrk="1" hangingPunct="1">
              <a:lnSpc>
                <a:spcPct val="100000"/>
              </a:lnSpc>
            </a:pPr>
            <a:r>
              <a:rPr lang="zh-CN" altLang="en-US" sz="2000" dirty="0" smtClean="0"/>
              <a:t>后量子密码学</a:t>
            </a:r>
            <a:r>
              <a:rPr lang="en-US" altLang="zh-CN" sz="2000" dirty="0" smtClean="0"/>
              <a:t>post-quantum cryptography</a:t>
            </a:r>
            <a:r>
              <a:rPr lang="zh-CN" altLang="en-US" sz="2000" dirty="0" smtClean="0"/>
              <a:t>，用于抵抗量子计算</a:t>
            </a:r>
          </a:p>
          <a:p>
            <a:pPr lvl="2" eaLnBrk="1" hangingPunct="1">
              <a:lnSpc>
                <a:spcPct val="100000"/>
              </a:lnSpc>
            </a:pPr>
            <a:r>
              <a:rPr lang="zh-CN" altLang="en-US" sz="2000" dirty="0" smtClean="0"/>
              <a:t>量子计算，对于一些指数级复杂度的困难问题，量子计算只相当于多项式时间，是容易的，可破译</a:t>
            </a:r>
            <a:r>
              <a:rPr lang="en-US" altLang="zh-CN" sz="2000" dirty="0" smtClean="0"/>
              <a:t>RSA</a:t>
            </a:r>
            <a:r>
              <a:rPr lang="zh-CN" altLang="en-US" sz="2000" dirty="0" smtClean="0"/>
              <a:t>，</a:t>
            </a:r>
            <a:r>
              <a:rPr lang="en-US" altLang="zh-CN" sz="2000" dirty="0" smtClean="0"/>
              <a:t>DSA</a:t>
            </a:r>
            <a:r>
              <a:rPr lang="zh-CN" altLang="en-US" sz="2000" dirty="0" smtClean="0"/>
              <a:t>，</a:t>
            </a:r>
            <a:r>
              <a:rPr lang="en-US" altLang="zh-CN" sz="2000" dirty="0" smtClean="0"/>
              <a:t>ECDSA</a:t>
            </a:r>
          </a:p>
          <a:p>
            <a:pPr lvl="2" eaLnBrk="1" hangingPunct="1">
              <a:lnSpc>
                <a:spcPct val="100000"/>
              </a:lnSpc>
            </a:pPr>
            <a:r>
              <a:rPr lang="en-US" altLang="zh-CN" sz="2000" dirty="0" smtClean="0"/>
              <a:t>2006</a:t>
            </a:r>
            <a:r>
              <a:rPr lang="zh-CN" altLang="en-US" sz="2000" dirty="0" smtClean="0"/>
              <a:t>年在比利时鲁汶天主教大学召开了第一次后量子密码学的国际会议</a:t>
            </a:r>
          </a:p>
          <a:p>
            <a:pPr lvl="2" eaLnBrk="1" hangingPunct="1">
              <a:lnSpc>
                <a:spcPct val="100000"/>
              </a:lnSpc>
            </a:pPr>
            <a:r>
              <a:rPr lang="en-US" altLang="zh-CN" sz="2000" dirty="0" smtClean="0"/>
              <a:t>Hash</a:t>
            </a:r>
            <a:r>
              <a:rPr lang="zh-CN" altLang="en-US" sz="2000" dirty="0" smtClean="0"/>
              <a:t>、基于编码、格、多变量二次方程等的公钥密码，以及对称密码可以抵抗量子计算</a:t>
            </a:r>
            <a:endParaRPr lang="en-US" altLang="zh-CN"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 </a:t>
            </a:r>
            <a:r>
              <a:rPr lang="zh-CN" altLang="en-US" dirty="0" smtClean="0"/>
              <a:t>密码学发展的源动力</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lnSpc>
                <a:spcPct val="150000"/>
              </a:lnSpc>
            </a:pPr>
            <a:r>
              <a:rPr lang="zh-CN" altLang="en-US" sz="2400" dirty="0" smtClean="0"/>
              <a:t>随着信息时代的来临，现代密码学正以前所未有的速度向前发展，在这一点上，有以下几个原因值得关注</a:t>
            </a:r>
          </a:p>
          <a:p>
            <a:pPr lvl="1" eaLnBrk="1" hangingPunct="1">
              <a:lnSpc>
                <a:spcPct val="150000"/>
              </a:lnSpc>
            </a:pPr>
            <a:r>
              <a:rPr lang="zh-CN" altLang="en-US" sz="2000" dirty="0" smtClean="0"/>
              <a:t>国家安全和军事需求的推动，这也是密码学起源的直接原因</a:t>
            </a:r>
          </a:p>
          <a:p>
            <a:pPr lvl="1" eaLnBrk="1" hangingPunct="1">
              <a:lnSpc>
                <a:spcPct val="150000"/>
              </a:lnSpc>
            </a:pPr>
            <a:r>
              <a:rPr lang="zh-CN" altLang="en-US" sz="2000" dirty="0" smtClean="0"/>
              <a:t>人类的计算能力在近</a:t>
            </a:r>
            <a:r>
              <a:rPr lang="en-US" altLang="zh-CN" sz="2000" dirty="0" smtClean="0"/>
              <a:t>60</a:t>
            </a:r>
            <a:r>
              <a:rPr lang="zh-CN" altLang="en-US" sz="2000" dirty="0" smtClean="0"/>
              <a:t>年中得到了长足的进步，电子器件不断更新，这将使已有的密码算法越来越不安全，必须设计新的密码算法</a:t>
            </a:r>
          </a:p>
          <a:p>
            <a:pPr lvl="1" eaLnBrk="1" hangingPunct="1">
              <a:lnSpc>
                <a:spcPct val="150000"/>
              </a:lnSpc>
            </a:pPr>
            <a:r>
              <a:rPr lang="zh-CN" altLang="en-US" sz="2000" dirty="0" smtClean="0"/>
              <a:t>现代通信网络技术的发展，催生了大量的网络应用，对密码技术所能提供的功能和安全强度也不断提出新的要求</a:t>
            </a:r>
            <a:endParaRPr lang="en-US" altLang="zh-CN" sz="2000" dirty="0" smtClean="0"/>
          </a:p>
          <a:p>
            <a:pPr eaLnBrk="1" hangingPunct="1"/>
            <a:r>
              <a:rPr lang="en-US" altLang="zh-CN" sz="2400" dirty="0" smtClean="0"/>
              <a:t>1. </a:t>
            </a:r>
            <a:r>
              <a:rPr lang="zh-CN" altLang="en-US" sz="2400" dirty="0" smtClean="0"/>
              <a:t>电子技术高速发展，电子器件不断更新换代</a:t>
            </a:r>
          </a:p>
          <a:p>
            <a:pPr lvl="1" eaLnBrk="1" hangingPunct="1"/>
            <a:r>
              <a:rPr lang="zh-CN" altLang="en-US" sz="2000" dirty="0" smtClean="0">
                <a:latin typeface="Times New Roman" pitchFamily="18" charset="0"/>
              </a:rPr>
              <a:t>电子管</a:t>
            </a:r>
            <a:r>
              <a:rPr lang="zh-CN" altLang="en-US" sz="2000" dirty="0" smtClean="0">
                <a:latin typeface="Times New Roman" pitchFamily="18" charset="0"/>
                <a:cs typeface="Times New Roman" pitchFamily="18" charset="0"/>
              </a:rPr>
              <a:t>→</a:t>
            </a:r>
            <a:r>
              <a:rPr lang="zh-CN" altLang="en-US" sz="2000" dirty="0" smtClean="0">
                <a:latin typeface="Times New Roman" pitchFamily="18" charset="0"/>
              </a:rPr>
              <a:t>晶体管</a:t>
            </a:r>
            <a:r>
              <a:rPr lang="zh-CN" altLang="en-US" sz="2000" dirty="0" smtClean="0">
                <a:latin typeface="Times New Roman" pitchFamily="18" charset="0"/>
                <a:cs typeface="Times New Roman" pitchFamily="18" charset="0"/>
              </a:rPr>
              <a:t>→</a:t>
            </a:r>
            <a:r>
              <a:rPr lang="zh-CN" altLang="en-US" sz="2000" dirty="0" smtClean="0">
                <a:latin typeface="Times New Roman" pitchFamily="18" charset="0"/>
              </a:rPr>
              <a:t>微电子技术</a:t>
            </a:r>
            <a:r>
              <a:rPr lang="en-US" altLang="zh-CN" sz="2000" dirty="0" smtClean="0">
                <a:latin typeface="Times New Roman" pitchFamily="18" charset="0"/>
              </a:rPr>
              <a:t>(IC/VLSI)</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量子器件→纳米器件</a:t>
            </a:r>
          </a:p>
          <a:p>
            <a:pPr lvl="1" eaLnBrk="1" hangingPunct="1"/>
            <a:r>
              <a:rPr lang="zh-CN" altLang="en-US" sz="2000" dirty="0" smtClean="0">
                <a:latin typeface="Times New Roman" pitchFamily="18" charset="0"/>
              </a:rPr>
              <a:t>未来，人类将进入量子计算时代</a:t>
            </a:r>
            <a:endParaRPr lang="en-US" altLang="zh-CN"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 </a:t>
            </a:r>
            <a:r>
              <a:rPr lang="zh-CN" altLang="en-US" dirty="0" smtClean="0"/>
              <a:t>密码学发展的源动力</a:t>
            </a:r>
            <a:endParaRPr lang="zh-CN" altLang="en-US" dirty="0"/>
          </a:p>
        </p:txBody>
      </p:sp>
      <p:sp>
        <p:nvSpPr>
          <p:cNvPr id="3" name="内容占位符 2"/>
          <p:cNvSpPr>
            <a:spLocks noGrp="1"/>
          </p:cNvSpPr>
          <p:nvPr>
            <p:ph idx="1"/>
          </p:nvPr>
        </p:nvSpPr>
        <p:spPr>
          <a:xfrm>
            <a:off x="381000" y="914400"/>
            <a:ext cx="8763000" cy="5638800"/>
          </a:xfrm>
        </p:spPr>
        <p:txBody>
          <a:bodyPr/>
          <a:lstStyle/>
          <a:p>
            <a:pPr marL="342900" lvl="1" indent="-342900" eaLnBrk="1" hangingPunct="1">
              <a:lnSpc>
                <a:spcPct val="110000"/>
              </a:lnSpc>
              <a:spcBef>
                <a:spcPts val="600"/>
              </a:spcBef>
              <a:spcAft>
                <a:spcPts val="300"/>
              </a:spcAft>
              <a:buClr>
                <a:schemeClr val="tx2"/>
              </a:buClr>
              <a:buFont typeface="Wingdings" pitchFamily="2" charset="2"/>
              <a:buChar char="Ü"/>
            </a:pPr>
            <a:r>
              <a:rPr lang="en-US" altLang="zh-CN" u="sng" dirty="0" smtClean="0">
                <a:solidFill>
                  <a:srgbClr val="0000FF"/>
                </a:solidFill>
                <a:effectLst>
                  <a:outerShdw blurRad="38100" dist="38100" dir="2700000" algn="tl">
                    <a:srgbClr val="000000">
                      <a:alpha val="43137"/>
                    </a:srgbClr>
                  </a:outerShdw>
                </a:effectLst>
              </a:rPr>
              <a:t>2. </a:t>
            </a:r>
            <a:r>
              <a:rPr lang="zh-CN" altLang="en-US" u="sng" dirty="0" smtClean="0">
                <a:solidFill>
                  <a:srgbClr val="0000FF"/>
                </a:solidFill>
                <a:effectLst>
                  <a:outerShdw blurRad="38100" dist="38100" dir="2700000" algn="tl">
                    <a:srgbClr val="000000">
                      <a:alpha val="43137"/>
                    </a:srgbClr>
                  </a:outerShdw>
                </a:effectLst>
              </a:rPr>
              <a:t>计算机及其处理器技术不断升级，</a:t>
            </a:r>
            <a:r>
              <a:rPr lang="zh-CN" altLang="en-US" u="sng" dirty="0" smtClean="0">
                <a:solidFill>
                  <a:srgbClr val="0000FF"/>
                </a:solidFill>
                <a:effectLst>
                  <a:outerShdw blurRad="38100" dist="38100" dir="2700000" algn="tl">
                    <a:srgbClr val="000000">
                      <a:alpha val="43137"/>
                    </a:srgbClr>
                  </a:outerShdw>
                </a:effectLst>
                <a:latin typeface="Times New Roman" pitchFamily="18" charset="0"/>
              </a:rPr>
              <a:t>破译能力不断加强</a:t>
            </a:r>
            <a:endParaRPr lang="zh-CN" altLang="en-US" u="sng" dirty="0" smtClean="0">
              <a:solidFill>
                <a:srgbClr val="0000FF"/>
              </a:solidFill>
              <a:effectLst>
                <a:outerShdw blurRad="38100" dist="38100" dir="2700000" algn="tl">
                  <a:srgbClr val="000000">
                    <a:alpha val="43137"/>
                  </a:srgbClr>
                </a:outerShdw>
              </a:effectLst>
            </a:endParaRPr>
          </a:p>
          <a:p>
            <a:pPr lvl="1" eaLnBrk="1" hangingPunct="1">
              <a:lnSpc>
                <a:spcPct val="110000"/>
              </a:lnSpc>
              <a:spcBef>
                <a:spcPts val="600"/>
              </a:spcBef>
              <a:spcAft>
                <a:spcPts val="300"/>
              </a:spcAft>
            </a:pPr>
            <a:r>
              <a:rPr lang="zh-CN" altLang="en-US" sz="2000" dirty="0" smtClean="0"/>
              <a:t>计算机是早期电子信息系统的主要载体，随着处理器的不断升级，处理能力越发强大</a:t>
            </a:r>
          </a:p>
          <a:p>
            <a:pPr lvl="1" eaLnBrk="1" hangingPunct="1">
              <a:lnSpc>
                <a:spcPct val="110000"/>
              </a:lnSpc>
              <a:spcBef>
                <a:spcPts val="600"/>
              </a:spcBef>
              <a:spcAft>
                <a:spcPts val="300"/>
              </a:spcAft>
            </a:pPr>
            <a:r>
              <a:rPr lang="en-US" altLang="zh-CN" sz="2000" dirty="0" smtClean="0">
                <a:latin typeface="Times New Roman" pitchFamily="18" charset="0"/>
              </a:rPr>
              <a:t>(1) </a:t>
            </a:r>
            <a:r>
              <a:rPr lang="zh-CN" altLang="en-US" sz="2000" dirty="0" smtClean="0">
                <a:latin typeface="Times New Roman" pitchFamily="18" charset="0"/>
              </a:rPr>
              <a:t>电子管：</a:t>
            </a:r>
            <a:r>
              <a:rPr lang="en-US" altLang="zh-CN" sz="2000" dirty="0" smtClean="0">
                <a:latin typeface="Times New Roman" pitchFamily="18" charset="0"/>
              </a:rPr>
              <a:t>1946.2.14</a:t>
            </a:r>
            <a:r>
              <a:rPr lang="zh-CN" altLang="en-US" sz="2000" dirty="0" smtClean="0">
                <a:latin typeface="Times New Roman" pitchFamily="18" charset="0"/>
              </a:rPr>
              <a:t>，第一台计算机诞生</a:t>
            </a:r>
          </a:p>
          <a:p>
            <a:pPr lvl="1" eaLnBrk="1" hangingPunct="1">
              <a:lnSpc>
                <a:spcPct val="110000"/>
              </a:lnSpc>
              <a:spcBef>
                <a:spcPts val="600"/>
              </a:spcBef>
              <a:spcAft>
                <a:spcPts val="300"/>
              </a:spcAft>
            </a:pPr>
            <a:r>
              <a:rPr lang="en-US" altLang="zh-CN" sz="2000" dirty="0" smtClean="0">
                <a:latin typeface="Times New Roman" pitchFamily="18" charset="0"/>
              </a:rPr>
              <a:t>(2) </a:t>
            </a:r>
            <a:r>
              <a:rPr lang="zh-CN" altLang="en-US" sz="2000" dirty="0" smtClean="0">
                <a:latin typeface="Times New Roman" pitchFamily="18" charset="0"/>
              </a:rPr>
              <a:t>晶体管</a:t>
            </a:r>
            <a:r>
              <a:rPr lang="en-US" altLang="zh-CN" sz="2000" dirty="0" smtClean="0">
                <a:latin typeface="Times New Roman" pitchFamily="18" charset="0"/>
              </a:rPr>
              <a:t>/</a:t>
            </a:r>
            <a:r>
              <a:rPr lang="zh-CN" altLang="en-US" sz="2000" dirty="0" smtClean="0">
                <a:latin typeface="Times New Roman" pitchFamily="18" charset="0"/>
              </a:rPr>
              <a:t>微电子技术</a:t>
            </a:r>
          </a:p>
          <a:p>
            <a:pPr lvl="2" eaLnBrk="1" hangingPunct="1">
              <a:lnSpc>
                <a:spcPct val="110000"/>
              </a:lnSpc>
              <a:spcBef>
                <a:spcPts val="600"/>
              </a:spcBef>
              <a:spcAft>
                <a:spcPts val="0"/>
              </a:spcAft>
            </a:pPr>
            <a:r>
              <a:rPr lang="en-US" altLang="zh-CN" sz="1800" dirty="0" smtClean="0">
                <a:latin typeface="Times New Roman" pitchFamily="18" charset="0"/>
              </a:rPr>
              <a:t>Z80</a:t>
            </a:r>
            <a:r>
              <a:rPr lang="zh-CN" altLang="en-US" sz="1800" dirty="0" smtClean="0">
                <a:latin typeface="Times New Roman" pitchFamily="18" charset="0"/>
              </a:rPr>
              <a:t>，</a:t>
            </a:r>
            <a:r>
              <a:rPr lang="en-US" altLang="zh-CN" sz="1800" dirty="0" smtClean="0">
                <a:latin typeface="Times New Roman" pitchFamily="18" charset="0"/>
              </a:rPr>
              <a:t>8086</a:t>
            </a:r>
            <a:r>
              <a:rPr lang="zh-CN" altLang="en-US" sz="1800" dirty="0" smtClean="0">
                <a:latin typeface="Times New Roman" pitchFamily="18" charset="0"/>
              </a:rPr>
              <a:t>，</a:t>
            </a:r>
            <a:r>
              <a:rPr lang="en-US" altLang="zh-CN" sz="1800" dirty="0" smtClean="0">
                <a:latin typeface="Times New Roman" pitchFamily="18" charset="0"/>
              </a:rPr>
              <a:t>Pentium</a:t>
            </a:r>
            <a:r>
              <a:rPr lang="zh-CN" altLang="en-US" sz="1800" dirty="0" smtClean="0">
                <a:latin typeface="Times New Roman" pitchFamily="18" charset="0"/>
              </a:rPr>
              <a:t>，双核技术，多核技术</a:t>
            </a:r>
            <a:endParaRPr lang="en-US" altLang="zh-CN" sz="1800" dirty="0" smtClean="0">
              <a:latin typeface="Times New Roman" pitchFamily="18" charset="0"/>
            </a:endParaRPr>
          </a:p>
          <a:p>
            <a:pPr lvl="2" eaLnBrk="1" hangingPunct="1">
              <a:lnSpc>
                <a:spcPct val="110000"/>
              </a:lnSpc>
              <a:spcBef>
                <a:spcPts val="600"/>
              </a:spcBef>
              <a:spcAft>
                <a:spcPts val="0"/>
              </a:spcAft>
            </a:pPr>
            <a:r>
              <a:rPr lang="zh-CN" altLang="en-US" sz="1800" dirty="0" smtClean="0">
                <a:latin typeface="Times New Roman" pitchFamily="18" charset="0"/>
              </a:rPr>
              <a:t>低端的</a:t>
            </a:r>
            <a:r>
              <a:rPr lang="en-US" altLang="zh-CN" sz="1800" dirty="0" smtClean="0">
                <a:latin typeface="Times New Roman" pitchFamily="18" charset="0"/>
              </a:rPr>
              <a:t>C51</a:t>
            </a:r>
            <a:r>
              <a:rPr lang="zh-CN" altLang="en-US" sz="1800" dirty="0" smtClean="0">
                <a:latin typeface="Times New Roman" pitchFamily="18" charset="0"/>
              </a:rPr>
              <a:t>、</a:t>
            </a:r>
            <a:r>
              <a:rPr lang="en-US" altLang="zh-CN" sz="1800" dirty="0" smtClean="0">
                <a:latin typeface="Times New Roman" pitchFamily="18" charset="0"/>
              </a:rPr>
              <a:t>ARM</a:t>
            </a:r>
            <a:r>
              <a:rPr lang="zh-CN" altLang="en-US" sz="1800" dirty="0" smtClean="0">
                <a:latin typeface="Times New Roman" pitchFamily="18" charset="0"/>
              </a:rPr>
              <a:t>、国产的有中科院计算所推出的龙芯系列</a:t>
            </a:r>
            <a:endParaRPr lang="en-US" altLang="zh-CN" sz="1800" dirty="0" smtClean="0">
              <a:latin typeface="Times New Roman" pitchFamily="18" charset="0"/>
            </a:endParaRPr>
          </a:p>
          <a:p>
            <a:pPr lvl="1" eaLnBrk="1" hangingPunct="1">
              <a:lnSpc>
                <a:spcPct val="110000"/>
              </a:lnSpc>
              <a:spcBef>
                <a:spcPts val="600"/>
              </a:spcBef>
              <a:spcAft>
                <a:spcPts val="300"/>
              </a:spcAft>
            </a:pPr>
            <a:r>
              <a:rPr lang="en-US" altLang="zh-CN" sz="2200" dirty="0" smtClean="0">
                <a:latin typeface="Times New Roman" pitchFamily="18" charset="0"/>
              </a:rPr>
              <a:t>(3) </a:t>
            </a:r>
            <a:r>
              <a:rPr lang="zh-CN" altLang="en-US" sz="2200" dirty="0" smtClean="0">
                <a:latin typeface="Times New Roman" pitchFamily="18" charset="0"/>
              </a:rPr>
              <a:t>量子计算机，基于量子计算</a:t>
            </a:r>
            <a:r>
              <a:rPr lang="en-US" altLang="zh-CN" sz="2000" dirty="0" smtClean="0">
                <a:solidFill>
                  <a:srgbClr val="C00000"/>
                </a:solidFill>
              </a:rPr>
              <a:t>(Quantum Computation)</a:t>
            </a:r>
            <a:endParaRPr lang="en-US" altLang="zh-CN" sz="2200" dirty="0" smtClean="0">
              <a:latin typeface="Times New Roman" pitchFamily="18" charset="0"/>
            </a:endParaRPr>
          </a:p>
          <a:p>
            <a:pPr lvl="2" eaLnBrk="1" hangingPunct="1">
              <a:lnSpc>
                <a:spcPct val="110000"/>
              </a:lnSpc>
              <a:spcBef>
                <a:spcPts val="600"/>
              </a:spcBef>
              <a:spcAft>
                <a:spcPts val="300"/>
              </a:spcAft>
            </a:pPr>
            <a:r>
              <a:rPr lang="zh-CN" altLang="en-US" sz="1800" dirty="0" smtClean="0"/>
              <a:t>依照量子力学理论进行的新型计算，量子比特的叠加性使其可以同时处于</a:t>
            </a:r>
            <a:r>
              <a:rPr lang="en-US" altLang="zh-CN" sz="1800" dirty="0" smtClean="0"/>
              <a:t>0,1</a:t>
            </a:r>
            <a:r>
              <a:rPr lang="zh-CN" altLang="en-US" sz="1800" dirty="0" smtClean="0"/>
              <a:t>或者之间的某个值，使量子计算机具有内在并行性</a:t>
            </a:r>
          </a:p>
          <a:p>
            <a:pPr lvl="2" eaLnBrk="1" hangingPunct="1">
              <a:lnSpc>
                <a:spcPct val="110000"/>
              </a:lnSpc>
              <a:spcBef>
                <a:spcPts val="600"/>
              </a:spcBef>
              <a:spcAft>
                <a:spcPts val="300"/>
              </a:spcAft>
            </a:pPr>
            <a:r>
              <a:rPr lang="zh-CN" altLang="en-US" sz="1800" dirty="0" smtClean="0">
                <a:latin typeface="Times New Roman" pitchFamily="18" charset="0"/>
              </a:rPr>
              <a:t>典型的，可解决一些</a:t>
            </a:r>
            <a:r>
              <a:rPr lang="en-US" altLang="zh-CN" sz="1800" dirty="0" smtClean="0">
                <a:latin typeface="Times New Roman" pitchFamily="18" charset="0"/>
              </a:rPr>
              <a:t>NP</a:t>
            </a:r>
            <a:r>
              <a:rPr lang="zh-CN" altLang="en-US" sz="1800" dirty="0" smtClean="0">
                <a:latin typeface="Times New Roman" pitchFamily="18" charset="0"/>
              </a:rPr>
              <a:t>问题</a:t>
            </a:r>
            <a:endParaRPr lang="en-US" altLang="zh-CN" sz="1800" dirty="0" smtClean="0">
              <a:latin typeface="Times New Roman" pitchFamily="18" charset="0"/>
            </a:endParaRPr>
          </a:p>
          <a:p>
            <a:pPr lvl="1" eaLnBrk="1" hangingPunct="1">
              <a:lnSpc>
                <a:spcPct val="110000"/>
              </a:lnSpc>
              <a:spcBef>
                <a:spcPts val="600"/>
              </a:spcBef>
              <a:spcAft>
                <a:spcPts val="300"/>
              </a:spcAft>
            </a:pPr>
            <a:r>
              <a:rPr lang="en-US" altLang="zh-CN" sz="2000" dirty="0" smtClean="0">
                <a:solidFill>
                  <a:srgbClr val="C00000"/>
                </a:solidFill>
              </a:rPr>
              <a:t>(4) </a:t>
            </a:r>
            <a:r>
              <a:rPr lang="zh-CN" altLang="en-US" sz="2000" dirty="0" smtClean="0">
                <a:solidFill>
                  <a:srgbClr val="C00000"/>
                </a:solidFill>
              </a:rPr>
              <a:t>超级计算机</a:t>
            </a:r>
            <a:r>
              <a:rPr lang="en-US" altLang="zh-CN" sz="2000" dirty="0" smtClean="0">
                <a:solidFill>
                  <a:srgbClr val="C00000"/>
                </a:solidFill>
              </a:rPr>
              <a:t>(Super Computer)</a:t>
            </a:r>
            <a:endParaRPr lang="zh-CN" altLang="en-US" sz="2000" dirty="0" smtClean="0">
              <a:solidFill>
                <a:srgbClr val="C00000"/>
              </a:solidFill>
            </a:endParaRPr>
          </a:p>
          <a:p>
            <a:pPr lvl="2" eaLnBrk="1" hangingPunct="1">
              <a:lnSpc>
                <a:spcPct val="110000"/>
              </a:lnSpc>
              <a:spcBef>
                <a:spcPts val="600"/>
              </a:spcBef>
              <a:spcAft>
                <a:spcPts val="300"/>
              </a:spcAft>
            </a:pPr>
            <a:r>
              <a:rPr lang="zh-CN" altLang="en-US" sz="1800" dirty="0" smtClean="0"/>
              <a:t>由数百数千甚至更多的处理器（机）组成的，每秒几十亿次以上运算能力，可用于核物理、天气预报、经济决策等。目前我国“天河二号”速度居首</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 </a:t>
            </a:r>
            <a:r>
              <a:rPr lang="zh-CN" altLang="en-US" dirty="0" smtClean="0"/>
              <a:t>密码学发展的源动力</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r>
              <a:rPr lang="en-US" altLang="zh-CN" sz="2400" dirty="0" smtClean="0"/>
              <a:t>3. </a:t>
            </a:r>
            <a:r>
              <a:rPr lang="zh-CN" altLang="en-US" sz="2400" dirty="0" smtClean="0"/>
              <a:t>网络技术及应用的发展对密码学不论从安全性上还是功能上都提出了新的要求</a:t>
            </a:r>
          </a:p>
          <a:p>
            <a:pPr lvl="1" eaLnBrk="1" hangingPunct="1"/>
            <a:r>
              <a:rPr lang="zh-CN" altLang="en-US" sz="2000" dirty="0" smtClean="0">
                <a:latin typeface="Times New Roman" pitchFamily="18" charset="0"/>
              </a:rPr>
              <a:t>网络是计算机技术和通信技术结合的产物，随着网络信息系统的发展，特别是</a:t>
            </a:r>
            <a:r>
              <a:rPr lang="zh-CN" altLang="en-US" sz="2000" dirty="0" smtClean="0"/>
              <a:t>物联网和泛在网的发展，提出了对海量数据的存储、计算和处理的需求，</a:t>
            </a:r>
            <a:r>
              <a:rPr lang="zh-CN" altLang="en-US" sz="2000" dirty="0" smtClean="0">
                <a:solidFill>
                  <a:srgbClr val="0000FF"/>
                </a:solidFill>
              </a:rPr>
              <a:t>人类的计算、存储和处理能力将大幅度上升</a:t>
            </a:r>
            <a:r>
              <a:rPr lang="zh-CN" altLang="en-US" sz="2000" dirty="0" smtClean="0"/>
              <a:t>：</a:t>
            </a:r>
            <a:endParaRPr lang="en-US" altLang="zh-CN" sz="2000" dirty="0" smtClean="0"/>
          </a:p>
          <a:p>
            <a:pPr lvl="1" eaLnBrk="1" hangingPunct="1"/>
            <a:r>
              <a:rPr lang="zh-CN" altLang="en-US" sz="2000" dirty="0" smtClean="0">
                <a:latin typeface="Times New Roman" pitchFamily="18" charset="0"/>
              </a:rPr>
              <a:t>目前基础通信网络已经成熟，正在向全</a:t>
            </a:r>
            <a:r>
              <a:rPr lang="en-US" altLang="zh-CN" sz="2000" dirty="0" smtClean="0">
                <a:latin typeface="Times New Roman" pitchFamily="18" charset="0"/>
              </a:rPr>
              <a:t>IP</a:t>
            </a:r>
            <a:r>
              <a:rPr lang="zh-CN" altLang="en-US" sz="2000" dirty="0" smtClean="0">
                <a:latin typeface="Times New Roman" pitchFamily="18" charset="0"/>
              </a:rPr>
              <a:t>网络过渡</a:t>
            </a:r>
            <a:endParaRPr lang="en-US" altLang="zh-CN" sz="2000" dirty="0" smtClean="0">
              <a:latin typeface="Times New Roman" pitchFamily="18" charset="0"/>
            </a:endParaRPr>
          </a:p>
          <a:p>
            <a:pPr lvl="2" eaLnBrk="1" hangingPunct="1"/>
            <a:r>
              <a:rPr lang="zh-CN" altLang="en-US" sz="1800" dirty="0" smtClean="0">
                <a:latin typeface="Times New Roman" pitchFamily="18" charset="0"/>
              </a:rPr>
              <a:t>通信网络与</a:t>
            </a:r>
            <a:r>
              <a:rPr lang="en-US" altLang="zh-CN" sz="1800" dirty="0" smtClean="0">
                <a:latin typeface="Times New Roman" pitchFamily="18" charset="0"/>
              </a:rPr>
              <a:t>IP</a:t>
            </a:r>
            <a:r>
              <a:rPr lang="zh-CN" altLang="en-US" sz="1800" dirty="0" smtClean="0">
                <a:latin typeface="Times New Roman" pitchFamily="18" charset="0"/>
              </a:rPr>
              <a:t>网络有本质的不同，前者属于电路交换，在通信过程中，双方要独占一条逻辑链路，利用率极低，这也是目前</a:t>
            </a:r>
            <a:r>
              <a:rPr lang="en-US" altLang="zh-CN" sz="1800" dirty="0" smtClean="0">
                <a:latin typeface="Times New Roman" pitchFamily="18" charset="0"/>
              </a:rPr>
              <a:t>3G</a:t>
            </a:r>
            <a:r>
              <a:rPr lang="zh-CN" altLang="en-US" sz="1800" dirty="0" smtClean="0">
                <a:latin typeface="Times New Roman" pitchFamily="18" charset="0"/>
              </a:rPr>
              <a:t>以内的移动通信网络普遍的情况</a:t>
            </a:r>
            <a:endParaRPr lang="en-US" altLang="zh-CN" sz="1800" dirty="0" smtClean="0">
              <a:latin typeface="Times New Roman" pitchFamily="18" charset="0"/>
            </a:endParaRPr>
          </a:p>
          <a:p>
            <a:pPr lvl="2" eaLnBrk="1" hangingPunct="1"/>
            <a:r>
              <a:rPr lang="en-US" altLang="zh-CN" sz="1800" dirty="0" smtClean="0">
                <a:latin typeface="Times New Roman" pitchFamily="18" charset="0"/>
              </a:rPr>
              <a:t>IP</a:t>
            </a:r>
            <a:r>
              <a:rPr lang="zh-CN" altLang="en-US" sz="1800" dirty="0" smtClean="0">
                <a:latin typeface="Times New Roman" pitchFamily="18" charset="0"/>
              </a:rPr>
              <a:t>网络属于分组交换，多个用户的数据包共享信道，极大的提高资源利用率，未来的移动网络爆款</a:t>
            </a:r>
            <a:r>
              <a:rPr lang="en-US" altLang="zh-CN" sz="1800" dirty="0" smtClean="0">
                <a:latin typeface="Times New Roman" pitchFamily="18" charset="0"/>
              </a:rPr>
              <a:t>4G</a:t>
            </a:r>
            <a:r>
              <a:rPr lang="zh-CN" altLang="en-US" sz="1800" dirty="0" smtClean="0">
                <a:latin typeface="Times New Roman" pitchFamily="18" charset="0"/>
              </a:rPr>
              <a:t>的骨干网和</a:t>
            </a:r>
            <a:r>
              <a:rPr lang="en-US" altLang="zh-CN" sz="1800" dirty="0" smtClean="0">
                <a:latin typeface="Times New Roman" pitchFamily="18" charset="0"/>
              </a:rPr>
              <a:t>5G</a:t>
            </a:r>
            <a:r>
              <a:rPr lang="zh-CN" altLang="en-US" sz="1800" dirty="0" smtClean="0">
                <a:latin typeface="Times New Roman" pitchFamily="18" charset="0"/>
              </a:rPr>
              <a:t>全</a:t>
            </a:r>
            <a:r>
              <a:rPr lang="en-US" altLang="zh-CN" sz="1800" dirty="0" smtClean="0">
                <a:latin typeface="Times New Roman" pitchFamily="18" charset="0"/>
              </a:rPr>
              <a:t>IP</a:t>
            </a:r>
            <a:r>
              <a:rPr lang="zh-CN" altLang="en-US" sz="1800" dirty="0" smtClean="0">
                <a:latin typeface="Times New Roman" pitchFamily="18" charset="0"/>
              </a:rPr>
              <a:t>网络都使用</a:t>
            </a:r>
            <a:r>
              <a:rPr lang="en-US" altLang="zh-CN" sz="1800" dirty="0" smtClean="0">
                <a:latin typeface="Times New Roman" pitchFamily="18" charset="0"/>
              </a:rPr>
              <a:t>IP</a:t>
            </a:r>
            <a:r>
              <a:rPr lang="zh-CN" altLang="en-US" sz="1800" dirty="0" smtClean="0">
                <a:latin typeface="Times New Roman" pitchFamily="18" charset="0"/>
              </a:rPr>
              <a:t>技术。</a:t>
            </a:r>
            <a:r>
              <a:rPr lang="en-US" altLang="zh-CN" sz="1800" dirty="0" smtClean="0">
                <a:latin typeface="Times New Roman" pitchFamily="18" charset="0"/>
              </a:rPr>
              <a:t>IP</a:t>
            </a:r>
            <a:r>
              <a:rPr lang="zh-CN" altLang="en-US" sz="1800" dirty="0" smtClean="0">
                <a:latin typeface="Times New Roman" pitchFamily="18" charset="0"/>
              </a:rPr>
              <a:t>技术是未来网络的主要发展方向。</a:t>
            </a:r>
            <a:endParaRPr lang="en-US" altLang="zh-CN" sz="1800" dirty="0" smtClean="0">
              <a:latin typeface="Times New Roman" pitchFamily="18" charset="0"/>
            </a:endParaRPr>
          </a:p>
          <a:p>
            <a:pPr lvl="3" eaLnBrk="1" hangingPunct="1"/>
            <a:r>
              <a:rPr lang="zh-CN" altLang="en-US" sz="1800" dirty="0" smtClean="0">
                <a:latin typeface="Times New Roman" pitchFamily="18" charset="0"/>
              </a:rPr>
              <a:t>现代智能手机均支持对两类网络的接入，其中移动通信网通过</a:t>
            </a:r>
            <a:r>
              <a:rPr lang="en-US" altLang="zh-CN" sz="1800" dirty="0" smtClean="0">
                <a:latin typeface="Times New Roman" pitchFamily="18" charset="0"/>
              </a:rPr>
              <a:t>WAP</a:t>
            </a:r>
            <a:r>
              <a:rPr lang="zh-CN" altLang="en-US" sz="1800" dirty="0" smtClean="0">
                <a:latin typeface="Times New Roman" pitchFamily="18" charset="0"/>
              </a:rPr>
              <a:t>接入互联网</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 </a:t>
            </a:r>
            <a:r>
              <a:rPr lang="zh-CN" altLang="en-US" dirty="0" smtClean="0"/>
              <a:t>密码学发展的源动力</a:t>
            </a:r>
            <a:endParaRPr lang="zh-CN" altLang="en-US" dirty="0"/>
          </a:p>
        </p:txBody>
      </p:sp>
      <p:sp>
        <p:nvSpPr>
          <p:cNvPr id="3" name="内容占位符 2"/>
          <p:cNvSpPr>
            <a:spLocks noGrp="1"/>
          </p:cNvSpPr>
          <p:nvPr>
            <p:ph idx="1"/>
          </p:nvPr>
        </p:nvSpPr>
        <p:spPr>
          <a:xfrm>
            <a:off x="457200" y="838200"/>
            <a:ext cx="8458200" cy="5791200"/>
          </a:xfrm>
        </p:spPr>
        <p:txBody>
          <a:bodyPr/>
          <a:lstStyle/>
          <a:p>
            <a:pPr>
              <a:buFont typeface="Wingdings" pitchFamily="2" charset="2"/>
              <a:buChar char="l"/>
            </a:pPr>
            <a:r>
              <a:rPr lang="en-US" altLang="zh-CN" sz="2400" dirty="0" smtClean="0"/>
              <a:t>(2) </a:t>
            </a:r>
            <a:r>
              <a:rPr lang="zh-CN" altLang="en-US" sz="2400" dirty="0" smtClean="0"/>
              <a:t>互联网 </a:t>
            </a:r>
            <a:r>
              <a:rPr lang="en-US" altLang="zh-CN" sz="2400" dirty="0" smtClean="0"/>
              <a:t>Internet</a:t>
            </a:r>
            <a:endParaRPr lang="zh-CN" altLang="en-US" sz="2400" dirty="0" smtClean="0">
              <a:latin typeface="Times New Roman" pitchFamily="18" charset="0"/>
            </a:endParaRPr>
          </a:p>
          <a:p>
            <a:pPr lvl="1">
              <a:spcBef>
                <a:spcPts val="600"/>
              </a:spcBef>
              <a:spcAft>
                <a:spcPct val="0"/>
              </a:spcAft>
            </a:pPr>
            <a:r>
              <a:rPr lang="zh-CN" altLang="en-US" sz="2000" dirty="0" smtClean="0"/>
              <a:t>任何人在任何时间，任何地点可随意接入</a:t>
            </a:r>
            <a:r>
              <a:rPr lang="en-US" altLang="zh-CN" sz="2000" dirty="0" smtClean="0">
                <a:solidFill>
                  <a:srgbClr val="0000FF"/>
                </a:solidFill>
              </a:rPr>
              <a:t>(3A</a:t>
            </a:r>
            <a:r>
              <a:rPr lang="zh-CN" altLang="en-US" sz="2000" dirty="0" smtClean="0">
                <a:solidFill>
                  <a:srgbClr val="0000FF"/>
                </a:solidFill>
              </a:rPr>
              <a:t>化通信</a:t>
            </a:r>
            <a:r>
              <a:rPr lang="en-US" altLang="zh-CN" sz="2000" dirty="0" smtClean="0">
                <a:solidFill>
                  <a:srgbClr val="0000FF"/>
                </a:solidFill>
              </a:rPr>
              <a:t>)</a:t>
            </a:r>
          </a:p>
          <a:p>
            <a:pPr lvl="1">
              <a:spcBef>
                <a:spcPts val="600"/>
              </a:spcBef>
              <a:spcAft>
                <a:spcPct val="0"/>
              </a:spcAft>
            </a:pPr>
            <a:r>
              <a:rPr lang="en-US" altLang="zh-CN" sz="2000" dirty="0" smtClean="0"/>
              <a:t>TCP/IPv4</a:t>
            </a:r>
            <a:r>
              <a:rPr lang="zh-CN" altLang="en-US" sz="2000" dirty="0" smtClean="0"/>
              <a:t>协议，支持各种应用，由于地址耗尽逐渐向</a:t>
            </a:r>
            <a:r>
              <a:rPr lang="en-US" altLang="zh-CN" sz="2000" dirty="0" smtClean="0"/>
              <a:t>TCP/IPv6</a:t>
            </a:r>
            <a:r>
              <a:rPr lang="zh-CN" altLang="en-US" sz="2000" dirty="0" smtClean="0"/>
              <a:t>过渡</a:t>
            </a:r>
            <a:endParaRPr lang="zh-CN" altLang="en-US" sz="2000" dirty="0" smtClean="0">
              <a:latin typeface="Times New Roman" pitchFamily="18" charset="0"/>
            </a:endParaRPr>
          </a:p>
          <a:p>
            <a:pPr lvl="1">
              <a:spcBef>
                <a:spcPts val="600"/>
              </a:spcBef>
              <a:spcAft>
                <a:spcPct val="0"/>
              </a:spcAft>
            </a:pPr>
            <a:r>
              <a:rPr lang="zh-CN" altLang="en-US" sz="2000" dirty="0" smtClean="0"/>
              <a:t>全球性，高度分布式，开放性，共享性，拓扑动态性</a:t>
            </a:r>
            <a:endParaRPr lang="en-US" altLang="zh-CN" sz="2000" dirty="0" smtClean="0"/>
          </a:p>
          <a:p>
            <a:pPr lvl="1" eaLnBrk="1" hangingPunct="1">
              <a:spcBef>
                <a:spcPts val="600"/>
              </a:spcBef>
              <a:spcAft>
                <a:spcPct val="0"/>
              </a:spcAft>
            </a:pPr>
            <a:r>
              <a:rPr lang="zh-CN" altLang="en-US" sz="2000" dirty="0" smtClean="0"/>
              <a:t>人类已经进入大数据时代：过去两年内产生了整个人类文明全部数据中的</a:t>
            </a:r>
            <a:r>
              <a:rPr lang="en-US" altLang="zh-CN" sz="2000" dirty="0" smtClean="0"/>
              <a:t>90%</a:t>
            </a:r>
            <a:r>
              <a:rPr lang="zh-CN" altLang="en-US" sz="2000" dirty="0" smtClean="0"/>
              <a:t>，这要求</a:t>
            </a:r>
            <a:r>
              <a:rPr lang="zh-CN" altLang="en-US" sz="2000" dirty="0" smtClean="0">
                <a:solidFill>
                  <a:srgbClr val="0000FF"/>
                </a:solidFill>
              </a:rPr>
              <a:t>人类的计算、存储和处理能力必须大幅度上升</a:t>
            </a:r>
            <a:endParaRPr lang="zh-CN" altLang="en-US" sz="2000" dirty="0" smtClean="0"/>
          </a:p>
          <a:p>
            <a:pPr lvl="1" eaLnBrk="1" hangingPunct="1">
              <a:spcBef>
                <a:spcPts val="600"/>
              </a:spcBef>
              <a:spcAft>
                <a:spcPct val="0"/>
              </a:spcAft>
            </a:pPr>
            <a:r>
              <a:rPr lang="zh-CN" altLang="en-US" sz="2000" dirty="0" smtClean="0">
                <a:solidFill>
                  <a:srgbClr val="C00000"/>
                </a:solidFill>
              </a:rPr>
              <a:t>云计算</a:t>
            </a:r>
            <a:r>
              <a:rPr lang="en-US" altLang="zh-CN" sz="2000" dirty="0" smtClean="0">
                <a:solidFill>
                  <a:srgbClr val="C00000"/>
                </a:solidFill>
              </a:rPr>
              <a:t>(Cloud Computing)</a:t>
            </a:r>
            <a:endParaRPr lang="zh-CN" altLang="en-US" sz="2000" dirty="0" smtClean="0">
              <a:solidFill>
                <a:srgbClr val="C00000"/>
              </a:solidFill>
            </a:endParaRPr>
          </a:p>
          <a:p>
            <a:pPr lvl="2" eaLnBrk="1" hangingPunct="1">
              <a:spcBef>
                <a:spcPts val="600"/>
              </a:spcBef>
              <a:spcAft>
                <a:spcPct val="0"/>
              </a:spcAft>
            </a:pPr>
            <a:r>
              <a:rPr lang="zh-CN" altLang="en-US" sz="2000" dirty="0" smtClean="0">
                <a:solidFill>
                  <a:srgbClr val="0000FF"/>
                </a:solidFill>
              </a:rPr>
              <a:t>是一种基于互联网的计算方式，通过这种方式，共享的软硬件</a:t>
            </a:r>
            <a:r>
              <a:rPr lang="en-US" altLang="zh-CN" sz="2000" dirty="0" smtClean="0">
                <a:solidFill>
                  <a:srgbClr val="0000FF"/>
                </a:solidFill>
              </a:rPr>
              <a:t>(</a:t>
            </a:r>
            <a:r>
              <a:rPr lang="zh-CN" altLang="en-US" sz="2000" dirty="0" smtClean="0">
                <a:solidFill>
                  <a:srgbClr val="0000FF"/>
                </a:solidFill>
              </a:rPr>
              <a:t>空闲</a:t>
            </a:r>
            <a:r>
              <a:rPr lang="en-US" altLang="zh-CN" sz="2000" dirty="0" smtClean="0">
                <a:solidFill>
                  <a:srgbClr val="0000FF"/>
                </a:solidFill>
              </a:rPr>
              <a:t>)</a:t>
            </a:r>
            <a:r>
              <a:rPr lang="zh-CN" altLang="en-US" sz="2000" dirty="0" smtClean="0">
                <a:solidFill>
                  <a:srgbClr val="0000FF"/>
                </a:solidFill>
              </a:rPr>
              <a:t>资源和信息可以按需提供给计算机和其他设备，还能有效存储和处理大数据</a:t>
            </a:r>
            <a:r>
              <a:rPr lang="en-US" altLang="zh-CN" sz="2000" dirty="0" smtClean="0"/>
              <a:t>(</a:t>
            </a:r>
            <a:r>
              <a:rPr lang="zh-CN" altLang="en-US" sz="2000" dirty="0" smtClean="0"/>
              <a:t>海量数据</a:t>
            </a:r>
            <a:r>
              <a:rPr lang="en-US" altLang="zh-CN" sz="2000" dirty="0" smtClean="0"/>
              <a:t>)</a:t>
            </a:r>
            <a:r>
              <a:rPr lang="zh-CN" altLang="en-US" sz="2000" dirty="0" smtClean="0"/>
              <a:t>，如</a:t>
            </a:r>
            <a:r>
              <a:rPr lang="zh-CN" altLang="en-US" sz="2000" dirty="0" smtClean="0">
                <a:solidFill>
                  <a:srgbClr val="0000FF"/>
                </a:solidFill>
              </a:rPr>
              <a:t>云存储、网络云盘</a:t>
            </a:r>
            <a:endParaRPr lang="en-US" altLang="zh-CN" sz="2000" dirty="0" smtClean="0">
              <a:solidFill>
                <a:srgbClr val="0000FF"/>
              </a:solidFill>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 </a:t>
            </a:r>
            <a:r>
              <a:rPr lang="zh-CN" altLang="en-US" dirty="0" smtClean="0"/>
              <a:t>密码学发展的源动力</a:t>
            </a:r>
            <a:endParaRPr lang="zh-CN" altLang="en-US" dirty="0"/>
          </a:p>
        </p:txBody>
      </p:sp>
      <p:sp>
        <p:nvSpPr>
          <p:cNvPr id="3" name="内容占位符 2"/>
          <p:cNvSpPr>
            <a:spLocks noGrp="1"/>
          </p:cNvSpPr>
          <p:nvPr>
            <p:ph idx="1"/>
          </p:nvPr>
        </p:nvSpPr>
        <p:spPr>
          <a:xfrm>
            <a:off x="457200" y="838200"/>
            <a:ext cx="8458200" cy="5791200"/>
          </a:xfrm>
        </p:spPr>
        <p:txBody>
          <a:bodyPr/>
          <a:lstStyle/>
          <a:p>
            <a:pPr lvl="1" eaLnBrk="1" hangingPunct="1">
              <a:lnSpc>
                <a:spcPct val="110000"/>
              </a:lnSpc>
            </a:pPr>
            <a:r>
              <a:rPr lang="zh-CN" altLang="en-US" sz="2000" dirty="0" smtClean="0"/>
              <a:t>大数据时代</a:t>
            </a:r>
          </a:p>
          <a:p>
            <a:pPr lvl="2" eaLnBrk="1" hangingPunct="1">
              <a:lnSpc>
                <a:spcPct val="110000"/>
              </a:lnSpc>
            </a:pPr>
            <a:r>
              <a:rPr lang="zh-CN" altLang="en-US" sz="2000" dirty="0" smtClean="0"/>
              <a:t>截止到</a:t>
            </a:r>
            <a:r>
              <a:rPr lang="en-US" altLang="zh-CN" sz="2000" dirty="0" smtClean="0"/>
              <a:t>2012</a:t>
            </a:r>
            <a:r>
              <a:rPr lang="zh-CN" altLang="en-US" sz="2000" dirty="0" smtClean="0"/>
              <a:t>年，数据量已经从</a:t>
            </a:r>
            <a:r>
              <a:rPr lang="en-US" altLang="zh-CN" sz="2000" dirty="0" smtClean="0"/>
              <a:t>TB</a:t>
            </a:r>
            <a:r>
              <a:rPr lang="zh-CN" altLang="en-US" sz="2000" dirty="0" smtClean="0"/>
              <a:t>（</a:t>
            </a:r>
            <a:r>
              <a:rPr lang="en-US" altLang="zh-CN" sz="2000" dirty="0" smtClean="0"/>
              <a:t>1024GB=1TB</a:t>
            </a:r>
            <a:r>
              <a:rPr lang="zh-CN" altLang="en-US" sz="2000" dirty="0" smtClean="0"/>
              <a:t>）级别跃升到</a:t>
            </a:r>
            <a:r>
              <a:rPr lang="en-US" altLang="zh-CN" sz="2000" dirty="0" smtClean="0"/>
              <a:t>PB</a:t>
            </a:r>
            <a:r>
              <a:rPr lang="zh-CN" altLang="en-US" sz="2000" dirty="0" smtClean="0"/>
              <a:t>（</a:t>
            </a:r>
            <a:r>
              <a:rPr lang="en-US" altLang="zh-CN" sz="2000" dirty="0" smtClean="0"/>
              <a:t>1024TB=1PB</a:t>
            </a:r>
            <a:r>
              <a:rPr lang="zh-CN" altLang="en-US" sz="2000" dirty="0" smtClean="0"/>
              <a:t>）、</a:t>
            </a:r>
            <a:r>
              <a:rPr lang="en-US" altLang="zh-CN" sz="2000" dirty="0" smtClean="0"/>
              <a:t>EB</a:t>
            </a:r>
            <a:r>
              <a:rPr lang="zh-CN" altLang="en-US" sz="2000" dirty="0" smtClean="0"/>
              <a:t>（</a:t>
            </a:r>
            <a:r>
              <a:rPr lang="en-US" altLang="zh-CN" sz="2000" dirty="0" smtClean="0"/>
              <a:t>1024PB=1EB</a:t>
            </a:r>
            <a:r>
              <a:rPr lang="zh-CN" altLang="en-US" sz="2000" dirty="0" smtClean="0"/>
              <a:t>）乃至</a:t>
            </a:r>
            <a:r>
              <a:rPr lang="en-US" altLang="zh-CN" sz="2000" dirty="0" smtClean="0"/>
              <a:t>ZB(1024EB=1ZB)</a:t>
            </a:r>
            <a:r>
              <a:rPr lang="zh-CN" altLang="en-US" sz="2000" dirty="0" smtClean="0"/>
              <a:t>级别</a:t>
            </a:r>
            <a:endParaRPr lang="zh-CN" altLang="en-US" sz="2000" dirty="0" smtClean="0">
              <a:latin typeface="Times New Roman" pitchFamily="18" charset="0"/>
            </a:endParaRPr>
          </a:p>
          <a:p>
            <a:pPr lvl="1" eaLnBrk="1" hangingPunct="1">
              <a:lnSpc>
                <a:spcPct val="100000"/>
              </a:lnSpc>
            </a:pPr>
            <a:r>
              <a:rPr lang="zh-CN" altLang="en-US" sz="2200" dirty="0" smtClean="0"/>
              <a:t>社交网络</a:t>
            </a:r>
            <a:r>
              <a:rPr lang="en-US" altLang="zh-CN" sz="2200" dirty="0" smtClean="0"/>
              <a:t>(The Social Network)</a:t>
            </a:r>
          </a:p>
          <a:p>
            <a:pPr lvl="2" eaLnBrk="1" hangingPunct="1">
              <a:lnSpc>
                <a:spcPct val="100000"/>
              </a:lnSpc>
            </a:pPr>
            <a:r>
              <a:rPr lang="zh-CN" altLang="en-US" sz="2000" dirty="0" smtClean="0"/>
              <a:t>如</a:t>
            </a:r>
            <a:r>
              <a:rPr lang="en-US" altLang="zh-CN" sz="2000" dirty="0" smtClean="0"/>
              <a:t>QQ</a:t>
            </a:r>
            <a:r>
              <a:rPr lang="zh-CN" altLang="en-US" sz="2000" dirty="0" smtClean="0"/>
              <a:t>群，人人网，微博，</a:t>
            </a:r>
            <a:r>
              <a:rPr lang="en-US" altLang="zh-CN" sz="2000" dirty="0" err="1" smtClean="0"/>
              <a:t>Facebook</a:t>
            </a:r>
            <a:r>
              <a:rPr lang="zh-CN" altLang="en-US" sz="2000" dirty="0" smtClean="0"/>
              <a:t>等</a:t>
            </a:r>
            <a:endParaRPr lang="en-US" altLang="zh-CN" sz="2000" dirty="0" smtClean="0"/>
          </a:p>
          <a:p>
            <a:pPr lvl="2" eaLnBrk="1" hangingPunct="1">
              <a:lnSpc>
                <a:spcPct val="100000"/>
              </a:lnSpc>
            </a:pPr>
            <a:r>
              <a:rPr lang="zh-CN" altLang="en-US" sz="2000" dirty="0" smtClean="0"/>
              <a:t>社交网站鼓励个人用户创建含有个人各类信息的说明文件</a:t>
            </a:r>
          </a:p>
          <a:p>
            <a:pPr>
              <a:buFont typeface="Wingdings" pitchFamily="2" charset="2"/>
              <a:buChar char="l"/>
            </a:pPr>
            <a:r>
              <a:rPr lang="en-US" altLang="zh-CN" sz="2400" dirty="0" smtClean="0"/>
              <a:t>(3) </a:t>
            </a:r>
            <a:r>
              <a:rPr lang="zh-CN" altLang="en-US" sz="2400" dirty="0" smtClean="0"/>
              <a:t>物联网</a:t>
            </a:r>
            <a:r>
              <a:rPr lang="en-US" altLang="zh-CN" sz="2400" dirty="0" smtClean="0"/>
              <a:t>(The Internet of things) </a:t>
            </a:r>
          </a:p>
          <a:p>
            <a:pPr lvl="1"/>
            <a:r>
              <a:rPr lang="zh-CN" altLang="en-US" sz="2000" dirty="0" smtClean="0"/>
              <a:t>物联网是通过</a:t>
            </a:r>
            <a:r>
              <a:rPr lang="en-US" altLang="zh-CN" sz="2000" dirty="0" smtClean="0"/>
              <a:t>RFID</a:t>
            </a:r>
            <a:r>
              <a:rPr lang="zh-CN" altLang="en-US" sz="2000" dirty="0" smtClean="0"/>
              <a:t>、全球定位等信息传感设备，按约定的协议，</a:t>
            </a:r>
            <a:r>
              <a:rPr lang="zh-CN" altLang="en-US" sz="2000" dirty="0" smtClean="0">
                <a:solidFill>
                  <a:srgbClr val="3604D6"/>
                </a:solidFill>
              </a:rPr>
              <a:t>把任何物品与互联网相连接</a:t>
            </a:r>
            <a:r>
              <a:rPr lang="zh-CN" altLang="en-US" sz="2000" dirty="0" smtClean="0"/>
              <a:t>，进行信息交换和通信，以实现智能化识别、定位、跟踪、监控和管理的一种网络。</a:t>
            </a:r>
            <a:r>
              <a:rPr lang="zh-CN" altLang="en-US" sz="2000" dirty="0" smtClean="0">
                <a:solidFill>
                  <a:srgbClr val="0000FF"/>
                </a:solidFill>
              </a:rPr>
              <a:t>向</a:t>
            </a:r>
            <a:r>
              <a:rPr lang="en-US" altLang="zh-CN" sz="2000" dirty="0" smtClean="0">
                <a:solidFill>
                  <a:srgbClr val="0000FF"/>
                </a:solidFill>
              </a:rPr>
              <a:t>4A</a:t>
            </a:r>
            <a:r>
              <a:rPr lang="zh-CN" altLang="en-US" sz="2000" dirty="0" smtClean="0">
                <a:solidFill>
                  <a:srgbClr val="0000FF"/>
                </a:solidFill>
              </a:rPr>
              <a:t>化过渡</a:t>
            </a:r>
          </a:p>
          <a:p>
            <a:pPr lvl="1" eaLnBrk="1" hangingPunct="1">
              <a:lnSpc>
                <a:spcPct val="110000"/>
              </a:lnSpc>
            </a:pPr>
            <a:r>
              <a:rPr lang="zh-CN" altLang="en-US" sz="2000" dirty="0" smtClean="0">
                <a:solidFill>
                  <a:srgbClr val="0000FF"/>
                </a:solidFill>
              </a:rPr>
              <a:t>传感器网</a:t>
            </a:r>
            <a:r>
              <a:rPr lang="zh-CN" altLang="en-US" sz="2000" dirty="0" smtClean="0"/>
              <a:t>是物联网的感知层部分，</a:t>
            </a:r>
            <a:r>
              <a:rPr lang="en-US" altLang="zh-CN" sz="2000" dirty="0" smtClean="0">
                <a:solidFill>
                  <a:srgbClr val="0000FF"/>
                </a:solidFill>
              </a:rPr>
              <a:t>RFID</a:t>
            </a:r>
            <a:r>
              <a:rPr lang="zh-CN" altLang="en-US" sz="2000" dirty="0" smtClean="0">
                <a:solidFill>
                  <a:srgbClr val="0000FF"/>
                </a:solidFill>
              </a:rPr>
              <a:t>等</a:t>
            </a:r>
            <a:r>
              <a:rPr lang="zh-CN" altLang="en-US" sz="2000" dirty="0" smtClean="0"/>
              <a:t>是物联网的静态识别部分</a:t>
            </a:r>
            <a:endParaRPr lang="en-US" altLang="zh-CN"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 </a:t>
            </a:r>
            <a:r>
              <a:rPr lang="zh-CN" altLang="en-US" dirty="0" smtClean="0"/>
              <a:t>密码学发展的源动力</a:t>
            </a:r>
            <a:endParaRPr lang="zh-CN" altLang="en-US" dirty="0"/>
          </a:p>
        </p:txBody>
      </p:sp>
      <p:sp>
        <p:nvSpPr>
          <p:cNvPr id="3" name="内容占位符 2"/>
          <p:cNvSpPr>
            <a:spLocks noGrp="1"/>
          </p:cNvSpPr>
          <p:nvPr>
            <p:ph idx="1"/>
          </p:nvPr>
        </p:nvSpPr>
        <p:spPr>
          <a:xfrm>
            <a:off x="381000" y="838200"/>
            <a:ext cx="8610600" cy="5791200"/>
          </a:xfrm>
        </p:spPr>
        <p:txBody>
          <a:bodyPr/>
          <a:lstStyle/>
          <a:p>
            <a:pPr>
              <a:buFont typeface="Wingdings" pitchFamily="2" charset="2"/>
              <a:buChar char="l"/>
            </a:pPr>
            <a:r>
              <a:rPr lang="en-US" altLang="zh-CN" sz="2400" dirty="0" smtClean="0"/>
              <a:t>(4) </a:t>
            </a:r>
            <a:r>
              <a:rPr lang="zh-CN" altLang="en-US" sz="2400" dirty="0" smtClean="0"/>
              <a:t>泛在网</a:t>
            </a:r>
            <a:r>
              <a:rPr lang="en-US" altLang="zh-CN" sz="2400" dirty="0" smtClean="0"/>
              <a:t>(Ubiquitous Network)</a:t>
            </a:r>
          </a:p>
          <a:p>
            <a:pPr lvl="1"/>
            <a:r>
              <a:rPr lang="zh-CN" altLang="en-US" sz="2000" dirty="0" smtClean="0"/>
              <a:t>是</a:t>
            </a:r>
            <a:r>
              <a:rPr lang="zh-CN" altLang="en-US" sz="2000" dirty="0" smtClean="0">
                <a:solidFill>
                  <a:srgbClr val="0000FF"/>
                </a:solidFill>
                <a:latin typeface="华文中宋" pitchFamily="2" charset="-122"/>
              </a:rPr>
              <a:t>“</a:t>
            </a:r>
            <a:r>
              <a:rPr lang="en-US" altLang="zh-CN" sz="2000" dirty="0" smtClean="0">
                <a:solidFill>
                  <a:srgbClr val="0000FF"/>
                </a:solidFill>
              </a:rPr>
              <a:t>4A</a:t>
            </a:r>
            <a:r>
              <a:rPr lang="en-US" altLang="zh-CN" sz="2000" dirty="0" smtClean="0">
                <a:solidFill>
                  <a:srgbClr val="0000FF"/>
                </a:solidFill>
                <a:latin typeface="华文中宋" pitchFamily="2" charset="-122"/>
              </a:rPr>
              <a:t>”</a:t>
            </a:r>
            <a:r>
              <a:rPr lang="zh-CN" altLang="en-US" sz="2000" dirty="0" smtClean="0">
                <a:solidFill>
                  <a:srgbClr val="0000FF"/>
                </a:solidFill>
              </a:rPr>
              <a:t>化通信</a:t>
            </a:r>
            <a:r>
              <a:rPr lang="zh-CN" altLang="en-US" sz="2000" dirty="0" smtClean="0"/>
              <a:t>，即在任何时间</a:t>
            </a:r>
            <a:r>
              <a:rPr lang="en-US" altLang="zh-CN" sz="2000" dirty="0" smtClean="0"/>
              <a:t>(anytime)</a:t>
            </a:r>
            <a:r>
              <a:rPr lang="zh-CN" altLang="en-US" sz="2000" dirty="0" smtClean="0"/>
              <a:t>、任何地点</a:t>
            </a:r>
            <a:r>
              <a:rPr lang="en-US" altLang="zh-CN" sz="2000" dirty="0" smtClean="0"/>
              <a:t>(anywhere)</a:t>
            </a:r>
            <a:r>
              <a:rPr lang="zh-CN" altLang="en-US" sz="2000" dirty="0" smtClean="0"/>
              <a:t>，任何人</a:t>
            </a:r>
            <a:r>
              <a:rPr lang="en-US" altLang="zh-CN" sz="2000" dirty="0" smtClean="0"/>
              <a:t>(anyone)</a:t>
            </a:r>
            <a:r>
              <a:rPr lang="zh-CN" altLang="en-US" sz="2000" dirty="0" smtClean="0"/>
              <a:t>、任何物</a:t>
            </a:r>
            <a:r>
              <a:rPr lang="en-US" altLang="zh-CN" sz="2000" dirty="0" smtClean="0"/>
              <a:t>(anything)</a:t>
            </a:r>
            <a:r>
              <a:rPr lang="zh-CN" altLang="en-US" sz="2000" dirty="0" smtClean="0"/>
              <a:t>之间进行通信</a:t>
            </a:r>
          </a:p>
          <a:p>
            <a:pPr lvl="1" eaLnBrk="1" hangingPunct="1">
              <a:lnSpc>
                <a:spcPct val="100000"/>
              </a:lnSpc>
            </a:pPr>
            <a:r>
              <a:rPr lang="zh-CN" altLang="en-US" sz="2000" dirty="0" smtClean="0">
                <a:solidFill>
                  <a:srgbClr val="0000FF"/>
                </a:solidFill>
              </a:rPr>
              <a:t>传感器网是泛在</a:t>
            </a:r>
            <a:r>
              <a:rPr lang="en-US" altLang="zh-CN" sz="2000" dirty="0" smtClean="0">
                <a:solidFill>
                  <a:srgbClr val="0000FF"/>
                </a:solidFill>
              </a:rPr>
              <a:t>/</a:t>
            </a:r>
            <a:r>
              <a:rPr lang="zh-CN" altLang="en-US" sz="2000" dirty="0" smtClean="0">
                <a:solidFill>
                  <a:srgbClr val="0000FF"/>
                </a:solidFill>
              </a:rPr>
              <a:t>物联网的组成部分，物联网是泛在网发展的物联阶段</a:t>
            </a:r>
            <a:endParaRPr lang="zh-CN" altLang="en-US" sz="2000" dirty="0" smtClean="0"/>
          </a:p>
          <a:p>
            <a:pPr lvl="1" eaLnBrk="1" hangingPunct="1">
              <a:lnSpc>
                <a:spcPct val="100000"/>
              </a:lnSpc>
            </a:pPr>
            <a:r>
              <a:rPr lang="zh-CN" altLang="en-US" sz="2000" dirty="0" smtClean="0"/>
              <a:t>基础通信网、互联网、物联网之间</a:t>
            </a:r>
            <a:r>
              <a:rPr lang="zh-CN" altLang="en-US" sz="2000" dirty="0" smtClean="0">
                <a:solidFill>
                  <a:srgbClr val="0000FF"/>
                </a:solidFill>
              </a:rPr>
              <a:t>相互协同融合是泛在网发展的目标</a:t>
            </a:r>
            <a:endParaRPr lang="en-US" altLang="zh-CN" sz="2000" dirty="0" smtClean="0">
              <a:solidFill>
                <a:srgbClr val="0000FF"/>
              </a:solidFill>
            </a:endParaRPr>
          </a:p>
          <a:p>
            <a:pPr lvl="1" eaLnBrk="1" hangingPunct="1">
              <a:lnSpc>
                <a:spcPct val="100000"/>
              </a:lnSpc>
            </a:pPr>
            <a:r>
              <a:rPr lang="en-US" altLang="zh-CN" sz="2000" u="sng" dirty="0" smtClean="0">
                <a:effectLst>
                  <a:outerShdw blurRad="38100" dist="38100" dir="2700000" algn="tl">
                    <a:srgbClr val="000000">
                      <a:alpha val="43137"/>
                    </a:srgbClr>
                  </a:outerShdw>
                </a:effectLst>
              </a:rPr>
              <a:t>IP</a:t>
            </a:r>
            <a:r>
              <a:rPr lang="zh-CN" altLang="en-US" sz="2000" u="sng" dirty="0" smtClean="0">
                <a:effectLst>
                  <a:outerShdw blurRad="38100" dist="38100" dir="2700000" algn="tl">
                    <a:srgbClr val="000000">
                      <a:alpha val="43137"/>
                    </a:srgbClr>
                  </a:outerShdw>
                </a:effectLst>
              </a:rPr>
              <a:t>技术是这种融合的必由方向</a:t>
            </a:r>
            <a:endParaRPr lang="en-US" altLang="zh-CN" sz="2000" u="sng" dirty="0" smtClean="0">
              <a:effectLst>
                <a:outerShdw blurRad="38100" dist="38100" dir="2700000" algn="tl">
                  <a:srgbClr val="000000">
                    <a:alpha val="43137"/>
                  </a:srgbClr>
                </a:outerShdw>
              </a:effectLst>
            </a:endParaRPr>
          </a:p>
          <a:p>
            <a:pPr lvl="1" eaLnBrk="1" hangingPunct="1">
              <a:spcBef>
                <a:spcPts val="600"/>
              </a:spcBef>
              <a:spcAft>
                <a:spcPct val="0"/>
              </a:spcAft>
            </a:pPr>
            <a:r>
              <a:rPr lang="zh-CN" altLang="en-US" sz="2000" dirty="0" smtClean="0">
                <a:solidFill>
                  <a:srgbClr val="C00000"/>
                </a:solidFill>
              </a:rPr>
              <a:t>普适计算</a:t>
            </a:r>
            <a:r>
              <a:rPr lang="en-US" altLang="zh-CN" sz="2000" dirty="0" smtClean="0">
                <a:solidFill>
                  <a:srgbClr val="C00000"/>
                </a:solidFill>
              </a:rPr>
              <a:t>(Pervasive Computing</a:t>
            </a:r>
            <a:r>
              <a:rPr lang="zh-CN" altLang="en-US" sz="2000" dirty="0" smtClean="0">
                <a:solidFill>
                  <a:srgbClr val="C00000"/>
                </a:solidFill>
              </a:rPr>
              <a:t>或</a:t>
            </a:r>
            <a:r>
              <a:rPr lang="en-US" altLang="zh-CN" sz="2000" dirty="0" smtClean="0">
                <a:solidFill>
                  <a:srgbClr val="C00000"/>
                </a:solidFill>
              </a:rPr>
              <a:t>Ubiquitous Computing)</a:t>
            </a:r>
          </a:p>
          <a:p>
            <a:pPr lvl="2" eaLnBrk="1" hangingPunct="1">
              <a:spcBef>
                <a:spcPts val="600"/>
              </a:spcBef>
              <a:spcAft>
                <a:spcPct val="0"/>
              </a:spcAft>
            </a:pPr>
            <a:r>
              <a:rPr lang="zh-CN" altLang="en-US" sz="2000" dirty="0" smtClean="0"/>
              <a:t>强调和环境融为一体的计算，</a:t>
            </a:r>
            <a:r>
              <a:rPr lang="zh-CN" altLang="en-US" sz="2000" dirty="0" smtClean="0">
                <a:solidFill>
                  <a:srgbClr val="0000FF"/>
                </a:solidFill>
              </a:rPr>
              <a:t>计算设备的尺寸将缩小到毫米甚至纳米级</a:t>
            </a:r>
            <a:endParaRPr lang="en-US" altLang="zh-CN" sz="2000" dirty="0" smtClean="0">
              <a:solidFill>
                <a:srgbClr val="0000FF"/>
              </a:solidFill>
            </a:endParaRPr>
          </a:p>
          <a:p>
            <a:pPr lvl="2" eaLnBrk="1" hangingPunct="1">
              <a:spcBef>
                <a:spcPts val="600"/>
              </a:spcBef>
              <a:spcAft>
                <a:spcPct val="0"/>
              </a:spcAft>
            </a:pPr>
            <a:r>
              <a:rPr lang="zh-CN" altLang="en-US" sz="2000" dirty="0" smtClean="0"/>
              <a:t>而计算机本身则从人们的视线里消失</a:t>
            </a:r>
            <a:endParaRPr lang="en-US" altLang="zh-CN" sz="2000" dirty="0" smtClean="0"/>
          </a:p>
          <a:p>
            <a:pPr lvl="2" eaLnBrk="1" hangingPunct="1">
              <a:spcBef>
                <a:spcPts val="600"/>
              </a:spcBef>
              <a:spcAft>
                <a:spcPct val="0"/>
              </a:spcAft>
            </a:pPr>
            <a:r>
              <a:rPr lang="zh-CN" altLang="en-US" sz="2000" dirty="0" smtClean="0"/>
              <a:t>在普适计算的模式下，</a:t>
            </a:r>
            <a:r>
              <a:rPr lang="zh-CN" altLang="en-US" sz="2000" dirty="0" smtClean="0">
                <a:solidFill>
                  <a:srgbClr val="0000FF"/>
                </a:solidFill>
              </a:rPr>
              <a:t>人们能够在任何时间、任何地点、以任何方式进行信息的获取与处理</a:t>
            </a:r>
            <a:r>
              <a:rPr lang="zh-CN" altLang="en-US" sz="2000" dirty="0" smtClean="0"/>
              <a:t>。</a:t>
            </a:r>
          </a:p>
          <a:p>
            <a:pPr lvl="2" eaLnBrk="1" hangingPunct="1">
              <a:spcBef>
                <a:spcPts val="600"/>
              </a:spcBef>
              <a:spcAft>
                <a:spcPct val="0"/>
              </a:spcAft>
            </a:pPr>
            <a:r>
              <a:rPr lang="zh-CN" altLang="en-US" sz="2000" dirty="0" smtClean="0">
                <a:solidFill>
                  <a:srgbClr val="0000FF"/>
                </a:solidFill>
              </a:rPr>
              <a:t>泛在网络是普适计算的基础</a:t>
            </a:r>
            <a:endParaRPr lang="zh-CN" altLang="en-US"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 </a:t>
            </a:r>
            <a:r>
              <a:rPr lang="zh-CN" altLang="en-US" dirty="0" smtClean="0"/>
              <a:t>密码学发展的源动力</a:t>
            </a:r>
            <a:endParaRPr lang="zh-CN" altLang="en-US" dirty="0"/>
          </a:p>
        </p:txBody>
      </p:sp>
      <p:sp>
        <p:nvSpPr>
          <p:cNvPr id="3" name="内容占位符 2"/>
          <p:cNvSpPr>
            <a:spLocks noGrp="1"/>
          </p:cNvSpPr>
          <p:nvPr>
            <p:ph idx="1"/>
          </p:nvPr>
        </p:nvSpPr>
        <p:spPr>
          <a:xfrm>
            <a:off x="457200" y="990600"/>
            <a:ext cx="8458200" cy="5638800"/>
          </a:xfrm>
        </p:spPr>
        <p:txBody>
          <a:bodyPr/>
          <a:lstStyle/>
          <a:p>
            <a:pPr eaLnBrk="1" hangingPunct="1">
              <a:lnSpc>
                <a:spcPct val="110000"/>
              </a:lnSpc>
            </a:pPr>
            <a:r>
              <a:rPr lang="zh-CN" altLang="en-US" sz="2400" dirty="0" smtClean="0"/>
              <a:t>然而计算能力的提升和网络应用的不断发展给信息安全及密码技术提出了新的挑战</a:t>
            </a:r>
          </a:p>
          <a:p>
            <a:pPr lvl="1" eaLnBrk="1" hangingPunct="1">
              <a:lnSpc>
                <a:spcPct val="110000"/>
              </a:lnSpc>
            </a:pPr>
            <a:r>
              <a:rPr lang="zh-CN" altLang="en-US" sz="2000" dirty="0" smtClean="0"/>
              <a:t>自</a:t>
            </a:r>
            <a:r>
              <a:rPr lang="en-US" altLang="zh-CN" sz="2000" dirty="0" smtClean="0"/>
              <a:t>20</a:t>
            </a:r>
            <a:r>
              <a:rPr lang="zh-CN" altLang="en-US" sz="2000" dirty="0" smtClean="0"/>
              <a:t>世纪</a:t>
            </a:r>
            <a:r>
              <a:rPr lang="en-US" altLang="zh-CN" sz="2000" dirty="0" smtClean="0"/>
              <a:t>80</a:t>
            </a:r>
            <a:r>
              <a:rPr lang="zh-CN" altLang="en-US" sz="2000" dirty="0" smtClean="0"/>
              <a:t>年代以来，</a:t>
            </a:r>
            <a:r>
              <a:rPr lang="en-US" altLang="zh-CN" sz="2000" dirty="0" smtClean="0"/>
              <a:t>Internet</a:t>
            </a:r>
            <a:r>
              <a:rPr lang="zh-CN" altLang="en-US" sz="2000" dirty="0" smtClean="0"/>
              <a:t>充斥着大量的计算机犯罪和网络入侵事件</a:t>
            </a:r>
          </a:p>
          <a:p>
            <a:pPr lvl="1" eaLnBrk="1" hangingPunct="1">
              <a:lnSpc>
                <a:spcPct val="110000"/>
              </a:lnSpc>
            </a:pPr>
            <a:r>
              <a:rPr lang="zh-CN" altLang="en-US" sz="2000" dirty="0" smtClean="0"/>
              <a:t>异构网络的不断融合使得网络中的实体在资源等方面存在严重差异，极其复杂，安全和信任问题的解决越来越困难</a:t>
            </a:r>
          </a:p>
          <a:p>
            <a:pPr eaLnBrk="1" hangingPunct="1">
              <a:lnSpc>
                <a:spcPct val="110000"/>
              </a:lnSpc>
            </a:pPr>
            <a:r>
              <a:rPr lang="zh-CN" altLang="en-US" sz="2400" dirty="0" smtClean="0"/>
              <a:t>信息安全技术在未来的泛在无线网络时代将成为首要的核心技术</a:t>
            </a:r>
          </a:p>
          <a:p>
            <a:pPr lvl="1" eaLnBrk="1" hangingPunct="1">
              <a:lnSpc>
                <a:spcPct val="110000"/>
              </a:lnSpc>
            </a:pPr>
            <a:r>
              <a:rPr lang="zh-CN" altLang="en-US" sz="2000" dirty="0" smtClean="0"/>
              <a:t>充满希望和挑战，成为重要的经济增长点，成为新的战场</a:t>
            </a:r>
          </a:p>
          <a:p>
            <a:pPr lvl="1" eaLnBrk="1" hangingPunct="1">
              <a:lnSpc>
                <a:spcPct val="110000"/>
              </a:lnSpc>
            </a:pPr>
            <a:r>
              <a:rPr lang="zh-CN" altLang="en-US" sz="2000" dirty="0" smtClean="0">
                <a:solidFill>
                  <a:srgbClr val="0000FF"/>
                </a:solidFill>
              </a:rPr>
              <a:t>密码技术作为保护数据安全和隐私的基本手段将凸显其核心地位</a:t>
            </a:r>
            <a:endParaRPr lang="en-US" altLang="zh-CN" sz="2000" dirty="0" smtClean="0">
              <a:solidFill>
                <a:srgbClr val="0000FF"/>
              </a:solidFill>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第一章   绪论</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r>
              <a:rPr lang="en-US" altLang="zh-CN" dirty="0" smtClean="0"/>
              <a:t>1.1 </a:t>
            </a:r>
            <a:r>
              <a:rPr lang="zh-CN" altLang="en-US" dirty="0" smtClean="0"/>
              <a:t>信息安全面临的威胁</a:t>
            </a:r>
            <a:endParaRPr lang="en-US" altLang="zh-CN" dirty="0" smtClean="0"/>
          </a:p>
          <a:p>
            <a:pPr eaLnBrk="1" hangingPunct="1"/>
            <a:r>
              <a:rPr lang="en-US" altLang="zh-CN" dirty="0" smtClean="0"/>
              <a:t>1.2 </a:t>
            </a:r>
            <a:r>
              <a:rPr lang="zh-CN" altLang="en-US" dirty="0" smtClean="0"/>
              <a:t>信息安全的模型</a:t>
            </a:r>
            <a:endParaRPr lang="en-US" altLang="zh-CN" dirty="0" smtClean="0"/>
          </a:p>
          <a:p>
            <a:pPr eaLnBrk="1" hangingPunct="1"/>
            <a:r>
              <a:rPr lang="en-US" altLang="zh-CN" dirty="0" smtClean="0"/>
              <a:t>1.3 </a:t>
            </a:r>
            <a:r>
              <a:rPr lang="zh-CN" altLang="en-US" dirty="0" smtClean="0"/>
              <a:t>安全业务和网络加密方式</a:t>
            </a:r>
          </a:p>
          <a:p>
            <a:pPr eaLnBrk="1" hangingPunct="1"/>
            <a:r>
              <a:rPr lang="en-US" altLang="zh-CN" dirty="0" smtClean="0"/>
              <a:t>1.4 </a:t>
            </a:r>
            <a:r>
              <a:rPr lang="zh-CN" altLang="en-US" dirty="0" smtClean="0"/>
              <a:t>密码学基本概念</a:t>
            </a:r>
            <a:endParaRPr lang="en-US" altLang="zh-CN" dirty="0" smtClean="0"/>
          </a:p>
          <a:p>
            <a:pPr eaLnBrk="1" hangingPunct="1"/>
            <a:r>
              <a:rPr lang="en-US" altLang="zh-CN" dirty="0" smtClean="0"/>
              <a:t>1.5 </a:t>
            </a:r>
            <a:r>
              <a:rPr lang="zh-CN" altLang="en-US" dirty="0" smtClean="0"/>
              <a:t>密码体制的安全性和实用要求</a:t>
            </a:r>
            <a:endParaRPr lang="en-US" altLang="zh-CN" dirty="0" smtClean="0"/>
          </a:p>
          <a:p>
            <a:pPr eaLnBrk="1" hangingPunct="1"/>
            <a:r>
              <a:rPr lang="en-US" altLang="zh-CN" dirty="0" smtClean="0"/>
              <a:t>1.6 </a:t>
            </a:r>
            <a:r>
              <a:rPr lang="zh-CN" altLang="en-US" dirty="0" smtClean="0"/>
              <a:t>密码学发展概述</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a:t>
            </a:fld>
            <a:r>
              <a:rPr lang="en-US" altLang="zh-CN" smtClean="0"/>
              <a:t>/</a:t>
            </a:r>
            <a:endParaRPr lang="en-US" altLang="zh-C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1.6.3 </a:t>
            </a:r>
            <a:r>
              <a:rPr lang="zh-CN" altLang="en-US" dirty="0" smtClean="0"/>
              <a:t>国内发展现状</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spcBef>
                <a:spcPts val="300"/>
              </a:spcBef>
              <a:spcAft>
                <a:spcPts val="300"/>
              </a:spcAft>
            </a:pPr>
            <a:r>
              <a:rPr lang="zh-CN" altLang="en-US" sz="2400" dirty="0" smtClean="0"/>
              <a:t>国家将信息安全作为大力推动，重点扶植的高新技术领域之一，为国防、经济、社会等保驾护航。</a:t>
            </a:r>
          </a:p>
          <a:p>
            <a:pPr lvl="1" eaLnBrk="1" hangingPunct="1">
              <a:spcBef>
                <a:spcPts val="300"/>
              </a:spcBef>
              <a:spcAft>
                <a:spcPts val="300"/>
              </a:spcAft>
            </a:pPr>
            <a:r>
              <a:rPr lang="zh-CN" altLang="en-US" sz="2000" dirty="0" smtClean="0"/>
              <a:t>信息安全和密码技术受到多个主管部门的监管</a:t>
            </a:r>
          </a:p>
          <a:p>
            <a:pPr lvl="2">
              <a:spcBef>
                <a:spcPts val="300"/>
              </a:spcBef>
              <a:spcAft>
                <a:spcPts val="300"/>
              </a:spcAft>
            </a:pPr>
            <a:r>
              <a:rPr lang="zh-CN" altLang="en-US" sz="2000" dirty="0" smtClean="0">
                <a:solidFill>
                  <a:srgbClr val="0000FF"/>
                </a:solidFill>
              </a:rPr>
              <a:t>常被称为</a:t>
            </a:r>
            <a:r>
              <a:rPr lang="zh-CN" altLang="en-US" sz="2000" dirty="0" smtClean="0">
                <a:solidFill>
                  <a:srgbClr val="0000FF"/>
                </a:solidFill>
                <a:latin typeface="华文中宋" pitchFamily="2" charset="-122"/>
              </a:rPr>
              <a:t>“</a:t>
            </a:r>
            <a:r>
              <a:rPr lang="zh-CN" altLang="en-US" sz="2000" dirty="0" smtClean="0">
                <a:solidFill>
                  <a:srgbClr val="0000FF"/>
                </a:solidFill>
              </a:rPr>
              <a:t>宫爆鸡丁加一把铲子</a:t>
            </a:r>
            <a:r>
              <a:rPr lang="zh-CN" altLang="en-US" sz="2000" dirty="0" smtClean="0">
                <a:solidFill>
                  <a:srgbClr val="0000FF"/>
                </a:solidFill>
                <a:latin typeface="华文中宋" pitchFamily="2" charset="-122"/>
              </a:rPr>
              <a:t>”</a:t>
            </a:r>
            <a:endParaRPr lang="zh-CN" altLang="en-US" sz="2000" dirty="0" smtClean="0">
              <a:solidFill>
                <a:srgbClr val="0000FF"/>
              </a:solidFill>
            </a:endParaRPr>
          </a:p>
          <a:p>
            <a:pPr lvl="2">
              <a:spcBef>
                <a:spcPts val="300"/>
              </a:spcBef>
              <a:spcAft>
                <a:spcPts val="300"/>
              </a:spcAft>
            </a:pPr>
            <a:r>
              <a:rPr lang="zh-CN" altLang="en-US" sz="2000" dirty="0" smtClean="0">
                <a:solidFill>
                  <a:srgbClr val="004C00"/>
                </a:solidFill>
                <a:ea typeface="黑体" pitchFamily="49" charset="-122"/>
              </a:rPr>
              <a:t>“宫爆鸡丁”是指</a:t>
            </a:r>
            <a:r>
              <a:rPr lang="zh-CN" altLang="en-US" sz="2000" dirty="0" smtClean="0"/>
              <a:t>公安部、国家保密局、中共中央办公厅机要局和国家安全部</a:t>
            </a:r>
            <a:r>
              <a:rPr lang="en-US" altLang="zh-CN" sz="2000" dirty="0" smtClean="0"/>
              <a:t>(</a:t>
            </a:r>
            <a:r>
              <a:rPr lang="zh-CN" altLang="en-US" sz="2000" dirty="0" smtClean="0"/>
              <a:t>丁</a:t>
            </a:r>
            <a:r>
              <a:rPr lang="en-US" altLang="zh-CN" sz="2000" dirty="0" smtClean="0"/>
              <a:t>)</a:t>
            </a:r>
          </a:p>
          <a:p>
            <a:pPr lvl="3">
              <a:spcBef>
                <a:spcPts val="300"/>
              </a:spcBef>
              <a:spcAft>
                <a:spcPts val="300"/>
              </a:spcAft>
            </a:pPr>
            <a:r>
              <a:rPr lang="zh-CN" altLang="en-US" sz="1800" dirty="0" smtClean="0"/>
              <a:t>公安部：主管刑事和民事案件，打击违法犯罪行为</a:t>
            </a:r>
          </a:p>
          <a:p>
            <a:pPr lvl="3">
              <a:spcBef>
                <a:spcPts val="300"/>
              </a:spcBef>
              <a:spcAft>
                <a:spcPts val="300"/>
              </a:spcAft>
            </a:pPr>
            <a:r>
              <a:rPr lang="zh-CN" altLang="en-US" sz="1800" dirty="0" smtClean="0"/>
              <a:t>国家保密局：主管全国的保密工作</a:t>
            </a:r>
          </a:p>
          <a:p>
            <a:pPr lvl="3">
              <a:spcBef>
                <a:spcPts val="300"/>
              </a:spcBef>
              <a:spcAft>
                <a:spcPts val="300"/>
              </a:spcAft>
            </a:pPr>
            <a:r>
              <a:rPr lang="zh-CN" altLang="en-US" sz="1800" dirty="0" smtClean="0"/>
              <a:t>中共中办机要局 ：管理机要文件和机要事件的单位</a:t>
            </a:r>
          </a:p>
          <a:p>
            <a:pPr lvl="3">
              <a:spcBef>
                <a:spcPts val="300"/>
              </a:spcBef>
              <a:spcAft>
                <a:spcPts val="300"/>
              </a:spcAft>
            </a:pPr>
            <a:r>
              <a:rPr lang="zh-CN" altLang="en-US" sz="1800" dirty="0" smtClean="0"/>
              <a:t>国家安全部：针对国内外的情报机关</a:t>
            </a:r>
          </a:p>
          <a:p>
            <a:pPr lvl="3">
              <a:spcBef>
                <a:spcPts val="300"/>
              </a:spcBef>
              <a:spcAft>
                <a:spcPts val="300"/>
              </a:spcAft>
            </a:pPr>
            <a:r>
              <a:rPr lang="zh-CN" altLang="en-US" sz="1800" dirty="0" smtClean="0"/>
              <a:t>总参机要局：军事机要电讯、军事情报、密码管理和破译</a:t>
            </a:r>
            <a:r>
              <a:rPr lang="en-US" altLang="zh-CN" sz="1800" dirty="0" smtClean="0">
                <a:latin typeface="华文中宋" pitchFamily="2" charset="-122"/>
              </a:rPr>
              <a:t>…</a:t>
            </a:r>
            <a:endParaRPr lang="en-US" altLang="zh-CN" sz="1800" dirty="0" smtClean="0"/>
          </a:p>
          <a:p>
            <a:pPr lvl="2">
              <a:spcBef>
                <a:spcPts val="300"/>
              </a:spcBef>
              <a:spcAft>
                <a:spcPts val="300"/>
              </a:spcAft>
            </a:pPr>
            <a:r>
              <a:rPr lang="zh-CN" altLang="en-US" sz="2000" dirty="0" smtClean="0"/>
              <a:t>一把铲子是指工信部</a:t>
            </a:r>
            <a:r>
              <a:rPr lang="en-US" altLang="zh-CN" sz="2000" dirty="0" smtClean="0"/>
              <a:t>(</a:t>
            </a:r>
            <a:r>
              <a:rPr lang="zh-CN" altLang="en-US" sz="2000" dirty="0" smtClean="0"/>
              <a:t>工业与信息产业部）</a:t>
            </a:r>
          </a:p>
          <a:p>
            <a:pPr lvl="2">
              <a:spcBef>
                <a:spcPts val="300"/>
              </a:spcBef>
              <a:spcAft>
                <a:spcPts val="300"/>
              </a:spcAft>
            </a:pPr>
            <a:r>
              <a:rPr lang="zh-CN" altLang="en-US" sz="2000" dirty="0" smtClean="0"/>
              <a:t>此外还有：商密办，科技部等</a:t>
            </a:r>
            <a:endParaRPr lang="zh-CN" altLang="en-US"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矩形 9"/>
          <p:cNvSpPr>
            <a:spLocks noChangeArrowheads="1"/>
          </p:cNvSpPr>
          <p:nvPr/>
        </p:nvSpPr>
        <p:spPr bwMode="auto">
          <a:xfrm>
            <a:off x="6781800" y="5486400"/>
            <a:ext cx="2133600" cy="1323975"/>
          </a:xfrm>
          <a:prstGeom prst="rect">
            <a:avLst/>
          </a:prstGeom>
          <a:solidFill>
            <a:schemeClr val="accent1"/>
          </a:solidFill>
          <a:ln w="9525">
            <a:noFill/>
            <a:miter lim="800000"/>
            <a:headEnd/>
            <a:tailEnd/>
          </a:ln>
        </p:spPr>
        <p:txBody>
          <a:bodyPr>
            <a:spAutoFit/>
          </a:bodyPr>
          <a:lstStyle/>
          <a:p>
            <a:pPr algn="ctr"/>
            <a:r>
              <a:rPr lang="en-US" altLang="zh-CN" sz="1600" dirty="0">
                <a:latin typeface="华文中宋" pitchFamily="2" charset="-122"/>
                <a:ea typeface="华文中宋" pitchFamily="2" charset="-122"/>
              </a:rPr>
              <a:t>2014</a:t>
            </a:r>
            <a:r>
              <a:rPr lang="zh-CN" altLang="en-US" sz="1600" dirty="0">
                <a:latin typeface="华文中宋" pitchFamily="2" charset="-122"/>
                <a:ea typeface="华文中宋" pitchFamily="2" charset="-122"/>
              </a:rPr>
              <a:t>年</a:t>
            </a:r>
            <a:r>
              <a:rPr lang="en-US" altLang="zh-CN" sz="1600" dirty="0">
                <a:latin typeface="华文中宋" pitchFamily="2" charset="-122"/>
                <a:ea typeface="华文中宋" pitchFamily="2" charset="-122"/>
              </a:rPr>
              <a:t>2</a:t>
            </a:r>
            <a:r>
              <a:rPr lang="zh-CN" altLang="en-US" sz="1600" dirty="0">
                <a:latin typeface="华文中宋" pitchFamily="2" charset="-122"/>
                <a:ea typeface="华文中宋" pitchFamily="2" charset="-122"/>
              </a:rPr>
              <a:t>月份</a:t>
            </a:r>
            <a:endParaRPr lang="en-US" altLang="zh-CN" sz="1600" dirty="0">
              <a:latin typeface="华文中宋" pitchFamily="2" charset="-122"/>
              <a:ea typeface="华文中宋" pitchFamily="2" charset="-122"/>
            </a:endParaRPr>
          </a:p>
          <a:p>
            <a:pPr algn="ctr"/>
            <a:r>
              <a:rPr lang="zh-CN" sz="1600" dirty="0">
                <a:latin typeface="华文中宋" pitchFamily="2" charset="-122"/>
                <a:ea typeface="华文中宋" pitchFamily="2" charset="-122"/>
              </a:rPr>
              <a:t>中共成立网络安全领导小组</a:t>
            </a:r>
            <a:endParaRPr lang="en-US" altLang="zh-CN" sz="1600" dirty="0">
              <a:latin typeface="华文中宋" pitchFamily="2" charset="-122"/>
              <a:ea typeface="华文中宋" pitchFamily="2" charset="-122"/>
            </a:endParaRPr>
          </a:p>
          <a:p>
            <a:pPr algn="ctr"/>
            <a:r>
              <a:rPr lang="zh-CN" altLang="en-US" sz="1600" dirty="0">
                <a:latin typeface="华文中宋" pitchFamily="2" charset="-122"/>
                <a:ea typeface="华文中宋" pitchFamily="2" charset="-122"/>
              </a:rPr>
              <a:t>网络安全与信息化国家战略</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1.6.3 </a:t>
            </a:r>
            <a:r>
              <a:rPr lang="zh-CN" altLang="en-US" dirty="0" smtClean="0"/>
              <a:t>国内发展现状</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r>
              <a:rPr lang="zh-CN" altLang="en-US" sz="2400" dirty="0" smtClean="0">
                <a:latin typeface="华文中宋" pitchFamily="2" charset="-122"/>
              </a:rPr>
              <a:t>着重发展自主知识产权的产品</a:t>
            </a:r>
            <a:endParaRPr lang="en-US" altLang="zh-CN" sz="2400" dirty="0" smtClean="0">
              <a:latin typeface="华文中宋" pitchFamily="2" charset="-122"/>
            </a:endParaRPr>
          </a:p>
          <a:p>
            <a:pPr lvl="1" eaLnBrk="1" hangingPunct="1"/>
            <a:r>
              <a:rPr lang="zh-CN" altLang="en-US" sz="2200" dirty="0" smtClean="0"/>
              <a:t>许多信息系统仍依赖国外</a:t>
            </a:r>
            <a:r>
              <a:rPr lang="en-US" altLang="zh-CN" sz="2200" dirty="0" smtClean="0"/>
              <a:t>IT</a:t>
            </a:r>
            <a:r>
              <a:rPr lang="zh-CN" altLang="en-US" sz="2200" dirty="0" smtClean="0"/>
              <a:t>产品，特别是</a:t>
            </a:r>
            <a:r>
              <a:rPr lang="en-US" altLang="zh-CN" sz="2200" dirty="0" smtClean="0"/>
              <a:t>OS</a:t>
            </a:r>
            <a:r>
              <a:rPr lang="zh-CN" altLang="en-US" sz="2200" dirty="0" smtClean="0"/>
              <a:t>、芯片等核心产品。</a:t>
            </a:r>
            <a:endParaRPr lang="en-US" altLang="zh-CN" sz="2200" dirty="0" smtClean="0"/>
          </a:p>
          <a:p>
            <a:pPr lvl="2" eaLnBrk="1" hangingPunct="1"/>
            <a:r>
              <a:rPr lang="zh-CN" altLang="en-US" sz="2000" dirty="0" smtClean="0"/>
              <a:t>芯片生产企业，龙芯处理器，非微软的</a:t>
            </a:r>
            <a:r>
              <a:rPr lang="en-US" altLang="zh-CN" sz="2000" dirty="0" smtClean="0"/>
              <a:t>OS</a:t>
            </a:r>
            <a:r>
              <a:rPr lang="zh-CN" altLang="en-US" sz="2000" dirty="0" smtClean="0"/>
              <a:t>等均得到扶植</a:t>
            </a:r>
          </a:p>
          <a:p>
            <a:pPr lvl="1" eaLnBrk="1" hangingPunct="1"/>
            <a:r>
              <a:rPr lang="zh-CN" altLang="en-US" dirty="0" smtClean="0"/>
              <a:t>中国提出的信息安全及密码算法的国际标准，仅有</a:t>
            </a:r>
            <a:r>
              <a:rPr lang="en-US" altLang="zh-CN" dirty="0" smtClean="0"/>
              <a:t>IDEA</a:t>
            </a:r>
            <a:r>
              <a:rPr lang="zh-CN" altLang="en-US" dirty="0" smtClean="0"/>
              <a:t>、</a:t>
            </a:r>
            <a:r>
              <a:rPr lang="en-US" altLang="zh-CN" dirty="0" smtClean="0"/>
              <a:t>WAPI</a:t>
            </a:r>
            <a:r>
              <a:rPr lang="zh-CN" altLang="en-US" dirty="0" smtClean="0"/>
              <a:t>、</a:t>
            </a:r>
            <a:r>
              <a:rPr lang="en-US" altLang="zh-CN" dirty="0" smtClean="0"/>
              <a:t>CGA</a:t>
            </a:r>
            <a:r>
              <a:rPr lang="zh-CN" altLang="en-US" dirty="0" smtClean="0"/>
              <a:t>等少数几个</a:t>
            </a:r>
          </a:p>
          <a:p>
            <a:pPr lvl="2" eaLnBrk="1" hangingPunct="1"/>
            <a:r>
              <a:rPr lang="zh-CN" altLang="en-US" sz="2000" dirty="0" smtClean="0"/>
              <a:t>西电捷通的</a:t>
            </a:r>
            <a:r>
              <a:rPr lang="en-US" altLang="zh-CN" sz="2000" dirty="0" smtClean="0"/>
              <a:t>WAPI</a:t>
            </a:r>
          </a:p>
          <a:p>
            <a:pPr lvl="2" eaLnBrk="1" hangingPunct="1"/>
            <a:r>
              <a:rPr lang="en-US" altLang="zh-CN" sz="2000" dirty="0" smtClean="0"/>
              <a:t>IDEA</a:t>
            </a:r>
            <a:r>
              <a:rPr lang="zh-CN" altLang="en-US" sz="2000" dirty="0" smtClean="0"/>
              <a:t>国际加密标准，来学嘉；</a:t>
            </a:r>
            <a:endParaRPr lang="en-US" altLang="zh-CN" sz="2000" dirty="0" smtClean="0">
              <a:latin typeface="华文中宋" pitchFamily="2" charset="-122"/>
            </a:endParaRPr>
          </a:p>
          <a:p>
            <a:pPr lvl="2" eaLnBrk="1" hangingPunct="1"/>
            <a:r>
              <a:rPr lang="zh-CN" altLang="en-US" sz="2000" dirty="0" smtClean="0">
                <a:latin typeface="华文中宋" pitchFamily="2" charset="-122"/>
              </a:rPr>
              <a:t>王小云破译</a:t>
            </a:r>
            <a:r>
              <a:rPr lang="en-US" altLang="zh-CN" sz="2000" dirty="0" smtClean="0">
                <a:latin typeface="华文中宋" pitchFamily="2" charset="-122"/>
              </a:rPr>
              <a:t>MD5</a:t>
            </a:r>
            <a:r>
              <a:rPr lang="zh-CN" altLang="en-US" sz="2000" dirty="0" smtClean="0">
                <a:latin typeface="华文中宋" pitchFamily="2" charset="-122"/>
              </a:rPr>
              <a:t>，</a:t>
            </a:r>
            <a:r>
              <a:rPr lang="en-US" altLang="zh-CN" sz="2000" dirty="0" smtClean="0">
                <a:latin typeface="华文中宋" pitchFamily="2" charset="-122"/>
              </a:rPr>
              <a:t>SHA-1</a:t>
            </a:r>
            <a:r>
              <a:rPr lang="zh-CN" altLang="en-US" sz="2000" dirty="0" smtClean="0">
                <a:latin typeface="华文中宋" pitchFamily="2" charset="-122"/>
              </a:rPr>
              <a:t>；</a:t>
            </a:r>
            <a:endParaRPr lang="en-US" altLang="zh-CN" sz="2000" dirty="0" smtClean="0">
              <a:latin typeface="华文中宋" pitchFamily="2" charset="-122"/>
            </a:endParaRPr>
          </a:p>
          <a:p>
            <a:pPr lvl="2" eaLnBrk="1" hangingPunct="1"/>
            <a:r>
              <a:rPr lang="zh-CN" altLang="en-US" sz="2000" dirty="0" smtClean="0">
                <a:latin typeface="华文中宋" pitchFamily="2" charset="-122"/>
              </a:rPr>
              <a:t>吴建平的</a:t>
            </a:r>
            <a:r>
              <a:rPr lang="en-US" altLang="zh-CN" sz="2000" dirty="0" smtClean="0">
                <a:latin typeface="华文中宋" pitchFamily="2" charset="-122"/>
              </a:rPr>
              <a:t>RFC CGA</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1.6.3 </a:t>
            </a:r>
            <a:r>
              <a:rPr lang="zh-CN" altLang="en-US" dirty="0" smtClean="0"/>
              <a:t>国内发展现状</a:t>
            </a:r>
            <a:endParaRPr lang="zh-CN" altLang="en-US" dirty="0"/>
          </a:p>
        </p:txBody>
      </p:sp>
      <p:sp>
        <p:nvSpPr>
          <p:cNvPr id="3" name="内容占位符 2"/>
          <p:cNvSpPr>
            <a:spLocks noGrp="1"/>
          </p:cNvSpPr>
          <p:nvPr>
            <p:ph idx="1"/>
          </p:nvPr>
        </p:nvSpPr>
        <p:spPr>
          <a:xfrm>
            <a:off x="457200" y="990600"/>
            <a:ext cx="8458200" cy="5638800"/>
          </a:xfrm>
        </p:spPr>
        <p:txBody>
          <a:bodyPr/>
          <a:lstStyle/>
          <a:p>
            <a:pPr eaLnBrk="1" hangingPunct="1"/>
            <a:r>
              <a:rPr lang="zh-CN" altLang="en-US" dirty="0" smtClean="0"/>
              <a:t>企事业单位加大投入和发展</a:t>
            </a:r>
            <a:endParaRPr lang="en-US" altLang="zh-CN" dirty="0" smtClean="0"/>
          </a:p>
          <a:p>
            <a:pPr lvl="1" eaLnBrk="1" hangingPunct="1"/>
            <a:r>
              <a:rPr lang="zh-CN" altLang="en-US" dirty="0" smtClean="0"/>
              <a:t>政府机关、电信运营商、金融等部门和行业对信息安全的投入加大</a:t>
            </a:r>
          </a:p>
          <a:p>
            <a:pPr lvl="1" eaLnBrk="1" hangingPunct="1"/>
            <a:r>
              <a:rPr lang="zh-CN" altLang="en-US" dirty="0" smtClean="0">
                <a:latin typeface="华文中宋" pitchFamily="2" charset="-122"/>
              </a:rPr>
              <a:t>高等院校和研究所形成大规模的信息安全团队</a:t>
            </a:r>
            <a:endParaRPr lang="en-US" altLang="zh-CN" dirty="0" smtClean="0">
              <a:latin typeface="华文中宋" pitchFamily="2" charset="-122"/>
            </a:endParaRPr>
          </a:p>
          <a:p>
            <a:pPr lvl="2" eaLnBrk="1" hangingPunct="1">
              <a:lnSpc>
                <a:spcPct val="110000"/>
              </a:lnSpc>
            </a:pPr>
            <a:r>
              <a:rPr lang="zh-CN" altLang="en-US" dirty="0" smtClean="0"/>
              <a:t>西电、武大、中科院、山大、清华</a:t>
            </a:r>
            <a:r>
              <a:rPr lang="en-US" altLang="zh-CN" dirty="0" smtClean="0"/>
              <a:t>(</a:t>
            </a:r>
            <a:r>
              <a:rPr lang="zh-CN" altLang="en-US" dirty="0" smtClean="0"/>
              <a:t>吴建平</a:t>
            </a:r>
            <a:r>
              <a:rPr lang="en-US" altLang="zh-CN" dirty="0" smtClean="0"/>
              <a:t>)</a:t>
            </a:r>
          </a:p>
          <a:p>
            <a:pPr lvl="2" eaLnBrk="1" hangingPunct="1">
              <a:lnSpc>
                <a:spcPct val="110000"/>
              </a:lnSpc>
            </a:pPr>
            <a:r>
              <a:rPr lang="zh-CN" altLang="en-US" dirty="0" smtClean="0"/>
              <a:t>中山大学、上海交大、北邮</a:t>
            </a:r>
            <a:endParaRPr lang="en-US" altLang="zh-CN" dirty="0" smtClean="0"/>
          </a:p>
          <a:p>
            <a:pPr lvl="1" eaLnBrk="1" hangingPunct="1"/>
            <a:r>
              <a:rPr lang="zh-CN" altLang="en-US" dirty="0" smtClean="0">
                <a:latin typeface="华文中宋" pitchFamily="2" charset="-122"/>
              </a:rPr>
              <a:t>整体上仍然是安全意识淡薄，电信和银行网络漏洞严重，网络基础设施脆弱，安全问题十分严重</a:t>
            </a:r>
            <a:endParaRPr lang="zh-CN" altLang="en-US"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1.6.3 </a:t>
            </a:r>
            <a:r>
              <a:rPr lang="zh-CN" altLang="en-US" dirty="0" smtClean="0"/>
              <a:t>国内发展现状</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lnSpc>
                <a:spcPct val="100000"/>
              </a:lnSpc>
            </a:pPr>
            <a:r>
              <a:rPr lang="zh-CN" altLang="en-US" sz="2000" dirty="0" smtClean="0">
                <a:latin typeface="华文中宋" pitchFamily="2" charset="-122"/>
              </a:rPr>
              <a:t>专门从事信息安全产业的机构和公司</a:t>
            </a:r>
            <a:r>
              <a:rPr lang="zh-CN" altLang="en-US" sz="2000" dirty="0" smtClean="0"/>
              <a:t>发展快速</a:t>
            </a:r>
            <a:endParaRPr lang="zh-CN" altLang="en-US" sz="2000" dirty="0" smtClean="0">
              <a:latin typeface="华文中宋" pitchFamily="2" charset="-122"/>
            </a:endParaRPr>
          </a:p>
          <a:p>
            <a:pPr lvl="1" eaLnBrk="1" hangingPunct="1">
              <a:lnSpc>
                <a:spcPct val="100000"/>
              </a:lnSpc>
            </a:pPr>
            <a:r>
              <a:rPr lang="zh-CN" altLang="en-US" sz="2000" dirty="0" smtClean="0">
                <a:latin typeface="华文中宋" pitchFamily="2" charset="-122"/>
              </a:rPr>
              <a:t>知名的</a:t>
            </a:r>
            <a:r>
              <a:rPr lang="en-US" altLang="zh-CN" sz="2000" dirty="0" smtClean="0">
                <a:latin typeface="华文中宋" pitchFamily="2" charset="-122"/>
              </a:rPr>
              <a:t>IT</a:t>
            </a:r>
            <a:r>
              <a:rPr lang="zh-CN" altLang="en-US" sz="2000" dirty="0" smtClean="0">
                <a:latin typeface="华文中宋" pitchFamily="2" charset="-122"/>
              </a:rPr>
              <a:t>企业几乎都涉及到信息安全方面的业务和需求</a:t>
            </a:r>
          </a:p>
          <a:p>
            <a:pPr lvl="2" eaLnBrk="1" hangingPunct="1">
              <a:lnSpc>
                <a:spcPct val="100000"/>
              </a:lnSpc>
            </a:pPr>
            <a:r>
              <a:rPr lang="zh-CN" altLang="en-US" sz="2000" dirty="0" smtClean="0">
                <a:latin typeface="华文中宋" pitchFamily="2" charset="-122"/>
              </a:rPr>
              <a:t>各类安全测评、安全认证和培训机构</a:t>
            </a:r>
            <a:endParaRPr lang="en-US" altLang="zh-CN" sz="2000" dirty="0" smtClean="0">
              <a:latin typeface="华文中宋" pitchFamily="2" charset="-122"/>
            </a:endParaRPr>
          </a:p>
          <a:p>
            <a:pPr lvl="2" eaLnBrk="1" hangingPunct="1">
              <a:lnSpc>
                <a:spcPct val="100000"/>
              </a:lnSpc>
            </a:pPr>
            <a:r>
              <a:rPr lang="zh-CN" altLang="en-US" sz="2000" dirty="0" smtClean="0">
                <a:latin typeface="华文中宋" pitchFamily="2" charset="-122"/>
              </a:rPr>
              <a:t>杀毒：</a:t>
            </a:r>
            <a:r>
              <a:rPr lang="en-US" altLang="zh-CN" sz="2000" dirty="0" smtClean="0">
                <a:latin typeface="华文中宋" pitchFamily="2" charset="-122"/>
              </a:rPr>
              <a:t>360</a:t>
            </a:r>
            <a:r>
              <a:rPr lang="zh-CN" altLang="en-US" sz="2000" dirty="0" smtClean="0">
                <a:latin typeface="华文中宋" pitchFamily="2" charset="-122"/>
              </a:rPr>
              <a:t>，金山，瑞星，江民，瑞星，赛门铁克，卡巴斯基，趋势</a:t>
            </a:r>
          </a:p>
          <a:p>
            <a:pPr lvl="2" eaLnBrk="1" hangingPunct="1">
              <a:lnSpc>
                <a:spcPct val="100000"/>
              </a:lnSpc>
            </a:pPr>
            <a:r>
              <a:rPr lang="zh-CN" altLang="en-US" sz="2000" dirty="0" smtClean="0">
                <a:latin typeface="华文中宋" pitchFamily="2" charset="-122"/>
              </a:rPr>
              <a:t>网安：天融信、绿盟、启明星辰、清大信安、中兴、华为、腾讯、思科、三零卫士、联想、东软、方正、中科网威、冠群、得实</a:t>
            </a:r>
            <a:r>
              <a:rPr lang="en-US" altLang="zh-CN" sz="2000" dirty="0" smtClean="0">
                <a:latin typeface="华文中宋" pitchFamily="2" charset="-122"/>
              </a:rPr>
              <a:t>…</a:t>
            </a:r>
          </a:p>
          <a:p>
            <a:pPr lvl="2" eaLnBrk="1" hangingPunct="1">
              <a:lnSpc>
                <a:spcPct val="100000"/>
              </a:lnSpc>
            </a:pPr>
            <a:r>
              <a:rPr lang="zh-CN" altLang="en-US" sz="2000" dirty="0" smtClean="0"/>
              <a:t>认证培训：</a:t>
            </a:r>
            <a:r>
              <a:rPr lang="en-US" altLang="zh-CN" sz="2000" dirty="0" smtClean="0"/>
              <a:t>CISSP(Certified Information Systems Security Professional), </a:t>
            </a:r>
            <a:r>
              <a:rPr lang="zh-CN" altLang="en-US" sz="2000" dirty="0" smtClean="0">
                <a:solidFill>
                  <a:srgbClr val="0000FF"/>
                </a:solidFill>
              </a:rPr>
              <a:t>国际注册信息系统安全专家</a:t>
            </a:r>
            <a:r>
              <a:rPr lang="en-US" altLang="zh-CN" sz="2000" dirty="0" smtClean="0"/>
              <a:t>,</a:t>
            </a:r>
            <a:r>
              <a:rPr lang="zh-CN" altLang="en-US" sz="2000" dirty="0" smtClean="0"/>
              <a:t>是全球普遍认可的信息安全从业人员最高水平专业资质</a:t>
            </a:r>
            <a:endParaRPr lang="zh-CN" altLang="en-US" sz="2000" dirty="0" smtClean="0">
              <a:latin typeface="华文中宋" pitchFamily="2" charset="-122"/>
            </a:endParaRPr>
          </a:p>
          <a:p>
            <a:r>
              <a:rPr lang="zh-CN" altLang="en-US" sz="2000" dirty="0" smtClean="0">
                <a:latin typeface="华文中宋" pitchFamily="2" charset="-122"/>
              </a:rPr>
              <a:t>产品和业务</a:t>
            </a:r>
            <a:endParaRPr lang="en-US" altLang="zh-CN" sz="2000" dirty="0" smtClean="0">
              <a:latin typeface="华文中宋" pitchFamily="2" charset="-122"/>
            </a:endParaRPr>
          </a:p>
          <a:p>
            <a:pPr lvl="1"/>
            <a:r>
              <a:rPr lang="zh-CN" altLang="en-US" sz="1600" dirty="0" smtClean="0">
                <a:latin typeface="华文中宋" pitchFamily="2" charset="-122"/>
              </a:rPr>
              <a:t>从“防火墙、</a:t>
            </a:r>
            <a:r>
              <a:rPr lang="en-US" altLang="zh-CN" sz="1600" dirty="0" smtClean="0">
                <a:latin typeface="华文中宋" pitchFamily="2" charset="-122"/>
              </a:rPr>
              <a:t>IDS</a:t>
            </a:r>
            <a:r>
              <a:rPr lang="zh-CN" altLang="en-US" sz="1600" dirty="0" smtClean="0">
                <a:latin typeface="华文中宋" pitchFamily="2" charset="-122"/>
              </a:rPr>
              <a:t>、防病毒”老三样，逐渐增加垃圾邮件过滤、内容安全、</a:t>
            </a:r>
            <a:r>
              <a:rPr lang="en-US" altLang="zh-CN" sz="1600" dirty="0" smtClean="0">
                <a:latin typeface="华文中宋" pitchFamily="2" charset="-122"/>
              </a:rPr>
              <a:t>VPN</a:t>
            </a:r>
            <a:r>
              <a:rPr lang="zh-CN" altLang="en-US" sz="1600" dirty="0" smtClean="0">
                <a:latin typeface="华文中宋" pitchFamily="2" charset="-122"/>
              </a:rPr>
              <a:t>、信息加密、访问控制、身份认证、日志审核、安全评估、存储安全等</a:t>
            </a:r>
            <a:endParaRPr lang="en-US" altLang="zh-CN" sz="1600" dirty="0" smtClean="0">
              <a:latin typeface="华文中宋" pitchFamily="2" charset="-122"/>
            </a:endParaRPr>
          </a:p>
          <a:p>
            <a:r>
              <a:rPr lang="zh-CN" altLang="en-US" sz="2000" dirty="0" smtClean="0">
                <a:latin typeface="华文中宋" pitchFamily="2" charset="-122"/>
              </a:rPr>
              <a:t>信息安全是永远的朝阳产业</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1.6.3 </a:t>
            </a:r>
            <a:r>
              <a:rPr lang="zh-CN" altLang="en-US" dirty="0" smtClean="0"/>
              <a:t>国内发展现状</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lnSpc>
                <a:spcPct val="110000"/>
              </a:lnSpc>
            </a:pPr>
            <a:r>
              <a:rPr lang="zh-CN" altLang="en-US" sz="2400" dirty="0" smtClean="0"/>
              <a:t>西电</a:t>
            </a:r>
          </a:p>
          <a:p>
            <a:pPr lvl="1" eaLnBrk="1" hangingPunct="1">
              <a:lnSpc>
                <a:spcPct val="110000"/>
              </a:lnSpc>
            </a:pPr>
            <a:r>
              <a:rPr lang="zh-CN" altLang="en-US" sz="2000" dirty="0" smtClean="0"/>
              <a:t>从七十年代开始，历经三十多年，以密码学为主，享誉世界</a:t>
            </a:r>
          </a:p>
          <a:p>
            <a:pPr lvl="1" eaLnBrk="1" hangingPunct="1">
              <a:lnSpc>
                <a:spcPct val="110000"/>
              </a:lnSpc>
            </a:pPr>
            <a:r>
              <a:rPr lang="zh-CN" altLang="en-US" sz="2000" dirty="0" smtClean="0"/>
              <a:t>最早拥有密码学学科点的非军事单位</a:t>
            </a:r>
          </a:p>
          <a:p>
            <a:pPr lvl="1" eaLnBrk="1" hangingPunct="1">
              <a:lnSpc>
                <a:spcPct val="110000"/>
              </a:lnSpc>
            </a:pPr>
            <a:r>
              <a:rPr lang="zh-CN" altLang="en-US" sz="2000" dirty="0" smtClean="0"/>
              <a:t>典型成果：肖</a:t>
            </a:r>
            <a:r>
              <a:rPr lang="en-US" altLang="zh-CN" sz="2000" dirty="0" smtClean="0"/>
              <a:t>-massy</a:t>
            </a:r>
            <a:r>
              <a:rPr lang="zh-CN" altLang="en-US" sz="2000" dirty="0" smtClean="0"/>
              <a:t>定理，</a:t>
            </a:r>
            <a:r>
              <a:rPr lang="en-US" altLang="zh-CN" sz="2000" dirty="0" smtClean="0"/>
              <a:t>WAPI</a:t>
            </a:r>
            <a:r>
              <a:rPr lang="zh-CN" altLang="en-US" sz="2000" dirty="0" smtClean="0"/>
              <a:t>国际标准 </a:t>
            </a:r>
            <a:r>
              <a:rPr lang="en-US" altLang="zh-CN" sz="2000" dirty="0" smtClean="0">
                <a:latin typeface="华文中宋" pitchFamily="2" charset="-122"/>
              </a:rPr>
              <a:t>…</a:t>
            </a:r>
            <a:r>
              <a:rPr lang="en-US" altLang="zh-CN" sz="2000" dirty="0" smtClean="0"/>
              <a:t> </a:t>
            </a:r>
            <a:r>
              <a:rPr lang="en-US" altLang="zh-CN" sz="2000" dirty="0" smtClean="0">
                <a:latin typeface="华文中宋" pitchFamily="2" charset="-122"/>
              </a:rPr>
              <a:t>…</a:t>
            </a:r>
            <a:endParaRPr lang="en-US" altLang="zh-CN" sz="2000" dirty="0" smtClean="0"/>
          </a:p>
          <a:p>
            <a:pPr lvl="1" eaLnBrk="1" hangingPunct="1">
              <a:lnSpc>
                <a:spcPct val="110000"/>
              </a:lnSpc>
            </a:pPr>
            <a:r>
              <a:rPr lang="zh-CN" altLang="en-US" sz="2000" dirty="0" smtClean="0"/>
              <a:t>培养了大批专家和高技术人才，国内很多大学和单位密码学的骨干人才均来自西电</a:t>
            </a:r>
            <a:endParaRPr lang="en-US" altLang="zh-CN" sz="2000" dirty="0" smtClean="0"/>
          </a:p>
          <a:p>
            <a:pPr lvl="1" eaLnBrk="1" hangingPunct="1">
              <a:lnSpc>
                <a:spcPct val="110000"/>
              </a:lnSpc>
            </a:pPr>
            <a:r>
              <a:rPr lang="zh-CN" altLang="en-US" sz="2000" dirty="0" smtClean="0"/>
              <a:t>随着信息系统安全综合防御需求的提高，信息安全各个方面的技术都在发展，</a:t>
            </a:r>
            <a:r>
              <a:rPr lang="zh-CN" altLang="en-US" sz="2000" dirty="0" smtClean="0">
                <a:solidFill>
                  <a:srgbClr val="FF0000"/>
                </a:solidFill>
              </a:rPr>
              <a:t>西电在信息安全方面的发展速度不够快，发展不全面，需要我们努力</a:t>
            </a:r>
            <a:endParaRPr lang="en-US" altLang="zh-CN" sz="2000" dirty="0" smtClean="0">
              <a:solidFill>
                <a:srgbClr val="FF0000"/>
              </a:solidFill>
            </a:endParaRPr>
          </a:p>
          <a:p>
            <a:pPr eaLnBrk="1" hangingPunct="1">
              <a:lnSpc>
                <a:spcPct val="100000"/>
              </a:lnSpc>
            </a:pPr>
            <a:r>
              <a:rPr lang="zh-CN" altLang="en-US" dirty="0" smtClean="0"/>
              <a:t>作业：</a:t>
            </a:r>
            <a:r>
              <a:rPr lang="en-US" altLang="zh-CN" dirty="0" smtClean="0"/>
              <a:t>p13</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4</a:t>
            </a:r>
          </a:p>
          <a:p>
            <a:pPr eaLnBrk="1" hangingPunct="1">
              <a:lnSpc>
                <a:spcPct val="100000"/>
              </a:lnSpc>
            </a:pPr>
            <a:r>
              <a:rPr lang="zh-CN" altLang="en-US" dirty="0" smtClean="0"/>
              <a:t>复习题中 </a:t>
            </a:r>
            <a:r>
              <a:rPr lang="en-US" altLang="zh-CN" dirty="0" smtClean="0"/>
              <a:t>(</a:t>
            </a:r>
            <a:r>
              <a:rPr lang="zh-CN" altLang="en-US" dirty="0" smtClean="0"/>
              <a:t>四、</a:t>
            </a:r>
            <a:r>
              <a:rPr lang="en-US" altLang="zh-CN" dirty="0" smtClean="0"/>
              <a:t>1, 2, 5)</a:t>
            </a:r>
          </a:p>
          <a:p>
            <a:pPr lvl="1" eaLnBrk="1" hangingPunct="1">
              <a:lnSpc>
                <a:spcPct val="100000"/>
              </a:lnSpc>
            </a:pPr>
            <a:r>
              <a:rPr lang="zh-CN" altLang="en-US" dirty="0" smtClean="0"/>
              <a:t>每章交一次作业</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p:spPr>
        <p:txBody>
          <a:bodyPr/>
          <a:lstStyle/>
          <a:p>
            <a:fld id="{4B9198CF-7AF3-498F-8A2D-3E5BA9192DC1}" type="slidenum">
              <a:rPr lang="en-US" altLang="zh-CN" smtClean="0">
                <a:latin typeface="Arial" charset="0"/>
              </a:rPr>
              <a:pPr/>
              <a:t>95</a:t>
            </a:fld>
            <a:r>
              <a:rPr lang="en-US" altLang="zh-CN" dirty="0" smtClean="0">
                <a:latin typeface="Arial" charset="0"/>
              </a:rPr>
              <a:t>/100</a:t>
            </a:r>
          </a:p>
        </p:txBody>
      </p:sp>
      <p:sp>
        <p:nvSpPr>
          <p:cNvPr id="105475" name="Rectangle 3"/>
          <p:cNvSpPr>
            <a:spLocks noGrp="1" noChangeArrowheads="1"/>
          </p:cNvSpPr>
          <p:nvPr>
            <p:ph type="body" idx="1"/>
          </p:nvPr>
        </p:nvSpPr>
        <p:spPr>
          <a:xfrm>
            <a:off x="457200" y="2133600"/>
            <a:ext cx="8229600" cy="3997325"/>
          </a:xfrm>
        </p:spPr>
        <p:txBody>
          <a:bodyPr/>
          <a:lstStyle/>
          <a:p>
            <a:pPr algn="ctr" eaLnBrk="1" hangingPunct="1">
              <a:buFont typeface="Wingdings" pitchFamily="2" charset="2"/>
              <a:buNone/>
            </a:pPr>
            <a:r>
              <a:rPr lang="zh-CN" altLang="en-US" sz="6600" dirty="0" smtClean="0">
                <a:solidFill>
                  <a:srgbClr val="004C00"/>
                </a:solidFill>
              </a:rPr>
              <a:t>谢谢！</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7566</TotalTime>
  <Words>13933</Words>
  <Application>Microsoft Office PowerPoint</Application>
  <PresentationFormat>全屏显示(4:3)</PresentationFormat>
  <Paragraphs>1103</Paragraphs>
  <Slides>95</Slides>
  <Notes>18</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95</vt:i4>
      </vt:variant>
    </vt:vector>
  </HeadingPairs>
  <TitlesOfParts>
    <vt:vector size="100" baseType="lpstr">
      <vt:lpstr>Network</vt:lpstr>
      <vt:lpstr>剪辑</vt:lpstr>
      <vt:lpstr>Clip</vt:lpstr>
      <vt:lpstr>Visio</vt:lpstr>
      <vt:lpstr>Microsoft Office Visio 绘图</vt:lpstr>
      <vt:lpstr>第一章  绪论</vt:lpstr>
      <vt:lpstr>课程介绍</vt:lpstr>
      <vt:lpstr>一、现代密码学的研究范畴</vt:lpstr>
      <vt:lpstr>一、现代密码学的研究范畴</vt:lpstr>
      <vt:lpstr>二、课程学习目的和方法</vt:lpstr>
      <vt:lpstr>三、学时安排与课程结构 </vt:lpstr>
      <vt:lpstr>四、考核方式</vt:lpstr>
      <vt:lpstr>六、参考书</vt:lpstr>
      <vt:lpstr>第一章   绪论</vt:lpstr>
      <vt:lpstr>1.1 信息安全面临的威胁</vt:lpstr>
      <vt:lpstr>1.1.1 安全威胁及其分类</vt:lpstr>
      <vt:lpstr>1.1.1 安全威胁及其分类</vt:lpstr>
      <vt:lpstr>1.1.1 安全威胁及其分类</vt:lpstr>
      <vt:lpstr>1.1.2 安全威胁的来源</vt:lpstr>
      <vt:lpstr>1.1.2 安全威胁的来源</vt:lpstr>
      <vt:lpstr>1.1.2 安全威胁的来源</vt:lpstr>
      <vt:lpstr>1.1.2 安全威胁的来源</vt:lpstr>
      <vt:lpstr>1.1.2 安全威胁的来源</vt:lpstr>
      <vt:lpstr>1.1.2 安全威胁的来源</vt:lpstr>
      <vt:lpstr>1.1.2 安全威胁的来源</vt:lpstr>
      <vt:lpstr>1.1.2 安全威胁的来源</vt:lpstr>
      <vt:lpstr>1.1.2 安全威胁的来源</vt:lpstr>
      <vt:lpstr>§1.2.1 安全事件</vt:lpstr>
      <vt:lpstr>§1.2.1 安全事件</vt:lpstr>
      <vt:lpstr>1.2 信息安全的模型</vt:lpstr>
      <vt:lpstr>1.2.1 信息的安全处理</vt:lpstr>
      <vt:lpstr>1.2.1 信息的安全处理</vt:lpstr>
      <vt:lpstr>1.2.1 信息的安全处理</vt:lpstr>
      <vt:lpstr>1.2.1 信息的安全处理</vt:lpstr>
      <vt:lpstr>1.2.1 信息的安全处理</vt:lpstr>
      <vt:lpstr>1.2.2 信息安全的访问控制模型</vt:lpstr>
      <vt:lpstr>1.2.2 信息安全的访问控制模型</vt:lpstr>
      <vt:lpstr>1.2.3 信息的安全传输模型</vt:lpstr>
      <vt:lpstr>1.2.3 信息的安全传输模型</vt:lpstr>
      <vt:lpstr>1.3 安全业务和网络加密方式</vt:lpstr>
      <vt:lpstr>1.3.1 OSI开放系统互联模型</vt:lpstr>
      <vt:lpstr>1.3.1 OSI开放系统互联模型</vt:lpstr>
      <vt:lpstr>1.3.1 OSI开放系统互联模型</vt:lpstr>
      <vt:lpstr>1.3.2 TCP/IP分层模型</vt:lpstr>
      <vt:lpstr>1.3.2 TCP/IP分层模型</vt:lpstr>
      <vt:lpstr>1.3.3 OSI安全体系结构和安全业务</vt:lpstr>
      <vt:lpstr>1.3.3 OSI安全体系结构和安全业务</vt:lpstr>
      <vt:lpstr>1.3.3 OSI安全体系结构和安全业务</vt:lpstr>
      <vt:lpstr>1.3.3 OSI安全体系结构和安全业务</vt:lpstr>
      <vt:lpstr>1.3.3 OSI安全体系结构和安全业务</vt:lpstr>
      <vt:lpstr>1.3.3 OSI安全体系结构和安全业务</vt:lpstr>
      <vt:lpstr>1.3.3 OSI安全体系结构和安全业务</vt:lpstr>
      <vt:lpstr>1.3.4 网络加密方式</vt:lpstr>
      <vt:lpstr>1.3.4 网络加密方式</vt:lpstr>
      <vt:lpstr>1.3.4 网络加密方式</vt:lpstr>
      <vt:lpstr>1.3.4 网络加密方式</vt:lpstr>
      <vt:lpstr>1.3.4 网络加密方式</vt:lpstr>
      <vt:lpstr>1.3.4 网络加密方式</vt:lpstr>
      <vt:lpstr>1.4.1保密通信理论</vt:lpstr>
      <vt:lpstr>1.4.1保密通信理论</vt:lpstr>
      <vt:lpstr>1.4.1保密通信理论</vt:lpstr>
      <vt:lpstr>1.4.1保密通信理论</vt:lpstr>
      <vt:lpstr>1.4.1保密通信理论</vt:lpstr>
      <vt:lpstr>1.4.2 密码体制分类</vt:lpstr>
      <vt:lpstr>1.4.2 密码体制分类</vt:lpstr>
      <vt:lpstr>1.4.3 针对密码系统的典型攻击</vt:lpstr>
      <vt:lpstr>1.4.3 针对密码系统的典型攻击</vt:lpstr>
      <vt:lpstr>1.4.3 针对密码系统的典型攻击</vt:lpstr>
      <vt:lpstr>1.4.3 针对密码系统的典型攻击</vt:lpstr>
      <vt:lpstr>1.4.3 针对密码系统的典型攻击</vt:lpstr>
      <vt:lpstr>1.4.3 针对密码系统的典型攻击</vt:lpstr>
      <vt:lpstr>1.5 密码体制的安全性和实用要求</vt:lpstr>
      <vt:lpstr>1.5 密码体制的安全性和实用要求</vt:lpstr>
      <vt:lpstr>1.5 密码体制的安全性和实用要求</vt:lpstr>
      <vt:lpstr>1.5 密码体制的安全性和实用要求</vt:lpstr>
      <vt:lpstr>1.5 密码体制的安全性和实用要求</vt:lpstr>
      <vt:lpstr>1.5 密码体制的安全性和实用要求</vt:lpstr>
      <vt:lpstr>1.5 密码体制的安全性和实用要求</vt:lpstr>
      <vt:lpstr>1.6.1 密码学发展概况</vt:lpstr>
      <vt:lpstr>1.6.1 密码学发展概况</vt:lpstr>
      <vt:lpstr>1.6.1 密码学发展概况</vt:lpstr>
      <vt:lpstr>1.6.1 密码学发展概况</vt:lpstr>
      <vt:lpstr>1.6.1 密码学发展概况</vt:lpstr>
      <vt:lpstr>1.6.1 密码学发展概况</vt:lpstr>
      <vt:lpstr>1.6.1 密码学发展概况</vt:lpstr>
      <vt:lpstr>1.6.1 密码学发展概况</vt:lpstr>
      <vt:lpstr>1.6.1 密码学发展概况</vt:lpstr>
      <vt:lpstr>1.6.2 密码学发展的源动力</vt:lpstr>
      <vt:lpstr>1.6.2 密码学发展的源动力</vt:lpstr>
      <vt:lpstr>1.6.2 密码学发展的源动力</vt:lpstr>
      <vt:lpstr>1.6.2 密码学发展的源动力</vt:lpstr>
      <vt:lpstr>1.6.2 密码学发展的源动力</vt:lpstr>
      <vt:lpstr>1.6.2 密码学发展的源动力</vt:lpstr>
      <vt:lpstr>1.6.2 密码学发展的源动力</vt:lpstr>
      <vt:lpstr>1.6.3 国内发展现状</vt:lpstr>
      <vt:lpstr>1.6.3 国内发展现状</vt:lpstr>
      <vt:lpstr>1.6.3 国内发展现状</vt:lpstr>
      <vt:lpstr>1.6.3 国内发展现状</vt:lpstr>
      <vt:lpstr>1.6.3 国内发展现状</vt:lpstr>
      <vt:lpstr>幻灯片 95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dqk</dc:creator>
  <cp:lastModifiedBy>天宇科技</cp:lastModifiedBy>
  <cp:revision>708</cp:revision>
  <cp:lastPrinted>1601-01-01T00:00:00Z</cp:lastPrinted>
  <dcterms:created xsi:type="dcterms:W3CDTF">1601-01-01T00:00:00Z</dcterms:created>
  <dcterms:modified xsi:type="dcterms:W3CDTF">2016-08-30T15:01:31Z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