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13" autoAdjust="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6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30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6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88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6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1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5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5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9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8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6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1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4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21084-0B8D-D71D-BF43-E5AF01A41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8" t="9091" r="19129" b="3"/>
          <a:stretch/>
        </p:blipFill>
        <p:spPr>
          <a:xfrm>
            <a:off x="23" y="4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778F65F-BBBF-BCEE-8A37-E168F4D04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8093" y="1887550"/>
            <a:ext cx="5536250" cy="238587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NALOGE IZ DINAMIČNEGA PROGRAMIRANJA</a:t>
            </a: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4DCF82AC-F1EE-34F6-7FD2-8AE081BBD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3" y="4514687"/>
            <a:ext cx="3884735" cy="1624857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l-SI" sz="1600" dirty="0"/>
              <a:t>Fakulteta za matematiko in fiziko</a:t>
            </a:r>
          </a:p>
          <a:p>
            <a:pPr algn="l">
              <a:lnSpc>
                <a:spcPct val="90000"/>
              </a:lnSpc>
            </a:pPr>
            <a:r>
              <a:rPr lang="sl-SI" sz="1600" dirty="0"/>
              <a:t>Avtorji: Jernej Renčelj, Tom Rupnik Medjedovič, Adnan Pajalić</a:t>
            </a:r>
          </a:p>
          <a:p>
            <a:pPr algn="l">
              <a:lnSpc>
                <a:spcPct val="90000"/>
              </a:lnSpc>
            </a:pPr>
            <a:r>
              <a:rPr lang="sl-SI" sz="1600" dirty="0"/>
              <a:t>Mentor: viš. pred. mag. Matija Lokar</a:t>
            </a:r>
          </a:p>
        </p:txBody>
      </p:sp>
    </p:spTree>
    <p:extLst>
      <p:ext uri="{BB962C8B-B14F-4D97-AF65-F5344CB8AC3E}">
        <p14:creationId xmlns:p14="http://schemas.microsoft.com/office/powerpoint/2010/main" val="37178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6B39357-A92E-7A0D-284B-FF302F87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400" dirty="0"/>
              <a:t>Naloga 3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09D668B-4F72-41E0-DCCD-1A659EA6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200" dirty="0"/>
              <a:t>Podan imamo seznam števil. </a:t>
            </a:r>
          </a:p>
        </p:txBody>
      </p:sp>
    </p:spTree>
    <p:extLst>
      <p:ext uri="{BB962C8B-B14F-4D97-AF65-F5344CB8AC3E}">
        <p14:creationId xmlns:p14="http://schemas.microsoft.com/office/powerpoint/2010/main" val="86361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BB38-F100-2E66-8F53-2DAB3405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400" dirty="0"/>
              <a:t>Naloga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9091C-262F-04DF-2F51-3E07C6F99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1789044"/>
                <a:ext cx="10394856" cy="4252320"/>
              </a:xfrm>
            </p:spPr>
            <p:txBody>
              <a:bodyPr>
                <a:normAutofit/>
              </a:bodyPr>
              <a:lstStyle/>
              <a:p>
                <a:r>
                  <a:rPr lang="sl-SI" sz="2200" dirty="0"/>
                  <a:t>Podano imamo množico </a:t>
                </a:r>
                <a14:m>
                  <m:oMath xmlns:m="http://schemas.openxmlformats.org/officeDocument/2006/math"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sl-SI" sz="2200" dirty="0"/>
                  <a:t>, ki vsebuje </a:t>
                </a:r>
                <a14:m>
                  <m:oMath xmlns:m="http://schemas.openxmlformats.org/officeDocument/2006/math"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sz="2200" dirty="0"/>
                  <a:t> daljic v ravnini. Vsaka daljica ima eno krajišče na premici </a:t>
                </a:r>
                <a14:m>
                  <m:oMath xmlns:m="http://schemas.openxmlformats.org/officeDocument/2006/math"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sl-SI" sz="2200" dirty="0"/>
                  <a:t>in drugo krajišče na premici </a:t>
                </a:r>
                <a14:m>
                  <m:oMath xmlns:m="http://schemas.openxmlformats.org/officeDocument/2006/math"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sl-SI" sz="2200" dirty="0"/>
                  <a:t>. Vsa krajišča so različna.</a:t>
                </a:r>
              </a:p>
              <a:p>
                <a:pPr lvl="1"/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Opiši in analiziraj algoritem, ki izračuna največjo podmnožico množice L, kjer se nobeni dve daljici ne sekata.</a:t>
                </a:r>
                <a:endParaRPr lang="en-SI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Opiši in analiziraj algoritem, ki izračuna največjo podmnožico množice L, kjer se vsi pari daljic med seboj sekajo.</a:t>
                </a:r>
                <a:endParaRPr lang="en-SI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SI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9091C-262F-04DF-2F51-3E07C6F99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789044"/>
                <a:ext cx="10394856" cy="4252320"/>
              </a:xfrm>
              <a:blipFill>
                <a:blip r:embed="rId2"/>
                <a:stretch>
                  <a:fillRect l="-366" t="-893" r="-1099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15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6DE9-D934-F8C2-2364-8D3406C3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400" dirty="0"/>
              <a:t>Naloga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6D8B6-383B-CE17-A796-63B7F5DF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sz="22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Sedaj predpostavimo, da imamo podano množico </a:t>
                </a:r>
                <a14:m>
                  <m:oMath xmlns:m="http://schemas.openxmlformats.org/officeDocument/2006/math">
                    <m:r>
                      <a:rPr lang="sl-SI" sz="220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sl-SI" sz="22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ki vsebuje n daljic. Par krajišč vsake daljice leži znotraj enotskega kroga.</a:t>
                </a:r>
              </a:p>
              <a:p>
                <a:pPr lvl="1"/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Opiši in analiziraj algoritem, ki izračuna največjo podmnožico množice </a:t>
                </a:r>
                <a14:m>
                  <m:oMath xmlns:m="http://schemas.openxmlformats.org/officeDocument/2006/math">
                    <m:r>
                      <a:rPr lang="sl-SI" sz="200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kjer se nobeni dve daljici ne sekata.</a:t>
                </a:r>
                <a:endParaRPr lang="en-SI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Opiši in analiziraj algoritem, ki izračuna največjo podmnožico množice </a:t>
                </a:r>
                <a14:m>
                  <m:oMath xmlns:m="http://schemas.openxmlformats.org/officeDocument/2006/math">
                    <m:r>
                      <a:rPr lang="sl-SI" sz="200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kjer se vsi pari daljic med seboj sekajo.</a:t>
                </a:r>
                <a:endParaRPr lang="en-SI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SI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SI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6D8B6-383B-CE17-A796-63B7F5DF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651" r="-885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9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BB1D9C-A99E-01B6-C959-2247D885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43" y="734805"/>
            <a:ext cx="8534400" cy="1292779"/>
          </a:xfrm>
        </p:spPr>
        <p:txBody>
          <a:bodyPr>
            <a:normAutofit/>
          </a:bodyPr>
          <a:lstStyle/>
          <a:p>
            <a:r>
              <a:rPr lang="sl-SI" sz="5400" dirty="0"/>
              <a:t>Naloga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9EBEB39-41EF-F08A-90AF-E15E400E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27" y="2188033"/>
            <a:ext cx="8534400" cy="3774617"/>
          </a:xfrm>
        </p:spPr>
        <p:txBody>
          <a:bodyPr anchor="t">
            <a:normAutofit/>
          </a:bodyPr>
          <a:lstStyle/>
          <a:p>
            <a:r>
              <a:rPr lang="sl-SI" sz="2400" dirty="0"/>
              <a:t>Podan imamo seznam števil A[1…n], ki so lahko pozitivna, negativna ali ničelna.</a:t>
            </a:r>
          </a:p>
          <a:p>
            <a:pPr marL="0" indent="0">
              <a:buNone/>
            </a:pPr>
            <a:r>
              <a:rPr lang="sl-SI" sz="2400" dirty="0"/>
              <a:t>		</a:t>
            </a:r>
          </a:p>
          <a:p>
            <a:pPr marL="0" indent="0">
              <a:buNone/>
            </a:pPr>
            <a:endParaRPr lang="sl-SI" sz="2400" dirty="0"/>
          </a:p>
          <a:p>
            <a:r>
              <a:rPr lang="sl-SI" sz="2400" dirty="0">
                <a:solidFill>
                  <a:srgbClr val="92D050"/>
                </a:solidFill>
              </a:rPr>
              <a:t>a) </a:t>
            </a:r>
            <a:r>
              <a:rPr lang="sl-SI" sz="2400" dirty="0"/>
              <a:t>Opiši in analiziraj algoritem, ki poišče največjo vsoto elementov v neprekinjenem podseznamu A[i…j].</a:t>
            </a:r>
          </a:p>
          <a:p>
            <a:r>
              <a:rPr lang="sl-SI" sz="2400" dirty="0">
                <a:solidFill>
                  <a:srgbClr val="92D050"/>
                </a:solidFill>
              </a:rPr>
              <a:t>b) </a:t>
            </a:r>
            <a:r>
              <a:rPr lang="sl-SI" sz="2400" dirty="0"/>
              <a:t>Opiši in analiziraj algoritem, ki poišče največji produkt elementov v neprekinjenem podseznamu A[i…j].</a:t>
            </a:r>
          </a:p>
          <a:p>
            <a:endParaRPr lang="sl-SI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96E8FC2-C4B3-29A9-AD12-4D671B024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25518"/>
              </p:ext>
            </p:extLst>
          </p:nvPr>
        </p:nvGraphicFramePr>
        <p:xfrm>
          <a:off x="2735392" y="3261538"/>
          <a:ext cx="4562669" cy="549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347">
                  <a:extLst>
                    <a:ext uri="{9D8B030D-6E8A-4147-A177-3AD203B41FA5}">
                      <a16:colId xmlns:a16="http://schemas.microsoft.com/office/drawing/2014/main" val="4239414763"/>
                    </a:ext>
                  </a:extLst>
                </a:gridCol>
                <a:gridCol w="793968">
                  <a:extLst>
                    <a:ext uri="{9D8B030D-6E8A-4147-A177-3AD203B41FA5}">
                      <a16:colId xmlns:a16="http://schemas.microsoft.com/office/drawing/2014/main" val="1873234987"/>
                    </a:ext>
                  </a:extLst>
                </a:gridCol>
                <a:gridCol w="2051294">
                  <a:extLst>
                    <a:ext uri="{9D8B030D-6E8A-4147-A177-3AD203B41FA5}">
                      <a16:colId xmlns:a16="http://schemas.microsoft.com/office/drawing/2014/main" val="3079688011"/>
                    </a:ext>
                  </a:extLst>
                </a:gridCol>
                <a:gridCol w="754060">
                  <a:extLst>
                    <a:ext uri="{9D8B030D-6E8A-4147-A177-3AD203B41FA5}">
                      <a16:colId xmlns:a16="http://schemas.microsoft.com/office/drawing/2014/main" val="2538038129"/>
                    </a:ext>
                  </a:extLst>
                </a:gridCol>
              </a:tblGrid>
              <a:tr h="549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2600" dirty="0">
                          <a:solidFill>
                            <a:schemeClr val="bg1"/>
                          </a:solidFill>
                          <a:effectLst/>
                        </a:rPr>
                        <a:t>A[1]</a:t>
                      </a:r>
                      <a:endParaRPr lang="sl-SI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sl-SI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....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2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A[n]</a:t>
                      </a:r>
                      <a:endParaRPr lang="sl-SI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007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D5B208-9A69-2FA9-F2EB-1D6274E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5400" dirty="0"/>
              <a:t>a) primer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97FF514B-BDD4-6A0C-2E6B-F47946738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90"/>
                <a:ext cx="8596668" cy="37083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l-SI" sz="2400" b="1" dirty="0"/>
                  <a:t>Opiši in analiziraj algoritem, ki poišče največjo vsoto elementov v neprekinjenem podseznamu A[i…j].</a:t>
                </a:r>
              </a:p>
              <a:p>
                <a:r>
                  <a:rPr lang="sl-SI" sz="2400" dirty="0"/>
                  <a:t>1. način: </a:t>
                </a:r>
                <a:r>
                  <a:rPr lang="sl-SI" sz="2400" b="1" dirty="0"/>
                  <a:t>uporaba sile</a:t>
                </a:r>
                <a:r>
                  <a:rPr lang="sl-SI" sz="2400" dirty="0"/>
                  <a:t>.</a:t>
                </a:r>
              </a:p>
              <a:p>
                <a:r>
                  <a:rPr lang="sl-SI" sz="2400" i="1" dirty="0"/>
                  <a:t>Lokalni_maksimum - </a:t>
                </a:r>
                <a:r>
                  <a:rPr lang="sl-SI" sz="2400" dirty="0"/>
                  <a:t>maksimalna vsota elementov v neprekinjenem seznamu do elementa A[i].</a:t>
                </a:r>
              </a:p>
              <a:p>
                <a:r>
                  <a:rPr lang="sl-SI" sz="2400" dirty="0"/>
                  <a:t>Poiščemo vse lokalne maksimume in vrnemo največjega.</a:t>
                </a:r>
              </a:p>
              <a:p>
                <a:r>
                  <a:rPr lang="sl-SI" sz="24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r>
                  <a:rPr lang="sl-SI" sz="2400" dirty="0"/>
                  <a:t>Lahko to storimo kako drugače?</a:t>
                </a:r>
              </a:p>
              <a:p>
                <a:endParaRPr lang="sl-SI" sz="1800" dirty="0"/>
              </a:p>
              <a:p>
                <a:pPr marL="0" indent="0">
                  <a:buNone/>
                </a:pPr>
                <a:endParaRPr lang="sl-SI" sz="1800" dirty="0"/>
              </a:p>
            </p:txBody>
          </p:sp>
        </mc:Choice>
        <mc:Fallback xmlns="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97FF514B-BDD4-6A0C-2E6B-F47946738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90"/>
                <a:ext cx="8596668" cy="3708365"/>
              </a:xfrm>
              <a:blipFill>
                <a:blip r:embed="rId2"/>
                <a:stretch>
                  <a:fillRect l="-567" t="-229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1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62AFA0-62EB-D293-255D-44E9DB9A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5400" dirty="0">
                <a:solidFill>
                  <a:srgbClr val="92D050"/>
                </a:solidFill>
              </a:rPr>
              <a:t>Kadanov algoritem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559A27B5-4A2F-2F4D-B802-7D7AF1529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375" y="2141929"/>
                <a:ext cx="10463417" cy="3880773"/>
              </a:xfrm>
            </p:spPr>
            <p:txBody>
              <a:bodyPr/>
              <a:lstStyle/>
              <a:p>
                <a:r>
                  <a:rPr lang="sl-SI" sz="2000" dirty="0"/>
                  <a:t>Postavimo se na A[i]-ti element v seznamu in recimo, da poznamo lokalni_maksimum[A[i-1]]. </a:t>
                </a:r>
              </a:p>
              <a:p>
                <a:r>
                  <a:rPr lang="sl-SI" sz="2000" dirty="0"/>
                  <a:t>Da bi izračunali lokalni_maksimum[A[i]], ne rabimo ponovno računati vsot vseh podseznamov, ki se končajo z A[i]-tim elementom.</a:t>
                </a:r>
              </a:p>
              <a:p>
                <a:r>
                  <a:rPr lang="sl-SI" sz="2000" dirty="0"/>
                  <a:t>Če si hranimo lokalni_maksimum[A[i-1]], se problem prevede na iskanje maksimumov dveh števil.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l-SI" sz="2800" b="1" i="1" dirty="0">
                          <a:latin typeface="Cambria Math" panose="02040503050406030204" pitchFamily="18" charset="0"/>
                        </a:rPr>
                        <m:t>𝑳𝒐𝒌𝒂𝒍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𝒏𝒊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𝒎𝒂𝒌𝒔𝒊𝒎𝒖𝒎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sl-SI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𝒍𝒐𝒌𝒂𝒍𝒏𝒊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𝒎𝒂𝒌𝒔𝒊𝒎𝒖𝒎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l-SI" sz="2800" dirty="0"/>
              </a:p>
              <a:p>
                <a:pPr algn="just"/>
                <a:r>
                  <a:rPr lang="sl-SI" sz="20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pPr algn="just"/>
                <a:endParaRPr lang="sl-SI" sz="2400" dirty="0"/>
              </a:p>
              <a:p>
                <a:pPr marL="0" indent="0" algn="just">
                  <a:buNone/>
                </a:pPr>
                <a:endParaRPr lang="sl-SI" sz="2800" dirty="0"/>
              </a:p>
              <a:p>
                <a:pPr marL="0" indent="0" algn="just">
                  <a:buNone/>
                </a:pPr>
                <a:endParaRPr lang="sl-SI" sz="2800" b="1" dirty="0"/>
              </a:p>
            </p:txBody>
          </p:sp>
        </mc:Choice>
        <mc:Fallback xmlns="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559A27B5-4A2F-2F4D-B802-7D7AF152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375" y="2141929"/>
                <a:ext cx="10463417" cy="3880773"/>
              </a:xfrm>
              <a:blipFill>
                <a:blip r:embed="rId2"/>
                <a:stretch>
                  <a:fillRect l="-233" t="-94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7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C46727-52F0-4DEF-3345-A4B28176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5400" dirty="0"/>
              <a:t>b) primer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6140DC38-855A-92F1-7D9D-B9E6A162B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sz="2400" b="1" dirty="0"/>
                  <a:t>Opiši in analiziraj algoritem, ki poišče največji produkt elementov v neprekinjenem podseznamu A[i…j].</a:t>
                </a:r>
              </a:p>
              <a:p>
                <a:r>
                  <a:rPr lang="sl-SI" sz="2400" dirty="0"/>
                  <a:t>1. način: </a:t>
                </a:r>
                <a:r>
                  <a:rPr lang="sl-SI" sz="2400" b="1" dirty="0"/>
                  <a:t>uporaba sile.</a:t>
                </a:r>
              </a:p>
              <a:p>
                <a:r>
                  <a:rPr lang="sl-SI" sz="2400" dirty="0"/>
                  <a:t>Za vsak par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sl-SI" sz="2400" dirty="0"/>
                  <a:t> od </a:t>
                </a:r>
                <a14:m>
                  <m:oMath xmlns:m="http://schemas.openxmlformats.org/officeDocument/2006/math"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l-SI" sz="2400" dirty="0"/>
                  <a:t> do </a:t>
                </a:r>
                <a14:m>
                  <m:oMath xmlns:m="http://schemas.openxmlformats.org/officeDocument/2006/math"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sz="2400" dirty="0"/>
                  <a:t> izračunamo produkt elementov podseznama A[i:j].</a:t>
                </a:r>
              </a:p>
              <a:p>
                <a:r>
                  <a:rPr lang="sl-SI" sz="2400" dirty="0"/>
                  <a:t>Vrnemo največji produkt</a:t>
                </a:r>
              </a:p>
              <a:p>
                <a:r>
                  <a:rPr lang="sl-SI" sz="24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r>
                  <a:rPr lang="sl-SI" sz="2400" dirty="0"/>
                  <a:t>Neučinkovito!</a:t>
                </a:r>
              </a:p>
              <a:p>
                <a:endParaRPr lang="sl-SI" sz="2000" dirty="0"/>
              </a:p>
              <a:p>
                <a:endParaRPr lang="sl-SI" sz="2000" b="1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dirty="0"/>
              </a:p>
            </p:txBody>
          </p:sp>
        </mc:Choice>
        <mc:Fallback xmlns="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6140DC38-855A-92F1-7D9D-B9E6A162B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 r="-99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54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EAEE19B-7DCF-73CF-4412-71845E50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16294"/>
            <a:ext cx="8596668" cy="1069910"/>
          </a:xfrm>
        </p:spPr>
        <p:txBody>
          <a:bodyPr>
            <a:normAutofit fontScale="90000"/>
          </a:bodyPr>
          <a:lstStyle/>
          <a:p>
            <a:r>
              <a:rPr lang="sl-SI" sz="4000" dirty="0"/>
              <a:t>Rešitev s pomočjo dinamičnega programiranja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B0CECD3C-C8D2-EDBA-BA07-A7530C1E4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1763487"/>
                <a:ext cx="8596668" cy="4646644"/>
              </a:xfrm>
            </p:spPr>
            <p:txBody>
              <a:bodyPr>
                <a:normAutofit/>
              </a:bodyPr>
              <a:lstStyle/>
              <a:p>
                <a:r>
                  <a:rPr lang="sl-SI" sz="2000" dirty="0"/>
                  <a:t>Hranimo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l-SI" sz="20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sl-SI" sz="2000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l-SI" sz="20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l-SI" sz="2000" dirty="0"/>
                  <a:t>], torej maksimalen produkt podseznamov, ki se končajo z </a:t>
                </a:r>
                <a14:m>
                  <m:oMath xmlns:m="http://schemas.openxmlformats.org/officeDocument/2006/math"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l-SI" sz="2000" dirty="0"/>
                  <a:t> elementom seznama. </a:t>
                </a:r>
              </a:p>
              <a:p>
                <a:r>
                  <a:rPr lang="sl-SI" sz="2000" dirty="0"/>
                  <a:t>Nastavimo </a:t>
                </a: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𝒈𝒍𝒐𝒃𝒂𝒍𝒏𝒊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sl-SI" sz="2000" dirty="0"/>
                  <a:t>.</a:t>
                </a:r>
              </a:p>
              <a:p>
                <a:r>
                  <a:rPr lang="sl-SI" sz="2000" dirty="0"/>
                  <a:t>Na vsakem koraku naredimo sledeče:</a:t>
                </a:r>
              </a:p>
              <a:p>
                <a:pPr marL="800088" lvl="1" indent="-342900">
                  <a:buFont typeface="+mj-lt"/>
                  <a:buAutoNum type="arabicPeriod"/>
                </a:pPr>
                <a:r>
                  <a:rPr lang="sl-SI" sz="2000" dirty="0"/>
                  <a:t>Če je i-ti element negativno število, potem zamenjamo vrednosti </a:t>
                </a: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sl-SI" sz="2000" dirty="0"/>
                  <a:t>in </a:t>
                </a: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sl-SI" sz="2000" b="1" dirty="0"/>
              </a:p>
              <a:p>
                <a:pPr marL="800088" lvl="1" indent="-342900">
                  <a:buFont typeface="+mj-lt"/>
                  <a:buAutoNum type="arabicPeriod"/>
                </a:pPr>
                <a:r>
                  <a:rPr lang="sl-SI" sz="2000" dirty="0"/>
                  <a:t>Na vsakem koraku posodobimo vrednosti: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×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sl-SI" sz="2000" b="1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 =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 × 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sl-SI" sz="2000" b="1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𝒈𝒍𝒐𝒃𝒂𝒍𝒏𝒊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𝒈𝒍𝒐𝒃𝒂𝒍𝒏𝒊</m:t>
                    </m:r>
                  </m:oMath>
                </a14:m>
                <a:endParaRPr lang="sl-SI" sz="2000" b="1" dirty="0"/>
              </a:p>
              <a:p>
                <a:r>
                  <a:rPr lang="sl-SI" sz="20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endParaRPr lang="sl-SI" sz="2000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B0CECD3C-C8D2-EDBA-BA07-A7530C1E4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763487"/>
                <a:ext cx="8596668" cy="4646644"/>
              </a:xfrm>
              <a:blipFill>
                <a:blip r:embed="rId2"/>
                <a:stretch>
                  <a:fillRect l="-295" t="-545" b="-1090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50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A4C039-0269-9DFA-3DA5-818656B8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400" dirty="0"/>
              <a:t>Naloga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AF497BB-4EC1-5131-52C0-D061CBE56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1838131"/>
                <a:ext cx="8596668" cy="4016620"/>
              </a:xfrm>
            </p:spPr>
            <p:txBody>
              <a:bodyPr>
                <a:normAutofit fontScale="92500"/>
              </a:bodyPr>
              <a:lstStyle/>
              <a:p>
                <a:r>
                  <a:rPr lang="sl-SI" sz="2400" dirty="0"/>
                  <a:t>Podan imamo seznam </a:t>
                </a:r>
                <a14:m>
                  <m:oMath xmlns:m="http://schemas.openxmlformats.org/officeDocument/2006/math"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sl-SI" sz="2400" dirty="0"/>
                  <a:t>pozitivnih celih števil.</a:t>
                </a:r>
              </a:p>
              <a:p>
                <a:r>
                  <a:rPr lang="sl-SI" sz="2400" dirty="0"/>
                  <a:t>Recimo, da se postavimo na neko mesto v seznamu.</a:t>
                </a:r>
              </a:p>
              <a:p>
                <a:r>
                  <a:rPr lang="sl-SI" sz="2400" dirty="0"/>
                  <a:t>Če se nahajamo na lihem indeksu se lahko premaknemo levo, če pa smo na sodem, se lahko premaknemo desno v seznamu.</a:t>
                </a:r>
              </a:p>
              <a:p>
                <a:r>
                  <a:rPr lang="sl-SI" sz="2400" dirty="0"/>
                  <a:t>Dodatno mora veljati, da se lahko premikamo le iz manjšega na večje število.</a:t>
                </a:r>
              </a:p>
              <a:p>
                <a:r>
                  <a:rPr lang="sl-SI" sz="2400" dirty="0"/>
                  <a:t>Na ta način opišemo naprej-nazaj naraščajoče zaporedje.</a:t>
                </a:r>
              </a:p>
              <a:p>
                <a:r>
                  <a:rPr lang="sl-SI" sz="2400" b="1" dirty="0"/>
                  <a:t>Poišči dolžino največjega naprej-nazaj naraščajočega podzaporedja v podanem seznamu dolžine </a:t>
                </a:r>
                <a14:m>
                  <m:oMath xmlns:m="http://schemas.openxmlformats.org/officeDocument/2006/math">
                    <m:r>
                      <a:rPr lang="sl-SI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sl-SI" sz="24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l-SI" sz="2400" b="1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AF497BB-4EC1-5131-52C0-D061CBE56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838131"/>
                <a:ext cx="8596668" cy="4016620"/>
              </a:xfrm>
              <a:blipFill>
                <a:blip r:embed="rId2"/>
                <a:stretch>
                  <a:fillRect l="-442" t="-946" r="-1770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86AB458-AE05-CC8E-BCCE-59A61646C0AE}"/>
                  </a:ext>
                </a:extLst>
              </p:cNvPr>
              <p:cNvSpPr/>
              <p:nvPr/>
            </p:nvSpPr>
            <p:spPr>
              <a:xfrm>
                <a:off x="7782340" y="854765"/>
                <a:ext cx="4224130" cy="1620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𝒛𝒂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𝒗𝒔𝒆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endParaRPr lang="sl-SI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e>
                    </m:d>
                    <m:r>
                      <a:rPr lang="sl-SI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𝒛𝒂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𝒗𝒔𝒆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</m:oMath>
                </a14:m>
                <a:endParaRPr lang="sl-SI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𝒔𝒐𝒅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𝒑𝒐𝒕𝒆𝒎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sl-SI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Č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𝒍𝒊𝒉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𝒑𝒐𝒕𝒆𝒎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sl-SI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SI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86AB458-AE05-CC8E-BCCE-59A61646C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340" y="854765"/>
                <a:ext cx="4224130" cy="1620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84C9-C52B-2C62-DF21-E5F8BF0C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400" dirty="0"/>
              <a:t>Ideja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F441-5E1E-D53D-61F2-6F9FA88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90717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C906-3577-E1B4-8102-A508A253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400" dirty="0"/>
              <a:t>Napaka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2FB9B-B62B-D45E-98A5-B400C103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85" y="2369699"/>
            <a:ext cx="10365618" cy="27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20590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764</TotalTime>
  <Words>792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Times New Roman</vt:lpstr>
      <vt:lpstr>Trebuchet MS</vt:lpstr>
      <vt:lpstr>Wingdings 3</vt:lpstr>
      <vt:lpstr>Gladko</vt:lpstr>
      <vt:lpstr>NALOGE IZ DINAMIČNEGA PROGRAMIRANJA</vt:lpstr>
      <vt:lpstr>Naloga 1</vt:lpstr>
      <vt:lpstr>a) primer</vt:lpstr>
      <vt:lpstr>Kadanov algoritem</vt:lpstr>
      <vt:lpstr>b) primer</vt:lpstr>
      <vt:lpstr>Rešitev s pomočjo dinamičnega programiranja</vt:lpstr>
      <vt:lpstr>Naloga 2</vt:lpstr>
      <vt:lpstr>Ideja</vt:lpstr>
      <vt:lpstr>Napaka</vt:lpstr>
      <vt:lpstr>Naloga 3</vt:lpstr>
      <vt:lpstr>Naloga 4</vt:lpstr>
      <vt:lpstr>Naloga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NALOGE IZ DINAMIČNEGA PROGRAMIRANJA</dc:title>
  <dc:creator>Pajalić, Adnan</dc:creator>
  <cp:lastModifiedBy>Renčelj, Jernej</cp:lastModifiedBy>
  <cp:revision>18</cp:revision>
  <dcterms:created xsi:type="dcterms:W3CDTF">2023-03-18T11:32:45Z</dcterms:created>
  <dcterms:modified xsi:type="dcterms:W3CDTF">2023-03-19T17:53:36Z</dcterms:modified>
</cp:coreProperties>
</file>