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713" autoAdjust="0"/>
  </p:normalViewPr>
  <p:slideViewPr>
    <p:cSldViewPr snapToGrid="0">
      <p:cViewPr varScale="1">
        <p:scale>
          <a:sx n="140" d="100"/>
          <a:sy n="140" d="100"/>
        </p:scale>
        <p:origin x="224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0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88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6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21084-0B8D-D71D-BF43-E5AF01A41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8" t="9091" r="19129" b="3"/>
          <a:stretch/>
        </p:blipFill>
        <p:spPr>
          <a:xfrm>
            <a:off x="23" y="4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78F65F-BBBF-BCEE-8A37-E168F4D04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093" y="1887550"/>
            <a:ext cx="5536250" cy="238587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NALOGE IZ DINAMIČNEGA PROGRAMIRANJA</a:t>
            </a: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4DCF82AC-F1EE-34F6-7FD2-8AE081BBD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3" y="4514687"/>
            <a:ext cx="3884735" cy="1624857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l-SI" sz="1600" dirty="0"/>
              <a:t>Fakulteta za matematiko in fiziko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Avtorji: Jernej Renčelj, Tom Rupnik Medjedovič, Adnan Pajalić</a:t>
            </a:r>
          </a:p>
          <a:p>
            <a:pPr algn="l">
              <a:lnSpc>
                <a:spcPct val="90000"/>
              </a:lnSpc>
            </a:pPr>
            <a:r>
              <a:rPr lang="sl-SI" sz="1600" dirty="0"/>
              <a:t>Mentor: viš. pred. mag. Matija Lokar</a:t>
            </a:r>
          </a:p>
        </p:txBody>
      </p:sp>
    </p:spTree>
    <p:extLst>
      <p:ext uri="{BB962C8B-B14F-4D97-AF65-F5344CB8AC3E}">
        <p14:creationId xmlns:p14="http://schemas.microsoft.com/office/powerpoint/2010/main" val="3717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B39357-A92E-7A0D-284B-FF302F87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400" dirty="0"/>
              <a:t>Naloga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009D668B-4F72-41E0-DCCD-1A659EA63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l-SI" sz="2200" dirty="0"/>
                  <a:t>Podan imamo seznam števil. </a:t>
                </a:r>
              </a:p>
              <a:p>
                <a:pPr marL="4571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sz="2400" i="1" dirty="0" smtClean="0">
                          <a:latin typeface="Cambria Math" panose="02040503050406030204" pitchFamily="18" charset="0"/>
                        </a:rPr>
                        <m:t> = [</m:t>
                      </m:r>
                      <m:sSub>
                        <m:sSubPr>
                          <m:ctrlPr>
                            <a:rPr lang="sl-SI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l-SI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sl-SI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l-SI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l-SI" sz="2400" dirty="0"/>
              </a:p>
              <a:p>
                <a:r>
                  <a:rPr lang="sl-SI" sz="2200" dirty="0"/>
                  <a:t>Števila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l-SI" sz="2200" dirty="0"/>
                  <a:t> so lahko negativna, pozitivna ali enaka nič.</a:t>
                </a:r>
              </a:p>
              <a:p>
                <a:r>
                  <a:rPr lang="sl-SI" sz="2200" dirty="0"/>
                  <a:t>Na vsakem koraku se odločimo ali rečemo “Ring“ ali “Ding“.</a:t>
                </a:r>
              </a:p>
              <a:p>
                <a:pPr lvl="1"/>
                <a:r>
                  <a:rPr lang="sl-SI" sz="2000" dirty="0"/>
                  <a:t>Ding: poberemo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l-SI" sz="2000" dirty="0"/>
                  <a:t> </a:t>
                </a:r>
              </a:p>
              <a:p>
                <a:pPr lvl="1"/>
                <a:r>
                  <a:rPr lang="sl-SI" sz="2000" dirty="0"/>
                  <a:t>Ring: poberemo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2000" dirty="0"/>
              </a:p>
              <a:p>
                <a:r>
                  <a:rPr lang="sl-SI" sz="2200" dirty="0"/>
                  <a:t>Omejitve:</a:t>
                </a:r>
              </a:p>
              <a:p>
                <a:pPr lvl="1"/>
                <a:r>
                  <a:rPr lang="sl-SI" sz="2000" dirty="0"/>
                  <a:t>Zaporedoma lahko samo trikrat rečemo “Ring“ ali “Ding“.</a:t>
                </a:r>
              </a:p>
              <a:p>
                <a:endParaRPr lang="sl-SI" sz="2200" dirty="0"/>
              </a:p>
              <a:p>
                <a:endParaRPr lang="sl-SI" sz="2200" dirty="0"/>
              </a:p>
              <a:p>
                <a:endParaRPr lang="sl-SI" sz="22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009D668B-4F72-41E0-DCCD-1A659EA63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5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22A5-776E-D451-7A28-86A86805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1B0E-91F3-81A6-70A5-39AFDEE1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sz="2200" dirty="0"/>
              <a:t>S = 81</a:t>
            </a:r>
          </a:p>
          <a:p>
            <a:endParaRPr lang="en-SI" sz="2200" dirty="0"/>
          </a:p>
          <a:p>
            <a:endParaRPr lang="en-SI" sz="2200" dirty="0"/>
          </a:p>
          <a:p>
            <a:endParaRPr lang="en-SI" sz="2200" dirty="0"/>
          </a:p>
          <a:p>
            <a:r>
              <a:rPr lang="en-SI" sz="2200" dirty="0"/>
              <a:t>Generiramo nize 0 in 1.</a:t>
            </a:r>
          </a:p>
          <a:p>
            <a:r>
              <a:rPr lang="en-SI" sz="2200" dirty="0"/>
              <a:t>Preverimo ali vsebuje “0000” ali “1111” in niz zanemarimo.</a:t>
            </a:r>
          </a:p>
          <a:p>
            <a:r>
              <a:rPr lang="en-SI" sz="2200" dirty="0"/>
              <a:t>Vse niz ovrednotimo in poiščemo maksimum.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A8F9AF-0B68-6045-27E3-19B36D18A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63192"/>
              </p:ext>
            </p:extLst>
          </p:nvPr>
        </p:nvGraphicFramePr>
        <p:xfrm>
          <a:off x="2950122" y="2069348"/>
          <a:ext cx="50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81516986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568295835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6369921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91645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156529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445883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3157957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139826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205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BE9E3E-0E52-40ED-3DEC-C1397B8C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48557"/>
              </p:ext>
            </p:extLst>
          </p:nvPr>
        </p:nvGraphicFramePr>
        <p:xfrm>
          <a:off x="2975911" y="2714118"/>
          <a:ext cx="5040000" cy="5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81516986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568295835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63699212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0916459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51565290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7445883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31579579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139826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20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BB38-F100-2E66-8F53-2DAB3405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Naloga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9091C-262F-04DF-2F51-3E07C6F9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789044"/>
                <a:ext cx="10394856" cy="4252320"/>
              </a:xfrm>
            </p:spPr>
            <p:txBody>
              <a:bodyPr>
                <a:normAutofit/>
              </a:bodyPr>
              <a:lstStyle/>
              <a:p>
                <a:r>
                  <a:rPr lang="sl-SI" sz="2200" dirty="0"/>
                  <a:t>Podano imamo množico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sl-SI" sz="2200" dirty="0"/>
                  <a:t>, ki vsebuje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200" dirty="0"/>
                  <a:t> daljic v ravnini. Vsaka daljica ima eno krajišče na premici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sl-SI" sz="2200" dirty="0"/>
                  <a:t>in drugo krajišče na premici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l-SI" sz="22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sl-SI" sz="2200" dirty="0"/>
                  <a:t>. Vsa krajišča so različna.</a:t>
                </a: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L, kjer se nobeni dve daljici ne sekata.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L, kjer se vsi pari daljic med seboj sekajo.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SI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9091C-262F-04DF-2F51-3E07C6F9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789044"/>
                <a:ext cx="10394856" cy="4252320"/>
              </a:xfrm>
              <a:blipFill>
                <a:blip r:embed="rId2"/>
                <a:stretch>
                  <a:fillRect l="-366" t="-893" r="-1099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5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6DE9-D934-F8C2-2364-8D3406C3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Naloga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6D8B6-383B-CE17-A796-63B7F5DF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sz="22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Sedaj predpostavimo, da imamo podano množico </a:t>
                </a:r>
                <a14:m>
                  <m:oMath xmlns:m="http://schemas.openxmlformats.org/officeDocument/2006/math">
                    <m:r>
                      <a:rPr lang="sl-SI" sz="22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2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ki vsebuje n daljic. Par krajišč vsake daljice leži znotraj enotskega kroga.</a:t>
                </a: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kjer se nobeni dve daljici ne sekata.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Opiši in analiziraj algoritem, ki izračuna največjo podmnožico množice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sl-SI" sz="2000" dirty="0">
                    <a:solidFill>
                      <a:srgbClr val="1D2125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kjer se vsi pari daljic med seboj sekajo.</a:t>
                </a:r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SI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S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96D8B6-383B-CE17-A796-63B7F5DF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51" r="-885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BB1D9C-A99E-01B6-C959-2247D88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43" y="734805"/>
            <a:ext cx="8534400" cy="1292779"/>
          </a:xfrm>
        </p:spPr>
        <p:txBody>
          <a:bodyPr>
            <a:normAutofit/>
          </a:bodyPr>
          <a:lstStyle/>
          <a:p>
            <a:r>
              <a:rPr lang="sl-SI" sz="5400" dirty="0"/>
              <a:t>Naloga 1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EBEB39-41EF-F08A-90AF-E15E400E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7" y="2188033"/>
            <a:ext cx="8534400" cy="3774617"/>
          </a:xfrm>
        </p:spPr>
        <p:txBody>
          <a:bodyPr anchor="t">
            <a:normAutofit/>
          </a:bodyPr>
          <a:lstStyle/>
          <a:p>
            <a:r>
              <a:rPr lang="sl-SI" sz="2400" dirty="0"/>
              <a:t>Podan imamo seznam števil A[1…n], ki so lahko pozitivna, negativna ali ničelna.</a:t>
            </a:r>
          </a:p>
          <a:p>
            <a:pPr marL="0" indent="0">
              <a:buNone/>
            </a:pPr>
            <a:r>
              <a:rPr lang="sl-SI" sz="2400" dirty="0"/>
              <a:t>		</a:t>
            </a:r>
          </a:p>
          <a:p>
            <a:pPr marL="0" indent="0">
              <a:buNone/>
            </a:pPr>
            <a:endParaRPr lang="sl-SI" sz="2400" dirty="0"/>
          </a:p>
          <a:p>
            <a:r>
              <a:rPr lang="sl-SI" sz="2400" dirty="0">
                <a:solidFill>
                  <a:srgbClr val="92D050"/>
                </a:solidFill>
              </a:rPr>
              <a:t>a) </a:t>
            </a:r>
            <a:r>
              <a:rPr lang="sl-SI" sz="2400" dirty="0"/>
              <a:t>Opiši in analiziraj algoritem, ki poišče največjo vsoto elementov v neprekinjenem podseznamu A[i…j].</a:t>
            </a:r>
          </a:p>
          <a:p>
            <a:r>
              <a:rPr lang="sl-SI" sz="2400" dirty="0">
                <a:solidFill>
                  <a:srgbClr val="92D050"/>
                </a:solidFill>
              </a:rPr>
              <a:t>b) </a:t>
            </a:r>
            <a:r>
              <a:rPr lang="sl-SI" sz="2400" dirty="0"/>
              <a:t>Opiši in analiziraj algoritem, ki poišče največji produkt elementov v neprekinjenem podseznamu A[i…j].</a:t>
            </a:r>
          </a:p>
          <a:p>
            <a:endParaRPr lang="sl-SI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6E8FC2-C4B3-29A9-AD12-4D671B02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25518"/>
              </p:ext>
            </p:extLst>
          </p:nvPr>
        </p:nvGraphicFramePr>
        <p:xfrm>
          <a:off x="2735392" y="3261538"/>
          <a:ext cx="4562669" cy="549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347">
                  <a:extLst>
                    <a:ext uri="{9D8B030D-6E8A-4147-A177-3AD203B41FA5}">
                      <a16:colId xmlns:a16="http://schemas.microsoft.com/office/drawing/2014/main" val="4239414763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1873234987"/>
                    </a:ext>
                  </a:extLst>
                </a:gridCol>
                <a:gridCol w="2051294">
                  <a:extLst>
                    <a:ext uri="{9D8B030D-6E8A-4147-A177-3AD203B41FA5}">
                      <a16:colId xmlns:a16="http://schemas.microsoft.com/office/drawing/2014/main" val="3079688011"/>
                    </a:ext>
                  </a:extLst>
                </a:gridCol>
                <a:gridCol w="754060">
                  <a:extLst>
                    <a:ext uri="{9D8B030D-6E8A-4147-A177-3AD203B41FA5}">
                      <a16:colId xmlns:a16="http://schemas.microsoft.com/office/drawing/2014/main" val="2538038129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</a:rPr>
                        <a:t>A[1]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2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A[n]</a:t>
                      </a:r>
                      <a:endParaRPr lang="sl-SI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007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D5B208-9A69-2FA9-F2EB-1D6274E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a)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sz="2400" b="1" dirty="0"/>
                  <a:t>Opiši in analiziraj algoritem, ki poišče največjo vsoto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</a:t>
                </a:r>
                <a:r>
                  <a:rPr lang="sl-SI" sz="2400" dirty="0"/>
                  <a:t>.</a:t>
                </a:r>
              </a:p>
              <a:p>
                <a:r>
                  <a:rPr lang="sl-SI" sz="2400" i="1" dirty="0"/>
                  <a:t>Lokalni_maksimum - </a:t>
                </a:r>
                <a:r>
                  <a:rPr lang="sl-SI" sz="2400" dirty="0"/>
                  <a:t>maksimalna vsota elementov v neprekinjenem seznamu do elementa A[i].</a:t>
                </a:r>
              </a:p>
              <a:p>
                <a:r>
                  <a:rPr lang="sl-SI" sz="2400" dirty="0"/>
                  <a:t>Poiščemo vse lokalne maksimume in vrnemo največjega.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Lahko to storimo kako drugače?</a:t>
                </a:r>
              </a:p>
              <a:p>
                <a:endParaRPr lang="sl-SI" sz="1800" dirty="0"/>
              </a:p>
              <a:p>
                <a:pPr marL="0" indent="0">
                  <a:buNone/>
                </a:pPr>
                <a:endParaRPr lang="sl-SI" sz="1800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97FF514B-BDD4-6A0C-2E6B-F47946738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90"/>
                <a:ext cx="8596668" cy="3708365"/>
              </a:xfrm>
              <a:blipFill>
                <a:blip r:embed="rId2"/>
                <a:stretch>
                  <a:fillRect l="-567" t="-229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1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62AFA0-62EB-D293-255D-44E9DB9A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>
                <a:solidFill>
                  <a:srgbClr val="92D050"/>
                </a:solidFill>
              </a:rPr>
              <a:t>Kadanov algoritem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</p:spPr>
            <p:txBody>
              <a:bodyPr/>
              <a:lstStyle/>
              <a:p>
                <a:r>
                  <a:rPr lang="sl-SI" sz="2000" dirty="0"/>
                  <a:t>Postavimo se na A[i]-ti element v seznamu in recimo, da poznamo lokalni_maksimum[A[i-1]]. </a:t>
                </a:r>
              </a:p>
              <a:p>
                <a:r>
                  <a:rPr lang="sl-SI" sz="2000" dirty="0"/>
                  <a:t>Da bi izračunali lokalni_maksimum[A[i]], ne rabimo ponovno računati vsot vseh podseznamov, ki se končajo z A[i]-tim elementom.</a:t>
                </a:r>
              </a:p>
              <a:p>
                <a:r>
                  <a:rPr lang="sl-SI" sz="2000" dirty="0"/>
                  <a:t>Če si hranimo lokalni_maksimum[A[i-1]], se problem prevede na iskanje maksimumov dveh števil.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l-SI" sz="2800" b="1" i="1" dirty="0">
                          <a:latin typeface="Cambria Math" panose="02040503050406030204" pitchFamily="18" charset="0"/>
                        </a:rPr>
                        <m:t>𝑳𝒐𝒌𝒂𝒍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𝒏𝒊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𝒎𝒂𝒌𝒔𝒊𝒎𝒖𝒎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sl-SI" sz="2800" b="1" i="1" dirty="0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sl-SI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8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𝒍𝒐𝒌𝒂𝒍𝒏𝒊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𝒎𝒂𝒌𝒔𝒊𝒎𝒖𝒎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sl-SI" sz="2800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l-SI" sz="2800" dirty="0"/>
              </a:p>
              <a:p>
                <a:pPr algn="just"/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pPr algn="just"/>
                <a:endParaRPr lang="sl-SI" sz="2400" dirty="0"/>
              </a:p>
              <a:p>
                <a:pPr marL="0" indent="0" algn="just">
                  <a:buNone/>
                </a:pPr>
                <a:endParaRPr lang="sl-SI" sz="2800" dirty="0"/>
              </a:p>
              <a:p>
                <a:pPr marL="0" indent="0" algn="just">
                  <a:buNone/>
                </a:pPr>
                <a:endParaRPr lang="sl-SI" sz="2800" b="1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59A27B5-4A2F-2F4D-B802-7D7AF152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375" y="2141929"/>
                <a:ext cx="10463417" cy="3880773"/>
              </a:xfrm>
              <a:blipFill>
                <a:blip r:embed="rId2"/>
                <a:stretch>
                  <a:fillRect l="-233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C46727-52F0-4DEF-3345-A4B28176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5400" dirty="0"/>
              <a:t>b) primer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sz="2400" b="1" dirty="0"/>
                  <a:t>Opiši in analiziraj algoritem, ki poišče največji produkt elementov v neprekinjenem podseznamu A[i…j].</a:t>
                </a:r>
              </a:p>
              <a:p>
                <a:r>
                  <a:rPr lang="sl-SI" sz="2400" dirty="0"/>
                  <a:t>1. način: </a:t>
                </a:r>
                <a:r>
                  <a:rPr lang="sl-SI" sz="2400" b="1" dirty="0"/>
                  <a:t>uporaba sile.</a:t>
                </a:r>
              </a:p>
              <a:p>
                <a:r>
                  <a:rPr lang="sl-SI" sz="2400" dirty="0"/>
                  <a:t>Za vsak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sl-SI" sz="2400" dirty="0"/>
                  <a:t> od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l-SI" sz="2400" dirty="0"/>
                  <a:t> do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400" dirty="0"/>
                  <a:t> izračunamo produkt elementov podseznama A[i:j].</a:t>
                </a:r>
              </a:p>
              <a:p>
                <a:r>
                  <a:rPr lang="sl-SI" sz="2400" dirty="0"/>
                  <a:t>Vrnemo največji produkt</a:t>
                </a:r>
              </a:p>
              <a:p>
                <a:r>
                  <a:rPr lang="sl-SI" sz="24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l-SI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r>
                  <a:rPr lang="sl-SI" sz="2400" dirty="0"/>
                  <a:t>Neučinkovito!</a:t>
                </a:r>
              </a:p>
              <a:p>
                <a:endParaRPr lang="sl-SI" sz="2000" dirty="0"/>
              </a:p>
              <a:p>
                <a:endParaRPr lang="sl-SI" sz="2000" b="1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sz="2000" dirty="0"/>
              </a:p>
              <a:p>
                <a:endParaRPr lang="sl-SI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6140DC38-855A-92F1-7D9D-B9E6A162B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 r="-99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AEE19B-7DCF-73CF-4412-71845E50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6294"/>
            <a:ext cx="8596668" cy="1069910"/>
          </a:xfrm>
        </p:spPr>
        <p:txBody>
          <a:bodyPr>
            <a:normAutofit fontScale="90000"/>
          </a:bodyPr>
          <a:lstStyle/>
          <a:p>
            <a:r>
              <a:rPr lang="sl-SI" sz="4000" dirty="0"/>
              <a:t>Rešitev s pomočjo dinamičnega programiranja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</p:spPr>
            <p:txBody>
              <a:bodyPr>
                <a:normAutofit/>
              </a:bodyPr>
              <a:lstStyle/>
              <a:p>
                <a:r>
                  <a:rPr lang="sl-SI" sz="2000" dirty="0"/>
                  <a:t>Hranimo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], torej maksimalen produkt podseznamov, ki se končajo z </a:t>
                </a:r>
                <a14:m>
                  <m:oMath xmlns:m="http://schemas.openxmlformats.org/officeDocument/2006/math"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l-SI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l-SI" sz="2000" dirty="0"/>
                  <a:t> elementom seznama. </a:t>
                </a:r>
              </a:p>
              <a:p>
                <a:r>
                  <a:rPr lang="sl-SI" sz="2000" dirty="0"/>
                  <a:t>Nastavimo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l-SI" sz="2000" dirty="0"/>
                  <a:t>.</a:t>
                </a:r>
              </a:p>
              <a:p>
                <a:r>
                  <a:rPr lang="sl-SI" sz="2000" dirty="0"/>
                  <a:t>Na vsakem koraku naredimo sledeče:</a:t>
                </a:r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Če je i-ti element negativno število, potem zamenjamo vrednosti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000" dirty="0"/>
                  <a:t>in </a:t>
                </a: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2000" b="1" dirty="0"/>
              </a:p>
              <a:p>
                <a:pPr marL="800088" lvl="1" indent="-342900">
                  <a:buFont typeface="+mj-lt"/>
                  <a:buAutoNum type="arabicPeriod"/>
                </a:pPr>
                <a:r>
                  <a:rPr lang="sl-SI" sz="2000" dirty="0"/>
                  <a:t>Na vsakem koraku posodobimo vrednosti: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sl-SI" sz="2000" b="1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𝒑𝒓𝒐𝒅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sl-SI" sz="2000" b="1" i="1" dirty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sl-SI" sz="2000" b="1" i="1" dirty="0" smtClean="0">
                        <a:latin typeface="Cambria Math" panose="02040503050406030204" pitchFamily="18" charset="0"/>
                      </a:rPr>
                      <m:t>𝒈𝒍𝒐𝒃𝒂𝒍𝒏𝒊</m:t>
                    </m:r>
                  </m:oMath>
                </a14:m>
                <a:endParaRPr lang="sl-SI" sz="2000" b="1" dirty="0"/>
              </a:p>
              <a:p>
                <a:r>
                  <a:rPr lang="sl-SI" sz="2000" dirty="0"/>
                  <a:t>Časovna zahtevnost: </a:t>
                </a:r>
                <a14:m>
                  <m:oMath xmlns:m="http://schemas.openxmlformats.org/officeDocument/2006/math"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l-SI" sz="2800" dirty="0">
                  <a:solidFill>
                    <a:srgbClr val="92D050"/>
                  </a:solidFill>
                </a:endParaRPr>
              </a:p>
              <a:p>
                <a:endParaRPr lang="sl-SI" sz="2000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B0CECD3C-C8D2-EDBA-BA07-A7530C1E4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763487"/>
                <a:ext cx="8596668" cy="4646644"/>
              </a:xfrm>
              <a:blipFill>
                <a:blip r:embed="rId2"/>
                <a:stretch>
                  <a:fillRect l="-295" t="-545" b="-1090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5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A4C039-0269-9DFA-3DA5-818656B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400" dirty="0"/>
              <a:t>Naloga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</p:spPr>
            <p:txBody>
              <a:bodyPr>
                <a:normAutofit fontScale="92500"/>
              </a:bodyPr>
              <a:lstStyle/>
              <a:p>
                <a:r>
                  <a:rPr lang="sl-SI" sz="2400" dirty="0"/>
                  <a:t>Podan imamo seznam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sz="2400" dirty="0"/>
                  <a:t>pozitivnih celih števil.</a:t>
                </a:r>
              </a:p>
              <a:p>
                <a:r>
                  <a:rPr lang="sl-SI" sz="2400" dirty="0"/>
                  <a:t>Recimo, da se postavimo na neko mesto v seznamu.</a:t>
                </a:r>
              </a:p>
              <a:p>
                <a:r>
                  <a:rPr lang="sl-SI" sz="2400" dirty="0"/>
                  <a:t>Če se nahajamo na lihem indeksu se lahko premaknemo levo, če pa smo na sodem, se lahko premaknemo desno v seznamu.</a:t>
                </a:r>
              </a:p>
              <a:p>
                <a:r>
                  <a:rPr lang="sl-SI" sz="2400" dirty="0"/>
                  <a:t>Dodatno mora veljati, da se lahko premikamo le iz manjšega na večje število.</a:t>
                </a:r>
              </a:p>
              <a:p>
                <a:r>
                  <a:rPr lang="sl-SI" sz="2400" dirty="0"/>
                  <a:t>Na ta način opišemo naprej-nazaj naraščajoče zaporedje.</a:t>
                </a:r>
              </a:p>
              <a:p>
                <a:r>
                  <a:rPr lang="sl-SI" sz="2400" b="1" dirty="0"/>
                  <a:t>Poišči dolžino največjega naprej-nazaj naraščajočega podzaporedja v podanem seznamu dolžine </a:t>
                </a:r>
                <a14:m>
                  <m:oMath xmlns:m="http://schemas.openxmlformats.org/officeDocument/2006/math"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l-SI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l-SI" sz="2400" b="1" dirty="0"/>
              </a:p>
            </p:txBody>
          </p:sp>
        </mc:Choice>
        <mc:Fallback xmlns="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AF497BB-4EC1-5131-52C0-D061CBE56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838131"/>
                <a:ext cx="8596668" cy="4016620"/>
              </a:xfrm>
              <a:blipFill>
                <a:blip r:embed="rId2"/>
                <a:stretch>
                  <a:fillRect l="-442" t="-946" r="-1770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6AB458-AE05-CC8E-BCCE-59A61646C0AE}"/>
                  </a:ext>
                </a:extLst>
              </p:cNvPr>
              <p:cNvSpPr/>
              <p:nvPr/>
            </p:nvSpPr>
            <p:spPr>
              <a:xfrm>
                <a:off x="7782340" y="854765"/>
                <a:ext cx="4224130" cy="1620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𝒛𝒂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𝒗𝒔𝒆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e>
                    </m:d>
                    <m:r>
                      <a:rPr lang="sl-SI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l-SI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𝒛𝒂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𝒗𝒔𝒆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𝒔𝒐𝒅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𝒑𝒐𝒕𝒆𝒎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Č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d>
                      <m:dPr>
                        <m:begChr m:val="["/>
                        <m:endChr m:val="]"/>
                        <m:ctrlP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𝒋𝒆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𝒍𝒊𝒉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𝒑𝒐𝒕𝒆𝒎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sl-SI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sl-SI" sz="16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SI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6AB458-AE05-CC8E-BCCE-59A61646C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40" y="854765"/>
                <a:ext cx="4224130" cy="1620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84C9-C52B-2C62-DF21-E5F8BF0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F441-5E1E-D53D-61F2-6F9FA88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Postavimo se na poljubno mesto v seznamu.</a:t>
            </a:r>
          </a:p>
          <a:p>
            <a:r>
              <a:rPr lang="en-SI" dirty="0"/>
              <a:t>Preverimo indeks.</a:t>
            </a:r>
          </a:p>
          <a:p>
            <a:pPr lvl="1"/>
            <a:r>
              <a:rPr lang="en-SI" dirty="0"/>
              <a:t>Če smo na sodem indeksu gledamo elemente na desni strani. </a:t>
            </a:r>
            <a:r>
              <a:rPr lang="en-SI" dirty="0">
                <a:solidFill>
                  <a:srgbClr val="0070C0"/>
                </a:solidFill>
              </a:rPr>
              <a:t>(MODER)</a:t>
            </a:r>
          </a:p>
          <a:p>
            <a:pPr lvl="1"/>
            <a:r>
              <a:rPr lang="en-SI" dirty="0"/>
              <a:t>Če smo na lihem indeksu gledamo elemente na levi strani. </a:t>
            </a:r>
            <a:r>
              <a:rPr lang="en-SI" dirty="0">
                <a:solidFill>
                  <a:srgbClr val="C00000"/>
                </a:solidFill>
              </a:rPr>
              <a:t>(RDEČ)	</a:t>
            </a:r>
          </a:p>
          <a:p>
            <a:pPr lvl="1"/>
            <a:endParaRPr lang="en-SI" dirty="0"/>
          </a:p>
          <a:p>
            <a:pPr lvl="1"/>
            <a:endParaRPr lang="en-SI" dirty="0"/>
          </a:p>
          <a:p>
            <a:pPr marL="457188" lvl="1" indent="0">
              <a:buNone/>
            </a:pPr>
            <a:endParaRPr lang="en-SI" dirty="0"/>
          </a:p>
          <a:p>
            <a:pPr lvl="1"/>
            <a:r>
              <a:rPr lang="en-SI" dirty="0"/>
              <a:t>N = 10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66C1ED-BB0F-FDB0-CEB6-DC24718B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25844"/>
              </p:ext>
            </p:extLst>
          </p:nvPr>
        </p:nvGraphicFramePr>
        <p:xfrm>
          <a:off x="636104" y="3896140"/>
          <a:ext cx="108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232747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61936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8152545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137274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591480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383440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218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635345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03147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52101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143771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7733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39279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10403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86816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44444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305295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748313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2077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96323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453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C0B85E-DD53-1B26-0779-E51B75E82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4854"/>
              </p:ext>
            </p:extLst>
          </p:nvPr>
        </p:nvGraphicFramePr>
        <p:xfrm>
          <a:off x="3413538" y="5808501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9914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576534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74102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73318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26611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3578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9204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53174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365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76684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00072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176B64-88E0-4673-803A-81AC1506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3992"/>
              </p:ext>
            </p:extLst>
          </p:nvPr>
        </p:nvGraphicFramePr>
        <p:xfrm>
          <a:off x="3416851" y="5145893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19914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576534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74102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733183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26611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93578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629204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53174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365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766846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0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3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7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C00000">
                            <a:tint val="66000"/>
                            <a:satMod val="160000"/>
                          </a:srgbClr>
                        </a:gs>
                        <a:gs pos="50000">
                          <a:srgbClr val="C00000">
                            <a:tint val="44500"/>
                            <a:satMod val="160000"/>
                          </a:srgbClr>
                        </a:gs>
                        <a:gs pos="100000">
                          <a:srgbClr val="C00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000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C906-3577-E1B4-8102-A508A253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400" dirty="0"/>
              <a:t>Napaka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2FB9B-B62B-D45E-98A5-B400C103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31" y="2242479"/>
            <a:ext cx="10365618" cy="2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0590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985</Words>
  <Application>Microsoft Macintosh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Times New Roman</vt:lpstr>
      <vt:lpstr>Trebuchet MS</vt:lpstr>
      <vt:lpstr>Wingdings 3</vt:lpstr>
      <vt:lpstr>Gladko</vt:lpstr>
      <vt:lpstr>NALOGE IZ DINAMIČNEGA PROGRAMIRANJA</vt:lpstr>
      <vt:lpstr>Naloga 1</vt:lpstr>
      <vt:lpstr>a) primer</vt:lpstr>
      <vt:lpstr>Kadanov algoritem</vt:lpstr>
      <vt:lpstr>b) primer</vt:lpstr>
      <vt:lpstr>Rešitev s pomočjo dinamičnega programiranja</vt:lpstr>
      <vt:lpstr>Naloga 2</vt:lpstr>
      <vt:lpstr>Ideja</vt:lpstr>
      <vt:lpstr>Napaka</vt:lpstr>
      <vt:lpstr>Naloga 3</vt:lpstr>
      <vt:lpstr>Ideja</vt:lpstr>
      <vt:lpstr>Naloga 4</vt:lpstr>
      <vt:lpstr>Naloga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NALOGE IZ DINAMIČNEGA PROGRAMIRANJA</dc:title>
  <dc:creator>Pajalić, Adnan</dc:creator>
  <cp:lastModifiedBy>Renčelj, Jernej</cp:lastModifiedBy>
  <cp:revision>19</cp:revision>
  <dcterms:created xsi:type="dcterms:W3CDTF">2023-03-18T11:32:45Z</dcterms:created>
  <dcterms:modified xsi:type="dcterms:W3CDTF">2023-03-19T20:06:30Z</dcterms:modified>
</cp:coreProperties>
</file>