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74" r:id="rId4"/>
    <p:sldId id="300" r:id="rId5"/>
    <p:sldId id="301" r:id="rId6"/>
    <p:sldId id="276" r:id="rId7"/>
    <p:sldId id="298" r:id="rId8"/>
    <p:sldId id="294" r:id="rId9"/>
    <p:sldId id="293" r:id="rId10"/>
    <p:sldId id="302" r:id="rId11"/>
    <p:sldId id="277" r:id="rId12"/>
    <p:sldId id="258" r:id="rId13"/>
    <p:sldId id="279" r:id="rId14"/>
    <p:sldId id="303" r:id="rId15"/>
    <p:sldId id="304" r:id="rId16"/>
    <p:sldId id="305" r:id="rId17"/>
    <p:sldId id="306" r:id="rId18"/>
    <p:sldId id="299" r:id="rId19"/>
    <p:sldId id="280" r:id="rId20"/>
    <p:sldId id="281" r:id="rId21"/>
    <p:sldId id="283" r:id="rId22"/>
    <p:sldId id="284" r:id="rId23"/>
    <p:sldId id="285" r:id="rId24"/>
    <p:sldId id="286" r:id="rId25"/>
    <p:sldId id="287" r:id="rId26"/>
    <p:sldId id="288" r:id="rId27"/>
    <p:sldId id="289" r:id="rId28"/>
    <p:sldId id="290" r:id="rId29"/>
    <p:sldId id="2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8935B2-94E2-4434-A80A-34EDBDF6F202}" v="1256" dt="2023-11-13T15:52:01.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4688" autoAdjust="0"/>
  </p:normalViewPr>
  <p:slideViewPr>
    <p:cSldViewPr snapToGrid="0">
      <p:cViewPr varScale="1">
        <p:scale>
          <a:sx n="140" d="100"/>
          <a:sy n="140" d="100"/>
        </p:scale>
        <p:origin x="132"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F3F4C-65E7-40FE-8A91-A28250E4D502}"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800DD-762D-461A-B30F-52FFC6236F45}" type="slidenum">
              <a:rPr lang="en-US" smtClean="0"/>
              <a:t>‹#›</a:t>
            </a:fld>
            <a:endParaRPr lang="en-US"/>
          </a:p>
        </p:txBody>
      </p:sp>
    </p:spTree>
    <p:extLst>
      <p:ext uri="{BB962C8B-B14F-4D97-AF65-F5344CB8AC3E}">
        <p14:creationId xmlns:p14="http://schemas.microsoft.com/office/powerpoint/2010/main" val="395537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31" name="Google Shape;4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need for Gartner </a:t>
            </a:r>
            <a:r>
              <a:rPr lang="en-US" dirty="0" err="1"/>
              <a:t>PeerReviews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465A99-CF2D-4556-8058-E962CB3AF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2774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9" name="Google Shape;429;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00" name="Google Shape;500;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C800DD-762D-461A-B30F-52FFC6236F45}" type="slidenum">
              <a:rPr lang="en-US" smtClean="0"/>
              <a:t>22</a:t>
            </a:fld>
            <a:endParaRPr lang="en-US"/>
          </a:p>
        </p:txBody>
      </p:sp>
    </p:spTree>
    <p:extLst>
      <p:ext uri="{BB962C8B-B14F-4D97-AF65-F5344CB8AC3E}">
        <p14:creationId xmlns:p14="http://schemas.microsoft.com/office/powerpoint/2010/main" val="1465738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7F5E-7B34-1D98-13AC-96434F81E5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6FDAF0-8619-77BD-206A-5818EFE151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26FFB5-D564-F72C-A46B-DD0D2DB11388}"/>
              </a:ext>
            </a:extLst>
          </p:cNvPr>
          <p:cNvSpPr>
            <a:spLocks noGrp="1"/>
          </p:cNvSpPr>
          <p:nvPr>
            <p:ph type="dt" sz="half" idx="10"/>
          </p:nvPr>
        </p:nvSpPr>
        <p:spPr/>
        <p:txBody>
          <a:bodyPr/>
          <a:lstStyle/>
          <a:p>
            <a:fld id="{6B353156-12DB-47AD-AEA8-569FFBD936C3}" type="datetimeFigureOut">
              <a:rPr lang="en-US" smtClean="0"/>
              <a:t>11/13/2023</a:t>
            </a:fld>
            <a:endParaRPr lang="en-US"/>
          </a:p>
        </p:txBody>
      </p:sp>
      <p:sp>
        <p:nvSpPr>
          <p:cNvPr id="5" name="Footer Placeholder 4">
            <a:extLst>
              <a:ext uri="{FF2B5EF4-FFF2-40B4-BE49-F238E27FC236}">
                <a16:creationId xmlns:a16="http://schemas.microsoft.com/office/drawing/2014/main" id="{42794A5C-314F-0850-9ADB-83AF640FB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BC755-82C9-25CF-A578-CD4CCE39D2C9}"/>
              </a:ext>
            </a:extLst>
          </p:cNvPr>
          <p:cNvSpPr>
            <a:spLocks noGrp="1"/>
          </p:cNvSpPr>
          <p:nvPr>
            <p:ph type="sldNum" sz="quarter" idx="12"/>
          </p:nvPr>
        </p:nvSpPr>
        <p:spPr/>
        <p:txBody>
          <a:bodyPr/>
          <a:lstStyle/>
          <a:p>
            <a:fld id="{23D779CF-632A-45DF-B08D-D8CB339E9D42}" type="slidenum">
              <a:rPr lang="en-US" smtClean="0"/>
              <a:t>‹#›</a:t>
            </a:fld>
            <a:endParaRPr lang="en-US"/>
          </a:p>
        </p:txBody>
      </p:sp>
    </p:spTree>
    <p:extLst>
      <p:ext uri="{BB962C8B-B14F-4D97-AF65-F5344CB8AC3E}">
        <p14:creationId xmlns:p14="http://schemas.microsoft.com/office/powerpoint/2010/main" val="204557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13B9-4516-434F-C14D-99B926F205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CDB2DC-8834-DF79-3F34-B54BFEA0A6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1C2D1-2131-C90B-6D11-31F27E7DCF72}"/>
              </a:ext>
            </a:extLst>
          </p:cNvPr>
          <p:cNvSpPr>
            <a:spLocks noGrp="1"/>
          </p:cNvSpPr>
          <p:nvPr>
            <p:ph type="dt" sz="half" idx="10"/>
          </p:nvPr>
        </p:nvSpPr>
        <p:spPr/>
        <p:txBody>
          <a:bodyPr/>
          <a:lstStyle/>
          <a:p>
            <a:fld id="{6B353156-12DB-47AD-AEA8-569FFBD936C3}" type="datetimeFigureOut">
              <a:rPr lang="en-US" smtClean="0"/>
              <a:t>11/13/2023</a:t>
            </a:fld>
            <a:endParaRPr lang="en-US"/>
          </a:p>
        </p:txBody>
      </p:sp>
      <p:sp>
        <p:nvSpPr>
          <p:cNvPr id="5" name="Footer Placeholder 4">
            <a:extLst>
              <a:ext uri="{FF2B5EF4-FFF2-40B4-BE49-F238E27FC236}">
                <a16:creationId xmlns:a16="http://schemas.microsoft.com/office/drawing/2014/main" id="{BE9BA9E4-DFB2-722E-19DA-1FD5312A6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E73CD-1CDD-4211-6A10-4636A97F8C95}"/>
              </a:ext>
            </a:extLst>
          </p:cNvPr>
          <p:cNvSpPr>
            <a:spLocks noGrp="1"/>
          </p:cNvSpPr>
          <p:nvPr>
            <p:ph type="sldNum" sz="quarter" idx="12"/>
          </p:nvPr>
        </p:nvSpPr>
        <p:spPr/>
        <p:txBody>
          <a:bodyPr/>
          <a:lstStyle/>
          <a:p>
            <a:fld id="{23D779CF-632A-45DF-B08D-D8CB339E9D42}" type="slidenum">
              <a:rPr lang="en-US" smtClean="0"/>
              <a:t>‹#›</a:t>
            </a:fld>
            <a:endParaRPr lang="en-US"/>
          </a:p>
        </p:txBody>
      </p:sp>
    </p:spTree>
    <p:extLst>
      <p:ext uri="{BB962C8B-B14F-4D97-AF65-F5344CB8AC3E}">
        <p14:creationId xmlns:p14="http://schemas.microsoft.com/office/powerpoint/2010/main" val="2183931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951B52-05BE-E6B9-013C-78DE997184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B4C951-6017-3F64-3470-17C325B761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3AC071-28F4-EADE-E74B-9EDEBD983693}"/>
              </a:ext>
            </a:extLst>
          </p:cNvPr>
          <p:cNvSpPr>
            <a:spLocks noGrp="1"/>
          </p:cNvSpPr>
          <p:nvPr>
            <p:ph type="dt" sz="half" idx="10"/>
          </p:nvPr>
        </p:nvSpPr>
        <p:spPr/>
        <p:txBody>
          <a:bodyPr/>
          <a:lstStyle/>
          <a:p>
            <a:fld id="{6B353156-12DB-47AD-AEA8-569FFBD936C3}" type="datetimeFigureOut">
              <a:rPr lang="en-US" smtClean="0"/>
              <a:t>11/13/2023</a:t>
            </a:fld>
            <a:endParaRPr lang="en-US"/>
          </a:p>
        </p:txBody>
      </p:sp>
      <p:sp>
        <p:nvSpPr>
          <p:cNvPr id="5" name="Footer Placeholder 4">
            <a:extLst>
              <a:ext uri="{FF2B5EF4-FFF2-40B4-BE49-F238E27FC236}">
                <a16:creationId xmlns:a16="http://schemas.microsoft.com/office/drawing/2014/main" id="{1C88DFCB-9E1C-B17F-B3C5-CDAEA80A9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2F169-DD72-835A-903F-D2A7774602CB}"/>
              </a:ext>
            </a:extLst>
          </p:cNvPr>
          <p:cNvSpPr>
            <a:spLocks noGrp="1"/>
          </p:cNvSpPr>
          <p:nvPr>
            <p:ph type="sldNum" sz="quarter" idx="12"/>
          </p:nvPr>
        </p:nvSpPr>
        <p:spPr/>
        <p:txBody>
          <a:bodyPr/>
          <a:lstStyle/>
          <a:p>
            <a:fld id="{23D779CF-632A-45DF-B08D-D8CB339E9D42}" type="slidenum">
              <a:rPr lang="en-US" smtClean="0"/>
              <a:t>‹#›</a:t>
            </a:fld>
            <a:endParaRPr lang="en-US"/>
          </a:p>
        </p:txBody>
      </p:sp>
    </p:spTree>
    <p:extLst>
      <p:ext uri="{BB962C8B-B14F-4D97-AF65-F5344CB8AC3E}">
        <p14:creationId xmlns:p14="http://schemas.microsoft.com/office/powerpoint/2010/main" val="407894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Column - Left Aligned">
  <p:cSld name="1 Column - Left Aligned">
    <p:spTree>
      <p:nvGrpSpPr>
        <p:cNvPr id="1" name="Shape 15"/>
        <p:cNvGrpSpPr/>
        <p:nvPr/>
      </p:nvGrpSpPr>
      <p:grpSpPr>
        <a:xfrm>
          <a:off x="0" y="0"/>
          <a:ext cx="0" cy="0"/>
          <a:chOff x="0" y="0"/>
          <a:chExt cx="0" cy="0"/>
        </a:xfrm>
      </p:grpSpPr>
      <p:sp>
        <p:nvSpPr>
          <p:cNvPr id="16" name="Google Shape;16;p59"/>
          <p:cNvSpPr txBox="1">
            <a:spLocks noGrp="1"/>
          </p:cNvSpPr>
          <p:nvPr>
            <p:ph type="body" idx="1"/>
          </p:nvPr>
        </p:nvSpPr>
        <p:spPr>
          <a:xfrm>
            <a:off x="422275" y="1719263"/>
            <a:ext cx="11387138" cy="4657725"/>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20000"/>
              </a:lnSpc>
              <a:spcBef>
                <a:spcPts val="10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2pPr>
            <a:lvl3pPr marL="1371600" marR="0" lvl="2"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12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59"/>
          <p:cNvSpPr txBox="1"/>
          <p:nvPr/>
        </p:nvSpPr>
        <p:spPr>
          <a:xfrm>
            <a:off x="87161" y="129552"/>
            <a:ext cx="5536399" cy="26517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A5A5A5"/>
              </a:buClr>
              <a:buSzPts val="1000"/>
              <a:buFont typeface="Calibri"/>
              <a:buNone/>
            </a:pPr>
            <a:fld id="{00000000-1234-1234-1234-123412341234}" type="slidenum">
              <a:rPr lang="en-US" sz="1000" b="0" i="0" u="none" strike="noStrike" cap="none">
                <a:solidFill>
                  <a:srgbClr val="A5A5A5"/>
                </a:solidFill>
                <a:latin typeface="Calibri"/>
                <a:ea typeface="Calibri"/>
                <a:cs typeface="Calibri"/>
                <a:sym typeface="Calibri"/>
              </a:rPr>
              <a:t>‹#›</a:t>
            </a:fld>
            <a:r>
              <a:rPr lang="en-US" sz="1000" b="0" i="0" u="none" strike="noStrike" cap="none">
                <a:solidFill>
                  <a:srgbClr val="A5A5A5"/>
                </a:solidFill>
                <a:latin typeface="Calibri"/>
                <a:ea typeface="Calibri"/>
                <a:cs typeface="Calibri"/>
                <a:sym typeface="Calibri"/>
              </a:rPr>
              <a:t>  |  Should You Be Paying For Middleware?</a:t>
            </a:r>
            <a:endParaRPr/>
          </a:p>
        </p:txBody>
      </p:sp>
      <p:pic>
        <p:nvPicPr>
          <p:cNvPr id="18" name="Google Shape;18;p59"/>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11774178" y="155899"/>
            <a:ext cx="229147" cy="212481"/>
          </a:xfrm>
          <a:prstGeom prst="rect">
            <a:avLst/>
          </a:prstGeom>
          <a:noFill/>
          <a:ln>
            <a:noFill/>
          </a:ln>
        </p:spPr>
      </p:pic>
      <p:sp>
        <p:nvSpPr>
          <p:cNvPr id="19" name="Google Shape;19;p59"/>
          <p:cNvSpPr txBox="1"/>
          <p:nvPr/>
        </p:nvSpPr>
        <p:spPr>
          <a:xfrm>
            <a:off x="6226056" y="117828"/>
            <a:ext cx="5536399" cy="265176"/>
          </a:xfrm>
          <a:prstGeom prst="rect">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Clr>
                <a:srgbClr val="595959"/>
              </a:buClr>
              <a:buSzPts val="1000"/>
              <a:buFont typeface="Calibri"/>
              <a:buNone/>
            </a:pPr>
            <a:r>
              <a:rPr lang="en-US" sz="1000" b="0" i="0" u="none" strike="noStrike" cap="none">
                <a:solidFill>
                  <a:srgbClr val="595959"/>
                </a:solidFill>
                <a:latin typeface="Calibri"/>
                <a:ea typeface="Calibri"/>
                <a:cs typeface="Calibri"/>
                <a:sym typeface="Calibri"/>
              </a:rPr>
              <a:t>perforce.com</a:t>
            </a:r>
            <a:endParaRPr sz="1000" b="0" i="0" u="none" strike="noStrike" cap="none">
              <a:solidFill>
                <a:srgbClr val="595959"/>
              </a:solidFill>
              <a:latin typeface="Calibri"/>
              <a:ea typeface="Calibri"/>
              <a:cs typeface="Calibri"/>
              <a:sym typeface="Calibri"/>
            </a:endParaRPr>
          </a:p>
        </p:txBody>
      </p:sp>
      <p:sp>
        <p:nvSpPr>
          <p:cNvPr id="20" name="Google Shape;20;p59"/>
          <p:cNvSpPr txBox="1">
            <a:spLocks noGrp="1"/>
          </p:cNvSpPr>
          <p:nvPr>
            <p:ph type="title"/>
          </p:nvPr>
        </p:nvSpPr>
        <p:spPr>
          <a:xfrm>
            <a:off x="421664" y="810602"/>
            <a:ext cx="11387683" cy="46721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accent1"/>
              </a:buClr>
              <a:buSzPts val="3200"/>
              <a:buFont typeface="Calibri"/>
              <a:buNone/>
              <a:defRPr sz="320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1134872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_1B">
  <p:cSld name="Content_1B">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a:stretch/>
        </p:blipFill>
        <p:spPr>
          <a:xfrm>
            <a:off x="11470805" y="6291635"/>
            <a:ext cx="588819" cy="434000"/>
          </a:xfrm>
          <a:prstGeom prst="rect">
            <a:avLst/>
          </a:prstGeom>
          <a:noFill/>
          <a:ln>
            <a:noFill/>
          </a:ln>
        </p:spPr>
      </p:pic>
      <p:pic>
        <p:nvPicPr>
          <p:cNvPr id="15" name="Google Shape;15;p3"/>
          <p:cNvPicPr preferRelativeResize="0"/>
          <p:nvPr/>
        </p:nvPicPr>
        <p:blipFill rotWithShape="1">
          <a:blip r:embed="rId3">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20582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B424-D870-4725-44E5-4DD649B4A1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05CFA5-FD69-64D9-8B8D-12D7AF1393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9CB67-FFF6-9728-29AE-0ADDEF935919}"/>
              </a:ext>
            </a:extLst>
          </p:cNvPr>
          <p:cNvSpPr>
            <a:spLocks noGrp="1"/>
          </p:cNvSpPr>
          <p:nvPr>
            <p:ph type="dt" sz="half" idx="10"/>
          </p:nvPr>
        </p:nvSpPr>
        <p:spPr/>
        <p:txBody>
          <a:bodyPr/>
          <a:lstStyle/>
          <a:p>
            <a:fld id="{6B353156-12DB-47AD-AEA8-569FFBD936C3}" type="datetimeFigureOut">
              <a:rPr lang="en-US" smtClean="0"/>
              <a:t>11/13/2023</a:t>
            </a:fld>
            <a:endParaRPr lang="en-US"/>
          </a:p>
        </p:txBody>
      </p:sp>
      <p:sp>
        <p:nvSpPr>
          <p:cNvPr id="5" name="Footer Placeholder 4">
            <a:extLst>
              <a:ext uri="{FF2B5EF4-FFF2-40B4-BE49-F238E27FC236}">
                <a16:creationId xmlns:a16="http://schemas.microsoft.com/office/drawing/2014/main" id="{2F269FD8-2C0C-D67E-CC40-77709EBD9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2AB74-2CFB-10A5-92AB-67F56653FA04}"/>
              </a:ext>
            </a:extLst>
          </p:cNvPr>
          <p:cNvSpPr>
            <a:spLocks noGrp="1"/>
          </p:cNvSpPr>
          <p:nvPr>
            <p:ph type="sldNum" sz="quarter" idx="12"/>
          </p:nvPr>
        </p:nvSpPr>
        <p:spPr/>
        <p:txBody>
          <a:bodyPr/>
          <a:lstStyle/>
          <a:p>
            <a:fld id="{23D779CF-632A-45DF-B08D-D8CB339E9D42}" type="slidenum">
              <a:rPr lang="en-US" smtClean="0"/>
              <a:t>‹#›</a:t>
            </a:fld>
            <a:endParaRPr lang="en-US"/>
          </a:p>
        </p:txBody>
      </p:sp>
    </p:spTree>
    <p:extLst>
      <p:ext uri="{BB962C8B-B14F-4D97-AF65-F5344CB8AC3E}">
        <p14:creationId xmlns:p14="http://schemas.microsoft.com/office/powerpoint/2010/main" val="280878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43BAE-4610-D5DA-1A90-855DC40561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C90D91-8BAF-8646-4AA3-22A6DB118A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C6C3F0-A40C-1CCE-BA71-4185560EF181}"/>
              </a:ext>
            </a:extLst>
          </p:cNvPr>
          <p:cNvSpPr>
            <a:spLocks noGrp="1"/>
          </p:cNvSpPr>
          <p:nvPr>
            <p:ph type="dt" sz="half" idx="10"/>
          </p:nvPr>
        </p:nvSpPr>
        <p:spPr/>
        <p:txBody>
          <a:bodyPr/>
          <a:lstStyle/>
          <a:p>
            <a:fld id="{6B353156-12DB-47AD-AEA8-569FFBD936C3}" type="datetimeFigureOut">
              <a:rPr lang="en-US" smtClean="0"/>
              <a:t>11/13/2023</a:t>
            </a:fld>
            <a:endParaRPr lang="en-US"/>
          </a:p>
        </p:txBody>
      </p:sp>
      <p:sp>
        <p:nvSpPr>
          <p:cNvPr id="5" name="Footer Placeholder 4">
            <a:extLst>
              <a:ext uri="{FF2B5EF4-FFF2-40B4-BE49-F238E27FC236}">
                <a16:creationId xmlns:a16="http://schemas.microsoft.com/office/drawing/2014/main" id="{6C097991-129B-C69C-9C26-5B0CF378B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BAEFE-4D36-2089-99FC-139F46C1EBA6}"/>
              </a:ext>
            </a:extLst>
          </p:cNvPr>
          <p:cNvSpPr>
            <a:spLocks noGrp="1"/>
          </p:cNvSpPr>
          <p:nvPr>
            <p:ph type="sldNum" sz="quarter" idx="12"/>
          </p:nvPr>
        </p:nvSpPr>
        <p:spPr/>
        <p:txBody>
          <a:bodyPr/>
          <a:lstStyle/>
          <a:p>
            <a:fld id="{23D779CF-632A-45DF-B08D-D8CB339E9D42}" type="slidenum">
              <a:rPr lang="en-US" smtClean="0"/>
              <a:t>‹#›</a:t>
            </a:fld>
            <a:endParaRPr lang="en-US"/>
          </a:p>
        </p:txBody>
      </p:sp>
    </p:spTree>
    <p:extLst>
      <p:ext uri="{BB962C8B-B14F-4D97-AF65-F5344CB8AC3E}">
        <p14:creationId xmlns:p14="http://schemas.microsoft.com/office/powerpoint/2010/main" val="144450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E0A6-B3BF-C08F-C6FB-BDBF08B29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5DC61D-D4A9-9675-8AA8-3425F21962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0CC57C-8CF9-C65C-F543-280ABE679F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F4B43C-AA1E-6A2B-DB24-EEE3EC5DD680}"/>
              </a:ext>
            </a:extLst>
          </p:cNvPr>
          <p:cNvSpPr>
            <a:spLocks noGrp="1"/>
          </p:cNvSpPr>
          <p:nvPr>
            <p:ph type="dt" sz="half" idx="10"/>
          </p:nvPr>
        </p:nvSpPr>
        <p:spPr/>
        <p:txBody>
          <a:bodyPr/>
          <a:lstStyle/>
          <a:p>
            <a:fld id="{6B353156-12DB-47AD-AEA8-569FFBD936C3}" type="datetimeFigureOut">
              <a:rPr lang="en-US" smtClean="0"/>
              <a:t>11/13/2023</a:t>
            </a:fld>
            <a:endParaRPr lang="en-US"/>
          </a:p>
        </p:txBody>
      </p:sp>
      <p:sp>
        <p:nvSpPr>
          <p:cNvPr id="6" name="Footer Placeholder 5">
            <a:extLst>
              <a:ext uri="{FF2B5EF4-FFF2-40B4-BE49-F238E27FC236}">
                <a16:creationId xmlns:a16="http://schemas.microsoft.com/office/drawing/2014/main" id="{D09611CD-7E82-A3A8-67B1-A033E7C91C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FC902A-455B-205D-C1D5-8A7D920571D7}"/>
              </a:ext>
            </a:extLst>
          </p:cNvPr>
          <p:cNvSpPr>
            <a:spLocks noGrp="1"/>
          </p:cNvSpPr>
          <p:nvPr>
            <p:ph type="sldNum" sz="quarter" idx="12"/>
          </p:nvPr>
        </p:nvSpPr>
        <p:spPr/>
        <p:txBody>
          <a:bodyPr/>
          <a:lstStyle/>
          <a:p>
            <a:fld id="{23D779CF-632A-45DF-B08D-D8CB339E9D42}" type="slidenum">
              <a:rPr lang="en-US" smtClean="0"/>
              <a:t>‹#›</a:t>
            </a:fld>
            <a:endParaRPr lang="en-US"/>
          </a:p>
        </p:txBody>
      </p:sp>
    </p:spTree>
    <p:extLst>
      <p:ext uri="{BB962C8B-B14F-4D97-AF65-F5344CB8AC3E}">
        <p14:creationId xmlns:p14="http://schemas.microsoft.com/office/powerpoint/2010/main" val="87106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0516-BDBC-C3BC-A40B-9A76D8A5AD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73B6A2-38E1-2DA0-8F7A-E4149C5FC0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F2FF47-4A68-356B-8CF7-76C1B01F54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13B243-C16F-BC8E-981C-29F268A9AD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BB7254-2D41-263B-227E-D9EDAA4B89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E27128-BA6E-BF16-BF11-EA438D8AB513}"/>
              </a:ext>
            </a:extLst>
          </p:cNvPr>
          <p:cNvSpPr>
            <a:spLocks noGrp="1"/>
          </p:cNvSpPr>
          <p:nvPr>
            <p:ph type="dt" sz="half" idx="10"/>
          </p:nvPr>
        </p:nvSpPr>
        <p:spPr/>
        <p:txBody>
          <a:bodyPr/>
          <a:lstStyle/>
          <a:p>
            <a:fld id="{6B353156-12DB-47AD-AEA8-569FFBD936C3}" type="datetimeFigureOut">
              <a:rPr lang="en-US" smtClean="0"/>
              <a:t>11/13/2023</a:t>
            </a:fld>
            <a:endParaRPr lang="en-US"/>
          </a:p>
        </p:txBody>
      </p:sp>
      <p:sp>
        <p:nvSpPr>
          <p:cNvPr id="8" name="Footer Placeholder 7">
            <a:extLst>
              <a:ext uri="{FF2B5EF4-FFF2-40B4-BE49-F238E27FC236}">
                <a16:creationId xmlns:a16="http://schemas.microsoft.com/office/drawing/2014/main" id="{381A71CF-4EA5-8699-B130-65192EAC79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8387B4-2342-CE0D-79C7-E9E9174F0D02}"/>
              </a:ext>
            </a:extLst>
          </p:cNvPr>
          <p:cNvSpPr>
            <a:spLocks noGrp="1"/>
          </p:cNvSpPr>
          <p:nvPr>
            <p:ph type="sldNum" sz="quarter" idx="12"/>
          </p:nvPr>
        </p:nvSpPr>
        <p:spPr/>
        <p:txBody>
          <a:bodyPr/>
          <a:lstStyle/>
          <a:p>
            <a:fld id="{23D779CF-632A-45DF-B08D-D8CB339E9D42}" type="slidenum">
              <a:rPr lang="en-US" smtClean="0"/>
              <a:t>‹#›</a:t>
            </a:fld>
            <a:endParaRPr lang="en-US"/>
          </a:p>
        </p:txBody>
      </p:sp>
    </p:spTree>
    <p:extLst>
      <p:ext uri="{BB962C8B-B14F-4D97-AF65-F5344CB8AC3E}">
        <p14:creationId xmlns:p14="http://schemas.microsoft.com/office/powerpoint/2010/main" val="314494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56DC-CC14-A054-2658-D9B6D4DD44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169577-E0E0-3B65-64CE-1A25C00F12E7}"/>
              </a:ext>
            </a:extLst>
          </p:cNvPr>
          <p:cNvSpPr>
            <a:spLocks noGrp="1"/>
          </p:cNvSpPr>
          <p:nvPr>
            <p:ph type="dt" sz="half" idx="10"/>
          </p:nvPr>
        </p:nvSpPr>
        <p:spPr/>
        <p:txBody>
          <a:bodyPr/>
          <a:lstStyle/>
          <a:p>
            <a:fld id="{6B353156-12DB-47AD-AEA8-569FFBD936C3}" type="datetimeFigureOut">
              <a:rPr lang="en-US" smtClean="0"/>
              <a:t>11/13/2023</a:t>
            </a:fld>
            <a:endParaRPr lang="en-US"/>
          </a:p>
        </p:txBody>
      </p:sp>
      <p:sp>
        <p:nvSpPr>
          <p:cNvPr id="4" name="Footer Placeholder 3">
            <a:extLst>
              <a:ext uri="{FF2B5EF4-FFF2-40B4-BE49-F238E27FC236}">
                <a16:creationId xmlns:a16="http://schemas.microsoft.com/office/drawing/2014/main" id="{9A845BD1-F5CA-CEF2-F5AC-FD869BB895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8C848B-61E7-7122-7B92-BE4F7A593D7A}"/>
              </a:ext>
            </a:extLst>
          </p:cNvPr>
          <p:cNvSpPr>
            <a:spLocks noGrp="1"/>
          </p:cNvSpPr>
          <p:nvPr>
            <p:ph type="sldNum" sz="quarter" idx="12"/>
          </p:nvPr>
        </p:nvSpPr>
        <p:spPr/>
        <p:txBody>
          <a:bodyPr/>
          <a:lstStyle/>
          <a:p>
            <a:fld id="{23D779CF-632A-45DF-B08D-D8CB339E9D42}" type="slidenum">
              <a:rPr lang="en-US" smtClean="0"/>
              <a:t>‹#›</a:t>
            </a:fld>
            <a:endParaRPr lang="en-US"/>
          </a:p>
        </p:txBody>
      </p:sp>
    </p:spTree>
    <p:extLst>
      <p:ext uri="{BB962C8B-B14F-4D97-AF65-F5344CB8AC3E}">
        <p14:creationId xmlns:p14="http://schemas.microsoft.com/office/powerpoint/2010/main" val="30569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7A315-3C3B-50FA-884C-EC344E7FC5E1}"/>
              </a:ext>
            </a:extLst>
          </p:cNvPr>
          <p:cNvSpPr>
            <a:spLocks noGrp="1"/>
          </p:cNvSpPr>
          <p:nvPr>
            <p:ph type="dt" sz="half" idx="10"/>
          </p:nvPr>
        </p:nvSpPr>
        <p:spPr/>
        <p:txBody>
          <a:bodyPr/>
          <a:lstStyle/>
          <a:p>
            <a:fld id="{6B353156-12DB-47AD-AEA8-569FFBD936C3}" type="datetimeFigureOut">
              <a:rPr lang="en-US" smtClean="0"/>
              <a:t>11/13/2023</a:t>
            </a:fld>
            <a:endParaRPr lang="en-US"/>
          </a:p>
        </p:txBody>
      </p:sp>
      <p:sp>
        <p:nvSpPr>
          <p:cNvPr id="3" name="Footer Placeholder 2">
            <a:extLst>
              <a:ext uri="{FF2B5EF4-FFF2-40B4-BE49-F238E27FC236}">
                <a16:creationId xmlns:a16="http://schemas.microsoft.com/office/drawing/2014/main" id="{4B7E8A00-3ED7-2A63-A43A-FF28DA3F31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1E7B77-2DAB-1A14-C85B-2BC2A3F84CD4}"/>
              </a:ext>
            </a:extLst>
          </p:cNvPr>
          <p:cNvSpPr>
            <a:spLocks noGrp="1"/>
          </p:cNvSpPr>
          <p:nvPr>
            <p:ph type="sldNum" sz="quarter" idx="12"/>
          </p:nvPr>
        </p:nvSpPr>
        <p:spPr/>
        <p:txBody>
          <a:bodyPr/>
          <a:lstStyle/>
          <a:p>
            <a:fld id="{23D779CF-632A-45DF-B08D-D8CB339E9D42}" type="slidenum">
              <a:rPr lang="en-US" smtClean="0"/>
              <a:t>‹#›</a:t>
            </a:fld>
            <a:endParaRPr lang="en-US"/>
          </a:p>
        </p:txBody>
      </p:sp>
    </p:spTree>
    <p:extLst>
      <p:ext uri="{BB962C8B-B14F-4D97-AF65-F5344CB8AC3E}">
        <p14:creationId xmlns:p14="http://schemas.microsoft.com/office/powerpoint/2010/main" val="110456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7B9F-75AF-8D3B-69EC-D7329F5A8F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AA15EC-E7F1-1E6D-2DF0-FE0958FA1F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D0580D-2359-DEFB-738C-F7B331625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CC031-6A75-1D0F-9FF2-E8EB42CC6CF3}"/>
              </a:ext>
            </a:extLst>
          </p:cNvPr>
          <p:cNvSpPr>
            <a:spLocks noGrp="1"/>
          </p:cNvSpPr>
          <p:nvPr>
            <p:ph type="dt" sz="half" idx="10"/>
          </p:nvPr>
        </p:nvSpPr>
        <p:spPr/>
        <p:txBody>
          <a:bodyPr/>
          <a:lstStyle/>
          <a:p>
            <a:fld id="{6B353156-12DB-47AD-AEA8-569FFBD936C3}" type="datetimeFigureOut">
              <a:rPr lang="en-US" smtClean="0"/>
              <a:t>11/13/2023</a:t>
            </a:fld>
            <a:endParaRPr lang="en-US"/>
          </a:p>
        </p:txBody>
      </p:sp>
      <p:sp>
        <p:nvSpPr>
          <p:cNvPr id="6" name="Footer Placeholder 5">
            <a:extLst>
              <a:ext uri="{FF2B5EF4-FFF2-40B4-BE49-F238E27FC236}">
                <a16:creationId xmlns:a16="http://schemas.microsoft.com/office/drawing/2014/main" id="{6F3262B0-7688-6677-1EF2-1F3D88D50C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3A2BB-1C4D-8D13-917B-5FAB44E0721F}"/>
              </a:ext>
            </a:extLst>
          </p:cNvPr>
          <p:cNvSpPr>
            <a:spLocks noGrp="1"/>
          </p:cNvSpPr>
          <p:nvPr>
            <p:ph type="sldNum" sz="quarter" idx="12"/>
          </p:nvPr>
        </p:nvSpPr>
        <p:spPr/>
        <p:txBody>
          <a:bodyPr/>
          <a:lstStyle/>
          <a:p>
            <a:fld id="{23D779CF-632A-45DF-B08D-D8CB339E9D42}" type="slidenum">
              <a:rPr lang="en-US" smtClean="0"/>
              <a:t>‹#›</a:t>
            </a:fld>
            <a:endParaRPr lang="en-US"/>
          </a:p>
        </p:txBody>
      </p:sp>
    </p:spTree>
    <p:extLst>
      <p:ext uri="{BB962C8B-B14F-4D97-AF65-F5344CB8AC3E}">
        <p14:creationId xmlns:p14="http://schemas.microsoft.com/office/powerpoint/2010/main" val="214268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4514-796D-A01F-C2A4-1A6F267AC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BF0EB8-56A2-2B5A-37F8-C478267B3F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2D7A67-7E0A-2486-4701-E26F75B35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61788-2E60-713A-DBD5-C3CF1EFE942F}"/>
              </a:ext>
            </a:extLst>
          </p:cNvPr>
          <p:cNvSpPr>
            <a:spLocks noGrp="1"/>
          </p:cNvSpPr>
          <p:nvPr>
            <p:ph type="dt" sz="half" idx="10"/>
          </p:nvPr>
        </p:nvSpPr>
        <p:spPr/>
        <p:txBody>
          <a:bodyPr/>
          <a:lstStyle/>
          <a:p>
            <a:fld id="{6B353156-12DB-47AD-AEA8-569FFBD936C3}" type="datetimeFigureOut">
              <a:rPr lang="en-US" smtClean="0"/>
              <a:t>11/13/2023</a:t>
            </a:fld>
            <a:endParaRPr lang="en-US"/>
          </a:p>
        </p:txBody>
      </p:sp>
      <p:sp>
        <p:nvSpPr>
          <p:cNvPr id="6" name="Footer Placeholder 5">
            <a:extLst>
              <a:ext uri="{FF2B5EF4-FFF2-40B4-BE49-F238E27FC236}">
                <a16:creationId xmlns:a16="http://schemas.microsoft.com/office/drawing/2014/main" id="{827014A6-BDA4-C9A6-A6CC-51979C625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93391B-1B29-6350-0DE8-94E47983B052}"/>
              </a:ext>
            </a:extLst>
          </p:cNvPr>
          <p:cNvSpPr>
            <a:spLocks noGrp="1"/>
          </p:cNvSpPr>
          <p:nvPr>
            <p:ph type="sldNum" sz="quarter" idx="12"/>
          </p:nvPr>
        </p:nvSpPr>
        <p:spPr/>
        <p:txBody>
          <a:bodyPr/>
          <a:lstStyle/>
          <a:p>
            <a:fld id="{23D779CF-632A-45DF-B08D-D8CB339E9D42}" type="slidenum">
              <a:rPr lang="en-US" smtClean="0"/>
              <a:t>‹#›</a:t>
            </a:fld>
            <a:endParaRPr lang="en-US"/>
          </a:p>
        </p:txBody>
      </p:sp>
    </p:spTree>
    <p:extLst>
      <p:ext uri="{BB962C8B-B14F-4D97-AF65-F5344CB8AC3E}">
        <p14:creationId xmlns:p14="http://schemas.microsoft.com/office/powerpoint/2010/main" val="389363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9BAAB-FEE3-9AF7-4838-6A65CD248E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83B079-CF69-D20A-6014-BBD53A14C4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984606-E5AB-9616-049D-55ACBB45F1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53156-12DB-47AD-AEA8-569FFBD936C3}" type="datetimeFigureOut">
              <a:rPr lang="en-US" smtClean="0"/>
              <a:t>11/13/2023</a:t>
            </a:fld>
            <a:endParaRPr lang="en-US"/>
          </a:p>
        </p:txBody>
      </p:sp>
      <p:sp>
        <p:nvSpPr>
          <p:cNvPr id="5" name="Footer Placeholder 4">
            <a:extLst>
              <a:ext uri="{FF2B5EF4-FFF2-40B4-BE49-F238E27FC236}">
                <a16:creationId xmlns:a16="http://schemas.microsoft.com/office/drawing/2014/main" id="{7C977F47-5DC7-84EF-DAE0-589FEA60B0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674DF0-C103-E19B-8CC8-62104B8AAB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779CF-632A-45DF-B08D-D8CB339E9D42}" type="slidenum">
              <a:rPr lang="en-US" smtClean="0"/>
              <a:t>‹#›</a:t>
            </a:fld>
            <a:endParaRPr lang="en-US"/>
          </a:p>
        </p:txBody>
      </p:sp>
    </p:spTree>
    <p:extLst>
      <p:ext uri="{BB962C8B-B14F-4D97-AF65-F5344CB8AC3E}">
        <p14:creationId xmlns:p14="http://schemas.microsoft.com/office/powerpoint/2010/main" val="1108751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microsoft.com/office/2007/relationships/hdphoto" Target="../media/hdphoto1.wdp"/><Relationship Id="rId9" Type="http://schemas.openxmlformats.org/officeDocument/2006/relationships/image" Target="../media/image27.png"/><Relationship Id="rId1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linkedin.com/in/justinreock/" TargetMode="Externa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18969DA-E869-40AF-94FC-E40F96D7D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FE582-AE15-9060-4D29-56FB9B5A6A77}"/>
              </a:ext>
            </a:extLst>
          </p:cNvPr>
          <p:cNvSpPr>
            <a:spLocks noGrp="1"/>
          </p:cNvSpPr>
          <p:nvPr>
            <p:ph type="ctrTitle"/>
          </p:nvPr>
        </p:nvSpPr>
        <p:spPr>
          <a:xfrm>
            <a:off x="898524" y="1076507"/>
            <a:ext cx="6334126" cy="2135692"/>
          </a:xfrm>
        </p:spPr>
        <p:txBody>
          <a:bodyPr>
            <a:normAutofit/>
          </a:bodyPr>
          <a:lstStyle/>
          <a:p>
            <a:pPr algn="l"/>
            <a:r>
              <a:rPr lang="en-US" sz="3600" b="1" dirty="0">
                <a:latin typeface="Lato" panose="020F0502020204030203" pitchFamily="34" charset="0"/>
                <a:ea typeface="Lato" panose="020F0502020204030203" pitchFamily="34" charset="0"/>
                <a:cs typeface="Lato" panose="020F0502020204030203" pitchFamily="34" charset="0"/>
              </a:rPr>
              <a:t>Streaming Data at Scale </a:t>
            </a:r>
            <a:br>
              <a:rPr lang="en-US" sz="3600" dirty="0">
                <a:latin typeface="Lato" panose="020F0502020204030203" pitchFamily="34" charset="0"/>
                <a:ea typeface="Lato" panose="020F0502020204030203" pitchFamily="34" charset="0"/>
                <a:cs typeface="Lato" panose="020F0502020204030203" pitchFamily="34" charset="0"/>
              </a:rPr>
            </a:br>
            <a:r>
              <a:rPr lang="en-US" sz="3200" dirty="0">
                <a:latin typeface="Lato" panose="020F0502020204030203" pitchFamily="34" charset="0"/>
                <a:ea typeface="Lato" panose="020F0502020204030203" pitchFamily="34" charset="0"/>
                <a:cs typeface="Lato" panose="020F0502020204030203" pitchFamily="34" charset="0"/>
              </a:rPr>
              <a:t>with Kafka Consumer Groups</a:t>
            </a:r>
            <a:br>
              <a:rPr lang="en-US" sz="3600" dirty="0">
                <a:latin typeface="Lato" panose="020F0502020204030203" pitchFamily="34" charset="0"/>
                <a:ea typeface="Lato" panose="020F0502020204030203" pitchFamily="34" charset="0"/>
                <a:cs typeface="Lato" panose="020F0502020204030203" pitchFamily="34" charset="0"/>
              </a:rPr>
            </a:br>
            <a:endParaRPr lang="en-US" sz="3600" dirty="0">
              <a:latin typeface="Lato" panose="020F0502020204030203" pitchFamily="34" charset="0"/>
              <a:ea typeface="Lato" panose="020F0502020204030203" pitchFamily="34" charset="0"/>
              <a:cs typeface="Lato" panose="020F0502020204030203" pitchFamily="34" charset="0"/>
            </a:endParaRPr>
          </a:p>
        </p:txBody>
      </p:sp>
      <p:sp>
        <p:nvSpPr>
          <p:cNvPr id="35" name="Freeform: Shape 34">
            <a:extLst>
              <a:ext uri="{FF2B5EF4-FFF2-40B4-BE49-F238E27FC236}">
                <a16:creationId xmlns:a16="http://schemas.microsoft.com/office/drawing/2014/main" id="{0776B1EE-A7D1-46A3-81E9-19E58E41D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8" y="1"/>
            <a:ext cx="7602071" cy="484093"/>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8" name="Picture 4" descr="Kafka Logo">
            <a:extLst>
              <a:ext uri="{FF2B5EF4-FFF2-40B4-BE49-F238E27FC236}">
                <a16:creationId xmlns:a16="http://schemas.microsoft.com/office/drawing/2014/main" id="{A77A8564-C810-2A06-D8E6-BA80164E0B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74116" y="1268120"/>
            <a:ext cx="5184212" cy="3888159"/>
          </a:xfrm>
          <a:prstGeom prst="rect">
            <a:avLst/>
          </a:prstGeom>
          <a:noFill/>
          <a:extLst>
            <a:ext uri="{909E8E84-426E-40DD-AFC4-6F175D3DCCD1}">
              <a14:hiddenFill xmlns:a14="http://schemas.microsoft.com/office/drawing/2010/main">
                <a:solidFill>
                  <a:srgbClr val="FFFFFF"/>
                </a:solidFill>
              </a14:hiddenFill>
            </a:ext>
          </a:extLst>
        </p:spPr>
      </p:pic>
      <p:sp>
        <p:nvSpPr>
          <p:cNvPr id="37" name="Freeform: Shape 36">
            <a:extLst>
              <a:ext uri="{FF2B5EF4-FFF2-40B4-BE49-F238E27FC236}">
                <a16:creationId xmlns:a16="http://schemas.microsoft.com/office/drawing/2014/main" id="{A0A40C28-B748-4B4A-BF04-30E783CE7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04329"/>
            <a:ext cx="10680562" cy="1353672"/>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6136B77-2087-A412-733B-F9AF5258845E}"/>
              </a:ext>
            </a:extLst>
          </p:cNvPr>
          <p:cNvSpPr txBox="1"/>
          <p:nvPr/>
        </p:nvSpPr>
        <p:spPr>
          <a:xfrm>
            <a:off x="964808" y="4879436"/>
            <a:ext cx="1837362" cy="369332"/>
          </a:xfrm>
          <a:prstGeom prst="rect">
            <a:avLst/>
          </a:prstGeom>
          <a:noFill/>
        </p:spPr>
        <p:txBody>
          <a:bodyPr wrap="none" rtlCol="0">
            <a:spAutoFit/>
          </a:bodyPr>
          <a:lstStyle/>
          <a:p>
            <a:r>
              <a:rPr lang="en-US" dirty="0"/>
              <a:t>Slides and Demos</a:t>
            </a:r>
          </a:p>
        </p:txBody>
      </p:sp>
      <p:pic>
        <p:nvPicPr>
          <p:cNvPr id="31" name="Picture 30" descr="A qr code with black lines&#10;&#10;Description automatically generated">
            <a:extLst>
              <a:ext uri="{FF2B5EF4-FFF2-40B4-BE49-F238E27FC236}">
                <a16:creationId xmlns:a16="http://schemas.microsoft.com/office/drawing/2014/main" id="{032DFB1A-0CBD-8916-05E7-CFDD7474E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808" y="3212199"/>
            <a:ext cx="1781008" cy="1781008"/>
          </a:xfrm>
          <a:prstGeom prst="rect">
            <a:avLst/>
          </a:prstGeom>
        </p:spPr>
      </p:pic>
    </p:spTree>
    <p:extLst>
      <p:ext uri="{BB962C8B-B14F-4D97-AF65-F5344CB8AC3E}">
        <p14:creationId xmlns:p14="http://schemas.microsoft.com/office/powerpoint/2010/main" val="3761189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6"/>
          <p:cNvSpPr txBox="1">
            <a:spLocks noGrp="1"/>
          </p:cNvSpPr>
          <p:nvPr>
            <p:ph type="subTitle" idx="1"/>
          </p:nvPr>
        </p:nvSpPr>
        <p:spPr>
          <a:xfrm>
            <a:off x="508238" y="1967791"/>
            <a:ext cx="11414235" cy="1655762"/>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chemeClr val="dk1"/>
              </a:buClr>
              <a:buSzPts val="1800"/>
              <a:buFont typeface="Wingdings" panose="05000000000000000000" pitchFamily="2" charset="2"/>
              <a:buChar char="§"/>
            </a:pPr>
            <a:r>
              <a:rPr lang="en-US" sz="2000" b="1" dirty="0">
                <a:latin typeface="Lato" panose="020F0502020204030203" pitchFamily="34" charset="0"/>
                <a:ea typeface="Lato" panose="020F0502020204030203" pitchFamily="34" charset="0"/>
                <a:cs typeface="Lato" panose="020F0502020204030203" pitchFamily="34" charset="0"/>
              </a:rPr>
              <a:t>Kafka is a high-throughput streaming event system </a:t>
            </a:r>
            <a:r>
              <a:rPr lang="en-US" sz="2000" dirty="0">
                <a:latin typeface="Lato" panose="020F0502020204030203" pitchFamily="34" charset="0"/>
                <a:ea typeface="Lato" panose="020F0502020204030203" pitchFamily="34" charset="0"/>
                <a:cs typeface="Lato" panose="020F0502020204030203" pitchFamily="34" charset="0"/>
              </a:rPr>
              <a:t>meant for heavy traffic</a:t>
            </a:r>
          </a:p>
          <a:p>
            <a:pPr marL="342900" lvl="0" indent="-342900" algn="l" rtl="0">
              <a:lnSpc>
                <a:spcPct val="120000"/>
              </a:lnSpc>
              <a:spcBef>
                <a:spcPts val="1000"/>
              </a:spcBef>
              <a:spcAft>
                <a:spcPts val="0"/>
              </a:spcAft>
              <a:buClr>
                <a:schemeClr val="dk1"/>
              </a:buClr>
              <a:buSzPts val="1800"/>
              <a:buFont typeface="Wingdings" panose="05000000000000000000" pitchFamily="2" charset="2"/>
              <a:buChar char="§"/>
            </a:pPr>
            <a:r>
              <a:rPr lang="en-US" sz="2000" dirty="0">
                <a:latin typeface="Lato" panose="020F0502020204030203" pitchFamily="34" charset="0"/>
                <a:ea typeface="Lato" panose="020F0502020204030203" pitchFamily="34" charset="0"/>
                <a:cs typeface="Lato" panose="020F0502020204030203" pitchFamily="34" charset="0"/>
              </a:rPr>
              <a:t>Kafka is great for </a:t>
            </a:r>
            <a:r>
              <a:rPr lang="en-US" sz="2000" b="1" dirty="0">
                <a:latin typeface="Lato" panose="020F0502020204030203" pitchFamily="34" charset="0"/>
                <a:ea typeface="Lato" panose="020F0502020204030203" pitchFamily="34" charset="0"/>
                <a:cs typeface="Lato" panose="020F0502020204030203" pitchFamily="34" charset="0"/>
              </a:rPr>
              <a:t>Streaming Architecture </a:t>
            </a:r>
            <a:r>
              <a:rPr lang="en-US" sz="2000" dirty="0">
                <a:latin typeface="Lato" panose="020F0502020204030203" pitchFamily="34" charset="0"/>
                <a:ea typeface="Lato" panose="020F0502020204030203" pitchFamily="34" charset="0"/>
                <a:cs typeface="Lato" panose="020F0502020204030203" pitchFamily="34" charset="0"/>
              </a:rPr>
              <a:t>and </a:t>
            </a:r>
            <a:r>
              <a:rPr lang="en-US" sz="2000" b="1" dirty="0">
                <a:latin typeface="Lato" panose="020F0502020204030203" pitchFamily="34" charset="0"/>
                <a:ea typeface="Lato" panose="020F0502020204030203" pitchFamily="34" charset="0"/>
                <a:cs typeface="Lato" panose="020F0502020204030203" pitchFamily="34" charset="0"/>
              </a:rPr>
              <a:t>Event-Driven Architecture</a:t>
            </a:r>
          </a:p>
          <a:p>
            <a:pPr marL="342900" lvl="0" indent="-342900" algn="l" rtl="0">
              <a:lnSpc>
                <a:spcPct val="120000"/>
              </a:lnSpc>
              <a:spcBef>
                <a:spcPts val="1000"/>
              </a:spcBef>
              <a:spcAft>
                <a:spcPts val="0"/>
              </a:spcAft>
              <a:buClr>
                <a:schemeClr val="dk1"/>
              </a:buClr>
              <a:buSzPts val="1800"/>
              <a:buFont typeface="Wingdings" panose="05000000000000000000" pitchFamily="2" charset="2"/>
              <a:buChar char="§"/>
            </a:pPr>
            <a:r>
              <a:rPr lang="en-US" sz="2000" dirty="0">
                <a:latin typeface="Lato" panose="020F0502020204030203" pitchFamily="34" charset="0"/>
                <a:ea typeface="Lato" panose="020F0502020204030203" pitchFamily="34" charset="0"/>
                <a:cs typeface="Lato" panose="020F0502020204030203" pitchFamily="34" charset="0"/>
              </a:rPr>
              <a:t>Kafka is </a:t>
            </a:r>
            <a:r>
              <a:rPr lang="en-US" sz="2000" b="1" dirty="0">
                <a:latin typeface="Lato" panose="020F0502020204030203" pitchFamily="34" charset="0"/>
                <a:ea typeface="Lato" panose="020F0502020204030203" pitchFamily="34" charset="0"/>
                <a:cs typeface="Lato" panose="020F0502020204030203" pitchFamily="34" charset="0"/>
              </a:rPr>
              <a:t>free and open source </a:t>
            </a:r>
            <a:r>
              <a:rPr lang="en-US" sz="2000" dirty="0">
                <a:latin typeface="Lato" panose="020F0502020204030203" pitchFamily="34" charset="0"/>
                <a:ea typeface="Lato" panose="020F0502020204030203" pitchFamily="34" charset="0"/>
                <a:cs typeface="Lato" panose="020F0502020204030203" pitchFamily="34" charset="0"/>
              </a:rPr>
              <a:t>under the Apache 2.0 license</a:t>
            </a:r>
          </a:p>
          <a:p>
            <a:pPr marL="342900" lvl="0" indent="-342900" algn="l" rtl="0">
              <a:lnSpc>
                <a:spcPct val="120000"/>
              </a:lnSpc>
              <a:spcBef>
                <a:spcPts val="1000"/>
              </a:spcBef>
              <a:spcAft>
                <a:spcPts val="0"/>
              </a:spcAft>
              <a:buClr>
                <a:schemeClr val="dk1"/>
              </a:buClr>
              <a:buSzPts val="1800"/>
              <a:buFont typeface="Wingdings" panose="05000000000000000000" pitchFamily="2" charset="2"/>
              <a:buChar char="§"/>
            </a:pPr>
            <a:r>
              <a:rPr lang="en-US" sz="2000" dirty="0">
                <a:latin typeface="Lato" panose="020F0502020204030203" pitchFamily="34" charset="0"/>
                <a:ea typeface="Lato" panose="020F0502020204030203" pitchFamily="34" charset="0"/>
                <a:cs typeface="Lato" panose="020F0502020204030203" pitchFamily="34" charset="0"/>
              </a:rPr>
              <a:t>Kafka was </a:t>
            </a:r>
            <a:r>
              <a:rPr lang="en-US" sz="2000" b="1" dirty="0">
                <a:latin typeface="Lato" panose="020F0502020204030203" pitchFamily="34" charset="0"/>
                <a:ea typeface="Lato" panose="020F0502020204030203" pitchFamily="34" charset="0"/>
                <a:cs typeface="Lato" panose="020F0502020204030203" pitchFamily="34" charset="0"/>
              </a:rPr>
              <a:t>conceived at LinkedIn </a:t>
            </a:r>
            <a:r>
              <a:rPr lang="en-US" sz="2000" dirty="0">
                <a:latin typeface="Lato" panose="020F0502020204030203" pitchFamily="34" charset="0"/>
                <a:ea typeface="Lato" panose="020F0502020204030203" pitchFamily="34" charset="0"/>
                <a:cs typeface="Lato" panose="020F0502020204030203" pitchFamily="34" charset="0"/>
              </a:rPr>
              <a:t>with LinkedIn scale in mind</a:t>
            </a:r>
          </a:p>
          <a:p>
            <a:pPr marL="342900" lvl="0" indent="-342900" algn="l" rtl="0">
              <a:lnSpc>
                <a:spcPct val="120000"/>
              </a:lnSpc>
              <a:spcBef>
                <a:spcPts val="1000"/>
              </a:spcBef>
              <a:spcAft>
                <a:spcPts val="0"/>
              </a:spcAft>
              <a:buClr>
                <a:schemeClr val="dk1"/>
              </a:buClr>
              <a:buSzPts val="1800"/>
              <a:buFont typeface="Wingdings" panose="05000000000000000000" pitchFamily="2" charset="2"/>
              <a:buChar char="§"/>
            </a:pPr>
            <a:r>
              <a:rPr lang="en-US" sz="2000" dirty="0">
                <a:latin typeface="Lato" panose="020F0502020204030203" pitchFamily="34" charset="0"/>
                <a:ea typeface="Lato" panose="020F0502020204030203" pitchFamily="34" charset="0"/>
                <a:cs typeface="Lato" panose="020F0502020204030203" pitchFamily="34" charset="0"/>
              </a:rPr>
              <a:t>Kafka’s architecture and ability to scale </a:t>
            </a:r>
            <a:r>
              <a:rPr lang="en-US" sz="2000" b="1" dirty="0">
                <a:latin typeface="Lato" panose="020F0502020204030203" pitchFamily="34" charset="0"/>
                <a:ea typeface="Lato" panose="020F0502020204030203" pitchFamily="34" charset="0"/>
                <a:cs typeface="Lato" panose="020F0502020204030203" pitchFamily="34" charset="0"/>
              </a:rPr>
              <a:t>will be more than enough </a:t>
            </a:r>
            <a:r>
              <a:rPr lang="en-US" sz="2000" dirty="0">
                <a:latin typeface="Lato" panose="020F0502020204030203" pitchFamily="34" charset="0"/>
                <a:ea typeface="Lato" panose="020F0502020204030203" pitchFamily="34" charset="0"/>
                <a:cs typeface="Lato" panose="020F0502020204030203" pitchFamily="34" charset="0"/>
              </a:rPr>
              <a:t>for most businesses</a:t>
            </a:r>
          </a:p>
          <a:p>
            <a:pPr marL="342900" lvl="0" indent="-342900" algn="l" rtl="0">
              <a:lnSpc>
                <a:spcPct val="120000"/>
              </a:lnSpc>
              <a:spcBef>
                <a:spcPts val="1000"/>
              </a:spcBef>
              <a:spcAft>
                <a:spcPts val="0"/>
              </a:spcAft>
              <a:buClr>
                <a:schemeClr val="dk1"/>
              </a:buClr>
              <a:buSzPts val="1800"/>
              <a:buFont typeface="Wingdings" panose="05000000000000000000" pitchFamily="2" charset="2"/>
              <a:buChar char="§"/>
            </a:pPr>
            <a:r>
              <a:rPr lang="en-US" sz="2000" dirty="0">
                <a:latin typeface="Lato" panose="020F0502020204030203" pitchFamily="34" charset="0"/>
                <a:ea typeface="Lato" panose="020F0502020204030203" pitchFamily="34" charset="0"/>
                <a:cs typeface="Lato" panose="020F0502020204030203" pitchFamily="34" charset="0"/>
              </a:rPr>
              <a:t>Kafka has a </a:t>
            </a:r>
            <a:r>
              <a:rPr lang="en-US" sz="2000" b="1" dirty="0">
                <a:latin typeface="Lato" panose="020F0502020204030203" pitchFamily="34" charset="0"/>
                <a:ea typeface="Lato" panose="020F0502020204030203" pitchFamily="34" charset="0"/>
                <a:cs typeface="Lato" panose="020F0502020204030203" pitchFamily="34" charset="0"/>
              </a:rPr>
              <a:t>wide library of clients making it easy to integrate </a:t>
            </a:r>
            <a:r>
              <a:rPr lang="en-US" sz="2000" dirty="0">
                <a:latin typeface="Lato" panose="020F0502020204030203" pitchFamily="34" charset="0"/>
                <a:ea typeface="Lato" panose="020F0502020204030203" pitchFamily="34" charset="0"/>
                <a:cs typeface="Lato" panose="020F0502020204030203" pitchFamily="34" charset="0"/>
              </a:rPr>
              <a:t>with multiple platforms</a:t>
            </a:r>
          </a:p>
          <a:p>
            <a:pPr marL="342900" lvl="0" indent="-342900" algn="l" rtl="0">
              <a:lnSpc>
                <a:spcPct val="120000"/>
              </a:lnSpc>
              <a:spcBef>
                <a:spcPts val="1000"/>
              </a:spcBef>
              <a:spcAft>
                <a:spcPts val="0"/>
              </a:spcAft>
              <a:buClr>
                <a:schemeClr val="dk1"/>
              </a:buClr>
              <a:buSzPts val="1800"/>
              <a:buFont typeface="Wingdings" panose="05000000000000000000" pitchFamily="2" charset="2"/>
              <a:buChar char="§"/>
            </a:pP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4" name="Rectangle 3">
            <a:extLst>
              <a:ext uri="{FF2B5EF4-FFF2-40B4-BE49-F238E27FC236}">
                <a16:creationId xmlns:a16="http://schemas.microsoft.com/office/drawing/2014/main" id="{A2914B3C-D376-E464-DDAF-2A7C02155C34}"/>
              </a:ext>
            </a:extLst>
          </p:cNvPr>
          <p:cNvSpPr/>
          <p:nvPr/>
        </p:nvSpPr>
        <p:spPr>
          <a:xfrm>
            <a:off x="0" y="0"/>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a:latin typeface="Lato" panose="020F0502020204030203" pitchFamily="34" charset="0"/>
                <a:ea typeface="Lato" panose="020F0502020204030203" pitchFamily="34" charset="0"/>
                <a:cs typeface="Lato" panose="020F0502020204030203" pitchFamily="34" charset="0"/>
              </a:rPr>
              <a:t>Apache Kafka For High Frequency Messaging</a:t>
            </a:r>
            <a:endParaRPr lang="en-US" sz="3200" b="1" dirty="0">
              <a:latin typeface="Lato" panose="020F0502020204030203" pitchFamily="34" charset="0"/>
              <a:ea typeface="Lato" panose="020F0502020204030203" pitchFamily="34" charset="0"/>
              <a:cs typeface="Lato" panose="020F0502020204030203" pitchFamily="34" charset="0"/>
            </a:endParaRPr>
          </a:p>
        </p:txBody>
      </p:sp>
      <p:pic>
        <p:nvPicPr>
          <p:cNvPr id="5" name="Google Shape;426;p47">
            <a:extLst>
              <a:ext uri="{FF2B5EF4-FFF2-40B4-BE49-F238E27FC236}">
                <a16:creationId xmlns:a16="http://schemas.microsoft.com/office/drawing/2014/main" id="{EF70E1B7-29B5-8555-5C7E-AB0719194432}"/>
              </a:ext>
            </a:extLst>
          </p:cNvPr>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9468227" y="5332968"/>
            <a:ext cx="2316478" cy="121054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7">
                                            <p:txEl>
                                              <p:pRg st="0" end="0"/>
                                            </p:txEl>
                                          </p:spTgt>
                                        </p:tgtEl>
                                        <p:attrNameLst>
                                          <p:attrName>style.visibility</p:attrName>
                                        </p:attrNameLst>
                                      </p:cBhvr>
                                      <p:to>
                                        <p:strVal val="visible"/>
                                      </p:to>
                                    </p:set>
                                    <p:animEffect transition="in" filter="fade">
                                      <p:cBhvr>
                                        <p:cTn id="7" dur="500"/>
                                        <p:tgtEl>
                                          <p:spTgt spid="4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7">
                                            <p:txEl>
                                              <p:pRg st="1" end="1"/>
                                            </p:txEl>
                                          </p:spTgt>
                                        </p:tgtEl>
                                        <p:attrNameLst>
                                          <p:attrName>style.visibility</p:attrName>
                                        </p:attrNameLst>
                                      </p:cBhvr>
                                      <p:to>
                                        <p:strVal val="visible"/>
                                      </p:to>
                                    </p:set>
                                    <p:animEffect transition="in" filter="fade">
                                      <p:cBhvr>
                                        <p:cTn id="12" dur="500"/>
                                        <p:tgtEl>
                                          <p:spTgt spid="4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7">
                                            <p:txEl>
                                              <p:pRg st="2" end="2"/>
                                            </p:txEl>
                                          </p:spTgt>
                                        </p:tgtEl>
                                        <p:attrNameLst>
                                          <p:attrName>style.visibility</p:attrName>
                                        </p:attrNameLst>
                                      </p:cBhvr>
                                      <p:to>
                                        <p:strVal val="visible"/>
                                      </p:to>
                                    </p:set>
                                    <p:animEffect transition="in" filter="fade">
                                      <p:cBhvr>
                                        <p:cTn id="17" dur="500"/>
                                        <p:tgtEl>
                                          <p:spTgt spid="4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7">
                                            <p:txEl>
                                              <p:pRg st="3" end="3"/>
                                            </p:txEl>
                                          </p:spTgt>
                                        </p:tgtEl>
                                        <p:attrNameLst>
                                          <p:attrName>style.visibility</p:attrName>
                                        </p:attrNameLst>
                                      </p:cBhvr>
                                      <p:to>
                                        <p:strVal val="visible"/>
                                      </p:to>
                                    </p:set>
                                    <p:animEffect transition="in" filter="fade">
                                      <p:cBhvr>
                                        <p:cTn id="22" dur="500"/>
                                        <p:tgtEl>
                                          <p:spTgt spid="4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7">
                                            <p:txEl>
                                              <p:pRg st="4" end="4"/>
                                            </p:txEl>
                                          </p:spTgt>
                                        </p:tgtEl>
                                        <p:attrNameLst>
                                          <p:attrName>style.visibility</p:attrName>
                                        </p:attrNameLst>
                                      </p:cBhvr>
                                      <p:to>
                                        <p:strVal val="visible"/>
                                      </p:to>
                                    </p:set>
                                    <p:animEffect transition="in" filter="fade">
                                      <p:cBhvr>
                                        <p:cTn id="27" dur="500"/>
                                        <p:tgtEl>
                                          <p:spTgt spid="4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17">
                                            <p:txEl>
                                              <p:pRg st="5" end="5"/>
                                            </p:txEl>
                                          </p:spTgt>
                                        </p:tgtEl>
                                        <p:attrNameLst>
                                          <p:attrName>style.visibility</p:attrName>
                                        </p:attrNameLst>
                                      </p:cBhvr>
                                      <p:to>
                                        <p:strVal val="visible"/>
                                      </p:to>
                                    </p:set>
                                    <p:animEffect transition="in" filter="fade">
                                      <p:cBhvr>
                                        <p:cTn id="32" dur="500"/>
                                        <p:tgtEl>
                                          <p:spTgt spid="4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7A212B3-C1D9-FECA-DB72-D45D16C1F734}"/>
              </a:ext>
            </a:extLst>
          </p:cNvPr>
          <p:cNvSpPr/>
          <p:nvPr/>
        </p:nvSpPr>
        <p:spPr>
          <a:xfrm>
            <a:off x="1646673" y="459485"/>
            <a:ext cx="8898653" cy="4925335"/>
          </a:xfrm>
          <a:prstGeom prst="ellipse">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D08C411-AC27-82C1-0FB6-03B369D80AEB}"/>
              </a:ext>
            </a:extLst>
          </p:cNvPr>
          <p:cNvSpPr/>
          <p:nvPr/>
        </p:nvSpPr>
        <p:spPr>
          <a:xfrm>
            <a:off x="2384347" y="1285653"/>
            <a:ext cx="2879690" cy="2870005"/>
          </a:xfrm>
          <a:prstGeom prst="ellipse">
            <a:avLst/>
          </a:prstGeom>
          <a:solidFill>
            <a:schemeClr val="bg2">
              <a:lumMod val="75000"/>
            </a:schemeClr>
          </a:solidFill>
          <a:ln>
            <a:solidFill>
              <a:schemeClr val="bg2">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b="1" dirty="0"/>
          </a:p>
          <a:p>
            <a:pPr algn="ctr"/>
            <a:r>
              <a:rPr lang="en-US" b="1" dirty="0"/>
              <a:t>Brokers</a:t>
            </a:r>
          </a:p>
          <a:p>
            <a:pPr algn="ctr"/>
            <a:r>
              <a:rPr lang="en-US" b="1" dirty="0"/>
              <a:t>Producer API</a:t>
            </a:r>
          </a:p>
          <a:p>
            <a:pPr algn="ctr"/>
            <a:r>
              <a:rPr lang="en-US" b="1" dirty="0"/>
              <a:t>Consumer API</a:t>
            </a:r>
          </a:p>
          <a:p>
            <a:pPr algn="ctr"/>
            <a:r>
              <a:rPr lang="en-US" b="1" dirty="0"/>
              <a:t>Persistence</a:t>
            </a:r>
          </a:p>
          <a:p>
            <a:pPr algn="ctr"/>
            <a:r>
              <a:rPr lang="en-US" b="1" dirty="0"/>
              <a:t>Durability</a:t>
            </a:r>
          </a:p>
          <a:p>
            <a:pPr algn="ctr"/>
            <a:r>
              <a:rPr lang="en-US" b="1" dirty="0"/>
              <a:t>High Availability</a:t>
            </a:r>
          </a:p>
          <a:p>
            <a:pPr algn="ctr"/>
            <a:endParaRPr lang="en-US" b="1" dirty="0"/>
          </a:p>
        </p:txBody>
      </p:sp>
      <p:sp>
        <p:nvSpPr>
          <p:cNvPr id="6" name="Oval 5">
            <a:extLst>
              <a:ext uri="{FF2B5EF4-FFF2-40B4-BE49-F238E27FC236}">
                <a16:creationId xmlns:a16="http://schemas.microsoft.com/office/drawing/2014/main" id="{7211A616-DDFA-B61C-4E9F-A85C115DA925}"/>
              </a:ext>
            </a:extLst>
          </p:cNvPr>
          <p:cNvSpPr/>
          <p:nvPr/>
        </p:nvSpPr>
        <p:spPr>
          <a:xfrm>
            <a:off x="6909580" y="1210527"/>
            <a:ext cx="2879690" cy="2870005"/>
          </a:xfrm>
          <a:prstGeom prst="ellipse">
            <a:avLst/>
          </a:prstGeom>
          <a:solidFill>
            <a:schemeClr val="bg2">
              <a:lumMod val="50000"/>
            </a:schemeClr>
          </a:solidFill>
          <a:ln>
            <a:solidFill>
              <a:schemeClr val="bg2">
                <a:lumMod val="1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b="1" dirty="0"/>
          </a:p>
          <a:p>
            <a:pPr algn="ctr"/>
            <a:endParaRPr lang="en-US" b="1" dirty="0"/>
          </a:p>
          <a:p>
            <a:pPr algn="ctr"/>
            <a:r>
              <a:rPr lang="en-US" b="1" dirty="0"/>
              <a:t>Partitions</a:t>
            </a:r>
          </a:p>
          <a:p>
            <a:pPr algn="ctr"/>
            <a:r>
              <a:rPr lang="en-US" b="1" dirty="0"/>
              <a:t>Stream Processing</a:t>
            </a:r>
          </a:p>
          <a:p>
            <a:pPr algn="ctr"/>
            <a:r>
              <a:rPr lang="en-US" b="1" dirty="0"/>
              <a:t>Reactive Patterns</a:t>
            </a:r>
          </a:p>
          <a:p>
            <a:pPr algn="ctr"/>
            <a:r>
              <a:rPr lang="en-US" b="1" dirty="0"/>
              <a:t>Immutable Logs</a:t>
            </a:r>
          </a:p>
          <a:p>
            <a:pPr algn="ctr"/>
            <a:r>
              <a:rPr lang="en-US" b="1" dirty="0"/>
              <a:t>Long Retention</a:t>
            </a:r>
          </a:p>
          <a:p>
            <a:pPr algn="ctr"/>
            <a:r>
              <a:rPr lang="en-US" b="1" dirty="0"/>
              <a:t>Ultra-Scale</a:t>
            </a:r>
          </a:p>
          <a:p>
            <a:pPr algn="ctr"/>
            <a:endParaRPr lang="en-US" b="1" dirty="0"/>
          </a:p>
          <a:p>
            <a:pPr algn="ctr"/>
            <a:endParaRPr lang="en-US" b="1" dirty="0"/>
          </a:p>
        </p:txBody>
      </p:sp>
      <p:sp>
        <p:nvSpPr>
          <p:cNvPr id="9" name="Rectangle 8">
            <a:extLst>
              <a:ext uri="{FF2B5EF4-FFF2-40B4-BE49-F238E27FC236}">
                <a16:creationId xmlns:a16="http://schemas.microsoft.com/office/drawing/2014/main" id="{F51D38A7-628B-6FA9-1777-17999853D6F7}"/>
              </a:ext>
            </a:extLst>
          </p:cNvPr>
          <p:cNvSpPr/>
          <p:nvPr/>
        </p:nvSpPr>
        <p:spPr>
          <a:xfrm>
            <a:off x="0" y="5796501"/>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Kafka Extends Traditional Message Oriented Middleware</a:t>
            </a:r>
          </a:p>
        </p:txBody>
      </p:sp>
      <p:pic>
        <p:nvPicPr>
          <p:cNvPr id="10" name="Google Shape;426;p47">
            <a:extLst>
              <a:ext uri="{FF2B5EF4-FFF2-40B4-BE49-F238E27FC236}">
                <a16:creationId xmlns:a16="http://schemas.microsoft.com/office/drawing/2014/main" id="{2617780D-D15E-AECE-75BF-8EB6A0CBC148}"/>
              </a:ext>
            </a:extLst>
          </p:cNvPr>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4937760" y="3057211"/>
            <a:ext cx="2316478" cy="1210546"/>
          </a:xfrm>
          <a:prstGeom prst="rect">
            <a:avLst/>
          </a:prstGeom>
          <a:noFill/>
          <a:ln>
            <a:noFill/>
          </a:ln>
        </p:spPr>
      </p:pic>
    </p:spTree>
    <p:extLst>
      <p:ext uri="{BB962C8B-B14F-4D97-AF65-F5344CB8AC3E}">
        <p14:creationId xmlns:p14="http://schemas.microsoft.com/office/powerpoint/2010/main" val="428051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189A44-AC94-4EDF-9B3F-F007EA961C9E}"/>
              </a:ext>
            </a:extLst>
          </p:cNvPr>
          <p:cNvSpPr/>
          <p:nvPr/>
        </p:nvSpPr>
        <p:spPr>
          <a:xfrm>
            <a:off x="1727994" y="1952119"/>
            <a:ext cx="2273300" cy="2019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Calibri" panose="020F0502020204030204"/>
                <a:ea typeface="+mn-ea"/>
                <a:cs typeface="+mn-cs"/>
              </a:rPr>
              <a:t>Astronomically Scalable</a:t>
            </a:r>
          </a:p>
        </p:txBody>
      </p:sp>
      <p:sp>
        <p:nvSpPr>
          <p:cNvPr id="5" name="Rectangle 4">
            <a:extLst>
              <a:ext uri="{FF2B5EF4-FFF2-40B4-BE49-F238E27FC236}">
                <a16:creationId xmlns:a16="http://schemas.microsoft.com/office/drawing/2014/main" id="{BE66F72A-2BF0-4C57-9CB2-D727113F52D2}"/>
              </a:ext>
            </a:extLst>
          </p:cNvPr>
          <p:cNvSpPr/>
          <p:nvPr/>
        </p:nvSpPr>
        <p:spPr>
          <a:xfrm>
            <a:off x="4959350" y="1952119"/>
            <a:ext cx="2273300" cy="2019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Optimized for High-Volume Throughput</a:t>
            </a:r>
          </a:p>
        </p:txBody>
      </p:sp>
      <p:sp>
        <p:nvSpPr>
          <p:cNvPr id="6" name="Rectangle 5">
            <a:extLst>
              <a:ext uri="{FF2B5EF4-FFF2-40B4-BE49-F238E27FC236}">
                <a16:creationId xmlns:a16="http://schemas.microsoft.com/office/drawing/2014/main" id="{B06169D1-6592-45B8-8E68-29FBE9D4B1BD}"/>
              </a:ext>
            </a:extLst>
          </p:cNvPr>
          <p:cNvSpPr/>
          <p:nvPr/>
        </p:nvSpPr>
        <p:spPr>
          <a:xfrm>
            <a:off x="8075612" y="1952119"/>
            <a:ext cx="2273300" cy="2019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Full Durability and Reliability</a:t>
            </a:r>
          </a:p>
        </p:txBody>
      </p:sp>
      <p:sp>
        <p:nvSpPr>
          <p:cNvPr id="7" name="TextBox 6">
            <a:extLst>
              <a:ext uri="{FF2B5EF4-FFF2-40B4-BE49-F238E27FC236}">
                <a16:creationId xmlns:a16="http://schemas.microsoft.com/office/drawing/2014/main" id="{A1426B21-C832-43F9-9DF7-2E03DD28CBDC}"/>
              </a:ext>
            </a:extLst>
          </p:cNvPr>
          <p:cNvSpPr txBox="1"/>
          <p:nvPr/>
        </p:nvSpPr>
        <p:spPr>
          <a:xfrm>
            <a:off x="5270741" y="4823487"/>
            <a:ext cx="4434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Trusted by the Fortune 100 and Fortune 500 </a:t>
            </a:r>
          </a:p>
        </p:txBody>
      </p:sp>
      <p:pic>
        <p:nvPicPr>
          <p:cNvPr id="17" name="Picture 16">
            <a:extLst>
              <a:ext uri="{FF2B5EF4-FFF2-40B4-BE49-F238E27FC236}">
                <a16:creationId xmlns:a16="http://schemas.microsoft.com/office/drawing/2014/main" id="{23D724D7-CE6A-4F88-8786-27D3EB3557C5}"/>
              </a:ext>
            </a:extLst>
          </p:cNvPr>
          <p:cNvPicPr>
            <a:picLocks noChangeAspect="1"/>
          </p:cNvPicPr>
          <p:nvPr/>
        </p:nvPicPr>
        <p:blipFill>
          <a:blip r:embed="rId3">
            <a:extLst>
              <a:ext uri="{BEBA8EAE-BF5A-486C-A8C5-ECC9F3942E4B}">
                <a14:imgProps xmlns:a14="http://schemas.microsoft.com/office/drawing/2010/main">
                  <a14:imgLayer r:embed="rId4">
                    <a14:imgEffect>
                      <a14:saturation sat="7000"/>
                    </a14:imgEffect>
                  </a14:imgLayer>
                </a14:imgProps>
              </a:ext>
              <a:ext uri="{28A0092B-C50C-407E-A947-70E740481C1C}">
                <a14:useLocalDpi xmlns:a14="http://schemas.microsoft.com/office/drawing/2010/main" val="0"/>
              </a:ext>
            </a:extLst>
          </a:blip>
          <a:stretch>
            <a:fillRect/>
          </a:stretch>
        </p:blipFill>
        <p:spPr>
          <a:xfrm>
            <a:off x="3843284" y="5197346"/>
            <a:ext cx="919102" cy="627802"/>
          </a:xfrm>
          <a:prstGeom prst="rect">
            <a:avLst/>
          </a:prstGeom>
        </p:spPr>
      </p:pic>
      <p:sp>
        <p:nvSpPr>
          <p:cNvPr id="21" name="TextBox 20">
            <a:extLst>
              <a:ext uri="{FF2B5EF4-FFF2-40B4-BE49-F238E27FC236}">
                <a16:creationId xmlns:a16="http://schemas.microsoft.com/office/drawing/2014/main" id="{80531BFA-3A3F-4741-9AB5-3983CA83F04E}"/>
              </a:ext>
            </a:extLst>
          </p:cNvPr>
          <p:cNvSpPr txBox="1"/>
          <p:nvPr/>
        </p:nvSpPr>
        <p:spPr>
          <a:xfrm>
            <a:off x="795869" y="5794051"/>
            <a:ext cx="4040286"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05059"/>
                </a:solidFill>
                <a:effectLst/>
                <a:latin typeface="Barlow" panose="00000500000000000000" pitchFamily="2" charset="0"/>
              </a:rPr>
              <a:t>Highly scalable, easy to configure, highly available, </a:t>
            </a:r>
            <a:r>
              <a:rPr lang="en-US" dirty="0">
                <a:solidFill>
                  <a:srgbClr val="505059"/>
                </a:solidFill>
                <a:latin typeface="Barlow" panose="00000500000000000000" pitchFamily="2" charset="0"/>
              </a:rPr>
              <a:t>g</a:t>
            </a:r>
            <a:r>
              <a:rPr lang="en-US" b="0" i="0" dirty="0">
                <a:solidFill>
                  <a:srgbClr val="505059"/>
                </a:solidFill>
                <a:effectLst/>
                <a:latin typeface="Barlow" panose="00000500000000000000" pitchFamily="2" charset="0"/>
              </a:rPr>
              <a:t>uaranteed sequential processing, no </a:t>
            </a:r>
            <a:r>
              <a:rPr lang="en-US" dirty="0">
                <a:solidFill>
                  <a:srgbClr val="505059"/>
                </a:solidFill>
                <a:latin typeface="Barlow" panose="00000500000000000000" pitchFamily="2" charset="0"/>
              </a:rPr>
              <a:t>d</a:t>
            </a:r>
            <a:r>
              <a:rPr lang="en-US" b="0" i="0" dirty="0">
                <a:solidFill>
                  <a:srgbClr val="505059"/>
                </a:solidFill>
                <a:effectLst/>
                <a:latin typeface="Barlow" panose="00000500000000000000" pitchFamily="2" charset="0"/>
              </a:rPr>
              <a:t>ata loss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descr="See the source image">
            <a:extLst>
              <a:ext uri="{FF2B5EF4-FFF2-40B4-BE49-F238E27FC236}">
                <a16:creationId xmlns:a16="http://schemas.microsoft.com/office/drawing/2014/main" id="{24331A38-EB67-4F99-AF97-D8A1B63DBD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71" y="4739940"/>
            <a:ext cx="474941" cy="47494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CF26C009-E054-4762-B08D-D93FABB866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6271" y="4383841"/>
            <a:ext cx="909596" cy="624312"/>
          </a:xfrm>
          <a:prstGeom prst="rect">
            <a:avLst/>
          </a:prstGeom>
        </p:spPr>
      </p:pic>
      <p:pic>
        <p:nvPicPr>
          <p:cNvPr id="10" name="Picture 9">
            <a:extLst>
              <a:ext uri="{FF2B5EF4-FFF2-40B4-BE49-F238E27FC236}">
                <a16:creationId xmlns:a16="http://schemas.microsoft.com/office/drawing/2014/main" id="{24836A80-3946-558F-258E-25D663457D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736" y="4635711"/>
            <a:ext cx="4191363" cy="1158340"/>
          </a:xfrm>
          <a:prstGeom prst="rect">
            <a:avLst/>
          </a:prstGeom>
        </p:spPr>
      </p:pic>
      <p:sp>
        <p:nvSpPr>
          <p:cNvPr id="14" name="Rectangle 13">
            <a:extLst>
              <a:ext uri="{FF2B5EF4-FFF2-40B4-BE49-F238E27FC236}">
                <a16:creationId xmlns:a16="http://schemas.microsoft.com/office/drawing/2014/main" id="{5D89805A-BCEC-7A67-0276-F2A0805B7033}"/>
              </a:ext>
            </a:extLst>
          </p:cNvPr>
          <p:cNvSpPr/>
          <p:nvPr/>
        </p:nvSpPr>
        <p:spPr>
          <a:xfrm>
            <a:off x="0" y="0"/>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Kafka is Highly Successful</a:t>
            </a:r>
          </a:p>
        </p:txBody>
      </p:sp>
      <p:pic>
        <p:nvPicPr>
          <p:cNvPr id="18" name="Picture 17">
            <a:extLst>
              <a:ext uri="{FF2B5EF4-FFF2-40B4-BE49-F238E27FC236}">
                <a16:creationId xmlns:a16="http://schemas.microsoft.com/office/drawing/2014/main" id="{C3415B72-F5BC-A3ED-5438-1289D0FD73EE}"/>
              </a:ext>
            </a:extLst>
          </p:cNvPr>
          <p:cNvPicPr>
            <a:picLocks noChangeAspect="1"/>
          </p:cNvPicPr>
          <p:nvPr/>
        </p:nvPicPr>
        <p:blipFill>
          <a:blip r:embed="rId8">
            <a:grayscl/>
          </a:blip>
          <a:stretch>
            <a:fillRect/>
          </a:stretch>
        </p:blipFill>
        <p:spPr>
          <a:xfrm>
            <a:off x="5413067" y="5403418"/>
            <a:ext cx="967332" cy="383861"/>
          </a:xfrm>
          <a:prstGeom prst="rect">
            <a:avLst/>
          </a:prstGeom>
        </p:spPr>
      </p:pic>
      <p:pic>
        <p:nvPicPr>
          <p:cNvPr id="20" name="Picture 19">
            <a:extLst>
              <a:ext uri="{FF2B5EF4-FFF2-40B4-BE49-F238E27FC236}">
                <a16:creationId xmlns:a16="http://schemas.microsoft.com/office/drawing/2014/main" id="{9CCB44FE-0786-EA18-DF91-A4A67006D9A6}"/>
              </a:ext>
            </a:extLst>
          </p:cNvPr>
          <p:cNvPicPr>
            <a:picLocks noChangeAspect="1"/>
          </p:cNvPicPr>
          <p:nvPr/>
        </p:nvPicPr>
        <p:blipFill>
          <a:blip r:embed="rId9">
            <a:grayscl/>
          </a:blip>
          <a:stretch>
            <a:fillRect/>
          </a:stretch>
        </p:blipFill>
        <p:spPr>
          <a:xfrm>
            <a:off x="6770556" y="5413791"/>
            <a:ext cx="1424551" cy="341210"/>
          </a:xfrm>
          <a:prstGeom prst="rect">
            <a:avLst/>
          </a:prstGeom>
        </p:spPr>
      </p:pic>
      <p:pic>
        <p:nvPicPr>
          <p:cNvPr id="23" name="Picture 22">
            <a:extLst>
              <a:ext uri="{FF2B5EF4-FFF2-40B4-BE49-F238E27FC236}">
                <a16:creationId xmlns:a16="http://schemas.microsoft.com/office/drawing/2014/main" id="{0098CAB4-2BB2-7CBD-196F-103E1C9DD857}"/>
              </a:ext>
            </a:extLst>
          </p:cNvPr>
          <p:cNvPicPr>
            <a:picLocks noChangeAspect="1"/>
          </p:cNvPicPr>
          <p:nvPr/>
        </p:nvPicPr>
        <p:blipFill>
          <a:blip r:embed="rId10">
            <a:grayscl/>
          </a:blip>
          <a:stretch>
            <a:fillRect/>
          </a:stretch>
        </p:blipFill>
        <p:spPr>
          <a:xfrm>
            <a:off x="8521136" y="5395044"/>
            <a:ext cx="1201707" cy="390738"/>
          </a:xfrm>
          <a:prstGeom prst="rect">
            <a:avLst/>
          </a:prstGeom>
        </p:spPr>
      </p:pic>
      <p:pic>
        <p:nvPicPr>
          <p:cNvPr id="26" name="Picture 25">
            <a:extLst>
              <a:ext uri="{FF2B5EF4-FFF2-40B4-BE49-F238E27FC236}">
                <a16:creationId xmlns:a16="http://schemas.microsoft.com/office/drawing/2014/main" id="{C8009582-0B96-263A-FA9D-FB555B6F5253}"/>
              </a:ext>
            </a:extLst>
          </p:cNvPr>
          <p:cNvPicPr>
            <a:picLocks noChangeAspect="1"/>
          </p:cNvPicPr>
          <p:nvPr/>
        </p:nvPicPr>
        <p:blipFill>
          <a:blip r:embed="rId11">
            <a:grayscl/>
          </a:blip>
          <a:stretch>
            <a:fillRect/>
          </a:stretch>
        </p:blipFill>
        <p:spPr>
          <a:xfrm>
            <a:off x="5427912" y="5972285"/>
            <a:ext cx="1147143" cy="415997"/>
          </a:xfrm>
          <a:prstGeom prst="rect">
            <a:avLst/>
          </a:prstGeom>
        </p:spPr>
      </p:pic>
      <p:pic>
        <p:nvPicPr>
          <p:cNvPr id="28" name="Picture 27">
            <a:extLst>
              <a:ext uri="{FF2B5EF4-FFF2-40B4-BE49-F238E27FC236}">
                <a16:creationId xmlns:a16="http://schemas.microsoft.com/office/drawing/2014/main" id="{0E24D9C6-53A5-3763-0B51-12BC98C14D45}"/>
              </a:ext>
            </a:extLst>
          </p:cNvPr>
          <p:cNvPicPr>
            <a:picLocks noChangeAspect="1"/>
          </p:cNvPicPr>
          <p:nvPr/>
        </p:nvPicPr>
        <p:blipFill>
          <a:blip r:embed="rId12">
            <a:grayscl/>
          </a:blip>
          <a:stretch>
            <a:fillRect/>
          </a:stretch>
        </p:blipFill>
        <p:spPr>
          <a:xfrm>
            <a:off x="8658451" y="5967735"/>
            <a:ext cx="800871" cy="461764"/>
          </a:xfrm>
          <a:prstGeom prst="rect">
            <a:avLst/>
          </a:prstGeom>
        </p:spPr>
      </p:pic>
      <p:pic>
        <p:nvPicPr>
          <p:cNvPr id="30" name="Picture 29">
            <a:extLst>
              <a:ext uri="{FF2B5EF4-FFF2-40B4-BE49-F238E27FC236}">
                <a16:creationId xmlns:a16="http://schemas.microsoft.com/office/drawing/2014/main" id="{F14B0181-5DD0-C890-A691-EF3E7CCDEE97}"/>
              </a:ext>
            </a:extLst>
          </p:cNvPr>
          <p:cNvPicPr>
            <a:picLocks noChangeAspect="1"/>
          </p:cNvPicPr>
          <p:nvPr/>
        </p:nvPicPr>
        <p:blipFill>
          <a:blip r:embed="rId13">
            <a:grayscl/>
          </a:blip>
          <a:stretch>
            <a:fillRect/>
          </a:stretch>
        </p:blipFill>
        <p:spPr>
          <a:xfrm>
            <a:off x="10018595" y="5337473"/>
            <a:ext cx="1507669" cy="494451"/>
          </a:xfrm>
          <a:prstGeom prst="rect">
            <a:avLst/>
          </a:prstGeom>
        </p:spPr>
      </p:pic>
      <p:pic>
        <p:nvPicPr>
          <p:cNvPr id="32" name="Picture 31">
            <a:extLst>
              <a:ext uri="{FF2B5EF4-FFF2-40B4-BE49-F238E27FC236}">
                <a16:creationId xmlns:a16="http://schemas.microsoft.com/office/drawing/2014/main" id="{D46B86F4-F284-9420-49A2-B73D1FBBE4DC}"/>
              </a:ext>
            </a:extLst>
          </p:cNvPr>
          <p:cNvPicPr>
            <a:picLocks noChangeAspect="1"/>
          </p:cNvPicPr>
          <p:nvPr/>
        </p:nvPicPr>
        <p:blipFill>
          <a:blip r:embed="rId14">
            <a:grayscl/>
          </a:blip>
          <a:stretch>
            <a:fillRect/>
          </a:stretch>
        </p:blipFill>
        <p:spPr>
          <a:xfrm>
            <a:off x="6989837" y="5971642"/>
            <a:ext cx="1280558" cy="416640"/>
          </a:xfrm>
          <a:prstGeom prst="rect">
            <a:avLst/>
          </a:prstGeom>
        </p:spPr>
      </p:pic>
      <p:pic>
        <p:nvPicPr>
          <p:cNvPr id="34" name="Picture 33">
            <a:extLst>
              <a:ext uri="{FF2B5EF4-FFF2-40B4-BE49-F238E27FC236}">
                <a16:creationId xmlns:a16="http://schemas.microsoft.com/office/drawing/2014/main" id="{3C3A1331-00E6-96B6-A7A9-66C97BC10E1F}"/>
              </a:ext>
            </a:extLst>
          </p:cNvPr>
          <p:cNvPicPr>
            <a:picLocks noChangeAspect="1"/>
          </p:cNvPicPr>
          <p:nvPr/>
        </p:nvPicPr>
        <p:blipFill>
          <a:blip r:embed="rId15">
            <a:grayscl/>
          </a:blip>
          <a:stretch>
            <a:fillRect/>
          </a:stretch>
        </p:blipFill>
        <p:spPr>
          <a:xfrm>
            <a:off x="9921285" y="5974074"/>
            <a:ext cx="1433793" cy="414207"/>
          </a:xfrm>
          <a:prstGeom prst="rect">
            <a:avLst/>
          </a:prstGeom>
        </p:spPr>
      </p:pic>
    </p:spTree>
    <p:extLst>
      <p:ext uri="{BB962C8B-B14F-4D97-AF65-F5344CB8AC3E}">
        <p14:creationId xmlns:p14="http://schemas.microsoft.com/office/powerpoint/2010/main" val="2754441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6BC4-5062-7304-67FF-910E92F957F7}"/>
              </a:ext>
            </a:extLst>
          </p:cNvPr>
          <p:cNvSpPr>
            <a:spLocks noGrp="1"/>
          </p:cNvSpPr>
          <p:nvPr>
            <p:ph type="title"/>
          </p:nvPr>
        </p:nvSpPr>
        <p:spPr/>
        <p:txBody>
          <a:bodyPr/>
          <a:lstStyle/>
          <a:p>
            <a:r>
              <a:rPr lang="en-US" dirty="0"/>
              <a:t>Project Metrics</a:t>
            </a:r>
          </a:p>
        </p:txBody>
      </p:sp>
      <p:pic>
        <p:nvPicPr>
          <p:cNvPr id="5" name="Picture 4">
            <a:extLst>
              <a:ext uri="{FF2B5EF4-FFF2-40B4-BE49-F238E27FC236}">
                <a16:creationId xmlns:a16="http://schemas.microsoft.com/office/drawing/2014/main" id="{1E19970A-7EA4-3192-DC47-308C909FD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675698"/>
          </a:xfrm>
          <a:prstGeom prst="rect">
            <a:avLst/>
          </a:prstGeom>
        </p:spPr>
      </p:pic>
      <p:sp>
        <p:nvSpPr>
          <p:cNvPr id="6" name="Rectangle 5">
            <a:extLst>
              <a:ext uri="{FF2B5EF4-FFF2-40B4-BE49-F238E27FC236}">
                <a16:creationId xmlns:a16="http://schemas.microsoft.com/office/drawing/2014/main" id="{081396D7-9CFA-4D1B-9FB6-DFCE8B5EB6DA}"/>
              </a:ext>
            </a:extLst>
          </p:cNvPr>
          <p:cNvSpPr/>
          <p:nvPr/>
        </p:nvSpPr>
        <p:spPr>
          <a:xfrm>
            <a:off x="0" y="5796501"/>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OpenHub Metrics: https://openhub.net/p/apache-kafka</a:t>
            </a:r>
          </a:p>
        </p:txBody>
      </p:sp>
    </p:spTree>
    <p:extLst>
      <p:ext uri="{BB962C8B-B14F-4D97-AF65-F5344CB8AC3E}">
        <p14:creationId xmlns:p14="http://schemas.microsoft.com/office/powerpoint/2010/main" val="3406500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7"/>
          <p:cNvSpPr txBox="1">
            <a:spLocks noGrp="1"/>
          </p:cNvSpPr>
          <p:nvPr>
            <p:ph type="subTitle" idx="1"/>
          </p:nvPr>
        </p:nvSpPr>
        <p:spPr>
          <a:xfrm>
            <a:off x="740322" y="2109788"/>
            <a:ext cx="11740055" cy="1655762"/>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1000"/>
              </a:spcBef>
              <a:spcAft>
                <a:spcPts val="0"/>
              </a:spcAft>
              <a:buClr>
                <a:schemeClr val="dk1"/>
              </a:buClr>
              <a:buSzPts val="1800"/>
              <a:buFont typeface="Wingdings" panose="05000000000000000000" pitchFamily="2" charset="2"/>
              <a:buChar char="§"/>
            </a:pPr>
            <a:r>
              <a:rPr lang="en-US" sz="2000" dirty="0"/>
              <a:t>Traditional messaging systems </a:t>
            </a:r>
            <a:r>
              <a:rPr lang="en-US" sz="2000" b="1" dirty="0"/>
              <a:t>focus on reliable delivery of a single message</a:t>
            </a:r>
            <a:endParaRPr lang="en-US" sz="2000" dirty="0"/>
          </a:p>
          <a:p>
            <a:pPr marL="342900" lvl="0" indent="-342900" algn="l" rtl="0">
              <a:lnSpc>
                <a:spcPct val="120000"/>
              </a:lnSpc>
              <a:spcBef>
                <a:spcPts val="1000"/>
              </a:spcBef>
              <a:spcAft>
                <a:spcPts val="0"/>
              </a:spcAft>
              <a:buClr>
                <a:schemeClr val="dk1"/>
              </a:buClr>
              <a:buSzPts val="1800"/>
              <a:buFont typeface="Wingdings" panose="05000000000000000000" pitchFamily="2" charset="2"/>
              <a:buChar char="§"/>
            </a:pPr>
            <a:r>
              <a:rPr lang="en-US" sz="2000" dirty="0"/>
              <a:t>Kafka can present </a:t>
            </a:r>
            <a:r>
              <a:rPr lang="en-US" sz="2000" b="1" dirty="0"/>
              <a:t>large amounts of data</a:t>
            </a:r>
            <a:r>
              <a:rPr lang="en-US" sz="2000" dirty="0"/>
              <a:t> in </a:t>
            </a:r>
            <a:r>
              <a:rPr lang="en-US" sz="2000" b="1" dirty="0"/>
              <a:t>historically-tagged chunks</a:t>
            </a:r>
          </a:p>
          <a:p>
            <a:pPr marL="342900" lvl="0" indent="-342900" algn="l" rtl="0">
              <a:lnSpc>
                <a:spcPct val="120000"/>
              </a:lnSpc>
              <a:spcBef>
                <a:spcPts val="1000"/>
              </a:spcBef>
              <a:spcAft>
                <a:spcPts val="0"/>
              </a:spcAft>
              <a:buClr>
                <a:schemeClr val="dk1"/>
              </a:buClr>
              <a:buSzPts val="1800"/>
              <a:buFont typeface="Wingdings" panose="05000000000000000000" pitchFamily="2" charset="2"/>
              <a:buChar char="§"/>
            </a:pPr>
            <a:r>
              <a:rPr lang="en-US" sz="2000" dirty="0"/>
              <a:t>Kafka allows queueing, but its </a:t>
            </a:r>
            <a:r>
              <a:rPr lang="en-US" sz="2000" b="1" dirty="0"/>
              <a:t>primary use case is a Topic pattern</a:t>
            </a:r>
            <a:endParaRPr sz="2000" dirty="0"/>
          </a:p>
          <a:p>
            <a:pPr marL="342900" lvl="0" indent="-342900" algn="l" rtl="0">
              <a:lnSpc>
                <a:spcPct val="120000"/>
              </a:lnSpc>
              <a:spcBef>
                <a:spcPts val="1000"/>
              </a:spcBef>
              <a:spcAft>
                <a:spcPts val="0"/>
              </a:spcAft>
              <a:buClr>
                <a:schemeClr val="dk1"/>
              </a:buClr>
              <a:buSzPts val="1800"/>
              <a:buFont typeface="Wingdings" panose="05000000000000000000" pitchFamily="2" charset="2"/>
              <a:buChar char="§"/>
            </a:pPr>
            <a:r>
              <a:rPr lang="en-US" sz="2000" dirty="0"/>
              <a:t>A Topic will have </a:t>
            </a:r>
            <a:r>
              <a:rPr lang="en-US" sz="2000" b="1" dirty="0"/>
              <a:t>multiple interested consumers </a:t>
            </a:r>
            <a:r>
              <a:rPr lang="en-US" sz="2000" dirty="0"/>
              <a:t>receiving streams of data</a:t>
            </a:r>
            <a:endParaRPr sz="2000" dirty="0"/>
          </a:p>
          <a:p>
            <a:pPr marL="342900" lvl="0" indent="-342900" algn="l" rtl="0">
              <a:lnSpc>
                <a:spcPct val="120000"/>
              </a:lnSpc>
              <a:spcBef>
                <a:spcPts val="1000"/>
              </a:spcBef>
              <a:spcAft>
                <a:spcPts val="0"/>
              </a:spcAft>
              <a:buClr>
                <a:schemeClr val="dk1"/>
              </a:buClr>
              <a:buSzPts val="1800"/>
              <a:buFont typeface="Wingdings" panose="05000000000000000000" pitchFamily="2" charset="2"/>
              <a:buChar char="§"/>
            </a:pPr>
            <a:r>
              <a:rPr lang="en-US" sz="2000" dirty="0"/>
              <a:t>Kafka scales these Topics even further by </a:t>
            </a:r>
            <a:r>
              <a:rPr lang="en-US" sz="2000" b="1" dirty="0"/>
              <a:t>breaking them into Partitions</a:t>
            </a:r>
            <a:endParaRPr sz="2000" dirty="0"/>
          </a:p>
        </p:txBody>
      </p:sp>
      <p:sp>
        <p:nvSpPr>
          <p:cNvPr id="2" name="Rectangle 1">
            <a:extLst>
              <a:ext uri="{FF2B5EF4-FFF2-40B4-BE49-F238E27FC236}">
                <a16:creationId xmlns:a16="http://schemas.microsoft.com/office/drawing/2014/main" id="{77D4B561-9DC1-C1FF-869F-DCACA57FE484}"/>
              </a:ext>
            </a:extLst>
          </p:cNvPr>
          <p:cNvSpPr/>
          <p:nvPr/>
        </p:nvSpPr>
        <p:spPr>
          <a:xfrm>
            <a:off x="0" y="0"/>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Kafka Is a Streaming Engine</a:t>
            </a:r>
          </a:p>
        </p:txBody>
      </p:sp>
      <p:pic>
        <p:nvPicPr>
          <p:cNvPr id="3" name="Google Shape;426;p47">
            <a:extLst>
              <a:ext uri="{FF2B5EF4-FFF2-40B4-BE49-F238E27FC236}">
                <a16:creationId xmlns:a16="http://schemas.microsoft.com/office/drawing/2014/main" id="{F9D9B349-5DBB-615F-37BD-FD05A5F79E0E}"/>
              </a:ext>
            </a:extLst>
          </p:cNvPr>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9468227" y="5332968"/>
            <a:ext cx="2316478" cy="121054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4">
                                            <p:txEl>
                                              <p:pRg st="0" end="0"/>
                                            </p:txEl>
                                          </p:spTgt>
                                        </p:tgtEl>
                                        <p:attrNameLst>
                                          <p:attrName>style.visibility</p:attrName>
                                        </p:attrNameLst>
                                      </p:cBhvr>
                                      <p:to>
                                        <p:strVal val="visible"/>
                                      </p:to>
                                    </p:set>
                                    <p:animEffect transition="in" filter="fade">
                                      <p:cBhvr>
                                        <p:cTn id="7" dur="500"/>
                                        <p:tgtEl>
                                          <p:spTgt spid="4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4">
                                            <p:txEl>
                                              <p:pRg st="1" end="1"/>
                                            </p:txEl>
                                          </p:spTgt>
                                        </p:tgtEl>
                                        <p:attrNameLst>
                                          <p:attrName>style.visibility</p:attrName>
                                        </p:attrNameLst>
                                      </p:cBhvr>
                                      <p:to>
                                        <p:strVal val="visible"/>
                                      </p:to>
                                    </p:set>
                                    <p:animEffect transition="in" filter="fade">
                                      <p:cBhvr>
                                        <p:cTn id="12" dur="500"/>
                                        <p:tgtEl>
                                          <p:spTgt spid="4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4">
                                            <p:txEl>
                                              <p:pRg st="2" end="2"/>
                                            </p:txEl>
                                          </p:spTgt>
                                        </p:tgtEl>
                                        <p:attrNameLst>
                                          <p:attrName>style.visibility</p:attrName>
                                        </p:attrNameLst>
                                      </p:cBhvr>
                                      <p:to>
                                        <p:strVal val="visible"/>
                                      </p:to>
                                    </p:set>
                                    <p:animEffect transition="in" filter="fade">
                                      <p:cBhvr>
                                        <p:cTn id="17" dur="500"/>
                                        <p:tgtEl>
                                          <p:spTgt spid="4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4">
                                            <p:txEl>
                                              <p:pRg st="3" end="3"/>
                                            </p:txEl>
                                          </p:spTgt>
                                        </p:tgtEl>
                                        <p:attrNameLst>
                                          <p:attrName>style.visibility</p:attrName>
                                        </p:attrNameLst>
                                      </p:cBhvr>
                                      <p:to>
                                        <p:strVal val="visible"/>
                                      </p:to>
                                    </p:set>
                                    <p:animEffect transition="in" filter="fade">
                                      <p:cBhvr>
                                        <p:cTn id="22" dur="500"/>
                                        <p:tgtEl>
                                          <p:spTgt spid="4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4">
                                            <p:txEl>
                                              <p:pRg st="4" end="4"/>
                                            </p:txEl>
                                          </p:spTgt>
                                        </p:tgtEl>
                                        <p:attrNameLst>
                                          <p:attrName>style.visibility</p:attrName>
                                        </p:attrNameLst>
                                      </p:cBhvr>
                                      <p:to>
                                        <p:strVal val="visible"/>
                                      </p:to>
                                    </p:set>
                                    <p:animEffect transition="in" filter="fade">
                                      <p:cBhvr>
                                        <p:cTn id="27" dur="500"/>
                                        <p:tgtEl>
                                          <p:spTgt spid="4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8"/>
          <p:cNvSpPr txBox="1">
            <a:spLocks noGrp="1"/>
          </p:cNvSpPr>
          <p:nvPr>
            <p:ph type="body" idx="4294967295"/>
          </p:nvPr>
        </p:nvSpPr>
        <p:spPr>
          <a:xfrm>
            <a:off x="512111" y="1100137"/>
            <a:ext cx="11387137" cy="4657725"/>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1000"/>
              </a:spcBef>
              <a:spcAft>
                <a:spcPts val="0"/>
              </a:spcAft>
              <a:buClr>
                <a:schemeClr val="dk1"/>
              </a:buClr>
              <a:buSzPts val="1800"/>
              <a:buNone/>
            </a:pPr>
            <a:r>
              <a:rPr lang="en-US" dirty="0">
                <a:latin typeface="Lato" panose="020F0502020204030203" pitchFamily="34" charset="0"/>
                <a:ea typeface="Lato" panose="020F0502020204030203" pitchFamily="34" charset="0"/>
                <a:cs typeface="Lato" panose="020F0502020204030203" pitchFamily="34" charset="0"/>
              </a:rPr>
              <a:t>In traditional message queueing (not topics), a </a:t>
            </a:r>
            <a:r>
              <a:rPr lang="en-US" b="1" dirty="0">
                <a:latin typeface="Lato" panose="020F0502020204030203" pitchFamily="34" charset="0"/>
                <a:ea typeface="Lato" panose="020F0502020204030203" pitchFamily="34" charset="0"/>
                <a:cs typeface="Lato" panose="020F0502020204030203" pitchFamily="34" charset="0"/>
              </a:rPr>
              <a:t>single message is processed at a time</a:t>
            </a:r>
            <a:r>
              <a:rPr lang="en-US" dirty="0">
                <a:latin typeface="Lato" panose="020F0502020204030203" pitchFamily="34" charset="0"/>
                <a:ea typeface="Lato" panose="020F0502020204030203" pitchFamily="34" charset="0"/>
                <a:cs typeface="Lato" panose="020F0502020204030203" pitchFamily="34" charset="0"/>
              </a:rPr>
              <a:t>, even if that payload contains a lot of data</a:t>
            </a:r>
            <a:endParaRPr dirty="0">
              <a:latin typeface="Lato" panose="020F0502020204030203" pitchFamily="34" charset="0"/>
              <a:ea typeface="Lato" panose="020F0502020204030203" pitchFamily="34" charset="0"/>
              <a:cs typeface="Lato" panose="020F0502020204030203" pitchFamily="34" charset="0"/>
            </a:endParaRPr>
          </a:p>
        </p:txBody>
      </p:sp>
      <p:pic>
        <p:nvPicPr>
          <p:cNvPr id="433" name="Google Shape;433;p48"/>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1583557" y="4053746"/>
            <a:ext cx="677004" cy="677004"/>
          </a:xfrm>
          <a:prstGeom prst="rect">
            <a:avLst/>
          </a:prstGeom>
          <a:noFill/>
          <a:ln>
            <a:noFill/>
          </a:ln>
        </p:spPr>
      </p:pic>
      <p:pic>
        <p:nvPicPr>
          <p:cNvPr id="434" name="Google Shape;434;p48"/>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2267005" y="4053746"/>
            <a:ext cx="677004" cy="677004"/>
          </a:xfrm>
          <a:prstGeom prst="rect">
            <a:avLst/>
          </a:prstGeom>
          <a:noFill/>
          <a:ln>
            <a:noFill/>
          </a:ln>
        </p:spPr>
      </p:pic>
      <p:pic>
        <p:nvPicPr>
          <p:cNvPr id="435" name="Google Shape;435;p48"/>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2950453" y="4053746"/>
            <a:ext cx="677004" cy="677004"/>
          </a:xfrm>
          <a:prstGeom prst="rect">
            <a:avLst/>
          </a:prstGeom>
          <a:noFill/>
          <a:ln>
            <a:noFill/>
          </a:ln>
        </p:spPr>
      </p:pic>
      <p:pic>
        <p:nvPicPr>
          <p:cNvPr id="436" name="Google Shape;436;p48"/>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3627457" y="4053746"/>
            <a:ext cx="677004" cy="677004"/>
          </a:xfrm>
          <a:prstGeom prst="rect">
            <a:avLst/>
          </a:prstGeom>
          <a:noFill/>
          <a:ln>
            <a:noFill/>
          </a:ln>
        </p:spPr>
      </p:pic>
      <p:pic>
        <p:nvPicPr>
          <p:cNvPr id="437" name="Google Shape;437;p48"/>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4303646" y="4053746"/>
            <a:ext cx="677004" cy="677004"/>
          </a:xfrm>
          <a:prstGeom prst="rect">
            <a:avLst/>
          </a:prstGeom>
          <a:noFill/>
          <a:ln>
            <a:noFill/>
          </a:ln>
        </p:spPr>
      </p:pic>
      <p:pic>
        <p:nvPicPr>
          <p:cNvPr id="438" name="Google Shape;438;p48"/>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4980650" y="4053746"/>
            <a:ext cx="677004" cy="677004"/>
          </a:xfrm>
          <a:prstGeom prst="rect">
            <a:avLst/>
          </a:prstGeom>
          <a:noFill/>
          <a:ln>
            <a:noFill/>
          </a:ln>
        </p:spPr>
      </p:pic>
      <p:pic>
        <p:nvPicPr>
          <p:cNvPr id="439" name="Google Shape;439;p48"/>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5664098" y="4053746"/>
            <a:ext cx="677004" cy="677004"/>
          </a:xfrm>
          <a:prstGeom prst="rect">
            <a:avLst/>
          </a:prstGeom>
          <a:noFill/>
          <a:ln>
            <a:noFill/>
          </a:ln>
        </p:spPr>
      </p:pic>
      <p:pic>
        <p:nvPicPr>
          <p:cNvPr id="440" name="Google Shape;440;p48"/>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6347546" y="4053746"/>
            <a:ext cx="677004" cy="677004"/>
          </a:xfrm>
          <a:prstGeom prst="rect">
            <a:avLst/>
          </a:prstGeom>
          <a:noFill/>
          <a:ln>
            <a:noFill/>
          </a:ln>
        </p:spPr>
      </p:pic>
      <p:pic>
        <p:nvPicPr>
          <p:cNvPr id="441" name="Google Shape;441;p48"/>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030994" y="4053746"/>
            <a:ext cx="677004" cy="677004"/>
          </a:xfrm>
          <a:prstGeom prst="rect">
            <a:avLst/>
          </a:prstGeom>
          <a:noFill/>
          <a:ln>
            <a:noFill/>
          </a:ln>
        </p:spPr>
      </p:pic>
      <p:pic>
        <p:nvPicPr>
          <p:cNvPr id="442" name="Google Shape;442;p48"/>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0739" y="4053746"/>
            <a:ext cx="677004" cy="677004"/>
          </a:xfrm>
          <a:prstGeom prst="rect">
            <a:avLst/>
          </a:prstGeom>
          <a:noFill/>
          <a:ln>
            <a:noFill/>
          </a:ln>
        </p:spPr>
      </p:pic>
      <p:sp>
        <p:nvSpPr>
          <p:cNvPr id="443" name="Google Shape;443;p48"/>
          <p:cNvSpPr/>
          <p:nvPr/>
        </p:nvSpPr>
        <p:spPr>
          <a:xfrm>
            <a:off x="9557929" y="2995266"/>
            <a:ext cx="1474098" cy="629920"/>
          </a:xfrm>
          <a:prstGeom prst="roundRect">
            <a:avLst>
              <a:gd name="adj" fmla="val 16667"/>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Consumer A</a:t>
            </a:r>
            <a:endParaRPr/>
          </a:p>
        </p:txBody>
      </p:sp>
      <p:sp>
        <p:nvSpPr>
          <p:cNvPr id="444" name="Google Shape;444;p48"/>
          <p:cNvSpPr/>
          <p:nvPr/>
        </p:nvSpPr>
        <p:spPr>
          <a:xfrm>
            <a:off x="9557929" y="4083732"/>
            <a:ext cx="1474098" cy="629920"/>
          </a:xfrm>
          <a:prstGeom prst="roundRect">
            <a:avLst>
              <a:gd name="adj" fmla="val 16667"/>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Consumer B</a:t>
            </a:r>
            <a:endParaRPr dirty="0"/>
          </a:p>
        </p:txBody>
      </p:sp>
      <p:sp>
        <p:nvSpPr>
          <p:cNvPr id="445" name="Google Shape;445;p48"/>
          <p:cNvSpPr/>
          <p:nvPr/>
        </p:nvSpPr>
        <p:spPr>
          <a:xfrm>
            <a:off x="9557929" y="5215764"/>
            <a:ext cx="1474098" cy="629920"/>
          </a:xfrm>
          <a:prstGeom prst="roundRect">
            <a:avLst>
              <a:gd name="adj" fmla="val 16667"/>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Consumer C</a:t>
            </a:r>
            <a:endParaRPr dirty="0"/>
          </a:p>
        </p:txBody>
      </p:sp>
      <p:sp>
        <p:nvSpPr>
          <p:cNvPr id="446" name="Google Shape;446;p48"/>
          <p:cNvSpPr/>
          <p:nvPr/>
        </p:nvSpPr>
        <p:spPr>
          <a:xfrm>
            <a:off x="7598113" y="4060190"/>
            <a:ext cx="894080" cy="653462"/>
          </a:xfrm>
          <a:prstGeom prst="roundRect">
            <a:avLst>
              <a:gd name="adj" fmla="val 16667"/>
            </a:avLst>
          </a:prstGeom>
          <a:noFill/>
          <a:ln w="53975" cap="flat" cmpd="sng">
            <a:solidFill>
              <a:srgbClr val="C2FF3D">
                <a:alpha val="619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7" name="Google Shape;447;p48"/>
          <p:cNvSpPr/>
          <p:nvPr/>
        </p:nvSpPr>
        <p:spPr>
          <a:xfrm>
            <a:off x="6867514" y="4053216"/>
            <a:ext cx="894080" cy="653462"/>
          </a:xfrm>
          <a:prstGeom prst="roundRect">
            <a:avLst>
              <a:gd name="adj" fmla="val 16667"/>
            </a:avLst>
          </a:prstGeom>
          <a:noFill/>
          <a:ln w="53975" cap="flat" cmpd="sng">
            <a:solidFill>
              <a:srgbClr val="84D1E1">
                <a:alpha val="619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8" name="Google Shape;448;p48"/>
          <p:cNvSpPr/>
          <p:nvPr/>
        </p:nvSpPr>
        <p:spPr>
          <a:xfrm>
            <a:off x="6205680" y="4060190"/>
            <a:ext cx="894080" cy="653462"/>
          </a:xfrm>
          <a:prstGeom prst="roundRect">
            <a:avLst>
              <a:gd name="adj" fmla="val 16667"/>
            </a:avLst>
          </a:prstGeom>
          <a:noFill/>
          <a:ln w="53975" cap="flat" cmpd="sng">
            <a:solidFill>
              <a:srgbClr val="527CD9">
                <a:alpha val="619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49" name="Google Shape;449;p48"/>
          <p:cNvCxnSpPr>
            <a:endCxn id="443" idx="1"/>
          </p:cNvCxnSpPr>
          <p:nvPr/>
        </p:nvCxnSpPr>
        <p:spPr>
          <a:xfrm rot="10800000" flipH="1">
            <a:off x="8492329" y="3310226"/>
            <a:ext cx="1065600" cy="773400"/>
          </a:xfrm>
          <a:prstGeom prst="straightConnector1">
            <a:avLst/>
          </a:prstGeom>
          <a:noFill/>
          <a:ln w="47625" cap="flat" cmpd="sng">
            <a:solidFill>
              <a:srgbClr val="C2FF3D">
                <a:alpha val="61960"/>
              </a:srgbClr>
            </a:solidFill>
            <a:prstDash val="solid"/>
            <a:miter lim="800000"/>
            <a:headEnd type="none" w="sm" len="sm"/>
            <a:tailEnd type="triangle" w="med" len="med"/>
          </a:ln>
        </p:spPr>
      </p:cxnSp>
      <p:cxnSp>
        <p:nvCxnSpPr>
          <p:cNvPr id="450" name="Google Shape;450;p48"/>
          <p:cNvCxnSpPr>
            <a:stCxn id="447" idx="3"/>
            <a:endCxn id="444" idx="1"/>
          </p:cNvCxnSpPr>
          <p:nvPr/>
        </p:nvCxnSpPr>
        <p:spPr>
          <a:xfrm>
            <a:off x="7761594" y="4379947"/>
            <a:ext cx="1796400" cy="18600"/>
          </a:xfrm>
          <a:prstGeom prst="straightConnector1">
            <a:avLst/>
          </a:prstGeom>
          <a:noFill/>
          <a:ln w="44450" cap="flat" cmpd="sng">
            <a:solidFill>
              <a:srgbClr val="84D1E1">
                <a:alpha val="61960"/>
              </a:srgbClr>
            </a:solidFill>
            <a:prstDash val="solid"/>
            <a:miter lim="800000"/>
            <a:headEnd type="none" w="sm" len="sm"/>
            <a:tailEnd type="triangle" w="med" len="med"/>
          </a:ln>
        </p:spPr>
      </p:cxnSp>
      <p:cxnSp>
        <p:nvCxnSpPr>
          <p:cNvPr id="451" name="Google Shape;451;p48"/>
          <p:cNvCxnSpPr>
            <a:endCxn id="445" idx="1"/>
          </p:cNvCxnSpPr>
          <p:nvPr/>
        </p:nvCxnSpPr>
        <p:spPr>
          <a:xfrm>
            <a:off x="7031029" y="4694924"/>
            <a:ext cx="2526900" cy="835800"/>
          </a:xfrm>
          <a:prstGeom prst="straightConnector1">
            <a:avLst/>
          </a:prstGeom>
          <a:noFill/>
          <a:ln w="50800" cap="flat" cmpd="sng">
            <a:solidFill>
              <a:srgbClr val="527CD9">
                <a:alpha val="61960"/>
              </a:srgbClr>
            </a:solidFill>
            <a:prstDash val="solid"/>
            <a:miter lim="800000"/>
            <a:headEnd type="none" w="sm" len="sm"/>
            <a:tailEnd type="triangle" w="med" len="med"/>
          </a:ln>
        </p:spPr>
      </p:cxnSp>
      <p:sp>
        <p:nvSpPr>
          <p:cNvPr id="2" name="Rectangle 1">
            <a:extLst>
              <a:ext uri="{FF2B5EF4-FFF2-40B4-BE49-F238E27FC236}">
                <a16:creationId xmlns:a16="http://schemas.microsoft.com/office/drawing/2014/main" id="{56BFFC96-F19A-7854-5484-1CCCB34B0EBA}"/>
              </a:ext>
            </a:extLst>
          </p:cNvPr>
          <p:cNvSpPr/>
          <p:nvPr/>
        </p:nvSpPr>
        <p:spPr>
          <a:xfrm>
            <a:off x="0" y="0"/>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Kafka Is a Streaming Engine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9"/>
          <p:cNvSpPr txBox="1">
            <a:spLocks noGrp="1"/>
          </p:cNvSpPr>
          <p:nvPr>
            <p:ph type="body" idx="4294967295"/>
          </p:nvPr>
        </p:nvSpPr>
        <p:spPr>
          <a:xfrm>
            <a:off x="461963" y="1198780"/>
            <a:ext cx="11387137" cy="1112837"/>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1800"/>
              <a:buNone/>
            </a:pPr>
            <a:r>
              <a:rPr lang="en-US" b="1" dirty="0">
                <a:latin typeface="Lato" panose="020F0502020204030203" pitchFamily="34" charset="0"/>
                <a:ea typeface="Lato" panose="020F0502020204030203" pitchFamily="34" charset="0"/>
                <a:cs typeface="Lato" panose="020F0502020204030203" pitchFamily="34" charset="0"/>
              </a:rPr>
              <a:t>With Kafka, a series or stream of messages </a:t>
            </a:r>
            <a:r>
              <a:rPr lang="en-US" dirty="0">
                <a:latin typeface="Lato" panose="020F0502020204030203" pitchFamily="34" charset="0"/>
                <a:ea typeface="Lato" panose="020F0502020204030203" pitchFamily="34" charset="0"/>
                <a:cs typeface="Lato" panose="020F0502020204030203" pitchFamily="34" charset="0"/>
              </a:rPr>
              <a:t>can be processed at a time. Immutable logs allow long-term data storage, so </a:t>
            </a:r>
            <a:r>
              <a:rPr lang="en-US" b="1" dirty="0">
                <a:latin typeface="Lato" panose="020F0502020204030203" pitchFamily="34" charset="0"/>
                <a:ea typeface="Lato" panose="020F0502020204030203" pitchFamily="34" charset="0"/>
                <a:cs typeface="Lato" panose="020F0502020204030203" pitchFamily="34" charset="0"/>
              </a:rPr>
              <a:t>consumers can time slice data </a:t>
            </a:r>
            <a:r>
              <a:rPr lang="en-US" dirty="0">
                <a:latin typeface="Lato" panose="020F0502020204030203" pitchFamily="34" charset="0"/>
                <a:ea typeface="Lato" panose="020F0502020204030203" pitchFamily="34" charset="0"/>
                <a:cs typeface="Lato" panose="020F0502020204030203" pitchFamily="34" charset="0"/>
              </a:rPr>
              <a:t>they want to receive</a:t>
            </a:r>
            <a:endParaRPr dirty="0">
              <a:latin typeface="Lato" panose="020F0502020204030203" pitchFamily="34" charset="0"/>
              <a:ea typeface="Lato" panose="020F0502020204030203" pitchFamily="34" charset="0"/>
              <a:cs typeface="Lato" panose="020F0502020204030203" pitchFamily="34" charset="0"/>
            </a:endParaRPr>
          </a:p>
          <a:p>
            <a:pPr marL="228600" lvl="0" indent="-114300" algn="l" rtl="0">
              <a:lnSpc>
                <a:spcPct val="120000"/>
              </a:lnSpc>
              <a:spcBef>
                <a:spcPts val="1000"/>
              </a:spcBef>
              <a:spcAft>
                <a:spcPts val="0"/>
              </a:spcAft>
              <a:buClr>
                <a:schemeClr val="dk1"/>
              </a:buClr>
              <a:buSzPts val="1800"/>
              <a:buNone/>
            </a:pPr>
            <a:endParaRPr dirty="0">
              <a:latin typeface="Lato" panose="020F0502020204030203" pitchFamily="34" charset="0"/>
              <a:ea typeface="Lato" panose="020F0502020204030203" pitchFamily="34" charset="0"/>
              <a:cs typeface="Lato" panose="020F0502020204030203" pitchFamily="34" charset="0"/>
            </a:endParaRPr>
          </a:p>
          <a:p>
            <a:pPr marL="0" lvl="0" indent="0" algn="l" rtl="0">
              <a:lnSpc>
                <a:spcPct val="120000"/>
              </a:lnSpc>
              <a:spcBef>
                <a:spcPts val="1000"/>
              </a:spcBef>
              <a:spcAft>
                <a:spcPts val="0"/>
              </a:spcAft>
              <a:buClr>
                <a:schemeClr val="dk1"/>
              </a:buClr>
              <a:buSzPts val="1800"/>
              <a:buNone/>
            </a:pPr>
            <a:endParaRPr dirty="0">
              <a:latin typeface="Lato" panose="020F0502020204030203" pitchFamily="34" charset="0"/>
              <a:ea typeface="Lato" panose="020F0502020204030203" pitchFamily="34" charset="0"/>
              <a:cs typeface="Lato" panose="020F0502020204030203" pitchFamily="34" charset="0"/>
            </a:endParaRPr>
          </a:p>
        </p:txBody>
      </p:sp>
      <p:pic>
        <p:nvPicPr>
          <p:cNvPr id="458" name="Google Shape;458;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1635760" y="3273378"/>
            <a:ext cx="677004" cy="677004"/>
          </a:xfrm>
          <a:prstGeom prst="rect">
            <a:avLst/>
          </a:prstGeom>
          <a:noFill/>
          <a:ln>
            <a:noFill/>
          </a:ln>
        </p:spPr>
      </p:pic>
      <p:pic>
        <p:nvPicPr>
          <p:cNvPr id="459" name="Google Shape;459;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2319208" y="3273378"/>
            <a:ext cx="677004" cy="677004"/>
          </a:xfrm>
          <a:prstGeom prst="rect">
            <a:avLst/>
          </a:prstGeom>
          <a:noFill/>
          <a:ln>
            <a:noFill/>
          </a:ln>
        </p:spPr>
      </p:pic>
      <p:pic>
        <p:nvPicPr>
          <p:cNvPr id="460" name="Google Shape;460;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3002656" y="3273378"/>
            <a:ext cx="677004" cy="677004"/>
          </a:xfrm>
          <a:prstGeom prst="rect">
            <a:avLst/>
          </a:prstGeom>
          <a:noFill/>
          <a:ln>
            <a:noFill/>
          </a:ln>
        </p:spPr>
      </p:pic>
      <p:pic>
        <p:nvPicPr>
          <p:cNvPr id="461" name="Google Shape;461;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3679660" y="3273378"/>
            <a:ext cx="677004" cy="677004"/>
          </a:xfrm>
          <a:prstGeom prst="rect">
            <a:avLst/>
          </a:prstGeom>
          <a:noFill/>
          <a:ln>
            <a:noFill/>
          </a:ln>
        </p:spPr>
      </p:pic>
      <p:pic>
        <p:nvPicPr>
          <p:cNvPr id="462" name="Google Shape;462;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4355849" y="3273378"/>
            <a:ext cx="677004" cy="677004"/>
          </a:xfrm>
          <a:prstGeom prst="rect">
            <a:avLst/>
          </a:prstGeom>
          <a:noFill/>
          <a:ln>
            <a:noFill/>
          </a:ln>
        </p:spPr>
      </p:pic>
      <p:pic>
        <p:nvPicPr>
          <p:cNvPr id="463" name="Google Shape;463;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5032853" y="3273378"/>
            <a:ext cx="677004" cy="677004"/>
          </a:xfrm>
          <a:prstGeom prst="rect">
            <a:avLst/>
          </a:prstGeom>
          <a:noFill/>
          <a:ln>
            <a:noFill/>
          </a:ln>
        </p:spPr>
      </p:pic>
      <p:pic>
        <p:nvPicPr>
          <p:cNvPr id="464" name="Google Shape;464;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5716301" y="3273378"/>
            <a:ext cx="677004" cy="677004"/>
          </a:xfrm>
          <a:prstGeom prst="rect">
            <a:avLst/>
          </a:prstGeom>
          <a:noFill/>
          <a:ln>
            <a:noFill/>
          </a:ln>
        </p:spPr>
      </p:pic>
      <p:pic>
        <p:nvPicPr>
          <p:cNvPr id="465" name="Google Shape;465;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6399749" y="3273378"/>
            <a:ext cx="677004" cy="677004"/>
          </a:xfrm>
          <a:prstGeom prst="rect">
            <a:avLst/>
          </a:prstGeom>
          <a:noFill/>
          <a:ln>
            <a:noFill/>
          </a:ln>
        </p:spPr>
      </p:pic>
      <p:pic>
        <p:nvPicPr>
          <p:cNvPr id="466" name="Google Shape;466;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076753" y="3273378"/>
            <a:ext cx="677004" cy="677004"/>
          </a:xfrm>
          <a:prstGeom prst="rect">
            <a:avLst/>
          </a:prstGeom>
          <a:noFill/>
          <a:ln>
            <a:noFill/>
          </a:ln>
        </p:spPr>
      </p:pic>
      <p:pic>
        <p:nvPicPr>
          <p:cNvPr id="467" name="Google Shape;467;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52942" y="3273378"/>
            <a:ext cx="677004" cy="677004"/>
          </a:xfrm>
          <a:prstGeom prst="rect">
            <a:avLst/>
          </a:prstGeom>
          <a:noFill/>
          <a:ln>
            <a:noFill/>
          </a:ln>
        </p:spPr>
      </p:pic>
      <p:pic>
        <p:nvPicPr>
          <p:cNvPr id="468" name="Google Shape;468;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1634945" y="4269058"/>
            <a:ext cx="677004" cy="677004"/>
          </a:xfrm>
          <a:prstGeom prst="rect">
            <a:avLst/>
          </a:prstGeom>
          <a:noFill/>
          <a:ln>
            <a:noFill/>
          </a:ln>
        </p:spPr>
      </p:pic>
      <p:pic>
        <p:nvPicPr>
          <p:cNvPr id="469" name="Google Shape;469;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2318393" y="4269058"/>
            <a:ext cx="677004" cy="677004"/>
          </a:xfrm>
          <a:prstGeom prst="rect">
            <a:avLst/>
          </a:prstGeom>
          <a:noFill/>
          <a:ln>
            <a:noFill/>
          </a:ln>
        </p:spPr>
      </p:pic>
      <p:pic>
        <p:nvPicPr>
          <p:cNvPr id="470" name="Google Shape;470;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3001841" y="4269058"/>
            <a:ext cx="677004" cy="677004"/>
          </a:xfrm>
          <a:prstGeom prst="rect">
            <a:avLst/>
          </a:prstGeom>
          <a:noFill/>
          <a:ln>
            <a:noFill/>
          </a:ln>
        </p:spPr>
      </p:pic>
      <p:pic>
        <p:nvPicPr>
          <p:cNvPr id="471" name="Google Shape;471;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3678845" y="4269058"/>
            <a:ext cx="677004" cy="677004"/>
          </a:xfrm>
          <a:prstGeom prst="rect">
            <a:avLst/>
          </a:prstGeom>
          <a:noFill/>
          <a:ln>
            <a:noFill/>
          </a:ln>
        </p:spPr>
      </p:pic>
      <p:pic>
        <p:nvPicPr>
          <p:cNvPr id="472" name="Google Shape;472;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4355034" y="4269058"/>
            <a:ext cx="677004" cy="677004"/>
          </a:xfrm>
          <a:prstGeom prst="rect">
            <a:avLst/>
          </a:prstGeom>
          <a:noFill/>
          <a:ln>
            <a:noFill/>
          </a:ln>
        </p:spPr>
      </p:pic>
      <p:pic>
        <p:nvPicPr>
          <p:cNvPr id="473" name="Google Shape;473;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5032038" y="4269058"/>
            <a:ext cx="677004" cy="677004"/>
          </a:xfrm>
          <a:prstGeom prst="rect">
            <a:avLst/>
          </a:prstGeom>
          <a:noFill/>
          <a:ln>
            <a:noFill/>
          </a:ln>
        </p:spPr>
      </p:pic>
      <p:pic>
        <p:nvPicPr>
          <p:cNvPr id="474" name="Google Shape;474;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5715486" y="4269058"/>
            <a:ext cx="677004" cy="677004"/>
          </a:xfrm>
          <a:prstGeom prst="rect">
            <a:avLst/>
          </a:prstGeom>
          <a:noFill/>
          <a:ln>
            <a:noFill/>
          </a:ln>
        </p:spPr>
      </p:pic>
      <p:pic>
        <p:nvPicPr>
          <p:cNvPr id="475" name="Google Shape;475;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6398934" y="4269058"/>
            <a:ext cx="677004" cy="677004"/>
          </a:xfrm>
          <a:prstGeom prst="rect">
            <a:avLst/>
          </a:prstGeom>
          <a:noFill/>
          <a:ln>
            <a:noFill/>
          </a:ln>
        </p:spPr>
      </p:pic>
      <p:pic>
        <p:nvPicPr>
          <p:cNvPr id="476" name="Google Shape;476;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075938" y="4269058"/>
            <a:ext cx="677004" cy="677004"/>
          </a:xfrm>
          <a:prstGeom prst="rect">
            <a:avLst/>
          </a:prstGeom>
          <a:noFill/>
          <a:ln>
            <a:noFill/>
          </a:ln>
        </p:spPr>
      </p:pic>
      <p:pic>
        <p:nvPicPr>
          <p:cNvPr id="477" name="Google Shape;477;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52127" y="4269058"/>
            <a:ext cx="677004" cy="677004"/>
          </a:xfrm>
          <a:prstGeom prst="rect">
            <a:avLst/>
          </a:prstGeom>
          <a:noFill/>
          <a:ln>
            <a:noFill/>
          </a:ln>
        </p:spPr>
      </p:pic>
      <p:pic>
        <p:nvPicPr>
          <p:cNvPr id="478" name="Google Shape;478;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1634945" y="5264738"/>
            <a:ext cx="677004" cy="677004"/>
          </a:xfrm>
          <a:prstGeom prst="rect">
            <a:avLst/>
          </a:prstGeom>
          <a:noFill/>
          <a:ln>
            <a:noFill/>
          </a:ln>
        </p:spPr>
      </p:pic>
      <p:pic>
        <p:nvPicPr>
          <p:cNvPr id="479" name="Google Shape;479;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2318393" y="5264738"/>
            <a:ext cx="677004" cy="677004"/>
          </a:xfrm>
          <a:prstGeom prst="rect">
            <a:avLst/>
          </a:prstGeom>
          <a:noFill/>
          <a:ln>
            <a:noFill/>
          </a:ln>
        </p:spPr>
      </p:pic>
      <p:pic>
        <p:nvPicPr>
          <p:cNvPr id="480" name="Google Shape;480;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3001841" y="5264738"/>
            <a:ext cx="677004" cy="677004"/>
          </a:xfrm>
          <a:prstGeom prst="rect">
            <a:avLst/>
          </a:prstGeom>
          <a:noFill/>
          <a:ln>
            <a:noFill/>
          </a:ln>
        </p:spPr>
      </p:pic>
      <p:pic>
        <p:nvPicPr>
          <p:cNvPr id="481" name="Google Shape;481;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3678845" y="5264738"/>
            <a:ext cx="677004" cy="677004"/>
          </a:xfrm>
          <a:prstGeom prst="rect">
            <a:avLst/>
          </a:prstGeom>
          <a:noFill/>
          <a:ln>
            <a:noFill/>
          </a:ln>
        </p:spPr>
      </p:pic>
      <p:pic>
        <p:nvPicPr>
          <p:cNvPr id="482" name="Google Shape;482;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4355034" y="5264738"/>
            <a:ext cx="677004" cy="677004"/>
          </a:xfrm>
          <a:prstGeom prst="rect">
            <a:avLst/>
          </a:prstGeom>
          <a:noFill/>
          <a:ln>
            <a:noFill/>
          </a:ln>
        </p:spPr>
      </p:pic>
      <p:pic>
        <p:nvPicPr>
          <p:cNvPr id="483" name="Google Shape;483;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5032038" y="5264738"/>
            <a:ext cx="677004" cy="677004"/>
          </a:xfrm>
          <a:prstGeom prst="rect">
            <a:avLst/>
          </a:prstGeom>
          <a:noFill/>
          <a:ln>
            <a:noFill/>
          </a:ln>
        </p:spPr>
      </p:pic>
      <p:pic>
        <p:nvPicPr>
          <p:cNvPr id="484" name="Google Shape;484;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5715486" y="5264738"/>
            <a:ext cx="677004" cy="677004"/>
          </a:xfrm>
          <a:prstGeom prst="rect">
            <a:avLst/>
          </a:prstGeom>
          <a:noFill/>
          <a:ln>
            <a:noFill/>
          </a:ln>
        </p:spPr>
      </p:pic>
      <p:pic>
        <p:nvPicPr>
          <p:cNvPr id="485" name="Google Shape;485;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6398934" y="5264738"/>
            <a:ext cx="677004" cy="677004"/>
          </a:xfrm>
          <a:prstGeom prst="rect">
            <a:avLst/>
          </a:prstGeom>
          <a:noFill/>
          <a:ln>
            <a:noFill/>
          </a:ln>
        </p:spPr>
      </p:pic>
      <p:pic>
        <p:nvPicPr>
          <p:cNvPr id="486" name="Google Shape;486;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075938" y="5264738"/>
            <a:ext cx="677004" cy="677004"/>
          </a:xfrm>
          <a:prstGeom prst="rect">
            <a:avLst/>
          </a:prstGeom>
          <a:noFill/>
          <a:ln>
            <a:noFill/>
          </a:ln>
        </p:spPr>
      </p:pic>
      <p:pic>
        <p:nvPicPr>
          <p:cNvPr id="487" name="Google Shape;487;p4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52127" y="5264738"/>
            <a:ext cx="677004" cy="677004"/>
          </a:xfrm>
          <a:prstGeom prst="rect">
            <a:avLst/>
          </a:prstGeom>
          <a:noFill/>
          <a:ln>
            <a:noFill/>
          </a:ln>
        </p:spPr>
      </p:pic>
      <p:sp>
        <p:nvSpPr>
          <p:cNvPr id="488" name="Google Shape;488;p49"/>
          <p:cNvSpPr/>
          <p:nvPr/>
        </p:nvSpPr>
        <p:spPr>
          <a:xfrm>
            <a:off x="9498537" y="3298778"/>
            <a:ext cx="1474098" cy="629920"/>
          </a:xfrm>
          <a:prstGeom prst="roundRect">
            <a:avLst>
              <a:gd name="adj" fmla="val 16667"/>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Consumer A</a:t>
            </a:r>
            <a:endParaRPr dirty="0"/>
          </a:p>
        </p:txBody>
      </p:sp>
      <p:sp>
        <p:nvSpPr>
          <p:cNvPr id="489" name="Google Shape;489;p49"/>
          <p:cNvSpPr/>
          <p:nvPr/>
        </p:nvSpPr>
        <p:spPr>
          <a:xfrm>
            <a:off x="9498537" y="4292600"/>
            <a:ext cx="1474098" cy="629920"/>
          </a:xfrm>
          <a:prstGeom prst="roundRect">
            <a:avLst>
              <a:gd name="adj" fmla="val 16667"/>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Consumer B</a:t>
            </a:r>
            <a:endParaRPr dirty="0"/>
          </a:p>
        </p:txBody>
      </p:sp>
      <p:sp>
        <p:nvSpPr>
          <p:cNvPr id="490" name="Google Shape;490;p49"/>
          <p:cNvSpPr/>
          <p:nvPr/>
        </p:nvSpPr>
        <p:spPr>
          <a:xfrm>
            <a:off x="9453791" y="5288280"/>
            <a:ext cx="1518843" cy="629920"/>
          </a:xfrm>
          <a:prstGeom prst="roundRect">
            <a:avLst>
              <a:gd name="adj" fmla="val 16667"/>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Consumer C</a:t>
            </a:r>
            <a:endParaRPr dirty="0"/>
          </a:p>
        </p:txBody>
      </p:sp>
      <p:sp>
        <p:nvSpPr>
          <p:cNvPr id="491" name="Google Shape;491;p49"/>
          <p:cNvSpPr/>
          <p:nvPr/>
        </p:nvSpPr>
        <p:spPr>
          <a:xfrm>
            <a:off x="5685053" y="3153410"/>
            <a:ext cx="2855677" cy="916940"/>
          </a:xfrm>
          <a:prstGeom prst="roundRect">
            <a:avLst>
              <a:gd name="adj" fmla="val 16667"/>
            </a:avLst>
          </a:prstGeom>
          <a:noFill/>
          <a:ln w="53975" cap="flat" cmpd="sng">
            <a:solidFill>
              <a:srgbClr val="C2FF3D">
                <a:alpha val="619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2" name="Google Shape;492;p49"/>
          <p:cNvSpPr/>
          <p:nvPr/>
        </p:nvSpPr>
        <p:spPr>
          <a:xfrm>
            <a:off x="3604199" y="4149090"/>
            <a:ext cx="4936531" cy="916940"/>
          </a:xfrm>
          <a:prstGeom prst="roundRect">
            <a:avLst>
              <a:gd name="adj" fmla="val 16667"/>
            </a:avLst>
          </a:prstGeom>
          <a:noFill/>
          <a:ln w="53975" cap="flat" cmpd="sng">
            <a:solidFill>
              <a:schemeClr val="accent5">
                <a:lumMod val="60000"/>
                <a:lumOff val="40000"/>
                <a:alpha val="6196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3" name="Google Shape;493;p49"/>
          <p:cNvSpPr/>
          <p:nvPr/>
        </p:nvSpPr>
        <p:spPr>
          <a:xfrm>
            <a:off x="1548458" y="5130458"/>
            <a:ext cx="4174287" cy="916940"/>
          </a:xfrm>
          <a:prstGeom prst="roundRect">
            <a:avLst>
              <a:gd name="adj" fmla="val 16667"/>
            </a:avLst>
          </a:prstGeom>
          <a:noFill/>
          <a:ln w="53975" cap="flat" cmpd="sng">
            <a:solidFill>
              <a:schemeClr val="accent1">
                <a:alpha val="6196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94" name="Google Shape;494;p49"/>
          <p:cNvCxnSpPr>
            <a:stCxn id="491" idx="3"/>
            <a:endCxn id="488" idx="1"/>
          </p:cNvCxnSpPr>
          <p:nvPr/>
        </p:nvCxnSpPr>
        <p:spPr>
          <a:xfrm>
            <a:off x="8540730" y="3611880"/>
            <a:ext cx="957900" cy="1800"/>
          </a:xfrm>
          <a:prstGeom prst="straightConnector1">
            <a:avLst/>
          </a:prstGeom>
          <a:noFill/>
          <a:ln w="38100" cap="flat" cmpd="sng">
            <a:solidFill>
              <a:srgbClr val="C2FF3D"/>
            </a:solidFill>
            <a:prstDash val="solid"/>
            <a:miter lim="800000"/>
            <a:headEnd type="none" w="sm" len="sm"/>
            <a:tailEnd type="triangle" w="med" len="med"/>
          </a:ln>
        </p:spPr>
      </p:cxnSp>
      <p:cxnSp>
        <p:nvCxnSpPr>
          <p:cNvPr id="495" name="Google Shape;495;p49"/>
          <p:cNvCxnSpPr/>
          <p:nvPr/>
        </p:nvCxnSpPr>
        <p:spPr>
          <a:xfrm>
            <a:off x="8529676" y="4607560"/>
            <a:ext cx="968861" cy="1858"/>
          </a:xfrm>
          <a:prstGeom prst="straightConnector1">
            <a:avLst/>
          </a:prstGeom>
          <a:noFill/>
          <a:ln w="38100" cap="flat" cmpd="sng">
            <a:solidFill>
              <a:schemeClr val="accent5">
                <a:lumMod val="40000"/>
                <a:lumOff val="60000"/>
                <a:alpha val="61960"/>
              </a:schemeClr>
            </a:solidFill>
            <a:prstDash val="solid"/>
            <a:miter lim="800000"/>
            <a:headEnd type="none" w="sm" len="sm"/>
            <a:tailEnd type="triangle" w="med" len="med"/>
          </a:ln>
        </p:spPr>
      </p:cxnSp>
      <p:cxnSp>
        <p:nvCxnSpPr>
          <p:cNvPr id="496" name="Google Shape;496;p49"/>
          <p:cNvCxnSpPr/>
          <p:nvPr/>
        </p:nvCxnSpPr>
        <p:spPr>
          <a:xfrm>
            <a:off x="8540730" y="3611880"/>
            <a:ext cx="968861" cy="1858"/>
          </a:xfrm>
          <a:prstGeom prst="straightConnector1">
            <a:avLst/>
          </a:prstGeom>
          <a:noFill/>
          <a:ln w="38100" cap="flat" cmpd="sng">
            <a:solidFill>
              <a:srgbClr val="C2FF3D">
                <a:alpha val="61960"/>
              </a:srgbClr>
            </a:solidFill>
            <a:prstDash val="solid"/>
            <a:miter lim="800000"/>
            <a:headEnd type="none" w="sm" len="sm"/>
            <a:tailEnd type="triangle" w="med" len="med"/>
          </a:ln>
        </p:spPr>
      </p:cxnSp>
      <p:cxnSp>
        <p:nvCxnSpPr>
          <p:cNvPr id="497" name="Google Shape;497;p49"/>
          <p:cNvCxnSpPr>
            <a:endCxn id="490" idx="1"/>
          </p:cNvCxnSpPr>
          <p:nvPr/>
        </p:nvCxnSpPr>
        <p:spPr>
          <a:xfrm>
            <a:off x="5722691" y="5603240"/>
            <a:ext cx="3731100" cy="0"/>
          </a:xfrm>
          <a:prstGeom prst="straightConnector1">
            <a:avLst/>
          </a:prstGeom>
          <a:noFill/>
          <a:ln w="38100" cap="flat" cmpd="sng">
            <a:solidFill>
              <a:schemeClr val="accent1">
                <a:alpha val="61960"/>
              </a:schemeClr>
            </a:solidFill>
            <a:prstDash val="solid"/>
            <a:miter lim="800000"/>
            <a:headEnd type="none" w="sm" len="sm"/>
            <a:tailEnd type="triangle" w="med" len="med"/>
          </a:ln>
        </p:spPr>
      </p:cxnSp>
      <p:sp>
        <p:nvSpPr>
          <p:cNvPr id="2" name="Rectangle 1">
            <a:extLst>
              <a:ext uri="{FF2B5EF4-FFF2-40B4-BE49-F238E27FC236}">
                <a16:creationId xmlns:a16="http://schemas.microsoft.com/office/drawing/2014/main" id="{F9C269BD-18C7-3B03-4344-2A53E3E20A98}"/>
              </a:ext>
            </a:extLst>
          </p:cNvPr>
          <p:cNvSpPr/>
          <p:nvPr/>
        </p:nvSpPr>
        <p:spPr>
          <a:xfrm>
            <a:off x="0" y="0"/>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Kafka Is a Streaming Engine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0"/>
          <p:cNvSpPr txBox="1">
            <a:spLocks noGrp="1"/>
          </p:cNvSpPr>
          <p:nvPr>
            <p:ph type="body" idx="4294967295"/>
          </p:nvPr>
        </p:nvSpPr>
        <p:spPr>
          <a:xfrm>
            <a:off x="331316" y="2291272"/>
            <a:ext cx="6773843" cy="3164435"/>
          </a:xfrm>
          <a:prstGeom prst="rect">
            <a:avLst/>
          </a:prstGeom>
          <a:noFill/>
          <a:ln>
            <a:noFill/>
          </a:ln>
        </p:spPr>
        <p:txBody>
          <a:bodyPr spcFirstLastPara="1" wrap="square" lIns="91425" tIns="45700" rIns="91425" bIns="45700" anchor="t" anchorCtr="0">
            <a:noAutofit/>
          </a:bodyPr>
          <a:lstStyle/>
          <a:p>
            <a:pPr lvl="0" algn="l" rtl="0">
              <a:lnSpc>
                <a:spcPct val="150000"/>
              </a:lnSpc>
              <a:spcBef>
                <a:spcPts val="0"/>
              </a:spcBef>
              <a:spcAft>
                <a:spcPts val="0"/>
              </a:spcAft>
              <a:buClr>
                <a:schemeClr val="dk1"/>
              </a:buClr>
              <a:buSzPts val="1800"/>
              <a:buFont typeface="Wingdings" panose="05000000000000000000" pitchFamily="2" charset="2"/>
              <a:buChar char="§"/>
            </a:pPr>
            <a:r>
              <a:rPr lang="en-US" sz="1800" dirty="0">
                <a:latin typeface="Lato" panose="020F0502020204030203" pitchFamily="34" charset="0"/>
                <a:ea typeface="Lato" panose="020F0502020204030203" pitchFamily="34" charset="0"/>
                <a:cs typeface="Lato" panose="020F0502020204030203" pitchFamily="34" charset="0"/>
              </a:rPr>
              <a:t>Kafka </a:t>
            </a:r>
            <a:r>
              <a:rPr lang="en-US" sz="1800" b="1" dirty="0">
                <a:latin typeface="Lato" panose="020F0502020204030203" pitchFamily="34" charset="0"/>
                <a:ea typeface="Lato" panose="020F0502020204030203" pitchFamily="34" charset="0"/>
                <a:cs typeface="Lato" panose="020F0502020204030203" pitchFamily="34" charset="0"/>
              </a:rPr>
              <a:t>stores streamed data in Partitions</a:t>
            </a:r>
          </a:p>
          <a:p>
            <a:pPr lvl="0" algn="l" rtl="0">
              <a:lnSpc>
                <a:spcPct val="150000"/>
              </a:lnSpc>
              <a:spcBef>
                <a:spcPts val="0"/>
              </a:spcBef>
              <a:spcAft>
                <a:spcPts val="0"/>
              </a:spcAft>
              <a:buClr>
                <a:schemeClr val="dk1"/>
              </a:buClr>
              <a:buSzPts val="1800"/>
              <a:buFont typeface="Wingdings" panose="05000000000000000000" pitchFamily="2" charset="2"/>
              <a:buChar char="§"/>
            </a:pPr>
            <a:r>
              <a:rPr lang="en-US" sz="1800" dirty="0">
                <a:latin typeface="Lato" panose="020F0502020204030203" pitchFamily="34" charset="0"/>
                <a:ea typeface="Lato" panose="020F0502020204030203" pitchFamily="34" charset="0"/>
                <a:cs typeface="Lato" panose="020F0502020204030203" pitchFamily="34" charset="0"/>
              </a:rPr>
              <a:t>One consumer may attach to one partition</a:t>
            </a:r>
          </a:p>
          <a:p>
            <a:pPr lvl="0" algn="l" rtl="0">
              <a:lnSpc>
                <a:spcPct val="100000"/>
              </a:lnSpc>
              <a:spcBef>
                <a:spcPts val="1000"/>
              </a:spcBef>
              <a:spcAft>
                <a:spcPts val="0"/>
              </a:spcAft>
              <a:buClr>
                <a:schemeClr val="dk1"/>
              </a:buClr>
              <a:buSzPts val="1800"/>
              <a:buFont typeface="Wingdings" panose="05000000000000000000" pitchFamily="2" charset="2"/>
              <a:buChar char="§"/>
            </a:pPr>
            <a:r>
              <a:rPr lang="en-US" sz="1800" b="1" dirty="0">
                <a:latin typeface="Lato" panose="020F0502020204030203" pitchFamily="34" charset="0"/>
                <a:ea typeface="Lato" panose="020F0502020204030203" pitchFamily="34" charset="0"/>
                <a:cs typeface="Lato" panose="020F0502020204030203" pitchFamily="34" charset="0"/>
              </a:rPr>
              <a:t>Superfluous consumers </a:t>
            </a:r>
            <a:r>
              <a:rPr lang="en-US" sz="1800" dirty="0">
                <a:latin typeface="Lato" panose="020F0502020204030203" pitchFamily="34" charset="0"/>
                <a:ea typeface="Lato" panose="020F0502020204030203" pitchFamily="34" charset="0"/>
                <a:cs typeface="Lato" panose="020F0502020204030203" pitchFamily="34" charset="0"/>
              </a:rPr>
              <a:t>will be ignored</a:t>
            </a:r>
          </a:p>
          <a:p>
            <a:pPr lvl="0" algn="l" rtl="0">
              <a:lnSpc>
                <a:spcPct val="100000"/>
              </a:lnSpc>
              <a:spcBef>
                <a:spcPts val="1000"/>
              </a:spcBef>
              <a:spcAft>
                <a:spcPts val="0"/>
              </a:spcAft>
              <a:buClr>
                <a:schemeClr val="dk1"/>
              </a:buClr>
              <a:buSzPts val="1800"/>
              <a:buFont typeface="Wingdings" panose="05000000000000000000" pitchFamily="2" charset="2"/>
              <a:buChar char="§"/>
            </a:pPr>
            <a:r>
              <a:rPr lang="en-US" sz="1800" dirty="0">
                <a:latin typeface="Lato" panose="020F0502020204030203" pitchFamily="34" charset="0"/>
                <a:ea typeface="Lato" panose="020F0502020204030203" pitchFamily="34" charset="0"/>
                <a:cs typeface="Lato" panose="020F0502020204030203" pitchFamily="34" charset="0"/>
              </a:rPr>
              <a:t>Partitions are </a:t>
            </a:r>
            <a:r>
              <a:rPr lang="en-US" sz="1800" b="1" dirty="0">
                <a:latin typeface="Lato" panose="020F0502020204030203" pitchFamily="34" charset="0"/>
                <a:ea typeface="Lato" panose="020F0502020204030203" pitchFamily="34" charset="0"/>
                <a:cs typeface="Lato" panose="020F0502020204030203" pitchFamily="34" charset="0"/>
              </a:rPr>
              <a:t>replicated across brokers </a:t>
            </a:r>
            <a:r>
              <a:rPr lang="en-US" sz="1800" dirty="0">
                <a:latin typeface="Lato" panose="020F0502020204030203" pitchFamily="34" charset="0"/>
                <a:ea typeface="Lato" panose="020F0502020204030203" pitchFamily="34" charset="0"/>
                <a:cs typeface="Lato" panose="020F0502020204030203" pitchFamily="34" charset="0"/>
              </a:rPr>
              <a:t>according to a replication factor</a:t>
            </a:r>
            <a:endParaRPr sz="1800" dirty="0">
              <a:latin typeface="Lato" panose="020F0502020204030203" pitchFamily="34" charset="0"/>
              <a:ea typeface="Lato" panose="020F0502020204030203" pitchFamily="34" charset="0"/>
              <a:cs typeface="Lato" panose="020F0502020204030203" pitchFamily="34" charset="0"/>
            </a:endParaRPr>
          </a:p>
          <a:p>
            <a:pPr lvl="0" algn="l" rtl="0">
              <a:lnSpc>
                <a:spcPct val="100000"/>
              </a:lnSpc>
              <a:spcBef>
                <a:spcPts val="1000"/>
              </a:spcBef>
              <a:spcAft>
                <a:spcPts val="0"/>
              </a:spcAft>
              <a:buClr>
                <a:schemeClr val="dk1"/>
              </a:buClr>
              <a:buSzPts val="1800"/>
              <a:buFont typeface="Wingdings" panose="05000000000000000000" pitchFamily="2" charset="2"/>
              <a:buChar char="§"/>
            </a:pPr>
            <a:r>
              <a:rPr lang="en-US" sz="1800" dirty="0">
                <a:latin typeface="Lato" panose="020F0502020204030203" pitchFamily="34" charset="0"/>
                <a:ea typeface="Lato" panose="020F0502020204030203" pitchFamily="34" charset="0"/>
                <a:cs typeface="Lato" panose="020F0502020204030203" pitchFamily="34" charset="0"/>
              </a:rPr>
              <a:t>This allows for </a:t>
            </a:r>
            <a:r>
              <a:rPr lang="en-US" sz="1800" b="1" dirty="0">
                <a:latin typeface="Lato" panose="020F0502020204030203" pitchFamily="34" charset="0"/>
                <a:ea typeface="Lato" panose="020F0502020204030203" pitchFamily="34" charset="0"/>
                <a:cs typeface="Lato" panose="020F0502020204030203" pitchFamily="34" charset="0"/>
              </a:rPr>
              <a:t>excellent redundancy </a:t>
            </a:r>
            <a:r>
              <a:rPr lang="en-US" sz="1800" dirty="0">
                <a:latin typeface="Lato" panose="020F0502020204030203" pitchFamily="34" charset="0"/>
                <a:ea typeface="Lato" panose="020F0502020204030203" pitchFamily="34" charset="0"/>
                <a:cs typeface="Lato" panose="020F0502020204030203" pitchFamily="34" charset="0"/>
              </a:rPr>
              <a:t>in retaining the data and </a:t>
            </a:r>
            <a:r>
              <a:rPr lang="en-US" sz="1800" b="1" dirty="0">
                <a:latin typeface="Lato" panose="020F0502020204030203" pitchFamily="34" charset="0"/>
                <a:ea typeface="Lato" panose="020F0502020204030203" pitchFamily="34" charset="0"/>
                <a:cs typeface="Lato" panose="020F0502020204030203" pitchFamily="34" charset="0"/>
              </a:rPr>
              <a:t>good load balancing and horizontal scale </a:t>
            </a:r>
            <a:r>
              <a:rPr lang="en-US" sz="1800" dirty="0">
                <a:latin typeface="Lato" panose="020F0502020204030203" pitchFamily="34" charset="0"/>
                <a:ea typeface="Lato" panose="020F0502020204030203" pitchFamily="34" charset="0"/>
                <a:cs typeface="Lato" panose="020F0502020204030203" pitchFamily="34" charset="0"/>
              </a:rPr>
              <a:t>across storage</a:t>
            </a:r>
            <a:endParaRPr sz="1800" dirty="0">
              <a:latin typeface="Lato" panose="020F0502020204030203" pitchFamily="34" charset="0"/>
              <a:ea typeface="Lato" panose="020F0502020204030203" pitchFamily="34" charset="0"/>
              <a:cs typeface="Lato" panose="020F0502020204030203" pitchFamily="34" charset="0"/>
            </a:endParaRPr>
          </a:p>
        </p:txBody>
      </p:sp>
      <p:grpSp>
        <p:nvGrpSpPr>
          <p:cNvPr id="513" name="Google Shape;513;p50"/>
          <p:cNvGrpSpPr/>
          <p:nvPr/>
        </p:nvGrpSpPr>
        <p:grpSpPr>
          <a:xfrm>
            <a:off x="8325315" y="3130119"/>
            <a:ext cx="1104385" cy="509956"/>
            <a:chOff x="2795954" y="3288321"/>
            <a:chExt cx="1104385" cy="509956"/>
          </a:xfrm>
        </p:grpSpPr>
        <p:sp>
          <p:nvSpPr>
            <p:cNvPr id="514" name="Google Shape;514;p50"/>
            <p:cNvSpPr/>
            <p:nvPr/>
          </p:nvSpPr>
          <p:spPr>
            <a:xfrm>
              <a:off x="2795954" y="3288324"/>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0</a:t>
              </a:r>
              <a:endParaRPr/>
            </a:p>
          </p:txBody>
        </p:sp>
        <p:sp>
          <p:nvSpPr>
            <p:cNvPr id="515" name="Google Shape;515;p50"/>
            <p:cNvSpPr/>
            <p:nvPr/>
          </p:nvSpPr>
          <p:spPr>
            <a:xfrm>
              <a:off x="2980592" y="3288323"/>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1</a:t>
              </a:r>
              <a:endParaRPr dirty="0"/>
            </a:p>
          </p:txBody>
        </p:sp>
        <p:sp>
          <p:nvSpPr>
            <p:cNvPr id="516" name="Google Shape;516;p50"/>
            <p:cNvSpPr/>
            <p:nvPr/>
          </p:nvSpPr>
          <p:spPr>
            <a:xfrm>
              <a:off x="3165230" y="3288322"/>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2</a:t>
              </a:r>
              <a:endParaRPr dirty="0"/>
            </a:p>
          </p:txBody>
        </p:sp>
        <p:sp>
          <p:nvSpPr>
            <p:cNvPr id="517" name="Google Shape;517;p50"/>
            <p:cNvSpPr/>
            <p:nvPr/>
          </p:nvSpPr>
          <p:spPr>
            <a:xfrm>
              <a:off x="3349868" y="3288322"/>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a:t>
              </a:r>
              <a:endParaRPr dirty="0"/>
            </a:p>
          </p:txBody>
        </p:sp>
        <p:sp>
          <p:nvSpPr>
            <p:cNvPr id="518" name="Google Shape;518;p50"/>
            <p:cNvSpPr/>
            <p:nvPr/>
          </p:nvSpPr>
          <p:spPr>
            <a:xfrm>
              <a:off x="3534506" y="3288321"/>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4</a:t>
              </a:r>
              <a:endParaRPr dirty="0"/>
            </a:p>
          </p:txBody>
        </p:sp>
        <p:sp>
          <p:nvSpPr>
            <p:cNvPr id="519" name="Google Shape;519;p50"/>
            <p:cNvSpPr/>
            <p:nvPr/>
          </p:nvSpPr>
          <p:spPr>
            <a:xfrm>
              <a:off x="3715701" y="3288321"/>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5</a:t>
              </a:r>
              <a:endParaRPr dirty="0"/>
            </a:p>
          </p:txBody>
        </p:sp>
      </p:grpSp>
      <p:sp>
        <p:nvSpPr>
          <p:cNvPr id="520" name="Google Shape;520;p50"/>
          <p:cNvSpPr txBox="1"/>
          <p:nvPr/>
        </p:nvSpPr>
        <p:spPr>
          <a:xfrm>
            <a:off x="7366016" y="3278453"/>
            <a:ext cx="97481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Partition</a:t>
            </a:r>
            <a:r>
              <a:rPr lang="en-US" sz="1200">
                <a:solidFill>
                  <a:schemeClr val="dk1"/>
                </a:solidFill>
                <a:latin typeface="Calibri"/>
                <a:ea typeface="Calibri"/>
                <a:cs typeface="Calibri"/>
                <a:sym typeface="Calibri"/>
              </a:rPr>
              <a:t> 0</a:t>
            </a:r>
            <a:endParaRPr/>
          </a:p>
        </p:txBody>
      </p:sp>
      <p:sp>
        <p:nvSpPr>
          <p:cNvPr id="526" name="Google Shape;526;p50"/>
          <p:cNvSpPr txBox="1"/>
          <p:nvPr/>
        </p:nvSpPr>
        <p:spPr>
          <a:xfrm>
            <a:off x="7366016" y="3917942"/>
            <a:ext cx="856517"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Partition</a:t>
            </a:r>
            <a:r>
              <a:rPr lang="en-US" sz="1200">
                <a:solidFill>
                  <a:schemeClr val="dk1"/>
                </a:solidFill>
                <a:latin typeface="Calibri"/>
                <a:ea typeface="Calibri"/>
                <a:cs typeface="Calibri"/>
                <a:sym typeface="Calibri"/>
              </a:rPr>
              <a:t> 1</a:t>
            </a:r>
            <a:endParaRPr/>
          </a:p>
        </p:txBody>
      </p:sp>
      <p:sp>
        <p:nvSpPr>
          <p:cNvPr id="527" name="Google Shape;527;p50"/>
          <p:cNvSpPr txBox="1"/>
          <p:nvPr/>
        </p:nvSpPr>
        <p:spPr>
          <a:xfrm>
            <a:off x="7366016" y="4557431"/>
            <a:ext cx="85812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Partition</a:t>
            </a:r>
            <a:r>
              <a:rPr lang="en-US" sz="1200">
                <a:solidFill>
                  <a:schemeClr val="dk1"/>
                </a:solidFill>
                <a:latin typeface="Calibri"/>
                <a:ea typeface="Calibri"/>
                <a:cs typeface="Calibri"/>
                <a:sym typeface="Calibri"/>
              </a:rPr>
              <a:t> n</a:t>
            </a:r>
            <a:endParaRPr/>
          </a:p>
        </p:txBody>
      </p:sp>
      <p:sp>
        <p:nvSpPr>
          <p:cNvPr id="538" name="Google Shape;538;p50"/>
          <p:cNvSpPr txBox="1"/>
          <p:nvPr/>
        </p:nvSpPr>
        <p:spPr>
          <a:xfrm>
            <a:off x="7982857" y="5403790"/>
            <a:ext cx="126220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Kafka Topic</a:t>
            </a:r>
            <a:endParaRPr dirty="0"/>
          </a:p>
        </p:txBody>
      </p:sp>
      <p:sp>
        <p:nvSpPr>
          <p:cNvPr id="2" name="Rectangle 1">
            <a:extLst>
              <a:ext uri="{FF2B5EF4-FFF2-40B4-BE49-F238E27FC236}">
                <a16:creationId xmlns:a16="http://schemas.microsoft.com/office/drawing/2014/main" id="{1F3D6845-0894-70B4-20D7-3688B11D05DA}"/>
              </a:ext>
            </a:extLst>
          </p:cNvPr>
          <p:cNvSpPr/>
          <p:nvPr/>
        </p:nvSpPr>
        <p:spPr>
          <a:xfrm>
            <a:off x="0" y="0"/>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Partitions For Replication and Scale</a:t>
            </a:r>
          </a:p>
        </p:txBody>
      </p:sp>
      <p:grpSp>
        <p:nvGrpSpPr>
          <p:cNvPr id="3" name="Google Shape;513;p50">
            <a:extLst>
              <a:ext uri="{FF2B5EF4-FFF2-40B4-BE49-F238E27FC236}">
                <a16:creationId xmlns:a16="http://schemas.microsoft.com/office/drawing/2014/main" id="{C9B7D730-FD14-DD4C-BE27-6E84DB17F9EA}"/>
              </a:ext>
            </a:extLst>
          </p:cNvPr>
          <p:cNvGrpSpPr/>
          <p:nvPr/>
        </p:nvGrpSpPr>
        <p:grpSpPr>
          <a:xfrm>
            <a:off x="8327036" y="3799176"/>
            <a:ext cx="1104385" cy="509956"/>
            <a:chOff x="2795954" y="3288321"/>
            <a:chExt cx="1104385" cy="509956"/>
          </a:xfrm>
        </p:grpSpPr>
        <p:sp>
          <p:nvSpPr>
            <p:cNvPr id="4" name="Google Shape;514;p50">
              <a:extLst>
                <a:ext uri="{FF2B5EF4-FFF2-40B4-BE49-F238E27FC236}">
                  <a16:creationId xmlns:a16="http://schemas.microsoft.com/office/drawing/2014/main" id="{E26D1BF9-8CB3-1632-FC7E-366B21C72BE9}"/>
                </a:ext>
              </a:extLst>
            </p:cNvPr>
            <p:cNvSpPr/>
            <p:nvPr/>
          </p:nvSpPr>
          <p:spPr>
            <a:xfrm>
              <a:off x="2795954" y="3288324"/>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0</a:t>
              </a:r>
              <a:endParaRPr/>
            </a:p>
          </p:txBody>
        </p:sp>
        <p:sp>
          <p:nvSpPr>
            <p:cNvPr id="5" name="Google Shape;515;p50">
              <a:extLst>
                <a:ext uri="{FF2B5EF4-FFF2-40B4-BE49-F238E27FC236}">
                  <a16:creationId xmlns:a16="http://schemas.microsoft.com/office/drawing/2014/main" id="{B3B70E8E-ED94-9A6A-34F6-55C0177F93FF}"/>
                </a:ext>
              </a:extLst>
            </p:cNvPr>
            <p:cNvSpPr/>
            <p:nvPr/>
          </p:nvSpPr>
          <p:spPr>
            <a:xfrm>
              <a:off x="2980592" y="3288323"/>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1</a:t>
              </a:r>
              <a:endParaRPr dirty="0"/>
            </a:p>
          </p:txBody>
        </p:sp>
        <p:sp>
          <p:nvSpPr>
            <p:cNvPr id="6" name="Google Shape;516;p50">
              <a:extLst>
                <a:ext uri="{FF2B5EF4-FFF2-40B4-BE49-F238E27FC236}">
                  <a16:creationId xmlns:a16="http://schemas.microsoft.com/office/drawing/2014/main" id="{5D057F32-4279-6109-FE4F-4BBE0169E09F}"/>
                </a:ext>
              </a:extLst>
            </p:cNvPr>
            <p:cNvSpPr/>
            <p:nvPr/>
          </p:nvSpPr>
          <p:spPr>
            <a:xfrm>
              <a:off x="3165230" y="3288322"/>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a:p>
          </p:txBody>
        </p:sp>
        <p:sp>
          <p:nvSpPr>
            <p:cNvPr id="7" name="Google Shape;517;p50">
              <a:extLst>
                <a:ext uri="{FF2B5EF4-FFF2-40B4-BE49-F238E27FC236}">
                  <a16:creationId xmlns:a16="http://schemas.microsoft.com/office/drawing/2014/main" id="{5BA3C0FD-B9DA-D2EE-F0DC-8097F487CC96}"/>
                </a:ext>
              </a:extLst>
            </p:cNvPr>
            <p:cNvSpPr/>
            <p:nvPr/>
          </p:nvSpPr>
          <p:spPr>
            <a:xfrm>
              <a:off x="3349868" y="3288322"/>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3</a:t>
              </a:r>
              <a:endParaRPr/>
            </a:p>
          </p:txBody>
        </p:sp>
        <p:sp>
          <p:nvSpPr>
            <p:cNvPr id="8" name="Google Shape;518;p50">
              <a:extLst>
                <a:ext uri="{FF2B5EF4-FFF2-40B4-BE49-F238E27FC236}">
                  <a16:creationId xmlns:a16="http://schemas.microsoft.com/office/drawing/2014/main" id="{83C3964A-DB56-A621-9AE1-AAB98649BDA1}"/>
                </a:ext>
              </a:extLst>
            </p:cNvPr>
            <p:cNvSpPr/>
            <p:nvPr/>
          </p:nvSpPr>
          <p:spPr>
            <a:xfrm>
              <a:off x="3534506" y="3288321"/>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a:t>
              </a:r>
              <a:endParaRPr/>
            </a:p>
          </p:txBody>
        </p:sp>
        <p:sp>
          <p:nvSpPr>
            <p:cNvPr id="9" name="Google Shape;519;p50">
              <a:extLst>
                <a:ext uri="{FF2B5EF4-FFF2-40B4-BE49-F238E27FC236}">
                  <a16:creationId xmlns:a16="http://schemas.microsoft.com/office/drawing/2014/main" id="{4B970D45-3BAC-E331-D4BF-0D7868268299}"/>
                </a:ext>
              </a:extLst>
            </p:cNvPr>
            <p:cNvSpPr/>
            <p:nvPr/>
          </p:nvSpPr>
          <p:spPr>
            <a:xfrm>
              <a:off x="3715701" y="3288321"/>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5</a:t>
              </a:r>
              <a:endParaRPr dirty="0"/>
            </a:p>
          </p:txBody>
        </p:sp>
      </p:grpSp>
      <p:grpSp>
        <p:nvGrpSpPr>
          <p:cNvPr id="10" name="Google Shape;513;p50">
            <a:extLst>
              <a:ext uri="{FF2B5EF4-FFF2-40B4-BE49-F238E27FC236}">
                <a16:creationId xmlns:a16="http://schemas.microsoft.com/office/drawing/2014/main" id="{ACD6B315-1E1A-AE21-F24E-F45310682246}"/>
              </a:ext>
            </a:extLst>
          </p:cNvPr>
          <p:cNvGrpSpPr/>
          <p:nvPr/>
        </p:nvGrpSpPr>
        <p:grpSpPr>
          <a:xfrm>
            <a:off x="8325315" y="4438665"/>
            <a:ext cx="1104385" cy="509956"/>
            <a:chOff x="2795954" y="3288321"/>
            <a:chExt cx="1104385" cy="509956"/>
          </a:xfrm>
        </p:grpSpPr>
        <p:sp>
          <p:nvSpPr>
            <p:cNvPr id="11" name="Google Shape;514;p50">
              <a:extLst>
                <a:ext uri="{FF2B5EF4-FFF2-40B4-BE49-F238E27FC236}">
                  <a16:creationId xmlns:a16="http://schemas.microsoft.com/office/drawing/2014/main" id="{FCB7ABE5-C2AD-B557-75F2-1998D7E8E723}"/>
                </a:ext>
              </a:extLst>
            </p:cNvPr>
            <p:cNvSpPr/>
            <p:nvPr/>
          </p:nvSpPr>
          <p:spPr>
            <a:xfrm>
              <a:off x="2795954" y="3288324"/>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0</a:t>
              </a:r>
              <a:endParaRPr/>
            </a:p>
          </p:txBody>
        </p:sp>
        <p:sp>
          <p:nvSpPr>
            <p:cNvPr id="12" name="Google Shape;515;p50">
              <a:extLst>
                <a:ext uri="{FF2B5EF4-FFF2-40B4-BE49-F238E27FC236}">
                  <a16:creationId xmlns:a16="http://schemas.microsoft.com/office/drawing/2014/main" id="{A830B916-3ECA-78E6-F6B2-42A692AB847C}"/>
                </a:ext>
              </a:extLst>
            </p:cNvPr>
            <p:cNvSpPr/>
            <p:nvPr/>
          </p:nvSpPr>
          <p:spPr>
            <a:xfrm>
              <a:off x="2980592" y="3288323"/>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a:t>
              </a:r>
              <a:endParaRPr/>
            </a:p>
          </p:txBody>
        </p:sp>
        <p:sp>
          <p:nvSpPr>
            <p:cNvPr id="13" name="Google Shape;516;p50">
              <a:extLst>
                <a:ext uri="{FF2B5EF4-FFF2-40B4-BE49-F238E27FC236}">
                  <a16:creationId xmlns:a16="http://schemas.microsoft.com/office/drawing/2014/main" id="{D6312357-3BC8-2DD4-181D-A86A264F89B7}"/>
                </a:ext>
              </a:extLst>
            </p:cNvPr>
            <p:cNvSpPr/>
            <p:nvPr/>
          </p:nvSpPr>
          <p:spPr>
            <a:xfrm>
              <a:off x="3165230" y="3288322"/>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a:p>
          </p:txBody>
        </p:sp>
        <p:sp>
          <p:nvSpPr>
            <p:cNvPr id="14" name="Google Shape;517;p50">
              <a:extLst>
                <a:ext uri="{FF2B5EF4-FFF2-40B4-BE49-F238E27FC236}">
                  <a16:creationId xmlns:a16="http://schemas.microsoft.com/office/drawing/2014/main" id="{D09622B6-5A9F-8FDE-1AE6-47FE352D8E32}"/>
                </a:ext>
              </a:extLst>
            </p:cNvPr>
            <p:cNvSpPr/>
            <p:nvPr/>
          </p:nvSpPr>
          <p:spPr>
            <a:xfrm>
              <a:off x="3349868" y="3288322"/>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3</a:t>
              </a:r>
              <a:endParaRPr/>
            </a:p>
          </p:txBody>
        </p:sp>
        <p:sp>
          <p:nvSpPr>
            <p:cNvPr id="15" name="Google Shape;518;p50">
              <a:extLst>
                <a:ext uri="{FF2B5EF4-FFF2-40B4-BE49-F238E27FC236}">
                  <a16:creationId xmlns:a16="http://schemas.microsoft.com/office/drawing/2014/main" id="{B638F9BD-D3EA-F57F-06E8-9F7B589070DD}"/>
                </a:ext>
              </a:extLst>
            </p:cNvPr>
            <p:cNvSpPr/>
            <p:nvPr/>
          </p:nvSpPr>
          <p:spPr>
            <a:xfrm>
              <a:off x="3534506" y="3288321"/>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a:t>
              </a:r>
              <a:endParaRPr/>
            </a:p>
          </p:txBody>
        </p:sp>
        <p:sp>
          <p:nvSpPr>
            <p:cNvPr id="16" name="Google Shape;519;p50">
              <a:extLst>
                <a:ext uri="{FF2B5EF4-FFF2-40B4-BE49-F238E27FC236}">
                  <a16:creationId xmlns:a16="http://schemas.microsoft.com/office/drawing/2014/main" id="{41FEB573-82CD-D1E2-81CF-0FD08F71427F}"/>
                </a:ext>
              </a:extLst>
            </p:cNvPr>
            <p:cNvSpPr/>
            <p:nvPr/>
          </p:nvSpPr>
          <p:spPr>
            <a:xfrm>
              <a:off x="3715701" y="3288321"/>
              <a:ext cx="184638" cy="509953"/>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5</a:t>
              </a:r>
              <a:endParaRPr dirty="0"/>
            </a:p>
          </p:txBody>
        </p:sp>
      </p:grpSp>
      <p:sp>
        <p:nvSpPr>
          <p:cNvPr id="17" name="Google Shape;488;p49">
            <a:extLst>
              <a:ext uri="{FF2B5EF4-FFF2-40B4-BE49-F238E27FC236}">
                <a16:creationId xmlns:a16="http://schemas.microsoft.com/office/drawing/2014/main" id="{35B88751-2815-D271-C739-9F11BB359AC8}"/>
              </a:ext>
            </a:extLst>
          </p:cNvPr>
          <p:cNvSpPr/>
          <p:nvPr/>
        </p:nvSpPr>
        <p:spPr>
          <a:xfrm>
            <a:off x="10140571" y="3234003"/>
            <a:ext cx="1652377" cy="365898"/>
          </a:xfrm>
          <a:prstGeom prst="roundRect">
            <a:avLst>
              <a:gd name="adj" fmla="val 16667"/>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Consumer A-1</a:t>
            </a:r>
            <a:endParaRPr dirty="0"/>
          </a:p>
        </p:txBody>
      </p:sp>
      <p:sp>
        <p:nvSpPr>
          <p:cNvPr id="18" name="Google Shape;489;p49">
            <a:extLst>
              <a:ext uri="{FF2B5EF4-FFF2-40B4-BE49-F238E27FC236}">
                <a16:creationId xmlns:a16="http://schemas.microsoft.com/office/drawing/2014/main" id="{A749C4AD-D284-F47E-F943-C688FCD3696D}"/>
              </a:ext>
            </a:extLst>
          </p:cNvPr>
          <p:cNvSpPr/>
          <p:nvPr/>
        </p:nvSpPr>
        <p:spPr>
          <a:xfrm>
            <a:off x="10140572" y="3873490"/>
            <a:ext cx="1652376" cy="365898"/>
          </a:xfrm>
          <a:prstGeom prst="roundRect">
            <a:avLst>
              <a:gd name="adj" fmla="val 16667"/>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Consumer </a:t>
            </a:r>
            <a:r>
              <a:rPr lang="en-US" dirty="0">
                <a:latin typeface="Calibri"/>
                <a:ea typeface="Calibri"/>
                <a:cs typeface="Calibri"/>
                <a:sym typeface="Calibri"/>
              </a:rPr>
              <a:t>A-2</a:t>
            </a:r>
            <a:endParaRPr dirty="0"/>
          </a:p>
        </p:txBody>
      </p:sp>
      <p:sp>
        <p:nvSpPr>
          <p:cNvPr id="19" name="Google Shape;490;p49">
            <a:extLst>
              <a:ext uri="{FF2B5EF4-FFF2-40B4-BE49-F238E27FC236}">
                <a16:creationId xmlns:a16="http://schemas.microsoft.com/office/drawing/2014/main" id="{44A32A3B-3BF8-3349-E5F7-E1E8A08FFF24}"/>
              </a:ext>
            </a:extLst>
          </p:cNvPr>
          <p:cNvSpPr/>
          <p:nvPr/>
        </p:nvSpPr>
        <p:spPr>
          <a:xfrm>
            <a:off x="10140571" y="4468532"/>
            <a:ext cx="1674749" cy="365898"/>
          </a:xfrm>
          <a:prstGeom prst="roundRect">
            <a:avLst>
              <a:gd name="adj" fmla="val 16667"/>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Consumer A-n</a:t>
            </a:r>
            <a:endParaRPr dirty="0"/>
          </a:p>
        </p:txBody>
      </p:sp>
      <p:sp>
        <p:nvSpPr>
          <p:cNvPr id="20" name="Google Shape;488;p49">
            <a:extLst>
              <a:ext uri="{FF2B5EF4-FFF2-40B4-BE49-F238E27FC236}">
                <a16:creationId xmlns:a16="http://schemas.microsoft.com/office/drawing/2014/main" id="{19FC05EC-F6CE-60B8-BF20-353A9EA51392}"/>
              </a:ext>
            </a:extLst>
          </p:cNvPr>
          <p:cNvSpPr/>
          <p:nvPr/>
        </p:nvSpPr>
        <p:spPr>
          <a:xfrm>
            <a:off x="7466254" y="1750767"/>
            <a:ext cx="2189539" cy="365898"/>
          </a:xfrm>
          <a:prstGeom prst="roundRect">
            <a:avLst>
              <a:gd name="adj" fmla="val 16667"/>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Producer</a:t>
            </a:r>
            <a:endParaRPr dirty="0"/>
          </a:p>
        </p:txBody>
      </p:sp>
      <p:sp>
        <p:nvSpPr>
          <p:cNvPr id="21" name="Rectangle: Rounded Corners 20">
            <a:extLst>
              <a:ext uri="{FF2B5EF4-FFF2-40B4-BE49-F238E27FC236}">
                <a16:creationId xmlns:a16="http://schemas.microsoft.com/office/drawing/2014/main" id="{B996EAFB-99DE-73E7-BEF2-1104AA6DFEDA}"/>
              </a:ext>
            </a:extLst>
          </p:cNvPr>
          <p:cNvSpPr/>
          <p:nvPr/>
        </p:nvSpPr>
        <p:spPr>
          <a:xfrm>
            <a:off x="7297112" y="2719499"/>
            <a:ext cx="2527824" cy="255263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519;p50">
            <a:extLst>
              <a:ext uri="{FF2B5EF4-FFF2-40B4-BE49-F238E27FC236}">
                <a16:creationId xmlns:a16="http://schemas.microsoft.com/office/drawing/2014/main" id="{23A94888-2CC7-B97F-A839-F976DF98303C}"/>
              </a:ext>
            </a:extLst>
          </p:cNvPr>
          <p:cNvSpPr/>
          <p:nvPr/>
        </p:nvSpPr>
        <p:spPr>
          <a:xfrm>
            <a:off x="9495198" y="3130119"/>
            <a:ext cx="184638" cy="509953"/>
          </a:xfrm>
          <a:prstGeom prst="rect">
            <a:avLst/>
          </a:prstGeom>
          <a:ln>
            <a:headEnd type="none" w="sm" len="sm"/>
            <a:tailEnd type="none" w="sm" len="sm"/>
          </a:ln>
        </p:spPr>
        <p:style>
          <a:lnRef idx="2">
            <a:schemeClr val="accent3">
              <a:shade val="15000"/>
            </a:schemeClr>
          </a:lnRef>
          <a:fillRef idx="1">
            <a:schemeClr val="accent3"/>
          </a:fillRef>
          <a:effectRef idx="0">
            <a:schemeClr val="accent3"/>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dirty="0">
                <a:latin typeface="Calibri"/>
                <a:ea typeface="Calibri"/>
                <a:cs typeface="Calibri"/>
                <a:sym typeface="Calibri"/>
              </a:rPr>
              <a:t>6</a:t>
            </a:r>
            <a:endParaRPr dirty="0"/>
          </a:p>
        </p:txBody>
      </p:sp>
      <p:sp>
        <p:nvSpPr>
          <p:cNvPr id="23" name="Google Shape;519;p50">
            <a:extLst>
              <a:ext uri="{FF2B5EF4-FFF2-40B4-BE49-F238E27FC236}">
                <a16:creationId xmlns:a16="http://schemas.microsoft.com/office/drawing/2014/main" id="{F7E90276-0BDE-8133-2074-C32848A6D5C2}"/>
              </a:ext>
            </a:extLst>
          </p:cNvPr>
          <p:cNvSpPr/>
          <p:nvPr/>
        </p:nvSpPr>
        <p:spPr>
          <a:xfrm>
            <a:off x="9495198" y="3799175"/>
            <a:ext cx="184638" cy="509953"/>
          </a:xfrm>
          <a:prstGeom prst="rect">
            <a:avLst/>
          </a:prstGeom>
          <a:ln>
            <a:headEnd type="none" w="sm" len="sm"/>
            <a:tailEnd type="none" w="sm" len="sm"/>
          </a:ln>
        </p:spPr>
        <p:style>
          <a:lnRef idx="2">
            <a:schemeClr val="accent3">
              <a:shade val="15000"/>
            </a:schemeClr>
          </a:lnRef>
          <a:fillRef idx="1">
            <a:schemeClr val="accent3"/>
          </a:fillRef>
          <a:effectRef idx="0">
            <a:schemeClr val="accent3"/>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dirty="0">
                <a:latin typeface="Calibri"/>
                <a:ea typeface="Calibri"/>
                <a:cs typeface="Calibri"/>
                <a:sym typeface="Calibri"/>
              </a:rPr>
              <a:t>6</a:t>
            </a:r>
            <a:endParaRPr dirty="0"/>
          </a:p>
        </p:txBody>
      </p:sp>
      <p:sp>
        <p:nvSpPr>
          <p:cNvPr id="24" name="Google Shape;519;p50">
            <a:extLst>
              <a:ext uri="{FF2B5EF4-FFF2-40B4-BE49-F238E27FC236}">
                <a16:creationId xmlns:a16="http://schemas.microsoft.com/office/drawing/2014/main" id="{027B1472-20F0-8022-6B22-9C4095C188B8}"/>
              </a:ext>
            </a:extLst>
          </p:cNvPr>
          <p:cNvSpPr/>
          <p:nvPr/>
        </p:nvSpPr>
        <p:spPr>
          <a:xfrm>
            <a:off x="9495198" y="4438665"/>
            <a:ext cx="184638" cy="509953"/>
          </a:xfrm>
          <a:prstGeom prst="rect">
            <a:avLst/>
          </a:prstGeom>
          <a:ln>
            <a:headEnd type="none" w="sm" len="sm"/>
            <a:tailEnd type="none" w="sm" len="sm"/>
          </a:ln>
        </p:spPr>
        <p:style>
          <a:lnRef idx="2">
            <a:schemeClr val="accent3">
              <a:shade val="15000"/>
            </a:schemeClr>
          </a:lnRef>
          <a:fillRef idx="1">
            <a:schemeClr val="accent3"/>
          </a:fillRef>
          <a:effectRef idx="0">
            <a:schemeClr val="accent3"/>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dirty="0">
                <a:latin typeface="Calibri"/>
                <a:ea typeface="Calibri"/>
                <a:cs typeface="Calibri"/>
                <a:sym typeface="Calibri"/>
              </a:rPr>
              <a:t>6</a:t>
            </a:r>
            <a:endParaRPr dirty="0"/>
          </a:p>
        </p:txBody>
      </p:sp>
      <p:cxnSp>
        <p:nvCxnSpPr>
          <p:cNvPr id="26" name="Straight Arrow Connector 25">
            <a:extLst>
              <a:ext uri="{FF2B5EF4-FFF2-40B4-BE49-F238E27FC236}">
                <a16:creationId xmlns:a16="http://schemas.microsoft.com/office/drawing/2014/main" id="{C4DCDF4B-825B-9867-F841-52ADED2C8372}"/>
              </a:ext>
            </a:extLst>
          </p:cNvPr>
          <p:cNvCxnSpPr>
            <a:cxnSpLocks/>
            <a:endCxn id="22" idx="0"/>
          </p:cNvCxnSpPr>
          <p:nvPr/>
        </p:nvCxnSpPr>
        <p:spPr>
          <a:xfrm>
            <a:off x="9585581" y="1945338"/>
            <a:ext cx="1936" cy="118478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EE72A88-7C28-2BEB-C7B8-80E58E9451AB}"/>
              </a:ext>
            </a:extLst>
          </p:cNvPr>
          <p:cNvCxnSpPr>
            <a:cxnSpLocks/>
          </p:cNvCxnSpPr>
          <p:nvPr/>
        </p:nvCxnSpPr>
        <p:spPr>
          <a:xfrm>
            <a:off x="9779540" y="3420325"/>
            <a:ext cx="31450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40D7F9CA-A281-B8AF-10E7-BD13FF141491}"/>
              </a:ext>
            </a:extLst>
          </p:cNvPr>
          <p:cNvCxnSpPr>
            <a:cxnSpLocks/>
          </p:cNvCxnSpPr>
          <p:nvPr/>
        </p:nvCxnSpPr>
        <p:spPr>
          <a:xfrm>
            <a:off x="9779539" y="4054151"/>
            <a:ext cx="31450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1047A381-5986-623D-3FEF-31D5D7A0C58A}"/>
              </a:ext>
            </a:extLst>
          </p:cNvPr>
          <p:cNvCxnSpPr>
            <a:cxnSpLocks/>
          </p:cNvCxnSpPr>
          <p:nvPr/>
        </p:nvCxnSpPr>
        <p:spPr>
          <a:xfrm>
            <a:off x="9779538" y="4651481"/>
            <a:ext cx="31450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2">
                                            <p:txEl>
                                              <p:pRg st="0" end="0"/>
                                            </p:txEl>
                                          </p:spTgt>
                                        </p:tgtEl>
                                        <p:attrNameLst>
                                          <p:attrName>style.visibility</p:attrName>
                                        </p:attrNameLst>
                                      </p:cBhvr>
                                      <p:to>
                                        <p:strVal val="visible"/>
                                      </p:to>
                                    </p:set>
                                    <p:animEffect transition="in" filter="fade">
                                      <p:cBhvr>
                                        <p:cTn id="7" dur="500"/>
                                        <p:tgtEl>
                                          <p:spTgt spid="5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2">
                                            <p:txEl>
                                              <p:pRg st="1" end="1"/>
                                            </p:txEl>
                                          </p:spTgt>
                                        </p:tgtEl>
                                        <p:attrNameLst>
                                          <p:attrName>style.visibility</p:attrName>
                                        </p:attrNameLst>
                                      </p:cBhvr>
                                      <p:to>
                                        <p:strVal val="visible"/>
                                      </p:to>
                                    </p:set>
                                    <p:animEffect transition="in" filter="fade">
                                      <p:cBhvr>
                                        <p:cTn id="12" dur="500"/>
                                        <p:tgtEl>
                                          <p:spTgt spid="5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2">
                                            <p:txEl>
                                              <p:pRg st="2" end="2"/>
                                            </p:txEl>
                                          </p:spTgt>
                                        </p:tgtEl>
                                        <p:attrNameLst>
                                          <p:attrName>style.visibility</p:attrName>
                                        </p:attrNameLst>
                                      </p:cBhvr>
                                      <p:to>
                                        <p:strVal val="visible"/>
                                      </p:to>
                                    </p:set>
                                    <p:animEffect transition="in" filter="fade">
                                      <p:cBhvr>
                                        <p:cTn id="17" dur="500"/>
                                        <p:tgtEl>
                                          <p:spTgt spid="5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2">
                                            <p:txEl>
                                              <p:pRg st="3" end="3"/>
                                            </p:txEl>
                                          </p:spTgt>
                                        </p:tgtEl>
                                        <p:attrNameLst>
                                          <p:attrName>style.visibility</p:attrName>
                                        </p:attrNameLst>
                                      </p:cBhvr>
                                      <p:to>
                                        <p:strVal val="visible"/>
                                      </p:to>
                                    </p:set>
                                    <p:animEffect transition="in" filter="fade">
                                      <p:cBhvr>
                                        <p:cTn id="22" dur="500"/>
                                        <p:tgtEl>
                                          <p:spTgt spid="5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2">
                                            <p:txEl>
                                              <p:pRg st="4" end="4"/>
                                            </p:txEl>
                                          </p:spTgt>
                                        </p:tgtEl>
                                        <p:attrNameLst>
                                          <p:attrName>style.visibility</p:attrName>
                                        </p:attrNameLst>
                                      </p:cBhvr>
                                      <p:to>
                                        <p:strVal val="visible"/>
                                      </p:to>
                                    </p:set>
                                    <p:animEffect transition="in" filter="fade">
                                      <p:cBhvr>
                                        <p:cTn id="27" dur="500"/>
                                        <p:tgtEl>
                                          <p:spTgt spid="5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FF038E-D7D0-FA78-C028-A1B82E2EEDBB}"/>
              </a:ext>
            </a:extLst>
          </p:cNvPr>
          <p:cNvSpPr/>
          <p:nvPr/>
        </p:nvSpPr>
        <p:spPr>
          <a:xfrm>
            <a:off x="16213" y="6426"/>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Kafka High Level Topology</a:t>
            </a:r>
          </a:p>
        </p:txBody>
      </p:sp>
      <p:pic>
        <p:nvPicPr>
          <p:cNvPr id="2" name="Picture 10" descr="Kafka Logo PNG Vector">
            <a:extLst>
              <a:ext uri="{FF2B5EF4-FFF2-40B4-BE49-F238E27FC236}">
                <a16:creationId xmlns:a16="http://schemas.microsoft.com/office/drawing/2014/main" id="{660F6404-1006-33DC-7B4E-258DD4ED4D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70393" y="3479633"/>
            <a:ext cx="351163" cy="5694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Kafka Logo PNG Vector">
            <a:extLst>
              <a:ext uri="{FF2B5EF4-FFF2-40B4-BE49-F238E27FC236}">
                <a16:creationId xmlns:a16="http://schemas.microsoft.com/office/drawing/2014/main" id="{CC3C0ED9-AD69-4C18-BF02-34F5A0A64F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40413" y="3479634"/>
            <a:ext cx="351163" cy="569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Kafka Logo PNG Vector">
            <a:extLst>
              <a:ext uri="{FF2B5EF4-FFF2-40B4-BE49-F238E27FC236}">
                <a16:creationId xmlns:a16="http://schemas.microsoft.com/office/drawing/2014/main" id="{7451E294-CA34-9299-00ED-3DF8A69C43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10433" y="3479633"/>
            <a:ext cx="351163" cy="5694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Kafka Logo PNG Vector">
            <a:extLst>
              <a:ext uri="{FF2B5EF4-FFF2-40B4-BE49-F238E27FC236}">
                <a16:creationId xmlns:a16="http://schemas.microsoft.com/office/drawing/2014/main" id="{54EB32BB-8029-9B45-DF04-44C90F9ACC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46207" y="3479633"/>
            <a:ext cx="351163" cy="5694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Kafka Logo PNG Vector">
            <a:extLst>
              <a:ext uri="{FF2B5EF4-FFF2-40B4-BE49-F238E27FC236}">
                <a16:creationId xmlns:a16="http://schemas.microsoft.com/office/drawing/2014/main" id="{58AB167C-6D54-720B-1CC2-F32C0DEBDB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2021" y="3479633"/>
            <a:ext cx="351163" cy="569453"/>
          </a:xfrm>
          <a:prstGeom prst="rect">
            <a:avLst/>
          </a:prstGeom>
          <a:noFill/>
          <a:extLst>
            <a:ext uri="{909E8E84-426E-40DD-AFC4-6F175D3DCCD1}">
              <a14:hiddenFill xmlns:a14="http://schemas.microsoft.com/office/drawing/2010/main">
                <a:solidFill>
                  <a:srgbClr val="FFFFFF"/>
                </a:solidFill>
              </a14:hiddenFill>
            </a:ext>
          </a:extLst>
        </p:spPr>
      </p:pic>
      <p:sp>
        <p:nvSpPr>
          <p:cNvPr id="9" name="Flowchart: Connector 8">
            <a:extLst>
              <a:ext uri="{FF2B5EF4-FFF2-40B4-BE49-F238E27FC236}">
                <a16:creationId xmlns:a16="http://schemas.microsoft.com/office/drawing/2014/main" id="{DD0451ED-3D6D-D055-C0AD-FC9D7430F065}"/>
              </a:ext>
            </a:extLst>
          </p:cNvPr>
          <p:cNvSpPr/>
          <p:nvPr/>
        </p:nvSpPr>
        <p:spPr>
          <a:xfrm>
            <a:off x="2198835" y="2399513"/>
            <a:ext cx="777922" cy="750627"/>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700" dirty="0">
                <a:latin typeface="Lato" panose="020F0502020204030203" pitchFamily="34" charset="0"/>
                <a:ea typeface="Lato" panose="020F0502020204030203" pitchFamily="34" charset="0"/>
                <a:cs typeface="Lato" panose="020F0502020204030203" pitchFamily="34" charset="0"/>
              </a:rPr>
              <a:t>Producer</a:t>
            </a:r>
          </a:p>
        </p:txBody>
      </p:sp>
      <p:sp>
        <p:nvSpPr>
          <p:cNvPr id="10" name="Flowchart: Connector 9">
            <a:extLst>
              <a:ext uri="{FF2B5EF4-FFF2-40B4-BE49-F238E27FC236}">
                <a16:creationId xmlns:a16="http://schemas.microsoft.com/office/drawing/2014/main" id="{C26C9725-2A9A-3FEA-9507-D1FA5FA8D330}"/>
              </a:ext>
            </a:extLst>
          </p:cNvPr>
          <p:cNvSpPr/>
          <p:nvPr/>
        </p:nvSpPr>
        <p:spPr>
          <a:xfrm>
            <a:off x="2198835" y="3227198"/>
            <a:ext cx="777922" cy="750627"/>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700" dirty="0">
                <a:latin typeface="Lato" panose="020F0502020204030203" pitchFamily="34" charset="0"/>
                <a:ea typeface="Lato" panose="020F0502020204030203" pitchFamily="34" charset="0"/>
                <a:cs typeface="Lato" panose="020F0502020204030203" pitchFamily="34" charset="0"/>
              </a:rPr>
              <a:t>Producer</a:t>
            </a:r>
          </a:p>
        </p:txBody>
      </p:sp>
      <p:sp>
        <p:nvSpPr>
          <p:cNvPr id="11" name="Flowchart: Connector 10">
            <a:extLst>
              <a:ext uri="{FF2B5EF4-FFF2-40B4-BE49-F238E27FC236}">
                <a16:creationId xmlns:a16="http://schemas.microsoft.com/office/drawing/2014/main" id="{089DF689-69BA-4D64-C064-C788F51BAD58}"/>
              </a:ext>
            </a:extLst>
          </p:cNvPr>
          <p:cNvSpPr/>
          <p:nvPr/>
        </p:nvSpPr>
        <p:spPr>
          <a:xfrm>
            <a:off x="2215776" y="4054883"/>
            <a:ext cx="777922" cy="750627"/>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700" dirty="0">
                <a:latin typeface="Lato" panose="020F0502020204030203" pitchFamily="34" charset="0"/>
                <a:ea typeface="Lato" panose="020F0502020204030203" pitchFamily="34" charset="0"/>
                <a:cs typeface="Lato" panose="020F0502020204030203" pitchFamily="34" charset="0"/>
              </a:rPr>
              <a:t>Producer</a:t>
            </a:r>
          </a:p>
        </p:txBody>
      </p:sp>
      <p:sp>
        <p:nvSpPr>
          <p:cNvPr id="12" name="Flowchart: Connector 11">
            <a:extLst>
              <a:ext uri="{FF2B5EF4-FFF2-40B4-BE49-F238E27FC236}">
                <a16:creationId xmlns:a16="http://schemas.microsoft.com/office/drawing/2014/main" id="{188A79F9-BF73-708E-4F27-822F28BC7792}"/>
              </a:ext>
            </a:extLst>
          </p:cNvPr>
          <p:cNvSpPr/>
          <p:nvPr/>
        </p:nvSpPr>
        <p:spPr>
          <a:xfrm>
            <a:off x="9358790" y="2399512"/>
            <a:ext cx="777922" cy="750627"/>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600" dirty="0">
                <a:latin typeface="Lato" panose="020F0502020204030203" pitchFamily="34" charset="0"/>
                <a:ea typeface="Lato" panose="020F0502020204030203" pitchFamily="34" charset="0"/>
                <a:cs typeface="Lato" panose="020F0502020204030203" pitchFamily="34" charset="0"/>
              </a:rPr>
              <a:t>Consumer</a:t>
            </a:r>
          </a:p>
        </p:txBody>
      </p:sp>
      <p:sp>
        <p:nvSpPr>
          <p:cNvPr id="13" name="Flowchart: Connector 12">
            <a:extLst>
              <a:ext uri="{FF2B5EF4-FFF2-40B4-BE49-F238E27FC236}">
                <a16:creationId xmlns:a16="http://schemas.microsoft.com/office/drawing/2014/main" id="{5B969AD4-4E0F-D981-61A0-683C33E8B011}"/>
              </a:ext>
            </a:extLst>
          </p:cNvPr>
          <p:cNvSpPr/>
          <p:nvPr/>
        </p:nvSpPr>
        <p:spPr>
          <a:xfrm>
            <a:off x="9359427" y="3227198"/>
            <a:ext cx="777922" cy="750627"/>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600" dirty="0">
                <a:latin typeface="Lato" panose="020F0502020204030203" pitchFamily="34" charset="0"/>
                <a:ea typeface="Lato" panose="020F0502020204030203" pitchFamily="34" charset="0"/>
                <a:cs typeface="Lato" panose="020F0502020204030203" pitchFamily="34" charset="0"/>
              </a:rPr>
              <a:t>Consumer</a:t>
            </a:r>
          </a:p>
        </p:txBody>
      </p:sp>
      <p:sp>
        <p:nvSpPr>
          <p:cNvPr id="14" name="Flowchart: Connector 13">
            <a:extLst>
              <a:ext uri="{FF2B5EF4-FFF2-40B4-BE49-F238E27FC236}">
                <a16:creationId xmlns:a16="http://schemas.microsoft.com/office/drawing/2014/main" id="{279BE228-EBE6-1DF1-4150-EA08BCDDD666}"/>
              </a:ext>
            </a:extLst>
          </p:cNvPr>
          <p:cNvSpPr/>
          <p:nvPr/>
        </p:nvSpPr>
        <p:spPr>
          <a:xfrm>
            <a:off x="9358790" y="4049086"/>
            <a:ext cx="777922" cy="750627"/>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600" dirty="0">
                <a:latin typeface="Lato" panose="020F0502020204030203" pitchFamily="34" charset="0"/>
                <a:ea typeface="Lato" panose="020F0502020204030203" pitchFamily="34" charset="0"/>
                <a:cs typeface="Lato" panose="020F0502020204030203" pitchFamily="34" charset="0"/>
              </a:rPr>
              <a:t>Consumer</a:t>
            </a:r>
          </a:p>
        </p:txBody>
      </p:sp>
      <p:sp>
        <p:nvSpPr>
          <p:cNvPr id="15" name="Rectangle 14">
            <a:extLst>
              <a:ext uri="{FF2B5EF4-FFF2-40B4-BE49-F238E27FC236}">
                <a16:creationId xmlns:a16="http://schemas.microsoft.com/office/drawing/2014/main" id="{17920862-194D-4B27-4716-0346632A504A}"/>
              </a:ext>
            </a:extLst>
          </p:cNvPr>
          <p:cNvSpPr/>
          <p:nvPr/>
        </p:nvSpPr>
        <p:spPr>
          <a:xfrm>
            <a:off x="3780964" y="4759653"/>
            <a:ext cx="5025958" cy="7506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Apache Zookeeper</a:t>
            </a:r>
            <a:br>
              <a:rPr lang="en-US" dirty="0">
                <a:latin typeface="Lato" panose="020F0502020204030203" pitchFamily="34" charset="0"/>
                <a:ea typeface="Lato" panose="020F0502020204030203" pitchFamily="34" charset="0"/>
                <a:cs typeface="Lato" panose="020F0502020204030203" pitchFamily="34" charset="0"/>
              </a:rPr>
            </a:br>
            <a:r>
              <a:rPr lang="en-US" dirty="0">
                <a:latin typeface="Lato" panose="020F0502020204030203" pitchFamily="34" charset="0"/>
                <a:ea typeface="Lato" panose="020F0502020204030203" pitchFamily="34" charset="0"/>
                <a:cs typeface="Lato" panose="020F0502020204030203" pitchFamily="34" charset="0"/>
              </a:rPr>
              <a:t>(or </a:t>
            </a:r>
            <a:r>
              <a:rPr lang="en-US" dirty="0" err="1">
                <a:latin typeface="Lato" panose="020F0502020204030203" pitchFamily="34" charset="0"/>
                <a:ea typeface="Lato" panose="020F0502020204030203" pitchFamily="34" charset="0"/>
                <a:cs typeface="Lato" panose="020F0502020204030203" pitchFamily="34" charset="0"/>
              </a:rPr>
              <a:t>KRaft</a:t>
            </a:r>
            <a:r>
              <a:rPr lang="en-US" dirty="0">
                <a:latin typeface="Lato" panose="020F0502020204030203" pitchFamily="34" charset="0"/>
                <a:ea typeface="Lato" panose="020F0502020204030203" pitchFamily="34" charset="0"/>
                <a:cs typeface="Lato" panose="020F0502020204030203" pitchFamily="34" charset="0"/>
              </a:rPr>
              <a:t>)</a:t>
            </a:r>
          </a:p>
        </p:txBody>
      </p:sp>
      <p:sp>
        <p:nvSpPr>
          <p:cNvPr id="21" name="Rectangle 20">
            <a:extLst>
              <a:ext uri="{FF2B5EF4-FFF2-40B4-BE49-F238E27FC236}">
                <a16:creationId xmlns:a16="http://schemas.microsoft.com/office/drawing/2014/main" id="{50CEDE4A-EED4-23BF-DF98-49C39A68116F}"/>
              </a:ext>
            </a:extLst>
          </p:cNvPr>
          <p:cNvSpPr/>
          <p:nvPr/>
        </p:nvSpPr>
        <p:spPr>
          <a:xfrm>
            <a:off x="3644629" y="2405308"/>
            <a:ext cx="5272392" cy="2334224"/>
          </a:xfrm>
          <a:prstGeom prst="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0E5E5462-3718-3485-CD2A-7862D46B8988}"/>
              </a:ext>
            </a:extLst>
          </p:cNvPr>
          <p:cNvCxnSpPr>
            <a:cxnSpLocks/>
          </p:cNvCxnSpPr>
          <p:nvPr/>
        </p:nvCxnSpPr>
        <p:spPr>
          <a:xfrm>
            <a:off x="2918297" y="2774826"/>
            <a:ext cx="79369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4A0B7F9-D061-C874-8807-B1B0E5CA01FA}"/>
              </a:ext>
            </a:extLst>
          </p:cNvPr>
          <p:cNvCxnSpPr>
            <a:cxnSpLocks/>
          </p:cNvCxnSpPr>
          <p:nvPr/>
        </p:nvCxnSpPr>
        <p:spPr>
          <a:xfrm>
            <a:off x="2918296" y="3602511"/>
            <a:ext cx="79369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477F6AE-C23C-A4EB-5682-EB3ACB23ADAC}"/>
              </a:ext>
            </a:extLst>
          </p:cNvPr>
          <p:cNvCxnSpPr>
            <a:cxnSpLocks/>
          </p:cNvCxnSpPr>
          <p:nvPr/>
        </p:nvCxnSpPr>
        <p:spPr>
          <a:xfrm>
            <a:off x="2918295" y="4426154"/>
            <a:ext cx="79369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E08AE2B-7133-173D-435E-0629625BDEFA}"/>
              </a:ext>
            </a:extLst>
          </p:cNvPr>
          <p:cNvCxnSpPr>
            <a:cxnSpLocks/>
          </p:cNvCxnSpPr>
          <p:nvPr/>
        </p:nvCxnSpPr>
        <p:spPr>
          <a:xfrm>
            <a:off x="8565093" y="2764298"/>
            <a:ext cx="79369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C0661145-F73C-F925-CBE3-6BA0A927DF55}"/>
              </a:ext>
            </a:extLst>
          </p:cNvPr>
          <p:cNvCxnSpPr>
            <a:cxnSpLocks/>
          </p:cNvCxnSpPr>
          <p:nvPr/>
        </p:nvCxnSpPr>
        <p:spPr>
          <a:xfrm>
            <a:off x="8565092" y="3602510"/>
            <a:ext cx="79369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DA433CE3-9CDF-3F6B-5A06-8F85096A3BFE}"/>
              </a:ext>
            </a:extLst>
          </p:cNvPr>
          <p:cNvCxnSpPr>
            <a:cxnSpLocks/>
          </p:cNvCxnSpPr>
          <p:nvPr/>
        </p:nvCxnSpPr>
        <p:spPr>
          <a:xfrm>
            <a:off x="8565092" y="4433328"/>
            <a:ext cx="79369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A48F3E25-B72E-6DBF-CA81-0496F073BDA4}"/>
              </a:ext>
            </a:extLst>
          </p:cNvPr>
          <p:cNvSpPr txBox="1"/>
          <p:nvPr/>
        </p:nvSpPr>
        <p:spPr>
          <a:xfrm>
            <a:off x="5529047" y="2480520"/>
            <a:ext cx="1433854" cy="369332"/>
          </a:xfrm>
          <a:prstGeom prst="rect">
            <a:avLst/>
          </a:prstGeom>
          <a:noFill/>
        </p:spPr>
        <p:txBody>
          <a:bodyPr wrap="none" rtlCol="0">
            <a:spAutoFit/>
          </a:bodyPr>
          <a:lstStyle/>
          <a:p>
            <a:r>
              <a:rPr lang="en-US" b="1" dirty="0"/>
              <a:t>Kafka Cluster</a:t>
            </a:r>
          </a:p>
        </p:txBody>
      </p:sp>
      <p:cxnSp>
        <p:nvCxnSpPr>
          <p:cNvPr id="39" name="Connector: Elbow 38">
            <a:extLst>
              <a:ext uri="{FF2B5EF4-FFF2-40B4-BE49-F238E27FC236}">
                <a16:creationId xmlns:a16="http://schemas.microsoft.com/office/drawing/2014/main" id="{09F1FA49-AD55-5BB9-F345-9D03FC71FD3D}"/>
              </a:ext>
            </a:extLst>
          </p:cNvPr>
          <p:cNvCxnSpPr>
            <a:stCxn id="11" idx="4"/>
            <a:endCxn id="15" idx="1"/>
          </p:cNvCxnSpPr>
          <p:nvPr/>
        </p:nvCxnSpPr>
        <p:spPr>
          <a:xfrm rot="16200000" flipH="1">
            <a:off x="3028122" y="4382124"/>
            <a:ext cx="329457" cy="1176227"/>
          </a:xfrm>
          <a:prstGeom prst="bentConnector2">
            <a:avLst/>
          </a:prstGeom>
          <a:ln w="38100">
            <a:solidFill>
              <a:schemeClr val="bg2">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D0242A7-0698-6DC3-18C3-0DF800846ECE}"/>
              </a:ext>
            </a:extLst>
          </p:cNvPr>
          <p:cNvCxnSpPr>
            <a:endCxn id="15" idx="3"/>
          </p:cNvCxnSpPr>
          <p:nvPr/>
        </p:nvCxnSpPr>
        <p:spPr>
          <a:xfrm rot="10800000" flipV="1">
            <a:off x="8806923" y="4799713"/>
            <a:ext cx="953163" cy="335254"/>
          </a:xfrm>
          <a:prstGeom prst="bentConnector3">
            <a:avLst>
              <a:gd name="adj1" fmla="val -348"/>
            </a:avLst>
          </a:prstGeom>
          <a:ln w="38100">
            <a:solidFill>
              <a:schemeClr val="tx1">
                <a:lumMod val="50000"/>
                <a:lumOff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22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DE7DD-0229-2015-F397-8549657C4B9E}"/>
              </a:ext>
            </a:extLst>
          </p:cNvPr>
          <p:cNvSpPr>
            <a:spLocks noGrp="1"/>
          </p:cNvSpPr>
          <p:nvPr>
            <p:ph idx="1"/>
          </p:nvPr>
        </p:nvSpPr>
        <p:spPr>
          <a:xfrm>
            <a:off x="584652" y="1081484"/>
            <a:ext cx="10515600" cy="4351338"/>
          </a:xfrm>
        </p:spPr>
        <p:txBody>
          <a:bodyPr/>
          <a:lstStyle/>
          <a:p>
            <a:pPr>
              <a:buFont typeface="Wingdings" panose="05000000000000000000" pitchFamily="2" charset="2"/>
              <a:buChar char="§"/>
            </a:pPr>
            <a:r>
              <a:rPr lang="en-US" dirty="0">
                <a:latin typeface="Lato" panose="020F0502020204030203" pitchFamily="34" charset="0"/>
                <a:ea typeface="Lato" panose="020F0502020204030203" pitchFamily="34" charset="0"/>
                <a:cs typeface="Lato" panose="020F0502020204030203" pitchFamily="34" charset="0"/>
              </a:rPr>
              <a:t>Launch Kafka Cluster and View in </a:t>
            </a:r>
            <a:r>
              <a:rPr lang="en-US" dirty="0" err="1">
                <a:latin typeface="Lato" panose="020F0502020204030203" pitchFamily="34" charset="0"/>
                <a:ea typeface="Lato" panose="020F0502020204030203" pitchFamily="34" charset="0"/>
                <a:cs typeface="Lato" panose="020F0502020204030203" pitchFamily="34" charset="0"/>
              </a:rPr>
              <a:t>Kafdrop</a:t>
            </a:r>
            <a:endParaRPr lang="en-US" dirty="0">
              <a:latin typeface="Lato" panose="020F0502020204030203" pitchFamily="34" charset="0"/>
              <a:ea typeface="Lato" panose="020F0502020204030203" pitchFamily="34" charset="0"/>
              <a:cs typeface="Lato" panose="020F0502020204030203" pitchFamily="34" charset="0"/>
            </a:endParaRPr>
          </a:p>
          <a:p>
            <a:pPr>
              <a:buFont typeface="Wingdings" panose="05000000000000000000" pitchFamily="2" charset="2"/>
              <a:buChar char="§"/>
            </a:pPr>
            <a:r>
              <a:rPr lang="en-US" dirty="0">
                <a:latin typeface="Lato" panose="020F0502020204030203" pitchFamily="34" charset="0"/>
                <a:ea typeface="Lato" panose="020F0502020204030203" pitchFamily="34" charset="0"/>
                <a:cs typeface="Lato" panose="020F0502020204030203" pitchFamily="34" charset="0"/>
              </a:rPr>
              <a:t>Create Topic and Attach Consumers and Producers</a:t>
            </a:r>
          </a:p>
          <a:p>
            <a:pPr>
              <a:buFont typeface="Wingdings" panose="05000000000000000000" pitchFamily="2" charset="2"/>
              <a:buChar char="§"/>
            </a:pPr>
            <a:r>
              <a:rPr lang="en-US" dirty="0">
                <a:latin typeface="Lato" panose="020F0502020204030203" pitchFamily="34" charset="0"/>
                <a:ea typeface="Lato" panose="020F0502020204030203" pitchFamily="34" charset="0"/>
                <a:cs typeface="Lato" panose="020F0502020204030203" pitchFamily="34" charset="0"/>
              </a:rPr>
              <a:t>Demonstrate Topic Durability</a:t>
            </a:r>
          </a:p>
        </p:txBody>
      </p:sp>
      <p:sp>
        <p:nvSpPr>
          <p:cNvPr id="4" name="Rectangle 3">
            <a:extLst>
              <a:ext uri="{FF2B5EF4-FFF2-40B4-BE49-F238E27FC236}">
                <a16:creationId xmlns:a16="http://schemas.microsoft.com/office/drawing/2014/main" id="{B480789B-DA66-1D02-1995-355CC470BC9B}"/>
              </a:ext>
            </a:extLst>
          </p:cNvPr>
          <p:cNvSpPr/>
          <p:nvPr/>
        </p:nvSpPr>
        <p:spPr>
          <a:xfrm>
            <a:off x="0" y="5796501"/>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Demo – Producers and </a:t>
            </a:r>
            <a:r>
              <a:rPr lang="en-US" sz="3200" b="1" dirty="0" err="1">
                <a:latin typeface="Lato" panose="020F0502020204030203" pitchFamily="34" charset="0"/>
                <a:ea typeface="Lato" panose="020F0502020204030203" pitchFamily="34" charset="0"/>
                <a:cs typeface="Lato" panose="020F0502020204030203" pitchFamily="34" charset="0"/>
              </a:rPr>
              <a:t>Consuimers</a:t>
            </a:r>
            <a:endParaRPr lang="en-US" sz="3200" b="1" dirty="0">
              <a:latin typeface="Lato" panose="020F0502020204030203" pitchFamily="34" charset="0"/>
              <a:ea typeface="Lato" panose="020F0502020204030203" pitchFamily="34" charset="0"/>
              <a:cs typeface="Lato" panose="020F0502020204030203" pitchFamily="34" charset="0"/>
            </a:endParaRPr>
          </a:p>
        </p:txBody>
      </p:sp>
      <p:pic>
        <p:nvPicPr>
          <p:cNvPr id="8" name="Picture 7">
            <a:extLst>
              <a:ext uri="{FF2B5EF4-FFF2-40B4-BE49-F238E27FC236}">
                <a16:creationId xmlns:a16="http://schemas.microsoft.com/office/drawing/2014/main" id="{C7106BFD-64CE-D33D-E640-49FE0B080F34}"/>
              </a:ext>
            </a:extLst>
          </p:cNvPr>
          <p:cNvPicPr>
            <a:picLocks noChangeAspect="1"/>
          </p:cNvPicPr>
          <p:nvPr/>
        </p:nvPicPr>
        <p:blipFill>
          <a:blip r:embed="rId2"/>
          <a:stretch>
            <a:fillRect/>
          </a:stretch>
        </p:blipFill>
        <p:spPr>
          <a:xfrm>
            <a:off x="9700887" y="2019869"/>
            <a:ext cx="1626682" cy="1509091"/>
          </a:xfrm>
          <a:prstGeom prst="rect">
            <a:avLst/>
          </a:prstGeom>
        </p:spPr>
      </p:pic>
    </p:spTree>
    <p:extLst>
      <p:ext uri="{BB962C8B-B14F-4D97-AF65-F5344CB8AC3E}">
        <p14:creationId xmlns:p14="http://schemas.microsoft.com/office/powerpoint/2010/main" val="311263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32"/>
        <p:cNvGrpSpPr/>
        <p:nvPr/>
      </p:nvGrpSpPr>
      <p:grpSpPr>
        <a:xfrm>
          <a:off x="0" y="0"/>
          <a:ext cx="0" cy="0"/>
          <a:chOff x="0" y="0"/>
          <a:chExt cx="0" cy="0"/>
        </a:xfrm>
      </p:grpSpPr>
      <p:sp useBgFill="1">
        <p:nvSpPr>
          <p:cNvPr id="451" name="Rectangle 450">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Freeform: Shape 451">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35" name="Google Shape;435;p63"/>
          <p:cNvPicPr preferRelativeResize="0"/>
          <p:nvPr/>
        </p:nvPicPr>
        <p:blipFill rotWithShape="1">
          <a:blip r:embed="rId3">
            <a:alphaModFix/>
          </a:blip>
          <a:srcRect/>
          <a:stretch/>
        </p:blipFill>
        <p:spPr>
          <a:xfrm>
            <a:off x="7398270" y="2417786"/>
            <a:ext cx="2360763" cy="2592980"/>
          </a:xfrm>
          <a:prstGeom prst="rect">
            <a:avLst/>
          </a:prstGeom>
          <a:noFill/>
          <a:ln>
            <a:noFill/>
          </a:ln>
        </p:spPr>
      </p:pic>
      <p:sp>
        <p:nvSpPr>
          <p:cNvPr id="436" name="Google Shape;436;p63"/>
          <p:cNvSpPr/>
          <p:nvPr/>
        </p:nvSpPr>
        <p:spPr>
          <a:xfrm>
            <a:off x="661501" y="1130557"/>
            <a:ext cx="3002791" cy="2950561"/>
          </a:xfrm>
          <a:prstGeom prst="donut">
            <a:avLst>
              <a:gd name="adj" fmla="val 20641"/>
            </a:avLst>
          </a:prstGeom>
          <a:solidFill>
            <a:schemeClr val="lt1"/>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buClr>
                <a:srgbClr val="000000"/>
              </a:buClr>
              <a:buSzPts val="1400"/>
            </a:pPr>
            <a:endParaRPr sz="1867">
              <a:solidFill>
                <a:schemeClr val="dk1"/>
              </a:solidFill>
              <a:latin typeface="Arial"/>
              <a:ea typeface="Arial"/>
              <a:cs typeface="Arial"/>
              <a:sym typeface="Arial"/>
            </a:endParaRPr>
          </a:p>
        </p:txBody>
      </p:sp>
      <p:sp>
        <p:nvSpPr>
          <p:cNvPr id="437" name="Google Shape;437;p63"/>
          <p:cNvSpPr txBox="1"/>
          <p:nvPr/>
        </p:nvSpPr>
        <p:spPr>
          <a:xfrm>
            <a:off x="3203811" y="2377851"/>
            <a:ext cx="3596769" cy="1878473"/>
          </a:xfrm>
          <a:prstGeom prst="rect">
            <a:avLst/>
          </a:prstGeom>
          <a:noFill/>
          <a:ln>
            <a:noFill/>
          </a:ln>
        </p:spPr>
        <p:txBody>
          <a:bodyPr spcFirstLastPara="1" wrap="square" lIns="121900" tIns="60933" rIns="121900" bIns="60933" anchor="t" anchorCtr="0">
            <a:spAutoFit/>
          </a:bodyPr>
          <a:lstStyle/>
          <a:p>
            <a:pPr defTabSz="731520">
              <a:spcAft>
                <a:spcPts val="600"/>
              </a:spcAft>
              <a:buClr>
                <a:srgbClr val="000000"/>
              </a:buClr>
              <a:buSzPts val="2000"/>
            </a:pPr>
            <a:r>
              <a:rPr lang="en-US" sz="2134" b="1" kern="1200">
                <a:solidFill>
                  <a:srgbClr val="000000"/>
                </a:solidFill>
                <a:latin typeface="Calibri"/>
                <a:ea typeface="+mn-ea"/>
                <a:cs typeface="Calibri"/>
                <a:sym typeface="Calibri"/>
              </a:rPr>
              <a:t>Justin </a:t>
            </a:r>
            <a:r>
              <a:rPr lang="en-US" sz="2134" b="1" kern="1200" err="1">
                <a:solidFill>
                  <a:srgbClr val="000000"/>
                </a:solidFill>
                <a:latin typeface="Calibri"/>
                <a:ea typeface="+mn-ea"/>
                <a:cs typeface="Calibri"/>
                <a:sym typeface="Calibri"/>
              </a:rPr>
              <a:t>Reock</a:t>
            </a:r>
            <a:endParaRPr lang="en-US" sz="2134" b="1" kern="1200">
              <a:solidFill>
                <a:srgbClr val="000000"/>
              </a:solidFill>
              <a:latin typeface="Calibri"/>
              <a:ea typeface="+mn-ea"/>
              <a:cs typeface="Calibri"/>
              <a:sym typeface="Calibri"/>
            </a:endParaRPr>
          </a:p>
          <a:p>
            <a:pPr defTabSz="731520">
              <a:spcAft>
                <a:spcPts val="600"/>
              </a:spcAft>
              <a:buClr>
                <a:srgbClr val="000000"/>
              </a:buClr>
              <a:buSzPts val="1600"/>
            </a:pPr>
            <a:r>
              <a:rPr lang="en-US" sz="1706" kern="1200">
                <a:solidFill>
                  <a:srgbClr val="000000"/>
                </a:solidFill>
                <a:latin typeface="Calibri"/>
                <a:ea typeface="+mn-ea"/>
                <a:cs typeface="Calibri"/>
                <a:sym typeface="Calibri"/>
              </a:rPr>
              <a:t>Tech Community Thought Leader</a:t>
            </a:r>
          </a:p>
          <a:p>
            <a:pPr defTabSz="731520">
              <a:spcAft>
                <a:spcPts val="600"/>
              </a:spcAft>
              <a:buClr>
                <a:srgbClr val="000000"/>
              </a:buClr>
              <a:buSzPts val="1600"/>
            </a:pPr>
            <a:r>
              <a:rPr lang="en-US" sz="1706" kern="1200">
                <a:solidFill>
                  <a:srgbClr val="000000"/>
                </a:solidFill>
                <a:latin typeface="Calibri"/>
                <a:ea typeface="+mn-ea"/>
                <a:cs typeface="Calibri"/>
                <a:sym typeface="Calibri"/>
              </a:rPr>
              <a:t>Field CTO / Chief Evangelist</a:t>
            </a:r>
            <a:endParaRPr lang="en-US" sz="1494" kern="1200">
              <a:solidFill>
                <a:srgbClr val="000000"/>
              </a:solidFill>
              <a:latin typeface="Arial"/>
              <a:ea typeface="+mn-ea"/>
              <a:cs typeface="Arial"/>
              <a:sym typeface="Arial"/>
            </a:endParaRPr>
          </a:p>
          <a:p>
            <a:pPr defTabSz="731520">
              <a:spcAft>
                <a:spcPts val="600"/>
              </a:spcAft>
              <a:buClr>
                <a:srgbClr val="000000"/>
              </a:buClr>
              <a:buSzPts val="1400"/>
            </a:pPr>
            <a:endParaRPr lang="en-US" sz="1494" kern="1200">
              <a:solidFill>
                <a:srgbClr val="000000"/>
              </a:solidFill>
              <a:latin typeface="Calibri"/>
              <a:ea typeface="+mn-ea"/>
              <a:cs typeface="Calibri"/>
              <a:sym typeface="Calibri"/>
            </a:endParaRPr>
          </a:p>
          <a:p>
            <a:pPr>
              <a:spcAft>
                <a:spcPts val="600"/>
              </a:spcAft>
              <a:buClr>
                <a:srgbClr val="000000"/>
              </a:buClr>
              <a:buSzPts val="1400"/>
            </a:pPr>
            <a:endParaRPr lang="en-US" sz="1867">
              <a:solidFill>
                <a:srgbClr val="000000"/>
              </a:solidFill>
              <a:latin typeface="Calibri"/>
              <a:ea typeface="Calibri"/>
              <a:cs typeface="Calibri"/>
              <a:sym typeface="Calibri"/>
            </a:endParaRPr>
          </a:p>
        </p:txBody>
      </p:sp>
      <p:sp>
        <p:nvSpPr>
          <p:cNvPr id="438" name="Google Shape;438;p63"/>
          <p:cNvSpPr/>
          <p:nvPr/>
        </p:nvSpPr>
        <p:spPr>
          <a:xfrm>
            <a:off x="1254146" y="3627261"/>
            <a:ext cx="5041618" cy="1257916"/>
          </a:xfrm>
          <a:prstGeom prst="rect">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121900" tIns="60933" rIns="121900" bIns="60933" anchor="t" anchorCtr="0">
            <a:noAutofit/>
          </a:bodyPr>
          <a:lstStyle/>
          <a:p>
            <a:pPr defTabSz="731520">
              <a:spcAft>
                <a:spcPts val="600"/>
              </a:spcAft>
              <a:buClr>
                <a:srgbClr val="000000"/>
              </a:buClr>
              <a:buSzPts val="1400"/>
            </a:pPr>
            <a:r>
              <a:rPr lang="en-US" sz="1494" kern="1200">
                <a:solidFill>
                  <a:schemeClr val="lt1"/>
                </a:solidFill>
                <a:latin typeface="Calibri"/>
                <a:ea typeface="+mn-ea"/>
                <a:cs typeface="Calibri"/>
                <a:sym typeface="Calibri"/>
              </a:rPr>
              <a:t>Justin has over 20 years of experience working in various software roles including JEE work. He is an outspoken free software evangelist, delivering enterprise solutions, technical leadership, various publications and community education on databases, architectures, and integration projects.</a:t>
            </a:r>
            <a:endParaRPr lang="en-US" sz="1867">
              <a:solidFill>
                <a:schemeClr val="lt1"/>
              </a:solidFill>
              <a:latin typeface="Calibri"/>
              <a:ea typeface="Calibri"/>
              <a:cs typeface="Calibri"/>
              <a:sym typeface="Calibri"/>
            </a:endParaRPr>
          </a:p>
        </p:txBody>
      </p:sp>
      <p:sp>
        <p:nvSpPr>
          <p:cNvPr id="439" name="Google Shape;439;p63"/>
          <p:cNvSpPr/>
          <p:nvPr/>
        </p:nvSpPr>
        <p:spPr>
          <a:xfrm>
            <a:off x="1579904" y="5164717"/>
            <a:ext cx="1792414" cy="562727"/>
          </a:xfrm>
          <a:prstGeom prst="rect">
            <a:avLst/>
          </a:prstGeom>
          <a:noFill/>
          <a:ln>
            <a:noFill/>
          </a:ln>
        </p:spPr>
        <p:txBody>
          <a:bodyPr spcFirstLastPara="1" wrap="square" lIns="121900" tIns="60933" rIns="121900" bIns="60933" anchor="t" anchorCtr="0">
            <a:noAutofit/>
          </a:bodyPr>
          <a:lstStyle/>
          <a:p>
            <a:pPr defTabSz="731520">
              <a:spcAft>
                <a:spcPts val="600"/>
              </a:spcAft>
              <a:buClr>
                <a:srgbClr val="000000"/>
              </a:buClr>
              <a:buSzPts val="1400"/>
            </a:pPr>
            <a:r>
              <a:rPr lang="en-US" sz="1494" u="sng" kern="1200" dirty="0">
                <a:solidFill>
                  <a:srgbClr val="000000"/>
                </a:solidFill>
                <a:latin typeface="Arial"/>
                <a:ea typeface="+mn-ea"/>
                <a:cs typeface="Arial"/>
                <a:sym typeface="Arial"/>
                <a:hlinkClick r:id="rId4">
                  <a:extLst>
                    <a:ext uri="{A12FA001-AC4F-418D-AE19-62706E023703}">
                      <ahyp:hlinkClr xmlns:ahyp="http://schemas.microsoft.com/office/drawing/2018/hyperlinkcolor" val="tx"/>
                    </a:ext>
                  </a:extLst>
                </a:hlinkClick>
              </a:rPr>
              <a:t>@justinreock</a:t>
            </a:r>
            <a:endParaRPr lang="en-US" sz="1494" kern="1200" dirty="0">
              <a:solidFill>
                <a:srgbClr val="000000"/>
              </a:solidFill>
              <a:latin typeface="Arial"/>
              <a:ea typeface="+mn-ea"/>
              <a:cs typeface="Arial"/>
              <a:sym typeface="Arial"/>
            </a:endParaRPr>
          </a:p>
          <a:p>
            <a:pPr>
              <a:spcAft>
                <a:spcPts val="600"/>
              </a:spcAft>
              <a:buClr>
                <a:srgbClr val="000000"/>
              </a:buClr>
              <a:buSzPts val="1400"/>
            </a:pPr>
            <a:endParaRPr lang="en-US" sz="1867" dirty="0">
              <a:solidFill>
                <a:srgbClr val="000000"/>
              </a:solidFill>
              <a:latin typeface="Arial"/>
              <a:ea typeface="Arial"/>
              <a:cs typeface="Arial"/>
              <a:sym typeface="Arial"/>
            </a:endParaRPr>
          </a:p>
        </p:txBody>
      </p:sp>
      <p:pic>
        <p:nvPicPr>
          <p:cNvPr id="440" name="Google Shape;440;p63" descr="Linkedin - Free social media icons"/>
          <p:cNvPicPr preferRelativeResize="0"/>
          <p:nvPr/>
        </p:nvPicPr>
        <p:blipFill rotWithShape="1">
          <a:blip r:embed="rId5">
            <a:alphaModFix/>
            <a:biLevel thresh="50000"/>
          </a:blip>
          <a:srcRect/>
          <a:stretch/>
        </p:blipFill>
        <p:spPr>
          <a:xfrm>
            <a:off x="1291581" y="5164717"/>
            <a:ext cx="288324" cy="288324"/>
          </a:xfrm>
          <a:prstGeom prst="rect">
            <a:avLst/>
          </a:prstGeom>
          <a:noFill/>
          <a:ln>
            <a:noFill/>
          </a:ln>
        </p:spPr>
      </p:pic>
      <p:pic>
        <p:nvPicPr>
          <p:cNvPr id="441" name="Google Shape;441;p63"/>
          <p:cNvPicPr preferRelativeResize="0"/>
          <p:nvPr/>
        </p:nvPicPr>
        <p:blipFill rotWithShape="1">
          <a:blip r:embed="rId6">
            <a:alphaModFix/>
          </a:blip>
          <a:srcRect/>
          <a:stretch/>
        </p:blipFill>
        <p:spPr>
          <a:xfrm>
            <a:off x="7273777" y="2089805"/>
            <a:ext cx="2609729" cy="3236064"/>
          </a:xfrm>
          <a:prstGeom prst="rect">
            <a:avLst/>
          </a:prstGeom>
          <a:noFill/>
          <a:ln>
            <a:noFill/>
          </a:ln>
        </p:spPr>
      </p:pic>
      <p:pic>
        <p:nvPicPr>
          <p:cNvPr id="442" name="Google Shape;442;p63" descr="A picture containing person, person, indoor, shirt&#10;&#10;Description automatically generated"/>
          <p:cNvPicPr preferRelativeResize="0"/>
          <p:nvPr/>
        </p:nvPicPr>
        <p:blipFill rotWithShape="1">
          <a:blip r:embed="rId7">
            <a:alphaModFix/>
          </a:blip>
          <a:srcRect/>
          <a:stretch/>
        </p:blipFill>
        <p:spPr>
          <a:xfrm>
            <a:off x="643467" y="2089805"/>
            <a:ext cx="2728851" cy="153745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A710F-D61B-EC53-47AF-E93CC84601D5}"/>
              </a:ext>
            </a:extLst>
          </p:cNvPr>
          <p:cNvSpPr>
            <a:spLocks noGrp="1"/>
          </p:cNvSpPr>
          <p:nvPr>
            <p:ph idx="1"/>
          </p:nvPr>
        </p:nvSpPr>
        <p:spPr>
          <a:xfrm>
            <a:off x="601493" y="1559736"/>
            <a:ext cx="11382983" cy="4351338"/>
          </a:xfrm>
        </p:spPr>
        <p:txBody>
          <a:bodyPr>
            <a:normAutofit/>
          </a:bodyPr>
          <a:lstStyle/>
          <a:p>
            <a:pPr>
              <a:buFont typeface="Wingdings" panose="05000000000000000000" pitchFamily="2" charset="2"/>
              <a:buChar char="§"/>
            </a:pPr>
            <a:r>
              <a:rPr lang="en-US" sz="2000" dirty="0">
                <a:latin typeface="Lato" panose="020F0502020204030203" pitchFamily="34" charset="0"/>
                <a:ea typeface="Lato" panose="020F0502020204030203" pitchFamily="34" charset="0"/>
                <a:cs typeface="Lato" panose="020F0502020204030203" pitchFamily="34" charset="0"/>
              </a:rPr>
              <a:t>In most messaging systems, data is </a:t>
            </a:r>
            <a:r>
              <a:rPr lang="en-US" sz="2000" b="1" dirty="0">
                <a:latin typeface="Lato" panose="020F0502020204030203" pitchFamily="34" charset="0"/>
                <a:ea typeface="Lato" panose="020F0502020204030203" pitchFamily="34" charset="0"/>
                <a:cs typeface="Lato" panose="020F0502020204030203" pitchFamily="34" charset="0"/>
              </a:rPr>
              <a:t>produced at a rate faster than it is consumed</a:t>
            </a:r>
          </a:p>
          <a:p>
            <a:pPr>
              <a:buFont typeface="Wingdings" panose="05000000000000000000" pitchFamily="2" charset="2"/>
              <a:buChar char="§"/>
            </a:pPr>
            <a:r>
              <a:rPr lang="en-US" sz="2000" dirty="0">
                <a:latin typeface="Lato" panose="020F0502020204030203" pitchFamily="34" charset="0"/>
                <a:ea typeface="Lato" panose="020F0502020204030203" pitchFamily="34" charset="0"/>
                <a:cs typeface="Lato" panose="020F0502020204030203" pitchFamily="34" charset="0"/>
              </a:rPr>
              <a:t>This </a:t>
            </a:r>
            <a:r>
              <a:rPr lang="en-US" sz="2000" b="1" dirty="0">
                <a:latin typeface="Lato" panose="020F0502020204030203" pitchFamily="34" charset="0"/>
                <a:ea typeface="Lato" panose="020F0502020204030203" pitchFamily="34" charset="0"/>
                <a:cs typeface="Lato" panose="020F0502020204030203" pitchFamily="34" charset="0"/>
              </a:rPr>
              <a:t>creates “backpressure” </a:t>
            </a:r>
            <a:r>
              <a:rPr lang="en-US" sz="2000" dirty="0">
                <a:latin typeface="Lato" panose="020F0502020204030203" pitchFamily="34" charset="0"/>
                <a:ea typeface="Lato" panose="020F0502020204030203" pitchFamily="34" charset="0"/>
                <a:cs typeface="Lato" panose="020F0502020204030203" pitchFamily="34" charset="0"/>
              </a:rPr>
              <a:t>on Producers </a:t>
            </a:r>
          </a:p>
          <a:p>
            <a:pPr>
              <a:buFont typeface="Wingdings" panose="05000000000000000000" pitchFamily="2" charset="2"/>
              <a:buChar char="§"/>
            </a:pPr>
            <a:r>
              <a:rPr lang="en-US" sz="2000" dirty="0">
                <a:latin typeface="Lato" panose="020F0502020204030203" pitchFamily="34" charset="0"/>
                <a:ea typeface="Lato" panose="020F0502020204030203" pitchFamily="34" charset="0"/>
                <a:cs typeface="Lato" panose="020F0502020204030203" pitchFamily="34" charset="0"/>
              </a:rPr>
              <a:t>Many solutions have been presented, from </a:t>
            </a:r>
            <a:r>
              <a:rPr lang="en-US" sz="2000" b="1" dirty="0">
                <a:latin typeface="Lato" panose="020F0502020204030203" pitchFamily="34" charset="0"/>
                <a:ea typeface="Lato" panose="020F0502020204030203" pitchFamily="34" charset="0"/>
                <a:cs typeface="Lato" panose="020F0502020204030203" pitchFamily="34" charset="0"/>
              </a:rPr>
              <a:t>Producer Flow Control</a:t>
            </a:r>
            <a:r>
              <a:rPr lang="en-US" sz="2000" dirty="0">
                <a:latin typeface="Lato" panose="020F0502020204030203" pitchFamily="34" charset="0"/>
                <a:ea typeface="Lato" panose="020F0502020204030203" pitchFamily="34" charset="0"/>
                <a:cs typeface="Lato" panose="020F0502020204030203" pitchFamily="34" charset="0"/>
              </a:rPr>
              <a:t> to horizontally-scaled </a:t>
            </a:r>
            <a:r>
              <a:rPr lang="en-US" sz="2000" b="1" dirty="0">
                <a:latin typeface="Lato" panose="020F0502020204030203" pitchFamily="34" charset="0"/>
                <a:ea typeface="Lato" panose="020F0502020204030203" pitchFamily="34" charset="0"/>
                <a:cs typeface="Lato" panose="020F0502020204030203" pitchFamily="34" charset="0"/>
              </a:rPr>
              <a:t>Networks of Brokers</a:t>
            </a:r>
          </a:p>
          <a:p>
            <a:pPr>
              <a:buFont typeface="Wingdings" panose="05000000000000000000" pitchFamily="2" charset="2"/>
              <a:buChar char="§"/>
            </a:pPr>
            <a:r>
              <a:rPr lang="en-US" sz="2000" dirty="0">
                <a:latin typeface="Lato" panose="020F0502020204030203" pitchFamily="34" charset="0"/>
                <a:ea typeface="Lato" panose="020F0502020204030203" pitchFamily="34" charset="0"/>
                <a:cs typeface="Lato" panose="020F0502020204030203" pitchFamily="34" charset="0"/>
              </a:rPr>
              <a:t>Consumers </a:t>
            </a:r>
            <a:r>
              <a:rPr lang="en-US" sz="2000" b="1" dirty="0">
                <a:latin typeface="Lato" panose="020F0502020204030203" pitchFamily="34" charset="0"/>
                <a:ea typeface="Lato" panose="020F0502020204030203" pitchFamily="34" charset="0"/>
                <a:cs typeface="Lato" panose="020F0502020204030203" pitchFamily="34" charset="0"/>
              </a:rPr>
              <a:t>need to load balance </a:t>
            </a:r>
            <a:r>
              <a:rPr lang="en-US" sz="2000" dirty="0">
                <a:latin typeface="Lato" panose="020F0502020204030203" pitchFamily="34" charset="0"/>
                <a:ea typeface="Lato" panose="020F0502020204030203" pitchFamily="34" charset="0"/>
                <a:cs typeface="Lato" panose="020F0502020204030203" pitchFamily="34" charset="0"/>
              </a:rPr>
              <a:t>processing of messages</a:t>
            </a:r>
          </a:p>
          <a:p>
            <a:pPr>
              <a:buFont typeface="Wingdings" panose="05000000000000000000" pitchFamily="2" charset="2"/>
              <a:buChar char="§"/>
            </a:pP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6" name="Rectangle 5">
            <a:extLst>
              <a:ext uri="{FF2B5EF4-FFF2-40B4-BE49-F238E27FC236}">
                <a16:creationId xmlns:a16="http://schemas.microsoft.com/office/drawing/2014/main" id="{CECE68A9-906D-EC72-A65A-F828FBA53A76}"/>
              </a:ext>
            </a:extLst>
          </p:cNvPr>
          <p:cNvSpPr/>
          <p:nvPr/>
        </p:nvSpPr>
        <p:spPr>
          <a:xfrm>
            <a:off x="16213" y="6426"/>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Traditional Problems with Scale</a:t>
            </a:r>
          </a:p>
        </p:txBody>
      </p:sp>
      <p:pic>
        <p:nvPicPr>
          <p:cNvPr id="2050" name="Picture 2">
            <a:extLst>
              <a:ext uri="{FF2B5EF4-FFF2-40B4-BE49-F238E27FC236}">
                <a16:creationId xmlns:a16="http://schemas.microsoft.com/office/drawing/2014/main" id="{58145E1E-990E-055B-DD63-00B2DCA550C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13070" y="3800272"/>
            <a:ext cx="3365860" cy="2532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792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498CD5-A80B-D4DF-A33D-8C496B403671}"/>
              </a:ext>
            </a:extLst>
          </p:cNvPr>
          <p:cNvSpPr>
            <a:spLocks noGrp="1"/>
          </p:cNvSpPr>
          <p:nvPr>
            <p:ph idx="1"/>
          </p:nvPr>
        </p:nvSpPr>
        <p:spPr/>
        <p:txBody>
          <a:bodyPr/>
          <a:lstStyle/>
          <a:p>
            <a:pPr marL="0" indent="0">
              <a:buNone/>
            </a:pPr>
            <a:r>
              <a:rPr lang="en-US" dirty="0"/>
              <a:t>Recall that in queuing Scenarios, Consumers load balance messages from Queues </a:t>
            </a:r>
          </a:p>
        </p:txBody>
      </p:sp>
      <p:pic>
        <p:nvPicPr>
          <p:cNvPr id="4" name="Google Shape;433;p48">
            <a:extLst>
              <a:ext uri="{FF2B5EF4-FFF2-40B4-BE49-F238E27FC236}">
                <a16:creationId xmlns:a16="http://schemas.microsoft.com/office/drawing/2014/main" id="{810B4D10-719E-BD55-8814-4935BE0448B7}"/>
              </a:ext>
            </a:extLst>
          </p:cNvPr>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1583557" y="4053746"/>
            <a:ext cx="677004" cy="677004"/>
          </a:xfrm>
          <a:prstGeom prst="rect">
            <a:avLst/>
          </a:prstGeom>
          <a:noFill/>
          <a:ln>
            <a:noFill/>
          </a:ln>
        </p:spPr>
      </p:pic>
      <p:pic>
        <p:nvPicPr>
          <p:cNvPr id="5" name="Google Shape;434;p48">
            <a:extLst>
              <a:ext uri="{FF2B5EF4-FFF2-40B4-BE49-F238E27FC236}">
                <a16:creationId xmlns:a16="http://schemas.microsoft.com/office/drawing/2014/main" id="{84F6A81D-BF90-A59B-4883-90129A54A03C}"/>
              </a:ext>
            </a:extLst>
          </p:cNvPr>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2267005" y="4053746"/>
            <a:ext cx="677004" cy="677004"/>
          </a:xfrm>
          <a:prstGeom prst="rect">
            <a:avLst/>
          </a:prstGeom>
          <a:noFill/>
          <a:ln>
            <a:noFill/>
          </a:ln>
        </p:spPr>
      </p:pic>
      <p:pic>
        <p:nvPicPr>
          <p:cNvPr id="6" name="Google Shape;435;p48">
            <a:extLst>
              <a:ext uri="{FF2B5EF4-FFF2-40B4-BE49-F238E27FC236}">
                <a16:creationId xmlns:a16="http://schemas.microsoft.com/office/drawing/2014/main" id="{3F3AEEE4-36C8-1063-ED99-FD416FD81F55}"/>
              </a:ext>
            </a:extLst>
          </p:cNvPr>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2950453" y="4053746"/>
            <a:ext cx="677004" cy="677004"/>
          </a:xfrm>
          <a:prstGeom prst="rect">
            <a:avLst/>
          </a:prstGeom>
          <a:noFill/>
          <a:ln>
            <a:noFill/>
          </a:ln>
        </p:spPr>
      </p:pic>
      <p:pic>
        <p:nvPicPr>
          <p:cNvPr id="7" name="Google Shape;436;p48">
            <a:extLst>
              <a:ext uri="{FF2B5EF4-FFF2-40B4-BE49-F238E27FC236}">
                <a16:creationId xmlns:a16="http://schemas.microsoft.com/office/drawing/2014/main" id="{65CF05BD-BF63-39A1-4CDF-1524EB9C14C3}"/>
              </a:ext>
            </a:extLst>
          </p:cNvPr>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627457" y="4053746"/>
            <a:ext cx="677004" cy="677004"/>
          </a:xfrm>
          <a:prstGeom prst="rect">
            <a:avLst/>
          </a:prstGeom>
          <a:noFill/>
          <a:ln>
            <a:noFill/>
          </a:ln>
        </p:spPr>
      </p:pic>
      <p:pic>
        <p:nvPicPr>
          <p:cNvPr id="8" name="Google Shape;437;p48">
            <a:extLst>
              <a:ext uri="{FF2B5EF4-FFF2-40B4-BE49-F238E27FC236}">
                <a16:creationId xmlns:a16="http://schemas.microsoft.com/office/drawing/2014/main" id="{4E105715-1DB8-788B-42A6-D6949FA1DA7C}"/>
              </a:ext>
            </a:extLst>
          </p:cNvPr>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4303646" y="4053746"/>
            <a:ext cx="677004" cy="677004"/>
          </a:xfrm>
          <a:prstGeom prst="rect">
            <a:avLst/>
          </a:prstGeom>
          <a:noFill/>
          <a:ln>
            <a:noFill/>
          </a:ln>
        </p:spPr>
      </p:pic>
      <p:pic>
        <p:nvPicPr>
          <p:cNvPr id="9" name="Google Shape;438;p48">
            <a:extLst>
              <a:ext uri="{FF2B5EF4-FFF2-40B4-BE49-F238E27FC236}">
                <a16:creationId xmlns:a16="http://schemas.microsoft.com/office/drawing/2014/main" id="{2F78C616-20BD-186A-6C9A-D254B3C84C93}"/>
              </a:ext>
            </a:extLst>
          </p:cNvPr>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4980650" y="4053746"/>
            <a:ext cx="677004" cy="677004"/>
          </a:xfrm>
          <a:prstGeom prst="rect">
            <a:avLst/>
          </a:prstGeom>
          <a:noFill/>
          <a:ln>
            <a:noFill/>
          </a:ln>
        </p:spPr>
      </p:pic>
      <p:pic>
        <p:nvPicPr>
          <p:cNvPr id="10" name="Google Shape;439;p48">
            <a:extLst>
              <a:ext uri="{FF2B5EF4-FFF2-40B4-BE49-F238E27FC236}">
                <a16:creationId xmlns:a16="http://schemas.microsoft.com/office/drawing/2014/main" id="{75648C20-DB9A-10FB-6705-E70A47C1F7B8}"/>
              </a:ext>
            </a:extLst>
          </p:cNvPr>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664098" y="4053746"/>
            <a:ext cx="677004" cy="677004"/>
          </a:xfrm>
          <a:prstGeom prst="rect">
            <a:avLst/>
          </a:prstGeom>
          <a:noFill/>
          <a:ln>
            <a:noFill/>
          </a:ln>
        </p:spPr>
      </p:pic>
      <p:pic>
        <p:nvPicPr>
          <p:cNvPr id="11" name="Google Shape;440;p48">
            <a:extLst>
              <a:ext uri="{FF2B5EF4-FFF2-40B4-BE49-F238E27FC236}">
                <a16:creationId xmlns:a16="http://schemas.microsoft.com/office/drawing/2014/main" id="{B3EF7EE8-5A38-1498-671C-7F7AA66DD70D}"/>
              </a:ext>
            </a:extLst>
          </p:cNvPr>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6347546" y="4053746"/>
            <a:ext cx="677004" cy="677004"/>
          </a:xfrm>
          <a:prstGeom prst="rect">
            <a:avLst/>
          </a:prstGeom>
          <a:noFill/>
          <a:ln>
            <a:noFill/>
          </a:ln>
        </p:spPr>
      </p:pic>
      <p:pic>
        <p:nvPicPr>
          <p:cNvPr id="12" name="Google Shape;441;p48">
            <a:extLst>
              <a:ext uri="{FF2B5EF4-FFF2-40B4-BE49-F238E27FC236}">
                <a16:creationId xmlns:a16="http://schemas.microsoft.com/office/drawing/2014/main" id="{A59D8E6C-E209-05BC-DCDA-24093EC0FB10}"/>
              </a:ext>
            </a:extLst>
          </p:cNvPr>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7030994" y="4053746"/>
            <a:ext cx="677004" cy="677004"/>
          </a:xfrm>
          <a:prstGeom prst="rect">
            <a:avLst/>
          </a:prstGeom>
          <a:noFill/>
          <a:ln>
            <a:noFill/>
          </a:ln>
        </p:spPr>
      </p:pic>
      <p:pic>
        <p:nvPicPr>
          <p:cNvPr id="13" name="Google Shape;442;p48">
            <a:extLst>
              <a:ext uri="{FF2B5EF4-FFF2-40B4-BE49-F238E27FC236}">
                <a16:creationId xmlns:a16="http://schemas.microsoft.com/office/drawing/2014/main" id="{474F590F-9B16-35D6-70C6-DB6A770A9C8C}"/>
              </a:ext>
            </a:extLst>
          </p:cNvPr>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7700739" y="4053746"/>
            <a:ext cx="677004" cy="677004"/>
          </a:xfrm>
          <a:prstGeom prst="rect">
            <a:avLst/>
          </a:prstGeom>
          <a:noFill/>
          <a:ln>
            <a:noFill/>
          </a:ln>
        </p:spPr>
      </p:pic>
      <p:sp>
        <p:nvSpPr>
          <p:cNvPr id="14" name="Google Shape;443;p48">
            <a:extLst>
              <a:ext uri="{FF2B5EF4-FFF2-40B4-BE49-F238E27FC236}">
                <a16:creationId xmlns:a16="http://schemas.microsoft.com/office/drawing/2014/main" id="{BEF66160-3D56-2A9F-0E39-22291057798B}"/>
              </a:ext>
            </a:extLst>
          </p:cNvPr>
          <p:cNvSpPr/>
          <p:nvPr/>
        </p:nvSpPr>
        <p:spPr>
          <a:xfrm>
            <a:off x="9557929" y="2995266"/>
            <a:ext cx="1474098" cy="629920"/>
          </a:xfrm>
          <a:prstGeom prst="roundRect">
            <a:avLst>
              <a:gd name="adj" fmla="val 16667"/>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Consumer A</a:t>
            </a:r>
            <a:endParaRPr/>
          </a:p>
        </p:txBody>
      </p:sp>
      <p:sp>
        <p:nvSpPr>
          <p:cNvPr id="15" name="Google Shape;444;p48">
            <a:extLst>
              <a:ext uri="{FF2B5EF4-FFF2-40B4-BE49-F238E27FC236}">
                <a16:creationId xmlns:a16="http://schemas.microsoft.com/office/drawing/2014/main" id="{E821EBE5-A443-54D8-7BE4-79AC124FD15D}"/>
              </a:ext>
            </a:extLst>
          </p:cNvPr>
          <p:cNvSpPr/>
          <p:nvPr/>
        </p:nvSpPr>
        <p:spPr>
          <a:xfrm>
            <a:off x="9557929" y="4083732"/>
            <a:ext cx="1474098" cy="629920"/>
          </a:xfrm>
          <a:prstGeom prst="roundRect">
            <a:avLst>
              <a:gd name="adj" fmla="val 16667"/>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Consumer B</a:t>
            </a:r>
            <a:endParaRPr dirty="0"/>
          </a:p>
        </p:txBody>
      </p:sp>
      <p:sp>
        <p:nvSpPr>
          <p:cNvPr id="16" name="Google Shape;445;p48">
            <a:extLst>
              <a:ext uri="{FF2B5EF4-FFF2-40B4-BE49-F238E27FC236}">
                <a16:creationId xmlns:a16="http://schemas.microsoft.com/office/drawing/2014/main" id="{3A8FDD34-57A5-5794-E925-E5AE0947EE76}"/>
              </a:ext>
            </a:extLst>
          </p:cNvPr>
          <p:cNvSpPr/>
          <p:nvPr/>
        </p:nvSpPr>
        <p:spPr>
          <a:xfrm>
            <a:off x="9557929" y="5215764"/>
            <a:ext cx="1474098" cy="629920"/>
          </a:xfrm>
          <a:prstGeom prst="roundRect">
            <a:avLst>
              <a:gd name="adj" fmla="val 16667"/>
            </a:avLst>
          </a:prstGeom>
          <a:ln>
            <a:headEnd type="none" w="sm" len="sm"/>
            <a:tailEnd type="none" w="sm" len="s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Consumer C</a:t>
            </a:r>
            <a:endParaRPr dirty="0"/>
          </a:p>
        </p:txBody>
      </p:sp>
      <p:sp>
        <p:nvSpPr>
          <p:cNvPr id="17" name="Google Shape;446;p48">
            <a:extLst>
              <a:ext uri="{FF2B5EF4-FFF2-40B4-BE49-F238E27FC236}">
                <a16:creationId xmlns:a16="http://schemas.microsoft.com/office/drawing/2014/main" id="{C342B8F9-D4D8-18E4-CB65-9997D17DAF59}"/>
              </a:ext>
            </a:extLst>
          </p:cNvPr>
          <p:cNvSpPr/>
          <p:nvPr/>
        </p:nvSpPr>
        <p:spPr>
          <a:xfrm>
            <a:off x="7598113" y="4060190"/>
            <a:ext cx="894080" cy="653462"/>
          </a:xfrm>
          <a:prstGeom prst="roundRect">
            <a:avLst>
              <a:gd name="adj" fmla="val 16667"/>
            </a:avLst>
          </a:prstGeom>
          <a:noFill/>
          <a:ln w="53975" cap="flat" cmpd="sng">
            <a:solidFill>
              <a:srgbClr val="C2FF3D">
                <a:alpha val="619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447;p48">
            <a:extLst>
              <a:ext uri="{FF2B5EF4-FFF2-40B4-BE49-F238E27FC236}">
                <a16:creationId xmlns:a16="http://schemas.microsoft.com/office/drawing/2014/main" id="{35851BE3-3EBF-7F2C-9654-89F8D8AB8507}"/>
              </a:ext>
            </a:extLst>
          </p:cNvPr>
          <p:cNvSpPr/>
          <p:nvPr/>
        </p:nvSpPr>
        <p:spPr>
          <a:xfrm>
            <a:off x="6867514" y="4053216"/>
            <a:ext cx="894080" cy="653462"/>
          </a:xfrm>
          <a:prstGeom prst="roundRect">
            <a:avLst>
              <a:gd name="adj" fmla="val 16667"/>
            </a:avLst>
          </a:prstGeom>
          <a:noFill/>
          <a:ln w="53975" cap="flat" cmpd="sng">
            <a:solidFill>
              <a:srgbClr val="84D1E1">
                <a:alpha val="619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448;p48">
            <a:extLst>
              <a:ext uri="{FF2B5EF4-FFF2-40B4-BE49-F238E27FC236}">
                <a16:creationId xmlns:a16="http://schemas.microsoft.com/office/drawing/2014/main" id="{24869EFC-47DE-35A9-FF2A-FBCE6462C865}"/>
              </a:ext>
            </a:extLst>
          </p:cNvPr>
          <p:cNvSpPr/>
          <p:nvPr/>
        </p:nvSpPr>
        <p:spPr>
          <a:xfrm>
            <a:off x="6205680" y="4060190"/>
            <a:ext cx="894080" cy="653462"/>
          </a:xfrm>
          <a:prstGeom prst="roundRect">
            <a:avLst>
              <a:gd name="adj" fmla="val 16667"/>
            </a:avLst>
          </a:prstGeom>
          <a:noFill/>
          <a:ln w="53975" cap="flat" cmpd="sng">
            <a:solidFill>
              <a:srgbClr val="527CD9">
                <a:alpha val="619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0" name="Google Shape;449;p48">
            <a:extLst>
              <a:ext uri="{FF2B5EF4-FFF2-40B4-BE49-F238E27FC236}">
                <a16:creationId xmlns:a16="http://schemas.microsoft.com/office/drawing/2014/main" id="{979BBB5F-4B9A-C843-53EE-5283EA94B8D0}"/>
              </a:ext>
            </a:extLst>
          </p:cNvPr>
          <p:cNvCxnSpPr>
            <a:endCxn id="14" idx="1"/>
          </p:cNvCxnSpPr>
          <p:nvPr/>
        </p:nvCxnSpPr>
        <p:spPr>
          <a:xfrm rot="10800000" flipH="1">
            <a:off x="8492329" y="3310226"/>
            <a:ext cx="1065600" cy="773400"/>
          </a:xfrm>
          <a:prstGeom prst="straightConnector1">
            <a:avLst/>
          </a:prstGeom>
          <a:noFill/>
          <a:ln w="47625" cap="flat" cmpd="sng">
            <a:solidFill>
              <a:srgbClr val="C2FF3D">
                <a:alpha val="61960"/>
              </a:srgbClr>
            </a:solidFill>
            <a:prstDash val="solid"/>
            <a:miter lim="800000"/>
            <a:headEnd type="none" w="sm" len="sm"/>
            <a:tailEnd type="triangle" w="med" len="med"/>
          </a:ln>
        </p:spPr>
      </p:cxnSp>
      <p:cxnSp>
        <p:nvCxnSpPr>
          <p:cNvPr id="21" name="Google Shape;450;p48">
            <a:extLst>
              <a:ext uri="{FF2B5EF4-FFF2-40B4-BE49-F238E27FC236}">
                <a16:creationId xmlns:a16="http://schemas.microsoft.com/office/drawing/2014/main" id="{91E9B2CC-35F4-8BE6-F37C-C146AA95F1A7}"/>
              </a:ext>
            </a:extLst>
          </p:cNvPr>
          <p:cNvCxnSpPr>
            <a:stCxn id="18" idx="3"/>
            <a:endCxn id="15" idx="1"/>
          </p:cNvCxnSpPr>
          <p:nvPr/>
        </p:nvCxnSpPr>
        <p:spPr>
          <a:xfrm>
            <a:off x="7761594" y="4379947"/>
            <a:ext cx="1796400" cy="18600"/>
          </a:xfrm>
          <a:prstGeom prst="straightConnector1">
            <a:avLst/>
          </a:prstGeom>
          <a:noFill/>
          <a:ln w="44450" cap="flat" cmpd="sng">
            <a:solidFill>
              <a:srgbClr val="84D1E1">
                <a:alpha val="61960"/>
              </a:srgbClr>
            </a:solidFill>
            <a:prstDash val="solid"/>
            <a:miter lim="800000"/>
            <a:headEnd type="none" w="sm" len="sm"/>
            <a:tailEnd type="triangle" w="med" len="med"/>
          </a:ln>
        </p:spPr>
      </p:cxnSp>
      <p:cxnSp>
        <p:nvCxnSpPr>
          <p:cNvPr id="22" name="Google Shape;451;p48">
            <a:extLst>
              <a:ext uri="{FF2B5EF4-FFF2-40B4-BE49-F238E27FC236}">
                <a16:creationId xmlns:a16="http://schemas.microsoft.com/office/drawing/2014/main" id="{095FB4ED-5931-3C34-0E5A-B09AE5A5AC24}"/>
              </a:ext>
            </a:extLst>
          </p:cNvPr>
          <p:cNvCxnSpPr>
            <a:endCxn id="16" idx="1"/>
          </p:cNvCxnSpPr>
          <p:nvPr/>
        </p:nvCxnSpPr>
        <p:spPr>
          <a:xfrm>
            <a:off x="7031029" y="4694924"/>
            <a:ext cx="2526900" cy="835800"/>
          </a:xfrm>
          <a:prstGeom prst="straightConnector1">
            <a:avLst/>
          </a:prstGeom>
          <a:noFill/>
          <a:ln w="50800" cap="flat" cmpd="sng">
            <a:solidFill>
              <a:srgbClr val="527CD9">
                <a:alpha val="61960"/>
              </a:srgbClr>
            </a:solidFill>
            <a:prstDash val="solid"/>
            <a:miter lim="800000"/>
            <a:headEnd type="none" w="sm" len="sm"/>
            <a:tailEnd type="triangle" w="med" len="med"/>
          </a:ln>
        </p:spPr>
      </p:cxnSp>
      <p:sp>
        <p:nvSpPr>
          <p:cNvPr id="25" name="Rectangle 24">
            <a:extLst>
              <a:ext uri="{FF2B5EF4-FFF2-40B4-BE49-F238E27FC236}">
                <a16:creationId xmlns:a16="http://schemas.microsoft.com/office/drawing/2014/main" id="{B39B55C0-C1F5-03FD-9306-F2AC30AB6461}"/>
              </a:ext>
            </a:extLst>
          </p:cNvPr>
          <p:cNvSpPr/>
          <p:nvPr/>
        </p:nvSpPr>
        <p:spPr>
          <a:xfrm>
            <a:off x="0" y="4104"/>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Pattern: Queue Consumer Load Balancing</a:t>
            </a:r>
          </a:p>
        </p:txBody>
      </p:sp>
    </p:spTree>
    <p:extLst>
      <p:ext uri="{BB962C8B-B14F-4D97-AF65-F5344CB8AC3E}">
        <p14:creationId xmlns:p14="http://schemas.microsoft.com/office/powerpoint/2010/main" val="4017069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4ACC9-8115-F2D8-A0C6-37B25CDAAEC4}"/>
              </a:ext>
            </a:extLst>
          </p:cNvPr>
          <p:cNvSpPr>
            <a:spLocks noGrp="1"/>
          </p:cNvSpPr>
          <p:nvPr>
            <p:ph idx="1"/>
          </p:nvPr>
        </p:nvSpPr>
        <p:spPr>
          <a:xfrm>
            <a:off x="838200" y="1762260"/>
            <a:ext cx="10515600" cy="4351338"/>
          </a:xfrm>
        </p:spPr>
        <p:txBody>
          <a:bodyPr>
            <a:normAutofit/>
          </a:bodyPr>
          <a:lstStyle/>
          <a:p>
            <a:pPr>
              <a:buFont typeface="Wingdings" panose="05000000000000000000" pitchFamily="2" charset="2"/>
              <a:buChar char="§"/>
            </a:pPr>
            <a:r>
              <a:rPr lang="en-US" sz="2200" dirty="0">
                <a:latin typeface="Lato" panose="020F0502020204030203" pitchFamily="34" charset="0"/>
                <a:ea typeface="Lato" panose="020F0502020204030203" pitchFamily="34" charset="0"/>
                <a:cs typeface="Lato" panose="020F0502020204030203" pitchFamily="34" charset="0"/>
              </a:rPr>
              <a:t>Subscribers in Pub/Sub patterns are </a:t>
            </a:r>
            <a:r>
              <a:rPr lang="en-US" sz="2200" b="1" dirty="0">
                <a:latin typeface="Lato" panose="020F0502020204030203" pitchFamily="34" charset="0"/>
                <a:ea typeface="Lato" panose="020F0502020204030203" pitchFamily="34" charset="0"/>
                <a:cs typeface="Lato" panose="020F0502020204030203" pitchFamily="34" charset="0"/>
              </a:rPr>
              <a:t>traditionally single-threaded</a:t>
            </a:r>
          </a:p>
          <a:p>
            <a:pPr>
              <a:buFont typeface="Wingdings" panose="05000000000000000000" pitchFamily="2" charset="2"/>
              <a:buChar char="§"/>
            </a:pPr>
            <a:r>
              <a:rPr lang="en-US" sz="2200" b="1" dirty="0">
                <a:latin typeface="Lato" panose="020F0502020204030203" pitchFamily="34" charset="0"/>
                <a:ea typeface="Lato" panose="020F0502020204030203" pitchFamily="34" charset="0"/>
                <a:cs typeface="Lato" panose="020F0502020204030203" pitchFamily="34" charset="0"/>
              </a:rPr>
              <a:t>ActiveMQ introduced Virtual Topics </a:t>
            </a:r>
            <a:r>
              <a:rPr lang="en-US" sz="2200" dirty="0">
                <a:latin typeface="Lato" panose="020F0502020204030203" pitchFamily="34" charset="0"/>
                <a:ea typeface="Lato" panose="020F0502020204030203" pitchFamily="34" charset="0"/>
                <a:cs typeface="Lato" panose="020F0502020204030203" pitchFamily="34" charset="0"/>
              </a:rPr>
              <a:t>to load balance across subscription threads</a:t>
            </a:r>
          </a:p>
          <a:p>
            <a:pPr>
              <a:buFont typeface="Wingdings" panose="05000000000000000000" pitchFamily="2" charset="2"/>
              <a:buChar char="§"/>
            </a:pPr>
            <a:r>
              <a:rPr lang="en-US" sz="2200" dirty="0">
                <a:latin typeface="Lato" panose="020F0502020204030203" pitchFamily="34" charset="0"/>
                <a:ea typeface="Lato" panose="020F0502020204030203" pitchFamily="34" charset="0"/>
                <a:cs typeface="Lato" panose="020F0502020204030203" pitchFamily="34" charset="0"/>
              </a:rPr>
              <a:t>Hard to guarantee </a:t>
            </a:r>
            <a:r>
              <a:rPr lang="en-US" sz="2200" b="1" dirty="0">
                <a:latin typeface="Lato" panose="020F0502020204030203" pitchFamily="34" charset="0"/>
                <a:ea typeface="Lato" panose="020F0502020204030203" pitchFamily="34" charset="0"/>
                <a:cs typeface="Lato" panose="020F0502020204030203" pitchFamily="34" charset="0"/>
              </a:rPr>
              <a:t>delivery order and idempotency </a:t>
            </a:r>
            <a:r>
              <a:rPr lang="en-US" sz="2200" dirty="0">
                <a:latin typeface="Lato" panose="020F0502020204030203" pitchFamily="34" charset="0"/>
                <a:ea typeface="Lato" panose="020F0502020204030203" pitchFamily="34" charset="0"/>
                <a:cs typeface="Lato" panose="020F0502020204030203" pitchFamily="34" charset="0"/>
              </a:rPr>
              <a:t>across a network</a:t>
            </a:r>
          </a:p>
          <a:p>
            <a:pPr>
              <a:buFont typeface="Wingdings" panose="05000000000000000000" pitchFamily="2" charset="2"/>
              <a:buChar char="§"/>
            </a:pPr>
            <a:r>
              <a:rPr lang="en-US" sz="2200" dirty="0">
                <a:latin typeface="Lato" panose="020F0502020204030203" pitchFamily="34" charset="0"/>
                <a:ea typeface="Lato" panose="020F0502020204030203" pitchFamily="34" charset="0"/>
                <a:cs typeface="Lato" panose="020F0502020204030203" pitchFamily="34" charset="0"/>
              </a:rPr>
              <a:t>Replication strategies are </a:t>
            </a:r>
            <a:r>
              <a:rPr lang="en-US" sz="2200" b="1" dirty="0">
                <a:latin typeface="Lato" panose="020F0502020204030203" pitchFamily="34" charset="0"/>
                <a:ea typeface="Lato" panose="020F0502020204030203" pitchFamily="34" charset="0"/>
                <a:cs typeface="Lato" panose="020F0502020204030203" pitchFamily="34" charset="0"/>
              </a:rPr>
              <a:t>limited and brittle</a:t>
            </a:r>
          </a:p>
        </p:txBody>
      </p:sp>
      <p:sp>
        <p:nvSpPr>
          <p:cNvPr id="6" name="Rectangle 5">
            <a:extLst>
              <a:ext uri="{FF2B5EF4-FFF2-40B4-BE49-F238E27FC236}">
                <a16:creationId xmlns:a16="http://schemas.microsoft.com/office/drawing/2014/main" id="{72B79675-186C-40E5-7E78-2FB6226987D1}"/>
              </a:ext>
            </a:extLst>
          </p:cNvPr>
          <p:cNvSpPr/>
          <p:nvPr/>
        </p:nvSpPr>
        <p:spPr>
          <a:xfrm>
            <a:off x="0" y="0"/>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Pattern: Virtual Topic Subscriptions</a:t>
            </a:r>
          </a:p>
        </p:txBody>
      </p:sp>
      <p:sp>
        <p:nvSpPr>
          <p:cNvPr id="7" name="Rectangle 6">
            <a:extLst>
              <a:ext uri="{FF2B5EF4-FFF2-40B4-BE49-F238E27FC236}">
                <a16:creationId xmlns:a16="http://schemas.microsoft.com/office/drawing/2014/main" id="{ED47B5EF-F662-AE9C-0C8B-8238BABCBC11}"/>
              </a:ext>
            </a:extLst>
          </p:cNvPr>
          <p:cNvSpPr/>
          <p:nvPr/>
        </p:nvSpPr>
        <p:spPr>
          <a:xfrm>
            <a:off x="3627777" y="3937929"/>
            <a:ext cx="1192696" cy="212175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Topic</a:t>
            </a:r>
          </a:p>
        </p:txBody>
      </p:sp>
      <p:sp>
        <p:nvSpPr>
          <p:cNvPr id="11" name="Flowchart: Connector 10">
            <a:extLst>
              <a:ext uri="{FF2B5EF4-FFF2-40B4-BE49-F238E27FC236}">
                <a16:creationId xmlns:a16="http://schemas.microsoft.com/office/drawing/2014/main" id="{8618558A-3CA4-7918-307C-AC0F927260E5}"/>
              </a:ext>
            </a:extLst>
          </p:cNvPr>
          <p:cNvSpPr/>
          <p:nvPr/>
        </p:nvSpPr>
        <p:spPr>
          <a:xfrm>
            <a:off x="8027494" y="3781629"/>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1</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14" name="Flowchart: Connector 13">
            <a:extLst>
              <a:ext uri="{FF2B5EF4-FFF2-40B4-BE49-F238E27FC236}">
                <a16:creationId xmlns:a16="http://schemas.microsoft.com/office/drawing/2014/main" id="{BBD4701B-6B82-6ACD-2412-B1E143F82B40}"/>
              </a:ext>
            </a:extLst>
          </p:cNvPr>
          <p:cNvSpPr/>
          <p:nvPr/>
        </p:nvSpPr>
        <p:spPr>
          <a:xfrm>
            <a:off x="8027494" y="4271961"/>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3</a:t>
            </a:r>
          </a:p>
        </p:txBody>
      </p:sp>
      <p:sp>
        <p:nvSpPr>
          <p:cNvPr id="15" name="Flowchart: Connector 14">
            <a:extLst>
              <a:ext uri="{FF2B5EF4-FFF2-40B4-BE49-F238E27FC236}">
                <a16:creationId xmlns:a16="http://schemas.microsoft.com/office/drawing/2014/main" id="{3444CB94-3F27-1576-7B16-9686963138D2}"/>
              </a:ext>
            </a:extLst>
          </p:cNvPr>
          <p:cNvSpPr/>
          <p:nvPr/>
        </p:nvSpPr>
        <p:spPr>
          <a:xfrm>
            <a:off x="8027494" y="4026795"/>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2</a:t>
            </a:r>
          </a:p>
        </p:txBody>
      </p:sp>
      <p:cxnSp>
        <p:nvCxnSpPr>
          <p:cNvPr id="17" name="Straight Arrow Connector 16">
            <a:extLst>
              <a:ext uri="{FF2B5EF4-FFF2-40B4-BE49-F238E27FC236}">
                <a16:creationId xmlns:a16="http://schemas.microsoft.com/office/drawing/2014/main" id="{96835F75-F50A-F193-EF3F-CF48710672F2}"/>
              </a:ext>
            </a:extLst>
          </p:cNvPr>
          <p:cNvCxnSpPr>
            <a:cxnSpLocks/>
            <a:endCxn id="11" idx="2"/>
          </p:cNvCxnSpPr>
          <p:nvPr/>
        </p:nvCxnSpPr>
        <p:spPr>
          <a:xfrm flipV="1">
            <a:off x="7818778" y="3904212"/>
            <a:ext cx="208716" cy="245168"/>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18" name="Straight Arrow Connector 17">
            <a:extLst>
              <a:ext uri="{FF2B5EF4-FFF2-40B4-BE49-F238E27FC236}">
                <a16:creationId xmlns:a16="http://schemas.microsoft.com/office/drawing/2014/main" id="{A4D83388-8027-0607-4139-7406A55A49AE}"/>
              </a:ext>
            </a:extLst>
          </p:cNvPr>
          <p:cNvCxnSpPr>
            <a:cxnSpLocks/>
            <a:endCxn id="15" idx="2"/>
          </p:cNvCxnSpPr>
          <p:nvPr/>
        </p:nvCxnSpPr>
        <p:spPr>
          <a:xfrm flipV="1">
            <a:off x="7818778" y="4149378"/>
            <a:ext cx="208716" cy="2"/>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21" name="Straight Arrow Connector 20">
            <a:extLst>
              <a:ext uri="{FF2B5EF4-FFF2-40B4-BE49-F238E27FC236}">
                <a16:creationId xmlns:a16="http://schemas.microsoft.com/office/drawing/2014/main" id="{C777381B-20C8-94A3-A5B0-BC50FC157006}"/>
              </a:ext>
            </a:extLst>
          </p:cNvPr>
          <p:cNvCxnSpPr>
            <a:cxnSpLocks/>
            <a:endCxn id="14" idx="2"/>
          </p:cNvCxnSpPr>
          <p:nvPr/>
        </p:nvCxnSpPr>
        <p:spPr>
          <a:xfrm>
            <a:off x="7818778" y="4149380"/>
            <a:ext cx="208716" cy="245164"/>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sp>
        <p:nvSpPr>
          <p:cNvPr id="27" name="Rectangle 26">
            <a:extLst>
              <a:ext uri="{FF2B5EF4-FFF2-40B4-BE49-F238E27FC236}">
                <a16:creationId xmlns:a16="http://schemas.microsoft.com/office/drawing/2014/main" id="{C1CE3561-CCC5-1580-F311-FFFEB9796F92}"/>
              </a:ext>
            </a:extLst>
          </p:cNvPr>
          <p:cNvSpPr/>
          <p:nvPr/>
        </p:nvSpPr>
        <p:spPr>
          <a:xfrm>
            <a:off x="5171671" y="3965506"/>
            <a:ext cx="2647107" cy="36774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Subscriber A Queue</a:t>
            </a:r>
          </a:p>
        </p:txBody>
      </p:sp>
      <p:sp>
        <p:nvSpPr>
          <p:cNvPr id="28" name="Flowchart: Connector 27">
            <a:extLst>
              <a:ext uri="{FF2B5EF4-FFF2-40B4-BE49-F238E27FC236}">
                <a16:creationId xmlns:a16="http://schemas.microsoft.com/office/drawing/2014/main" id="{D33A360F-36A8-58C3-2210-2F14B084002A}"/>
              </a:ext>
            </a:extLst>
          </p:cNvPr>
          <p:cNvSpPr/>
          <p:nvPr/>
        </p:nvSpPr>
        <p:spPr>
          <a:xfrm>
            <a:off x="8027494" y="4642160"/>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1</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29" name="Flowchart: Connector 28">
            <a:extLst>
              <a:ext uri="{FF2B5EF4-FFF2-40B4-BE49-F238E27FC236}">
                <a16:creationId xmlns:a16="http://schemas.microsoft.com/office/drawing/2014/main" id="{90A49D35-FC40-8BF1-C83D-81DD1121F754}"/>
              </a:ext>
            </a:extLst>
          </p:cNvPr>
          <p:cNvSpPr/>
          <p:nvPr/>
        </p:nvSpPr>
        <p:spPr>
          <a:xfrm>
            <a:off x="8027494" y="5132492"/>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3</a:t>
            </a:r>
          </a:p>
        </p:txBody>
      </p:sp>
      <p:sp>
        <p:nvSpPr>
          <p:cNvPr id="30" name="Flowchart: Connector 29">
            <a:extLst>
              <a:ext uri="{FF2B5EF4-FFF2-40B4-BE49-F238E27FC236}">
                <a16:creationId xmlns:a16="http://schemas.microsoft.com/office/drawing/2014/main" id="{F4E8833E-D112-F38A-8D44-9B8B48760F39}"/>
              </a:ext>
            </a:extLst>
          </p:cNvPr>
          <p:cNvSpPr/>
          <p:nvPr/>
        </p:nvSpPr>
        <p:spPr>
          <a:xfrm>
            <a:off x="8027494" y="4887326"/>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2</a:t>
            </a:r>
          </a:p>
        </p:txBody>
      </p:sp>
      <p:cxnSp>
        <p:nvCxnSpPr>
          <p:cNvPr id="31" name="Straight Arrow Connector 30">
            <a:extLst>
              <a:ext uri="{FF2B5EF4-FFF2-40B4-BE49-F238E27FC236}">
                <a16:creationId xmlns:a16="http://schemas.microsoft.com/office/drawing/2014/main" id="{243BBF41-F4DC-37AA-A732-63FD0D131609}"/>
              </a:ext>
            </a:extLst>
          </p:cNvPr>
          <p:cNvCxnSpPr>
            <a:cxnSpLocks/>
            <a:endCxn id="28" idx="2"/>
          </p:cNvCxnSpPr>
          <p:nvPr/>
        </p:nvCxnSpPr>
        <p:spPr>
          <a:xfrm flipV="1">
            <a:off x="7818778" y="4764743"/>
            <a:ext cx="208716" cy="245168"/>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32" name="Straight Arrow Connector 31">
            <a:extLst>
              <a:ext uri="{FF2B5EF4-FFF2-40B4-BE49-F238E27FC236}">
                <a16:creationId xmlns:a16="http://schemas.microsoft.com/office/drawing/2014/main" id="{691F6A54-66E1-03B9-D8AA-986055261A30}"/>
              </a:ext>
            </a:extLst>
          </p:cNvPr>
          <p:cNvCxnSpPr>
            <a:cxnSpLocks/>
            <a:endCxn id="30" idx="2"/>
          </p:cNvCxnSpPr>
          <p:nvPr/>
        </p:nvCxnSpPr>
        <p:spPr>
          <a:xfrm flipV="1">
            <a:off x="7818778" y="5009909"/>
            <a:ext cx="208716" cy="2"/>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33" name="Straight Arrow Connector 32">
            <a:extLst>
              <a:ext uri="{FF2B5EF4-FFF2-40B4-BE49-F238E27FC236}">
                <a16:creationId xmlns:a16="http://schemas.microsoft.com/office/drawing/2014/main" id="{81DDC2E7-8B60-254D-724F-97CE26E522E7}"/>
              </a:ext>
            </a:extLst>
          </p:cNvPr>
          <p:cNvCxnSpPr>
            <a:cxnSpLocks/>
            <a:endCxn id="29" idx="2"/>
          </p:cNvCxnSpPr>
          <p:nvPr/>
        </p:nvCxnSpPr>
        <p:spPr>
          <a:xfrm>
            <a:off x="7818778" y="5009911"/>
            <a:ext cx="208716" cy="245164"/>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sp>
        <p:nvSpPr>
          <p:cNvPr id="34" name="Rectangle 33">
            <a:extLst>
              <a:ext uri="{FF2B5EF4-FFF2-40B4-BE49-F238E27FC236}">
                <a16:creationId xmlns:a16="http://schemas.microsoft.com/office/drawing/2014/main" id="{313174D7-B75C-37D7-2CBF-558F471F2B7C}"/>
              </a:ext>
            </a:extLst>
          </p:cNvPr>
          <p:cNvSpPr/>
          <p:nvPr/>
        </p:nvSpPr>
        <p:spPr>
          <a:xfrm>
            <a:off x="5171671" y="4826037"/>
            <a:ext cx="2647107" cy="36774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Subscriber B Queue</a:t>
            </a:r>
          </a:p>
        </p:txBody>
      </p:sp>
      <p:sp>
        <p:nvSpPr>
          <p:cNvPr id="35" name="Flowchart: Connector 34">
            <a:extLst>
              <a:ext uri="{FF2B5EF4-FFF2-40B4-BE49-F238E27FC236}">
                <a16:creationId xmlns:a16="http://schemas.microsoft.com/office/drawing/2014/main" id="{61B7FFF0-4B50-F3DC-FC6F-7D3A67673E5F}"/>
              </a:ext>
            </a:extLst>
          </p:cNvPr>
          <p:cNvSpPr/>
          <p:nvPr/>
        </p:nvSpPr>
        <p:spPr>
          <a:xfrm>
            <a:off x="8027494" y="5508056"/>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1</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6" name="Flowchart: Connector 35">
            <a:extLst>
              <a:ext uri="{FF2B5EF4-FFF2-40B4-BE49-F238E27FC236}">
                <a16:creationId xmlns:a16="http://schemas.microsoft.com/office/drawing/2014/main" id="{96DDD367-B652-1400-ED72-AC959BE22011}"/>
              </a:ext>
            </a:extLst>
          </p:cNvPr>
          <p:cNvSpPr/>
          <p:nvPr/>
        </p:nvSpPr>
        <p:spPr>
          <a:xfrm>
            <a:off x="8027494" y="5998388"/>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3</a:t>
            </a:r>
          </a:p>
        </p:txBody>
      </p:sp>
      <p:sp>
        <p:nvSpPr>
          <p:cNvPr id="37" name="Flowchart: Connector 36">
            <a:extLst>
              <a:ext uri="{FF2B5EF4-FFF2-40B4-BE49-F238E27FC236}">
                <a16:creationId xmlns:a16="http://schemas.microsoft.com/office/drawing/2014/main" id="{7972A7FA-7A45-B0AA-F1AA-0532A3C5D220}"/>
              </a:ext>
            </a:extLst>
          </p:cNvPr>
          <p:cNvSpPr/>
          <p:nvPr/>
        </p:nvSpPr>
        <p:spPr>
          <a:xfrm>
            <a:off x="8027494" y="5753222"/>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2</a:t>
            </a:r>
          </a:p>
        </p:txBody>
      </p:sp>
      <p:cxnSp>
        <p:nvCxnSpPr>
          <p:cNvPr id="38" name="Straight Arrow Connector 37">
            <a:extLst>
              <a:ext uri="{FF2B5EF4-FFF2-40B4-BE49-F238E27FC236}">
                <a16:creationId xmlns:a16="http://schemas.microsoft.com/office/drawing/2014/main" id="{C43E154A-F30B-59F4-761C-985C668F68A1}"/>
              </a:ext>
            </a:extLst>
          </p:cNvPr>
          <p:cNvCxnSpPr>
            <a:cxnSpLocks/>
            <a:endCxn id="35" idx="2"/>
          </p:cNvCxnSpPr>
          <p:nvPr/>
        </p:nvCxnSpPr>
        <p:spPr>
          <a:xfrm flipV="1">
            <a:off x="7818778" y="5630639"/>
            <a:ext cx="208716" cy="245168"/>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39" name="Straight Arrow Connector 38">
            <a:extLst>
              <a:ext uri="{FF2B5EF4-FFF2-40B4-BE49-F238E27FC236}">
                <a16:creationId xmlns:a16="http://schemas.microsoft.com/office/drawing/2014/main" id="{89EA1A5C-9B04-121B-6E7A-849E5FACC1A7}"/>
              </a:ext>
            </a:extLst>
          </p:cNvPr>
          <p:cNvCxnSpPr>
            <a:cxnSpLocks/>
            <a:endCxn id="37" idx="2"/>
          </p:cNvCxnSpPr>
          <p:nvPr/>
        </p:nvCxnSpPr>
        <p:spPr>
          <a:xfrm flipV="1">
            <a:off x="7818778" y="5875805"/>
            <a:ext cx="208716" cy="2"/>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40" name="Straight Arrow Connector 39">
            <a:extLst>
              <a:ext uri="{FF2B5EF4-FFF2-40B4-BE49-F238E27FC236}">
                <a16:creationId xmlns:a16="http://schemas.microsoft.com/office/drawing/2014/main" id="{80E26439-6EB8-EB29-1086-4B2ADBF2F8E2}"/>
              </a:ext>
            </a:extLst>
          </p:cNvPr>
          <p:cNvCxnSpPr>
            <a:cxnSpLocks/>
            <a:endCxn id="36" idx="2"/>
          </p:cNvCxnSpPr>
          <p:nvPr/>
        </p:nvCxnSpPr>
        <p:spPr>
          <a:xfrm>
            <a:off x="7818778" y="5875807"/>
            <a:ext cx="208716" cy="245164"/>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sp>
        <p:nvSpPr>
          <p:cNvPr id="41" name="Rectangle 40">
            <a:extLst>
              <a:ext uri="{FF2B5EF4-FFF2-40B4-BE49-F238E27FC236}">
                <a16:creationId xmlns:a16="http://schemas.microsoft.com/office/drawing/2014/main" id="{C3BED07B-1518-29BF-D7C5-ED5816AD2C2B}"/>
              </a:ext>
            </a:extLst>
          </p:cNvPr>
          <p:cNvSpPr/>
          <p:nvPr/>
        </p:nvSpPr>
        <p:spPr>
          <a:xfrm>
            <a:off x="5171671" y="5691933"/>
            <a:ext cx="2647107" cy="36774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Subscriber C Queue</a:t>
            </a:r>
          </a:p>
        </p:txBody>
      </p:sp>
      <p:cxnSp>
        <p:nvCxnSpPr>
          <p:cNvPr id="43" name="Straight Arrow Connector 42">
            <a:extLst>
              <a:ext uri="{FF2B5EF4-FFF2-40B4-BE49-F238E27FC236}">
                <a16:creationId xmlns:a16="http://schemas.microsoft.com/office/drawing/2014/main" id="{FFF5EF96-80A1-A813-07EE-BACFC510BBDA}"/>
              </a:ext>
            </a:extLst>
          </p:cNvPr>
          <p:cNvCxnSpPr>
            <a:endCxn id="27" idx="1"/>
          </p:cNvCxnSpPr>
          <p:nvPr/>
        </p:nvCxnSpPr>
        <p:spPr>
          <a:xfrm>
            <a:off x="4820473" y="4149378"/>
            <a:ext cx="351198"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1D367B2-D739-B992-6F38-FEE8C1571E5C}"/>
              </a:ext>
            </a:extLst>
          </p:cNvPr>
          <p:cNvCxnSpPr/>
          <p:nvPr/>
        </p:nvCxnSpPr>
        <p:spPr>
          <a:xfrm>
            <a:off x="4820473" y="4990313"/>
            <a:ext cx="351198"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E2AFC243-F3AE-28E8-7257-50BFFEB7F9EF}"/>
              </a:ext>
            </a:extLst>
          </p:cNvPr>
          <p:cNvCxnSpPr/>
          <p:nvPr/>
        </p:nvCxnSpPr>
        <p:spPr>
          <a:xfrm>
            <a:off x="4820473" y="5875878"/>
            <a:ext cx="351198"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170" name="Picture 2">
            <a:extLst>
              <a:ext uri="{FF2B5EF4-FFF2-40B4-BE49-F238E27FC236}">
                <a16:creationId xmlns:a16="http://schemas.microsoft.com/office/drawing/2014/main" id="{6D47F176-2DEE-3257-9843-14BDEB7D3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8594" y="5844945"/>
            <a:ext cx="2249572" cy="797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828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A7427-3555-97B2-C3BA-B26081A9574A}"/>
              </a:ext>
            </a:extLst>
          </p:cNvPr>
          <p:cNvSpPr>
            <a:spLocks noGrp="1"/>
          </p:cNvSpPr>
          <p:nvPr>
            <p:ph idx="1"/>
          </p:nvPr>
        </p:nvSpPr>
        <p:spPr/>
        <p:txBody>
          <a:bodyPr>
            <a:normAutofit/>
          </a:bodyPr>
          <a:lstStyle/>
          <a:p>
            <a:pPr>
              <a:buFont typeface="Wingdings" panose="05000000000000000000" pitchFamily="2" charset="2"/>
              <a:buChar char="§"/>
            </a:pPr>
            <a:r>
              <a:rPr lang="en-US" sz="2200" dirty="0">
                <a:latin typeface="Lato" panose="020F0502020204030203" pitchFamily="34" charset="0"/>
                <a:ea typeface="Lato" panose="020F0502020204030203" pitchFamily="34" charset="0"/>
                <a:cs typeface="Lato" panose="020F0502020204030203" pitchFamily="34" charset="0"/>
              </a:rPr>
              <a:t>Kafka Consumer Groups present a pattern that </a:t>
            </a:r>
            <a:r>
              <a:rPr lang="en-US" sz="2200" b="1" dirty="0">
                <a:latin typeface="Lato" panose="020F0502020204030203" pitchFamily="34" charset="0"/>
                <a:ea typeface="Lato" panose="020F0502020204030203" pitchFamily="34" charset="0"/>
                <a:cs typeface="Lato" panose="020F0502020204030203" pitchFamily="34" charset="0"/>
              </a:rPr>
              <a:t>fulfills all needs </a:t>
            </a:r>
            <a:r>
              <a:rPr lang="en-US" sz="2200" dirty="0">
                <a:latin typeface="Lato" panose="020F0502020204030203" pitchFamily="34" charset="0"/>
                <a:ea typeface="Lato" panose="020F0502020204030203" pitchFamily="34" charset="0"/>
                <a:cs typeface="Lato" panose="020F0502020204030203" pitchFamily="34" charset="0"/>
              </a:rPr>
              <a:t>while reliably replicating data across partitions and brokers</a:t>
            </a:r>
          </a:p>
          <a:p>
            <a:pPr lvl="1">
              <a:buFont typeface="Wingdings" panose="05000000000000000000" pitchFamily="2" charset="2"/>
              <a:buChar char="§"/>
            </a:pPr>
            <a:r>
              <a:rPr lang="en-US" sz="2200" b="1" dirty="0">
                <a:latin typeface="Lato" panose="020F0502020204030203" pitchFamily="34" charset="0"/>
                <a:ea typeface="Lato" panose="020F0502020204030203" pitchFamily="34" charset="0"/>
                <a:cs typeface="Lato" panose="020F0502020204030203" pitchFamily="34" charset="0"/>
              </a:rPr>
              <a:t>Load-balancing</a:t>
            </a:r>
            <a:r>
              <a:rPr lang="en-US" sz="2200" dirty="0">
                <a:latin typeface="Lato" panose="020F0502020204030203" pitchFamily="34" charset="0"/>
                <a:ea typeface="Lato" panose="020F0502020204030203" pitchFamily="34" charset="0"/>
                <a:cs typeface="Lato" panose="020F0502020204030203" pitchFamily="34" charset="0"/>
              </a:rPr>
              <a:t> across single pub/sub threads and queuing patterns</a:t>
            </a:r>
          </a:p>
          <a:p>
            <a:pPr lvl="1">
              <a:buFont typeface="Wingdings" panose="05000000000000000000" pitchFamily="2" charset="2"/>
              <a:buChar char="§"/>
            </a:pPr>
            <a:r>
              <a:rPr lang="en-US" sz="2200" b="1" dirty="0">
                <a:latin typeface="Lato" panose="020F0502020204030203" pitchFamily="34" charset="0"/>
                <a:ea typeface="Lato" panose="020F0502020204030203" pitchFamily="34" charset="0"/>
                <a:cs typeface="Lato" panose="020F0502020204030203" pitchFamily="34" charset="0"/>
              </a:rPr>
              <a:t>Guaranteed order</a:t>
            </a:r>
            <a:r>
              <a:rPr lang="en-US" sz="2200" dirty="0">
                <a:latin typeface="Lato" panose="020F0502020204030203" pitchFamily="34" charset="0"/>
                <a:ea typeface="Lato" panose="020F0502020204030203" pitchFamily="34" charset="0"/>
                <a:cs typeface="Lato" panose="020F0502020204030203" pitchFamily="34" charset="0"/>
              </a:rPr>
              <a:t> per-consumer</a:t>
            </a:r>
          </a:p>
          <a:p>
            <a:pPr lvl="1">
              <a:buFont typeface="Wingdings" panose="05000000000000000000" pitchFamily="2" charset="2"/>
              <a:buChar char="§"/>
            </a:pPr>
            <a:r>
              <a:rPr lang="en-US" sz="2200" b="1" dirty="0">
                <a:latin typeface="Lato" panose="020F0502020204030203" pitchFamily="34" charset="0"/>
                <a:ea typeface="Lato" panose="020F0502020204030203" pitchFamily="34" charset="0"/>
                <a:cs typeface="Lato" panose="020F0502020204030203" pitchFamily="34" charset="0"/>
              </a:rPr>
              <a:t>Idempotency</a:t>
            </a:r>
            <a:r>
              <a:rPr lang="en-US" sz="2200" dirty="0">
                <a:latin typeface="Lato" panose="020F0502020204030203" pitchFamily="34" charset="0"/>
                <a:ea typeface="Lato" panose="020F0502020204030203" pitchFamily="34" charset="0"/>
                <a:cs typeface="Lato" panose="020F0502020204030203" pitchFamily="34" charset="0"/>
              </a:rPr>
              <a:t> when “ack” configured properly</a:t>
            </a:r>
          </a:p>
        </p:txBody>
      </p:sp>
      <p:sp>
        <p:nvSpPr>
          <p:cNvPr id="6" name="Rectangle 5">
            <a:extLst>
              <a:ext uri="{FF2B5EF4-FFF2-40B4-BE49-F238E27FC236}">
                <a16:creationId xmlns:a16="http://schemas.microsoft.com/office/drawing/2014/main" id="{C6067E14-6274-A3FA-DF28-0A5F2B073CB0}"/>
              </a:ext>
            </a:extLst>
          </p:cNvPr>
          <p:cNvSpPr/>
          <p:nvPr/>
        </p:nvSpPr>
        <p:spPr>
          <a:xfrm>
            <a:off x="0" y="0"/>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Kafka Wins: Consumer Groups</a:t>
            </a:r>
          </a:p>
        </p:txBody>
      </p:sp>
      <p:sp>
        <p:nvSpPr>
          <p:cNvPr id="7" name="Rectangle 6">
            <a:extLst>
              <a:ext uri="{FF2B5EF4-FFF2-40B4-BE49-F238E27FC236}">
                <a16:creationId xmlns:a16="http://schemas.microsoft.com/office/drawing/2014/main" id="{4BD9C98F-B587-2122-7EE3-677D914E895A}"/>
              </a:ext>
            </a:extLst>
          </p:cNvPr>
          <p:cNvSpPr/>
          <p:nvPr/>
        </p:nvSpPr>
        <p:spPr>
          <a:xfrm>
            <a:off x="3627777" y="3937929"/>
            <a:ext cx="1192696" cy="212175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Topic</a:t>
            </a:r>
          </a:p>
        </p:txBody>
      </p:sp>
      <p:sp>
        <p:nvSpPr>
          <p:cNvPr id="8" name="Flowchart: Connector 7">
            <a:extLst>
              <a:ext uri="{FF2B5EF4-FFF2-40B4-BE49-F238E27FC236}">
                <a16:creationId xmlns:a16="http://schemas.microsoft.com/office/drawing/2014/main" id="{B485454A-5386-69E4-54C0-CC95542DDDDE}"/>
              </a:ext>
            </a:extLst>
          </p:cNvPr>
          <p:cNvSpPr/>
          <p:nvPr/>
        </p:nvSpPr>
        <p:spPr>
          <a:xfrm>
            <a:off x="8027494" y="3781629"/>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1</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9" name="Flowchart: Connector 8">
            <a:extLst>
              <a:ext uri="{FF2B5EF4-FFF2-40B4-BE49-F238E27FC236}">
                <a16:creationId xmlns:a16="http://schemas.microsoft.com/office/drawing/2014/main" id="{BF3BBABA-A796-B601-2058-F8A29DE65FF3}"/>
              </a:ext>
            </a:extLst>
          </p:cNvPr>
          <p:cNvSpPr/>
          <p:nvPr/>
        </p:nvSpPr>
        <p:spPr>
          <a:xfrm>
            <a:off x="8027494" y="4271961"/>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3</a:t>
            </a:r>
          </a:p>
        </p:txBody>
      </p:sp>
      <p:sp>
        <p:nvSpPr>
          <p:cNvPr id="10" name="Flowchart: Connector 9">
            <a:extLst>
              <a:ext uri="{FF2B5EF4-FFF2-40B4-BE49-F238E27FC236}">
                <a16:creationId xmlns:a16="http://schemas.microsoft.com/office/drawing/2014/main" id="{33E84D31-8C04-0302-3489-82AE8E059D7B}"/>
              </a:ext>
            </a:extLst>
          </p:cNvPr>
          <p:cNvSpPr/>
          <p:nvPr/>
        </p:nvSpPr>
        <p:spPr>
          <a:xfrm>
            <a:off x="8027494" y="4026795"/>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2</a:t>
            </a:r>
          </a:p>
        </p:txBody>
      </p:sp>
      <p:cxnSp>
        <p:nvCxnSpPr>
          <p:cNvPr id="11" name="Straight Arrow Connector 10">
            <a:extLst>
              <a:ext uri="{FF2B5EF4-FFF2-40B4-BE49-F238E27FC236}">
                <a16:creationId xmlns:a16="http://schemas.microsoft.com/office/drawing/2014/main" id="{828DCF70-4C7D-10BF-FE3C-586B8ADF9636}"/>
              </a:ext>
            </a:extLst>
          </p:cNvPr>
          <p:cNvCxnSpPr>
            <a:cxnSpLocks/>
            <a:endCxn id="8" idx="2"/>
          </p:cNvCxnSpPr>
          <p:nvPr/>
        </p:nvCxnSpPr>
        <p:spPr>
          <a:xfrm flipV="1">
            <a:off x="7818778" y="3904212"/>
            <a:ext cx="208716" cy="245168"/>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12" name="Straight Arrow Connector 11">
            <a:extLst>
              <a:ext uri="{FF2B5EF4-FFF2-40B4-BE49-F238E27FC236}">
                <a16:creationId xmlns:a16="http://schemas.microsoft.com/office/drawing/2014/main" id="{7D2C6BB8-90D3-F43A-BD28-8B2138614E3C}"/>
              </a:ext>
            </a:extLst>
          </p:cNvPr>
          <p:cNvCxnSpPr>
            <a:cxnSpLocks/>
            <a:endCxn id="10" idx="2"/>
          </p:cNvCxnSpPr>
          <p:nvPr/>
        </p:nvCxnSpPr>
        <p:spPr>
          <a:xfrm flipV="1">
            <a:off x="7818778" y="4149378"/>
            <a:ext cx="208716" cy="2"/>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13" name="Straight Arrow Connector 12">
            <a:extLst>
              <a:ext uri="{FF2B5EF4-FFF2-40B4-BE49-F238E27FC236}">
                <a16:creationId xmlns:a16="http://schemas.microsoft.com/office/drawing/2014/main" id="{8D66C358-879E-4AA8-1F13-B03018C193D4}"/>
              </a:ext>
            </a:extLst>
          </p:cNvPr>
          <p:cNvCxnSpPr>
            <a:cxnSpLocks/>
            <a:endCxn id="9" idx="2"/>
          </p:cNvCxnSpPr>
          <p:nvPr/>
        </p:nvCxnSpPr>
        <p:spPr>
          <a:xfrm>
            <a:off x="7818778" y="4149380"/>
            <a:ext cx="208716" cy="245164"/>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sp>
        <p:nvSpPr>
          <p:cNvPr id="14" name="Rectangle 13">
            <a:extLst>
              <a:ext uri="{FF2B5EF4-FFF2-40B4-BE49-F238E27FC236}">
                <a16:creationId xmlns:a16="http://schemas.microsoft.com/office/drawing/2014/main" id="{CB01C8C2-9656-ABFF-1BDB-27C2BF0A6D03}"/>
              </a:ext>
            </a:extLst>
          </p:cNvPr>
          <p:cNvSpPr/>
          <p:nvPr/>
        </p:nvSpPr>
        <p:spPr>
          <a:xfrm>
            <a:off x="5171671" y="3965506"/>
            <a:ext cx="2647107" cy="36774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Consumer Group A</a:t>
            </a:r>
          </a:p>
        </p:txBody>
      </p:sp>
      <p:sp>
        <p:nvSpPr>
          <p:cNvPr id="15" name="Flowchart: Connector 14">
            <a:extLst>
              <a:ext uri="{FF2B5EF4-FFF2-40B4-BE49-F238E27FC236}">
                <a16:creationId xmlns:a16="http://schemas.microsoft.com/office/drawing/2014/main" id="{E8EEFC40-0D49-DD6C-3AE5-AAAEC4202102}"/>
              </a:ext>
            </a:extLst>
          </p:cNvPr>
          <p:cNvSpPr/>
          <p:nvPr/>
        </p:nvSpPr>
        <p:spPr>
          <a:xfrm>
            <a:off x="8027494" y="4642160"/>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1</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16" name="Flowchart: Connector 15">
            <a:extLst>
              <a:ext uri="{FF2B5EF4-FFF2-40B4-BE49-F238E27FC236}">
                <a16:creationId xmlns:a16="http://schemas.microsoft.com/office/drawing/2014/main" id="{97DF7F8C-3FF3-4B2C-2741-C3CDC6FCF96D}"/>
              </a:ext>
            </a:extLst>
          </p:cNvPr>
          <p:cNvSpPr/>
          <p:nvPr/>
        </p:nvSpPr>
        <p:spPr>
          <a:xfrm>
            <a:off x="8027494" y="5132492"/>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3</a:t>
            </a:r>
          </a:p>
        </p:txBody>
      </p:sp>
      <p:sp>
        <p:nvSpPr>
          <p:cNvPr id="17" name="Flowchart: Connector 16">
            <a:extLst>
              <a:ext uri="{FF2B5EF4-FFF2-40B4-BE49-F238E27FC236}">
                <a16:creationId xmlns:a16="http://schemas.microsoft.com/office/drawing/2014/main" id="{B8622DCA-288B-A2E0-CAF8-ADF685A32A04}"/>
              </a:ext>
            </a:extLst>
          </p:cNvPr>
          <p:cNvSpPr/>
          <p:nvPr/>
        </p:nvSpPr>
        <p:spPr>
          <a:xfrm>
            <a:off x="8027494" y="4887326"/>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2</a:t>
            </a:r>
          </a:p>
        </p:txBody>
      </p:sp>
      <p:cxnSp>
        <p:nvCxnSpPr>
          <p:cNvPr id="18" name="Straight Arrow Connector 17">
            <a:extLst>
              <a:ext uri="{FF2B5EF4-FFF2-40B4-BE49-F238E27FC236}">
                <a16:creationId xmlns:a16="http://schemas.microsoft.com/office/drawing/2014/main" id="{818E406F-0920-1EE7-D7DE-D971C5C27AED}"/>
              </a:ext>
            </a:extLst>
          </p:cNvPr>
          <p:cNvCxnSpPr>
            <a:cxnSpLocks/>
            <a:endCxn id="15" idx="2"/>
          </p:cNvCxnSpPr>
          <p:nvPr/>
        </p:nvCxnSpPr>
        <p:spPr>
          <a:xfrm flipV="1">
            <a:off x="7818778" y="4764743"/>
            <a:ext cx="208716" cy="245168"/>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19" name="Straight Arrow Connector 18">
            <a:extLst>
              <a:ext uri="{FF2B5EF4-FFF2-40B4-BE49-F238E27FC236}">
                <a16:creationId xmlns:a16="http://schemas.microsoft.com/office/drawing/2014/main" id="{29F5CF81-8B19-250F-E183-3655815608BD}"/>
              </a:ext>
            </a:extLst>
          </p:cNvPr>
          <p:cNvCxnSpPr>
            <a:cxnSpLocks/>
            <a:endCxn id="17" idx="2"/>
          </p:cNvCxnSpPr>
          <p:nvPr/>
        </p:nvCxnSpPr>
        <p:spPr>
          <a:xfrm flipV="1">
            <a:off x="7818778" y="5009909"/>
            <a:ext cx="208716" cy="2"/>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20" name="Straight Arrow Connector 19">
            <a:extLst>
              <a:ext uri="{FF2B5EF4-FFF2-40B4-BE49-F238E27FC236}">
                <a16:creationId xmlns:a16="http://schemas.microsoft.com/office/drawing/2014/main" id="{69D2EC0A-50B4-C2A4-B884-781711186860}"/>
              </a:ext>
            </a:extLst>
          </p:cNvPr>
          <p:cNvCxnSpPr>
            <a:cxnSpLocks/>
            <a:endCxn id="16" idx="2"/>
          </p:cNvCxnSpPr>
          <p:nvPr/>
        </p:nvCxnSpPr>
        <p:spPr>
          <a:xfrm>
            <a:off x="7818778" y="5009911"/>
            <a:ext cx="208716" cy="245164"/>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sp>
        <p:nvSpPr>
          <p:cNvPr id="21" name="Rectangle 20">
            <a:extLst>
              <a:ext uri="{FF2B5EF4-FFF2-40B4-BE49-F238E27FC236}">
                <a16:creationId xmlns:a16="http://schemas.microsoft.com/office/drawing/2014/main" id="{02C792B6-FCF7-5D26-BE97-C92EBD007C6E}"/>
              </a:ext>
            </a:extLst>
          </p:cNvPr>
          <p:cNvSpPr/>
          <p:nvPr/>
        </p:nvSpPr>
        <p:spPr>
          <a:xfrm>
            <a:off x="5171671" y="4826037"/>
            <a:ext cx="2647107" cy="36774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Consumer Group B</a:t>
            </a:r>
          </a:p>
        </p:txBody>
      </p:sp>
      <p:sp>
        <p:nvSpPr>
          <p:cNvPr id="22" name="Flowchart: Connector 21">
            <a:extLst>
              <a:ext uri="{FF2B5EF4-FFF2-40B4-BE49-F238E27FC236}">
                <a16:creationId xmlns:a16="http://schemas.microsoft.com/office/drawing/2014/main" id="{257C7631-F979-AD20-6A3C-D4507A22D369}"/>
              </a:ext>
            </a:extLst>
          </p:cNvPr>
          <p:cNvSpPr/>
          <p:nvPr/>
        </p:nvSpPr>
        <p:spPr>
          <a:xfrm>
            <a:off x="8027494" y="5508056"/>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1</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23" name="Flowchart: Connector 22">
            <a:extLst>
              <a:ext uri="{FF2B5EF4-FFF2-40B4-BE49-F238E27FC236}">
                <a16:creationId xmlns:a16="http://schemas.microsoft.com/office/drawing/2014/main" id="{D6659BF1-044B-072E-011E-66570F08DAFA}"/>
              </a:ext>
            </a:extLst>
          </p:cNvPr>
          <p:cNvSpPr/>
          <p:nvPr/>
        </p:nvSpPr>
        <p:spPr>
          <a:xfrm>
            <a:off x="8027494" y="5998388"/>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3</a:t>
            </a:r>
          </a:p>
        </p:txBody>
      </p:sp>
      <p:sp>
        <p:nvSpPr>
          <p:cNvPr id="24" name="Flowchart: Connector 23">
            <a:extLst>
              <a:ext uri="{FF2B5EF4-FFF2-40B4-BE49-F238E27FC236}">
                <a16:creationId xmlns:a16="http://schemas.microsoft.com/office/drawing/2014/main" id="{9181A0FB-F240-FFB6-A598-AE76BA01C408}"/>
              </a:ext>
            </a:extLst>
          </p:cNvPr>
          <p:cNvSpPr/>
          <p:nvPr/>
        </p:nvSpPr>
        <p:spPr>
          <a:xfrm>
            <a:off x="8027494" y="5753222"/>
            <a:ext cx="238539" cy="245166"/>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latin typeface="Lato" panose="020F0502020204030203" pitchFamily="34" charset="0"/>
                <a:ea typeface="Lato" panose="020F0502020204030203" pitchFamily="34" charset="0"/>
                <a:cs typeface="Lato" panose="020F0502020204030203" pitchFamily="34" charset="0"/>
              </a:rPr>
              <a:t>2</a:t>
            </a:r>
          </a:p>
        </p:txBody>
      </p:sp>
      <p:cxnSp>
        <p:nvCxnSpPr>
          <p:cNvPr id="25" name="Straight Arrow Connector 24">
            <a:extLst>
              <a:ext uri="{FF2B5EF4-FFF2-40B4-BE49-F238E27FC236}">
                <a16:creationId xmlns:a16="http://schemas.microsoft.com/office/drawing/2014/main" id="{C4E1C706-2D68-31C1-7801-E644365CE97A}"/>
              </a:ext>
            </a:extLst>
          </p:cNvPr>
          <p:cNvCxnSpPr>
            <a:cxnSpLocks/>
            <a:endCxn id="22" idx="2"/>
          </p:cNvCxnSpPr>
          <p:nvPr/>
        </p:nvCxnSpPr>
        <p:spPr>
          <a:xfrm flipV="1">
            <a:off x="7818778" y="5630639"/>
            <a:ext cx="208716" cy="245168"/>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26" name="Straight Arrow Connector 25">
            <a:extLst>
              <a:ext uri="{FF2B5EF4-FFF2-40B4-BE49-F238E27FC236}">
                <a16:creationId xmlns:a16="http://schemas.microsoft.com/office/drawing/2014/main" id="{E588DC4D-438E-211C-C61C-6EE82753373E}"/>
              </a:ext>
            </a:extLst>
          </p:cNvPr>
          <p:cNvCxnSpPr>
            <a:cxnSpLocks/>
            <a:endCxn id="24" idx="2"/>
          </p:cNvCxnSpPr>
          <p:nvPr/>
        </p:nvCxnSpPr>
        <p:spPr>
          <a:xfrm flipV="1">
            <a:off x="7818778" y="5875805"/>
            <a:ext cx="208716" cy="2"/>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27" name="Straight Arrow Connector 26">
            <a:extLst>
              <a:ext uri="{FF2B5EF4-FFF2-40B4-BE49-F238E27FC236}">
                <a16:creationId xmlns:a16="http://schemas.microsoft.com/office/drawing/2014/main" id="{2EAE55AC-0672-379D-DB0E-05018981F876}"/>
              </a:ext>
            </a:extLst>
          </p:cNvPr>
          <p:cNvCxnSpPr>
            <a:cxnSpLocks/>
            <a:endCxn id="23" idx="2"/>
          </p:cNvCxnSpPr>
          <p:nvPr/>
        </p:nvCxnSpPr>
        <p:spPr>
          <a:xfrm>
            <a:off x="7818778" y="5875807"/>
            <a:ext cx="208716" cy="245164"/>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sp>
        <p:nvSpPr>
          <p:cNvPr id="28" name="Rectangle 27">
            <a:extLst>
              <a:ext uri="{FF2B5EF4-FFF2-40B4-BE49-F238E27FC236}">
                <a16:creationId xmlns:a16="http://schemas.microsoft.com/office/drawing/2014/main" id="{6545D6C8-0054-3260-A23C-0B9EAE8C5B7C}"/>
              </a:ext>
            </a:extLst>
          </p:cNvPr>
          <p:cNvSpPr/>
          <p:nvPr/>
        </p:nvSpPr>
        <p:spPr>
          <a:xfrm>
            <a:off x="5171671" y="5691933"/>
            <a:ext cx="2647107" cy="36774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Consumer group C</a:t>
            </a:r>
          </a:p>
        </p:txBody>
      </p:sp>
      <p:cxnSp>
        <p:nvCxnSpPr>
          <p:cNvPr id="29" name="Straight Arrow Connector 28">
            <a:extLst>
              <a:ext uri="{FF2B5EF4-FFF2-40B4-BE49-F238E27FC236}">
                <a16:creationId xmlns:a16="http://schemas.microsoft.com/office/drawing/2014/main" id="{02639CEB-F459-8C6E-CC75-FACEF3C5027E}"/>
              </a:ext>
            </a:extLst>
          </p:cNvPr>
          <p:cNvCxnSpPr>
            <a:endCxn id="14" idx="1"/>
          </p:cNvCxnSpPr>
          <p:nvPr/>
        </p:nvCxnSpPr>
        <p:spPr>
          <a:xfrm>
            <a:off x="4820473" y="4149378"/>
            <a:ext cx="351198"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FE06986D-51EB-25C7-8A98-8518A1581017}"/>
              </a:ext>
            </a:extLst>
          </p:cNvPr>
          <p:cNvCxnSpPr/>
          <p:nvPr/>
        </p:nvCxnSpPr>
        <p:spPr>
          <a:xfrm>
            <a:off x="4820473" y="4990313"/>
            <a:ext cx="351198"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2AAB503D-B264-A909-8609-D87B06CB9362}"/>
              </a:ext>
            </a:extLst>
          </p:cNvPr>
          <p:cNvCxnSpPr/>
          <p:nvPr/>
        </p:nvCxnSpPr>
        <p:spPr>
          <a:xfrm>
            <a:off x="4820473" y="5875878"/>
            <a:ext cx="351198"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2" name="Google Shape;426;p47">
            <a:extLst>
              <a:ext uri="{FF2B5EF4-FFF2-40B4-BE49-F238E27FC236}">
                <a16:creationId xmlns:a16="http://schemas.microsoft.com/office/drawing/2014/main" id="{2E581199-45AE-EE54-84D2-B4A97CA146BD}"/>
              </a:ext>
            </a:extLst>
          </p:cNvPr>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9468227" y="5332968"/>
            <a:ext cx="2316478" cy="1210546"/>
          </a:xfrm>
          <a:prstGeom prst="rect">
            <a:avLst/>
          </a:prstGeom>
          <a:noFill/>
          <a:ln>
            <a:noFill/>
          </a:ln>
        </p:spPr>
      </p:pic>
    </p:spTree>
    <p:extLst>
      <p:ext uri="{BB962C8B-B14F-4D97-AF65-F5344CB8AC3E}">
        <p14:creationId xmlns:p14="http://schemas.microsoft.com/office/powerpoint/2010/main" val="2865998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9B144EF-BEC3-5573-F496-2E903B700ADD}"/>
              </a:ext>
            </a:extLst>
          </p:cNvPr>
          <p:cNvSpPr/>
          <p:nvPr/>
        </p:nvSpPr>
        <p:spPr>
          <a:xfrm>
            <a:off x="1348902" y="4592432"/>
            <a:ext cx="8923507" cy="19284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28F46-8CFB-05D2-5B5E-D95ACBD9466C}"/>
              </a:ext>
            </a:extLst>
          </p:cNvPr>
          <p:cNvSpPr/>
          <p:nvPr/>
        </p:nvSpPr>
        <p:spPr>
          <a:xfrm>
            <a:off x="1348902" y="2736714"/>
            <a:ext cx="8923507" cy="17250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B5DD85-A52E-AEE3-73BD-2DAB2B0EE059}"/>
              </a:ext>
            </a:extLst>
          </p:cNvPr>
          <p:cNvSpPr>
            <a:spLocks noGrp="1"/>
          </p:cNvSpPr>
          <p:nvPr>
            <p:ph idx="1"/>
          </p:nvPr>
        </p:nvSpPr>
        <p:spPr>
          <a:xfrm>
            <a:off x="838200" y="1566237"/>
            <a:ext cx="10515600" cy="4351338"/>
          </a:xfrm>
        </p:spPr>
        <p:txBody>
          <a:bodyPr/>
          <a:lstStyle/>
          <a:p>
            <a:pPr marL="0" indent="0">
              <a:buNone/>
            </a:pPr>
            <a:r>
              <a:rPr lang="en-US" dirty="0">
                <a:latin typeface="Lato" panose="020F0502020204030203" pitchFamily="34" charset="0"/>
                <a:ea typeface="Lato" panose="020F0502020204030203" pitchFamily="34" charset="0"/>
                <a:cs typeface="Lato" panose="020F0502020204030203" pitchFamily="34" charset="0"/>
              </a:rPr>
              <a:t>Kafka handles mapping of consumers to partitions automatically when multiple Consumers specify the same Topic and Group ID</a:t>
            </a:r>
          </a:p>
        </p:txBody>
      </p:sp>
      <p:sp>
        <p:nvSpPr>
          <p:cNvPr id="7" name="TextBox 6">
            <a:extLst>
              <a:ext uri="{FF2B5EF4-FFF2-40B4-BE49-F238E27FC236}">
                <a16:creationId xmlns:a16="http://schemas.microsoft.com/office/drawing/2014/main" id="{7E2061D4-CF40-2155-5FFC-7244403DDBB8}"/>
              </a:ext>
            </a:extLst>
          </p:cNvPr>
          <p:cNvSpPr txBox="1"/>
          <p:nvPr/>
        </p:nvSpPr>
        <p:spPr>
          <a:xfrm>
            <a:off x="1449706" y="4681938"/>
            <a:ext cx="8417382" cy="1754326"/>
          </a:xfrm>
          <a:prstGeom prst="rect">
            <a:avLst/>
          </a:prstGeom>
          <a:noFill/>
        </p:spPr>
        <p:txBody>
          <a:bodyPr wrap="square">
            <a:spAutoFit/>
          </a:bodyPr>
          <a:lstStyle/>
          <a:p>
            <a:r>
              <a:rPr lang="en-US" dirty="0">
                <a:solidFill>
                  <a:schemeClr val="bg1"/>
                </a:solidFill>
              </a:rPr>
              <a:t>2023-11-13T01:00:18.402-05:00  INFO 30408 --- [ntainer#1-0-C-1] </a:t>
            </a:r>
            <a:r>
              <a:rPr lang="en-US" dirty="0" err="1">
                <a:solidFill>
                  <a:schemeClr val="bg1"/>
                </a:solidFill>
              </a:rPr>
              <a:t>o.s.k.l.KafkaMessageListenerContainer</a:t>
            </a:r>
            <a:r>
              <a:rPr lang="en-US" dirty="0">
                <a:solidFill>
                  <a:schemeClr val="bg1"/>
                </a:solidFill>
              </a:rPr>
              <a:t>    : Consumer-Group-A: partitions assigned: [DemoTopic-1]</a:t>
            </a:r>
          </a:p>
          <a:p>
            <a:r>
              <a:rPr lang="en-US" dirty="0">
                <a:solidFill>
                  <a:schemeClr val="bg1"/>
                </a:solidFill>
              </a:rPr>
              <a:t>2023-11-13T01:00:18.402-05:00  INFO 30408 --- [ntainer#0-0-C-1] </a:t>
            </a:r>
            <a:r>
              <a:rPr lang="en-US" dirty="0" err="1">
                <a:solidFill>
                  <a:schemeClr val="bg1"/>
                </a:solidFill>
              </a:rPr>
              <a:t>o.s.k.l.KafkaMessageListenerContainer</a:t>
            </a:r>
            <a:r>
              <a:rPr lang="en-US" dirty="0">
                <a:solidFill>
                  <a:schemeClr val="bg1"/>
                </a:solidFill>
              </a:rPr>
              <a:t>    : Consumer-Group-A: partitions assigned: [DemoTopic-0]</a:t>
            </a:r>
          </a:p>
        </p:txBody>
      </p:sp>
      <p:sp>
        <p:nvSpPr>
          <p:cNvPr id="9" name="TextBox 8">
            <a:extLst>
              <a:ext uri="{FF2B5EF4-FFF2-40B4-BE49-F238E27FC236}">
                <a16:creationId xmlns:a16="http://schemas.microsoft.com/office/drawing/2014/main" id="{3F1F5258-6E0C-5835-0B3F-7C76721C526B}"/>
              </a:ext>
            </a:extLst>
          </p:cNvPr>
          <p:cNvSpPr txBox="1"/>
          <p:nvPr/>
        </p:nvSpPr>
        <p:spPr>
          <a:xfrm>
            <a:off x="966565" y="2834110"/>
            <a:ext cx="9144000" cy="646331"/>
          </a:xfrm>
          <a:prstGeom prst="rect">
            <a:avLst/>
          </a:prstGeom>
          <a:noFill/>
        </p:spPr>
        <p:txBody>
          <a:bodyPr wrap="square">
            <a:spAutoFit/>
          </a:bodyPr>
          <a:lstStyle/>
          <a:p>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KafkaListener</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topics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DemoTopic</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groupId</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"Consumer-Group-A"</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listenA1</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message</a:t>
            </a:r>
            <a:r>
              <a:rPr lang="en-US" b="0" dirty="0">
                <a:solidFill>
                  <a:srgbClr val="CCCCCC"/>
                </a:solidFill>
                <a:effectLst/>
                <a:latin typeface="Consolas" panose="020B0609020204030204" pitchFamily="49" charset="0"/>
              </a:rPr>
              <a:t>) { </a:t>
            </a:r>
            <a:r>
              <a:rPr lang="en-US" b="0" dirty="0" err="1">
                <a:solidFill>
                  <a:srgbClr val="DCDCAA"/>
                </a:solidFill>
                <a:effectLst/>
                <a:latin typeface="Consolas" panose="020B0609020204030204" pitchFamily="49" charset="0"/>
              </a:rPr>
              <a:t>procMesg</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"A::1"</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message</a:t>
            </a:r>
            <a:r>
              <a:rPr lang="en-US" b="0" dirty="0">
                <a:solidFill>
                  <a:srgbClr val="CCCCCC"/>
                </a:solidFill>
                <a:effectLst/>
                <a:latin typeface="Consolas" panose="020B0609020204030204" pitchFamily="49" charset="0"/>
              </a:rPr>
              <a:t>); }</a:t>
            </a:r>
          </a:p>
        </p:txBody>
      </p:sp>
      <p:sp>
        <p:nvSpPr>
          <p:cNvPr id="11" name="TextBox 10">
            <a:extLst>
              <a:ext uri="{FF2B5EF4-FFF2-40B4-BE49-F238E27FC236}">
                <a16:creationId xmlns:a16="http://schemas.microsoft.com/office/drawing/2014/main" id="{DDF10AEB-9F04-F5A0-3A37-9415F2572154}"/>
              </a:ext>
            </a:extLst>
          </p:cNvPr>
          <p:cNvSpPr txBox="1"/>
          <p:nvPr/>
        </p:nvSpPr>
        <p:spPr>
          <a:xfrm>
            <a:off x="966565" y="3657463"/>
            <a:ext cx="9383665" cy="646331"/>
          </a:xfrm>
          <a:prstGeom prst="rect">
            <a:avLst/>
          </a:prstGeom>
          <a:noFill/>
        </p:spPr>
        <p:txBody>
          <a:bodyPr wrap="square">
            <a:spAutoFit/>
          </a:bodyPr>
          <a:lstStyle/>
          <a:p>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KafkaListener</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topics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DemoTopic</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groupId</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"Consumer-Group-A"</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listenA2</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message</a:t>
            </a:r>
            <a:r>
              <a:rPr lang="en-US" b="0" dirty="0">
                <a:solidFill>
                  <a:srgbClr val="CCCCCC"/>
                </a:solidFill>
                <a:effectLst/>
                <a:latin typeface="Consolas" panose="020B0609020204030204" pitchFamily="49" charset="0"/>
              </a:rPr>
              <a:t>) { </a:t>
            </a:r>
            <a:r>
              <a:rPr lang="en-US" b="0" dirty="0" err="1">
                <a:solidFill>
                  <a:srgbClr val="DCDCAA"/>
                </a:solidFill>
                <a:effectLst/>
                <a:latin typeface="Consolas" panose="020B0609020204030204" pitchFamily="49" charset="0"/>
              </a:rPr>
              <a:t>procMesg</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"A::2"</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message</a:t>
            </a:r>
            <a:r>
              <a:rPr lang="en-US" b="0" dirty="0">
                <a:solidFill>
                  <a:srgbClr val="CCCCCC"/>
                </a:solidFill>
                <a:effectLst/>
                <a:latin typeface="Consolas" panose="020B0609020204030204" pitchFamily="49" charset="0"/>
              </a:rPr>
              <a:t>); }</a:t>
            </a:r>
          </a:p>
        </p:txBody>
      </p:sp>
      <p:sp>
        <p:nvSpPr>
          <p:cNvPr id="16" name="Rectangle 15">
            <a:extLst>
              <a:ext uri="{FF2B5EF4-FFF2-40B4-BE49-F238E27FC236}">
                <a16:creationId xmlns:a16="http://schemas.microsoft.com/office/drawing/2014/main" id="{F5C23592-896F-266C-C36F-25D0A0193146}"/>
              </a:ext>
            </a:extLst>
          </p:cNvPr>
          <p:cNvSpPr/>
          <p:nvPr/>
        </p:nvSpPr>
        <p:spPr>
          <a:xfrm>
            <a:off x="0" y="0"/>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Consumer Group Protocol</a:t>
            </a:r>
          </a:p>
        </p:txBody>
      </p:sp>
    </p:spTree>
    <p:extLst>
      <p:ext uri="{BB962C8B-B14F-4D97-AF65-F5344CB8AC3E}">
        <p14:creationId xmlns:p14="http://schemas.microsoft.com/office/powerpoint/2010/main" val="52931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02675-01F7-CF0F-9B30-E22006C49BB8}"/>
              </a:ext>
            </a:extLst>
          </p:cNvPr>
          <p:cNvSpPr>
            <a:spLocks noGrp="1"/>
          </p:cNvSpPr>
          <p:nvPr>
            <p:ph idx="1"/>
          </p:nvPr>
        </p:nvSpPr>
        <p:spPr/>
        <p:txBody>
          <a:bodyPr>
            <a:normAutofit/>
          </a:bodyPr>
          <a:lstStyle/>
          <a:p>
            <a:pPr>
              <a:buFont typeface="Wingdings" panose="05000000000000000000" pitchFamily="2" charset="2"/>
              <a:buChar char="§"/>
            </a:pPr>
            <a:r>
              <a:rPr lang="en-US" sz="2200" dirty="0">
                <a:latin typeface="Lato" panose="020F0502020204030203" pitchFamily="34" charset="0"/>
                <a:ea typeface="Lato" panose="020F0502020204030203" pitchFamily="34" charset="0"/>
                <a:cs typeface="Lato" panose="020F0502020204030203" pitchFamily="34" charset="0"/>
              </a:rPr>
              <a:t>V1 uses a “rebalance” process to assign partitions to consumers</a:t>
            </a:r>
          </a:p>
          <a:p>
            <a:pPr>
              <a:buFont typeface="Wingdings" panose="05000000000000000000" pitchFamily="2" charset="2"/>
              <a:buChar char="§"/>
            </a:pPr>
            <a:r>
              <a:rPr lang="en-US" sz="2200" dirty="0">
                <a:latin typeface="Lato" panose="020F0502020204030203" pitchFamily="34" charset="0"/>
                <a:ea typeface="Lato" panose="020F0502020204030203" pitchFamily="34" charset="0"/>
                <a:cs typeface="Lato" panose="020F0502020204030203" pitchFamily="34" charset="0"/>
              </a:rPr>
              <a:t>Consumers are reassigned to partitions when topics change or consumers connect or disconnect</a:t>
            </a:r>
          </a:p>
          <a:p>
            <a:pPr>
              <a:buFont typeface="Wingdings" panose="05000000000000000000" pitchFamily="2" charset="2"/>
              <a:buChar char="§"/>
            </a:pPr>
            <a:r>
              <a:rPr lang="en-US" sz="2200" dirty="0">
                <a:latin typeface="Lato" panose="020F0502020204030203" pitchFamily="34" charset="0"/>
                <a:ea typeface="Lato" panose="020F0502020204030203" pitchFamily="34" charset="0"/>
                <a:cs typeface="Lato" panose="020F0502020204030203" pitchFamily="34" charset="0"/>
              </a:rPr>
              <a:t>This can pause processing during rebalance</a:t>
            </a:r>
          </a:p>
          <a:p>
            <a:pPr>
              <a:buFont typeface="Wingdings" panose="05000000000000000000" pitchFamily="2" charset="2"/>
              <a:buChar char="§"/>
            </a:pPr>
            <a:r>
              <a:rPr lang="en-US" sz="2200" dirty="0">
                <a:latin typeface="Lato" panose="020F0502020204030203" pitchFamily="34" charset="0"/>
                <a:ea typeface="Lato" panose="020F0502020204030203" pitchFamily="34" charset="0"/>
                <a:cs typeface="Lato" panose="020F0502020204030203" pitchFamily="34" charset="0"/>
              </a:rPr>
              <a:t>V2 improves this with “incremental rebalancing,” allowing consumer or partition changes without a full rebalance</a:t>
            </a:r>
          </a:p>
        </p:txBody>
      </p:sp>
      <p:sp>
        <p:nvSpPr>
          <p:cNvPr id="6" name="Rectangle 5">
            <a:extLst>
              <a:ext uri="{FF2B5EF4-FFF2-40B4-BE49-F238E27FC236}">
                <a16:creationId xmlns:a16="http://schemas.microsoft.com/office/drawing/2014/main" id="{6E9455D8-DD1A-C556-174D-8F431FEECB7E}"/>
              </a:ext>
            </a:extLst>
          </p:cNvPr>
          <p:cNvSpPr/>
          <p:nvPr/>
        </p:nvSpPr>
        <p:spPr>
          <a:xfrm>
            <a:off x="0" y="0"/>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Consumer Group Protocol (V2)</a:t>
            </a:r>
          </a:p>
        </p:txBody>
      </p:sp>
      <p:pic>
        <p:nvPicPr>
          <p:cNvPr id="4098" name="Picture 2" descr="Traffic Lights  traffic light stock pictures, royalty-free photos &amp; images">
            <a:extLst>
              <a:ext uri="{FF2B5EF4-FFF2-40B4-BE49-F238E27FC236}">
                <a16:creationId xmlns:a16="http://schemas.microsoft.com/office/drawing/2014/main" id="{8779773A-013D-0903-9EB0-C294F8328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8711" y="4285073"/>
            <a:ext cx="2519836" cy="2276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25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5832FF-C73D-68B7-488B-873586A5E479}"/>
              </a:ext>
            </a:extLst>
          </p:cNvPr>
          <p:cNvSpPr>
            <a:spLocks noGrp="1"/>
          </p:cNvSpPr>
          <p:nvPr>
            <p:ph idx="1"/>
          </p:nvPr>
        </p:nvSpPr>
        <p:spPr>
          <a:xfrm>
            <a:off x="811969" y="1009131"/>
            <a:ext cx="10515600" cy="4351338"/>
          </a:xfrm>
        </p:spPr>
        <p:txBody>
          <a:bodyPr/>
          <a:lstStyle/>
          <a:p>
            <a:pPr>
              <a:buFont typeface="Wingdings" panose="05000000000000000000" pitchFamily="2" charset="2"/>
              <a:buChar char="§"/>
            </a:pPr>
            <a:r>
              <a:rPr lang="en-US" dirty="0">
                <a:latin typeface="Lato" panose="020F0502020204030203" pitchFamily="34" charset="0"/>
                <a:ea typeface="Lato" panose="020F0502020204030203" pitchFamily="34" charset="0"/>
                <a:cs typeface="Lato" panose="020F0502020204030203" pitchFamily="34" charset="0"/>
              </a:rPr>
              <a:t>Add more consumers to the existing consumer group</a:t>
            </a:r>
          </a:p>
          <a:p>
            <a:pPr>
              <a:buFont typeface="Wingdings" panose="05000000000000000000" pitchFamily="2" charset="2"/>
              <a:buChar char="§"/>
            </a:pPr>
            <a:r>
              <a:rPr lang="en-US" dirty="0">
                <a:latin typeface="Lato" panose="020F0502020204030203" pitchFamily="34" charset="0"/>
                <a:ea typeface="Lato" panose="020F0502020204030203" pitchFamily="34" charset="0"/>
                <a:cs typeface="Lato" panose="020F0502020204030203" pitchFamily="34" charset="0"/>
              </a:rPr>
              <a:t>Note partition initialization and rebalance</a:t>
            </a:r>
          </a:p>
          <a:p>
            <a:pPr>
              <a:buFont typeface="Wingdings" panose="05000000000000000000" pitchFamily="2" charset="2"/>
              <a:buChar char="§"/>
            </a:pPr>
            <a:r>
              <a:rPr lang="en-US" dirty="0">
                <a:latin typeface="Lato" panose="020F0502020204030203" pitchFamily="34" charset="0"/>
                <a:ea typeface="Lato" panose="020F0502020204030203" pitchFamily="34" charset="0"/>
                <a:cs typeface="Lato" panose="020F0502020204030203" pitchFamily="34" charset="0"/>
              </a:rPr>
              <a:t>Increase message production rate</a:t>
            </a:r>
          </a:p>
          <a:p>
            <a:pPr>
              <a:buFont typeface="Wingdings" panose="05000000000000000000" pitchFamily="2" charset="2"/>
              <a:buChar char="§"/>
            </a:pPr>
            <a:r>
              <a:rPr lang="en-US" dirty="0">
                <a:latin typeface="Lato" panose="020F0502020204030203" pitchFamily="34" charset="0"/>
                <a:ea typeface="Lato" panose="020F0502020204030203" pitchFamily="34" charset="0"/>
                <a:cs typeface="Lato" panose="020F0502020204030203" pitchFamily="34" charset="0"/>
              </a:rPr>
              <a:t>Observe as messages are spread across partitions</a:t>
            </a:r>
          </a:p>
          <a:p>
            <a:pPr>
              <a:buFont typeface="Wingdings" panose="05000000000000000000" pitchFamily="2" charset="2"/>
              <a:buChar char="§"/>
            </a:pPr>
            <a:r>
              <a:rPr lang="en-US" dirty="0">
                <a:latin typeface="Lato" panose="020F0502020204030203" pitchFamily="34" charset="0"/>
                <a:ea typeface="Lato" panose="020F0502020204030203" pitchFamily="34" charset="0"/>
                <a:cs typeface="Lato" panose="020F0502020204030203" pitchFamily="34" charset="0"/>
              </a:rPr>
              <a:t>Observe as Consumers load balance distribution</a:t>
            </a:r>
          </a:p>
        </p:txBody>
      </p:sp>
      <p:sp>
        <p:nvSpPr>
          <p:cNvPr id="4" name="Rectangle 3">
            <a:extLst>
              <a:ext uri="{FF2B5EF4-FFF2-40B4-BE49-F238E27FC236}">
                <a16:creationId xmlns:a16="http://schemas.microsoft.com/office/drawing/2014/main" id="{636A3633-C779-F17F-B286-0AB451F03120}"/>
              </a:ext>
            </a:extLst>
          </p:cNvPr>
          <p:cNvSpPr/>
          <p:nvPr/>
        </p:nvSpPr>
        <p:spPr>
          <a:xfrm>
            <a:off x="0" y="5796501"/>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Demo – Load Balancing Queue</a:t>
            </a:r>
          </a:p>
        </p:txBody>
      </p:sp>
      <p:pic>
        <p:nvPicPr>
          <p:cNvPr id="7" name="Picture 6">
            <a:extLst>
              <a:ext uri="{FF2B5EF4-FFF2-40B4-BE49-F238E27FC236}">
                <a16:creationId xmlns:a16="http://schemas.microsoft.com/office/drawing/2014/main" id="{D0B1512C-CB21-6DF4-B178-3757444C19E5}"/>
              </a:ext>
            </a:extLst>
          </p:cNvPr>
          <p:cNvPicPr>
            <a:picLocks noChangeAspect="1"/>
          </p:cNvPicPr>
          <p:nvPr/>
        </p:nvPicPr>
        <p:blipFill>
          <a:blip r:embed="rId2"/>
          <a:stretch>
            <a:fillRect/>
          </a:stretch>
        </p:blipFill>
        <p:spPr>
          <a:xfrm>
            <a:off x="9700887" y="2019869"/>
            <a:ext cx="1626682" cy="1509091"/>
          </a:xfrm>
          <a:prstGeom prst="rect">
            <a:avLst/>
          </a:prstGeom>
        </p:spPr>
      </p:pic>
    </p:spTree>
    <p:extLst>
      <p:ext uri="{BB962C8B-B14F-4D97-AF65-F5344CB8AC3E}">
        <p14:creationId xmlns:p14="http://schemas.microsoft.com/office/powerpoint/2010/main" val="1613262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121449-7D0D-0CC0-3D0A-593F7560B64D}"/>
              </a:ext>
            </a:extLst>
          </p:cNvPr>
          <p:cNvSpPr>
            <a:spLocks noGrp="1"/>
          </p:cNvSpPr>
          <p:nvPr>
            <p:ph idx="1"/>
          </p:nvPr>
        </p:nvSpPr>
        <p:spPr>
          <a:xfrm>
            <a:off x="773445" y="971623"/>
            <a:ext cx="8862687" cy="4351338"/>
          </a:xfrm>
        </p:spPr>
        <p:txBody>
          <a:bodyPr/>
          <a:lstStyle/>
          <a:p>
            <a:pPr>
              <a:buFont typeface="Wingdings" panose="05000000000000000000" pitchFamily="2" charset="2"/>
              <a:buChar char="§"/>
            </a:pPr>
            <a:r>
              <a:rPr lang="en-US" dirty="0">
                <a:latin typeface="Lato" panose="020F0502020204030203" pitchFamily="34" charset="0"/>
                <a:ea typeface="Lato" panose="020F0502020204030203" pitchFamily="34" charset="0"/>
                <a:cs typeface="Lato" panose="020F0502020204030203" pitchFamily="34" charset="0"/>
              </a:rPr>
              <a:t>Subscribe Additional Consumer Groups to Topic</a:t>
            </a:r>
          </a:p>
          <a:p>
            <a:pPr>
              <a:buFont typeface="Wingdings" panose="05000000000000000000" pitchFamily="2" charset="2"/>
              <a:buChar char="§"/>
            </a:pPr>
            <a:r>
              <a:rPr lang="en-US" dirty="0">
                <a:latin typeface="Lato" panose="020F0502020204030203" pitchFamily="34" charset="0"/>
                <a:ea typeface="Lato" panose="020F0502020204030203" pitchFamily="34" charset="0"/>
                <a:cs typeface="Lato" panose="020F0502020204030203" pitchFamily="34" charset="0"/>
              </a:rPr>
              <a:t>Subscribe Multiple Consumers per Consumer Group to Topic</a:t>
            </a:r>
          </a:p>
          <a:p>
            <a:pPr>
              <a:buFont typeface="Wingdings" panose="05000000000000000000" pitchFamily="2" charset="2"/>
              <a:buChar char="§"/>
            </a:pPr>
            <a:r>
              <a:rPr lang="en-US" dirty="0">
                <a:latin typeface="Lato" panose="020F0502020204030203" pitchFamily="34" charset="0"/>
                <a:ea typeface="Lato" panose="020F0502020204030203" pitchFamily="34" charset="0"/>
                <a:cs typeface="Lato" panose="020F0502020204030203" pitchFamily="34" charset="0"/>
              </a:rPr>
              <a:t>Significantly increase Production Rate</a:t>
            </a:r>
          </a:p>
          <a:p>
            <a:pPr>
              <a:buFont typeface="Wingdings" panose="05000000000000000000" pitchFamily="2" charset="2"/>
              <a:buChar char="§"/>
            </a:pPr>
            <a:r>
              <a:rPr lang="en-US" dirty="0">
                <a:latin typeface="Lato" panose="020F0502020204030203" pitchFamily="34" charset="0"/>
                <a:ea typeface="Lato" panose="020F0502020204030203" pitchFamily="34" charset="0"/>
                <a:cs typeface="Lato" panose="020F0502020204030203" pitchFamily="34" charset="0"/>
              </a:rPr>
              <a:t>Increase consumers as needed</a:t>
            </a:r>
          </a:p>
          <a:p>
            <a:pPr>
              <a:buFont typeface="Wingdings" panose="05000000000000000000" pitchFamily="2" charset="2"/>
              <a:buChar char="§"/>
            </a:pP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4" name="Rectangle 3">
            <a:extLst>
              <a:ext uri="{FF2B5EF4-FFF2-40B4-BE49-F238E27FC236}">
                <a16:creationId xmlns:a16="http://schemas.microsoft.com/office/drawing/2014/main" id="{86403CB5-ADAB-D88B-5C03-205667B51D76}"/>
              </a:ext>
            </a:extLst>
          </p:cNvPr>
          <p:cNvSpPr/>
          <p:nvPr/>
        </p:nvSpPr>
        <p:spPr>
          <a:xfrm>
            <a:off x="0" y="5796501"/>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Demo – Load Balancing Topic</a:t>
            </a:r>
          </a:p>
        </p:txBody>
      </p:sp>
      <p:pic>
        <p:nvPicPr>
          <p:cNvPr id="7" name="Picture 6">
            <a:extLst>
              <a:ext uri="{FF2B5EF4-FFF2-40B4-BE49-F238E27FC236}">
                <a16:creationId xmlns:a16="http://schemas.microsoft.com/office/drawing/2014/main" id="{D0C5DCDC-5929-A34F-772E-F7E84D5CD97F}"/>
              </a:ext>
            </a:extLst>
          </p:cNvPr>
          <p:cNvPicPr>
            <a:picLocks noChangeAspect="1"/>
          </p:cNvPicPr>
          <p:nvPr/>
        </p:nvPicPr>
        <p:blipFill>
          <a:blip r:embed="rId2"/>
          <a:stretch>
            <a:fillRect/>
          </a:stretch>
        </p:blipFill>
        <p:spPr>
          <a:xfrm>
            <a:off x="9700887" y="2019869"/>
            <a:ext cx="1626682" cy="1509091"/>
          </a:xfrm>
          <a:prstGeom prst="rect">
            <a:avLst/>
          </a:prstGeom>
        </p:spPr>
      </p:pic>
    </p:spTree>
    <p:extLst>
      <p:ext uri="{BB962C8B-B14F-4D97-AF65-F5344CB8AC3E}">
        <p14:creationId xmlns:p14="http://schemas.microsoft.com/office/powerpoint/2010/main" val="1219083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309B4E-CF9F-0876-5F84-D3AE89C11AE0}"/>
              </a:ext>
            </a:extLst>
          </p:cNvPr>
          <p:cNvSpPr>
            <a:spLocks noGrp="1"/>
          </p:cNvSpPr>
          <p:nvPr>
            <p:ph idx="1"/>
          </p:nvPr>
        </p:nvSpPr>
        <p:spPr/>
        <p:txBody>
          <a:bodyPr>
            <a:normAutofit/>
          </a:bodyPr>
          <a:lstStyle/>
          <a:p>
            <a:pPr>
              <a:buFont typeface="Wingdings" panose="05000000000000000000" pitchFamily="2" charset="2"/>
              <a:buChar char="§"/>
            </a:pPr>
            <a:r>
              <a:rPr lang="en-US" sz="2200" dirty="0">
                <a:latin typeface="Lato" panose="020F0502020204030203" pitchFamily="34" charset="0"/>
                <a:ea typeface="Lato" panose="020F0502020204030203" pitchFamily="34" charset="0"/>
                <a:cs typeface="Lato" panose="020F0502020204030203" pitchFamily="34" charset="0"/>
              </a:rPr>
              <a:t>Message oriented middleware patterns can help organizations reliably federate data across their systems</a:t>
            </a:r>
          </a:p>
          <a:p>
            <a:pPr>
              <a:buFont typeface="Wingdings" panose="05000000000000000000" pitchFamily="2" charset="2"/>
              <a:buChar char="§"/>
            </a:pPr>
            <a:r>
              <a:rPr lang="en-US" sz="2200" dirty="0">
                <a:latin typeface="Lato" panose="020F0502020204030203" pitchFamily="34" charset="0"/>
                <a:ea typeface="Lato" panose="020F0502020204030203" pitchFamily="34" charset="0"/>
                <a:cs typeface="Lato" panose="020F0502020204030203" pitchFamily="34" charset="0"/>
              </a:rPr>
              <a:t>Traditional MOM systems can run into problems at scale</a:t>
            </a:r>
          </a:p>
          <a:p>
            <a:pPr>
              <a:buFont typeface="Wingdings" panose="05000000000000000000" pitchFamily="2" charset="2"/>
              <a:buChar char="§"/>
            </a:pPr>
            <a:r>
              <a:rPr lang="en-US" sz="2200" dirty="0">
                <a:latin typeface="Lato" panose="020F0502020204030203" pitchFamily="34" charset="0"/>
                <a:ea typeface="Lato" panose="020F0502020204030203" pitchFamily="34" charset="0"/>
                <a:cs typeface="Lato" panose="020F0502020204030203" pitchFamily="34" charset="0"/>
              </a:rPr>
              <a:t>The Apache Kafka message broker contains bleeding-edge features that address many of these problems</a:t>
            </a:r>
          </a:p>
          <a:p>
            <a:pPr>
              <a:buFont typeface="Wingdings" panose="05000000000000000000" pitchFamily="2" charset="2"/>
              <a:buChar char="§"/>
            </a:pPr>
            <a:r>
              <a:rPr lang="en-US" sz="2200" dirty="0">
                <a:latin typeface="Lato" panose="020F0502020204030203" pitchFamily="34" charset="0"/>
                <a:ea typeface="Lato" panose="020F0502020204030203" pitchFamily="34" charset="0"/>
                <a:cs typeface="Lato" panose="020F0502020204030203" pitchFamily="34" charset="0"/>
              </a:rPr>
              <a:t>Kafka also allows for Stream Processing and Event Driven Architecture</a:t>
            </a:r>
          </a:p>
          <a:p>
            <a:pPr>
              <a:buFont typeface="Wingdings" panose="05000000000000000000" pitchFamily="2" charset="2"/>
              <a:buChar char="§"/>
            </a:pPr>
            <a:r>
              <a:rPr lang="en-US" sz="2200" dirty="0">
                <a:latin typeface="Lato" panose="020F0502020204030203" pitchFamily="34" charset="0"/>
                <a:ea typeface="Lato" panose="020F0502020204030203" pitchFamily="34" charset="0"/>
                <a:cs typeface="Lato" panose="020F0502020204030203" pitchFamily="34" charset="0"/>
              </a:rPr>
              <a:t>Consumer Groups in Kafka are used to achieve even greater scale</a:t>
            </a:r>
          </a:p>
          <a:p>
            <a:pPr>
              <a:buFont typeface="Wingdings" panose="05000000000000000000" pitchFamily="2" charset="2"/>
              <a:buChar char="§"/>
            </a:pPr>
            <a:r>
              <a:rPr lang="en-US" sz="2200" dirty="0">
                <a:latin typeface="Lato" panose="020F0502020204030203" pitchFamily="34" charset="0"/>
                <a:ea typeface="Lato" panose="020F0502020204030203" pitchFamily="34" charset="0"/>
                <a:cs typeface="Lato" panose="020F0502020204030203" pitchFamily="34" charset="0"/>
              </a:rPr>
              <a:t>Data can be load balanced across queues and topic subscriptions</a:t>
            </a:r>
          </a:p>
          <a:p>
            <a:pPr>
              <a:buFont typeface="Wingdings" panose="05000000000000000000" pitchFamily="2" charset="2"/>
              <a:buChar char="§"/>
            </a:pPr>
            <a:r>
              <a:rPr lang="en-US" sz="2200" dirty="0">
                <a:latin typeface="Lato" panose="020F0502020204030203" pitchFamily="34" charset="0"/>
                <a:ea typeface="Lato" panose="020F0502020204030203" pitchFamily="34" charset="0"/>
                <a:cs typeface="Lato" panose="020F0502020204030203" pitchFamily="34" charset="0"/>
              </a:rPr>
              <a:t>Consumer Groups are easy to configure and highly automated</a:t>
            </a:r>
          </a:p>
        </p:txBody>
      </p:sp>
      <p:sp>
        <p:nvSpPr>
          <p:cNvPr id="6" name="Rectangle 5">
            <a:extLst>
              <a:ext uri="{FF2B5EF4-FFF2-40B4-BE49-F238E27FC236}">
                <a16:creationId xmlns:a16="http://schemas.microsoft.com/office/drawing/2014/main" id="{46698431-A4A9-4EE7-16FD-C64CFBF69B10}"/>
              </a:ext>
            </a:extLst>
          </p:cNvPr>
          <p:cNvSpPr/>
          <p:nvPr/>
        </p:nvSpPr>
        <p:spPr>
          <a:xfrm>
            <a:off x="0" y="0"/>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Wrapping Up</a:t>
            </a:r>
          </a:p>
        </p:txBody>
      </p:sp>
    </p:spTree>
    <p:extLst>
      <p:ext uri="{BB962C8B-B14F-4D97-AF65-F5344CB8AC3E}">
        <p14:creationId xmlns:p14="http://schemas.microsoft.com/office/powerpoint/2010/main" val="323208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ny question marks on black background">
            <a:extLst>
              <a:ext uri="{FF2B5EF4-FFF2-40B4-BE49-F238E27FC236}">
                <a16:creationId xmlns:a16="http://schemas.microsoft.com/office/drawing/2014/main" id="{2245B2B6-7FA6-A3AD-26C1-210A367911C9}"/>
              </a:ext>
            </a:extLst>
          </p:cNvPr>
          <p:cNvPicPr>
            <a:picLocks noChangeAspect="1"/>
          </p:cNvPicPr>
          <p:nvPr/>
        </p:nvPicPr>
        <p:blipFill rotWithShape="1">
          <a:blip r:embed="rId2">
            <a:alphaModFix amt="50000"/>
          </a:blip>
          <a:srcRect t="7787"/>
          <a:stretch/>
        </p:blipFill>
        <p:spPr>
          <a:xfrm>
            <a:off x="20" y="1"/>
            <a:ext cx="12191980" cy="6857999"/>
          </a:xfrm>
          <a:prstGeom prst="rect">
            <a:avLst/>
          </a:prstGeom>
        </p:spPr>
      </p:pic>
      <p:sp>
        <p:nvSpPr>
          <p:cNvPr id="2" name="Title 1">
            <a:extLst>
              <a:ext uri="{FF2B5EF4-FFF2-40B4-BE49-F238E27FC236}">
                <a16:creationId xmlns:a16="http://schemas.microsoft.com/office/drawing/2014/main" id="{B0092525-5A28-2C68-7448-3FB310941CFD}"/>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Questions?</a:t>
            </a:r>
          </a:p>
        </p:txBody>
      </p:sp>
    </p:spTree>
    <p:extLst>
      <p:ext uri="{BB962C8B-B14F-4D97-AF65-F5344CB8AC3E}">
        <p14:creationId xmlns:p14="http://schemas.microsoft.com/office/powerpoint/2010/main" val="19872125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353C91D-C465-4A78-B11E-D13DA85867FF}"/>
              </a:ext>
            </a:extLst>
          </p:cNvPr>
          <p:cNvSpPr>
            <a:spLocks noGrp="1"/>
          </p:cNvSpPr>
          <p:nvPr>
            <p:ph idx="1"/>
          </p:nvPr>
        </p:nvSpPr>
        <p:spPr>
          <a:xfrm>
            <a:off x="1434218" y="2449565"/>
            <a:ext cx="8277992" cy="3685156"/>
          </a:xfrm>
        </p:spPr>
        <p:txBody>
          <a:bodyPr anchor="ctr">
            <a:normAutofit/>
          </a:bodyPr>
          <a:lstStyle/>
          <a:p>
            <a:pPr marL="227013" indent="-227013">
              <a:buNone/>
            </a:pPr>
            <a:r>
              <a:rPr lang="en-US" sz="44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“Where there is data smoke,   </a:t>
            </a:r>
            <a:r>
              <a:rPr lang="en-US" sz="4400" b="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there is business fire.</a:t>
            </a:r>
            <a:r>
              <a:rPr lang="en-US" sz="44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a:t>
            </a:r>
          </a:p>
          <a:p>
            <a:pPr marL="0" indent="0">
              <a:buNone/>
            </a:pPr>
            <a:endParaRPr lang="en-US" sz="44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a:p>
            <a:pPr marL="0" indent="0">
              <a:buNone/>
            </a:pPr>
            <a:r>
              <a:rPr lang="en-US" sz="20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 Dr. Thomas Redman, President, Data Quality Solutions</a:t>
            </a:r>
          </a:p>
        </p:txBody>
      </p:sp>
      <p:sp>
        <p:nvSpPr>
          <p:cNvPr id="2" name="Rectangle 1">
            <a:extLst>
              <a:ext uri="{FF2B5EF4-FFF2-40B4-BE49-F238E27FC236}">
                <a16:creationId xmlns:a16="http://schemas.microsoft.com/office/drawing/2014/main" id="{DF73CC58-6ED4-CE5A-BD3F-0BC8A709D0F9}"/>
              </a:ext>
            </a:extLst>
          </p:cNvPr>
          <p:cNvSpPr/>
          <p:nvPr/>
        </p:nvSpPr>
        <p:spPr>
          <a:xfrm>
            <a:off x="1094833" y="2942431"/>
            <a:ext cx="108578" cy="29578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77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FF038E-D7D0-FA78-C028-A1B82E2EEDBB}"/>
              </a:ext>
            </a:extLst>
          </p:cNvPr>
          <p:cNvSpPr/>
          <p:nvPr/>
        </p:nvSpPr>
        <p:spPr>
          <a:xfrm>
            <a:off x="0" y="0"/>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Sharing Application Data Reliably is Difficult</a:t>
            </a:r>
          </a:p>
        </p:txBody>
      </p:sp>
      <p:sp>
        <p:nvSpPr>
          <p:cNvPr id="2" name="Content Placeholder 2">
            <a:extLst>
              <a:ext uri="{FF2B5EF4-FFF2-40B4-BE49-F238E27FC236}">
                <a16:creationId xmlns:a16="http://schemas.microsoft.com/office/drawing/2014/main" id="{473617E1-AD78-8F1F-B09F-54F3EC0D1AC8}"/>
              </a:ext>
            </a:extLst>
          </p:cNvPr>
          <p:cNvSpPr>
            <a:spLocks noGrp="1"/>
          </p:cNvSpPr>
          <p:nvPr>
            <p:ph idx="1"/>
          </p:nvPr>
        </p:nvSpPr>
        <p:spPr>
          <a:xfrm>
            <a:off x="803083" y="1755247"/>
            <a:ext cx="10729870" cy="2325365"/>
          </a:xfrm>
        </p:spPr>
        <p:txBody>
          <a:bodyPr anchor="ctr">
            <a:normAutofit fontScale="85000" lnSpcReduction="20000"/>
          </a:bodyPr>
          <a:lstStyle/>
          <a:p>
            <a:pPr fontAlgn="base">
              <a:spcBef>
                <a:spcPts val="0"/>
              </a:spcBef>
              <a:buFont typeface="Wingdings" panose="05000000000000000000" pitchFamily="2" charset="2"/>
              <a:buChar char="§"/>
            </a:pPr>
            <a:r>
              <a:rPr lang="en-US" sz="2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Applications often have a need to </a:t>
            </a:r>
            <a:r>
              <a:rPr lang="en-US" sz="24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send information back and forth </a:t>
            </a:r>
            <a:r>
              <a:rPr lang="en-US" sz="2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to one another </a:t>
            </a:r>
          </a:p>
          <a:p>
            <a:pPr fontAlgn="base">
              <a:lnSpc>
                <a:spcPct val="120000"/>
              </a:lnSpc>
              <a:spcBef>
                <a:spcPts val="0"/>
              </a:spcBef>
              <a:buFont typeface="Wingdings" panose="05000000000000000000" pitchFamily="2" charset="2"/>
              <a:buChar char="§"/>
            </a:pPr>
            <a:endParaRPr lang="en-US" sz="2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fontAlgn="base">
              <a:lnSpc>
                <a:spcPct val="120000"/>
              </a:lnSpc>
              <a:spcBef>
                <a:spcPts val="0"/>
              </a:spcBef>
              <a:buFont typeface="Wingdings" panose="05000000000000000000" pitchFamily="2" charset="2"/>
              <a:buChar char="§"/>
            </a:pPr>
            <a:r>
              <a:rPr lang="en-US" sz="2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It was once </a:t>
            </a:r>
            <a:r>
              <a:rPr lang="en-US" sz="24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difficult if not impossible to “federate”</a:t>
            </a:r>
            <a:r>
              <a:rPr lang="en-US" sz="2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data across disparate languages or residing on heterogeneous platforms</a:t>
            </a:r>
          </a:p>
          <a:p>
            <a:pPr fontAlgn="base">
              <a:spcBef>
                <a:spcPts val="0"/>
              </a:spcBef>
              <a:buFont typeface="Wingdings" panose="05000000000000000000" pitchFamily="2" charset="2"/>
              <a:buChar char="§"/>
            </a:pPr>
            <a:endParaRPr lang="en-US" sz="2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a:lnSpc>
                <a:spcPct val="120000"/>
              </a:lnSpc>
              <a:buFont typeface="Wingdings" panose="05000000000000000000" pitchFamily="2" charset="2"/>
              <a:buChar char="§"/>
            </a:pPr>
            <a:r>
              <a:rPr lang="en-US" sz="2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Java Messaging Service (JMS), for example, arose out of a growing </a:t>
            </a:r>
            <a:r>
              <a:rPr lang="en-US" sz="24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need to </a:t>
            </a:r>
            <a:r>
              <a:rPr lang="en-US" sz="2400" b="1" dirty="0">
                <a:solidFill>
                  <a:srgbClr val="000000"/>
                </a:solidFill>
                <a:latin typeface="Lato" panose="020F0502020204030203" pitchFamily="34" charset="0"/>
                <a:ea typeface="Lato" panose="020F0502020204030203" pitchFamily="34" charset="0"/>
                <a:cs typeface="Lato" panose="020F0502020204030203" pitchFamily="34" charset="0"/>
              </a:rPr>
              <a:t>share data between</a:t>
            </a:r>
            <a:r>
              <a:rPr lang="en-US" sz="24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very different systems</a:t>
            </a: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3" name="Google Shape;134;p11">
            <a:extLst>
              <a:ext uri="{FF2B5EF4-FFF2-40B4-BE49-F238E27FC236}">
                <a16:creationId xmlns:a16="http://schemas.microsoft.com/office/drawing/2014/main" id="{A682665F-4E0B-F3D7-91EC-E2233BDB428A}"/>
              </a:ext>
            </a:extLst>
          </p:cNvPr>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863339" y="4731292"/>
            <a:ext cx="660400" cy="990600"/>
          </a:xfrm>
          <a:prstGeom prst="rect">
            <a:avLst/>
          </a:prstGeom>
          <a:noFill/>
          <a:ln>
            <a:noFill/>
          </a:ln>
        </p:spPr>
      </p:pic>
      <p:pic>
        <p:nvPicPr>
          <p:cNvPr id="5" name="Google Shape;135;p11">
            <a:extLst>
              <a:ext uri="{FF2B5EF4-FFF2-40B4-BE49-F238E27FC236}">
                <a16:creationId xmlns:a16="http://schemas.microsoft.com/office/drawing/2014/main" id="{41363C05-8CED-94B7-9F67-43814ED46838}"/>
              </a:ext>
            </a:extLst>
          </p:cNvPr>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6987539" y="4731292"/>
            <a:ext cx="660400" cy="990600"/>
          </a:xfrm>
          <a:prstGeom prst="rect">
            <a:avLst/>
          </a:prstGeom>
          <a:noFill/>
          <a:ln>
            <a:noFill/>
          </a:ln>
        </p:spPr>
      </p:pic>
      <p:sp>
        <p:nvSpPr>
          <p:cNvPr id="6" name="Google Shape;136;p11">
            <a:extLst>
              <a:ext uri="{FF2B5EF4-FFF2-40B4-BE49-F238E27FC236}">
                <a16:creationId xmlns:a16="http://schemas.microsoft.com/office/drawing/2014/main" id="{E5FF587A-D735-2920-8AEB-498BF3348153}"/>
              </a:ext>
            </a:extLst>
          </p:cNvPr>
          <p:cNvSpPr/>
          <p:nvPr/>
        </p:nvSpPr>
        <p:spPr>
          <a:xfrm>
            <a:off x="3101339" y="4655092"/>
            <a:ext cx="2057400" cy="1371600"/>
          </a:xfrm>
          <a:prstGeom prst="rect">
            <a:avLst/>
          </a:prstGeom>
          <a:solidFill>
            <a:schemeClr val="accent1">
              <a:alpha val="8627"/>
            </a:schemeClr>
          </a:solidFill>
          <a:ln w="38100" cap="flat" cmpd="sng">
            <a:solidFill>
              <a:schemeClr val="dk1"/>
            </a:solidFill>
            <a:prstDash val="solid"/>
            <a:round/>
            <a:headEnd type="none" w="sm" len="sm"/>
            <a:tailEnd type="none" w="sm" len="sm"/>
          </a:ln>
          <a:effectLst>
            <a:outerShdw blurRad="127000" dist="63500" dir="5400000">
              <a:srgbClr val="000000">
                <a:alpha val="40000"/>
              </a:srgbClr>
            </a:outerShdw>
          </a:effectLst>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800"/>
              <a:buFont typeface="Calibri"/>
              <a:buNone/>
            </a:pPr>
            <a:endParaRPr sz="1800" dirty="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800"/>
              <a:buFont typeface="Tahoma"/>
              <a:buNone/>
            </a:pPr>
            <a:r>
              <a:rPr lang="en-US" sz="1800" dirty="0">
                <a:solidFill>
                  <a:schemeClr val="dk1"/>
                </a:solidFill>
                <a:latin typeface="Tahoma"/>
                <a:ea typeface="Tahoma"/>
                <a:cs typeface="Tahoma"/>
                <a:sym typeface="Tahoma"/>
              </a:rPr>
              <a:t>  Java Application</a:t>
            </a:r>
            <a:endParaRPr dirty="0"/>
          </a:p>
        </p:txBody>
      </p:sp>
      <p:sp>
        <p:nvSpPr>
          <p:cNvPr id="7" name="Google Shape;137;p11">
            <a:extLst>
              <a:ext uri="{FF2B5EF4-FFF2-40B4-BE49-F238E27FC236}">
                <a16:creationId xmlns:a16="http://schemas.microsoft.com/office/drawing/2014/main" id="{BD003B16-9C3C-79AE-C655-1D7AD8EDAC39}"/>
              </a:ext>
            </a:extLst>
          </p:cNvPr>
          <p:cNvSpPr/>
          <p:nvPr/>
        </p:nvSpPr>
        <p:spPr>
          <a:xfrm>
            <a:off x="6301739" y="4655092"/>
            <a:ext cx="2057400" cy="1371600"/>
          </a:xfrm>
          <a:prstGeom prst="rect">
            <a:avLst/>
          </a:prstGeom>
          <a:solidFill>
            <a:schemeClr val="accent1">
              <a:alpha val="8627"/>
            </a:schemeClr>
          </a:solidFill>
          <a:ln w="38100" cap="flat" cmpd="sng">
            <a:solidFill>
              <a:schemeClr val="dk1"/>
            </a:solidFill>
            <a:prstDash val="solid"/>
            <a:round/>
            <a:headEnd type="none" w="sm" len="sm"/>
            <a:tailEnd type="none" w="sm" len="sm"/>
          </a:ln>
          <a:effectLst>
            <a:outerShdw blurRad="127000" dist="63500" dir="5400000">
              <a:srgbClr val="000000">
                <a:alpha val="40000"/>
              </a:srgbClr>
            </a:outerShdw>
          </a:effectLst>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800"/>
              <a:buFont typeface="Calibri"/>
              <a:buNone/>
            </a:pPr>
            <a:endParaRPr sz="1800" dirty="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800"/>
              <a:buFont typeface="Tahoma"/>
              <a:buNone/>
            </a:pPr>
            <a:r>
              <a:rPr lang="en-US" sz="1800" dirty="0">
                <a:solidFill>
                  <a:schemeClr val="dk1"/>
                </a:solidFill>
                <a:latin typeface="Tahoma"/>
                <a:ea typeface="Tahoma"/>
                <a:cs typeface="Tahoma"/>
                <a:sym typeface="Tahoma"/>
              </a:rPr>
              <a:t> .NET Application</a:t>
            </a:r>
            <a:endParaRPr sz="1800" b="0" i="0" u="none" strike="noStrike" cap="none" dirty="0">
              <a:solidFill>
                <a:schemeClr val="dk1"/>
              </a:solidFill>
              <a:latin typeface="Tahoma"/>
              <a:ea typeface="Tahoma"/>
              <a:cs typeface="Tahoma"/>
              <a:sym typeface="Tahoma"/>
            </a:endParaRPr>
          </a:p>
        </p:txBody>
      </p:sp>
      <p:sp>
        <p:nvSpPr>
          <p:cNvPr id="8" name="Google Shape;138;p11">
            <a:extLst>
              <a:ext uri="{FF2B5EF4-FFF2-40B4-BE49-F238E27FC236}">
                <a16:creationId xmlns:a16="http://schemas.microsoft.com/office/drawing/2014/main" id="{6DA1777C-39DD-FE19-39FB-E211005A838A}"/>
              </a:ext>
            </a:extLst>
          </p:cNvPr>
          <p:cNvSpPr/>
          <p:nvPr/>
        </p:nvSpPr>
        <p:spPr>
          <a:xfrm>
            <a:off x="5234939" y="5188492"/>
            <a:ext cx="990600" cy="304800"/>
          </a:xfrm>
          <a:prstGeom prst="leftRightArrow">
            <a:avLst>
              <a:gd name="adj1" fmla="val 50000"/>
              <a:gd name="adj2" fmla="val 50000"/>
            </a:avLst>
          </a:prstGeom>
          <a:solidFill>
            <a:schemeClr val="dk2"/>
          </a:solidFill>
          <a:ln w="38100" cap="flat" cmpd="sng">
            <a:solidFill>
              <a:schemeClr val="dk1"/>
            </a:solidFill>
            <a:prstDash val="solid"/>
            <a:round/>
            <a:headEnd type="none" w="sm" len="sm"/>
            <a:tailEnd type="none" w="sm" len="sm"/>
          </a:ln>
          <a:effectLst>
            <a:outerShdw blurRad="127000" dist="63500" dir="5400000">
              <a:srgbClr val="000000">
                <a:alpha val="40000"/>
              </a:srgbClr>
            </a:outerShdw>
          </a:effectLst>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ahoma"/>
              <a:ea typeface="Tahoma"/>
              <a:cs typeface="Tahoma"/>
              <a:sym typeface="Tahoma"/>
            </a:endParaRPr>
          </a:p>
        </p:txBody>
      </p:sp>
    </p:spTree>
    <p:extLst>
      <p:ext uri="{BB962C8B-B14F-4D97-AF65-F5344CB8AC3E}">
        <p14:creationId xmlns:p14="http://schemas.microsoft.com/office/powerpoint/2010/main" val="202205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FF038E-D7D0-FA78-C028-A1B82E2EEDBB}"/>
              </a:ext>
            </a:extLst>
          </p:cNvPr>
          <p:cNvSpPr/>
          <p:nvPr/>
        </p:nvSpPr>
        <p:spPr>
          <a:xfrm>
            <a:off x="0" y="0"/>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Message Oriented Middleware To The Rescue</a:t>
            </a:r>
          </a:p>
        </p:txBody>
      </p:sp>
      <p:sp>
        <p:nvSpPr>
          <p:cNvPr id="2" name="Content Placeholder 2">
            <a:extLst>
              <a:ext uri="{FF2B5EF4-FFF2-40B4-BE49-F238E27FC236}">
                <a16:creationId xmlns:a16="http://schemas.microsoft.com/office/drawing/2014/main" id="{473617E1-AD78-8F1F-B09F-54F3EC0D1AC8}"/>
              </a:ext>
            </a:extLst>
          </p:cNvPr>
          <p:cNvSpPr>
            <a:spLocks noGrp="1"/>
          </p:cNvSpPr>
          <p:nvPr>
            <p:ph idx="1"/>
          </p:nvPr>
        </p:nvSpPr>
        <p:spPr>
          <a:xfrm>
            <a:off x="803083" y="1755247"/>
            <a:ext cx="10729870" cy="2325365"/>
          </a:xfrm>
        </p:spPr>
        <p:txBody>
          <a:bodyPr anchor="ctr">
            <a:normAutofit/>
          </a:bodyPr>
          <a:lstStyle/>
          <a:p>
            <a:pPr lvl="0" algn="l" rtl="0">
              <a:lnSpc>
                <a:spcPct val="120000"/>
              </a:lnSpc>
              <a:spcBef>
                <a:spcPts val="1000"/>
              </a:spcBef>
              <a:spcAft>
                <a:spcPts val="0"/>
              </a:spcAft>
              <a:buClr>
                <a:schemeClr val="dk1"/>
              </a:buClr>
              <a:buSzPts val="1800"/>
              <a:buFont typeface="Wingdings" panose="05000000000000000000" pitchFamily="2" charset="2"/>
              <a:buChar char="§"/>
            </a:pPr>
            <a:r>
              <a:rPr lang="en-US" sz="2000" dirty="0">
                <a:latin typeface="Lato" panose="020F0502020204030203" pitchFamily="34" charset="0"/>
                <a:ea typeface="Lato" panose="020F0502020204030203" pitchFamily="34" charset="0"/>
                <a:cs typeface="Lato" panose="020F0502020204030203" pitchFamily="34" charset="0"/>
              </a:rPr>
              <a:t>Technically, MOM is any </a:t>
            </a:r>
            <a:r>
              <a:rPr lang="en-US" sz="2000" b="1" dirty="0">
                <a:latin typeface="Lato" panose="020F0502020204030203" pitchFamily="34" charset="0"/>
                <a:ea typeface="Lato" panose="020F0502020204030203" pitchFamily="34" charset="0"/>
                <a:cs typeface="Lato" panose="020F0502020204030203" pitchFamily="34" charset="0"/>
              </a:rPr>
              <a:t>pattern that sends and receives messages </a:t>
            </a:r>
            <a:r>
              <a:rPr lang="en-US" sz="2000" dirty="0">
                <a:latin typeface="Lato" panose="020F0502020204030203" pitchFamily="34" charset="0"/>
                <a:ea typeface="Lato" panose="020F0502020204030203" pitchFamily="34" charset="0"/>
                <a:cs typeface="Lato" panose="020F0502020204030203" pitchFamily="34" charset="0"/>
              </a:rPr>
              <a:t>between distributed applications</a:t>
            </a:r>
          </a:p>
          <a:p>
            <a:pPr lvl="0" algn="l" rtl="0">
              <a:lnSpc>
                <a:spcPct val="120000"/>
              </a:lnSpc>
              <a:spcBef>
                <a:spcPts val="1000"/>
              </a:spcBef>
              <a:spcAft>
                <a:spcPts val="0"/>
              </a:spcAft>
              <a:buClr>
                <a:schemeClr val="dk1"/>
              </a:buClr>
              <a:buSzPts val="1800"/>
              <a:buFont typeface="Wingdings" panose="05000000000000000000" pitchFamily="2" charset="2"/>
              <a:buChar char="§"/>
            </a:pPr>
            <a:r>
              <a:rPr lang="en-US" sz="2000" dirty="0">
                <a:latin typeface="Lato" panose="020F0502020204030203" pitchFamily="34" charset="0"/>
                <a:ea typeface="Lato" panose="020F0502020204030203" pitchFamily="34" charset="0"/>
                <a:cs typeface="Lato" panose="020F0502020204030203" pitchFamily="34" charset="0"/>
              </a:rPr>
              <a:t>This pattern allows for </a:t>
            </a:r>
            <a:r>
              <a:rPr lang="en-US" sz="2000" b="1" dirty="0">
                <a:latin typeface="Lato" panose="020F0502020204030203" pitchFamily="34" charset="0"/>
                <a:ea typeface="Lato" panose="020F0502020204030203" pitchFamily="34" charset="0"/>
                <a:cs typeface="Lato" panose="020F0502020204030203" pitchFamily="34" charset="0"/>
              </a:rPr>
              <a:t>asynchronous processing</a:t>
            </a:r>
            <a:r>
              <a:rPr lang="en-US" sz="2000" dirty="0">
                <a:latin typeface="Lato" panose="020F0502020204030203" pitchFamily="34" charset="0"/>
                <a:ea typeface="Lato" panose="020F0502020204030203" pitchFamily="34" charset="0"/>
                <a:cs typeface="Lato" panose="020F0502020204030203" pitchFamily="34" charset="0"/>
              </a:rPr>
              <a:t>, and </a:t>
            </a:r>
            <a:r>
              <a:rPr lang="en-US" sz="2000" b="1" dirty="0">
                <a:latin typeface="Lato" panose="020F0502020204030203" pitchFamily="34" charset="0"/>
                <a:ea typeface="Lato" panose="020F0502020204030203" pitchFamily="34" charset="0"/>
                <a:cs typeface="Lato" panose="020F0502020204030203" pitchFamily="34" charset="0"/>
              </a:rPr>
              <a:t>normalization</a:t>
            </a:r>
            <a:r>
              <a:rPr lang="en-US" sz="2000" dirty="0">
                <a:latin typeface="Lato" panose="020F0502020204030203" pitchFamily="34" charset="0"/>
                <a:ea typeface="Lato" panose="020F0502020204030203" pitchFamily="34" charset="0"/>
                <a:cs typeface="Lato" panose="020F0502020204030203" pitchFamily="34" charset="0"/>
              </a:rPr>
              <a:t> of data exchanges</a:t>
            </a:r>
          </a:p>
          <a:p>
            <a:pPr lvl="0" algn="l" rtl="0">
              <a:lnSpc>
                <a:spcPct val="120000"/>
              </a:lnSpc>
              <a:spcBef>
                <a:spcPts val="1000"/>
              </a:spcBef>
              <a:spcAft>
                <a:spcPts val="0"/>
              </a:spcAft>
              <a:buClr>
                <a:schemeClr val="dk1"/>
              </a:buClr>
              <a:buSzPts val="1800"/>
              <a:buFont typeface="Wingdings" panose="05000000000000000000" pitchFamily="2" charset="2"/>
              <a:buChar char="§"/>
            </a:pPr>
            <a:r>
              <a:rPr lang="en-US" sz="2000" dirty="0">
                <a:latin typeface="Lato" panose="020F0502020204030203" pitchFamily="34" charset="0"/>
                <a:ea typeface="Lato" panose="020F0502020204030203" pitchFamily="34" charset="0"/>
                <a:cs typeface="Lato" panose="020F0502020204030203" pitchFamily="34" charset="0"/>
              </a:rPr>
              <a:t>Clients connect to a </a:t>
            </a:r>
            <a:r>
              <a:rPr lang="en-US" sz="2000" b="1" dirty="0">
                <a:latin typeface="Lato" panose="020F0502020204030203" pitchFamily="34" charset="0"/>
                <a:ea typeface="Lato" panose="020F0502020204030203" pitchFamily="34" charset="0"/>
                <a:cs typeface="Lato" panose="020F0502020204030203" pitchFamily="34" charset="0"/>
              </a:rPr>
              <a:t>messaging provider</a:t>
            </a:r>
            <a:r>
              <a:rPr lang="en-US" sz="2000" dirty="0">
                <a:latin typeface="Lato" panose="020F0502020204030203" pitchFamily="34" charset="0"/>
                <a:ea typeface="Lato" panose="020F0502020204030203" pitchFamily="34" charset="0"/>
                <a:cs typeface="Lato" panose="020F0502020204030203" pitchFamily="34" charset="0"/>
              </a:rPr>
              <a:t>, and send and receive messages via that provider</a:t>
            </a:r>
          </a:p>
        </p:txBody>
      </p:sp>
      <p:pic>
        <p:nvPicPr>
          <p:cNvPr id="9" name="Google Shape;169;p15">
            <a:extLst>
              <a:ext uri="{FF2B5EF4-FFF2-40B4-BE49-F238E27FC236}">
                <a16:creationId xmlns:a16="http://schemas.microsoft.com/office/drawing/2014/main" id="{B8A0B81C-095D-FC99-85DD-62B7547FD55D}"/>
              </a:ext>
            </a:extLst>
          </p:cNvPr>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240475" y="4540505"/>
            <a:ext cx="5711049" cy="2008281"/>
          </a:xfrm>
          <a:prstGeom prst="rect">
            <a:avLst/>
          </a:prstGeom>
          <a:noFill/>
          <a:ln>
            <a:noFill/>
          </a:ln>
        </p:spPr>
      </p:pic>
    </p:spTree>
    <p:extLst>
      <p:ext uri="{BB962C8B-B14F-4D97-AF65-F5344CB8AC3E}">
        <p14:creationId xmlns:p14="http://schemas.microsoft.com/office/powerpoint/2010/main" val="427622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90;p18">
            <a:extLst>
              <a:ext uri="{FF2B5EF4-FFF2-40B4-BE49-F238E27FC236}">
                <a16:creationId xmlns:a16="http://schemas.microsoft.com/office/drawing/2014/main" id="{8C0EE760-0921-0080-4602-7CF985B962FA}"/>
              </a:ext>
            </a:extLst>
          </p:cNvPr>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4030708" y="3213747"/>
            <a:ext cx="4130580" cy="2055898"/>
          </a:xfrm>
          <a:prstGeom prst="rect">
            <a:avLst/>
          </a:prstGeom>
          <a:noFill/>
          <a:ln>
            <a:noFill/>
          </a:ln>
        </p:spPr>
      </p:pic>
      <p:pic>
        <p:nvPicPr>
          <p:cNvPr id="5" name="Google Shape;191;p18">
            <a:extLst>
              <a:ext uri="{FF2B5EF4-FFF2-40B4-BE49-F238E27FC236}">
                <a16:creationId xmlns:a16="http://schemas.microsoft.com/office/drawing/2014/main" id="{04ED2F99-940A-8919-F563-EB3D325743BC}"/>
              </a:ext>
            </a:extLst>
          </p:cNvPr>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931079" y="2445722"/>
            <a:ext cx="2782457" cy="885327"/>
          </a:xfrm>
          <a:prstGeom prst="rect">
            <a:avLst/>
          </a:prstGeom>
          <a:noFill/>
          <a:ln>
            <a:noFill/>
          </a:ln>
        </p:spPr>
      </p:pic>
      <p:pic>
        <p:nvPicPr>
          <p:cNvPr id="6" name="Google Shape;192;p18">
            <a:extLst>
              <a:ext uri="{FF2B5EF4-FFF2-40B4-BE49-F238E27FC236}">
                <a16:creationId xmlns:a16="http://schemas.microsoft.com/office/drawing/2014/main" id="{4F02755B-FF8E-4B75-133F-E05B8D40A6C4}"/>
              </a:ext>
            </a:extLst>
          </p:cNvPr>
          <p:cNvPicPr preferRelativeResize="0"/>
          <p:nvPr/>
        </p:nvPicPr>
        <p:blipFill rotWithShape="1">
          <a:blip r:embed="rId4">
            <a:alphaModFix/>
            <a:extLst>
              <a:ext uri="{28A0092B-C50C-407E-A947-70E740481C1C}">
                <a14:useLocalDpi xmlns:a14="http://schemas.microsoft.com/office/drawing/2010/main" val="0"/>
              </a:ext>
            </a:extLst>
          </a:blip>
          <a:srcRect/>
          <a:stretch/>
        </p:blipFill>
        <p:spPr>
          <a:xfrm>
            <a:off x="4460586" y="1525502"/>
            <a:ext cx="2966027" cy="857367"/>
          </a:xfrm>
          <a:prstGeom prst="rect">
            <a:avLst/>
          </a:prstGeom>
          <a:noFill/>
          <a:ln>
            <a:noFill/>
          </a:ln>
        </p:spPr>
      </p:pic>
      <p:sp>
        <p:nvSpPr>
          <p:cNvPr id="14" name="Rectangle 13">
            <a:extLst>
              <a:ext uri="{FF2B5EF4-FFF2-40B4-BE49-F238E27FC236}">
                <a16:creationId xmlns:a16="http://schemas.microsoft.com/office/drawing/2014/main" id="{45909651-0DD2-60A1-0A9F-4F5AFB4B9BB9}"/>
              </a:ext>
            </a:extLst>
          </p:cNvPr>
          <p:cNvSpPr/>
          <p:nvPr/>
        </p:nvSpPr>
        <p:spPr>
          <a:xfrm>
            <a:off x="0" y="0"/>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Message Oriented Middleware Platforms</a:t>
            </a:r>
          </a:p>
        </p:txBody>
      </p:sp>
      <p:pic>
        <p:nvPicPr>
          <p:cNvPr id="2050" name="Picture 2" descr="RabbitMQ | Messaging Queue | AMQP | Message Routing | Publish/Subscribe | Fault Tolerance | Scalability | Durability | High Availability | Queue Consumers | Queue Producers | Message Exchange | RabbitMQ Clustering | RabbitMQ Management Plugin | RabbitMQ Clients | RabbitMQ .NET Client | RabbitMQ Java Client | RabbitMQ Python Client | RabbitMQ Node.js Client | RabbitMQ Ruby Client | RabbitMQ Go Client | RabbitMQ PHP Client | RabbitMQ C# Client | RabbitMQ AWS Integration | RabbitMQ Docker">
            <a:extLst>
              <a:ext uri="{FF2B5EF4-FFF2-40B4-BE49-F238E27FC236}">
                <a16:creationId xmlns:a16="http://schemas.microsoft.com/office/drawing/2014/main" id="{BDAAA8BD-97FC-6BB0-406F-1A9D752BE2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6396" y="2436228"/>
            <a:ext cx="3554051" cy="10075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E38C6EA6-DCDD-64F5-FB0B-97DCBDAA92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2996" y="5075767"/>
            <a:ext cx="1993369" cy="1062215"/>
          </a:xfrm>
          <a:prstGeom prst="rect">
            <a:avLst/>
          </a:prstGeom>
        </p:spPr>
      </p:pic>
      <p:sp>
        <p:nvSpPr>
          <p:cNvPr id="18" name="AutoShape 6" descr="tibco logo">
            <a:extLst>
              <a:ext uri="{FF2B5EF4-FFF2-40B4-BE49-F238E27FC236}">
                <a16:creationId xmlns:a16="http://schemas.microsoft.com/office/drawing/2014/main" id="{85334585-B7B7-BC08-431E-7821B698C6B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a:extLst>
              <a:ext uri="{FF2B5EF4-FFF2-40B4-BE49-F238E27FC236}">
                <a16:creationId xmlns:a16="http://schemas.microsoft.com/office/drawing/2014/main" id="{B8029DF9-00CB-16FE-9FAA-459BA74DF6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92764" y="4870051"/>
            <a:ext cx="4420948" cy="1473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638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74;p16">
            <a:extLst>
              <a:ext uri="{FF2B5EF4-FFF2-40B4-BE49-F238E27FC236}">
                <a16:creationId xmlns:a16="http://schemas.microsoft.com/office/drawing/2014/main" id="{EC14EE25-53F3-D36D-A420-DB0A0C8C3BF9}"/>
              </a:ext>
            </a:extLst>
          </p:cNvPr>
          <p:cNvPicPr preferRelativeResize="0"/>
          <p:nvPr/>
        </p:nvPicPr>
        <p:blipFill rotWithShape="1">
          <a:blip r:embed="rId2">
            <a:alphaModFix amt="8000"/>
            <a:extLst>
              <a:ext uri="{28A0092B-C50C-407E-A947-70E740481C1C}">
                <a14:useLocalDpi xmlns:a14="http://schemas.microsoft.com/office/drawing/2010/main" val="0"/>
              </a:ext>
            </a:extLst>
          </a:blip>
          <a:srcRect/>
          <a:stretch/>
        </p:blipFill>
        <p:spPr>
          <a:xfrm>
            <a:off x="6867900" y="-542443"/>
            <a:ext cx="5143500" cy="5143500"/>
          </a:xfrm>
          <a:prstGeom prst="rect">
            <a:avLst/>
          </a:prstGeom>
          <a:noFill/>
          <a:ln>
            <a:noFill/>
          </a:ln>
        </p:spPr>
      </p:pic>
      <p:sp>
        <p:nvSpPr>
          <p:cNvPr id="4" name="Rectangle 3">
            <a:extLst>
              <a:ext uri="{FF2B5EF4-FFF2-40B4-BE49-F238E27FC236}">
                <a16:creationId xmlns:a16="http://schemas.microsoft.com/office/drawing/2014/main" id="{D2FF038E-D7D0-FA78-C028-A1B82E2EEDBB}"/>
              </a:ext>
            </a:extLst>
          </p:cNvPr>
          <p:cNvSpPr/>
          <p:nvPr/>
        </p:nvSpPr>
        <p:spPr>
          <a:xfrm>
            <a:off x="0" y="5796501"/>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a:latin typeface="Lato" panose="020F0502020204030203" pitchFamily="34" charset="0"/>
                <a:ea typeface="Lato" panose="020F0502020204030203" pitchFamily="34" charset="0"/>
                <a:cs typeface="Lato" panose="020F0502020204030203" pitchFamily="34" charset="0"/>
              </a:rPr>
              <a:t>Message Oriented Middleware Concepts</a:t>
            </a:r>
            <a:endParaRPr lang="en-US" sz="3200" b="1" dirty="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490F7C96-64E1-5575-3ED8-ED803BDE7725}"/>
              </a:ext>
            </a:extLst>
          </p:cNvPr>
          <p:cNvSpPr txBox="1"/>
          <p:nvPr/>
        </p:nvSpPr>
        <p:spPr>
          <a:xfrm>
            <a:off x="474889" y="629852"/>
            <a:ext cx="11242221" cy="4926990"/>
          </a:xfrm>
          <a:prstGeom prst="rect">
            <a:avLst/>
          </a:prstGeom>
          <a:noFill/>
        </p:spPr>
        <p:txBody>
          <a:bodyPr wrap="square">
            <a:spAutoFit/>
          </a:bodyPr>
          <a:lstStyle/>
          <a:p>
            <a:pPr>
              <a:spcBef>
                <a:spcPts val="600"/>
              </a:spcBef>
            </a:pPr>
            <a:r>
              <a:rPr lang="en-US"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Message Broker</a:t>
            </a:r>
          </a:p>
          <a:p>
            <a:pPr marL="285750" indent="-285750">
              <a:spcBef>
                <a:spcPts val="600"/>
              </a:spcBef>
              <a:buFont typeface="Arial" panose="020B0604020202020204" pitchFamily="34" charset="0"/>
              <a:buChar char="•"/>
            </a:pPr>
            <a:r>
              <a:rPr lang="en-US" dirty="0">
                <a:solidFill>
                  <a:srgbClr val="000000"/>
                </a:solidFill>
                <a:latin typeface="Lato" panose="020F0502020204030203" pitchFamily="34" charset="0"/>
                <a:ea typeface="Lato" panose="020F0502020204030203" pitchFamily="34" charset="0"/>
                <a:cs typeface="Lato" panose="020F0502020204030203" pitchFamily="34" charset="0"/>
              </a:rPr>
              <a:t>A </a:t>
            </a:r>
            <a:r>
              <a:rPr lang="en-US" b="1" dirty="0">
                <a:solidFill>
                  <a:srgbClr val="000000"/>
                </a:solidFill>
                <a:latin typeface="Lato" panose="020F0502020204030203" pitchFamily="34" charset="0"/>
                <a:ea typeface="Lato" panose="020F0502020204030203" pitchFamily="34" charset="0"/>
                <a:cs typeface="Lato" panose="020F0502020204030203" pitchFamily="34" charset="0"/>
              </a:rPr>
              <a:t>Message Broker</a:t>
            </a:r>
            <a:r>
              <a:rPr lang="en-US" dirty="0">
                <a:solidFill>
                  <a:srgbClr val="000000"/>
                </a:solidFill>
                <a:latin typeface="Lato" panose="020F0502020204030203" pitchFamily="34" charset="0"/>
                <a:ea typeface="Lato" panose="020F0502020204030203" pitchFamily="34" charset="0"/>
                <a:cs typeface="Lato" panose="020F0502020204030203" pitchFamily="34" charset="0"/>
              </a:rPr>
              <a:t> is an application responsible for systematically providing data in the form of a </a:t>
            </a:r>
            <a:r>
              <a:rPr lang="en-US" b="1" dirty="0">
                <a:solidFill>
                  <a:srgbClr val="000000"/>
                </a:solidFill>
                <a:latin typeface="Lato" panose="020F0502020204030203" pitchFamily="34" charset="0"/>
                <a:ea typeface="Lato" panose="020F0502020204030203" pitchFamily="34" charset="0"/>
                <a:cs typeface="Lato" panose="020F0502020204030203" pitchFamily="34" charset="0"/>
              </a:rPr>
              <a:t>Message</a:t>
            </a:r>
            <a:r>
              <a:rPr lang="en-US" dirty="0">
                <a:solidFill>
                  <a:srgbClr val="000000"/>
                </a:solidFill>
                <a:latin typeface="Lato" panose="020F0502020204030203" pitchFamily="34" charset="0"/>
                <a:ea typeface="Lato" panose="020F0502020204030203" pitchFamily="34" charset="0"/>
                <a:cs typeface="Lato" panose="020F0502020204030203" pitchFamily="34" charset="0"/>
              </a:rPr>
              <a:t> between endpoints</a:t>
            </a:r>
            <a:endParaRPr lang="en-US"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endParaRPr lang="en-US"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a:spcBef>
                <a:spcPts val="600"/>
              </a:spcBef>
            </a:pPr>
            <a:r>
              <a:rPr lang="en-US"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Producers and Consumers</a:t>
            </a:r>
            <a:endParaRPr lang="en-US" b="1" dirty="0">
              <a:effectLst/>
              <a:latin typeface="Lato" panose="020F0502020204030203" pitchFamily="34" charset="0"/>
              <a:ea typeface="Lato" panose="020F0502020204030203" pitchFamily="34" charset="0"/>
              <a:cs typeface="Lato" panose="020F0502020204030203" pitchFamily="34" charset="0"/>
            </a:endParaRPr>
          </a:p>
          <a:p>
            <a:pPr marL="285750" indent="-285750" fontAlgn="base">
              <a:spcBef>
                <a:spcPts val="600"/>
              </a:spcBef>
              <a:buFont typeface="Arial" panose="020B0604020202020204" pitchFamily="34" charset="0"/>
              <a:buChar char="•"/>
            </a:pPr>
            <a:r>
              <a:rPr lang="en-US"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Consumers</a:t>
            </a:r>
            <a:r>
              <a:rPr lang="en-US" dirty="0">
                <a:solidFill>
                  <a:srgbClr val="000000"/>
                </a:solidFill>
                <a:latin typeface="Lato" panose="020F0502020204030203" pitchFamily="34" charset="0"/>
                <a:ea typeface="Lato" panose="020F0502020204030203" pitchFamily="34" charset="0"/>
                <a:cs typeface="Lato" panose="020F0502020204030203" pitchFamily="34" charset="0"/>
              </a:rPr>
              <a:t> receive data from a messaging system, and </a:t>
            </a:r>
            <a:r>
              <a:rPr lang="en-US" b="1" dirty="0">
                <a:solidFill>
                  <a:srgbClr val="000000"/>
                </a:solidFill>
                <a:latin typeface="Lato" panose="020F0502020204030203" pitchFamily="34" charset="0"/>
                <a:ea typeface="Lato" panose="020F0502020204030203" pitchFamily="34" charset="0"/>
                <a:cs typeface="Lato" panose="020F0502020204030203" pitchFamily="34" charset="0"/>
              </a:rPr>
              <a:t>Producers</a:t>
            </a:r>
            <a:r>
              <a:rPr lang="en-US"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enrich or provide data to the system</a:t>
            </a:r>
            <a:endParaRPr lang="en-US" dirty="0">
              <a:solidFill>
                <a:srgbClr val="000000"/>
              </a:solidFill>
              <a:latin typeface="Lato" panose="020F0502020204030203" pitchFamily="34" charset="0"/>
              <a:ea typeface="Lato" panose="020F0502020204030203" pitchFamily="34" charset="0"/>
              <a:cs typeface="Lato" panose="020F0502020204030203" pitchFamily="34" charset="0"/>
            </a:endParaRPr>
          </a:p>
          <a:p>
            <a:pPr fontAlgn="base">
              <a:spcBef>
                <a:spcPts val="500"/>
              </a:spcBef>
            </a:pPr>
            <a:endParaRPr lang="en-US"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fontAlgn="base">
              <a:spcBef>
                <a:spcPts val="500"/>
              </a:spcBef>
            </a:pPr>
            <a:r>
              <a:rPr lang="en-US"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Queues and Topics</a:t>
            </a:r>
            <a:endParaRPr lang="en-US" b="1" dirty="0">
              <a:effectLst/>
              <a:latin typeface="Lato" panose="020F0502020204030203" pitchFamily="34" charset="0"/>
              <a:ea typeface="Lato" panose="020F0502020204030203" pitchFamily="34" charset="0"/>
              <a:cs typeface="Lato" panose="020F0502020204030203" pitchFamily="34" charset="0"/>
            </a:endParaRPr>
          </a:p>
          <a:p>
            <a:pPr marL="285750" indent="-285750" fontAlgn="base">
              <a:spcBef>
                <a:spcPts val="500"/>
              </a:spcBef>
              <a:buFont typeface="Arial" panose="020B0604020202020204" pitchFamily="34" charset="0"/>
              <a:buChar char="•"/>
            </a:pPr>
            <a:r>
              <a:rPr lang="en-US"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Queues</a:t>
            </a:r>
            <a:r>
              <a:rPr lang="en-US"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are FIFO pipelines of messages, </a:t>
            </a:r>
            <a:r>
              <a:rPr lang="en-US"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Topics</a:t>
            </a:r>
            <a:r>
              <a:rPr lang="en-US"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are subscription-based message broadcast channels (Newsstand vs. Paper Route)</a:t>
            </a:r>
          </a:p>
          <a:p>
            <a:pPr fontAlgn="base">
              <a:spcBef>
                <a:spcPts val="500"/>
              </a:spcBef>
            </a:pPr>
            <a:endParaRPr lang="en-US" b="1" dirty="0">
              <a:solidFill>
                <a:srgbClr val="000000"/>
              </a:solidFill>
              <a:latin typeface="Lato" panose="020F0502020204030203" pitchFamily="34" charset="0"/>
              <a:ea typeface="Lato" panose="020F0502020204030203" pitchFamily="34" charset="0"/>
              <a:cs typeface="Lato" panose="020F0502020204030203" pitchFamily="34" charset="0"/>
            </a:endParaRPr>
          </a:p>
          <a:p>
            <a:pPr fontAlgn="base">
              <a:spcBef>
                <a:spcPts val="500"/>
              </a:spcBef>
            </a:pPr>
            <a:r>
              <a:rPr lang="en-US" b="1" dirty="0">
                <a:solidFill>
                  <a:srgbClr val="000000"/>
                </a:solidFill>
                <a:latin typeface="Lato" panose="020F0502020204030203" pitchFamily="34" charset="0"/>
                <a:ea typeface="Lato" panose="020F0502020204030203" pitchFamily="34" charset="0"/>
                <a:cs typeface="Lato" panose="020F0502020204030203" pitchFamily="34" charset="0"/>
              </a:rPr>
              <a:t>Persistence and Durability</a:t>
            </a:r>
          </a:p>
          <a:p>
            <a:pPr marL="285750" indent="-285750" fontAlgn="base">
              <a:spcBef>
                <a:spcPts val="500"/>
              </a:spcBef>
              <a:buFont typeface="Arial" panose="020B0604020202020204" pitchFamily="34" charset="0"/>
              <a:buChar char="•"/>
            </a:pPr>
            <a:r>
              <a:rPr lang="en-US" b="1" dirty="0">
                <a:solidFill>
                  <a:srgbClr val="000000"/>
                </a:solidFill>
                <a:latin typeface="Lato" panose="020F0502020204030203" pitchFamily="34" charset="0"/>
                <a:ea typeface="Lato" panose="020F0502020204030203" pitchFamily="34" charset="0"/>
                <a:cs typeface="Lato" panose="020F0502020204030203" pitchFamily="34" charset="0"/>
              </a:rPr>
              <a:t>Persistent</a:t>
            </a:r>
            <a:r>
              <a:rPr lang="en-US" dirty="0">
                <a:solidFill>
                  <a:srgbClr val="000000"/>
                </a:solidFill>
                <a:latin typeface="Lato" panose="020F0502020204030203" pitchFamily="34" charset="0"/>
                <a:ea typeface="Lato" panose="020F0502020204030203" pitchFamily="34" charset="0"/>
                <a:cs typeface="Lato" panose="020F0502020204030203" pitchFamily="34" charset="0"/>
              </a:rPr>
              <a:t> messages are written to disk for HA and no loss, </a:t>
            </a:r>
            <a:r>
              <a:rPr lang="en-US" b="1" dirty="0">
                <a:solidFill>
                  <a:srgbClr val="000000"/>
                </a:solidFill>
                <a:latin typeface="Lato" panose="020F0502020204030203" pitchFamily="34" charset="0"/>
                <a:ea typeface="Lato" panose="020F0502020204030203" pitchFamily="34" charset="0"/>
                <a:cs typeface="Lato" panose="020F0502020204030203" pitchFamily="34" charset="0"/>
              </a:rPr>
              <a:t>Durable</a:t>
            </a:r>
            <a:r>
              <a:rPr lang="en-US" dirty="0">
                <a:solidFill>
                  <a:srgbClr val="000000"/>
                </a:solidFill>
                <a:latin typeface="Lato" panose="020F0502020204030203" pitchFamily="34" charset="0"/>
                <a:ea typeface="Lato" panose="020F0502020204030203" pitchFamily="34" charset="0"/>
                <a:cs typeface="Lato" panose="020F0502020204030203" pitchFamily="34" charset="0"/>
              </a:rPr>
              <a:t> subscribers have message retained per-subscriber</a:t>
            </a:r>
            <a:endParaRPr lang="en-US"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381000" rtl="0" fontAlgn="base">
              <a:spcBef>
                <a:spcPts val="500"/>
              </a:spcBef>
              <a:spcAft>
                <a:spcPts val="0"/>
              </a:spcAft>
              <a:buFont typeface="Arial" panose="020B0604020202020204" pitchFamily="34" charset="0"/>
              <a:buChar char="•"/>
            </a:pPr>
            <a:endParaRPr lang="en-US"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97829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animEffect transition="in" filter="fade">
                                      <p:cBhvr>
                                        <p:cTn id="31" dur="500"/>
                                        <p:tgtEl>
                                          <p:spTgt spid="6">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10" end="10"/>
                                            </p:txEl>
                                          </p:spTgt>
                                        </p:tgtEl>
                                        <p:attrNameLst>
                                          <p:attrName>style.visibility</p:attrName>
                                        </p:attrNameLst>
                                      </p:cBhvr>
                                      <p:to>
                                        <p:strVal val="visible"/>
                                      </p:to>
                                    </p:set>
                                    <p:animEffect transition="in" filter="fade">
                                      <p:cBhvr>
                                        <p:cTn id="34"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eavy red %22x%22">
            <a:extLst>
              <a:ext uri="{FF2B5EF4-FFF2-40B4-BE49-F238E27FC236}">
                <a16:creationId xmlns:a16="http://schemas.microsoft.com/office/drawing/2014/main" id="{669FE5F6-6EAD-BED8-CB03-7EE65C3D67B9}"/>
              </a:ext>
            </a:extLst>
          </p:cNvPr>
          <p:cNvPicPr>
            <a:picLocks noChangeAspect="1" noChangeArrowheads="1"/>
          </p:cNvPicPr>
          <p:nvPr/>
        </p:nvPicPr>
        <p:blipFill>
          <a:blip r:embed="rId2">
            <a:alphaModFix amt="7000"/>
            <a:extLst>
              <a:ext uri="{28A0092B-C50C-407E-A947-70E740481C1C}">
                <a14:useLocalDpi xmlns:a14="http://schemas.microsoft.com/office/drawing/2010/main" val="0"/>
              </a:ext>
            </a:extLst>
          </a:blip>
          <a:srcRect/>
          <a:stretch>
            <a:fillRect/>
          </a:stretch>
        </p:blipFill>
        <p:spPr bwMode="auto">
          <a:xfrm>
            <a:off x="1359458" y="-519375"/>
            <a:ext cx="5715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4A64E24-70CB-00B4-D5D0-7493C2E96CE0}"/>
              </a:ext>
            </a:extLst>
          </p:cNvPr>
          <p:cNvSpPr>
            <a:spLocks noGrp="1"/>
          </p:cNvSpPr>
          <p:nvPr>
            <p:ph idx="1"/>
          </p:nvPr>
        </p:nvSpPr>
        <p:spPr>
          <a:xfrm>
            <a:off x="592013" y="1119764"/>
            <a:ext cx="5072745" cy="4351338"/>
          </a:xfrm>
        </p:spPr>
        <p:txBody>
          <a:bodyPr>
            <a:normAutofit/>
          </a:bodyPr>
          <a:lstStyle/>
          <a:p>
            <a:r>
              <a:rPr lang="en-US" sz="3200" dirty="0">
                <a:latin typeface="Lato" panose="020F0502020204030203" pitchFamily="34" charset="0"/>
                <a:ea typeface="Lato" panose="020F0502020204030203" pitchFamily="34" charset="0"/>
                <a:cs typeface="Lato" panose="020F0502020204030203" pitchFamily="34" charset="0"/>
              </a:rPr>
              <a:t>Producer Backpressure</a:t>
            </a:r>
          </a:p>
          <a:p>
            <a:r>
              <a:rPr lang="en-US" sz="3200" dirty="0">
                <a:latin typeface="Lato" panose="020F0502020204030203" pitchFamily="34" charset="0"/>
                <a:ea typeface="Lato" panose="020F0502020204030203" pitchFamily="34" charset="0"/>
                <a:cs typeface="Lato" panose="020F0502020204030203" pitchFamily="34" charset="0"/>
              </a:rPr>
              <a:t>Journal Health</a:t>
            </a:r>
          </a:p>
          <a:p>
            <a:r>
              <a:rPr lang="en-US" sz="3200" dirty="0">
                <a:latin typeface="Lato" panose="020F0502020204030203" pitchFamily="34" charset="0"/>
                <a:ea typeface="Lato" panose="020F0502020204030203" pitchFamily="34" charset="0"/>
                <a:cs typeface="Lato" panose="020F0502020204030203" pitchFamily="34" charset="0"/>
              </a:rPr>
              <a:t>Broker Availability</a:t>
            </a:r>
          </a:p>
          <a:p>
            <a:r>
              <a:rPr lang="en-US" sz="3200" dirty="0">
                <a:latin typeface="Lato" panose="020F0502020204030203" pitchFamily="34" charset="0"/>
                <a:ea typeface="Lato" panose="020F0502020204030203" pitchFamily="34" charset="0"/>
                <a:cs typeface="Lato" panose="020F0502020204030203" pitchFamily="34" charset="0"/>
              </a:rPr>
              <a:t>Data Security</a:t>
            </a:r>
          </a:p>
          <a:p>
            <a:r>
              <a:rPr lang="en-US" sz="3200" dirty="0">
                <a:latin typeface="Lato" panose="020F0502020204030203" pitchFamily="34" charset="0"/>
                <a:ea typeface="Lato" panose="020F0502020204030203" pitchFamily="34" charset="0"/>
                <a:cs typeface="Lato" panose="020F0502020204030203" pitchFamily="34" charset="0"/>
              </a:rPr>
              <a:t>Exceptions</a:t>
            </a:r>
          </a:p>
          <a:p>
            <a:r>
              <a:rPr lang="en-US" sz="3200" dirty="0">
                <a:latin typeface="Lato" panose="020F0502020204030203" pitchFamily="34" charset="0"/>
                <a:ea typeface="Lato" panose="020F0502020204030203" pitchFamily="34" charset="0"/>
                <a:cs typeface="Lato" panose="020F0502020204030203" pitchFamily="34" charset="0"/>
              </a:rPr>
              <a:t>Dead Letters</a:t>
            </a:r>
          </a:p>
        </p:txBody>
      </p:sp>
      <p:sp>
        <p:nvSpPr>
          <p:cNvPr id="4" name="Rectangle 3">
            <a:extLst>
              <a:ext uri="{FF2B5EF4-FFF2-40B4-BE49-F238E27FC236}">
                <a16:creationId xmlns:a16="http://schemas.microsoft.com/office/drawing/2014/main" id="{6F997FC8-4F9F-2CED-EF07-71215282143E}"/>
              </a:ext>
            </a:extLst>
          </p:cNvPr>
          <p:cNvSpPr/>
          <p:nvPr/>
        </p:nvSpPr>
        <p:spPr>
          <a:xfrm>
            <a:off x="0" y="5796501"/>
            <a:ext cx="12192000" cy="1061499"/>
          </a:xfrm>
          <a:prstGeom prst="rect">
            <a:avLst/>
          </a:prstGeom>
          <a:solidFill>
            <a:schemeClr val="bg2">
              <a:lumMod val="25000"/>
            </a:schemeClr>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200" b="1" dirty="0">
                <a:latin typeface="Lato" panose="020F0502020204030203" pitchFamily="34" charset="0"/>
                <a:ea typeface="Lato" panose="020F0502020204030203" pitchFamily="34" charset="0"/>
                <a:cs typeface="Lato" panose="020F0502020204030203" pitchFamily="34" charset="0"/>
              </a:rPr>
              <a:t>Challenges with Traditional Message Oriented Middleware</a:t>
            </a:r>
          </a:p>
        </p:txBody>
      </p:sp>
      <p:sp>
        <p:nvSpPr>
          <p:cNvPr id="5" name="Content Placeholder 2">
            <a:extLst>
              <a:ext uri="{FF2B5EF4-FFF2-40B4-BE49-F238E27FC236}">
                <a16:creationId xmlns:a16="http://schemas.microsoft.com/office/drawing/2014/main" id="{282555A6-0331-7170-FD3D-5CBF49880A25}"/>
              </a:ext>
            </a:extLst>
          </p:cNvPr>
          <p:cNvSpPr txBox="1">
            <a:spLocks/>
          </p:cNvSpPr>
          <p:nvPr/>
        </p:nvSpPr>
        <p:spPr>
          <a:xfrm>
            <a:off x="5913665" y="1119764"/>
            <a:ext cx="646611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Lato" panose="020F0502020204030203" pitchFamily="34" charset="0"/>
                <a:ea typeface="Lato" panose="020F0502020204030203" pitchFamily="34" charset="0"/>
                <a:cs typeface="Lato" panose="020F0502020204030203" pitchFamily="34" charset="0"/>
              </a:rPr>
              <a:t>Distributed Transactions</a:t>
            </a:r>
          </a:p>
          <a:p>
            <a:r>
              <a:rPr lang="en-US" sz="3200" dirty="0">
                <a:latin typeface="Lato" panose="020F0502020204030203" pitchFamily="34" charset="0"/>
                <a:ea typeface="Lato" panose="020F0502020204030203" pitchFamily="34" charset="0"/>
                <a:cs typeface="Lato" panose="020F0502020204030203" pitchFamily="34" charset="0"/>
              </a:rPr>
              <a:t>Low-Bandwidth Environments</a:t>
            </a:r>
          </a:p>
          <a:p>
            <a:r>
              <a:rPr lang="en-US" sz="3200" dirty="0">
                <a:latin typeface="Lato" panose="020F0502020204030203" pitchFamily="34" charset="0"/>
                <a:ea typeface="Lato" panose="020F0502020204030203" pitchFamily="34" charset="0"/>
                <a:cs typeface="Lato" panose="020F0502020204030203" pitchFamily="34" charset="0"/>
              </a:rPr>
              <a:t>Stale Data</a:t>
            </a:r>
          </a:p>
          <a:p>
            <a:r>
              <a:rPr lang="en-US" sz="3200" dirty="0">
                <a:latin typeface="Lato" panose="020F0502020204030203" pitchFamily="34" charset="0"/>
                <a:ea typeface="Lato" panose="020F0502020204030203" pitchFamily="34" charset="0"/>
                <a:cs typeface="Lato" panose="020F0502020204030203" pitchFamily="34" charset="0"/>
              </a:rPr>
              <a:t>Protocol Compatibility</a:t>
            </a:r>
          </a:p>
          <a:p>
            <a:r>
              <a:rPr lang="en-US" sz="3200" dirty="0">
                <a:latin typeface="Lato" panose="020F0502020204030203" pitchFamily="34" charset="0"/>
                <a:ea typeface="Lato" panose="020F0502020204030203" pitchFamily="34" charset="0"/>
                <a:cs typeface="Lato" panose="020F0502020204030203" pitchFamily="34" charset="0"/>
              </a:rPr>
              <a:t>Geolocational Distance</a:t>
            </a:r>
          </a:p>
          <a:p>
            <a:r>
              <a:rPr lang="en-US" sz="3200" dirty="0">
                <a:latin typeface="Lato" panose="020F0502020204030203" pitchFamily="34" charset="0"/>
                <a:ea typeface="Lato" panose="020F0502020204030203" pitchFamily="34" charset="0"/>
                <a:cs typeface="Lato" panose="020F0502020204030203" pitchFamily="34" charset="0"/>
              </a:rPr>
              <a:t>Contract Enforcement</a:t>
            </a:r>
          </a:p>
        </p:txBody>
      </p:sp>
    </p:spTree>
    <p:extLst>
      <p:ext uri="{BB962C8B-B14F-4D97-AF65-F5344CB8AC3E}">
        <p14:creationId xmlns:p14="http://schemas.microsoft.com/office/powerpoint/2010/main" val="127809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6" name="Rectangle 1125">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Freeform: Shape 1126">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BFFCB5D7-86B0-9442-676D-44413D5BC53C}"/>
              </a:ext>
            </a:extLst>
          </p:cNvPr>
          <p:cNvSpPr>
            <a:spLocks noGrp="1"/>
          </p:cNvSpPr>
          <p:nvPr>
            <p:ph type="title"/>
          </p:nvPr>
        </p:nvSpPr>
        <p:spPr>
          <a:xfrm>
            <a:off x="445172" y="192413"/>
            <a:ext cx="8716365" cy="1063631"/>
          </a:xfrm>
        </p:spPr>
        <p:txBody>
          <a:bodyPr vert="horz" lIns="91440" tIns="45720" rIns="91440" bIns="45720" rtlCol="0" anchor="b">
            <a:normAutofit/>
          </a:bodyPr>
          <a:lstStyle/>
          <a:p>
            <a:r>
              <a:rPr lang="en-US" sz="3600" b="1" dirty="0">
                <a:latin typeface="Lato" panose="020F0502020204030204" pitchFamily="34" charset="0"/>
                <a:ea typeface="Lato" panose="020F0502020204030204" pitchFamily="34" charset="0"/>
                <a:cs typeface="Lato" panose="020F0502020204030204" pitchFamily="34" charset="0"/>
              </a:rPr>
              <a:t>Introducing some </a:t>
            </a:r>
            <a:r>
              <a:rPr lang="en-US" sz="3600" dirty="0">
                <a:latin typeface="Lato" panose="020F0502020204030204" pitchFamily="34" charset="0"/>
                <a:ea typeface="Lato" panose="020F0502020204030204" pitchFamily="34" charset="0"/>
                <a:cs typeface="Lato" panose="020F0502020204030204" pitchFamily="34" charset="0"/>
              </a:rPr>
              <a:t>really great writers…</a:t>
            </a:r>
          </a:p>
        </p:txBody>
      </p:sp>
      <p:pic>
        <p:nvPicPr>
          <p:cNvPr id="1034" name="Picture 10" descr="Kafka Logo PNG Vector">
            <a:extLst>
              <a:ext uri="{FF2B5EF4-FFF2-40B4-BE49-F238E27FC236}">
                <a16:creationId xmlns:a16="http://schemas.microsoft.com/office/drawing/2014/main" id="{8690618F-C18B-B6B6-2204-9D1CC6460B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28155" y="2337520"/>
            <a:ext cx="2075200" cy="33651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anz Kafka, Czech novelist, early 20th century.">
            <a:extLst>
              <a:ext uri="{FF2B5EF4-FFF2-40B4-BE49-F238E27FC236}">
                <a16:creationId xmlns:a16="http://schemas.microsoft.com/office/drawing/2014/main" id="{1EFFC630-25A6-D8F7-860D-B9A1FE76D5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01746" y="2337520"/>
            <a:ext cx="2288329" cy="3365190"/>
          </a:xfrm>
          <a:prstGeom prst="rect">
            <a:avLst/>
          </a:prstGeom>
          <a:noFill/>
          <a:extLst>
            <a:ext uri="{909E8E84-426E-40DD-AFC4-6F175D3DCCD1}">
              <a14:hiddenFill xmlns:a14="http://schemas.microsoft.com/office/drawing/2010/main">
                <a:solidFill>
                  <a:srgbClr val="FFFFFF"/>
                </a:solidFill>
              </a14:hiddenFill>
            </a:ext>
          </a:extLst>
        </p:spPr>
      </p:pic>
      <p:sp>
        <p:nvSpPr>
          <p:cNvPr id="1125" name="Freeform: Shape 1124">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3BB8BA2-0D3A-53F5-8A76-D9019BF3E227}"/>
              </a:ext>
            </a:extLst>
          </p:cNvPr>
          <p:cNvSpPr txBox="1"/>
          <p:nvPr/>
        </p:nvSpPr>
        <p:spPr>
          <a:xfrm>
            <a:off x="2399661" y="4169238"/>
            <a:ext cx="6094674" cy="369332"/>
          </a:xfrm>
          <a:prstGeom prst="rect">
            <a:avLst/>
          </a:prstGeom>
          <a:noFill/>
        </p:spPr>
        <p:txBody>
          <a:bodyPr wrap="square">
            <a:spAutoFit/>
          </a:bodyPr>
          <a:lstStyle/>
          <a:p>
            <a:pPr>
              <a:spcAft>
                <a:spcPts val="600"/>
              </a:spcAft>
            </a:pPr>
            <a:r>
              <a:rPr lang="en-US" b="0" dirty="0">
                <a:effectLst/>
              </a:rPr>
              <a:t> </a:t>
            </a:r>
            <a:endParaRPr lang="en-US"/>
          </a:p>
        </p:txBody>
      </p:sp>
    </p:spTree>
    <p:extLst>
      <p:ext uri="{BB962C8B-B14F-4D97-AF65-F5344CB8AC3E}">
        <p14:creationId xmlns:p14="http://schemas.microsoft.com/office/powerpoint/2010/main" val="498608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2326</TotalTime>
  <Words>1301</Words>
  <Application>Microsoft Office PowerPoint</Application>
  <PresentationFormat>Widescreen</PresentationFormat>
  <Paragraphs>233</Paragraphs>
  <Slides>29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Barlow</vt:lpstr>
      <vt:lpstr>Calibri</vt:lpstr>
      <vt:lpstr>Calibri Light</vt:lpstr>
      <vt:lpstr>Consolas</vt:lpstr>
      <vt:lpstr>Lato</vt:lpstr>
      <vt:lpstr>Tahoma</vt:lpstr>
      <vt:lpstr>Wingdings</vt:lpstr>
      <vt:lpstr>Office Theme</vt:lpstr>
      <vt:lpstr>Streaming Data at Scale  with Kafka Consumer Groups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Introducing some really great writers…</vt:lpstr>
      <vt:lpstr>PowerPoint Presentation</vt:lpstr>
      <vt:lpstr>PowerPoint Presentation</vt:lpstr>
      <vt:lpstr>PowerPoint Presentation</vt:lpstr>
      <vt:lpstr>Project Metrics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Reock</dc:creator>
  <cp:lastModifiedBy>Justin Reock</cp:lastModifiedBy>
  <cp:revision>2</cp:revision>
  <dcterms:created xsi:type="dcterms:W3CDTF">2023-11-11T22:46:38Z</dcterms:created>
  <dcterms:modified xsi:type="dcterms:W3CDTF">2023-11-13T15:52:58Z</dcterms:modified>
</cp:coreProperties>
</file>