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Roboto"/>
      <p:regular r:id="rId27"/>
      <p:bold r:id="rId28"/>
      <p:italic r:id="rId29"/>
      <p:boldItalic r:id="rId30"/>
    </p:embeddedFont>
    <p:embeddedFont>
      <p:font typeface="Merriweather"/>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Merriweather-italic.fntdata"/><Relationship Id="rId10" Type="http://schemas.openxmlformats.org/officeDocument/2006/relationships/slide" Target="slides/slide5.xml"/><Relationship Id="rId32"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erriweather-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2916e73a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2916e73a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31394D"/>
              </a:buClr>
              <a:buSzPts val="1200"/>
              <a:buFont typeface="Roboto"/>
              <a:buChar char="●"/>
            </a:pPr>
            <a:r>
              <a:rPr lang="en" sz="1200">
                <a:solidFill>
                  <a:srgbClr val="31394D"/>
                </a:solidFill>
                <a:latin typeface="Roboto"/>
                <a:ea typeface="Roboto"/>
                <a:cs typeface="Roboto"/>
                <a:sym typeface="Roboto"/>
              </a:rPr>
              <a:t>Learnable </a:t>
            </a:r>
            <a:endParaRPr sz="1200">
              <a:solidFill>
                <a:srgbClr val="31394D"/>
              </a:solidFill>
              <a:latin typeface="Roboto"/>
              <a:ea typeface="Roboto"/>
              <a:cs typeface="Roboto"/>
              <a:sym typeface="Roboto"/>
            </a:endParaRPr>
          </a:p>
          <a:p>
            <a:pPr indent="-304800" lvl="1" marL="914400" rtl="0" algn="l">
              <a:spcBef>
                <a:spcPts val="0"/>
              </a:spcBef>
              <a:spcAft>
                <a:spcPts val="0"/>
              </a:spcAft>
              <a:buClr>
                <a:srgbClr val="31394D"/>
              </a:buClr>
              <a:buSzPts val="1200"/>
              <a:buFont typeface="Roboto"/>
              <a:buChar char="○"/>
            </a:pPr>
            <a:r>
              <a:rPr lang="en" sz="1200">
                <a:solidFill>
                  <a:srgbClr val="31394D"/>
                </a:solidFill>
                <a:latin typeface="Roboto"/>
                <a:ea typeface="Roboto"/>
                <a:cs typeface="Roboto"/>
                <a:sym typeface="Roboto"/>
              </a:rPr>
              <a:t>Given overview of friend groups, user understands purpose of community organizations on their own</a:t>
            </a:r>
            <a:endParaRPr sz="1200">
              <a:solidFill>
                <a:srgbClr val="31394D"/>
              </a:solidFill>
              <a:latin typeface="Roboto"/>
              <a:ea typeface="Roboto"/>
              <a:cs typeface="Roboto"/>
              <a:sym typeface="Roboto"/>
            </a:endParaRPr>
          </a:p>
          <a:p>
            <a:pPr indent="-304800" lvl="0" marL="457200" rtl="0" algn="l">
              <a:spcBef>
                <a:spcPts val="0"/>
              </a:spcBef>
              <a:spcAft>
                <a:spcPts val="0"/>
              </a:spcAft>
              <a:buClr>
                <a:srgbClr val="31394D"/>
              </a:buClr>
              <a:buSzPts val="1200"/>
              <a:buFont typeface="Roboto"/>
              <a:buChar char="●"/>
            </a:pPr>
            <a:r>
              <a:rPr lang="en" sz="1200">
                <a:solidFill>
                  <a:srgbClr val="31394D"/>
                </a:solidFill>
                <a:latin typeface="Roboto"/>
                <a:ea typeface="Roboto"/>
                <a:cs typeface="Roboto"/>
                <a:sym typeface="Roboto"/>
              </a:rPr>
              <a:t>Efficient</a:t>
            </a:r>
            <a:endParaRPr sz="1200">
              <a:solidFill>
                <a:srgbClr val="31394D"/>
              </a:solidFill>
              <a:latin typeface="Roboto"/>
              <a:ea typeface="Roboto"/>
              <a:cs typeface="Roboto"/>
              <a:sym typeface="Roboto"/>
            </a:endParaRPr>
          </a:p>
          <a:p>
            <a:pPr indent="-304800" lvl="1" marL="914400" rtl="0" algn="l">
              <a:spcBef>
                <a:spcPts val="0"/>
              </a:spcBef>
              <a:spcAft>
                <a:spcPts val="0"/>
              </a:spcAft>
              <a:buClr>
                <a:srgbClr val="31394D"/>
              </a:buClr>
              <a:buSzPts val="1200"/>
              <a:buFont typeface="Roboto"/>
              <a:buChar char="○"/>
            </a:pPr>
            <a:r>
              <a:rPr lang="en" sz="1200">
                <a:solidFill>
                  <a:srgbClr val="31394D"/>
                </a:solidFill>
                <a:latin typeface="Roboto"/>
                <a:ea typeface="Roboto"/>
                <a:cs typeface="Roboto"/>
                <a:sym typeface="Roboto"/>
              </a:rPr>
              <a:t>Tasks are performed quickly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2916e73a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2916e73a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12abffbc2e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12abffbc2e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2abffbc2e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2abffbc2e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2abffbc2e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2abffbc2e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2916e73a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2916e73a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2916e73a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12916e73a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c8cf3fbf0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c8cf3fbf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2916e73a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2916e73a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c8cf3fbf0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c8cf3fbf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666666"/>
                </a:solidFill>
                <a:latin typeface="Raleway"/>
                <a:ea typeface="Raleway"/>
                <a:cs typeface="Raleway"/>
                <a:sym typeface="Raleway"/>
              </a:rPr>
              <a:t>(The value proposition should concisely convey what customers get out of your product in a short phrase (e.g., stripe.com “Payment infrastructure for the Internet”, evernote: “Remember everything!”)_</a:t>
            </a:r>
            <a:endParaRPr b="1" sz="1288">
              <a:solidFill>
                <a:schemeClr val="dk1"/>
              </a:solidFill>
              <a:latin typeface="Raleway"/>
              <a:ea typeface="Raleway"/>
              <a:cs typeface="Raleway"/>
              <a:sym typeface="Raleway"/>
            </a:endParaRPr>
          </a:p>
          <a:p>
            <a:pPr indent="0" lvl="0" marL="0" rtl="0" algn="l">
              <a:spcBef>
                <a:spcPts val="1200"/>
              </a:spcBef>
              <a:spcAft>
                <a:spcPts val="0"/>
              </a:spcAft>
              <a:buClr>
                <a:schemeClr val="dk1"/>
              </a:buClr>
              <a:buSzPts val="1100"/>
              <a:buFont typeface="Arial"/>
              <a:buNone/>
            </a:pPr>
            <a:r>
              <a:t/>
            </a:r>
            <a:endParaRPr b="1" sz="1288">
              <a:solidFill>
                <a:schemeClr val="dk1"/>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b="1" lang="en" sz="1288">
                <a:solidFill>
                  <a:schemeClr val="dk1"/>
                </a:solidFill>
                <a:latin typeface="Raleway"/>
                <a:ea typeface="Raleway"/>
                <a:cs typeface="Raleway"/>
                <a:sym typeface="Raleway"/>
              </a:rPr>
              <a:t>Possible names: </a:t>
            </a:r>
            <a:r>
              <a:rPr b="1" lang="en" sz="1288">
                <a:solidFill>
                  <a:schemeClr val="dk1"/>
                </a:solidFill>
                <a:latin typeface="Raleway"/>
                <a:ea typeface="Raleway"/>
                <a:cs typeface="Raleway"/>
                <a:sym typeface="Raleway"/>
              </a:rPr>
              <a:t>benefriend, </a:t>
            </a:r>
            <a:r>
              <a:rPr b="1" lang="en" sz="1255">
                <a:solidFill>
                  <a:schemeClr val="dk1"/>
                </a:solidFill>
                <a:latin typeface="Raleway"/>
                <a:ea typeface="Raleway"/>
                <a:cs typeface="Raleway"/>
                <a:sym typeface="Raleway"/>
              </a:rPr>
              <a:t>entourage, </a:t>
            </a:r>
            <a:r>
              <a:rPr b="1" lang="en" sz="1288">
                <a:solidFill>
                  <a:schemeClr val="dk1"/>
                </a:solidFill>
                <a:latin typeface="Raleway"/>
                <a:ea typeface="Raleway"/>
                <a:cs typeface="Raleway"/>
                <a:sym typeface="Raleway"/>
              </a:rPr>
              <a:t>crew, auxi, uplift, hand, boost, alloy, safety net, </a:t>
            </a:r>
            <a:r>
              <a:rPr b="1" lang="en" sz="1255">
                <a:solidFill>
                  <a:schemeClr val="dk1"/>
                </a:solidFill>
                <a:latin typeface="Raleway"/>
                <a:ea typeface="Raleway"/>
                <a:cs typeface="Raleway"/>
                <a:sym typeface="Raleway"/>
              </a:rPr>
              <a:t>Need a hand, supporters, catalyst, friendly hands  </a:t>
            </a:r>
            <a:endParaRPr b="1" sz="1255">
              <a:solidFill>
                <a:schemeClr val="dk1"/>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t/>
            </a:r>
            <a:endParaRPr b="1" sz="1255">
              <a:solidFill>
                <a:schemeClr val="dk1"/>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b="1" lang="en" sz="1255">
                <a:solidFill>
                  <a:schemeClr val="dk1"/>
                </a:solidFill>
                <a:latin typeface="Raleway"/>
                <a:ea typeface="Raleway"/>
                <a:cs typeface="Raleway"/>
                <a:sym typeface="Raleway"/>
              </a:rPr>
              <a:t>Possible value props: </a:t>
            </a:r>
            <a:endParaRPr b="1" sz="1255">
              <a:solidFill>
                <a:schemeClr val="dk1"/>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lang="en" sz="1300">
                <a:solidFill>
                  <a:srgbClr val="666666"/>
                </a:solidFill>
                <a:latin typeface="Raleway"/>
                <a:ea typeface="Raleway"/>
                <a:cs typeface="Raleway"/>
                <a:sym typeface="Raleway"/>
              </a:rPr>
              <a:t>Getting the support you need from your network</a:t>
            </a:r>
            <a:endParaRPr sz="1300">
              <a:solidFill>
                <a:srgbClr val="666666"/>
              </a:solidFill>
              <a:latin typeface="Raleway"/>
              <a:ea typeface="Raleway"/>
              <a:cs typeface="Raleway"/>
              <a:sym typeface="Raleway"/>
            </a:endParaRPr>
          </a:p>
          <a:p>
            <a:pPr indent="0" lvl="0" marL="0" rtl="0" algn="l">
              <a:lnSpc>
                <a:spcPct val="115000"/>
              </a:lnSpc>
              <a:spcBef>
                <a:spcPts val="0"/>
              </a:spcBef>
              <a:spcAft>
                <a:spcPts val="0"/>
              </a:spcAft>
              <a:buClr>
                <a:schemeClr val="dk1"/>
              </a:buClr>
              <a:buSzPts val="1100"/>
              <a:buFont typeface="Arial"/>
              <a:buNone/>
            </a:pPr>
            <a:r>
              <a:t/>
            </a:r>
            <a:endParaRPr sz="1300">
              <a:solidFill>
                <a:srgbClr val="666666"/>
              </a:solidFill>
              <a:latin typeface="Raleway"/>
              <a:ea typeface="Raleway"/>
              <a:cs typeface="Raleway"/>
              <a:sym typeface="Raleway"/>
            </a:endParaRPr>
          </a:p>
          <a:p>
            <a:pPr indent="0" lvl="0" marL="0" rtl="0" algn="l">
              <a:lnSpc>
                <a:spcPct val="115000"/>
              </a:lnSpc>
              <a:spcBef>
                <a:spcPts val="1200"/>
              </a:spcBef>
              <a:spcAft>
                <a:spcPts val="0"/>
              </a:spcAft>
              <a:buClr>
                <a:schemeClr val="dk1"/>
              </a:buClr>
              <a:buSzPts val="1100"/>
              <a:buFont typeface="Arial"/>
              <a:buNone/>
            </a:pPr>
            <a:r>
              <a:rPr lang="en" sz="1300">
                <a:solidFill>
                  <a:srgbClr val="666666"/>
                </a:solidFill>
                <a:latin typeface="Raleway"/>
                <a:ea typeface="Raleway"/>
                <a:cs typeface="Raleway"/>
                <a:sym typeface="Raleway"/>
              </a:rPr>
              <a:t>receiving help, removing the burden </a:t>
            </a:r>
            <a:endParaRPr sz="1300">
              <a:solidFill>
                <a:srgbClr val="666666"/>
              </a:solidFill>
              <a:latin typeface="Raleway"/>
              <a:ea typeface="Raleway"/>
              <a:cs typeface="Raleway"/>
              <a:sym typeface="Raleway"/>
            </a:endParaRPr>
          </a:p>
          <a:p>
            <a:pPr indent="0" lvl="0" marL="0" rtl="0" algn="l">
              <a:lnSpc>
                <a:spcPct val="115000"/>
              </a:lnSpc>
              <a:spcBef>
                <a:spcPts val="1200"/>
              </a:spcBef>
              <a:spcAft>
                <a:spcPts val="0"/>
              </a:spcAft>
              <a:buClr>
                <a:schemeClr val="dk1"/>
              </a:buClr>
              <a:buSzPts val="1100"/>
              <a:buFont typeface="Arial"/>
              <a:buNone/>
            </a:pPr>
            <a:r>
              <a:rPr lang="en" sz="1300">
                <a:solidFill>
                  <a:srgbClr val="666666"/>
                </a:solidFill>
                <a:latin typeface="Raleway"/>
                <a:ea typeface="Raleway"/>
                <a:cs typeface="Raleway"/>
                <a:sym typeface="Raleway"/>
              </a:rPr>
              <a:t>Receiving trusted support, removing the burden</a:t>
            </a:r>
            <a:endParaRPr sz="1300">
              <a:solidFill>
                <a:srgbClr val="666666"/>
              </a:solidFill>
              <a:latin typeface="Raleway"/>
              <a:ea typeface="Raleway"/>
              <a:cs typeface="Raleway"/>
              <a:sym typeface="Raleway"/>
            </a:endParaRPr>
          </a:p>
          <a:p>
            <a:pPr indent="0" lvl="0" marL="0" rtl="0" algn="l">
              <a:lnSpc>
                <a:spcPct val="115000"/>
              </a:lnSpc>
              <a:spcBef>
                <a:spcPts val="1200"/>
              </a:spcBef>
              <a:spcAft>
                <a:spcPts val="0"/>
              </a:spcAft>
              <a:buClr>
                <a:schemeClr val="dk1"/>
              </a:buClr>
              <a:buSzPts val="1100"/>
              <a:buFont typeface="Arial"/>
              <a:buNone/>
            </a:pPr>
            <a:r>
              <a:rPr lang="en" sz="1300">
                <a:solidFill>
                  <a:srgbClr val="666666"/>
                </a:solidFill>
                <a:latin typeface="Raleway"/>
                <a:ea typeface="Raleway"/>
                <a:cs typeface="Raleway"/>
                <a:sym typeface="Raleway"/>
              </a:rPr>
              <a:t>Empowering those through the masses</a:t>
            </a:r>
            <a:endParaRPr sz="1300">
              <a:solidFill>
                <a:srgbClr val="666666"/>
              </a:solidFill>
              <a:latin typeface="Raleway"/>
              <a:ea typeface="Raleway"/>
              <a:cs typeface="Raleway"/>
              <a:sym typeface="Raleway"/>
            </a:endParaRPr>
          </a:p>
          <a:p>
            <a:pPr indent="0" lvl="0" marL="0" rtl="0" algn="l">
              <a:lnSpc>
                <a:spcPct val="115000"/>
              </a:lnSpc>
              <a:spcBef>
                <a:spcPts val="1200"/>
              </a:spcBef>
              <a:spcAft>
                <a:spcPts val="0"/>
              </a:spcAft>
              <a:buClr>
                <a:schemeClr val="dk1"/>
              </a:buClr>
              <a:buSzPts val="1100"/>
              <a:buFont typeface="Arial"/>
              <a:buNone/>
            </a:pPr>
            <a:r>
              <a:rPr lang="en" sz="1300">
                <a:solidFill>
                  <a:srgbClr val="666666"/>
                </a:solidFill>
                <a:latin typeface="Raleway"/>
                <a:ea typeface="Raleway"/>
                <a:cs typeface="Raleway"/>
                <a:sym typeface="Raleway"/>
              </a:rPr>
              <a:t>Getting you the support you need without the burden of reaching out.</a:t>
            </a:r>
            <a:endParaRPr sz="1300">
              <a:solidFill>
                <a:srgbClr val="666666"/>
              </a:solidFill>
              <a:latin typeface="Raleway"/>
              <a:ea typeface="Raleway"/>
              <a:cs typeface="Raleway"/>
              <a:sym typeface="Raleway"/>
            </a:endParaRPr>
          </a:p>
          <a:p>
            <a:pPr indent="0" lvl="0" marL="0" rtl="0" algn="l">
              <a:lnSpc>
                <a:spcPct val="115000"/>
              </a:lnSpc>
              <a:spcBef>
                <a:spcPts val="1200"/>
              </a:spcBef>
              <a:spcAft>
                <a:spcPts val="0"/>
              </a:spcAft>
              <a:buClr>
                <a:schemeClr val="dk1"/>
              </a:buClr>
              <a:buSzPts val="1100"/>
              <a:buFont typeface="Arial"/>
              <a:buNone/>
            </a:pPr>
            <a:r>
              <a:rPr lang="en" sz="1300">
                <a:solidFill>
                  <a:srgbClr val="666666"/>
                </a:solidFill>
                <a:latin typeface="Raleway"/>
                <a:ea typeface="Raleway"/>
                <a:cs typeface="Raleway"/>
                <a:sym typeface="Raleway"/>
              </a:rPr>
              <a:t>Taking the guilt out of asking for help.</a:t>
            </a:r>
            <a:endParaRPr sz="1300">
              <a:solidFill>
                <a:srgbClr val="666666"/>
              </a:solidFill>
              <a:latin typeface="Raleway"/>
              <a:ea typeface="Raleway"/>
              <a:cs typeface="Raleway"/>
              <a:sym typeface="Raleway"/>
            </a:endParaRPr>
          </a:p>
          <a:p>
            <a:pPr indent="0" lvl="0" marL="0" rtl="0" algn="l">
              <a:lnSpc>
                <a:spcPct val="115000"/>
              </a:lnSpc>
              <a:spcBef>
                <a:spcPts val="1200"/>
              </a:spcBef>
              <a:spcAft>
                <a:spcPts val="0"/>
              </a:spcAft>
              <a:buClr>
                <a:schemeClr val="dk1"/>
              </a:buClr>
              <a:buSzPts val="1100"/>
              <a:buFont typeface="Arial"/>
              <a:buNone/>
            </a:pPr>
            <a:r>
              <a:rPr lang="en" sz="1300">
                <a:solidFill>
                  <a:srgbClr val="666666"/>
                </a:solidFill>
                <a:latin typeface="Raleway"/>
                <a:ea typeface="Raleway"/>
                <a:cs typeface="Raleway"/>
                <a:sym typeface="Raleway"/>
              </a:rPr>
              <a:t> by distributing support amongst a network of trusted individuals. </a:t>
            </a:r>
            <a:endParaRPr sz="1300">
              <a:solidFill>
                <a:srgbClr val="666666"/>
              </a:solidFill>
              <a:latin typeface="Raleway"/>
              <a:ea typeface="Raleway"/>
              <a:cs typeface="Raleway"/>
              <a:sym typeface="Raleway"/>
            </a:endParaRPr>
          </a:p>
          <a:p>
            <a:pPr indent="0" lvl="0" marL="0" rtl="0" algn="l">
              <a:lnSpc>
                <a:spcPct val="115000"/>
              </a:lnSpc>
              <a:spcBef>
                <a:spcPts val="1200"/>
              </a:spcBef>
              <a:spcAft>
                <a:spcPts val="1200"/>
              </a:spcAft>
              <a:buClr>
                <a:schemeClr val="dk1"/>
              </a:buClr>
              <a:buSzPts val="1100"/>
              <a:buFont typeface="Arial"/>
              <a:buNone/>
            </a:pPr>
            <a:r>
              <a:rPr lang="en" sz="1300">
                <a:solidFill>
                  <a:srgbClr val="666666"/>
                </a:solidFill>
                <a:latin typeface="Raleway"/>
                <a:ea typeface="Raleway"/>
                <a:cs typeface="Raleway"/>
                <a:sym typeface="Raleway"/>
              </a:rPr>
              <a:t> connecting individuals to their support system </a:t>
            </a:r>
            <a:endParaRPr b="1" sz="1255">
              <a:solidFill>
                <a:schemeClr val="dk1"/>
              </a:solidFill>
              <a:latin typeface="Raleway"/>
              <a:ea typeface="Raleway"/>
              <a:cs typeface="Raleway"/>
              <a:sym typeface="Raleway"/>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12916e73a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12916e73a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2916e73a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2916e73a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2916e73a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2916e73a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u="sng">
                <a:solidFill>
                  <a:srgbClr val="31394D"/>
                </a:solidFill>
                <a:latin typeface="Roboto"/>
                <a:ea typeface="Roboto"/>
                <a:cs typeface="Roboto"/>
                <a:sym typeface="Roboto"/>
              </a:rPr>
              <a:t>Who: </a:t>
            </a:r>
            <a:r>
              <a:rPr lang="en" sz="1200">
                <a:solidFill>
                  <a:srgbClr val="31394D"/>
                </a:solidFill>
                <a:latin typeface="Roboto"/>
                <a:ea typeface="Roboto"/>
                <a:cs typeface="Roboto"/>
                <a:sym typeface="Roboto"/>
              </a:rPr>
              <a:t>One Stanford student + two discord respondents </a:t>
            </a:r>
            <a:endParaRPr sz="1200">
              <a:solidFill>
                <a:srgbClr val="31394D"/>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u="sng">
                <a:solidFill>
                  <a:srgbClr val="31394D"/>
                </a:solidFill>
                <a:latin typeface="Roboto"/>
                <a:ea typeface="Roboto"/>
                <a:cs typeface="Roboto"/>
                <a:sym typeface="Roboto"/>
              </a:rPr>
              <a:t>How: </a:t>
            </a:r>
            <a:r>
              <a:rPr lang="en" sz="1200">
                <a:solidFill>
                  <a:srgbClr val="31394D"/>
                </a:solidFill>
                <a:latin typeface="Roboto"/>
                <a:ea typeface="Roboto"/>
                <a:cs typeface="Roboto"/>
                <a:sym typeface="Roboto"/>
              </a:rPr>
              <a:t>Recorded Zoom call + Marvel Pop</a:t>
            </a:r>
            <a:endParaRPr sz="1200">
              <a:solidFill>
                <a:srgbClr val="31394D"/>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2916e73a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2916e73a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2916e73a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2916e73a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2916e73a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2916e73a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1183300"/>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900">
                <a:latin typeface="Raleway"/>
                <a:ea typeface="Raleway"/>
                <a:cs typeface="Raleway"/>
                <a:sym typeface="Raleway"/>
              </a:rPr>
              <a:t>The Carpenter Ants</a:t>
            </a:r>
            <a:endParaRPr sz="3900">
              <a:latin typeface="Raleway"/>
              <a:ea typeface="Raleway"/>
              <a:cs typeface="Raleway"/>
              <a:sym typeface="Raleway"/>
            </a:endParaRPr>
          </a:p>
        </p:txBody>
      </p:sp>
      <p:sp>
        <p:nvSpPr>
          <p:cNvPr id="65" name="Google Shape;65;p13"/>
          <p:cNvSpPr txBox="1"/>
          <p:nvPr>
            <p:ph idx="1" type="subTitle"/>
          </p:nvPr>
        </p:nvSpPr>
        <p:spPr>
          <a:xfrm>
            <a:off x="311700" y="1982235"/>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Raleway"/>
                <a:ea typeface="Raleway"/>
                <a:cs typeface="Raleway"/>
                <a:sym typeface="Raleway"/>
              </a:rPr>
              <a:t>Assignment 5</a:t>
            </a:r>
            <a:endParaRPr sz="2000">
              <a:latin typeface="Raleway"/>
              <a:ea typeface="Raleway"/>
              <a:cs typeface="Raleway"/>
              <a:sym typeface="Raleway"/>
            </a:endParaRPr>
          </a:p>
        </p:txBody>
      </p:sp>
      <p:pic>
        <p:nvPicPr>
          <p:cNvPr id="66" name="Google Shape;66;p13"/>
          <p:cNvPicPr preferRelativeResize="0"/>
          <p:nvPr/>
        </p:nvPicPr>
        <p:blipFill rotWithShape="1">
          <a:blip r:embed="rId3">
            <a:alphaModFix/>
          </a:blip>
          <a:srcRect b="22436" l="0" r="0" t="22164"/>
          <a:stretch/>
        </p:blipFill>
        <p:spPr>
          <a:xfrm flipH="1" rot="-899588">
            <a:off x="1273663" y="3185405"/>
            <a:ext cx="883145" cy="684943"/>
          </a:xfrm>
          <a:prstGeom prst="rect">
            <a:avLst/>
          </a:prstGeom>
          <a:noFill/>
          <a:ln>
            <a:noFill/>
          </a:ln>
        </p:spPr>
      </p:pic>
      <p:pic>
        <p:nvPicPr>
          <p:cNvPr id="67" name="Google Shape;67;p13"/>
          <p:cNvPicPr preferRelativeResize="0"/>
          <p:nvPr/>
        </p:nvPicPr>
        <p:blipFill rotWithShape="1">
          <a:blip r:embed="rId3">
            <a:alphaModFix/>
          </a:blip>
          <a:srcRect b="22436" l="0" r="0" t="22164"/>
          <a:stretch/>
        </p:blipFill>
        <p:spPr>
          <a:xfrm flipH="1" rot="-899588">
            <a:off x="2702038" y="2780230"/>
            <a:ext cx="883145" cy="684943"/>
          </a:xfrm>
          <a:prstGeom prst="rect">
            <a:avLst/>
          </a:prstGeom>
          <a:noFill/>
          <a:ln>
            <a:noFill/>
          </a:ln>
        </p:spPr>
      </p:pic>
      <p:pic>
        <p:nvPicPr>
          <p:cNvPr id="68" name="Google Shape;68;p13"/>
          <p:cNvPicPr preferRelativeResize="0"/>
          <p:nvPr/>
        </p:nvPicPr>
        <p:blipFill rotWithShape="1">
          <a:blip r:embed="rId3">
            <a:alphaModFix/>
          </a:blip>
          <a:srcRect b="22436" l="0" r="0" t="22164"/>
          <a:stretch/>
        </p:blipFill>
        <p:spPr>
          <a:xfrm flipH="1" rot="-899588">
            <a:off x="4130425" y="2354330"/>
            <a:ext cx="883145" cy="684943"/>
          </a:xfrm>
          <a:prstGeom prst="rect">
            <a:avLst/>
          </a:prstGeom>
          <a:noFill/>
          <a:ln>
            <a:noFill/>
          </a:ln>
        </p:spPr>
      </p:pic>
      <p:pic>
        <p:nvPicPr>
          <p:cNvPr id="69" name="Google Shape;69;p13"/>
          <p:cNvPicPr preferRelativeResize="0"/>
          <p:nvPr/>
        </p:nvPicPr>
        <p:blipFill rotWithShape="1">
          <a:blip r:embed="rId3">
            <a:alphaModFix/>
          </a:blip>
          <a:srcRect b="22436" l="0" r="0" t="22164"/>
          <a:stretch/>
        </p:blipFill>
        <p:spPr>
          <a:xfrm flipH="1" rot="-899588">
            <a:off x="5558788" y="1933005"/>
            <a:ext cx="883145" cy="68494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 Methodology</a:t>
            </a:r>
            <a:endParaRPr/>
          </a:p>
        </p:txBody>
      </p:sp>
      <p:sp>
        <p:nvSpPr>
          <p:cNvPr id="131" name="Google Shape;131;p22"/>
          <p:cNvSpPr txBox="1"/>
          <p:nvPr>
            <p:ph idx="1" type="body"/>
          </p:nvPr>
        </p:nvSpPr>
        <p:spPr>
          <a:xfrm>
            <a:off x="311700" y="1505700"/>
            <a:ext cx="3999900" cy="3076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i="1" lang="en"/>
              <a:t>Participants:</a:t>
            </a:r>
            <a:endParaRPr i="1"/>
          </a:p>
          <a:p>
            <a:pPr indent="-311150" lvl="0" marL="457200" rtl="0" algn="l">
              <a:spcBef>
                <a:spcPts val="1200"/>
              </a:spcBef>
              <a:spcAft>
                <a:spcPts val="0"/>
              </a:spcAft>
              <a:buSzPts val="1300"/>
              <a:buChar char="●"/>
            </a:pPr>
            <a:r>
              <a:rPr lang="en"/>
              <a:t>One stanford student, a sibling, and a caretaker</a:t>
            </a:r>
            <a:endParaRPr/>
          </a:p>
          <a:p>
            <a:pPr indent="0" lvl="0" marL="0" rtl="0" algn="l">
              <a:spcBef>
                <a:spcPts val="1200"/>
              </a:spcBef>
              <a:spcAft>
                <a:spcPts val="0"/>
              </a:spcAft>
              <a:buNone/>
            </a:pPr>
            <a:r>
              <a:rPr i="1" lang="en"/>
              <a:t>Environment:</a:t>
            </a:r>
            <a:endParaRPr i="1"/>
          </a:p>
          <a:p>
            <a:pPr indent="-311150" lvl="0" marL="457200" rtl="0" algn="l">
              <a:spcBef>
                <a:spcPts val="1200"/>
              </a:spcBef>
              <a:spcAft>
                <a:spcPts val="0"/>
              </a:spcAft>
              <a:buSzPts val="1300"/>
              <a:buChar char="●"/>
            </a:pPr>
            <a:r>
              <a:rPr lang="en"/>
              <a:t>Tested over Zoom by sharing screen and using Marvel prototype program</a:t>
            </a:r>
            <a:endParaRPr/>
          </a:p>
          <a:p>
            <a:pPr indent="0" lvl="0" marL="0" rtl="0" algn="l">
              <a:spcBef>
                <a:spcPts val="1200"/>
              </a:spcBef>
              <a:spcAft>
                <a:spcPts val="0"/>
              </a:spcAft>
              <a:buNone/>
            </a:pPr>
            <a:r>
              <a:rPr i="1" lang="en"/>
              <a:t>Roles:</a:t>
            </a:r>
            <a:endParaRPr i="1"/>
          </a:p>
          <a:p>
            <a:pPr indent="-311150" lvl="0" marL="457200" rtl="0" algn="l">
              <a:spcBef>
                <a:spcPts val="1200"/>
              </a:spcBef>
              <a:spcAft>
                <a:spcPts val="0"/>
              </a:spcAft>
              <a:buSzPts val="1300"/>
              <a:buChar char="●"/>
            </a:pPr>
            <a:r>
              <a:rPr i="1" lang="en"/>
              <a:t>Facilitator</a:t>
            </a:r>
            <a:r>
              <a:rPr lang="en"/>
              <a:t>:</a:t>
            </a:r>
            <a:r>
              <a:rPr i="1" lang="en"/>
              <a:t> </a:t>
            </a:r>
            <a:r>
              <a:rPr lang="en"/>
              <a:t>Ryan</a:t>
            </a:r>
            <a:endParaRPr/>
          </a:p>
          <a:p>
            <a:pPr indent="-311150" lvl="0" marL="457200" rtl="0" algn="l">
              <a:spcBef>
                <a:spcPts val="0"/>
              </a:spcBef>
              <a:spcAft>
                <a:spcPts val="0"/>
              </a:spcAft>
              <a:buSzPts val="1300"/>
              <a:buChar char="●"/>
            </a:pPr>
            <a:r>
              <a:rPr i="1" lang="en"/>
              <a:t>Demo-er/recorder:</a:t>
            </a:r>
            <a:r>
              <a:rPr lang="en"/>
              <a:t> John</a:t>
            </a:r>
            <a:endParaRPr/>
          </a:p>
          <a:p>
            <a:pPr indent="-311150" lvl="0" marL="457200" rtl="0" algn="l">
              <a:spcBef>
                <a:spcPts val="0"/>
              </a:spcBef>
              <a:spcAft>
                <a:spcPts val="0"/>
              </a:spcAft>
              <a:buSzPts val="1300"/>
              <a:buChar char="●"/>
            </a:pPr>
            <a:r>
              <a:rPr i="1" lang="en"/>
              <a:t>Note taker:</a:t>
            </a:r>
            <a:r>
              <a:rPr lang="en"/>
              <a:t> Kathryn</a:t>
            </a:r>
            <a:endParaRPr/>
          </a:p>
          <a:p>
            <a:pPr indent="-311150" lvl="0" marL="457200" rtl="0" algn="l">
              <a:spcBef>
                <a:spcPts val="0"/>
              </a:spcBef>
              <a:spcAft>
                <a:spcPts val="0"/>
              </a:spcAft>
              <a:buSzPts val="1300"/>
              <a:buChar char="●"/>
            </a:pPr>
            <a:r>
              <a:rPr i="1" lang="en"/>
              <a:t>Observer:</a:t>
            </a:r>
            <a:r>
              <a:rPr lang="en"/>
              <a:t> JR</a:t>
            </a:r>
            <a:endParaRPr/>
          </a:p>
        </p:txBody>
      </p:sp>
      <p:sp>
        <p:nvSpPr>
          <p:cNvPr id="132" name="Google Shape;132;p22"/>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i="1" lang="en"/>
              <a:t>Measures:</a:t>
            </a:r>
            <a:endParaRPr i="1"/>
          </a:p>
          <a:p>
            <a:pPr indent="-311150" lvl="0" marL="457200" rtl="0" algn="l">
              <a:spcBef>
                <a:spcPts val="1200"/>
              </a:spcBef>
              <a:spcAft>
                <a:spcPts val="0"/>
              </a:spcAft>
              <a:buSzPts val="1300"/>
              <a:buChar char="●"/>
            </a:pPr>
            <a:r>
              <a:rPr lang="en"/>
              <a:t>Erroneous</a:t>
            </a:r>
            <a:r>
              <a:rPr lang="en"/>
              <a:t> navigation clicks </a:t>
            </a:r>
            <a:endParaRPr/>
          </a:p>
          <a:p>
            <a:pPr indent="-311150" lvl="0" marL="457200" rtl="0" algn="l">
              <a:spcBef>
                <a:spcPts val="0"/>
              </a:spcBef>
              <a:spcAft>
                <a:spcPts val="0"/>
              </a:spcAft>
              <a:buSzPts val="1300"/>
              <a:buChar char="●"/>
            </a:pPr>
            <a:r>
              <a:rPr lang="en"/>
              <a:t>Questions on higher level concepts (post overview)</a:t>
            </a:r>
            <a:endParaRPr/>
          </a:p>
          <a:p>
            <a:pPr indent="-311150" lvl="0" marL="457200" rtl="0" algn="l">
              <a:spcBef>
                <a:spcPts val="0"/>
              </a:spcBef>
              <a:spcAft>
                <a:spcPts val="0"/>
              </a:spcAft>
              <a:buSzPts val="1300"/>
              <a:buChar char="●"/>
            </a:pPr>
            <a:r>
              <a:rPr lang="en"/>
              <a:t>Facial expressions</a:t>
            </a:r>
            <a:endParaRPr/>
          </a:p>
          <a:p>
            <a:pPr indent="0" lvl="0" marL="0" rtl="0" algn="l">
              <a:spcBef>
                <a:spcPts val="1200"/>
              </a:spcBef>
              <a:spcAft>
                <a:spcPts val="0"/>
              </a:spcAft>
              <a:buNone/>
            </a:pPr>
            <a:r>
              <a:rPr i="1" lang="en"/>
              <a:t>Procedure:</a:t>
            </a:r>
            <a:endParaRPr i="1"/>
          </a:p>
          <a:p>
            <a:pPr indent="-311150" lvl="0" marL="457200" rtl="0" algn="l">
              <a:spcBef>
                <a:spcPts val="1200"/>
              </a:spcBef>
              <a:spcAft>
                <a:spcPts val="0"/>
              </a:spcAft>
              <a:buSzPts val="1300"/>
              <a:buChar char="●"/>
            </a:pPr>
            <a:r>
              <a:rPr lang="en"/>
              <a:t>Solution overview + platform demo</a:t>
            </a:r>
            <a:endParaRPr/>
          </a:p>
          <a:p>
            <a:pPr indent="-311150" lvl="0" marL="457200" rtl="0" algn="l">
              <a:spcBef>
                <a:spcPts val="0"/>
              </a:spcBef>
              <a:spcAft>
                <a:spcPts val="0"/>
              </a:spcAft>
              <a:buSzPts val="1300"/>
              <a:buChar char="●"/>
            </a:pPr>
            <a:r>
              <a:rPr lang="en"/>
              <a:t>User creates help request (simple)</a:t>
            </a:r>
            <a:endParaRPr/>
          </a:p>
          <a:p>
            <a:pPr indent="-311150" lvl="0" marL="457200" rtl="0" algn="l">
              <a:spcBef>
                <a:spcPts val="0"/>
              </a:spcBef>
              <a:spcAft>
                <a:spcPts val="0"/>
              </a:spcAft>
              <a:buSzPts val="1300"/>
              <a:buChar char="●"/>
            </a:pPr>
            <a:r>
              <a:rPr lang="en"/>
              <a:t>User creates new friend group (moderate)</a:t>
            </a:r>
            <a:endParaRPr/>
          </a:p>
          <a:p>
            <a:pPr indent="-311150" lvl="0" marL="457200" rtl="0" algn="l">
              <a:spcBef>
                <a:spcPts val="0"/>
              </a:spcBef>
              <a:spcAft>
                <a:spcPts val="0"/>
              </a:spcAft>
              <a:buSzPts val="1300"/>
              <a:buChar char="●"/>
            </a:pPr>
            <a:r>
              <a:rPr lang="en"/>
              <a:t>User searches for and add new community organization (complex)</a:t>
            </a:r>
            <a:endParaRPr/>
          </a:p>
          <a:p>
            <a:pPr indent="-311150" lvl="0" marL="457200" rtl="0" algn="l">
              <a:spcBef>
                <a:spcPts val="0"/>
              </a:spcBef>
              <a:spcAft>
                <a:spcPts val="0"/>
              </a:spcAft>
              <a:buSzPts val="1300"/>
              <a:buChar char="●"/>
            </a:pPr>
            <a:r>
              <a:rPr lang="en"/>
              <a:t>Wrap up questions and comments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38" name="Google Shape;138;p23"/>
          <p:cNvSpPr txBox="1"/>
          <p:nvPr/>
        </p:nvSpPr>
        <p:spPr>
          <a:xfrm>
            <a:off x="471025" y="1742525"/>
            <a:ext cx="53733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AutoNum type="arabicPeriod"/>
            </a:pPr>
            <a:r>
              <a:rPr b="1" lang="en" sz="1800">
                <a:latin typeface="Roboto"/>
                <a:ea typeface="Roboto"/>
                <a:cs typeface="Roboto"/>
                <a:sym typeface="Roboto"/>
              </a:rPr>
              <a:t>Community organization role was unclear</a:t>
            </a:r>
            <a:endParaRPr b="1" sz="1800">
              <a:latin typeface="Roboto"/>
              <a:ea typeface="Roboto"/>
              <a:cs typeface="Roboto"/>
              <a:sym typeface="Roboto"/>
            </a:endParaRPr>
          </a:p>
        </p:txBody>
      </p:sp>
      <p:sp>
        <p:nvSpPr>
          <p:cNvPr id="139" name="Google Shape;139;p23"/>
          <p:cNvSpPr txBox="1"/>
          <p:nvPr/>
        </p:nvSpPr>
        <p:spPr>
          <a:xfrm>
            <a:off x="619250" y="2418825"/>
            <a:ext cx="5503200" cy="12144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Font typeface="Roboto"/>
              <a:buChar char="-"/>
            </a:pPr>
            <a:r>
              <a:rPr lang="en">
                <a:latin typeface="Roboto"/>
                <a:ea typeface="Roboto"/>
                <a:cs typeface="Roboto"/>
                <a:sym typeface="Roboto"/>
              </a:rPr>
              <a:t>More info on orgs—what it is, how big it is, how comfortable they feel with them</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Mistaken</a:t>
            </a:r>
            <a:r>
              <a:rPr lang="en">
                <a:latin typeface="Roboto"/>
                <a:ea typeface="Roboto"/>
                <a:cs typeface="Roboto"/>
                <a:sym typeface="Roboto"/>
              </a:rPr>
              <a:t> for groups they can be a part of rather than </a:t>
            </a:r>
            <a:r>
              <a:rPr lang="en">
                <a:latin typeface="Roboto"/>
                <a:ea typeface="Roboto"/>
                <a:cs typeface="Roboto"/>
                <a:sym typeface="Roboto"/>
              </a:rPr>
              <a:t>groups that can assist the user</a:t>
            </a:r>
            <a:endParaRPr>
              <a:latin typeface="Roboto"/>
              <a:ea typeface="Roboto"/>
              <a:cs typeface="Roboto"/>
              <a:sym typeface="Roboto"/>
            </a:endParaRPr>
          </a:p>
        </p:txBody>
      </p:sp>
      <p:pic>
        <p:nvPicPr>
          <p:cNvPr id="140" name="Google Shape;140;p23"/>
          <p:cNvPicPr preferRelativeResize="0"/>
          <p:nvPr/>
        </p:nvPicPr>
        <p:blipFill>
          <a:blip r:embed="rId3">
            <a:alphaModFix/>
          </a:blip>
          <a:stretch>
            <a:fillRect/>
          </a:stretch>
        </p:blipFill>
        <p:spPr>
          <a:xfrm>
            <a:off x="6376775" y="1434525"/>
            <a:ext cx="2299849" cy="35439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46" name="Google Shape;146;p24"/>
          <p:cNvSpPr txBox="1"/>
          <p:nvPr/>
        </p:nvSpPr>
        <p:spPr>
          <a:xfrm>
            <a:off x="906450" y="1761050"/>
            <a:ext cx="5975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Roboto"/>
                <a:ea typeface="Roboto"/>
                <a:cs typeface="Roboto"/>
                <a:sym typeface="Roboto"/>
              </a:rPr>
              <a:t>Separation</a:t>
            </a:r>
            <a:r>
              <a:rPr b="1" lang="en" sz="1800">
                <a:latin typeface="Roboto"/>
                <a:ea typeface="Roboto"/>
                <a:cs typeface="Roboto"/>
                <a:sym typeface="Roboto"/>
              </a:rPr>
              <a:t> of network into individuals, groups, and community organizations had mixed reviews</a:t>
            </a:r>
            <a:endParaRPr b="1" sz="1800">
              <a:latin typeface="Roboto"/>
              <a:ea typeface="Roboto"/>
              <a:cs typeface="Roboto"/>
              <a:sym typeface="Roboto"/>
            </a:endParaRPr>
          </a:p>
        </p:txBody>
      </p:sp>
      <p:sp>
        <p:nvSpPr>
          <p:cNvPr id="147" name="Google Shape;147;p24"/>
          <p:cNvSpPr txBox="1"/>
          <p:nvPr/>
        </p:nvSpPr>
        <p:spPr>
          <a:xfrm>
            <a:off x="906450" y="2814925"/>
            <a:ext cx="48639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Liked the </a:t>
            </a:r>
            <a:r>
              <a:rPr lang="en">
                <a:latin typeface="Roboto"/>
                <a:ea typeface="Roboto"/>
                <a:cs typeface="Roboto"/>
                <a:sym typeface="Roboto"/>
              </a:rPr>
              <a:t>separation</a:t>
            </a:r>
            <a:r>
              <a:rPr lang="en">
                <a:latin typeface="Roboto"/>
                <a:ea typeface="Roboto"/>
                <a:cs typeface="Roboto"/>
                <a:sym typeface="Roboto"/>
              </a:rPr>
              <a:t> of network because you don’t want to have to add every </a:t>
            </a:r>
            <a:r>
              <a:rPr lang="en">
                <a:latin typeface="Roboto"/>
                <a:ea typeface="Roboto"/>
                <a:cs typeface="Roboto"/>
                <a:sym typeface="Roboto"/>
              </a:rPr>
              <a:t>individual every time </a:t>
            </a:r>
            <a:r>
              <a:rPr lang="en">
                <a:latin typeface="Roboto"/>
                <a:ea typeface="Roboto"/>
                <a:cs typeface="Roboto"/>
                <a:sym typeface="Roboto"/>
              </a:rPr>
              <a:t> and there are </a:t>
            </a:r>
            <a:r>
              <a:rPr lang="en">
                <a:latin typeface="Roboto"/>
                <a:ea typeface="Roboto"/>
                <a:cs typeface="Roboto"/>
                <a:sym typeface="Roboto"/>
              </a:rPr>
              <a:t>certain</a:t>
            </a:r>
            <a:r>
              <a:rPr lang="en">
                <a:latin typeface="Roboto"/>
                <a:ea typeface="Roboto"/>
                <a:cs typeface="Roboto"/>
                <a:sym typeface="Roboto"/>
              </a:rPr>
              <a:t> groups you ask for help in certain situations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Not completely clear on how the groups differ and can be used in different situations</a:t>
            </a:r>
            <a:endParaRPr>
              <a:latin typeface="Roboto"/>
              <a:ea typeface="Roboto"/>
              <a:cs typeface="Roboto"/>
              <a:sym typeface="Roboto"/>
            </a:endParaRPr>
          </a:p>
        </p:txBody>
      </p:sp>
      <p:sp>
        <p:nvSpPr>
          <p:cNvPr id="148" name="Google Shape;148;p24"/>
          <p:cNvSpPr txBox="1"/>
          <p:nvPr/>
        </p:nvSpPr>
        <p:spPr>
          <a:xfrm>
            <a:off x="480275" y="1761050"/>
            <a:ext cx="426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Roboto"/>
                <a:ea typeface="Roboto"/>
                <a:cs typeface="Roboto"/>
                <a:sym typeface="Roboto"/>
              </a:rPr>
              <a:t>2.</a:t>
            </a:r>
            <a:endParaRPr b="1" sz="1800">
              <a:latin typeface="Roboto"/>
              <a:ea typeface="Roboto"/>
              <a:cs typeface="Roboto"/>
              <a:sym typeface="Roboto"/>
            </a:endParaRPr>
          </a:p>
        </p:txBody>
      </p:sp>
      <p:pic>
        <p:nvPicPr>
          <p:cNvPr id="149" name="Google Shape;149;p24"/>
          <p:cNvPicPr preferRelativeResize="0"/>
          <p:nvPr/>
        </p:nvPicPr>
        <p:blipFill rotWithShape="1">
          <a:blip r:embed="rId3">
            <a:alphaModFix/>
          </a:blip>
          <a:srcRect b="11084" l="33673" r="33722" t="13307"/>
          <a:stretch/>
        </p:blipFill>
        <p:spPr>
          <a:xfrm>
            <a:off x="6539225" y="1455350"/>
            <a:ext cx="2182252" cy="35360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55" name="Google Shape;155;p25"/>
          <p:cNvSpPr txBox="1"/>
          <p:nvPr/>
        </p:nvSpPr>
        <p:spPr>
          <a:xfrm>
            <a:off x="832350" y="1742525"/>
            <a:ext cx="6040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Roboto"/>
                <a:ea typeface="Roboto"/>
                <a:cs typeface="Roboto"/>
                <a:sym typeface="Roboto"/>
              </a:rPr>
              <a:t>Users didn’t understand certain features, but had good  </a:t>
            </a:r>
            <a:r>
              <a:rPr b="1" lang="en" sz="1800">
                <a:latin typeface="Roboto"/>
                <a:ea typeface="Roboto"/>
                <a:cs typeface="Roboto"/>
                <a:sym typeface="Roboto"/>
              </a:rPr>
              <a:t>intuition</a:t>
            </a:r>
            <a:r>
              <a:rPr b="1" lang="en" sz="1800">
                <a:latin typeface="Roboto"/>
                <a:ea typeface="Roboto"/>
                <a:cs typeface="Roboto"/>
                <a:sym typeface="Roboto"/>
              </a:rPr>
              <a:t> about what they would do </a:t>
            </a:r>
            <a:endParaRPr b="1" sz="1800">
              <a:latin typeface="Roboto"/>
              <a:ea typeface="Roboto"/>
              <a:cs typeface="Roboto"/>
              <a:sym typeface="Roboto"/>
            </a:endParaRPr>
          </a:p>
        </p:txBody>
      </p:sp>
      <p:sp>
        <p:nvSpPr>
          <p:cNvPr id="156" name="Google Shape;156;p25"/>
          <p:cNvSpPr txBox="1"/>
          <p:nvPr/>
        </p:nvSpPr>
        <p:spPr>
          <a:xfrm>
            <a:off x="406050" y="1742525"/>
            <a:ext cx="426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Roboto"/>
                <a:ea typeface="Roboto"/>
                <a:cs typeface="Roboto"/>
                <a:sym typeface="Roboto"/>
              </a:rPr>
              <a:t>3</a:t>
            </a:r>
            <a:r>
              <a:rPr b="1" lang="en" sz="1800">
                <a:latin typeface="Roboto"/>
                <a:ea typeface="Roboto"/>
                <a:cs typeface="Roboto"/>
                <a:sym typeface="Roboto"/>
              </a:rPr>
              <a:t>.</a:t>
            </a:r>
            <a:endParaRPr b="1" sz="1800">
              <a:latin typeface="Roboto"/>
              <a:ea typeface="Roboto"/>
              <a:cs typeface="Roboto"/>
              <a:sym typeface="Roboto"/>
            </a:endParaRPr>
          </a:p>
        </p:txBody>
      </p:sp>
      <p:pic>
        <p:nvPicPr>
          <p:cNvPr id="157" name="Google Shape;157;p25"/>
          <p:cNvPicPr preferRelativeResize="0"/>
          <p:nvPr/>
        </p:nvPicPr>
        <p:blipFill>
          <a:blip r:embed="rId3">
            <a:alphaModFix/>
          </a:blip>
          <a:stretch>
            <a:fillRect/>
          </a:stretch>
        </p:blipFill>
        <p:spPr>
          <a:xfrm>
            <a:off x="832350" y="2625000"/>
            <a:ext cx="1573925" cy="1379400"/>
          </a:xfrm>
          <a:prstGeom prst="rect">
            <a:avLst/>
          </a:prstGeom>
          <a:noFill/>
          <a:ln>
            <a:noFill/>
          </a:ln>
        </p:spPr>
      </p:pic>
      <p:pic>
        <p:nvPicPr>
          <p:cNvPr id="158" name="Google Shape;158;p25"/>
          <p:cNvPicPr preferRelativeResize="0"/>
          <p:nvPr/>
        </p:nvPicPr>
        <p:blipFill>
          <a:blip r:embed="rId4">
            <a:alphaModFix/>
          </a:blip>
          <a:stretch>
            <a:fillRect/>
          </a:stretch>
        </p:blipFill>
        <p:spPr>
          <a:xfrm>
            <a:off x="6208225" y="2743200"/>
            <a:ext cx="1943100" cy="1143000"/>
          </a:xfrm>
          <a:prstGeom prst="rect">
            <a:avLst/>
          </a:prstGeom>
          <a:noFill/>
          <a:ln>
            <a:noFill/>
          </a:ln>
        </p:spPr>
      </p:pic>
      <p:sp>
        <p:nvSpPr>
          <p:cNvPr id="159" name="Google Shape;159;p25"/>
          <p:cNvSpPr txBox="1"/>
          <p:nvPr/>
        </p:nvSpPr>
        <p:spPr>
          <a:xfrm>
            <a:off x="215763" y="4067900"/>
            <a:ext cx="2807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“Why are there multiple help buttons? Which do I click?”</a:t>
            </a:r>
            <a:endParaRPr>
              <a:latin typeface="Roboto"/>
              <a:ea typeface="Roboto"/>
              <a:cs typeface="Roboto"/>
              <a:sym typeface="Roboto"/>
            </a:endParaRPr>
          </a:p>
        </p:txBody>
      </p:sp>
      <p:sp>
        <p:nvSpPr>
          <p:cNvPr id="160" name="Google Shape;160;p25"/>
          <p:cNvSpPr txBox="1"/>
          <p:nvPr/>
        </p:nvSpPr>
        <p:spPr>
          <a:xfrm>
            <a:off x="5776225" y="4067900"/>
            <a:ext cx="28071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“What does this button do? My best guess is it searches for community organizations.”</a:t>
            </a:r>
            <a:endParaRPr>
              <a:latin typeface="Roboto"/>
              <a:ea typeface="Roboto"/>
              <a:cs typeface="Roboto"/>
              <a:sym typeface="Roboto"/>
            </a:endParaRPr>
          </a:p>
        </p:txBody>
      </p:sp>
      <p:sp>
        <p:nvSpPr>
          <p:cNvPr id="161" name="Google Shape;161;p25"/>
          <p:cNvSpPr txBox="1"/>
          <p:nvPr/>
        </p:nvSpPr>
        <p:spPr>
          <a:xfrm>
            <a:off x="2969113" y="4067900"/>
            <a:ext cx="28071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“What does boost do? It probably sends out a reminder notification.”</a:t>
            </a:r>
            <a:endParaRPr>
              <a:latin typeface="Roboto"/>
              <a:ea typeface="Roboto"/>
              <a:cs typeface="Roboto"/>
              <a:sym typeface="Roboto"/>
            </a:endParaRPr>
          </a:p>
        </p:txBody>
      </p:sp>
      <p:pic>
        <p:nvPicPr>
          <p:cNvPr id="162" name="Google Shape;162;p25"/>
          <p:cNvPicPr preferRelativeResize="0"/>
          <p:nvPr/>
        </p:nvPicPr>
        <p:blipFill>
          <a:blip r:embed="rId5">
            <a:alphaModFix/>
          </a:blip>
          <a:stretch>
            <a:fillRect/>
          </a:stretch>
        </p:blipFill>
        <p:spPr>
          <a:xfrm>
            <a:off x="3134425" y="2981325"/>
            <a:ext cx="2476500" cy="666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68" name="Google Shape;168;p26"/>
          <p:cNvSpPr txBox="1"/>
          <p:nvPr/>
        </p:nvSpPr>
        <p:spPr>
          <a:xfrm>
            <a:off x="832350" y="1742525"/>
            <a:ext cx="6040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Roboto"/>
                <a:ea typeface="Roboto"/>
                <a:cs typeface="Roboto"/>
                <a:sym typeface="Roboto"/>
              </a:rPr>
              <a:t>Loved to see how new groups added were </a:t>
            </a:r>
            <a:r>
              <a:rPr b="1" lang="en" sz="1800">
                <a:latin typeface="Roboto"/>
                <a:ea typeface="Roboto"/>
                <a:cs typeface="Roboto"/>
                <a:sym typeface="Roboto"/>
              </a:rPr>
              <a:t>highlighted</a:t>
            </a:r>
            <a:r>
              <a:rPr b="1" lang="en" sz="1800">
                <a:latin typeface="Roboto"/>
                <a:ea typeface="Roboto"/>
                <a:cs typeface="Roboto"/>
                <a:sym typeface="Roboto"/>
              </a:rPr>
              <a:t> on the main screen immediately after</a:t>
            </a:r>
            <a:endParaRPr b="1" sz="1800">
              <a:latin typeface="Roboto"/>
              <a:ea typeface="Roboto"/>
              <a:cs typeface="Roboto"/>
              <a:sym typeface="Roboto"/>
            </a:endParaRPr>
          </a:p>
        </p:txBody>
      </p:sp>
      <p:sp>
        <p:nvSpPr>
          <p:cNvPr id="169" name="Google Shape;169;p26"/>
          <p:cNvSpPr txBox="1"/>
          <p:nvPr/>
        </p:nvSpPr>
        <p:spPr>
          <a:xfrm>
            <a:off x="1026875" y="2481413"/>
            <a:ext cx="39375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i="1" lang="en" sz="1600">
                <a:latin typeface="Roboto"/>
                <a:ea typeface="Roboto"/>
                <a:cs typeface="Roboto"/>
                <a:sym typeface="Roboto"/>
              </a:rPr>
              <a:t>“Ohh okay, cool.”</a:t>
            </a:r>
            <a:endParaRPr i="1" sz="1600">
              <a:latin typeface="Roboto"/>
              <a:ea typeface="Roboto"/>
              <a:cs typeface="Roboto"/>
              <a:sym typeface="Roboto"/>
            </a:endParaRPr>
          </a:p>
          <a:p>
            <a:pPr indent="-330200" lvl="0" marL="457200" rtl="0" algn="l">
              <a:spcBef>
                <a:spcPts val="0"/>
              </a:spcBef>
              <a:spcAft>
                <a:spcPts val="0"/>
              </a:spcAft>
              <a:buSzPts val="1600"/>
              <a:buFont typeface="Roboto"/>
              <a:buChar char="-"/>
            </a:pPr>
            <a:r>
              <a:rPr i="1" lang="en" sz="1600">
                <a:latin typeface="Roboto"/>
                <a:ea typeface="Roboto"/>
                <a:cs typeface="Roboto"/>
                <a:sym typeface="Roboto"/>
              </a:rPr>
              <a:t>“Wow, there it is.”</a:t>
            </a:r>
            <a:endParaRPr i="1" sz="1600">
              <a:latin typeface="Roboto"/>
              <a:ea typeface="Roboto"/>
              <a:cs typeface="Roboto"/>
              <a:sym typeface="Roboto"/>
            </a:endParaRPr>
          </a:p>
        </p:txBody>
      </p:sp>
      <p:sp>
        <p:nvSpPr>
          <p:cNvPr id="170" name="Google Shape;170;p26"/>
          <p:cNvSpPr txBox="1"/>
          <p:nvPr/>
        </p:nvSpPr>
        <p:spPr>
          <a:xfrm>
            <a:off x="406050" y="1742525"/>
            <a:ext cx="426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Roboto"/>
                <a:ea typeface="Roboto"/>
                <a:cs typeface="Roboto"/>
                <a:sym typeface="Roboto"/>
              </a:rPr>
              <a:t>4</a:t>
            </a:r>
            <a:r>
              <a:rPr b="1" lang="en" sz="1800">
                <a:latin typeface="Roboto"/>
                <a:ea typeface="Roboto"/>
                <a:cs typeface="Roboto"/>
                <a:sym typeface="Roboto"/>
              </a:rPr>
              <a:t>.</a:t>
            </a:r>
            <a:endParaRPr b="1" sz="1800">
              <a:latin typeface="Roboto"/>
              <a:ea typeface="Roboto"/>
              <a:cs typeface="Roboto"/>
              <a:sym typeface="Roboto"/>
            </a:endParaRPr>
          </a:p>
        </p:txBody>
      </p:sp>
      <p:pic>
        <p:nvPicPr>
          <p:cNvPr id="171" name="Google Shape;171;p26"/>
          <p:cNvPicPr preferRelativeResize="0"/>
          <p:nvPr/>
        </p:nvPicPr>
        <p:blipFill>
          <a:blip r:embed="rId3">
            <a:alphaModFix/>
          </a:blip>
          <a:stretch>
            <a:fillRect/>
          </a:stretch>
        </p:blipFill>
        <p:spPr>
          <a:xfrm>
            <a:off x="832350" y="3400875"/>
            <a:ext cx="2841500" cy="1554800"/>
          </a:xfrm>
          <a:prstGeom prst="rect">
            <a:avLst/>
          </a:prstGeom>
          <a:noFill/>
          <a:ln>
            <a:noFill/>
          </a:ln>
        </p:spPr>
      </p:pic>
      <p:pic>
        <p:nvPicPr>
          <p:cNvPr id="172" name="Google Shape;172;p26"/>
          <p:cNvPicPr preferRelativeResize="0"/>
          <p:nvPr/>
        </p:nvPicPr>
        <p:blipFill>
          <a:blip r:embed="rId4">
            <a:alphaModFix/>
          </a:blip>
          <a:stretch>
            <a:fillRect/>
          </a:stretch>
        </p:blipFill>
        <p:spPr>
          <a:xfrm>
            <a:off x="4236675" y="3400875"/>
            <a:ext cx="3484897" cy="1554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Potential UX Changes</a:t>
            </a:r>
            <a:endParaRPr/>
          </a:p>
        </p:txBody>
      </p:sp>
      <p:sp>
        <p:nvSpPr>
          <p:cNvPr id="178" name="Google Shape;178;p27"/>
          <p:cNvSpPr txBox="1"/>
          <p:nvPr>
            <p:ph idx="2" type="body"/>
          </p:nvPr>
        </p:nvSpPr>
        <p:spPr>
          <a:xfrm>
            <a:off x="4832425" y="1741800"/>
            <a:ext cx="3999900" cy="30810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sz="1800"/>
              <a:t>Multiple buttons for same action is confusing—change to one</a:t>
            </a:r>
            <a:endParaRPr sz="1800"/>
          </a:p>
          <a:p>
            <a:pPr indent="-334327" lvl="0" marL="457200" rtl="0" algn="l">
              <a:spcBef>
                <a:spcPts val="0"/>
              </a:spcBef>
              <a:spcAft>
                <a:spcPts val="0"/>
              </a:spcAft>
              <a:buSzPct val="100000"/>
              <a:buChar char="-"/>
            </a:pPr>
            <a:r>
              <a:rPr lang="en" sz="1800"/>
              <a:t>Add information about community organizations/click feature to explore about them before adding</a:t>
            </a:r>
            <a:endParaRPr sz="1800"/>
          </a:p>
          <a:p>
            <a:pPr indent="-334327" lvl="0" marL="457200" rtl="0" algn="l">
              <a:spcBef>
                <a:spcPts val="0"/>
              </a:spcBef>
              <a:spcAft>
                <a:spcPts val="0"/>
              </a:spcAft>
              <a:buSzPct val="100000"/>
              <a:buChar char="-"/>
            </a:pPr>
            <a:r>
              <a:rPr lang="en" sz="1800"/>
              <a:t>Have a tutorial or “guided” pop-ups for first interaction with less intuitive actions (e.g. Boost)</a:t>
            </a:r>
            <a:endParaRPr sz="1800"/>
          </a:p>
          <a:p>
            <a:pPr indent="-334327" lvl="0" marL="457200" rtl="0" algn="l">
              <a:spcBef>
                <a:spcPts val="0"/>
              </a:spcBef>
              <a:spcAft>
                <a:spcPts val="0"/>
              </a:spcAft>
              <a:buSzPct val="100000"/>
              <a:buChar char="-"/>
            </a:pPr>
            <a:r>
              <a:rPr lang="en" sz="1800"/>
              <a:t>Make the community organization and network tabs more intuitive in what they afford </a:t>
            </a:r>
            <a:endParaRPr sz="1800"/>
          </a:p>
        </p:txBody>
      </p:sp>
      <p:pic>
        <p:nvPicPr>
          <p:cNvPr id="179" name="Google Shape;179;p27"/>
          <p:cNvPicPr preferRelativeResize="0"/>
          <p:nvPr/>
        </p:nvPicPr>
        <p:blipFill>
          <a:blip r:embed="rId3">
            <a:alphaModFix/>
          </a:blip>
          <a:stretch>
            <a:fillRect/>
          </a:stretch>
        </p:blipFill>
        <p:spPr>
          <a:xfrm>
            <a:off x="152400" y="1360425"/>
            <a:ext cx="2130737" cy="3714075"/>
          </a:xfrm>
          <a:prstGeom prst="rect">
            <a:avLst/>
          </a:prstGeom>
          <a:noFill/>
          <a:ln>
            <a:noFill/>
          </a:ln>
        </p:spPr>
      </p:pic>
      <p:pic>
        <p:nvPicPr>
          <p:cNvPr id="180" name="Google Shape;180;p27"/>
          <p:cNvPicPr preferRelativeResize="0"/>
          <p:nvPr/>
        </p:nvPicPr>
        <p:blipFill>
          <a:blip r:embed="rId4">
            <a:alphaModFix/>
          </a:blip>
          <a:stretch>
            <a:fillRect/>
          </a:stretch>
        </p:blipFill>
        <p:spPr>
          <a:xfrm>
            <a:off x="2435537" y="1553013"/>
            <a:ext cx="2244462" cy="345858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186" name="Google Shape;186;p28"/>
          <p:cNvSpPr txBox="1"/>
          <p:nvPr>
            <p:ph idx="1" type="body"/>
          </p:nvPr>
        </p:nvSpPr>
        <p:spPr>
          <a:xfrm>
            <a:off x="311700" y="1505700"/>
            <a:ext cx="6201300" cy="3076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31394D"/>
              </a:buClr>
              <a:buSzPts val="1600"/>
              <a:buChar char="➔"/>
            </a:pPr>
            <a:r>
              <a:rPr lang="en" sz="1600">
                <a:solidFill>
                  <a:srgbClr val="31394D"/>
                </a:solidFill>
              </a:rPr>
              <a:t>Educating users during onboarding about how app works for senders and respondents is a must. </a:t>
            </a:r>
            <a:endParaRPr sz="1600">
              <a:solidFill>
                <a:srgbClr val="31394D"/>
              </a:solidFill>
            </a:endParaRPr>
          </a:p>
          <a:p>
            <a:pPr indent="-330200" lvl="0" marL="457200" rtl="0" algn="l">
              <a:spcBef>
                <a:spcPts val="0"/>
              </a:spcBef>
              <a:spcAft>
                <a:spcPts val="0"/>
              </a:spcAft>
              <a:buClr>
                <a:srgbClr val="31394D"/>
              </a:buClr>
              <a:buSzPts val="1600"/>
              <a:buChar char="➔"/>
            </a:pPr>
            <a:r>
              <a:rPr lang="en" sz="1600">
                <a:solidFill>
                  <a:srgbClr val="31394D"/>
                </a:solidFill>
              </a:rPr>
              <a:t>Language is really important and could use more thought(people, groups, community org, etc.)</a:t>
            </a:r>
            <a:endParaRPr sz="1600">
              <a:solidFill>
                <a:srgbClr val="31394D"/>
              </a:solidFill>
            </a:endParaRPr>
          </a:p>
          <a:p>
            <a:pPr indent="-330200" lvl="0" marL="457200" rtl="0" algn="l">
              <a:spcBef>
                <a:spcPts val="0"/>
              </a:spcBef>
              <a:spcAft>
                <a:spcPts val="0"/>
              </a:spcAft>
              <a:buClr>
                <a:srgbClr val="31394D"/>
              </a:buClr>
              <a:buSzPts val="1600"/>
              <a:buChar char="➔"/>
            </a:pPr>
            <a:r>
              <a:rPr lang="en" sz="1600">
                <a:solidFill>
                  <a:srgbClr val="31394D"/>
                </a:solidFill>
              </a:rPr>
              <a:t>Need to give users the information they need to make decisions (community org. adding)</a:t>
            </a:r>
            <a:endParaRPr sz="1600">
              <a:solidFill>
                <a:srgbClr val="31394D"/>
              </a:solidFill>
            </a:endParaRPr>
          </a:p>
          <a:p>
            <a:pPr indent="-330200" lvl="0" marL="457200" rtl="0" algn="l">
              <a:spcBef>
                <a:spcPts val="0"/>
              </a:spcBef>
              <a:spcAft>
                <a:spcPts val="0"/>
              </a:spcAft>
              <a:buClr>
                <a:srgbClr val="31394D"/>
              </a:buClr>
              <a:buSzPts val="1600"/>
              <a:buChar char="➔"/>
            </a:pPr>
            <a:r>
              <a:rPr lang="en" sz="1600">
                <a:solidFill>
                  <a:srgbClr val="31394D"/>
                </a:solidFill>
              </a:rPr>
              <a:t>Need to have better defined pages (Networks/Community Orgs. have a lot of overlap)</a:t>
            </a:r>
            <a:endParaRPr sz="1600">
              <a:solidFill>
                <a:srgbClr val="31394D"/>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1904550" y="1949400"/>
            <a:ext cx="5334900" cy="1244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4800">
                <a:latin typeface="Raleway"/>
                <a:ea typeface="Raleway"/>
                <a:cs typeface="Raleway"/>
                <a:sym typeface="Raleway"/>
              </a:rPr>
              <a:t>Thank You</a:t>
            </a:r>
            <a:endParaRPr sz="4800">
              <a:latin typeface="Raleway"/>
              <a:ea typeface="Raleway"/>
              <a:cs typeface="Raleway"/>
              <a:sym typeface="Raleway"/>
            </a:endParaRPr>
          </a:p>
          <a:p>
            <a:pPr indent="0" lvl="0" marL="0" rtl="0" algn="ctr">
              <a:spcBef>
                <a:spcPts val="0"/>
              </a:spcBef>
              <a:spcAft>
                <a:spcPts val="0"/>
              </a:spcAft>
              <a:buNone/>
            </a:pPr>
            <a:r>
              <a:rPr lang="en" sz="2800">
                <a:latin typeface="Raleway"/>
                <a:ea typeface="Raleway"/>
                <a:cs typeface="Raleway"/>
                <a:sym typeface="Raleway"/>
              </a:rPr>
              <a:t>Questions?</a:t>
            </a:r>
            <a:endParaRPr sz="2800">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Agenda</a:t>
            </a:r>
            <a:endParaRPr/>
          </a:p>
        </p:txBody>
      </p:sp>
      <p:sp>
        <p:nvSpPr>
          <p:cNvPr id="75" name="Google Shape;75;p14"/>
          <p:cNvSpPr txBox="1"/>
          <p:nvPr/>
        </p:nvSpPr>
        <p:spPr>
          <a:xfrm>
            <a:off x="486000" y="1616600"/>
            <a:ext cx="6472200" cy="2670600"/>
          </a:xfrm>
          <a:prstGeom prst="rect">
            <a:avLst/>
          </a:prstGeom>
          <a:noFill/>
          <a:ln>
            <a:noFill/>
          </a:ln>
        </p:spPr>
        <p:txBody>
          <a:bodyPr anchorCtr="0" anchor="t" bIns="91425" lIns="91425" spcFirstLastPara="1" rIns="91425" wrap="square" tIns="91425">
            <a:spAutoFit/>
          </a:bodyPr>
          <a:lstStyle/>
          <a:p>
            <a:pPr indent="-349250" lvl="0" marL="457200" rtl="0" algn="l">
              <a:lnSpc>
                <a:spcPct val="150000"/>
              </a:lnSpc>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SafetyNet Mission</a:t>
            </a:r>
            <a:endParaRPr sz="1900">
              <a:solidFill>
                <a:schemeClr val="dk1"/>
              </a:solidFill>
              <a:latin typeface="Roboto"/>
              <a:ea typeface="Roboto"/>
              <a:cs typeface="Roboto"/>
              <a:sym typeface="Roboto"/>
            </a:endParaRPr>
          </a:p>
          <a:p>
            <a:pPr indent="-349250" lvl="0" marL="457200" rtl="0" algn="l">
              <a:lnSpc>
                <a:spcPct val="150000"/>
              </a:lnSpc>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Selected Interface</a:t>
            </a:r>
            <a:endParaRPr sz="1900">
              <a:solidFill>
                <a:schemeClr val="dk1"/>
              </a:solidFill>
              <a:latin typeface="Roboto"/>
              <a:ea typeface="Roboto"/>
              <a:cs typeface="Roboto"/>
              <a:sym typeface="Roboto"/>
            </a:endParaRPr>
          </a:p>
          <a:p>
            <a:pPr indent="-349250" lvl="0" marL="457200" rtl="0" algn="l">
              <a:lnSpc>
                <a:spcPct val="150000"/>
              </a:lnSpc>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Lo-Fi Prototype</a:t>
            </a:r>
            <a:endParaRPr sz="1900">
              <a:solidFill>
                <a:schemeClr val="dk1"/>
              </a:solidFill>
              <a:latin typeface="Roboto"/>
              <a:ea typeface="Roboto"/>
              <a:cs typeface="Roboto"/>
              <a:sym typeface="Roboto"/>
            </a:endParaRPr>
          </a:p>
          <a:p>
            <a:pPr indent="-349250" lvl="0" marL="457200" rtl="0" algn="l">
              <a:lnSpc>
                <a:spcPct val="150000"/>
              </a:lnSpc>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Tasks</a:t>
            </a:r>
            <a:endParaRPr sz="1900">
              <a:solidFill>
                <a:schemeClr val="dk1"/>
              </a:solidFill>
              <a:latin typeface="Roboto"/>
              <a:ea typeface="Roboto"/>
              <a:cs typeface="Roboto"/>
              <a:sym typeface="Roboto"/>
            </a:endParaRPr>
          </a:p>
          <a:p>
            <a:pPr indent="-349250" lvl="0" marL="457200" rtl="0" algn="l">
              <a:lnSpc>
                <a:spcPct val="150000"/>
              </a:lnSpc>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Methodology</a:t>
            </a:r>
            <a:endParaRPr sz="1900">
              <a:solidFill>
                <a:schemeClr val="dk1"/>
              </a:solidFill>
              <a:latin typeface="Roboto"/>
              <a:ea typeface="Roboto"/>
              <a:cs typeface="Roboto"/>
              <a:sym typeface="Roboto"/>
            </a:endParaRPr>
          </a:p>
          <a:p>
            <a:pPr indent="-349250" lvl="0" marL="457200" rtl="0" algn="l">
              <a:lnSpc>
                <a:spcPct val="150000"/>
              </a:lnSpc>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Results/Changes</a:t>
            </a:r>
            <a:endParaRPr sz="190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Raleway"/>
                <a:ea typeface="Raleway"/>
                <a:cs typeface="Raleway"/>
                <a:sym typeface="Raleway"/>
              </a:rPr>
              <a:t>SafetyNet</a:t>
            </a:r>
            <a:endParaRPr b="1" sz="1255">
              <a:solidFill>
                <a:srgbClr val="FFFFFF"/>
              </a:solidFill>
              <a:latin typeface="Raleway"/>
              <a:ea typeface="Raleway"/>
              <a:cs typeface="Raleway"/>
              <a:sym typeface="Raleway"/>
            </a:endParaRPr>
          </a:p>
        </p:txBody>
      </p:sp>
      <p:sp>
        <p:nvSpPr>
          <p:cNvPr id="81" name="Google Shape;81;p15"/>
          <p:cNvSpPr txBox="1"/>
          <p:nvPr>
            <p:ph idx="1" type="body"/>
          </p:nvPr>
        </p:nvSpPr>
        <p:spPr>
          <a:xfrm>
            <a:off x="1695900" y="1634275"/>
            <a:ext cx="5752200" cy="13524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t/>
            </a:r>
            <a:endParaRPr>
              <a:latin typeface="Raleway"/>
              <a:ea typeface="Raleway"/>
              <a:cs typeface="Raleway"/>
              <a:sym typeface="Raleway"/>
            </a:endParaRPr>
          </a:p>
          <a:p>
            <a:pPr indent="0" lvl="0" marL="0" rtl="0" algn="ctr">
              <a:spcBef>
                <a:spcPts val="1200"/>
              </a:spcBef>
              <a:spcAft>
                <a:spcPts val="0"/>
              </a:spcAft>
              <a:buNone/>
            </a:pPr>
            <a:r>
              <a:rPr b="1" lang="en" sz="6607">
                <a:latin typeface="Raleway"/>
                <a:ea typeface="Raleway"/>
                <a:cs typeface="Raleway"/>
                <a:sym typeface="Raleway"/>
              </a:rPr>
              <a:t>The support you need, guilt-free. </a:t>
            </a:r>
            <a:endParaRPr b="1" sz="6607">
              <a:latin typeface="Raleway"/>
              <a:ea typeface="Raleway"/>
              <a:cs typeface="Raleway"/>
              <a:sym typeface="Raleway"/>
            </a:endParaRPr>
          </a:p>
          <a:p>
            <a:pPr indent="0" lvl="0" marL="0" rtl="0" algn="l">
              <a:spcBef>
                <a:spcPts val="1200"/>
              </a:spcBef>
              <a:spcAft>
                <a:spcPts val="0"/>
              </a:spcAft>
              <a:buNone/>
            </a:pPr>
            <a:r>
              <a:t/>
            </a:r>
            <a:endParaRPr>
              <a:latin typeface="Raleway"/>
              <a:ea typeface="Raleway"/>
              <a:cs typeface="Raleway"/>
              <a:sym typeface="Raleway"/>
            </a:endParaRPr>
          </a:p>
          <a:p>
            <a:pPr indent="0" lvl="0" marL="0" rtl="0" algn="l">
              <a:spcBef>
                <a:spcPts val="1200"/>
              </a:spcBef>
              <a:spcAft>
                <a:spcPts val="1200"/>
              </a:spcAft>
              <a:buNone/>
            </a:pPr>
            <a:r>
              <a:t/>
            </a:r>
            <a:endParaRPr>
              <a:latin typeface="Raleway"/>
              <a:ea typeface="Raleway"/>
              <a:cs typeface="Raleway"/>
              <a:sym typeface="Raleway"/>
            </a:endParaRPr>
          </a:p>
        </p:txBody>
      </p:sp>
      <p:sp>
        <p:nvSpPr>
          <p:cNvPr id="82" name="Google Shape;82;p15"/>
          <p:cNvSpPr txBox="1"/>
          <p:nvPr>
            <p:ph idx="2" type="body"/>
          </p:nvPr>
        </p:nvSpPr>
        <p:spPr>
          <a:xfrm>
            <a:off x="586350" y="2986675"/>
            <a:ext cx="7971300" cy="16932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b="1" lang="en">
                <a:latin typeface="Raleway"/>
                <a:ea typeface="Raleway"/>
                <a:cs typeface="Raleway"/>
                <a:sym typeface="Raleway"/>
              </a:rPr>
              <a:t>Solution Overview</a:t>
            </a:r>
            <a:r>
              <a:rPr lang="en">
                <a:latin typeface="Raleway"/>
                <a:ea typeface="Raleway"/>
                <a:cs typeface="Raleway"/>
                <a:sym typeface="Raleway"/>
              </a:rPr>
              <a:t>: </a:t>
            </a:r>
            <a:endParaRPr>
              <a:latin typeface="Raleway"/>
              <a:ea typeface="Raleway"/>
              <a:cs typeface="Raleway"/>
              <a:sym typeface="Raleway"/>
            </a:endParaRPr>
          </a:p>
          <a:p>
            <a:pPr indent="0" lvl="0" marL="0" rtl="0" algn="l">
              <a:spcBef>
                <a:spcPts val="1200"/>
              </a:spcBef>
              <a:spcAft>
                <a:spcPts val="1200"/>
              </a:spcAft>
              <a:buNone/>
            </a:pPr>
            <a:r>
              <a:rPr lang="en">
                <a:latin typeface="Raleway"/>
                <a:ea typeface="Raleway"/>
                <a:cs typeface="Raleway"/>
                <a:sym typeface="Raleway"/>
              </a:rPr>
              <a:t>Disabilities often lead to a </a:t>
            </a:r>
            <a:r>
              <a:rPr lang="en">
                <a:latin typeface="Raleway"/>
                <a:ea typeface="Raleway"/>
                <a:cs typeface="Raleway"/>
                <a:sym typeface="Raleway"/>
              </a:rPr>
              <a:t>sense</a:t>
            </a:r>
            <a:r>
              <a:rPr lang="en">
                <a:latin typeface="Raleway"/>
                <a:ea typeface="Raleway"/>
                <a:cs typeface="Raleway"/>
                <a:sym typeface="Raleway"/>
              </a:rPr>
              <a:t> of guilt in asking for help on a daily basis. In order to eliminate this feeling of a burden from the lives of those who need assistance, we introduce </a:t>
            </a:r>
            <a:r>
              <a:rPr b="1" lang="en">
                <a:latin typeface="Raleway"/>
                <a:ea typeface="Raleway"/>
                <a:cs typeface="Raleway"/>
                <a:sym typeface="Raleway"/>
              </a:rPr>
              <a:t>Safety Net</a:t>
            </a:r>
            <a:r>
              <a:rPr lang="en">
                <a:latin typeface="Raleway"/>
                <a:ea typeface="Raleway"/>
                <a:cs typeface="Raleway"/>
                <a:sym typeface="Raleway"/>
              </a:rPr>
              <a:t>, a help-request platform that leverages </a:t>
            </a:r>
            <a:r>
              <a:rPr lang="en">
                <a:latin typeface="Raleway"/>
                <a:ea typeface="Raleway"/>
                <a:cs typeface="Raleway"/>
                <a:sym typeface="Raleway"/>
              </a:rPr>
              <a:t>one's</a:t>
            </a:r>
            <a:r>
              <a:rPr lang="en">
                <a:latin typeface="Raleway"/>
                <a:ea typeface="Raleway"/>
                <a:cs typeface="Raleway"/>
                <a:sym typeface="Raleway"/>
              </a:rPr>
              <a:t> personal, trusted network to decentralize the asking process. Add friends, family, and trusted individuals to your entourage so that next time you need to ask the inevitable, you are supported by the ones you love. </a:t>
            </a:r>
            <a:r>
              <a:rPr lang="en">
                <a:latin typeface="Raleway"/>
                <a:ea typeface="Raleway"/>
                <a:cs typeface="Raleway"/>
                <a:sym typeface="Raleway"/>
              </a:rPr>
              <a:t> If you don’t have a network, you can connect with one of our trusted community partners. </a:t>
            </a:r>
            <a:r>
              <a:rPr lang="en">
                <a:latin typeface="Raleway"/>
                <a:ea typeface="Raleway"/>
                <a:cs typeface="Raleway"/>
                <a:sym typeface="Raleway"/>
              </a:rPr>
              <a:t>Your net will be notified and see how helpful they’ve been to successfully distribute the deeds for you, leaving you to simply select helpers from your net. </a:t>
            </a:r>
            <a:endParaRPr>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Selected Interface: Mobile</a:t>
            </a:r>
            <a:endParaRPr/>
          </a:p>
        </p:txBody>
      </p:sp>
      <p:pic>
        <p:nvPicPr>
          <p:cNvPr id="88" name="Google Shape;88;p16"/>
          <p:cNvPicPr preferRelativeResize="0"/>
          <p:nvPr/>
        </p:nvPicPr>
        <p:blipFill>
          <a:blip r:embed="rId3">
            <a:alphaModFix/>
          </a:blip>
          <a:stretch>
            <a:fillRect/>
          </a:stretch>
        </p:blipFill>
        <p:spPr>
          <a:xfrm>
            <a:off x="252400" y="1538850"/>
            <a:ext cx="4678614" cy="3016475"/>
          </a:xfrm>
          <a:prstGeom prst="rect">
            <a:avLst/>
          </a:prstGeom>
          <a:noFill/>
          <a:ln>
            <a:noFill/>
          </a:ln>
        </p:spPr>
      </p:pic>
      <p:pic>
        <p:nvPicPr>
          <p:cNvPr id="89" name="Google Shape;89;p16"/>
          <p:cNvPicPr preferRelativeResize="0"/>
          <p:nvPr/>
        </p:nvPicPr>
        <p:blipFill>
          <a:blip r:embed="rId4">
            <a:alphaModFix/>
          </a:blip>
          <a:stretch>
            <a:fillRect/>
          </a:stretch>
        </p:blipFill>
        <p:spPr>
          <a:xfrm>
            <a:off x="4990814" y="1538850"/>
            <a:ext cx="3841493" cy="3016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Selected Interface: Mobile</a:t>
            </a:r>
            <a:endParaRPr/>
          </a:p>
        </p:txBody>
      </p:sp>
      <p:pic>
        <p:nvPicPr>
          <p:cNvPr id="95" name="Google Shape;95;p17"/>
          <p:cNvPicPr preferRelativeResize="0"/>
          <p:nvPr/>
        </p:nvPicPr>
        <p:blipFill>
          <a:blip r:embed="rId3">
            <a:alphaModFix/>
          </a:blip>
          <a:stretch>
            <a:fillRect/>
          </a:stretch>
        </p:blipFill>
        <p:spPr>
          <a:xfrm>
            <a:off x="824950" y="1547400"/>
            <a:ext cx="2865474" cy="1847475"/>
          </a:xfrm>
          <a:prstGeom prst="rect">
            <a:avLst/>
          </a:prstGeom>
          <a:noFill/>
          <a:ln>
            <a:noFill/>
          </a:ln>
        </p:spPr>
      </p:pic>
      <p:pic>
        <p:nvPicPr>
          <p:cNvPr id="96" name="Google Shape;96;p17"/>
          <p:cNvPicPr preferRelativeResize="0"/>
          <p:nvPr/>
        </p:nvPicPr>
        <p:blipFill>
          <a:blip r:embed="rId4">
            <a:alphaModFix/>
          </a:blip>
          <a:stretch>
            <a:fillRect/>
          </a:stretch>
        </p:blipFill>
        <p:spPr>
          <a:xfrm>
            <a:off x="1258545" y="3394875"/>
            <a:ext cx="1998276" cy="1569125"/>
          </a:xfrm>
          <a:prstGeom prst="rect">
            <a:avLst/>
          </a:prstGeom>
          <a:noFill/>
          <a:ln>
            <a:noFill/>
          </a:ln>
        </p:spPr>
      </p:pic>
      <p:sp>
        <p:nvSpPr>
          <p:cNvPr id="97" name="Google Shape;97;p17"/>
          <p:cNvSpPr txBox="1"/>
          <p:nvPr/>
        </p:nvSpPr>
        <p:spPr>
          <a:xfrm>
            <a:off x="4186100" y="1615950"/>
            <a:ext cx="4401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We chose a mobile interface because…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u="sng">
                <a:latin typeface="Roboto"/>
                <a:ea typeface="Roboto"/>
                <a:cs typeface="Roboto"/>
                <a:sym typeface="Roboto"/>
              </a:rPr>
              <a:t>Accessibility</a:t>
            </a:r>
            <a:r>
              <a:rPr lang="en">
                <a:latin typeface="Roboto"/>
                <a:ea typeface="Roboto"/>
                <a:cs typeface="Roboto"/>
                <a:sym typeface="Roboto"/>
              </a:rPr>
              <a:t>: Users need to be able to request help whenever they need it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u="sng">
                <a:latin typeface="Roboto"/>
                <a:ea typeface="Roboto"/>
                <a:cs typeface="Roboto"/>
                <a:sym typeface="Roboto"/>
              </a:rPr>
              <a:t>Convenience</a:t>
            </a:r>
            <a:r>
              <a:rPr lang="en">
                <a:latin typeface="Roboto"/>
                <a:ea typeface="Roboto"/>
                <a:cs typeface="Roboto"/>
                <a:sym typeface="Roboto"/>
              </a:rPr>
              <a:t>: Requesting/providing help should be as streamlined as possible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95"/>
                                        </p:tgtEl>
                                        <p:attrNameLst>
                                          <p:attrName>style.visibility</p:attrName>
                                        </p:attrNameLst>
                                      </p:cBhvr>
                                      <p:to>
                                        <p:strVal val="visible"/>
                                      </p:to>
                                    </p:set>
                                    <p:anim calcmode="lin" valueType="num">
                                      <p:cBhvr additive="base">
                                        <p:cTn dur="1000"/>
                                        <p:tgtEl>
                                          <p:spTgt spid="9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1000"/>
                                        <p:tgtEl>
                                          <p:spTgt spid="9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Lo-Fi Prototype </a:t>
            </a:r>
            <a:endParaRPr/>
          </a:p>
        </p:txBody>
      </p:sp>
      <p:pic>
        <p:nvPicPr>
          <p:cNvPr id="103" name="Google Shape;103;p18"/>
          <p:cNvPicPr preferRelativeResize="0"/>
          <p:nvPr/>
        </p:nvPicPr>
        <p:blipFill>
          <a:blip r:embed="rId3">
            <a:alphaModFix/>
          </a:blip>
          <a:stretch>
            <a:fillRect/>
          </a:stretch>
        </p:blipFill>
        <p:spPr>
          <a:xfrm>
            <a:off x="265650" y="1277025"/>
            <a:ext cx="4306353" cy="3714075"/>
          </a:xfrm>
          <a:prstGeom prst="rect">
            <a:avLst/>
          </a:prstGeom>
          <a:noFill/>
          <a:ln>
            <a:noFill/>
          </a:ln>
        </p:spPr>
      </p:pic>
      <p:sp>
        <p:nvSpPr>
          <p:cNvPr id="104" name="Google Shape;104;p18"/>
          <p:cNvSpPr txBox="1"/>
          <p:nvPr/>
        </p:nvSpPr>
        <p:spPr>
          <a:xfrm>
            <a:off x="4382500" y="1372700"/>
            <a:ext cx="4646400" cy="366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1"/>
                </a:solidFill>
                <a:latin typeface="Roboto"/>
                <a:ea typeface="Roboto"/>
                <a:cs typeface="Roboto"/>
                <a:sym typeface="Roboto"/>
              </a:rPr>
              <a:t>Structure</a:t>
            </a:r>
            <a:endParaRPr b="1" sz="1600">
              <a:solidFill>
                <a:schemeClr val="dk1"/>
              </a:solidFill>
              <a:latin typeface="Roboto"/>
              <a:ea typeface="Roboto"/>
              <a:cs typeface="Roboto"/>
              <a:sym typeface="Roboto"/>
            </a:endParaRPr>
          </a:p>
          <a:p>
            <a:pPr indent="0" lvl="0" marL="0" rtl="0" algn="l">
              <a:spcBef>
                <a:spcPts val="0"/>
              </a:spcBef>
              <a:spcAft>
                <a:spcPts val="0"/>
              </a:spcAft>
              <a:buNone/>
            </a:pPr>
            <a:r>
              <a:t/>
            </a:r>
            <a:endParaRPr b="1">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sz="1200">
                <a:solidFill>
                  <a:schemeClr val="dk1"/>
                </a:solidFill>
                <a:latin typeface="Roboto"/>
                <a:ea typeface="Roboto"/>
                <a:cs typeface="Roboto"/>
                <a:sym typeface="Roboto"/>
              </a:rPr>
              <a:t>Screens drawn on paper and uploaded to Marvel Pop</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Interaction:</a:t>
            </a:r>
            <a:endParaRPr sz="1200">
              <a:solidFill>
                <a:schemeClr val="dk1"/>
              </a:solidFill>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Send out help request </a:t>
            </a:r>
            <a:endParaRPr sz="1200">
              <a:solidFill>
                <a:schemeClr val="dk1"/>
              </a:solidFill>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Create new friend group </a:t>
            </a:r>
            <a:endParaRPr sz="1200">
              <a:solidFill>
                <a:schemeClr val="dk1"/>
              </a:solidFill>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Search for and add new community organization</a:t>
            </a:r>
            <a:endParaRPr sz="1200">
              <a:solidFill>
                <a:schemeClr val="dk1"/>
              </a:solidFill>
              <a:latin typeface="Roboto"/>
              <a:ea typeface="Roboto"/>
              <a:cs typeface="Roboto"/>
              <a:sym typeface="Roboto"/>
            </a:endParaRPr>
          </a:p>
          <a:p>
            <a:pPr indent="0" lvl="0" marL="457200" rtl="0" algn="l">
              <a:spcBef>
                <a:spcPts val="0"/>
              </a:spcBef>
              <a:spcAft>
                <a:spcPts val="0"/>
              </a:spcAft>
              <a:buNone/>
            </a:pPr>
            <a:r>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Any one task could be accessed from the end of another one </a:t>
            </a:r>
            <a:endParaRPr sz="1200">
              <a:solidFill>
                <a:schemeClr val="dk1"/>
              </a:solidFill>
              <a:latin typeface="Roboto"/>
              <a:ea typeface="Roboto"/>
              <a:cs typeface="Roboto"/>
              <a:sym typeface="Roboto"/>
            </a:endParaRPr>
          </a:p>
          <a:p>
            <a:pPr indent="0" lvl="0" marL="457200" rtl="0" algn="l">
              <a:spcBef>
                <a:spcPts val="0"/>
              </a:spcBef>
              <a:spcAft>
                <a:spcPts val="0"/>
              </a:spcAft>
              <a:buNone/>
            </a:pPr>
            <a:r>
              <a:t/>
            </a:r>
            <a:endParaRPr sz="1200">
              <a:solidFill>
                <a:schemeClr val="dk1"/>
              </a:solidFill>
              <a:latin typeface="Roboto"/>
              <a:ea typeface="Roboto"/>
              <a:cs typeface="Roboto"/>
              <a:sym typeface="Roboto"/>
            </a:endParaRPr>
          </a:p>
          <a:p>
            <a:pPr indent="0" lvl="0" marL="457200" rtl="0" algn="l">
              <a:spcBef>
                <a:spcPts val="0"/>
              </a:spcBef>
              <a:spcAft>
                <a:spcPts val="0"/>
              </a:spcAft>
              <a:buNone/>
            </a:pPr>
            <a:r>
              <a:t/>
            </a:r>
            <a:endParaRPr sz="1200">
              <a:solidFill>
                <a:schemeClr val="dk1"/>
              </a:solidFill>
              <a:latin typeface="Roboto"/>
              <a:ea typeface="Roboto"/>
              <a:cs typeface="Roboto"/>
              <a:sym typeface="Roboto"/>
            </a:endParaRPr>
          </a:p>
          <a:p>
            <a:pPr indent="0" lvl="0" marL="457200" rtl="0" algn="l">
              <a:spcBef>
                <a:spcPts val="0"/>
              </a:spcBef>
              <a:spcAft>
                <a:spcPts val="0"/>
              </a:spcAft>
              <a:buNone/>
            </a:pPr>
            <a:r>
              <a:t/>
            </a:r>
            <a:endParaRPr sz="1200">
              <a:solidFill>
                <a:schemeClr val="dk1"/>
              </a:solidFill>
              <a:latin typeface="Roboto"/>
              <a:ea typeface="Roboto"/>
              <a:cs typeface="Roboto"/>
              <a:sym typeface="Roboto"/>
            </a:endParaRPr>
          </a:p>
          <a:p>
            <a:pPr indent="0" lvl="0" marL="457200" rtl="0" algn="l">
              <a:spcBef>
                <a:spcPts val="0"/>
              </a:spcBef>
              <a:spcAft>
                <a:spcPts val="0"/>
              </a:spcAft>
              <a:buNone/>
            </a:pPr>
            <a:r>
              <a:t/>
            </a:r>
            <a:endParaRPr sz="1200">
              <a:solidFill>
                <a:schemeClr val="dk1"/>
              </a:solidFill>
              <a:latin typeface="Roboto"/>
              <a:ea typeface="Roboto"/>
              <a:cs typeface="Roboto"/>
              <a:sym typeface="Roboto"/>
            </a:endParaRPr>
          </a:p>
          <a:p>
            <a:pPr indent="0" lvl="0" marL="457200" rtl="0" algn="l">
              <a:spcBef>
                <a:spcPts val="0"/>
              </a:spcBef>
              <a:spcAft>
                <a:spcPts val="0"/>
              </a:spcAft>
              <a:buNone/>
            </a:pPr>
            <a:r>
              <a:t/>
            </a:r>
            <a:endParaRPr sz="1200">
              <a:solidFill>
                <a:schemeClr val="dk1"/>
              </a:solidFill>
              <a:latin typeface="Roboto"/>
              <a:ea typeface="Roboto"/>
              <a:cs typeface="Roboto"/>
              <a:sym typeface="Roboto"/>
            </a:endParaRPr>
          </a:p>
          <a:p>
            <a:pPr indent="0" lvl="0" marL="45720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idx="4294967295"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Simple Task: Sending out a request</a:t>
            </a:r>
            <a:endParaRPr/>
          </a:p>
        </p:txBody>
      </p:sp>
      <p:sp>
        <p:nvSpPr>
          <p:cNvPr id="110" name="Google Shape;110;p19"/>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en"/>
              <a:t>Users create a new request, setting the date, time and message, and then select who in their SafetyNet they will reach out to. Finally they send the request and can view the pending request.</a:t>
            </a:r>
            <a:endParaRPr/>
          </a:p>
        </p:txBody>
      </p:sp>
      <p:pic>
        <p:nvPicPr>
          <p:cNvPr id="111" name="Google Shape;111;p19"/>
          <p:cNvPicPr preferRelativeResize="0"/>
          <p:nvPr/>
        </p:nvPicPr>
        <p:blipFill>
          <a:blip r:embed="rId3">
            <a:alphaModFix/>
          </a:blip>
          <a:stretch>
            <a:fillRect/>
          </a:stretch>
        </p:blipFill>
        <p:spPr>
          <a:xfrm>
            <a:off x="0" y="1336687"/>
            <a:ext cx="9144000" cy="17058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idx="4294967295"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Moderate</a:t>
            </a:r>
            <a:r>
              <a:rPr lang="en"/>
              <a:t> Task: Adding a new friend group</a:t>
            </a:r>
            <a:endParaRPr/>
          </a:p>
        </p:txBody>
      </p:sp>
      <p:sp>
        <p:nvSpPr>
          <p:cNvPr id="117" name="Google Shape;117;p2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fontScale="85000"/>
          </a:bodyPr>
          <a:lstStyle/>
          <a:p>
            <a:pPr indent="0" lvl="0" marL="0" rtl="0" algn="l">
              <a:spcBef>
                <a:spcPts val="0"/>
              </a:spcBef>
              <a:spcAft>
                <a:spcPts val="0"/>
              </a:spcAft>
              <a:buNone/>
            </a:pPr>
            <a:r>
              <a:rPr lang="en"/>
              <a:t>Users create a new “net” within their network and add </a:t>
            </a:r>
            <a:r>
              <a:rPr lang="en"/>
              <a:t>individuals they would like to be a part of the subgroup.</a:t>
            </a:r>
            <a:endParaRPr/>
          </a:p>
        </p:txBody>
      </p:sp>
      <p:pic>
        <p:nvPicPr>
          <p:cNvPr id="118" name="Google Shape;118;p20"/>
          <p:cNvPicPr preferRelativeResize="0"/>
          <p:nvPr/>
        </p:nvPicPr>
        <p:blipFill rotWithShape="1">
          <a:blip r:embed="rId3">
            <a:alphaModFix/>
          </a:blip>
          <a:srcRect b="12402" l="4585" r="8078" t="17642"/>
          <a:stretch/>
        </p:blipFill>
        <p:spPr>
          <a:xfrm>
            <a:off x="1072613" y="1054075"/>
            <a:ext cx="6457575" cy="3285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idx="4294967295"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Complex</a:t>
            </a:r>
            <a:r>
              <a:rPr lang="en"/>
              <a:t> Task: Connecting with community </a:t>
            </a:r>
            <a:endParaRPr/>
          </a:p>
        </p:txBody>
      </p:sp>
      <p:sp>
        <p:nvSpPr>
          <p:cNvPr id="124" name="Google Shape;124;p21"/>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fontScale="85000" lnSpcReduction="20000"/>
          </a:bodyPr>
          <a:lstStyle/>
          <a:p>
            <a:pPr indent="0" lvl="0" marL="0" rtl="0" algn="l">
              <a:spcBef>
                <a:spcPts val="0"/>
              </a:spcBef>
              <a:spcAft>
                <a:spcPts val="0"/>
              </a:spcAft>
              <a:buNone/>
            </a:pPr>
            <a:r>
              <a:rPr lang="en"/>
              <a:t>Users </a:t>
            </a:r>
            <a:r>
              <a:rPr lang="en"/>
              <a:t>explore</a:t>
            </a:r>
            <a:r>
              <a:rPr lang="en"/>
              <a:t> community organizations by popularity and locality or search for an organization using the search bar. Finally, they can add the organization to their network.</a:t>
            </a:r>
            <a:endParaRPr/>
          </a:p>
        </p:txBody>
      </p:sp>
      <p:pic>
        <p:nvPicPr>
          <p:cNvPr id="125" name="Google Shape;125;p21"/>
          <p:cNvPicPr preferRelativeResize="0"/>
          <p:nvPr/>
        </p:nvPicPr>
        <p:blipFill>
          <a:blip r:embed="rId3">
            <a:alphaModFix/>
          </a:blip>
          <a:stretch>
            <a:fillRect/>
          </a:stretch>
        </p:blipFill>
        <p:spPr>
          <a:xfrm>
            <a:off x="76200" y="1388125"/>
            <a:ext cx="8991599" cy="225139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