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aleway Medium"/>
      <p:regular r:id="rId29"/>
      <p:bold r:id="rId30"/>
      <p:italic r:id="rId31"/>
      <p:boldItalic r:id="rId32"/>
    </p:embeddedFon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Medium-italic.fntdata"/><Relationship Id="rId30" Type="http://schemas.openxmlformats.org/officeDocument/2006/relationships/font" Target="fonts/RalewayMedium-bold.fntdata"/><Relationship Id="rId11" Type="http://schemas.openxmlformats.org/officeDocument/2006/relationships/slide" Target="slides/slide6.xml"/><Relationship Id="rId33" Type="http://schemas.openxmlformats.org/officeDocument/2006/relationships/font" Target="fonts/SourceSansPro-regular.fntdata"/><Relationship Id="rId10" Type="http://schemas.openxmlformats.org/officeDocument/2006/relationships/slide" Target="slides/slide5.xml"/><Relationship Id="rId32" Type="http://schemas.openxmlformats.org/officeDocument/2006/relationships/font" Target="fonts/RalewayMedium-boldItalic.fntdata"/><Relationship Id="rId13" Type="http://schemas.openxmlformats.org/officeDocument/2006/relationships/slide" Target="slides/slide8.xml"/><Relationship Id="rId35" Type="http://schemas.openxmlformats.org/officeDocument/2006/relationships/font" Target="fonts/SourceSansPro-italic.fntdata"/><Relationship Id="rId12" Type="http://schemas.openxmlformats.org/officeDocument/2006/relationships/slide" Target="slides/slide7.xml"/><Relationship Id="rId34" Type="http://schemas.openxmlformats.org/officeDocument/2006/relationships/font" Target="fonts/SourceSans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Sans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Ants - Great team </a:t>
            </a:r>
            <a:r>
              <a:rPr lang="en"/>
              <a:t>chemistry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e5289f22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e5289f22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Highlights he daughter’s desire to participate in activities that most </a:t>
            </a:r>
            <a:r>
              <a:rPr lang="en"/>
              <a:t>people participate in </a:t>
            </a:r>
            <a:endParaRPr/>
          </a:p>
          <a:p>
            <a:pPr indent="-298450" lvl="0" marL="457200" rtl="0" algn="l">
              <a:spcBef>
                <a:spcPts val="0"/>
              </a:spcBef>
              <a:spcAft>
                <a:spcPts val="0"/>
              </a:spcAft>
              <a:buSzPts val="1100"/>
              <a:buChar char="-"/>
            </a:pPr>
            <a:r>
              <a:rPr lang="en"/>
              <a:t>Feel like an insider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d79cfd7e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d79cfd7e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e5289f22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e5289f2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Highlights how the visibility of a disability can deter someone from feeling safe or leaving their home</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1b254244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1b254244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e5289f22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e5289f22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Highlights the self-</a:t>
            </a:r>
            <a:r>
              <a:rPr lang="en"/>
              <a:t>conscious</a:t>
            </a:r>
            <a:r>
              <a:rPr lang="en"/>
              <a:t> nature of standing out and</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 feeling like they needed to hide their label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d7ff3dbb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d7ff3dbb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look at the summarized empathy map, we picked out some standout quotes, and stories from the interviews: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TENSION</a:t>
            </a:r>
            <a:endParaRPr/>
          </a:p>
          <a:p>
            <a:pPr indent="-298450" lvl="0" marL="457200" rtl="0" algn="l">
              <a:spcBef>
                <a:spcPts val="0"/>
              </a:spcBef>
              <a:spcAft>
                <a:spcPts val="0"/>
              </a:spcAft>
              <a:buSzPts val="1100"/>
              <a:buChar char="-"/>
            </a:pPr>
            <a:r>
              <a:rPr lang="en"/>
              <a:t>Lydia having to read out loud in class - only time her disability feels visibile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CONTRADICTION</a:t>
            </a:r>
            <a:endParaRPr/>
          </a:p>
          <a:p>
            <a:pPr indent="-298450" lvl="0" marL="457200" rtl="0" algn="l">
              <a:spcBef>
                <a:spcPts val="0"/>
              </a:spcBef>
              <a:spcAft>
                <a:spcPts val="0"/>
              </a:spcAft>
              <a:buSzPts val="1100"/>
              <a:buChar char="-"/>
            </a:pPr>
            <a:r>
              <a:rPr lang="en"/>
              <a:t>Contradictions between how he knows his friends will react to asking for help (with grace)  vs what he actually thinks and says (they will feel </a:t>
            </a:r>
            <a:r>
              <a:rPr lang="en"/>
              <a:t>burdened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SURPRISE</a:t>
            </a:r>
            <a:endParaRPr/>
          </a:p>
          <a:p>
            <a:pPr indent="-298450" lvl="0" marL="457200" rtl="0" algn="l">
              <a:spcBef>
                <a:spcPts val="0"/>
              </a:spcBef>
              <a:spcAft>
                <a:spcPts val="0"/>
              </a:spcAft>
              <a:buSzPts val="1100"/>
              <a:buChar char="-"/>
            </a:pPr>
            <a:r>
              <a:rPr lang="en"/>
              <a:t>Mike Perception of iInability to participate in “normal activities”  - </a:t>
            </a:r>
            <a:r>
              <a:rPr lang="en"/>
              <a:t>even though</a:t>
            </a:r>
            <a:r>
              <a:rPr lang="en"/>
              <a:t> there are hybrid ways that he says he was able to participate.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d7ff3dbb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d7ff3dbb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flared out on each empathy map we tried to converge onto one single empathy map that summarized all of our interviews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Grabbing the most interesting quotes and DOs, we came up with some more generalized thinks and feels.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discovered: </a:t>
            </a:r>
            <a:endParaRPr/>
          </a:p>
          <a:p>
            <a:pPr indent="-298450" lvl="0" marL="457200" rtl="0" algn="l">
              <a:spcBef>
                <a:spcPts val="0"/>
              </a:spcBef>
              <a:spcAft>
                <a:spcPts val="0"/>
              </a:spcAft>
              <a:buSzPts val="1100"/>
              <a:buChar char="-"/>
            </a:pPr>
            <a:r>
              <a:rPr lang="en"/>
              <a:t>Asking for help is thought of as a weakness</a:t>
            </a:r>
            <a:endParaRPr/>
          </a:p>
          <a:p>
            <a:pPr indent="-298450" lvl="0" marL="457200" rtl="0" algn="l">
              <a:spcBef>
                <a:spcPts val="0"/>
              </a:spcBef>
              <a:spcAft>
                <a:spcPts val="0"/>
              </a:spcAft>
              <a:buSzPts val="1100"/>
              <a:buChar char="-"/>
            </a:pPr>
            <a:r>
              <a:rPr lang="en"/>
              <a:t>Asking people for help can feel burdensome</a:t>
            </a:r>
            <a:endParaRPr/>
          </a:p>
          <a:p>
            <a:pPr indent="-298450" lvl="0" marL="457200" rtl="0" algn="l">
              <a:spcBef>
                <a:spcPts val="0"/>
              </a:spcBef>
              <a:spcAft>
                <a:spcPts val="0"/>
              </a:spcAft>
              <a:buSzPts val="1100"/>
              <a:buChar char="-"/>
            </a:pPr>
            <a:r>
              <a:rPr lang="en"/>
              <a:t>Adapting to new situations is stressful, especially social situations - feeling of becoming labeled</a:t>
            </a:r>
            <a:endParaRPr/>
          </a:p>
          <a:p>
            <a:pPr indent="-298450" lvl="0" marL="457200" rtl="0" algn="l">
              <a:spcBef>
                <a:spcPts val="0"/>
              </a:spcBef>
              <a:spcAft>
                <a:spcPts val="0"/>
              </a:spcAft>
              <a:buSzPts val="1100"/>
              <a:buChar char="-"/>
            </a:pPr>
            <a:r>
              <a:rPr lang="en"/>
              <a:t>There is a strong desire to be independent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d7ff3dbb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d7ff3dbb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d7ff3dbb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d7ff3dbb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Raleway"/>
                <a:ea typeface="Raleway"/>
                <a:cs typeface="Raleway"/>
                <a:sym typeface="Raleway"/>
              </a:rPr>
              <a:t>Inferences, Conclusions, and Questions</a:t>
            </a:r>
            <a:endParaRPr b="1" sz="1200">
              <a:solidFill>
                <a:schemeClr val="dk1"/>
              </a:solidFill>
              <a:latin typeface="Raleway"/>
              <a:ea typeface="Raleway"/>
              <a:cs typeface="Raleway"/>
              <a:sym typeface="Raleway"/>
            </a:endParaRPr>
          </a:p>
          <a:p>
            <a:pPr indent="0" lvl="0" marL="0" rtl="0" algn="l">
              <a:spcBef>
                <a:spcPts val="0"/>
              </a:spcBef>
              <a:spcAft>
                <a:spcPts val="0"/>
              </a:spcAft>
              <a:buNone/>
            </a:pPr>
            <a:r>
              <a:t/>
            </a:r>
            <a:endParaRPr/>
          </a:p>
          <a:p>
            <a:pPr indent="0" lvl="0" marL="0" rtl="0" algn="l">
              <a:spcBef>
                <a:spcPts val="0"/>
              </a:spcBef>
              <a:spcAft>
                <a:spcPts val="0"/>
              </a:spcAft>
              <a:buNone/>
            </a:pPr>
            <a:r>
              <a:rPr lang="en"/>
              <a:t>Why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d7ff3dbb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d7ff3dbb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d79cfd7e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d79cfd7e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d7fa1ea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d7fa1ea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1b254244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1b254244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 is all encompassing (i.e. friendships, classmates, family,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Looked at two different domains  that we mentioned earlier </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d7fa1ea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d7fa1ea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Kept them anonymous to protect their identities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Why they were chosen?</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Diverse set of people interviewed involved with education: </a:t>
            </a:r>
            <a:endParaRPr/>
          </a:p>
          <a:p>
            <a:pPr indent="0" lvl="0" marL="0" rtl="0" algn="l">
              <a:spcBef>
                <a:spcPts val="0"/>
              </a:spcBef>
              <a:spcAft>
                <a:spcPts val="0"/>
              </a:spcAft>
              <a:buNone/>
            </a:pPr>
            <a:r>
              <a:rPr lang="en"/>
              <a:t>2 Physical disabilities, 2 cognitive disabilities, </a:t>
            </a:r>
            <a:endParaRPr/>
          </a:p>
          <a:p>
            <a:pPr indent="0" lvl="0" marL="0" rtl="0" algn="l">
              <a:spcBef>
                <a:spcPts val="0"/>
              </a:spcBef>
              <a:spcAft>
                <a:spcPts val="0"/>
              </a:spcAft>
              <a:buNone/>
            </a:pPr>
            <a:r>
              <a:rPr lang="en"/>
              <a:t>mother of someone with a disability </a:t>
            </a:r>
            <a:endParaRPr/>
          </a:p>
          <a:p>
            <a:pPr indent="0" lvl="0" marL="0" rtl="0" algn="l">
              <a:spcBef>
                <a:spcPts val="0"/>
              </a:spcBef>
              <a:spcAft>
                <a:spcPts val="0"/>
              </a:spcAft>
              <a:buNone/>
            </a:pPr>
            <a:r>
              <a:rPr lang="en"/>
              <a:t>3 students - 1 teacher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How were they recruited or compensated?</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Emailed and texted through our own family/friend networks, but not people we were close to  - they were not compensated.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where they were interviewed?</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We interviewed all of them on zoom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d79cfd7e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d79cfd7e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we </a:t>
            </a:r>
            <a:r>
              <a:rPr lang="en"/>
              <a:t>tailored</a:t>
            </a:r>
            <a:r>
              <a:rPr lang="en"/>
              <a:t> additional questions to the person based on their connection to disability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did focus on </a:t>
            </a:r>
            <a:endParaRPr/>
          </a:p>
          <a:p>
            <a:pPr indent="-298450" lvl="0" marL="457200" rtl="0" algn="l">
              <a:spcBef>
                <a:spcPts val="0"/>
              </a:spcBef>
              <a:spcAft>
                <a:spcPts val="0"/>
              </a:spcAft>
              <a:buClr>
                <a:schemeClr val="dk1"/>
              </a:buClr>
              <a:buSzPts val="1100"/>
              <a:buChar char="-"/>
            </a:pPr>
            <a:r>
              <a:rPr lang="en">
                <a:solidFill>
                  <a:schemeClr val="dk1"/>
                </a:solidFill>
              </a:rPr>
              <a:t>Questions about their educational experience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Questions about relationships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d7ff3db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d7ff3db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began to interview and unpack some rich stories.  - after each interview, we created an empathy map and began to synthesize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e5289f2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e5289f2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 just going to run through some highlighted quotes for each participant and then we will look at a summarized empathy map.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the case of Ried</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highlighted the sense of guilt he had to being a burden on his friends/family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Desire to be independent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1b254244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1b254244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jp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jp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5.jp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10"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Carpenter Ants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Accessible Design for Different Abilities</a:t>
            </a:r>
            <a:endParaRPr/>
          </a:p>
        </p:txBody>
      </p:sp>
      <p:pic>
        <p:nvPicPr>
          <p:cNvPr id="60" name="Google Shape;60;p13"/>
          <p:cNvPicPr preferRelativeResize="0"/>
          <p:nvPr/>
        </p:nvPicPr>
        <p:blipFill rotWithShape="1">
          <a:blip r:embed="rId3">
            <a:alphaModFix/>
          </a:blip>
          <a:srcRect b="22436" l="0" r="0" t="22164"/>
          <a:stretch/>
        </p:blipFill>
        <p:spPr>
          <a:xfrm>
            <a:off x="6959125" y="838451"/>
            <a:ext cx="1764025" cy="1368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2"/>
          <p:cNvPicPr preferRelativeResize="0"/>
          <p:nvPr/>
        </p:nvPicPr>
        <p:blipFill>
          <a:blip r:embed="rId3">
            <a:alphaModFix/>
          </a:blip>
          <a:stretch>
            <a:fillRect/>
          </a:stretch>
        </p:blipFill>
        <p:spPr>
          <a:xfrm>
            <a:off x="533020" y="959645"/>
            <a:ext cx="1436663" cy="1441237"/>
          </a:xfrm>
          <a:prstGeom prst="rect">
            <a:avLst/>
          </a:prstGeom>
          <a:noFill/>
          <a:ln>
            <a:noFill/>
          </a:ln>
        </p:spPr>
      </p:pic>
      <p:sp>
        <p:nvSpPr>
          <p:cNvPr id="193" name="Google Shape;193;p22"/>
          <p:cNvSpPr txBox="1"/>
          <p:nvPr>
            <p:ph type="title"/>
          </p:nvPr>
        </p:nvSpPr>
        <p:spPr>
          <a:xfrm>
            <a:off x="747950" y="2400875"/>
            <a:ext cx="1006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Mercy</a:t>
            </a:r>
            <a:endParaRPr sz="2200"/>
          </a:p>
        </p:txBody>
      </p:sp>
      <p:pic>
        <p:nvPicPr>
          <p:cNvPr id="194" name="Google Shape;194;p22"/>
          <p:cNvPicPr preferRelativeResize="0"/>
          <p:nvPr/>
        </p:nvPicPr>
        <p:blipFill rotWithShape="1">
          <a:blip r:embed="rId4">
            <a:alphaModFix/>
          </a:blip>
          <a:srcRect b="4913" l="0" r="0" t="5912"/>
          <a:stretch/>
        </p:blipFill>
        <p:spPr>
          <a:xfrm>
            <a:off x="2071025" y="166200"/>
            <a:ext cx="6550277" cy="4811100"/>
          </a:xfrm>
          <a:prstGeom prst="rect">
            <a:avLst/>
          </a:prstGeom>
          <a:noFill/>
          <a:ln>
            <a:noFill/>
          </a:ln>
        </p:spPr>
      </p:pic>
      <p:sp>
        <p:nvSpPr>
          <p:cNvPr id="195" name="Google Shape;195;p22"/>
          <p:cNvSpPr txBox="1"/>
          <p:nvPr>
            <p:ph type="title"/>
          </p:nvPr>
        </p:nvSpPr>
        <p:spPr>
          <a:xfrm>
            <a:off x="340250" y="2937650"/>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61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Stay-at-home mom</a:t>
            </a:r>
            <a:endParaRPr b="0" sz="1400"/>
          </a:p>
          <a:p>
            <a:pPr indent="0" lvl="0" marL="0" rtl="0" algn="ctr">
              <a:spcBef>
                <a:spcPts val="0"/>
              </a:spcBef>
              <a:spcAft>
                <a:spcPts val="0"/>
              </a:spcAft>
              <a:buNone/>
            </a:pPr>
            <a:r>
              <a:t/>
            </a:r>
            <a:endParaRPr b="0" sz="600"/>
          </a:p>
          <a:p>
            <a:pPr indent="0" lvl="0" marL="0" rtl="0" algn="ctr">
              <a:spcBef>
                <a:spcPts val="0"/>
              </a:spcBef>
              <a:spcAft>
                <a:spcPts val="0"/>
              </a:spcAft>
              <a:buNone/>
            </a:pPr>
            <a:r>
              <a:rPr b="0" lang="en" sz="1400"/>
              <a:t>23 year old daughter with Sotos Syndrome and ADHD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pic>
        <p:nvPicPr>
          <p:cNvPr id="196" name="Google Shape;196;p22"/>
          <p:cNvPicPr preferRelativeResize="0"/>
          <p:nvPr/>
        </p:nvPicPr>
        <p:blipFill>
          <a:blip r:embed="rId5">
            <a:alphaModFix/>
          </a:blip>
          <a:stretch>
            <a:fillRect/>
          </a:stretch>
        </p:blipFill>
        <p:spPr>
          <a:xfrm>
            <a:off x="0" y="0"/>
            <a:ext cx="9144003" cy="5143501"/>
          </a:xfrm>
          <a:prstGeom prst="rect">
            <a:avLst/>
          </a:prstGeom>
          <a:noFill/>
          <a:ln>
            <a:noFill/>
          </a:ln>
        </p:spPr>
      </p:pic>
      <p:sp>
        <p:nvSpPr>
          <p:cNvPr id="197" name="Google Shape;197;p22"/>
          <p:cNvSpPr/>
          <p:nvPr/>
        </p:nvSpPr>
        <p:spPr>
          <a:xfrm>
            <a:off x="2202450" y="1701750"/>
            <a:ext cx="4739100" cy="1740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600">
                <a:solidFill>
                  <a:schemeClr val="dk2"/>
                </a:solidFill>
                <a:latin typeface="Raleway"/>
                <a:ea typeface="Raleway"/>
                <a:cs typeface="Raleway"/>
                <a:sym typeface="Raleway"/>
              </a:rPr>
              <a:t>“She got to figure out how to use the computer and how to use canvas, and Katie, her little sister, uses that at the University of Oregon, so she just felt like she was in the mix. And it’s important to feel that.”</a:t>
            </a:r>
            <a:endParaRPr sz="1600">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756551" y="2423313"/>
            <a:ext cx="952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Mike</a:t>
            </a:r>
            <a:endParaRPr sz="2200"/>
          </a:p>
        </p:txBody>
      </p:sp>
      <p:pic>
        <p:nvPicPr>
          <p:cNvPr id="203" name="Google Shape;203;p23"/>
          <p:cNvPicPr preferRelativeResize="0"/>
          <p:nvPr/>
        </p:nvPicPr>
        <p:blipFill>
          <a:blip r:embed="rId3">
            <a:alphaModFix/>
          </a:blip>
          <a:stretch>
            <a:fillRect/>
          </a:stretch>
        </p:blipFill>
        <p:spPr>
          <a:xfrm>
            <a:off x="398912" y="844113"/>
            <a:ext cx="1668075" cy="1781356"/>
          </a:xfrm>
          <a:prstGeom prst="rect">
            <a:avLst/>
          </a:prstGeom>
          <a:noFill/>
          <a:ln>
            <a:noFill/>
          </a:ln>
        </p:spPr>
      </p:pic>
      <p:pic>
        <p:nvPicPr>
          <p:cNvPr id="204" name="Google Shape;204;p23"/>
          <p:cNvPicPr preferRelativeResize="0"/>
          <p:nvPr/>
        </p:nvPicPr>
        <p:blipFill>
          <a:blip r:embed="rId4">
            <a:alphaModFix/>
          </a:blip>
          <a:stretch>
            <a:fillRect/>
          </a:stretch>
        </p:blipFill>
        <p:spPr>
          <a:xfrm>
            <a:off x="2532287" y="152400"/>
            <a:ext cx="5815526" cy="4838700"/>
          </a:xfrm>
          <a:prstGeom prst="rect">
            <a:avLst/>
          </a:prstGeom>
          <a:noFill/>
          <a:ln>
            <a:noFill/>
          </a:ln>
        </p:spPr>
      </p:pic>
      <p:sp>
        <p:nvSpPr>
          <p:cNvPr id="205" name="Google Shape;205;p23"/>
          <p:cNvSpPr txBox="1"/>
          <p:nvPr>
            <p:ph type="title"/>
          </p:nvPr>
        </p:nvSpPr>
        <p:spPr>
          <a:xfrm>
            <a:off x="321838" y="3053175"/>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31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Professor</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Blind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756551" y="2423313"/>
            <a:ext cx="952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Mike</a:t>
            </a:r>
            <a:endParaRPr sz="2200"/>
          </a:p>
        </p:txBody>
      </p:sp>
      <p:pic>
        <p:nvPicPr>
          <p:cNvPr id="211" name="Google Shape;211;p24"/>
          <p:cNvPicPr preferRelativeResize="0"/>
          <p:nvPr/>
        </p:nvPicPr>
        <p:blipFill>
          <a:blip r:embed="rId3">
            <a:alphaModFix/>
          </a:blip>
          <a:stretch>
            <a:fillRect/>
          </a:stretch>
        </p:blipFill>
        <p:spPr>
          <a:xfrm>
            <a:off x="398912" y="844113"/>
            <a:ext cx="1668075" cy="1781356"/>
          </a:xfrm>
          <a:prstGeom prst="rect">
            <a:avLst/>
          </a:prstGeom>
          <a:noFill/>
          <a:ln>
            <a:noFill/>
          </a:ln>
        </p:spPr>
      </p:pic>
      <p:pic>
        <p:nvPicPr>
          <p:cNvPr id="212" name="Google Shape;212;p24"/>
          <p:cNvPicPr preferRelativeResize="0"/>
          <p:nvPr/>
        </p:nvPicPr>
        <p:blipFill>
          <a:blip r:embed="rId4">
            <a:alphaModFix/>
          </a:blip>
          <a:stretch>
            <a:fillRect/>
          </a:stretch>
        </p:blipFill>
        <p:spPr>
          <a:xfrm>
            <a:off x="2532287" y="152400"/>
            <a:ext cx="5815526" cy="4838700"/>
          </a:xfrm>
          <a:prstGeom prst="rect">
            <a:avLst/>
          </a:prstGeom>
          <a:noFill/>
          <a:ln>
            <a:noFill/>
          </a:ln>
        </p:spPr>
      </p:pic>
      <p:sp>
        <p:nvSpPr>
          <p:cNvPr id="213" name="Google Shape;213;p24"/>
          <p:cNvSpPr txBox="1"/>
          <p:nvPr>
            <p:ph type="title"/>
          </p:nvPr>
        </p:nvSpPr>
        <p:spPr>
          <a:xfrm>
            <a:off x="321838" y="3053175"/>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31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Professor</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Blind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pic>
        <p:nvPicPr>
          <p:cNvPr id="214" name="Google Shape;214;p24"/>
          <p:cNvPicPr preferRelativeResize="0"/>
          <p:nvPr/>
        </p:nvPicPr>
        <p:blipFill>
          <a:blip r:embed="rId5">
            <a:alphaModFix/>
          </a:blip>
          <a:stretch>
            <a:fillRect/>
          </a:stretch>
        </p:blipFill>
        <p:spPr>
          <a:xfrm>
            <a:off x="0" y="0"/>
            <a:ext cx="9144003" cy="5143501"/>
          </a:xfrm>
          <a:prstGeom prst="rect">
            <a:avLst/>
          </a:prstGeom>
          <a:noFill/>
          <a:ln>
            <a:noFill/>
          </a:ln>
        </p:spPr>
      </p:pic>
      <p:sp>
        <p:nvSpPr>
          <p:cNvPr id="215" name="Google Shape;215;p24"/>
          <p:cNvSpPr/>
          <p:nvPr/>
        </p:nvSpPr>
        <p:spPr>
          <a:xfrm>
            <a:off x="2202450" y="1701750"/>
            <a:ext cx="4739100" cy="1740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aleway"/>
                <a:ea typeface="Raleway"/>
                <a:cs typeface="Raleway"/>
                <a:sym typeface="Raleway"/>
              </a:rPr>
              <a:t>"I was scared to walk around with a white cane at first. I felt so vulnerable."</a:t>
            </a:r>
            <a:endParaRPr sz="18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5"/>
          <p:cNvPicPr preferRelativeResize="0"/>
          <p:nvPr/>
        </p:nvPicPr>
        <p:blipFill>
          <a:blip r:embed="rId3">
            <a:alphaModFix/>
          </a:blip>
          <a:stretch>
            <a:fillRect/>
          </a:stretch>
        </p:blipFill>
        <p:spPr>
          <a:xfrm>
            <a:off x="414909" y="808804"/>
            <a:ext cx="1636125" cy="1636125"/>
          </a:xfrm>
          <a:prstGeom prst="rect">
            <a:avLst/>
          </a:prstGeom>
          <a:noFill/>
          <a:ln>
            <a:noFill/>
          </a:ln>
        </p:spPr>
      </p:pic>
      <p:sp>
        <p:nvSpPr>
          <p:cNvPr id="221" name="Google Shape;221;p25"/>
          <p:cNvSpPr txBox="1"/>
          <p:nvPr>
            <p:ph type="title"/>
          </p:nvPr>
        </p:nvSpPr>
        <p:spPr>
          <a:xfrm>
            <a:off x="756551" y="2444925"/>
            <a:ext cx="952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Lydia </a:t>
            </a:r>
            <a:endParaRPr sz="2200"/>
          </a:p>
        </p:txBody>
      </p:sp>
      <p:pic>
        <p:nvPicPr>
          <p:cNvPr id="222" name="Google Shape;222;p25"/>
          <p:cNvPicPr preferRelativeResize="0"/>
          <p:nvPr/>
        </p:nvPicPr>
        <p:blipFill rotWithShape="1">
          <a:blip r:embed="rId4">
            <a:alphaModFix/>
          </a:blip>
          <a:srcRect b="3954" l="3010" r="4069" t="5144"/>
          <a:stretch/>
        </p:blipFill>
        <p:spPr>
          <a:xfrm>
            <a:off x="2287725" y="71662"/>
            <a:ext cx="6205010" cy="5000175"/>
          </a:xfrm>
          <a:prstGeom prst="rect">
            <a:avLst/>
          </a:prstGeom>
          <a:noFill/>
          <a:ln>
            <a:noFill/>
          </a:ln>
        </p:spPr>
      </p:pic>
      <p:sp>
        <p:nvSpPr>
          <p:cNvPr id="223" name="Google Shape;223;p25"/>
          <p:cNvSpPr txBox="1"/>
          <p:nvPr>
            <p:ph type="title"/>
          </p:nvPr>
        </p:nvSpPr>
        <p:spPr>
          <a:xfrm>
            <a:off x="321850" y="3088488"/>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21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Stanford Student</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Dyslexia</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6"/>
          <p:cNvPicPr preferRelativeResize="0"/>
          <p:nvPr/>
        </p:nvPicPr>
        <p:blipFill>
          <a:blip r:embed="rId3">
            <a:alphaModFix/>
          </a:blip>
          <a:stretch>
            <a:fillRect/>
          </a:stretch>
        </p:blipFill>
        <p:spPr>
          <a:xfrm>
            <a:off x="414909" y="808804"/>
            <a:ext cx="1636125" cy="1636125"/>
          </a:xfrm>
          <a:prstGeom prst="rect">
            <a:avLst/>
          </a:prstGeom>
          <a:noFill/>
          <a:ln>
            <a:noFill/>
          </a:ln>
        </p:spPr>
      </p:pic>
      <p:sp>
        <p:nvSpPr>
          <p:cNvPr id="229" name="Google Shape;229;p26"/>
          <p:cNvSpPr txBox="1"/>
          <p:nvPr>
            <p:ph type="title"/>
          </p:nvPr>
        </p:nvSpPr>
        <p:spPr>
          <a:xfrm>
            <a:off x="756551" y="2444925"/>
            <a:ext cx="952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Lydia </a:t>
            </a:r>
            <a:endParaRPr sz="2200"/>
          </a:p>
        </p:txBody>
      </p:sp>
      <p:pic>
        <p:nvPicPr>
          <p:cNvPr id="230" name="Google Shape;230;p26"/>
          <p:cNvPicPr preferRelativeResize="0"/>
          <p:nvPr/>
        </p:nvPicPr>
        <p:blipFill rotWithShape="1">
          <a:blip r:embed="rId4">
            <a:alphaModFix/>
          </a:blip>
          <a:srcRect b="3954" l="3010" r="4069" t="5144"/>
          <a:stretch/>
        </p:blipFill>
        <p:spPr>
          <a:xfrm>
            <a:off x="2287725" y="71662"/>
            <a:ext cx="6205010" cy="5000175"/>
          </a:xfrm>
          <a:prstGeom prst="rect">
            <a:avLst/>
          </a:prstGeom>
          <a:noFill/>
          <a:ln>
            <a:noFill/>
          </a:ln>
        </p:spPr>
      </p:pic>
      <p:sp>
        <p:nvSpPr>
          <p:cNvPr id="231" name="Google Shape;231;p26"/>
          <p:cNvSpPr txBox="1"/>
          <p:nvPr>
            <p:ph type="title"/>
          </p:nvPr>
        </p:nvSpPr>
        <p:spPr>
          <a:xfrm>
            <a:off x="321850" y="3088488"/>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21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Stanford Student</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Dyslexia</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pic>
        <p:nvPicPr>
          <p:cNvPr id="232" name="Google Shape;232;p26"/>
          <p:cNvPicPr preferRelativeResize="0"/>
          <p:nvPr/>
        </p:nvPicPr>
        <p:blipFill>
          <a:blip r:embed="rId5">
            <a:alphaModFix/>
          </a:blip>
          <a:stretch>
            <a:fillRect/>
          </a:stretch>
        </p:blipFill>
        <p:spPr>
          <a:xfrm>
            <a:off x="0" y="0"/>
            <a:ext cx="9144003" cy="5143501"/>
          </a:xfrm>
          <a:prstGeom prst="rect">
            <a:avLst/>
          </a:prstGeom>
          <a:noFill/>
          <a:ln>
            <a:noFill/>
          </a:ln>
        </p:spPr>
      </p:pic>
      <p:sp>
        <p:nvSpPr>
          <p:cNvPr id="233" name="Google Shape;233;p26"/>
          <p:cNvSpPr/>
          <p:nvPr/>
        </p:nvSpPr>
        <p:spPr>
          <a:xfrm>
            <a:off x="2202450" y="1701750"/>
            <a:ext cx="4739100" cy="1740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aleway"/>
                <a:ea typeface="Raleway"/>
                <a:cs typeface="Raleway"/>
                <a:sym typeface="Raleway"/>
              </a:rPr>
              <a:t>“That was really emotionally challenging for me because I went to an academic school and not everyone there had a learning disability”</a:t>
            </a:r>
            <a:endParaRPr sz="18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7"/>
          <p:cNvPicPr preferRelativeResize="0"/>
          <p:nvPr/>
        </p:nvPicPr>
        <p:blipFill rotWithShape="1">
          <a:blip r:embed="rId3">
            <a:alphaModFix/>
          </a:blip>
          <a:srcRect b="6489" l="0" r="0" t="0"/>
          <a:stretch/>
        </p:blipFill>
        <p:spPr>
          <a:xfrm>
            <a:off x="355550" y="493075"/>
            <a:ext cx="8432901" cy="4605099"/>
          </a:xfrm>
          <a:prstGeom prst="rect">
            <a:avLst/>
          </a:prstGeom>
          <a:noFill/>
          <a:ln>
            <a:noFill/>
          </a:ln>
        </p:spPr>
      </p:pic>
      <p:sp>
        <p:nvSpPr>
          <p:cNvPr id="239" name="Google Shape;239;p27"/>
          <p:cNvSpPr txBox="1"/>
          <p:nvPr>
            <p:ph type="title"/>
          </p:nvPr>
        </p:nvSpPr>
        <p:spPr>
          <a:xfrm>
            <a:off x="462800" y="11947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Tensions, Contradictions, and Surprises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311700" y="1978925"/>
            <a:ext cx="21513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499"/>
              <a:buNone/>
            </a:pPr>
            <a:r>
              <a:rPr lang="en" sz="2000"/>
              <a:t>Synthesized Empathy Map</a:t>
            </a:r>
            <a:endParaRPr sz="2000"/>
          </a:p>
        </p:txBody>
      </p:sp>
      <p:pic>
        <p:nvPicPr>
          <p:cNvPr id="245" name="Google Shape;245;p28"/>
          <p:cNvPicPr preferRelativeResize="0"/>
          <p:nvPr/>
        </p:nvPicPr>
        <p:blipFill rotWithShape="1">
          <a:blip r:embed="rId3">
            <a:alphaModFix/>
          </a:blip>
          <a:srcRect b="5279" l="0" r="0" t="5839"/>
          <a:stretch/>
        </p:blipFill>
        <p:spPr>
          <a:xfrm>
            <a:off x="2098475" y="98475"/>
            <a:ext cx="6756173" cy="494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and Needs</a:t>
            </a:r>
            <a:endParaRPr/>
          </a:p>
        </p:txBody>
      </p:sp>
      <p:sp>
        <p:nvSpPr>
          <p:cNvPr id="251" name="Google Shape;2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Asking for help all the time chips away at one’s independence but also is a </a:t>
            </a:r>
            <a:r>
              <a:rPr lang="en"/>
              <a:t>source</a:t>
            </a:r>
            <a:r>
              <a:rPr lang="en"/>
              <a:t> of tension between family and friends. </a:t>
            </a:r>
            <a:endParaRPr/>
          </a:p>
          <a:p>
            <a:pPr indent="-342900" lvl="0" marL="457200" rtl="0" algn="l">
              <a:spcBef>
                <a:spcPts val="0"/>
              </a:spcBef>
              <a:spcAft>
                <a:spcPts val="0"/>
              </a:spcAft>
              <a:buSzPts val="1800"/>
              <a:buChar char="-"/>
            </a:pPr>
            <a:r>
              <a:rPr lang="en"/>
              <a:t>The visibility of a disability can make individuals feel unsafe or abnormal, leading to </a:t>
            </a:r>
            <a:r>
              <a:rPr lang="en"/>
              <a:t>decreased</a:t>
            </a:r>
            <a:r>
              <a:rPr lang="en"/>
              <a:t> participation in activities they enjoy.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a:t>
            </a:r>
            <a:r>
              <a:rPr b="1" lang="en"/>
              <a:t> </a:t>
            </a:r>
            <a:r>
              <a:rPr b="1" lang="en">
                <a:solidFill>
                  <a:srgbClr val="000000"/>
                </a:solidFill>
              </a:rPr>
              <a:t>ask for help without feeling overbearing.  </a:t>
            </a:r>
            <a:endParaRPr b="1">
              <a:solidFill>
                <a:srgbClr val="000000"/>
              </a:solidFill>
            </a:endParaRPr>
          </a:p>
          <a:p>
            <a:pPr indent="-342900" lvl="0" marL="457200" rtl="0" algn="l">
              <a:spcBef>
                <a:spcPts val="0"/>
              </a:spcBef>
              <a:spcAft>
                <a:spcPts val="0"/>
              </a:spcAft>
              <a:buSzPts val="1800"/>
              <a:buChar char="➔"/>
            </a:pPr>
            <a:r>
              <a:rPr lang="en"/>
              <a:t>Need to </a:t>
            </a:r>
            <a:r>
              <a:rPr b="1" lang="en">
                <a:solidFill>
                  <a:srgbClr val="000000"/>
                </a:solidFill>
              </a:rPr>
              <a:t>find hybrid ways to participate in “normal” activities </a:t>
            </a:r>
            <a:endParaRPr b="1">
              <a:solidFill>
                <a:srgbClr val="000000"/>
              </a:solidFill>
            </a:endParaRPr>
          </a:p>
          <a:p>
            <a:pPr indent="-342900" lvl="0" marL="457200" rtl="0" algn="l">
              <a:spcBef>
                <a:spcPts val="0"/>
              </a:spcBef>
              <a:spcAft>
                <a:spcPts val="0"/>
              </a:spcAft>
              <a:buSzPts val="1800"/>
              <a:buChar char="➔"/>
            </a:pPr>
            <a:r>
              <a:rPr lang="en"/>
              <a:t>Need to</a:t>
            </a:r>
            <a:r>
              <a:rPr b="1" lang="en"/>
              <a:t> </a:t>
            </a:r>
            <a:r>
              <a:rPr b="1" lang="en">
                <a:solidFill>
                  <a:srgbClr val="000000"/>
                </a:solidFill>
              </a:rPr>
              <a:t>feel confident in ones safety when traveling or leaving home.</a:t>
            </a:r>
            <a:endParaRPr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257" name="Google Shape;257;p30"/>
          <p:cNvSpPr txBox="1"/>
          <p:nvPr>
            <p:ph idx="1" type="body"/>
          </p:nvPr>
        </p:nvSpPr>
        <p:spPr>
          <a:xfrm>
            <a:off x="459750" y="1189275"/>
            <a:ext cx="8520600" cy="20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talked to </a:t>
            </a:r>
            <a:r>
              <a:rPr b="1" lang="en">
                <a:solidFill>
                  <a:schemeClr val="dk2"/>
                </a:solidFill>
              </a:rPr>
              <a:t>individuals with disabilities about adapting to society.</a:t>
            </a:r>
            <a:endParaRPr b="1">
              <a:solidFill>
                <a:schemeClr val="dk2"/>
              </a:solidFill>
            </a:endParaRPr>
          </a:p>
          <a:p>
            <a:pPr indent="0" lvl="0" marL="0" rtl="0" algn="l">
              <a:spcBef>
                <a:spcPts val="1200"/>
              </a:spcBef>
              <a:spcAft>
                <a:spcPts val="0"/>
              </a:spcAft>
              <a:buNone/>
            </a:pPr>
            <a:r>
              <a:rPr lang="en"/>
              <a:t>We learned that </a:t>
            </a:r>
            <a:r>
              <a:rPr b="1" lang="en">
                <a:solidFill>
                  <a:schemeClr val="dk2"/>
                </a:solidFill>
              </a:rPr>
              <a:t>maintaining a sense of independence is extremely important.</a:t>
            </a:r>
            <a:endParaRPr b="1">
              <a:solidFill>
                <a:schemeClr val="dk2"/>
              </a:solidFill>
            </a:endParaRPr>
          </a:p>
          <a:p>
            <a:pPr indent="0" lvl="0" marL="0" rtl="0" algn="l">
              <a:spcBef>
                <a:spcPts val="1200"/>
              </a:spcBef>
              <a:spcAft>
                <a:spcPts val="0"/>
              </a:spcAft>
              <a:buNone/>
            </a:pPr>
            <a:r>
              <a:rPr lang="en"/>
              <a:t>We also learned that </a:t>
            </a:r>
            <a:r>
              <a:rPr b="1" lang="en">
                <a:solidFill>
                  <a:schemeClr val="dk2"/>
                </a:solidFill>
              </a:rPr>
              <a:t>safety becomes a concern heightened by their disabilities.</a:t>
            </a:r>
            <a:endParaRPr b="1">
              <a:solidFill>
                <a:schemeClr val="dk2"/>
              </a:solidFill>
            </a:endParaRPr>
          </a:p>
          <a:p>
            <a:pPr indent="0" lvl="0" marL="0" rtl="0" algn="l">
              <a:spcBef>
                <a:spcPts val="1200"/>
              </a:spcBef>
              <a:spcAft>
                <a:spcPts val="1200"/>
              </a:spcAft>
              <a:buClr>
                <a:schemeClr val="dk2"/>
              </a:buClr>
              <a:buSzPts val="1100"/>
              <a:buFont typeface="Arial"/>
              <a:buNone/>
            </a:pPr>
            <a:r>
              <a:rPr lang="en"/>
              <a:t>We found </a:t>
            </a:r>
            <a:r>
              <a:rPr b="1" lang="en">
                <a:solidFill>
                  <a:schemeClr val="dk2"/>
                </a:solidFill>
              </a:rPr>
              <a:t>a desire to separate social relationships from their disability needs.</a:t>
            </a:r>
            <a:endParaRPr b="1">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1"/>
          <p:cNvSpPr txBox="1"/>
          <p:nvPr>
            <p:ph type="title"/>
          </p:nvPr>
        </p:nvSpPr>
        <p:spPr>
          <a:xfrm>
            <a:off x="311700" y="22600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017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Our Team</a:t>
            </a:r>
            <a:endParaRPr/>
          </a:p>
        </p:txBody>
      </p:sp>
      <p:sp>
        <p:nvSpPr>
          <p:cNvPr id="66" name="Google Shape;66;p14"/>
          <p:cNvSpPr txBox="1"/>
          <p:nvPr>
            <p:ph type="title"/>
          </p:nvPr>
        </p:nvSpPr>
        <p:spPr>
          <a:xfrm>
            <a:off x="3100025" y="2617875"/>
            <a:ext cx="856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John </a:t>
            </a:r>
            <a:endParaRPr sz="2200"/>
          </a:p>
        </p:txBody>
      </p:sp>
      <p:sp>
        <p:nvSpPr>
          <p:cNvPr id="67" name="Google Shape;67;p14"/>
          <p:cNvSpPr txBox="1"/>
          <p:nvPr>
            <p:ph type="title"/>
          </p:nvPr>
        </p:nvSpPr>
        <p:spPr>
          <a:xfrm>
            <a:off x="5164338" y="2617875"/>
            <a:ext cx="856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JR </a:t>
            </a:r>
            <a:endParaRPr sz="2200"/>
          </a:p>
        </p:txBody>
      </p:sp>
      <p:sp>
        <p:nvSpPr>
          <p:cNvPr id="68" name="Google Shape;68;p14"/>
          <p:cNvSpPr txBox="1"/>
          <p:nvPr>
            <p:ph type="title"/>
          </p:nvPr>
        </p:nvSpPr>
        <p:spPr>
          <a:xfrm>
            <a:off x="7228688" y="2617875"/>
            <a:ext cx="856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Ryan </a:t>
            </a:r>
            <a:endParaRPr sz="2200"/>
          </a:p>
        </p:txBody>
      </p:sp>
      <p:sp>
        <p:nvSpPr>
          <p:cNvPr id="69" name="Google Shape;69;p14"/>
          <p:cNvSpPr txBox="1"/>
          <p:nvPr>
            <p:ph type="title"/>
          </p:nvPr>
        </p:nvSpPr>
        <p:spPr>
          <a:xfrm>
            <a:off x="860075" y="2617875"/>
            <a:ext cx="12537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Kathryn</a:t>
            </a:r>
            <a:endParaRPr sz="2200"/>
          </a:p>
        </p:txBody>
      </p:sp>
      <p:pic>
        <p:nvPicPr>
          <p:cNvPr id="70" name="Google Shape;70;p14"/>
          <p:cNvPicPr preferRelativeResize="0"/>
          <p:nvPr/>
        </p:nvPicPr>
        <p:blipFill>
          <a:blip r:embed="rId3">
            <a:alphaModFix/>
          </a:blip>
          <a:stretch>
            <a:fillRect/>
          </a:stretch>
        </p:blipFill>
        <p:spPr>
          <a:xfrm>
            <a:off x="2838737" y="1150875"/>
            <a:ext cx="1379375" cy="1379375"/>
          </a:xfrm>
          <a:prstGeom prst="rect">
            <a:avLst/>
          </a:prstGeom>
          <a:noFill/>
          <a:ln>
            <a:noFill/>
          </a:ln>
        </p:spPr>
      </p:pic>
      <p:pic>
        <p:nvPicPr>
          <p:cNvPr id="71" name="Google Shape;71;p14"/>
          <p:cNvPicPr preferRelativeResize="0"/>
          <p:nvPr/>
        </p:nvPicPr>
        <p:blipFill>
          <a:blip r:embed="rId4">
            <a:alphaModFix/>
          </a:blip>
          <a:stretch>
            <a:fillRect/>
          </a:stretch>
        </p:blipFill>
        <p:spPr>
          <a:xfrm>
            <a:off x="6967390" y="1150900"/>
            <a:ext cx="1379390" cy="1379375"/>
          </a:xfrm>
          <a:prstGeom prst="rect">
            <a:avLst/>
          </a:prstGeom>
          <a:noFill/>
          <a:ln>
            <a:noFill/>
          </a:ln>
        </p:spPr>
      </p:pic>
      <p:pic>
        <p:nvPicPr>
          <p:cNvPr id="72" name="Google Shape;72;p14"/>
          <p:cNvPicPr preferRelativeResize="0"/>
          <p:nvPr/>
        </p:nvPicPr>
        <p:blipFill>
          <a:blip r:embed="rId5">
            <a:alphaModFix/>
          </a:blip>
          <a:stretch>
            <a:fillRect/>
          </a:stretch>
        </p:blipFill>
        <p:spPr>
          <a:xfrm>
            <a:off x="4903063" y="1150888"/>
            <a:ext cx="1379390" cy="1379375"/>
          </a:xfrm>
          <a:prstGeom prst="rect">
            <a:avLst/>
          </a:prstGeom>
          <a:noFill/>
          <a:ln>
            <a:noFill/>
          </a:ln>
        </p:spPr>
      </p:pic>
      <p:pic>
        <p:nvPicPr>
          <p:cNvPr id="73" name="Google Shape;73;p14"/>
          <p:cNvPicPr preferRelativeResize="0"/>
          <p:nvPr/>
        </p:nvPicPr>
        <p:blipFill>
          <a:blip r:embed="rId6">
            <a:alphaModFix/>
          </a:blip>
          <a:stretch>
            <a:fillRect/>
          </a:stretch>
        </p:blipFill>
        <p:spPr>
          <a:xfrm>
            <a:off x="797230" y="1150900"/>
            <a:ext cx="1379390" cy="1379375"/>
          </a:xfrm>
          <a:prstGeom prst="rect">
            <a:avLst/>
          </a:prstGeom>
          <a:noFill/>
          <a:ln>
            <a:noFill/>
          </a:ln>
        </p:spPr>
      </p:pic>
      <p:sp>
        <p:nvSpPr>
          <p:cNvPr id="74" name="Google Shape;74;p14"/>
          <p:cNvSpPr txBox="1"/>
          <p:nvPr>
            <p:ph type="title"/>
          </p:nvPr>
        </p:nvSpPr>
        <p:spPr>
          <a:xfrm>
            <a:off x="883025" y="3243175"/>
            <a:ext cx="1207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English - CS Coterm</a:t>
            </a:r>
            <a:endParaRPr b="0" sz="1400"/>
          </a:p>
        </p:txBody>
      </p:sp>
      <p:cxnSp>
        <p:nvCxnSpPr>
          <p:cNvPr id="75" name="Google Shape;75;p14"/>
          <p:cNvCxnSpPr/>
          <p:nvPr/>
        </p:nvCxnSpPr>
        <p:spPr>
          <a:xfrm>
            <a:off x="905975" y="3117550"/>
            <a:ext cx="1161900" cy="0"/>
          </a:xfrm>
          <a:prstGeom prst="straightConnector1">
            <a:avLst/>
          </a:prstGeom>
          <a:noFill/>
          <a:ln cap="flat" cmpd="sng" w="19050">
            <a:solidFill>
              <a:schemeClr val="dk2"/>
            </a:solidFill>
            <a:prstDash val="solid"/>
            <a:round/>
            <a:headEnd len="med" w="med" type="none"/>
            <a:tailEnd len="med" w="med" type="none"/>
          </a:ln>
        </p:spPr>
      </p:cxnSp>
      <p:cxnSp>
        <p:nvCxnSpPr>
          <p:cNvPr id="76" name="Google Shape;76;p14"/>
          <p:cNvCxnSpPr/>
          <p:nvPr/>
        </p:nvCxnSpPr>
        <p:spPr>
          <a:xfrm>
            <a:off x="2947475" y="3117550"/>
            <a:ext cx="1161900" cy="0"/>
          </a:xfrm>
          <a:prstGeom prst="straightConnector1">
            <a:avLst/>
          </a:prstGeom>
          <a:noFill/>
          <a:ln cap="flat" cmpd="sng" w="19050">
            <a:solidFill>
              <a:schemeClr val="dk2"/>
            </a:solidFill>
            <a:prstDash val="solid"/>
            <a:round/>
            <a:headEnd len="med" w="med" type="none"/>
            <a:tailEnd len="med" w="med" type="none"/>
          </a:ln>
        </p:spPr>
      </p:cxnSp>
      <p:cxnSp>
        <p:nvCxnSpPr>
          <p:cNvPr id="77" name="Google Shape;77;p14"/>
          <p:cNvCxnSpPr/>
          <p:nvPr/>
        </p:nvCxnSpPr>
        <p:spPr>
          <a:xfrm>
            <a:off x="5011813" y="3117550"/>
            <a:ext cx="1161900" cy="0"/>
          </a:xfrm>
          <a:prstGeom prst="straightConnector1">
            <a:avLst/>
          </a:prstGeom>
          <a:noFill/>
          <a:ln cap="flat" cmpd="sng" w="19050">
            <a:solidFill>
              <a:schemeClr val="dk2"/>
            </a:solidFill>
            <a:prstDash val="solid"/>
            <a:round/>
            <a:headEnd len="med" w="med" type="none"/>
            <a:tailEnd len="med" w="med" type="none"/>
          </a:ln>
        </p:spPr>
      </p:cxnSp>
      <p:cxnSp>
        <p:nvCxnSpPr>
          <p:cNvPr id="78" name="Google Shape;78;p14"/>
          <p:cNvCxnSpPr/>
          <p:nvPr/>
        </p:nvCxnSpPr>
        <p:spPr>
          <a:xfrm>
            <a:off x="7076138" y="3117550"/>
            <a:ext cx="1161900" cy="0"/>
          </a:xfrm>
          <a:prstGeom prst="straightConnector1">
            <a:avLst/>
          </a:prstGeom>
          <a:noFill/>
          <a:ln cap="flat" cmpd="sng" w="19050">
            <a:solidFill>
              <a:schemeClr val="dk2"/>
            </a:solidFill>
            <a:prstDash val="solid"/>
            <a:round/>
            <a:headEnd len="med" w="med" type="none"/>
            <a:tailEnd len="med" w="med" type="none"/>
          </a:ln>
        </p:spPr>
      </p:cxnSp>
      <p:sp>
        <p:nvSpPr>
          <p:cNvPr id="79" name="Google Shape;79;p14"/>
          <p:cNvSpPr txBox="1"/>
          <p:nvPr>
            <p:ph type="title"/>
          </p:nvPr>
        </p:nvSpPr>
        <p:spPr>
          <a:xfrm>
            <a:off x="2924525" y="3243175"/>
            <a:ext cx="1207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Product Design</a:t>
            </a:r>
            <a:endParaRPr b="0" sz="1400"/>
          </a:p>
        </p:txBody>
      </p:sp>
      <p:sp>
        <p:nvSpPr>
          <p:cNvPr id="80" name="Google Shape;80;p14"/>
          <p:cNvSpPr txBox="1"/>
          <p:nvPr>
            <p:ph type="title"/>
          </p:nvPr>
        </p:nvSpPr>
        <p:spPr>
          <a:xfrm>
            <a:off x="4988838" y="3243175"/>
            <a:ext cx="1207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Computer Science - AI</a:t>
            </a:r>
            <a:endParaRPr b="0" sz="1400"/>
          </a:p>
        </p:txBody>
      </p:sp>
      <p:sp>
        <p:nvSpPr>
          <p:cNvPr id="81" name="Google Shape;81;p14"/>
          <p:cNvSpPr txBox="1"/>
          <p:nvPr>
            <p:ph type="title"/>
          </p:nvPr>
        </p:nvSpPr>
        <p:spPr>
          <a:xfrm>
            <a:off x="6981037" y="3243175"/>
            <a:ext cx="13521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Computer Science - HCI</a:t>
            </a:r>
            <a:endParaRPr b="0" sz="1400"/>
          </a:p>
        </p:txBody>
      </p:sp>
      <p:sp>
        <p:nvSpPr>
          <p:cNvPr id="82" name="Google Shape;82;p14"/>
          <p:cNvSpPr txBox="1"/>
          <p:nvPr>
            <p:ph type="title"/>
          </p:nvPr>
        </p:nvSpPr>
        <p:spPr>
          <a:xfrm>
            <a:off x="883025" y="3941925"/>
            <a:ext cx="1207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200"/>
              <a:t>Chicago, </a:t>
            </a:r>
            <a:endParaRPr b="0" sz="1200"/>
          </a:p>
          <a:p>
            <a:pPr indent="0" lvl="0" marL="0" rtl="0" algn="ctr">
              <a:spcBef>
                <a:spcPts val="0"/>
              </a:spcBef>
              <a:spcAft>
                <a:spcPts val="0"/>
              </a:spcAft>
              <a:buNone/>
            </a:pPr>
            <a:r>
              <a:rPr b="0" lang="en" sz="1200"/>
              <a:t>IL</a:t>
            </a:r>
            <a:endParaRPr b="0" sz="1200"/>
          </a:p>
        </p:txBody>
      </p:sp>
      <p:sp>
        <p:nvSpPr>
          <p:cNvPr id="83" name="Google Shape;83;p14"/>
          <p:cNvSpPr txBox="1"/>
          <p:nvPr>
            <p:ph type="title"/>
          </p:nvPr>
        </p:nvSpPr>
        <p:spPr>
          <a:xfrm>
            <a:off x="2709125" y="3941925"/>
            <a:ext cx="16386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200"/>
              <a:t>San Francisco, </a:t>
            </a:r>
            <a:endParaRPr b="0" sz="1200"/>
          </a:p>
          <a:p>
            <a:pPr indent="0" lvl="0" marL="0" rtl="0" algn="ctr">
              <a:spcBef>
                <a:spcPts val="0"/>
              </a:spcBef>
              <a:spcAft>
                <a:spcPts val="0"/>
              </a:spcAft>
              <a:buNone/>
            </a:pPr>
            <a:r>
              <a:rPr b="0" lang="en" sz="1200"/>
              <a:t>CA</a:t>
            </a:r>
            <a:endParaRPr b="0" sz="1200"/>
          </a:p>
        </p:txBody>
      </p:sp>
      <p:sp>
        <p:nvSpPr>
          <p:cNvPr id="84" name="Google Shape;84;p14"/>
          <p:cNvSpPr txBox="1"/>
          <p:nvPr>
            <p:ph type="title"/>
          </p:nvPr>
        </p:nvSpPr>
        <p:spPr>
          <a:xfrm>
            <a:off x="4773450" y="3941925"/>
            <a:ext cx="16386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200"/>
              <a:t>Matthews, </a:t>
            </a:r>
            <a:endParaRPr b="0" sz="1200"/>
          </a:p>
          <a:p>
            <a:pPr indent="0" lvl="0" marL="0" rtl="0" algn="ctr">
              <a:spcBef>
                <a:spcPts val="0"/>
              </a:spcBef>
              <a:spcAft>
                <a:spcPts val="0"/>
              </a:spcAft>
              <a:buNone/>
            </a:pPr>
            <a:r>
              <a:rPr b="0" lang="en" sz="1200"/>
              <a:t>NC</a:t>
            </a:r>
            <a:endParaRPr b="0" sz="1200"/>
          </a:p>
        </p:txBody>
      </p:sp>
      <p:sp>
        <p:nvSpPr>
          <p:cNvPr id="85" name="Google Shape;85;p14"/>
          <p:cNvSpPr txBox="1"/>
          <p:nvPr>
            <p:ph type="title"/>
          </p:nvPr>
        </p:nvSpPr>
        <p:spPr>
          <a:xfrm>
            <a:off x="6837775" y="3941925"/>
            <a:ext cx="16386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200"/>
              <a:t>Ormond Beach, </a:t>
            </a:r>
            <a:endParaRPr b="0" sz="1200"/>
          </a:p>
          <a:p>
            <a:pPr indent="0" lvl="0" marL="0" rtl="0" algn="ctr">
              <a:spcBef>
                <a:spcPts val="0"/>
              </a:spcBef>
              <a:spcAft>
                <a:spcPts val="0"/>
              </a:spcAft>
              <a:buNone/>
            </a:pPr>
            <a:r>
              <a:rPr b="0" lang="en" sz="1200"/>
              <a:t>Fl</a:t>
            </a:r>
            <a:endParaRPr b="0" sz="1200"/>
          </a:p>
        </p:txBody>
      </p:sp>
      <p:cxnSp>
        <p:nvCxnSpPr>
          <p:cNvPr id="86" name="Google Shape;86;p14"/>
          <p:cNvCxnSpPr/>
          <p:nvPr/>
        </p:nvCxnSpPr>
        <p:spPr>
          <a:xfrm>
            <a:off x="3003275" y="3937875"/>
            <a:ext cx="1050300" cy="8100"/>
          </a:xfrm>
          <a:prstGeom prst="straightConnector1">
            <a:avLst/>
          </a:prstGeom>
          <a:noFill/>
          <a:ln cap="flat" cmpd="sng" w="9525">
            <a:solidFill>
              <a:schemeClr val="dk2"/>
            </a:solidFill>
            <a:prstDash val="dot"/>
            <a:round/>
            <a:headEnd len="med" w="med" type="none"/>
            <a:tailEnd len="med" w="med" type="none"/>
          </a:ln>
        </p:spPr>
      </p:cxnSp>
      <p:cxnSp>
        <p:nvCxnSpPr>
          <p:cNvPr id="87" name="Google Shape;87;p14"/>
          <p:cNvCxnSpPr/>
          <p:nvPr/>
        </p:nvCxnSpPr>
        <p:spPr>
          <a:xfrm>
            <a:off x="5067600" y="3937875"/>
            <a:ext cx="1050300" cy="8100"/>
          </a:xfrm>
          <a:prstGeom prst="straightConnector1">
            <a:avLst/>
          </a:prstGeom>
          <a:noFill/>
          <a:ln cap="flat" cmpd="sng" w="9525">
            <a:solidFill>
              <a:schemeClr val="dk2"/>
            </a:solidFill>
            <a:prstDash val="dot"/>
            <a:round/>
            <a:headEnd len="med" w="med" type="none"/>
            <a:tailEnd len="med" w="med" type="none"/>
          </a:ln>
        </p:spPr>
      </p:cxnSp>
      <p:cxnSp>
        <p:nvCxnSpPr>
          <p:cNvPr id="88" name="Google Shape;88;p14"/>
          <p:cNvCxnSpPr/>
          <p:nvPr/>
        </p:nvCxnSpPr>
        <p:spPr>
          <a:xfrm>
            <a:off x="7131925" y="3937875"/>
            <a:ext cx="1050300" cy="8100"/>
          </a:xfrm>
          <a:prstGeom prst="straightConnector1">
            <a:avLst/>
          </a:prstGeom>
          <a:noFill/>
          <a:ln cap="flat" cmpd="sng" w="9525">
            <a:solidFill>
              <a:schemeClr val="dk2"/>
            </a:solidFill>
            <a:prstDash val="dot"/>
            <a:round/>
            <a:headEnd len="med" w="med" type="none"/>
            <a:tailEnd len="med" w="med" type="none"/>
          </a:ln>
        </p:spPr>
      </p:cxnSp>
      <p:cxnSp>
        <p:nvCxnSpPr>
          <p:cNvPr id="89" name="Google Shape;89;p14"/>
          <p:cNvCxnSpPr/>
          <p:nvPr/>
        </p:nvCxnSpPr>
        <p:spPr>
          <a:xfrm>
            <a:off x="961775" y="3937875"/>
            <a:ext cx="1050300" cy="81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93" name="Shape 93"/>
        <p:cNvGrpSpPr/>
        <p:nvPr/>
      </p:nvGrpSpPr>
      <p:grpSpPr>
        <a:xfrm>
          <a:off x="0" y="0"/>
          <a:ext cx="0" cy="0"/>
          <a:chOff x="0" y="0"/>
          <a:chExt cx="0" cy="0"/>
        </a:xfrm>
      </p:grpSpPr>
      <p:sp>
        <p:nvSpPr>
          <p:cNvPr id="94" name="Google Shape;94;p15"/>
          <p:cNvSpPr txBox="1"/>
          <p:nvPr/>
        </p:nvSpPr>
        <p:spPr>
          <a:xfrm>
            <a:off x="378750" y="153550"/>
            <a:ext cx="27648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latin typeface="Raleway Medium"/>
                <a:ea typeface="Raleway Medium"/>
                <a:cs typeface="Raleway Medium"/>
                <a:sym typeface="Raleway Medium"/>
              </a:rPr>
              <a:t>Domain Possibilities </a:t>
            </a:r>
            <a:endParaRPr sz="2700">
              <a:latin typeface="Raleway Medium"/>
              <a:ea typeface="Raleway Medium"/>
              <a:cs typeface="Raleway Medium"/>
              <a:sym typeface="Raleway Medium"/>
            </a:endParaRPr>
          </a:p>
        </p:txBody>
      </p:sp>
      <p:cxnSp>
        <p:nvCxnSpPr>
          <p:cNvPr id="95" name="Google Shape;95;p15"/>
          <p:cNvCxnSpPr/>
          <p:nvPr/>
        </p:nvCxnSpPr>
        <p:spPr>
          <a:xfrm flipH="1" rot="-5400000">
            <a:off x="986475" y="1511725"/>
            <a:ext cx="994200" cy="448200"/>
          </a:xfrm>
          <a:prstGeom prst="curvedConnector3">
            <a:avLst>
              <a:gd fmla="val 50000" name="adj1"/>
            </a:avLst>
          </a:prstGeom>
          <a:noFill/>
          <a:ln cap="flat" cmpd="sng" w="19050">
            <a:solidFill>
              <a:schemeClr val="dk2"/>
            </a:solidFill>
            <a:prstDash val="solid"/>
            <a:round/>
            <a:headEnd len="med" w="med" type="oval"/>
            <a:tailEnd len="med" w="med" type="stealth"/>
          </a:ln>
        </p:spPr>
      </p:cxnSp>
      <p:cxnSp>
        <p:nvCxnSpPr>
          <p:cNvPr id="96" name="Google Shape;96;p15"/>
          <p:cNvCxnSpPr/>
          <p:nvPr/>
        </p:nvCxnSpPr>
        <p:spPr>
          <a:xfrm rot="10800000">
            <a:off x="2186925" y="1238600"/>
            <a:ext cx="1259700" cy="733500"/>
          </a:xfrm>
          <a:prstGeom prst="curvedConnector3">
            <a:avLst>
              <a:gd fmla="val 50000" name="adj1"/>
            </a:avLst>
          </a:prstGeom>
          <a:noFill/>
          <a:ln cap="flat" cmpd="sng" w="19050">
            <a:solidFill>
              <a:schemeClr val="dk2"/>
            </a:solidFill>
            <a:prstDash val="solid"/>
            <a:round/>
            <a:headEnd len="med" w="med" type="stealth"/>
            <a:tailEnd len="med" w="med" type="oval"/>
          </a:ln>
        </p:spPr>
      </p:cxnSp>
      <p:sp>
        <p:nvSpPr>
          <p:cNvPr id="97" name="Google Shape;97;p15"/>
          <p:cNvSpPr txBox="1"/>
          <p:nvPr/>
        </p:nvSpPr>
        <p:spPr>
          <a:xfrm>
            <a:off x="1259475" y="2302288"/>
            <a:ext cx="1214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aleway Medium"/>
                <a:ea typeface="Raleway Medium"/>
                <a:cs typeface="Raleway Medium"/>
                <a:sym typeface="Raleway Medium"/>
              </a:rPr>
              <a:t>Youth</a:t>
            </a:r>
            <a:endParaRPr sz="2000">
              <a:latin typeface="Raleway Medium"/>
              <a:ea typeface="Raleway Medium"/>
              <a:cs typeface="Raleway Medium"/>
              <a:sym typeface="Raleway Medium"/>
            </a:endParaRPr>
          </a:p>
        </p:txBody>
      </p:sp>
      <p:sp>
        <p:nvSpPr>
          <p:cNvPr id="98" name="Google Shape;98;p15"/>
          <p:cNvSpPr txBox="1"/>
          <p:nvPr/>
        </p:nvSpPr>
        <p:spPr>
          <a:xfrm>
            <a:off x="3563947" y="1832725"/>
            <a:ext cx="2346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aleway Medium"/>
                <a:ea typeface="Raleway Medium"/>
                <a:cs typeface="Raleway Medium"/>
                <a:sym typeface="Raleway Medium"/>
              </a:rPr>
              <a:t>Societal Pressure </a:t>
            </a:r>
            <a:endParaRPr sz="2000">
              <a:latin typeface="Raleway Medium"/>
              <a:ea typeface="Raleway Medium"/>
              <a:cs typeface="Raleway Medium"/>
              <a:sym typeface="Raleway Medium"/>
            </a:endParaRPr>
          </a:p>
        </p:txBody>
      </p:sp>
      <p:cxnSp>
        <p:nvCxnSpPr>
          <p:cNvPr id="99" name="Google Shape;99;p15"/>
          <p:cNvCxnSpPr/>
          <p:nvPr/>
        </p:nvCxnSpPr>
        <p:spPr>
          <a:xfrm rot="5400000">
            <a:off x="1105875" y="3080563"/>
            <a:ext cx="904800" cy="472200"/>
          </a:xfrm>
          <a:prstGeom prst="curvedConnector3">
            <a:avLst>
              <a:gd fmla="val 50000" name="adj1"/>
            </a:avLst>
          </a:prstGeom>
          <a:noFill/>
          <a:ln cap="flat" cmpd="sng" w="19050">
            <a:solidFill>
              <a:schemeClr val="dk2"/>
            </a:solidFill>
            <a:prstDash val="solid"/>
            <a:round/>
            <a:headEnd len="med" w="med" type="oval"/>
            <a:tailEnd len="med" w="med" type="stealth"/>
          </a:ln>
        </p:spPr>
      </p:cxnSp>
      <p:cxnSp>
        <p:nvCxnSpPr>
          <p:cNvPr id="100" name="Google Shape;100;p15"/>
          <p:cNvCxnSpPr/>
          <p:nvPr/>
        </p:nvCxnSpPr>
        <p:spPr>
          <a:xfrm flipH="1" rot="-5400000">
            <a:off x="4850700" y="2724000"/>
            <a:ext cx="1107600" cy="547800"/>
          </a:xfrm>
          <a:prstGeom prst="curvedConnector3">
            <a:avLst>
              <a:gd fmla="val 50000" name="adj1"/>
            </a:avLst>
          </a:prstGeom>
          <a:noFill/>
          <a:ln cap="flat" cmpd="sng" w="19050">
            <a:solidFill>
              <a:schemeClr val="dk2"/>
            </a:solidFill>
            <a:prstDash val="solid"/>
            <a:round/>
            <a:headEnd len="med" w="med" type="oval"/>
            <a:tailEnd len="med" w="med" type="stealth"/>
          </a:ln>
        </p:spPr>
      </p:cxnSp>
      <p:cxnSp>
        <p:nvCxnSpPr>
          <p:cNvPr id="101" name="Google Shape;101;p15"/>
          <p:cNvCxnSpPr/>
          <p:nvPr/>
        </p:nvCxnSpPr>
        <p:spPr>
          <a:xfrm>
            <a:off x="5504375" y="2444100"/>
            <a:ext cx="1570800" cy="658200"/>
          </a:xfrm>
          <a:prstGeom prst="curvedConnector3">
            <a:avLst>
              <a:gd fmla="val 50000" name="adj1"/>
            </a:avLst>
          </a:prstGeom>
          <a:noFill/>
          <a:ln cap="flat" cmpd="sng" w="19050">
            <a:solidFill>
              <a:schemeClr val="dk2"/>
            </a:solidFill>
            <a:prstDash val="solid"/>
            <a:round/>
            <a:headEnd len="med" w="med" type="oval"/>
            <a:tailEnd len="med" w="med" type="stealth"/>
          </a:ln>
        </p:spPr>
      </p:cxnSp>
      <p:cxnSp>
        <p:nvCxnSpPr>
          <p:cNvPr id="102" name="Google Shape;102;p15"/>
          <p:cNvCxnSpPr/>
          <p:nvPr/>
        </p:nvCxnSpPr>
        <p:spPr>
          <a:xfrm flipH="1" rot="-5400000">
            <a:off x="1592050" y="3247825"/>
            <a:ext cx="1470000" cy="702900"/>
          </a:xfrm>
          <a:prstGeom prst="curvedConnector3">
            <a:avLst>
              <a:gd fmla="val 50000" name="adj1"/>
            </a:avLst>
          </a:prstGeom>
          <a:noFill/>
          <a:ln cap="flat" cmpd="sng" w="19050">
            <a:solidFill>
              <a:schemeClr val="dk2"/>
            </a:solidFill>
            <a:prstDash val="solid"/>
            <a:round/>
            <a:headEnd len="med" w="med" type="oval"/>
            <a:tailEnd len="med" w="med" type="stealth"/>
          </a:ln>
        </p:spPr>
      </p:cxnSp>
      <p:sp>
        <p:nvSpPr>
          <p:cNvPr id="103" name="Google Shape;103;p15"/>
          <p:cNvSpPr txBox="1"/>
          <p:nvPr/>
        </p:nvSpPr>
        <p:spPr>
          <a:xfrm>
            <a:off x="555700" y="3838450"/>
            <a:ext cx="1419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Source Sans Pro"/>
                <a:ea typeface="Source Sans Pro"/>
                <a:cs typeface="Source Sans Pro"/>
                <a:sym typeface="Source Sans Pro"/>
              </a:rPr>
              <a:t>Education</a:t>
            </a:r>
            <a:endParaRPr sz="2000">
              <a:latin typeface="Source Sans Pro"/>
              <a:ea typeface="Source Sans Pro"/>
              <a:cs typeface="Source Sans Pro"/>
              <a:sym typeface="Source Sans Pro"/>
            </a:endParaRPr>
          </a:p>
        </p:txBody>
      </p:sp>
      <p:sp>
        <p:nvSpPr>
          <p:cNvPr id="104" name="Google Shape;104;p15"/>
          <p:cNvSpPr txBox="1"/>
          <p:nvPr/>
        </p:nvSpPr>
        <p:spPr>
          <a:xfrm>
            <a:off x="1402175" y="4403650"/>
            <a:ext cx="3044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Source Sans Pro"/>
                <a:ea typeface="Source Sans Pro"/>
                <a:cs typeface="Source Sans Pro"/>
                <a:sym typeface="Source Sans Pro"/>
              </a:rPr>
              <a:t>Personal Development</a:t>
            </a:r>
            <a:endParaRPr sz="2000">
              <a:latin typeface="Source Sans Pro"/>
              <a:ea typeface="Source Sans Pro"/>
              <a:cs typeface="Source Sans Pro"/>
              <a:sym typeface="Source Sans Pro"/>
            </a:endParaRPr>
          </a:p>
        </p:txBody>
      </p:sp>
      <p:sp>
        <p:nvSpPr>
          <p:cNvPr id="105" name="Google Shape;105;p15"/>
          <p:cNvSpPr txBox="1"/>
          <p:nvPr/>
        </p:nvSpPr>
        <p:spPr>
          <a:xfrm>
            <a:off x="4823275" y="3670475"/>
            <a:ext cx="166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ource Sans Pro"/>
                <a:ea typeface="Source Sans Pro"/>
                <a:cs typeface="Source Sans Pro"/>
                <a:sym typeface="Source Sans Pro"/>
              </a:rPr>
              <a:t>Relationships</a:t>
            </a:r>
            <a:endParaRPr sz="2000">
              <a:latin typeface="Source Sans Pro"/>
              <a:ea typeface="Source Sans Pro"/>
              <a:cs typeface="Source Sans Pro"/>
              <a:sym typeface="Source Sans Pro"/>
            </a:endParaRPr>
          </a:p>
        </p:txBody>
      </p:sp>
      <p:sp>
        <p:nvSpPr>
          <p:cNvPr id="106" name="Google Shape;106;p15"/>
          <p:cNvSpPr txBox="1"/>
          <p:nvPr/>
        </p:nvSpPr>
        <p:spPr>
          <a:xfrm>
            <a:off x="7075175" y="2864275"/>
            <a:ext cx="1666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Source Sans Pro"/>
                <a:ea typeface="Source Sans Pro"/>
                <a:cs typeface="Source Sans Pro"/>
                <a:sym typeface="Source Sans Pro"/>
              </a:rPr>
              <a:t>Workplace</a:t>
            </a:r>
            <a:endParaRPr sz="20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110" name="Shape 110"/>
        <p:cNvGrpSpPr/>
        <p:nvPr/>
      </p:nvGrpSpPr>
      <p:grpSpPr>
        <a:xfrm>
          <a:off x="0" y="0"/>
          <a:ext cx="0" cy="0"/>
          <a:chOff x="0" y="0"/>
          <a:chExt cx="0" cy="0"/>
        </a:xfrm>
      </p:grpSpPr>
      <p:sp>
        <p:nvSpPr>
          <p:cNvPr id="111" name="Google Shape;111;p16"/>
          <p:cNvSpPr txBox="1"/>
          <p:nvPr/>
        </p:nvSpPr>
        <p:spPr>
          <a:xfrm>
            <a:off x="378750" y="153550"/>
            <a:ext cx="27648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latin typeface="Raleway Medium"/>
                <a:ea typeface="Raleway Medium"/>
                <a:cs typeface="Raleway Medium"/>
                <a:sym typeface="Raleway Medium"/>
              </a:rPr>
              <a:t>Domain Possibilities </a:t>
            </a:r>
            <a:endParaRPr sz="2700">
              <a:latin typeface="Raleway Medium"/>
              <a:ea typeface="Raleway Medium"/>
              <a:cs typeface="Raleway Medium"/>
              <a:sym typeface="Raleway Medium"/>
            </a:endParaRPr>
          </a:p>
        </p:txBody>
      </p:sp>
      <p:cxnSp>
        <p:nvCxnSpPr>
          <p:cNvPr id="112" name="Google Shape;112;p16"/>
          <p:cNvCxnSpPr/>
          <p:nvPr/>
        </p:nvCxnSpPr>
        <p:spPr>
          <a:xfrm flipH="1" rot="-5400000">
            <a:off x="986475" y="1511725"/>
            <a:ext cx="994200" cy="448200"/>
          </a:xfrm>
          <a:prstGeom prst="curvedConnector3">
            <a:avLst>
              <a:gd fmla="val 50000" name="adj1"/>
            </a:avLst>
          </a:prstGeom>
          <a:noFill/>
          <a:ln cap="flat" cmpd="sng" w="19050">
            <a:solidFill>
              <a:schemeClr val="dk2"/>
            </a:solidFill>
            <a:prstDash val="solid"/>
            <a:round/>
            <a:headEnd len="med" w="med" type="oval"/>
            <a:tailEnd len="med" w="med" type="stealth"/>
          </a:ln>
        </p:spPr>
      </p:cxnSp>
      <p:cxnSp>
        <p:nvCxnSpPr>
          <p:cNvPr id="113" name="Google Shape;113;p16"/>
          <p:cNvCxnSpPr/>
          <p:nvPr/>
        </p:nvCxnSpPr>
        <p:spPr>
          <a:xfrm rot="10800000">
            <a:off x="2186925" y="1238600"/>
            <a:ext cx="1259700" cy="733500"/>
          </a:xfrm>
          <a:prstGeom prst="curvedConnector3">
            <a:avLst>
              <a:gd fmla="val 50000" name="adj1"/>
            </a:avLst>
          </a:prstGeom>
          <a:noFill/>
          <a:ln cap="flat" cmpd="sng" w="19050">
            <a:solidFill>
              <a:schemeClr val="dk2"/>
            </a:solidFill>
            <a:prstDash val="solid"/>
            <a:round/>
            <a:headEnd len="med" w="med" type="stealth"/>
            <a:tailEnd len="med" w="med" type="oval"/>
          </a:ln>
        </p:spPr>
      </p:cxnSp>
      <p:sp>
        <p:nvSpPr>
          <p:cNvPr id="114" name="Google Shape;114;p16"/>
          <p:cNvSpPr txBox="1"/>
          <p:nvPr/>
        </p:nvSpPr>
        <p:spPr>
          <a:xfrm>
            <a:off x="1259475" y="2302288"/>
            <a:ext cx="1214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aleway Medium"/>
                <a:ea typeface="Raleway Medium"/>
                <a:cs typeface="Raleway Medium"/>
                <a:sym typeface="Raleway Medium"/>
              </a:rPr>
              <a:t>Youth</a:t>
            </a:r>
            <a:endParaRPr sz="2000">
              <a:latin typeface="Raleway Medium"/>
              <a:ea typeface="Raleway Medium"/>
              <a:cs typeface="Raleway Medium"/>
              <a:sym typeface="Raleway Medium"/>
            </a:endParaRPr>
          </a:p>
        </p:txBody>
      </p:sp>
      <p:sp>
        <p:nvSpPr>
          <p:cNvPr id="115" name="Google Shape;115;p16"/>
          <p:cNvSpPr txBox="1"/>
          <p:nvPr/>
        </p:nvSpPr>
        <p:spPr>
          <a:xfrm>
            <a:off x="3563947" y="1832725"/>
            <a:ext cx="2346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aleway Medium"/>
                <a:ea typeface="Raleway Medium"/>
                <a:cs typeface="Raleway Medium"/>
                <a:sym typeface="Raleway Medium"/>
              </a:rPr>
              <a:t>Societal Pressure </a:t>
            </a:r>
            <a:endParaRPr sz="2000">
              <a:latin typeface="Raleway Medium"/>
              <a:ea typeface="Raleway Medium"/>
              <a:cs typeface="Raleway Medium"/>
              <a:sym typeface="Raleway Medium"/>
            </a:endParaRPr>
          </a:p>
        </p:txBody>
      </p:sp>
      <p:cxnSp>
        <p:nvCxnSpPr>
          <p:cNvPr id="116" name="Google Shape;116;p16"/>
          <p:cNvCxnSpPr/>
          <p:nvPr/>
        </p:nvCxnSpPr>
        <p:spPr>
          <a:xfrm rot="5400000">
            <a:off x="1105875" y="3080563"/>
            <a:ext cx="904800" cy="472200"/>
          </a:xfrm>
          <a:prstGeom prst="curvedConnector3">
            <a:avLst>
              <a:gd fmla="val 50000" name="adj1"/>
            </a:avLst>
          </a:prstGeom>
          <a:noFill/>
          <a:ln cap="flat" cmpd="sng" w="19050">
            <a:solidFill>
              <a:schemeClr val="dk2"/>
            </a:solidFill>
            <a:prstDash val="solid"/>
            <a:round/>
            <a:headEnd len="med" w="med" type="oval"/>
            <a:tailEnd len="med" w="med" type="stealth"/>
          </a:ln>
        </p:spPr>
      </p:cxnSp>
      <p:cxnSp>
        <p:nvCxnSpPr>
          <p:cNvPr id="117" name="Google Shape;117;p16"/>
          <p:cNvCxnSpPr/>
          <p:nvPr/>
        </p:nvCxnSpPr>
        <p:spPr>
          <a:xfrm flipH="1" rot="-5400000">
            <a:off x="4850700" y="2724000"/>
            <a:ext cx="1107600" cy="547800"/>
          </a:xfrm>
          <a:prstGeom prst="curvedConnector3">
            <a:avLst>
              <a:gd fmla="val 50000" name="adj1"/>
            </a:avLst>
          </a:prstGeom>
          <a:noFill/>
          <a:ln cap="flat" cmpd="sng" w="19050">
            <a:solidFill>
              <a:schemeClr val="dk2"/>
            </a:solidFill>
            <a:prstDash val="solid"/>
            <a:round/>
            <a:headEnd len="med" w="med" type="oval"/>
            <a:tailEnd len="med" w="med" type="stealth"/>
          </a:ln>
        </p:spPr>
      </p:cxnSp>
      <p:cxnSp>
        <p:nvCxnSpPr>
          <p:cNvPr id="118" name="Google Shape;118;p16"/>
          <p:cNvCxnSpPr/>
          <p:nvPr/>
        </p:nvCxnSpPr>
        <p:spPr>
          <a:xfrm>
            <a:off x="5504375" y="2444100"/>
            <a:ext cx="1570800" cy="658200"/>
          </a:xfrm>
          <a:prstGeom prst="curvedConnector3">
            <a:avLst>
              <a:gd fmla="val 50000" name="adj1"/>
            </a:avLst>
          </a:prstGeom>
          <a:noFill/>
          <a:ln cap="flat" cmpd="sng" w="19050">
            <a:solidFill>
              <a:schemeClr val="dk2"/>
            </a:solidFill>
            <a:prstDash val="solid"/>
            <a:round/>
            <a:headEnd len="med" w="med" type="oval"/>
            <a:tailEnd len="med" w="med" type="stealth"/>
          </a:ln>
        </p:spPr>
      </p:cxnSp>
      <p:cxnSp>
        <p:nvCxnSpPr>
          <p:cNvPr id="119" name="Google Shape;119;p16"/>
          <p:cNvCxnSpPr/>
          <p:nvPr/>
        </p:nvCxnSpPr>
        <p:spPr>
          <a:xfrm flipH="1" rot="-5400000">
            <a:off x="1592050" y="3247825"/>
            <a:ext cx="1470000" cy="702900"/>
          </a:xfrm>
          <a:prstGeom prst="curvedConnector3">
            <a:avLst>
              <a:gd fmla="val 50000" name="adj1"/>
            </a:avLst>
          </a:prstGeom>
          <a:noFill/>
          <a:ln cap="flat" cmpd="sng" w="19050">
            <a:solidFill>
              <a:schemeClr val="dk2"/>
            </a:solidFill>
            <a:prstDash val="solid"/>
            <a:round/>
            <a:headEnd len="med" w="med" type="oval"/>
            <a:tailEnd len="med" w="med" type="stealth"/>
          </a:ln>
        </p:spPr>
      </p:cxnSp>
      <p:sp>
        <p:nvSpPr>
          <p:cNvPr id="120" name="Google Shape;120;p16"/>
          <p:cNvSpPr txBox="1"/>
          <p:nvPr/>
        </p:nvSpPr>
        <p:spPr>
          <a:xfrm>
            <a:off x="287525" y="3769075"/>
            <a:ext cx="207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latin typeface="Source Sans Pro"/>
                <a:ea typeface="Source Sans Pro"/>
                <a:cs typeface="Source Sans Pro"/>
                <a:sym typeface="Source Sans Pro"/>
              </a:rPr>
              <a:t>Education</a:t>
            </a:r>
            <a:endParaRPr b="1" sz="3000">
              <a:latin typeface="Source Sans Pro"/>
              <a:ea typeface="Source Sans Pro"/>
              <a:cs typeface="Source Sans Pro"/>
              <a:sym typeface="Source Sans Pro"/>
            </a:endParaRPr>
          </a:p>
        </p:txBody>
      </p:sp>
      <p:sp>
        <p:nvSpPr>
          <p:cNvPr id="121" name="Google Shape;121;p16"/>
          <p:cNvSpPr txBox="1"/>
          <p:nvPr/>
        </p:nvSpPr>
        <p:spPr>
          <a:xfrm>
            <a:off x="1402175" y="4403650"/>
            <a:ext cx="3044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Source Sans Pro"/>
                <a:ea typeface="Source Sans Pro"/>
                <a:cs typeface="Source Sans Pro"/>
                <a:sym typeface="Source Sans Pro"/>
              </a:rPr>
              <a:t>Personal Development</a:t>
            </a:r>
            <a:endParaRPr sz="2000">
              <a:latin typeface="Source Sans Pro"/>
              <a:ea typeface="Source Sans Pro"/>
              <a:cs typeface="Source Sans Pro"/>
              <a:sym typeface="Source Sans Pro"/>
            </a:endParaRPr>
          </a:p>
        </p:txBody>
      </p:sp>
      <p:sp>
        <p:nvSpPr>
          <p:cNvPr id="122" name="Google Shape;122;p16"/>
          <p:cNvSpPr txBox="1"/>
          <p:nvPr/>
        </p:nvSpPr>
        <p:spPr>
          <a:xfrm>
            <a:off x="4446575" y="3551700"/>
            <a:ext cx="276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Raleway"/>
                <a:ea typeface="Raleway"/>
                <a:cs typeface="Raleway"/>
                <a:sym typeface="Raleway"/>
              </a:rPr>
              <a:t>Relationships</a:t>
            </a:r>
            <a:endParaRPr b="1" sz="3000">
              <a:latin typeface="Raleway"/>
              <a:ea typeface="Raleway"/>
              <a:cs typeface="Raleway"/>
              <a:sym typeface="Raleway"/>
            </a:endParaRPr>
          </a:p>
        </p:txBody>
      </p:sp>
      <p:sp>
        <p:nvSpPr>
          <p:cNvPr id="123" name="Google Shape;123;p16"/>
          <p:cNvSpPr txBox="1"/>
          <p:nvPr/>
        </p:nvSpPr>
        <p:spPr>
          <a:xfrm>
            <a:off x="7075175" y="2864275"/>
            <a:ext cx="1666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Source Sans Pro"/>
                <a:ea typeface="Source Sans Pro"/>
                <a:cs typeface="Source Sans Pro"/>
                <a:sym typeface="Source Sans Pro"/>
              </a:rPr>
              <a:t>Workplace</a:t>
            </a:r>
            <a:endParaRPr sz="20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00" y="11650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Interviewees</a:t>
            </a:r>
            <a:endParaRPr/>
          </a:p>
        </p:txBody>
      </p:sp>
      <p:sp>
        <p:nvSpPr>
          <p:cNvPr id="129" name="Google Shape;129;p17"/>
          <p:cNvSpPr txBox="1"/>
          <p:nvPr>
            <p:ph type="title"/>
          </p:nvPr>
        </p:nvSpPr>
        <p:spPr>
          <a:xfrm>
            <a:off x="3004025" y="2431775"/>
            <a:ext cx="11055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Mercy</a:t>
            </a:r>
            <a:endParaRPr sz="2200"/>
          </a:p>
        </p:txBody>
      </p:sp>
      <p:sp>
        <p:nvSpPr>
          <p:cNvPr id="130" name="Google Shape;130;p17"/>
          <p:cNvSpPr txBox="1"/>
          <p:nvPr>
            <p:ph type="title"/>
          </p:nvPr>
        </p:nvSpPr>
        <p:spPr>
          <a:xfrm>
            <a:off x="4872475" y="2431775"/>
            <a:ext cx="14133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Mike</a:t>
            </a:r>
            <a:r>
              <a:rPr lang="en" sz="2200"/>
              <a:t> </a:t>
            </a:r>
            <a:endParaRPr sz="2200"/>
          </a:p>
        </p:txBody>
      </p:sp>
      <p:sp>
        <p:nvSpPr>
          <p:cNvPr id="131" name="Google Shape;131;p17"/>
          <p:cNvSpPr txBox="1"/>
          <p:nvPr>
            <p:ph type="title"/>
          </p:nvPr>
        </p:nvSpPr>
        <p:spPr>
          <a:xfrm>
            <a:off x="7180689" y="2431763"/>
            <a:ext cx="952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Lydia </a:t>
            </a:r>
            <a:endParaRPr sz="2200"/>
          </a:p>
        </p:txBody>
      </p:sp>
      <p:sp>
        <p:nvSpPr>
          <p:cNvPr id="132" name="Google Shape;132;p17"/>
          <p:cNvSpPr txBox="1"/>
          <p:nvPr>
            <p:ph type="title"/>
          </p:nvPr>
        </p:nvSpPr>
        <p:spPr>
          <a:xfrm>
            <a:off x="860075" y="2431775"/>
            <a:ext cx="12537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Reid</a:t>
            </a:r>
            <a:endParaRPr sz="2200"/>
          </a:p>
        </p:txBody>
      </p:sp>
      <p:pic>
        <p:nvPicPr>
          <p:cNvPr id="133" name="Google Shape;133;p17"/>
          <p:cNvPicPr preferRelativeResize="0"/>
          <p:nvPr/>
        </p:nvPicPr>
        <p:blipFill>
          <a:blip r:embed="rId3">
            <a:alphaModFix/>
          </a:blip>
          <a:stretch>
            <a:fillRect/>
          </a:stretch>
        </p:blipFill>
        <p:spPr>
          <a:xfrm>
            <a:off x="2838737" y="964775"/>
            <a:ext cx="1379375" cy="1379375"/>
          </a:xfrm>
          <a:prstGeom prst="rect">
            <a:avLst/>
          </a:prstGeom>
          <a:noFill/>
          <a:ln>
            <a:noFill/>
          </a:ln>
        </p:spPr>
      </p:pic>
      <p:pic>
        <p:nvPicPr>
          <p:cNvPr id="134" name="Google Shape;134;p17"/>
          <p:cNvPicPr preferRelativeResize="0"/>
          <p:nvPr/>
        </p:nvPicPr>
        <p:blipFill>
          <a:blip r:embed="rId4">
            <a:alphaModFix/>
          </a:blip>
          <a:stretch>
            <a:fillRect/>
          </a:stretch>
        </p:blipFill>
        <p:spPr>
          <a:xfrm>
            <a:off x="6967390" y="964800"/>
            <a:ext cx="1379390" cy="1379375"/>
          </a:xfrm>
          <a:prstGeom prst="rect">
            <a:avLst/>
          </a:prstGeom>
          <a:noFill/>
          <a:ln>
            <a:noFill/>
          </a:ln>
        </p:spPr>
      </p:pic>
      <p:pic>
        <p:nvPicPr>
          <p:cNvPr id="135" name="Google Shape;135;p17"/>
          <p:cNvPicPr preferRelativeResize="0"/>
          <p:nvPr/>
        </p:nvPicPr>
        <p:blipFill>
          <a:blip r:embed="rId5">
            <a:alphaModFix/>
          </a:blip>
          <a:stretch>
            <a:fillRect/>
          </a:stretch>
        </p:blipFill>
        <p:spPr>
          <a:xfrm>
            <a:off x="4903063" y="964788"/>
            <a:ext cx="1379390" cy="1379375"/>
          </a:xfrm>
          <a:prstGeom prst="rect">
            <a:avLst/>
          </a:prstGeom>
          <a:noFill/>
          <a:ln>
            <a:noFill/>
          </a:ln>
        </p:spPr>
      </p:pic>
      <p:pic>
        <p:nvPicPr>
          <p:cNvPr id="136" name="Google Shape;136;p17"/>
          <p:cNvPicPr preferRelativeResize="0"/>
          <p:nvPr/>
        </p:nvPicPr>
        <p:blipFill>
          <a:blip r:embed="rId6">
            <a:alphaModFix/>
          </a:blip>
          <a:stretch>
            <a:fillRect/>
          </a:stretch>
        </p:blipFill>
        <p:spPr>
          <a:xfrm>
            <a:off x="797230" y="964800"/>
            <a:ext cx="1379390" cy="1379375"/>
          </a:xfrm>
          <a:prstGeom prst="rect">
            <a:avLst/>
          </a:prstGeom>
          <a:noFill/>
          <a:ln>
            <a:noFill/>
          </a:ln>
        </p:spPr>
      </p:pic>
      <p:cxnSp>
        <p:nvCxnSpPr>
          <p:cNvPr id="137" name="Google Shape;137;p17"/>
          <p:cNvCxnSpPr/>
          <p:nvPr/>
        </p:nvCxnSpPr>
        <p:spPr>
          <a:xfrm>
            <a:off x="905975" y="2931450"/>
            <a:ext cx="1161900" cy="0"/>
          </a:xfrm>
          <a:prstGeom prst="straightConnector1">
            <a:avLst/>
          </a:prstGeom>
          <a:noFill/>
          <a:ln cap="flat" cmpd="sng" w="28575">
            <a:solidFill>
              <a:schemeClr val="dk2"/>
            </a:solidFill>
            <a:prstDash val="solid"/>
            <a:round/>
            <a:headEnd len="med" w="med" type="none"/>
            <a:tailEnd len="med" w="med" type="none"/>
          </a:ln>
        </p:spPr>
      </p:cxnSp>
      <p:cxnSp>
        <p:nvCxnSpPr>
          <p:cNvPr id="138" name="Google Shape;138;p17"/>
          <p:cNvCxnSpPr/>
          <p:nvPr/>
        </p:nvCxnSpPr>
        <p:spPr>
          <a:xfrm>
            <a:off x="2947475" y="2931450"/>
            <a:ext cx="1161900" cy="0"/>
          </a:xfrm>
          <a:prstGeom prst="straightConnector1">
            <a:avLst/>
          </a:prstGeom>
          <a:noFill/>
          <a:ln cap="flat" cmpd="sng" w="28575">
            <a:solidFill>
              <a:schemeClr val="dk2"/>
            </a:solidFill>
            <a:prstDash val="solid"/>
            <a:round/>
            <a:headEnd len="med" w="med" type="none"/>
            <a:tailEnd len="med" w="med" type="none"/>
          </a:ln>
        </p:spPr>
      </p:cxnSp>
      <p:cxnSp>
        <p:nvCxnSpPr>
          <p:cNvPr id="139" name="Google Shape;139;p17"/>
          <p:cNvCxnSpPr/>
          <p:nvPr/>
        </p:nvCxnSpPr>
        <p:spPr>
          <a:xfrm>
            <a:off x="5011813" y="2931450"/>
            <a:ext cx="1161900" cy="0"/>
          </a:xfrm>
          <a:prstGeom prst="straightConnector1">
            <a:avLst/>
          </a:prstGeom>
          <a:noFill/>
          <a:ln cap="flat" cmpd="sng" w="28575">
            <a:solidFill>
              <a:schemeClr val="dk2"/>
            </a:solidFill>
            <a:prstDash val="solid"/>
            <a:round/>
            <a:headEnd len="med" w="med" type="none"/>
            <a:tailEnd len="med" w="med" type="none"/>
          </a:ln>
        </p:spPr>
      </p:cxnSp>
      <p:cxnSp>
        <p:nvCxnSpPr>
          <p:cNvPr id="140" name="Google Shape;140;p17"/>
          <p:cNvCxnSpPr/>
          <p:nvPr/>
        </p:nvCxnSpPr>
        <p:spPr>
          <a:xfrm>
            <a:off x="7076138" y="2931450"/>
            <a:ext cx="1161900" cy="0"/>
          </a:xfrm>
          <a:prstGeom prst="straightConnector1">
            <a:avLst/>
          </a:prstGeom>
          <a:noFill/>
          <a:ln cap="flat" cmpd="sng" w="28575">
            <a:solidFill>
              <a:schemeClr val="dk2"/>
            </a:solidFill>
            <a:prstDash val="solid"/>
            <a:round/>
            <a:headEnd len="med" w="med" type="none"/>
            <a:tailEnd len="med" w="med" type="none"/>
          </a:ln>
        </p:spPr>
      </p:cxnSp>
      <p:pic>
        <p:nvPicPr>
          <p:cNvPr id="141" name="Google Shape;141;p17"/>
          <p:cNvPicPr preferRelativeResize="0"/>
          <p:nvPr/>
        </p:nvPicPr>
        <p:blipFill>
          <a:blip r:embed="rId7">
            <a:alphaModFix/>
          </a:blip>
          <a:stretch>
            <a:fillRect/>
          </a:stretch>
        </p:blipFill>
        <p:spPr>
          <a:xfrm>
            <a:off x="6844784" y="833942"/>
            <a:ext cx="1636125" cy="1636125"/>
          </a:xfrm>
          <a:prstGeom prst="rect">
            <a:avLst/>
          </a:prstGeom>
          <a:noFill/>
          <a:ln>
            <a:noFill/>
          </a:ln>
        </p:spPr>
      </p:pic>
      <p:pic>
        <p:nvPicPr>
          <p:cNvPr id="142" name="Google Shape;142;p17"/>
          <p:cNvPicPr preferRelativeResize="0"/>
          <p:nvPr/>
        </p:nvPicPr>
        <p:blipFill>
          <a:blip r:embed="rId8">
            <a:alphaModFix/>
          </a:blip>
          <a:stretch>
            <a:fillRect/>
          </a:stretch>
        </p:blipFill>
        <p:spPr>
          <a:xfrm>
            <a:off x="4762350" y="714675"/>
            <a:ext cx="1668075" cy="1781356"/>
          </a:xfrm>
          <a:prstGeom prst="rect">
            <a:avLst/>
          </a:prstGeom>
          <a:noFill/>
          <a:ln>
            <a:noFill/>
          </a:ln>
        </p:spPr>
      </p:pic>
      <p:pic>
        <p:nvPicPr>
          <p:cNvPr id="143" name="Google Shape;143;p17"/>
          <p:cNvPicPr preferRelativeResize="0"/>
          <p:nvPr/>
        </p:nvPicPr>
        <p:blipFill>
          <a:blip r:embed="rId9">
            <a:alphaModFix/>
          </a:blip>
          <a:stretch>
            <a:fillRect/>
          </a:stretch>
        </p:blipFill>
        <p:spPr>
          <a:xfrm>
            <a:off x="780250" y="810450"/>
            <a:ext cx="1413350" cy="1550770"/>
          </a:xfrm>
          <a:prstGeom prst="rect">
            <a:avLst/>
          </a:prstGeom>
          <a:noFill/>
          <a:ln>
            <a:noFill/>
          </a:ln>
        </p:spPr>
      </p:pic>
      <p:pic>
        <p:nvPicPr>
          <p:cNvPr id="144" name="Google Shape;144;p17"/>
          <p:cNvPicPr preferRelativeResize="0"/>
          <p:nvPr/>
        </p:nvPicPr>
        <p:blipFill>
          <a:blip r:embed="rId10">
            <a:alphaModFix/>
          </a:blip>
          <a:stretch>
            <a:fillRect/>
          </a:stretch>
        </p:blipFill>
        <p:spPr>
          <a:xfrm>
            <a:off x="2823720" y="939695"/>
            <a:ext cx="1436663" cy="1441237"/>
          </a:xfrm>
          <a:prstGeom prst="rect">
            <a:avLst/>
          </a:prstGeom>
          <a:noFill/>
          <a:ln>
            <a:noFill/>
          </a:ln>
        </p:spPr>
      </p:pic>
      <p:sp>
        <p:nvSpPr>
          <p:cNvPr id="145" name="Google Shape;145;p17"/>
          <p:cNvSpPr txBox="1"/>
          <p:nvPr>
            <p:ph type="title"/>
          </p:nvPr>
        </p:nvSpPr>
        <p:spPr>
          <a:xfrm>
            <a:off x="575825" y="3075925"/>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21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College Student</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Stargardt's disease</a:t>
            </a:r>
            <a:endParaRPr b="0" sz="1400"/>
          </a:p>
          <a:p>
            <a:pPr indent="0" lvl="0" marL="0" rtl="0" algn="ctr">
              <a:spcBef>
                <a:spcPts val="0"/>
              </a:spcBef>
              <a:spcAft>
                <a:spcPts val="0"/>
              </a:spcAft>
              <a:buNone/>
            </a:pPr>
            <a:r>
              <a:rPr b="0" lang="en" sz="1400"/>
              <a:t>(Visually impaired)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sp>
        <p:nvSpPr>
          <p:cNvPr id="146" name="Google Shape;146;p17"/>
          <p:cNvSpPr txBox="1"/>
          <p:nvPr>
            <p:ph type="title"/>
          </p:nvPr>
        </p:nvSpPr>
        <p:spPr>
          <a:xfrm>
            <a:off x="2617325" y="3075925"/>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61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Stay-at-home mom</a:t>
            </a:r>
            <a:endParaRPr b="0" sz="1400"/>
          </a:p>
          <a:p>
            <a:pPr indent="0" lvl="0" marL="0" rtl="0" algn="ctr">
              <a:spcBef>
                <a:spcPts val="0"/>
              </a:spcBef>
              <a:spcAft>
                <a:spcPts val="0"/>
              </a:spcAft>
              <a:buNone/>
            </a:pPr>
            <a:r>
              <a:t/>
            </a:r>
            <a:endParaRPr b="0" sz="600"/>
          </a:p>
          <a:p>
            <a:pPr indent="0" lvl="0" marL="0" rtl="0" algn="ctr">
              <a:spcBef>
                <a:spcPts val="0"/>
              </a:spcBef>
              <a:spcAft>
                <a:spcPts val="0"/>
              </a:spcAft>
              <a:buNone/>
            </a:pPr>
            <a:r>
              <a:rPr b="0" lang="en" sz="1400"/>
              <a:t>23 year old d</a:t>
            </a:r>
            <a:r>
              <a:rPr b="0" lang="en" sz="1400"/>
              <a:t>aughter with Sotos Syndrome and ADHD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sp>
        <p:nvSpPr>
          <p:cNvPr id="147" name="Google Shape;147;p17"/>
          <p:cNvSpPr txBox="1"/>
          <p:nvPr>
            <p:ph type="title"/>
          </p:nvPr>
        </p:nvSpPr>
        <p:spPr>
          <a:xfrm>
            <a:off x="4685288" y="3075925"/>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31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Professor</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Misdiagnosed Pseudotumor cerebri </a:t>
            </a:r>
            <a:endParaRPr b="0" sz="1400"/>
          </a:p>
          <a:p>
            <a:pPr indent="0" lvl="0" marL="0" rtl="0" algn="ctr">
              <a:spcBef>
                <a:spcPts val="0"/>
              </a:spcBef>
              <a:spcAft>
                <a:spcPts val="0"/>
              </a:spcAft>
              <a:buNone/>
            </a:pPr>
            <a:r>
              <a:rPr b="0" lang="en" sz="1400"/>
              <a:t>(Blind)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sp>
        <p:nvSpPr>
          <p:cNvPr id="148" name="Google Shape;148;p17"/>
          <p:cNvSpPr txBox="1"/>
          <p:nvPr>
            <p:ph type="title"/>
          </p:nvPr>
        </p:nvSpPr>
        <p:spPr>
          <a:xfrm>
            <a:off x="6745975" y="3075925"/>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21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Stanford Student</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Dyslexia</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p:nvPr/>
        </p:nvSpPr>
        <p:spPr>
          <a:xfrm>
            <a:off x="478960" y="1360300"/>
            <a:ext cx="3874500" cy="1494900"/>
          </a:xfrm>
          <a:prstGeom prst="flowChartAlternateProcess">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54" name="Google Shape;154;p18"/>
          <p:cNvSpPr txBox="1"/>
          <p:nvPr/>
        </p:nvSpPr>
        <p:spPr>
          <a:xfrm>
            <a:off x="624588" y="1507450"/>
            <a:ext cx="35832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sz="2000">
                <a:solidFill>
                  <a:schemeClr val="dk2"/>
                </a:solidFill>
                <a:latin typeface="Raleway"/>
                <a:ea typeface="Raleway"/>
                <a:cs typeface="Raleway"/>
                <a:sym typeface="Raleway"/>
              </a:rPr>
              <a:t>How have you been able to </a:t>
            </a:r>
            <a:r>
              <a:rPr b="1" lang="en" sz="2000">
                <a:solidFill>
                  <a:schemeClr val="accent2"/>
                </a:solidFill>
                <a:latin typeface="Raleway"/>
                <a:ea typeface="Raleway"/>
                <a:cs typeface="Raleway"/>
                <a:sym typeface="Raleway"/>
              </a:rPr>
              <a:t>adapt</a:t>
            </a:r>
            <a:r>
              <a:rPr lang="en" sz="2000">
                <a:solidFill>
                  <a:schemeClr val="dk2"/>
                </a:solidFill>
                <a:latin typeface="Raleway"/>
                <a:ea typeface="Raleway"/>
                <a:cs typeface="Raleway"/>
                <a:sym typeface="Raleway"/>
              </a:rPr>
              <a:t> to limitations or barriers you have faced?</a:t>
            </a:r>
            <a:endParaRPr sz="2000">
              <a:latin typeface="Raleway"/>
              <a:ea typeface="Raleway"/>
              <a:cs typeface="Raleway"/>
              <a:sym typeface="Raleway"/>
            </a:endParaRPr>
          </a:p>
        </p:txBody>
      </p:sp>
      <p:sp>
        <p:nvSpPr>
          <p:cNvPr id="155" name="Google Shape;155;p18"/>
          <p:cNvSpPr/>
          <p:nvPr/>
        </p:nvSpPr>
        <p:spPr>
          <a:xfrm>
            <a:off x="4771800" y="1360310"/>
            <a:ext cx="3874500" cy="1494900"/>
          </a:xfrm>
          <a:prstGeom prst="flowChartAlternateProcess">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56" name="Google Shape;156;p18"/>
          <p:cNvSpPr txBox="1"/>
          <p:nvPr/>
        </p:nvSpPr>
        <p:spPr>
          <a:xfrm>
            <a:off x="4944151" y="1507450"/>
            <a:ext cx="35298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sz="2000">
                <a:solidFill>
                  <a:schemeClr val="dk2"/>
                </a:solidFill>
                <a:latin typeface="Raleway"/>
                <a:ea typeface="Raleway"/>
                <a:cs typeface="Raleway"/>
                <a:sym typeface="Raleway"/>
              </a:rPr>
              <a:t>A time you felt </a:t>
            </a:r>
            <a:r>
              <a:rPr b="1" lang="en" sz="2000">
                <a:solidFill>
                  <a:schemeClr val="accent2"/>
                </a:solidFill>
                <a:latin typeface="Raleway"/>
                <a:ea typeface="Raleway"/>
                <a:cs typeface="Raleway"/>
                <a:sym typeface="Raleway"/>
              </a:rPr>
              <a:t>empowered</a:t>
            </a:r>
            <a:r>
              <a:rPr lang="en" sz="2000">
                <a:solidFill>
                  <a:schemeClr val="dk2"/>
                </a:solidFill>
                <a:latin typeface="Raleway"/>
                <a:ea typeface="Raleway"/>
                <a:cs typeface="Raleway"/>
                <a:sym typeface="Raleway"/>
              </a:rPr>
              <a:t> by overcoming some aspect of your disability?</a:t>
            </a:r>
            <a:endParaRPr sz="2000">
              <a:latin typeface="Raleway"/>
              <a:ea typeface="Raleway"/>
              <a:cs typeface="Raleway"/>
              <a:sym typeface="Raleway"/>
            </a:endParaRPr>
          </a:p>
        </p:txBody>
      </p:sp>
      <p:sp>
        <p:nvSpPr>
          <p:cNvPr id="157" name="Google Shape;157;p18"/>
          <p:cNvSpPr/>
          <p:nvPr/>
        </p:nvSpPr>
        <p:spPr>
          <a:xfrm>
            <a:off x="478925" y="3167660"/>
            <a:ext cx="3874500" cy="1494900"/>
          </a:xfrm>
          <a:prstGeom prst="flowChartAlternateProcess">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58" name="Google Shape;158;p18"/>
          <p:cNvSpPr/>
          <p:nvPr/>
        </p:nvSpPr>
        <p:spPr>
          <a:xfrm>
            <a:off x="4790550" y="3136260"/>
            <a:ext cx="3874500" cy="1494900"/>
          </a:xfrm>
          <a:prstGeom prst="flowChartAlternateProcess">
            <a:avLst/>
          </a:prstGeom>
          <a:solidFill>
            <a:schemeClr val="lt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59" name="Google Shape;159;p18"/>
          <p:cNvSpPr txBox="1"/>
          <p:nvPr/>
        </p:nvSpPr>
        <p:spPr>
          <a:xfrm>
            <a:off x="584675" y="3137800"/>
            <a:ext cx="3663000" cy="15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sz="2000">
                <a:solidFill>
                  <a:schemeClr val="dk2"/>
                </a:solidFill>
                <a:latin typeface="Raleway"/>
                <a:ea typeface="Raleway"/>
                <a:cs typeface="Raleway"/>
                <a:sym typeface="Raleway"/>
              </a:rPr>
              <a:t>Something you spend a lot of </a:t>
            </a:r>
            <a:r>
              <a:rPr b="1" lang="en" sz="2000">
                <a:solidFill>
                  <a:schemeClr val="accent2"/>
                </a:solidFill>
                <a:latin typeface="Raleway"/>
                <a:ea typeface="Raleway"/>
                <a:cs typeface="Raleway"/>
                <a:sym typeface="Raleway"/>
              </a:rPr>
              <a:t>time</a:t>
            </a:r>
            <a:r>
              <a:rPr lang="en" sz="2000">
                <a:solidFill>
                  <a:schemeClr val="dk2"/>
                </a:solidFill>
                <a:latin typeface="Raleway"/>
                <a:ea typeface="Raleway"/>
                <a:cs typeface="Raleway"/>
                <a:sym typeface="Raleway"/>
              </a:rPr>
              <a:t> doing that other people don’t have to worry about?</a:t>
            </a:r>
            <a:endParaRPr sz="2000">
              <a:latin typeface="Raleway"/>
              <a:ea typeface="Raleway"/>
              <a:cs typeface="Raleway"/>
              <a:sym typeface="Raleway"/>
            </a:endParaRPr>
          </a:p>
        </p:txBody>
      </p:sp>
      <p:sp>
        <p:nvSpPr>
          <p:cNvPr id="160" name="Google Shape;160;p18"/>
          <p:cNvSpPr txBox="1"/>
          <p:nvPr/>
        </p:nvSpPr>
        <p:spPr>
          <a:xfrm>
            <a:off x="4936200" y="3106400"/>
            <a:ext cx="3583200" cy="15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sz="2000">
                <a:solidFill>
                  <a:schemeClr val="dk2"/>
                </a:solidFill>
                <a:latin typeface="Raleway"/>
                <a:ea typeface="Raleway"/>
                <a:cs typeface="Raleway"/>
                <a:sym typeface="Raleway"/>
              </a:rPr>
              <a:t>Was there ever a time you did something that someone </a:t>
            </a:r>
            <a:r>
              <a:rPr b="1" lang="en" sz="2000">
                <a:solidFill>
                  <a:schemeClr val="accent2"/>
                </a:solidFill>
                <a:latin typeface="Raleway"/>
                <a:ea typeface="Raleway"/>
                <a:cs typeface="Raleway"/>
                <a:sym typeface="Raleway"/>
              </a:rPr>
              <a:t>said you</a:t>
            </a:r>
            <a:r>
              <a:rPr lang="en" sz="2000">
                <a:solidFill>
                  <a:schemeClr val="dk2"/>
                </a:solidFill>
                <a:latin typeface="Raleway"/>
                <a:ea typeface="Raleway"/>
                <a:cs typeface="Raleway"/>
                <a:sym typeface="Raleway"/>
              </a:rPr>
              <a:t> </a:t>
            </a:r>
            <a:r>
              <a:rPr b="1" lang="en" sz="2000">
                <a:solidFill>
                  <a:schemeClr val="accent2"/>
                </a:solidFill>
                <a:latin typeface="Raleway"/>
                <a:ea typeface="Raleway"/>
                <a:cs typeface="Raleway"/>
                <a:sym typeface="Raleway"/>
              </a:rPr>
              <a:t>couldn’t</a:t>
            </a:r>
            <a:r>
              <a:rPr lang="en" sz="2000">
                <a:solidFill>
                  <a:schemeClr val="dk2"/>
                </a:solidFill>
                <a:latin typeface="Raleway"/>
                <a:ea typeface="Raleway"/>
                <a:cs typeface="Raleway"/>
                <a:sym typeface="Raleway"/>
              </a:rPr>
              <a:t> do?</a:t>
            </a:r>
            <a:endParaRPr sz="2000">
              <a:latin typeface="Raleway"/>
              <a:ea typeface="Raleway"/>
              <a:cs typeface="Raleway"/>
              <a:sym typeface="Raleway"/>
            </a:endParaRPr>
          </a:p>
        </p:txBody>
      </p:sp>
      <p:sp>
        <p:nvSpPr>
          <p:cNvPr id="161" name="Google Shape;161;p18"/>
          <p:cNvSpPr txBox="1"/>
          <p:nvPr>
            <p:ph type="title"/>
          </p:nvPr>
        </p:nvSpPr>
        <p:spPr>
          <a:xfrm>
            <a:off x="311700" y="3131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Some Questions We Asked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9"/>
          <p:cNvPicPr preferRelativeResize="0"/>
          <p:nvPr/>
        </p:nvPicPr>
        <p:blipFill rotWithShape="1">
          <a:blip r:embed="rId3">
            <a:alphaModFix/>
          </a:blip>
          <a:srcRect b="5373" l="0" r="0" t="5817"/>
          <a:stretch/>
        </p:blipFill>
        <p:spPr>
          <a:xfrm>
            <a:off x="1898425" y="0"/>
            <a:ext cx="6959176" cy="5090750"/>
          </a:xfrm>
          <a:prstGeom prst="rect">
            <a:avLst/>
          </a:prstGeom>
          <a:noFill/>
          <a:ln>
            <a:noFill/>
          </a:ln>
        </p:spPr>
      </p:pic>
      <p:sp>
        <p:nvSpPr>
          <p:cNvPr id="167" name="Google Shape;167;p19"/>
          <p:cNvSpPr txBox="1"/>
          <p:nvPr>
            <p:ph type="title"/>
          </p:nvPr>
        </p:nvSpPr>
        <p:spPr>
          <a:xfrm>
            <a:off x="564900" y="2384213"/>
            <a:ext cx="12537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Reid</a:t>
            </a:r>
            <a:endParaRPr sz="2200"/>
          </a:p>
        </p:txBody>
      </p:sp>
      <p:pic>
        <p:nvPicPr>
          <p:cNvPr id="168" name="Google Shape;168;p19"/>
          <p:cNvPicPr preferRelativeResize="0"/>
          <p:nvPr/>
        </p:nvPicPr>
        <p:blipFill>
          <a:blip r:embed="rId4">
            <a:alphaModFix/>
          </a:blip>
          <a:stretch>
            <a:fillRect/>
          </a:stretch>
        </p:blipFill>
        <p:spPr>
          <a:xfrm>
            <a:off x="485075" y="762888"/>
            <a:ext cx="1413350" cy="1550770"/>
          </a:xfrm>
          <a:prstGeom prst="rect">
            <a:avLst/>
          </a:prstGeom>
          <a:noFill/>
          <a:ln>
            <a:noFill/>
          </a:ln>
        </p:spPr>
      </p:pic>
      <p:sp>
        <p:nvSpPr>
          <p:cNvPr id="169" name="Google Shape;169;p19"/>
          <p:cNvSpPr txBox="1"/>
          <p:nvPr>
            <p:ph type="title"/>
          </p:nvPr>
        </p:nvSpPr>
        <p:spPr>
          <a:xfrm>
            <a:off x="280650" y="2998000"/>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21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College Student</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Stargardt's disease</a:t>
            </a:r>
            <a:endParaRPr b="0" sz="1400"/>
          </a:p>
          <a:p>
            <a:pPr indent="0" lvl="0" marL="0" rtl="0" algn="ctr">
              <a:spcBef>
                <a:spcPts val="0"/>
              </a:spcBef>
              <a:spcAft>
                <a:spcPts val="0"/>
              </a:spcAft>
              <a:buNone/>
            </a:pPr>
            <a:r>
              <a:rPr b="0" lang="en" sz="1400"/>
              <a:t>(Visually impaired)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0"/>
          <p:cNvPicPr preferRelativeResize="0"/>
          <p:nvPr/>
        </p:nvPicPr>
        <p:blipFill rotWithShape="1">
          <a:blip r:embed="rId3">
            <a:alphaModFix/>
          </a:blip>
          <a:srcRect b="5373" l="0" r="0" t="5817"/>
          <a:stretch/>
        </p:blipFill>
        <p:spPr>
          <a:xfrm>
            <a:off x="1898425" y="0"/>
            <a:ext cx="6959176" cy="5090750"/>
          </a:xfrm>
          <a:prstGeom prst="rect">
            <a:avLst/>
          </a:prstGeom>
          <a:noFill/>
          <a:ln>
            <a:noFill/>
          </a:ln>
        </p:spPr>
      </p:pic>
      <p:sp>
        <p:nvSpPr>
          <p:cNvPr id="175" name="Google Shape;175;p20"/>
          <p:cNvSpPr txBox="1"/>
          <p:nvPr>
            <p:ph type="title"/>
          </p:nvPr>
        </p:nvSpPr>
        <p:spPr>
          <a:xfrm>
            <a:off x="564900" y="2384213"/>
            <a:ext cx="12537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Reid</a:t>
            </a:r>
            <a:endParaRPr sz="2200"/>
          </a:p>
        </p:txBody>
      </p:sp>
      <p:pic>
        <p:nvPicPr>
          <p:cNvPr id="176" name="Google Shape;176;p20"/>
          <p:cNvPicPr preferRelativeResize="0"/>
          <p:nvPr/>
        </p:nvPicPr>
        <p:blipFill>
          <a:blip r:embed="rId4">
            <a:alphaModFix/>
          </a:blip>
          <a:stretch>
            <a:fillRect/>
          </a:stretch>
        </p:blipFill>
        <p:spPr>
          <a:xfrm>
            <a:off x="485075" y="762888"/>
            <a:ext cx="1413350" cy="1550770"/>
          </a:xfrm>
          <a:prstGeom prst="rect">
            <a:avLst/>
          </a:prstGeom>
          <a:noFill/>
          <a:ln>
            <a:noFill/>
          </a:ln>
        </p:spPr>
      </p:pic>
      <p:sp>
        <p:nvSpPr>
          <p:cNvPr id="177" name="Google Shape;177;p20"/>
          <p:cNvSpPr txBox="1"/>
          <p:nvPr>
            <p:ph type="title"/>
          </p:nvPr>
        </p:nvSpPr>
        <p:spPr>
          <a:xfrm>
            <a:off x="280650" y="2998000"/>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21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College Student</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Stargardt's disease</a:t>
            </a:r>
            <a:endParaRPr b="0" sz="1400"/>
          </a:p>
          <a:p>
            <a:pPr indent="0" lvl="0" marL="0" rtl="0" algn="ctr">
              <a:spcBef>
                <a:spcPts val="0"/>
              </a:spcBef>
              <a:spcAft>
                <a:spcPts val="0"/>
              </a:spcAft>
              <a:buNone/>
            </a:pPr>
            <a:r>
              <a:rPr b="0" lang="en" sz="1400"/>
              <a:t>(Visually impaired)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pic>
        <p:nvPicPr>
          <p:cNvPr id="178" name="Google Shape;178;p20"/>
          <p:cNvPicPr preferRelativeResize="0"/>
          <p:nvPr/>
        </p:nvPicPr>
        <p:blipFill>
          <a:blip r:embed="rId5">
            <a:alphaModFix/>
          </a:blip>
          <a:stretch>
            <a:fillRect/>
          </a:stretch>
        </p:blipFill>
        <p:spPr>
          <a:xfrm>
            <a:off x="0" y="0"/>
            <a:ext cx="9144003" cy="5143501"/>
          </a:xfrm>
          <a:prstGeom prst="rect">
            <a:avLst/>
          </a:prstGeom>
          <a:noFill/>
          <a:ln>
            <a:noFill/>
          </a:ln>
        </p:spPr>
      </p:pic>
      <p:sp>
        <p:nvSpPr>
          <p:cNvPr id="179" name="Google Shape;179;p20"/>
          <p:cNvSpPr/>
          <p:nvPr/>
        </p:nvSpPr>
        <p:spPr>
          <a:xfrm>
            <a:off x="2202450" y="1701750"/>
            <a:ext cx="4739100" cy="1740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aleway"/>
                <a:ea typeface="Raleway"/>
                <a:cs typeface="Raleway"/>
                <a:sym typeface="Raleway"/>
              </a:rPr>
              <a:t>“Even people in my family… forget that I can’t see. Sometimes I feel bad for asking for help all the time… to my family and my friends.”</a:t>
            </a:r>
            <a:endParaRPr sz="18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533020" y="959645"/>
            <a:ext cx="1436663" cy="1441237"/>
          </a:xfrm>
          <a:prstGeom prst="rect">
            <a:avLst/>
          </a:prstGeom>
          <a:noFill/>
          <a:ln>
            <a:noFill/>
          </a:ln>
        </p:spPr>
      </p:pic>
      <p:sp>
        <p:nvSpPr>
          <p:cNvPr id="185" name="Google Shape;185;p21"/>
          <p:cNvSpPr txBox="1"/>
          <p:nvPr>
            <p:ph type="title"/>
          </p:nvPr>
        </p:nvSpPr>
        <p:spPr>
          <a:xfrm>
            <a:off x="747950" y="2400875"/>
            <a:ext cx="10068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Mercy</a:t>
            </a:r>
            <a:endParaRPr sz="2200"/>
          </a:p>
        </p:txBody>
      </p:sp>
      <p:pic>
        <p:nvPicPr>
          <p:cNvPr id="186" name="Google Shape;186;p21"/>
          <p:cNvPicPr preferRelativeResize="0"/>
          <p:nvPr/>
        </p:nvPicPr>
        <p:blipFill rotWithShape="1">
          <a:blip r:embed="rId4">
            <a:alphaModFix/>
          </a:blip>
          <a:srcRect b="4913" l="0" r="0" t="5912"/>
          <a:stretch/>
        </p:blipFill>
        <p:spPr>
          <a:xfrm>
            <a:off x="2071025" y="166200"/>
            <a:ext cx="6550277" cy="4811100"/>
          </a:xfrm>
          <a:prstGeom prst="rect">
            <a:avLst/>
          </a:prstGeom>
          <a:noFill/>
          <a:ln>
            <a:noFill/>
          </a:ln>
        </p:spPr>
      </p:pic>
      <p:sp>
        <p:nvSpPr>
          <p:cNvPr id="187" name="Google Shape;187;p21"/>
          <p:cNvSpPr txBox="1"/>
          <p:nvPr>
            <p:ph type="title"/>
          </p:nvPr>
        </p:nvSpPr>
        <p:spPr>
          <a:xfrm>
            <a:off x="340250" y="2937650"/>
            <a:ext cx="1822200" cy="12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t>61 years old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rPr b="0" lang="en" sz="1400"/>
              <a:t>Stay-at-home mom</a:t>
            </a:r>
            <a:endParaRPr b="0" sz="1400"/>
          </a:p>
          <a:p>
            <a:pPr indent="0" lvl="0" marL="0" rtl="0" algn="ctr">
              <a:spcBef>
                <a:spcPts val="0"/>
              </a:spcBef>
              <a:spcAft>
                <a:spcPts val="0"/>
              </a:spcAft>
              <a:buNone/>
            </a:pPr>
            <a:r>
              <a:t/>
            </a:r>
            <a:endParaRPr b="0" sz="600"/>
          </a:p>
          <a:p>
            <a:pPr indent="0" lvl="0" marL="0" rtl="0" algn="ctr">
              <a:spcBef>
                <a:spcPts val="0"/>
              </a:spcBef>
              <a:spcAft>
                <a:spcPts val="0"/>
              </a:spcAft>
              <a:buNone/>
            </a:pPr>
            <a:r>
              <a:rPr b="0" lang="en" sz="1400"/>
              <a:t>23 year old daughter with Sotos Syndrome and ADHD</a:t>
            </a:r>
            <a:endParaRPr b="0" sz="1400"/>
          </a:p>
          <a:p>
            <a:pPr indent="0" lvl="0" marL="0" rtl="0" algn="ctr">
              <a:spcBef>
                <a:spcPts val="0"/>
              </a:spcBef>
              <a:spcAft>
                <a:spcPts val="0"/>
              </a:spcAft>
              <a:buNone/>
            </a:pPr>
            <a:r>
              <a:t/>
            </a:r>
            <a:endParaRPr b="0" sz="1400"/>
          </a:p>
          <a:p>
            <a:pPr indent="0" lvl="0" marL="0" rtl="0" algn="ctr">
              <a:spcBef>
                <a:spcPts val="0"/>
              </a:spcBef>
              <a:spcAft>
                <a:spcPts val="0"/>
              </a:spcAft>
              <a:buNone/>
            </a:pPr>
            <a:r>
              <a:t/>
            </a:r>
            <a:endParaRPr b="0" sz="140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