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Default Extension="tiff" ContentType="image/tif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56" r:id="rId2"/>
    <p:sldId id="437" r:id="rId3"/>
    <p:sldId id="411" r:id="rId4"/>
    <p:sldId id="412" r:id="rId5"/>
    <p:sldId id="438" r:id="rId6"/>
    <p:sldId id="260" r:id="rId7"/>
    <p:sldId id="261" r:id="rId8"/>
    <p:sldId id="264" r:id="rId9"/>
    <p:sldId id="263" r:id="rId10"/>
    <p:sldId id="439"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432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0614"/>
  </p:normalViewPr>
  <p:slideViewPr>
    <p:cSldViewPr snapToGrid="0" snapToObjects="1" showGuides="1">
      <p:cViewPr varScale="1">
        <p:scale>
          <a:sx n="80" d="100"/>
          <a:sy n="80" d="100"/>
        </p:scale>
        <p:origin x="1056" y="18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34F4E6E-0336-0041-A6D7-E55DE85CA5EB}" type="datetimeFigureOut">
              <a:rPr lang="en-US" smtClean="0"/>
              <a:t>7/30/19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B0669AC-846E-8D48-B2F2-121263389EC0}" type="slidenum">
              <a:rPr lang="en-US" smtClean="0"/>
              <a:t>‹#›</a:t>
            </a:fld>
            <a:endParaRPr lang="en-US"/>
          </a:p>
        </p:txBody>
      </p:sp>
    </p:spTree>
    <p:extLst>
      <p:ext uri="{BB962C8B-B14F-4D97-AF65-F5344CB8AC3E}">
        <p14:creationId xmlns:p14="http://schemas.microsoft.com/office/powerpoint/2010/main" val="12691291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pPr marL="0" marR="0" indent="0" algn="l" defTabSz="457200" rtl="0" eaLnBrk="1" fontAlgn="auto" latinLnBrk="0" hangingPunct="1">
              <a:lnSpc>
                <a:spcPct val="100000"/>
              </a:lnSpc>
              <a:spcBef>
                <a:spcPts val="0"/>
              </a:spcBef>
              <a:spcAft>
                <a:spcPts val="0"/>
              </a:spcAft>
              <a:buClrTx/>
              <a:buSzTx/>
              <a:buFontTx/>
              <a:buNone/>
              <a:tabLst/>
              <a:defRPr/>
            </a:pPr>
            <a:r>
              <a:rPr lang="en-US" dirty="0"/>
              <a:t>Pollination</a:t>
            </a:r>
            <a:r>
              <a:rPr lang="en-US" baseline="0" dirty="0"/>
              <a:t> is one of the best studied types of interaction in Ecology and Evolutionary Biology. While these interactions were traditionally studied in a pairwise fashion,</a:t>
            </a:r>
            <a:endParaRPr lang="en-US" dirty="0"/>
          </a:p>
          <a:p>
            <a:endParaRPr lang="en-US" dirty="0"/>
          </a:p>
        </p:txBody>
      </p:sp>
      <p:sp>
        <p:nvSpPr>
          <p:cNvPr id="4" name="Slide Number Placeholder 3"/>
          <p:cNvSpPr>
            <a:spLocks noGrp="1"/>
          </p:cNvSpPr>
          <p:nvPr>
            <p:ph type="sldNum" sz="quarter" idx="10"/>
          </p:nvPr>
        </p:nvSpPr>
        <p:spPr/>
        <p:txBody>
          <a:bodyPr/>
          <a:lstStyle/>
          <a:p>
            <a:fld id="{8A4816B6-C516-F349-B8D5-62EBD268A046}" type="slidenum">
              <a:rPr lang="en-US" smtClean="0"/>
              <a:t>2</a:t>
            </a:fld>
            <a:endParaRPr lang="en-US"/>
          </a:p>
        </p:txBody>
      </p:sp>
    </p:spTree>
    <p:extLst>
      <p:ext uri="{BB962C8B-B14F-4D97-AF65-F5344CB8AC3E}">
        <p14:creationId xmlns:p14="http://schemas.microsoft.com/office/powerpoint/2010/main" val="15826901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a:p>
            <a:r>
              <a:rPr lang="en-US" baseline="0" dirty="0"/>
              <a:t>networks have been utilized more recently to capture the complexity of the community context in which interactions occur.</a:t>
            </a:r>
          </a:p>
          <a:p>
            <a:endParaRPr lang="en-US" baseline="0" dirty="0"/>
          </a:p>
          <a:p>
            <a:endParaRPr lang="en-US" baseline="0" dirty="0"/>
          </a:p>
          <a:p>
            <a:endParaRPr lang="en-US" dirty="0"/>
          </a:p>
        </p:txBody>
      </p:sp>
      <p:sp>
        <p:nvSpPr>
          <p:cNvPr id="4" name="Slide Number Placeholder 3"/>
          <p:cNvSpPr>
            <a:spLocks noGrp="1"/>
          </p:cNvSpPr>
          <p:nvPr>
            <p:ph type="sldNum" sz="quarter" idx="10"/>
          </p:nvPr>
        </p:nvSpPr>
        <p:spPr/>
        <p:txBody>
          <a:bodyPr/>
          <a:lstStyle/>
          <a:p>
            <a:fld id="{8A4816B6-C516-F349-B8D5-62EBD268A046}" type="slidenum">
              <a:rPr lang="en-US" smtClean="0"/>
              <a:t>3</a:t>
            </a:fld>
            <a:endParaRPr lang="en-US"/>
          </a:p>
        </p:txBody>
      </p:sp>
    </p:spTree>
    <p:extLst>
      <p:ext uri="{BB962C8B-B14F-4D97-AF65-F5344CB8AC3E}">
        <p14:creationId xmlns:p14="http://schemas.microsoft.com/office/powerpoint/2010/main" val="38167857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a:p>
            <a:r>
              <a:rPr lang="en-US" baseline="0" dirty="0"/>
              <a:t>A useful way to visualize these networks is in a nested matrix organization where the plants are sorted top to bottom by generalization and pollinators are sorted left to right by generalization. Such that we have interactions packed into the top left corner, which represents the most densely connected part of the network which I’ll call the core of the nested network. </a:t>
            </a:r>
          </a:p>
          <a:p>
            <a:r>
              <a:rPr lang="en-US" baseline="0" dirty="0"/>
              <a:t>Plant pollinator networks typically have this nested organization</a:t>
            </a:r>
            <a:endParaRPr lang="en-US" dirty="0"/>
          </a:p>
        </p:txBody>
      </p:sp>
      <p:sp>
        <p:nvSpPr>
          <p:cNvPr id="4" name="Slide Number Placeholder 3"/>
          <p:cNvSpPr>
            <a:spLocks noGrp="1"/>
          </p:cNvSpPr>
          <p:nvPr>
            <p:ph type="sldNum" sz="quarter" idx="10"/>
          </p:nvPr>
        </p:nvSpPr>
        <p:spPr/>
        <p:txBody>
          <a:bodyPr/>
          <a:lstStyle/>
          <a:p>
            <a:fld id="{8A4816B6-C516-F349-B8D5-62EBD268A046}" type="slidenum">
              <a:rPr lang="en-US" smtClean="0"/>
              <a:t>4</a:t>
            </a:fld>
            <a:endParaRPr lang="en-US"/>
          </a:p>
        </p:txBody>
      </p:sp>
    </p:spTree>
    <p:extLst>
      <p:ext uri="{BB962C8B-B14F-4D97-AF65-F5344CB8AC3E}">
        <p14:creationId xmlns:p14="http://schemas.microsoft.com/office/powerpoint/2010/main" val="11270249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0ED33D-662D-E341-AA9A-FC731D832652}" type="slidenum">
              <a:rPr lang="en-US" smtClean="0"/>
              <a:t>6</a:t>
            </a:fld>
            <a:endParaRPr lang="en-US"/>
          </a:p>
        </p:txBody>
      </p:sp>
    </p:spTree>
    <p:extLst>
      <p:ext uri="{BB962C8B-B14F-4D97-AF65-F5344CB8AC3E}">
        <p14:creationId xmlns:p14="http://schemas.microsoft.com/office/powerpoint/2010/main" val="21911003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0ED33D-662D-E341-AA9A-FC731D832652}" type="slidenum">
              <a:rPr lang="en-US" smtClean="0"/>
              <a:t>7</a:t>
            </a:fld>
            <a:endParaRPr lang="en-US"/>
          </a:p>
        </p:txBody>
      </p:sp>
    </p:spTree>
    <p:extLst>
      <p:ext uri="{BB962C8B-B14F-4D97-AF65-F5344CB8AC3E}">
        <p14:creationId xmlns:p14="http://schemas.microsoft.com/office/powerpoint/2010/main" val="41733780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0ED33D-662D-E341-AA9A-FC731D832652}" type="slidenum">
              <a:rPr lang="en-US" smtClean="0"/>
              <a:t>8</a:t>
            </a:fld>
            <a:endParaRPr lang="en-US"/>
          </a:p>
        </p:txBody>
      </p:sp>
    </p:spTree>
    <p:extLst>
      <p:ext uri="{BB962C8B-B14F-4D97-AF65-F5344CB8AC3E}">
        <p14:creationId xmlns:p14="http://schemas.microsoft.com/office/powerpoint/2010/main" val="19462943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2711 interactions</a:t>
            </a:r>
          </a:p>
          <a:p>
            <a:r>
              <a:rPr lang="en-US" dirty="0"/>
              <a:t>673 unique interactions</a:t>
            </a:r>
          </a:p>
          <a:p>
            <a:r>
              <a:rPr lang="en-US" dirty="0"/>
              <a:t>between 37 plants and 209 insects</a:t>
            </a:r>
          </a:p>
        </p:txBody>
      </p:sp>
      <p:sp>
        <p:nvSpPr>
          <p:cNvPr id="4" name="Slide Number Placeholder 3"/>
          <p:cNvSpPr>
            <a:spLocks noGrp="1"/>
          </p:cNvSpPr>
          <p:nvPr>
            <p:ph type="sldNum" sz="quarter" idx="10"/>
          </p:nvPr>
        </p:nvSpPr>
        <p:spPr/>
        <p:txBody>
          <a:bodyPr/>
          <a:lstStyle/>
          <a:p>
            <a:fld id="{16840A54-021D-4345-9EB2-7F2CA16A0899}" type="slidenum">
              <a:rPr lang="en-US" smtClean="0"/>
              <a:t>9</a:t>
            </a:fld>
            <a:endParaRPr lang="en-US"/>
          </a:p>
        </p:txBody>
      </p:sp>
    </p:spTree>
    <p:extLst>
      <p:ext uri="{BB962C8B-B14F-4D97-AF65-F5344CB8AC3E}">
        <p14:creationId xmlns:p14="http://schemas.microsoft.com/office/powerpoint/2010/main" val="37805841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dirty="0">
              <a:solidFill>
                <a:srgbClr val="FFFFFF"/>
              </a:solidFill>
            </a:endParaRPr>
          </a:p>
          <a:p>
            <a:pPr marL="628650" lvl="1" indent="-171450">
              <a:buFontTx/>
              <a:buChar char="-"/>
            </a:pPr>
            <a:r>
              <a:rPr lang="en-US" b="1" dirty="0">
                <a:solidFill>
                  <a:srgbClr val="FFFFFF"/>
                </a:solidFill>
              </a:rPr>
              <a:t>These studies have yielded </a:t>
            </a:r>
            <a:r>
              <a:rPr lang="en-US" b="1" baseline="0" dirty="0">
                <a:solidFill>
                  <a:srgbClr val="FFFFFF"/>
                </a:solidFill>
              </a:rPr>
              <a:t>some interesting emergent properties. That is, structural similarities can be observed across networks.  </a:t>
            </a:r>
            <a:r>
              <a:rPr lang="en-US" dirty="0">
                <a:solidFill>
                  <a:srgbClr val="FFFFFF"/>
                </a:solidFill>
              </a:rPr>
              <a:t>These generalizations include:</a:t>
            </a:r>
          </a:p>
          <a:p>
            <a:pPr marL="628650" lvl="1" indent="-171450">
              <a:buFontTx/>
              <a:buChar char="-"/>
            </a:pPr>
            <a:endParaRPr lang="en-US" baseline="0" dirty="0">
              <a:solidFill>
                <a:srgbClr val="FFFFFF"/>
              </a:solidFill>
            </a:endParaRPr>
          </a:p>
          <a:p>
            <a:pPr marL="171450" lvl="0" indent="-171450">
              <a:buFontTx/>
              <a:buChar char="-"/>
            </a:pPr>
            <a:r>
              <a:rPr lang="en-US" baseline="0" dirty="0">
                <a:solidFill>
                  <a:srgbClr val="FFFFFF"/>
                </a:solidFill>
              </a:rPr>
              <a:t>Some of these things have implications for mechanisms of how networks are assembled and how robust networks are.</a:t>
            </a:r>
          </a:p>
          <a:p>
            <a:endParaRPr lang="en-US" dirty="0"/>
          </a:p>
        </p:txBody>
      </p:sp>
      <p:sp>
        <p:nvSpPr>
          <p:cNvPr id="4" name="Slide Number Placeholder 3"/>
          <p:cNvSpPr>
            <a:spLocks noGrp="1"/>
          </p:cNvSpPr>
          <p:nvPr>
            <p:ph type="sldNum" sz="quarter" idx="5"/>
          </p:nvPr>
        </p:nvSpPr>
        <p:spPr/>
        <p:txBody>
          <a:bodyPr/>
          <a:lstStyle/>
          <a:p>
            <a:fld id="{EB0669AC-846E-8D48-B2F2-121263389EC0}" type="slidenum">
              <a:rPr lang="en-US" smtClean="0"/>
              <a:t>10</a:t>
            </a:fld>
            <a:endParaRPr lang="en-US"/>
          </a:p>
        </p:txBody>
      </p:sp>
    </p:spTree>
    <p:extLst>
      <p:ext uri="{BB962C8B-B14F-4D97-AF65-F5344CB8AC3E}">
        <p14:creationId xmlns:p14="http://schemas.microsoft.com/office/powerpoint/2010/main" val="7217694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E4B062-3746-5C40-9EF2-671E35D8A86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5ABF316-B7BE-9247-B4AA-FB669064BCB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EEE7A5B-8E27-7B4D-AD9A-FC80DE6F2B89}"/>
              </a:ext>
            </a:extLst>
          </p:cNvPr>
          <p:cNvSpPr>
            <a:spLocks noGrp="1"/>
          </p:cNvSpPr>
          <p:nvPr>
            <p:ph type="dt" sz="half" idx="10"/>
          </p:nvPr>
        </p:nvSpPr>
        <p:spPr/>
        <p:txBody>
          <a:bodyPr/>
          <a:lstStyle/>
          <a:p>
            <a:fld id="{B832181C-B078-5844-BA82-695D1D7F8063}" type="datetimeFigureOut">
              <a:rPr lang="en-US" smtClean="0"/>
              <a:t>7/30/19</a:t>
            </a:fld>
            <a:endParaRPr lang="en-US"/>
          </a:p>
        </p:txBody>
      </p:sp>
      <p:sp>
        <p:nvSpPr>
          <p:cNvPr id="5" name="Footer Placeholder 4">
            <a:extLst>
              <a:ext uri="{FF2B5EF4-FFF2-40B4-BE49-F238E27FC236}">
                <a16:creationId xmlns:a16="http://schemas.microsoft.com/office/drawing/2014/main" id="{CF122B55-965B-E840-9D23-69D48654A9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E11484-4EA5-064A-B620-EEBBECCC6365}"/>
              </a:ext>
            </a:extLst>
          </p:cNvPr>
          <p:cNvSpPr>
            <a:spLocks noGrp="1"/>
          </p:cNvSpPr>
          <p:nvPr>
            <p:ph type="sldNum" sz="quarter" idx="12"/>
          </p:nvPr>
        </p:nvSpPr>
        <p:spPr/>
        <p:txBody>
          <a:bodyPr/>
          <a:lstStyle/>
          <a:p>
            <a:fld id="{16878DA7-B56E-CA4D-8DF4-A93B4326FFA6}" type="slidenum">
              <a:rPr lang="en-US" smtClean="0"/>
              <a:t>‹#›</a:t>
            </a:fld>
            <a:endParaRPr lang="en-US"/>
          </a:p>
        </p:txBody>
      </p:sp>
    </p:spTree>
    <p:extLst>
      <p:ext uri="{BB962C8B-B14F-4D97-AF65-F5344CB8AC3E}">
        <p14:creationId xmlns:p14="http://schemas.microsoft.com/office/powerpoint/2010/main" val="26747816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5D3C6-B292-A744-B873-57A6C52C2C1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7EA0603-0BAC-8640-8D63-5AC9868FBFB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031774-B1C9-564A-9E3C-5DA902BAA936}"/>
              </a:ext>
            </a:extLst>
          </p:cNvPr>
          <p:cNvSpPr>
            <a:spLocks noGrp="1"/>
          </p:cNvSpPr>
          <p:nvPr>
            <p:ph type="dt" sz="half" idx="10"/>
          </p:nvPr>
        </p:nvSpPr>
        <p:spPr/>
        <p:txBody>
          <a:bodyPr/>
          <a:lstStyle/>
          <a:p>
            <a:fld id="{B832181C-B078-5844-BA82-695D1D7F8063}" type="datetimeFigureOut">
              <a:rPr lang="en-US" smtClean="0"/>
              <a:t>7/30/19</a:t>
            </a:fld>
            <a:endParaRPr lang="en-US"/>
          </a:p>
        </p:txBody>
      </p:sp>
      <p:sp>
        <p:nvSpPr>
          <p:cNvPr id="5" name="Footer Placeholder 4">
            <a:extLst>
              <a:ext uri="{FF2B5EF4-FFF2-40B4-BE49-F238E27FC236}">
                <a16:creationId xmlns:a16="http://schemas.microsoft.com/office/drawing/2014/main" id="{1AF11318-4E44-EF48-878A-3750BBC0C9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E876F0-D31F-554E-A1D0-54CDEDA5D151}"/>
              </a:ext>
            </a:extLst>
          </p:cNvPr>
          <p:cNvSpPr>
            <a:spLocks noGrp="1"/>
          </p:cNvSpPr>
          <p:nvPr>
            <p:ph type="sldNum" sz="quarter" idx="12"/>
          </p:nvPr>
        </p:nvSpPr>
        <p:spPr/>
        <p:txBody>
          <a:bodyPr/>
          <a:lstStyle/>
          <a:p>
            <a:fld id="{16878DA7-B56E-CA4D-8DF4-A93B4326FFA6}" type="slidenum">
              <a:rPr lang="en-US" smtClean="0"/>
              <a:t>‹#›</a:t>
            </a:fld>
            <a:endParaRPr lang="en-US"/>
          </a:p>
        </p:txBody>
      </p:sp>
    </p:spTree>
    <p:extLst>
      <p:ext uri="{BB962C8B-B14F-4D97-AF65-F5344CB8AC3E}">
        <p14:creationId xmlns:p14="http://schemas.microsoft.com/office/powerpoint/2010/main" val="6185380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184235-C58C-9145-BF3A-3C748878017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A638ACF-6E2B-2D4E-952E-422C6F0E80D2}"/>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B0683F0-BC11-254E-A7F3-092245324145}"/>
              </a:ext>
            </a:extLst>
          </p:cNvPr>
          <p:cNvSpPr>
            <a:spLocks noGrp="1"/>
          </p:cNvSpPr>
          <p:nvPr>
            <p:ph type="dt" sz="half" idx="10"/>
          </p:nvPr>
        </p:nvSpPr>
        <p:spPr/>
        <p:txBody>
          <a:bodyPr/>
          <a:lstStyle/>
          <a:p>
            <a:fld id="{B832181C-B078-5844-BA82-695D1D7F8063}" type="datetimeFigureOut">
              <a:rPr lang="en-US" smtClean="0"/>
              <a:t>7/30/19</a:t>
            </a:fld>
            <a:endParaRPr lang="en-US"/>
          </a:p>
        </p:txBody>
      </p:sp>
      <p:sp>
        <p:nvSpPr>
          <p:cNvPr id="5" name="Footer Placeholder 4">
            <a:extLst>
              <a:ext uri="{FF2B5EF4-FFF2-40B4-BE49-F238E27FC236}">
                <a16:creationId xmlns:a16="http://schemas.microsoft.com/office/drawing/2014/main" id="{7128AA3B-DB24-E341-BAAC-C2E489535C1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E1B134-9588-7445-8D3B-9821F625AD6F}"/>
              </a:ext>
            </a:extLst>
          </p:cNvPr>
          <p:cNvSpPr>
            <a:spLocks noGrp="1"/>
          </p:cNvSpPr>
          <p:nvPr>
            <p:ph type="sldNum" sz="quarter" idx="12"/>
          </p:nvPr>
        </p:nvSpPr>
        <p:spPr/>
        <p:txBody>
          <a:bodyPr/>
          <a:lstStyle/>
          <a:p>
            <a:fld id="{16878DA7-B56E-CA4D-8DF4-A93B4326FFA6}" type="slidenum">
              <a:rPr lang="en-US" smtClean="0"/>
              <a:t>‹#›</a:t>
            </a:fld>
            <a:endParaRPr lang="en-US"/>
          </a:p>
        </p:txBody>
      </p:sp>
    </p:spTree>
    <p:extLst>
      <p:ext uri="{BB962C8B-B14F-4D97-AF65-F5344CB8AC3E}">
        <p14:creationId xmlns:p14="http://schemas.microsoft.com/office/powerpoint/2010/main" val="4873416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21CE2-33E1-7046-B632-40B26FF2E49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BBE4E40-D383-0C43-B236-E56AFCAEE1BA}"/>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DCA441-4285-1B43-893D-0143D025EF66}"/>
              </a:ext>
            </a:extLst>
          </p:cNvPr>
          <p:cNvSpPr>
            <a:spLocks noGrp="1"/>
          </p:cNvSpPr>
          <p:nvPr>
            <p:ph type="dt" sz="half" idx="10"/>
          </p:nvPr>
        </p:nvSpPr>
        <p:spPr/>
        <p:txBody>
          <a:bodyPr/>
          <a:lstStyle/>
          <a:p>
            <a:fld id="{B832181C-B078-5844-BA82-695D1D7F8063}" type="datetimeFigureOut">
              <a:rPr lang="en-US" smtClean="0"/>
              <a:t>7/30/19</a:t>
            </a:fld>
            <a:endParaRPr lang="en-US"/>
          </a:p>
        </p:txBody>
      </p:sp>
      <p:sp>
        <p:nvSpPr>
          <p:cNvPr id="5" name="Footer Placeholder 4">
            <a:extLst>
              <a:ext uri="{FF2B5EF4-FFF2-40B4-BE49-F238E27FC236}">
                <a16:creationId xmlns:a16="http://schemas.microsoft.com/office/drawing/2014/main" id="{DC1C84E9-5C2C-E541-A585-CC83144494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79CD3C-7BC2-6841-9993-13D38F4FD479}"/>
              </a:ext>
            </a:extLst>
          </p:cNvPr>
          <p:cNvSpPr>
            <a:spLocks noGrp="1"/>
          </p:cNvSpPr>
          <p:nvPr>
            <p:ph type="sldNum" sz="quarter" idx="12"/>
          </p:nvPr>
        </p:nvSpPr>
        <p:spPr/>
        <p:txBody>
          <a:bodyPr/>
          <a:lstStyle/>
          <a:p>
            <a:fld id="{16878DA7-B56E-CA4D-8DF4-A93B4326FFA6}" type="slidenum">
              <a:rPr lang="en-US" smtClean="0"/>
              <a:t>‹#›</a:t>
            </a:fld>
            <a:endParaRPr lang="en-US"/>
          </a:p>
        </p:txBody>
      </p:sp>
    </p:spTree>
    <p:extLst>
      <p:ext uri="{BB962C8B-B14F-4D97-AF65-F5344CB8AC3E}">
        <p14:creationId xmlns:p14="http://schemas.microsoft.com/office/powerpoint/2010/main" val="34339303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7E06FF-DF20-C64D-94A0-9A6C5F2D585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D61143E-2BE2-0E41-BEB3-F0FC7513E6A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F777B62C-8651-CE45-BCDD-6381E55EDD2F}"/>
              </a:ext>
            </a:extLst>
          </p:cNvPr>
          <p:cNvSpPr>
            <a:spLocks noGrp="1"/>
          </p:cNvSpPr>
          <p:nvPr>
            <p:ph type="dt" sz="half" idx="10"/>
          </p:nvPr>
        </p:nvSpPr>
        <p:spPr/>
        <p:txBody>
          <a:bodyPr/>
          <a:lstStyle/>
          <a:p>
            <a:fld id="{B832181C-B078-5844-BA82-695D1D7F8063}" type="datetimeFigureOut">
              <a:rPr lang="en-US" smtClean="0"/>
              <a:t>7/30/19</a:t>
            </a:fld>
            <a:endParaRPr lang="en-US"/>
          </a:p>
        </p:txBody>
      </p:sp>
      <p:sp>
        <p:nvSpPr>
          <p:cNvPr id="5" name="Footer Placeholder 4">
            <a:extLst>
              <a:ext uri="{FF2B5EF4-FFF2-40B4-BE49-F238E27FC236}">
                <a16:creationId xmlns:a16="http://schemas.microsoft.com/office/drawing/2014/main" id="{2DD41461-BD87-AB40-8D5D-BF97B75700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F6C8DC9-DEE1-E846-8EE5-8E59DE3C8A38}"/>
              </a:ext>
            </a:extLst>
          </p:cNvPr>
          <p:cNvSpPr>
            <a:spLocks noGrp="1"/>
          </p:cNvSpPr>
          <p:nvPr>
            <p:ph type="sldNum" sz="quarter" idx="12"/>
          </p:nvPr>
        </p:nvSpPr>
        <p:spPr/>
        <p:txBody>
          <a:bodyPr/>
          <a:lstStyle/>
          <a:p>
            <a:fld id="{16878DA7-B56E-CA4D-8DF4-A93B4326FFA6}" type="slidenum">
              <a:rPr lang="en-US" smtClean="0"/>
              <a:t>‹#›</a:t>
            </a:fld>
            <a:endParaRPr lang="en-US"/>
          </a:p>
        </p:txBody>
      </p:sp>
    </p:spTree>
    <p:extLst>
      <p:ext uri="{BB962C8B-B14F-4D97-AF65-F5344CB8AC3E}">
        <p14:creationId xmlns:p14="http://schemas.microsoft.com/office/powerpoint/2010/main" val="13138201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887BB6-384F-3F48-A1D8-1A6CDEE904F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0ED1FEF-907A-0045-85ED-6F0BE59A1F11}"/>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F054AD9-4B61-C447-805A-5D412FB5EF66}"/>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776BA3E-A629-4F40-947F-C505408315F5}"/>
              </a:ext>
            </a:extLst>
          </p:cNvPr>
          <p:cNvSpPr>
            <a:spLocks noGrp="1"/>
          </p:cNvSpPr>
          <p:nvPr>
            <p:ph type="dt" sz="half" idx="10"/>
          </p:nvPr>
        </p:nvSpPr>
        <p:spPr/>
        <p:txBody>
          <a:bodyPr/>
          <a:lstStyle/>
          <a:p>
            <a:fld id="{B832181C-B078-5844-BA82-695D1D7F8063}" type="datetimeFigureOut">
              <a:rPr lang="en-US" smtClean="0"/>
              <a:t>7/30/19</a:t>
            </a:fld>
            <a:endParaRPr lang="en-US"/>
          </a:p>
        </p:txBody>
      </p:sp>
      <p:sp>
        <p:nvSpPr>
          <p:cNvPr id="6" name="Footer Placeholder 5">
            <a:extLst>
              <a:ext uri="{FF2B5EF4-FFF2-40B4-BE49-F238E27FC236}">
                <a16:creationId xmlns:a16="http://schemas.microsoft.com/office/drawing/2014/main" id="{7AB14750-C2E1-6047-9B71-F89D5BC5240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F3CEEAA-E9A5-5E42-A4E3-90404785D014}"/>
              </a:ext>
            </a:extLst>
          </p:cNvPr>
          <p:cNvSpPr>
            <a:spLocks noGrp="1"/>
          </p:cNvSpPr>
          <p:nvPr>
            <p:ph type="sldNum" sz="quarter" idx="12"/>
          </p:nvPr>
        </p:nvSpPr>
        <p:spPr/>
        <p:txBody>
          <a:bodyPr/>
          <a:lstStyle/>
          <a:p>
            <a:fld id="{16878DA7-B56E-CA4D-8DF4-A93B4326FFA6}" type="slidenum">
              <a:rPr lang="en-US" smtClean="0"/>
              <a:t>‹#›</a:t>
            </a:fld>
            <a:endParaRPr lang="en-US"/>
          </a:p>
        </p:txBody>
      </p:sp>
    </p:spTree>
    <p:extLst>
      <p:ext uri="{BB962C8B-B14F-4D97-AF65-F5344CB8AC3E}">
        <p14:creationId xmlns:p14="http://schemas.microsoft.com/office/powerpoint/2010/main" val="34413858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3ADCB-78CC-124D-9E53-AFBBA78DF1D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F659D85-7B08-8640-8481-A86C08F67EE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CCB45E8F-53C1-8445-8333-82C00F0FFEF0}"/>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9D869C5-4954-3645-A74C-72446517359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F1CC5E97-965A-DE4E-9BB0-6270DA3A8E25}"/>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808D8D0-81E9-0849-A267-7C87E37C49AB}"/>
              </a:ext>
            </a:extLst>
          </p:cNvPr>
          <p:cNvSpPr>
            <a:spLocks noGrp="1"/>
          </p:cNvSpPr>
          <p:nvPr>
            <p:ph type="dt" sz="half" idx="10"/>
          </p:nvPr>
        </p:nvSpPr>
        <p:spPr/>
        <p:txBody>
          <a:bodyPr/>
          <a:lstStyle/>
          <a:p>
            <a:fld id="{B832181C-B078-5844-BA82-695D1D7F8063}" type="datetimeFigureOut">
              <a:rPr lang="en-US" smtClean="0"/>
              <a:t>7/30/19</a:t>
            </a:fld>
            <a:endParaRPr lang="en-US"/>
          </a:p>
        </p:txBody>
      </p:sp>
      <p:sp>
        <p:nvSpPr>
          <p:cNvPr id="8" name="Footer Placeholder 7">
            <a:extLst>
              <a:ext uri="{FF2B5EF4-FFF2-40B4-BE49-F238E27FC236}">
                <a16:creationId xmlns:a16="http://schemas.microsoft.com/office/drawing/2014/main" id="{1CADFBAF-BD83-AB44-A4E1-70569F22FB9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A08C199-EA34-1C4B-8AA3-CCDAA485A0D5}"/>
              </a:ext>
            </a:extLst>
          </p:cNvPr>
          <p:cNvSpPr>
            <a:spLocks noGrp="1"/>
          </p:cNvSpPr>
          <p:nvPr>
            <p:ph type="sldNum" sz="quarter" idx="12"/>
          </p:nvPr>
        </p:nvSpPr>
        <p:spPr/>
        <p:txBody>
          <a:bodyPr/>
          <a:lstStyle/>
          <a:p>
            <a:fld id="{16878DA7-B56E-CA4D-8DF4-A93B4326FFA6}" type="slidenum">
              <a:rPr lang="en-US" smtClean="0"/>
              <a:t>‹#›</a:t>
            </a:fld>
            <a:endParaRPr lang="en-US"/>
          </a:p>
        </p:txBody>
      </p:sp>
    </p:spTree>
    <p:extLst>
      <p:ext uri="{BB962C8B-B14F-4D97-AF65-F5344CB8AC3E}">
        <p14:creationId xmlns:p14="http://schemas.microsoft.com/office/powerpoint/2010/main" val="42647990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9A699-0D26-104F-B41B-B79FF9F2C3E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DE7E66F-EA44-4949-B034-512BBE717566}"/>
              </a:ext>
            </a:extLst>
          </p:cNvPr>
          <p:cNvSpPr>
            <a:spLocks noGrp="1"/>
          </p:cNvSpPr>
          <p:nvPr>
            <p:ph type="dt" sz="half" idx="10"/>
          </p:nvPr>
        </p:nvSpPr>
        <p:spPr/>
        <p:txBody>
          <a:bodyPr/>
          <a:lstStyle/>
          <a:p>
            <a:fld id="{B832181C-B078-5844-BA82-695D1D7F8063}" type="datetimeFigureOut">
              <a:rPr lang="en-US" smtClean="0"/>
              <a:t>7/30/19</a:t>
            </a:fld>
            <a:endParaRPr lang="en-US"/>
          </a:p>
        </p:txBody>
      </p:sp>
      <p:sp>
        <p:nvSpPr>
          <p:cNvPr id="4" name="Footer Placeholder 3">
            <a:extLst>
              <a:ext uri="{FF2B5EF4-FFF2-40B4-BE49-F238E27FC236}">
                <a16:creationId xmlns:a16="http://schemas.microsoft.com/office/drawing/2014/main" id="{23A911B4-2F1A-DE4C-8251-C4E35CD7DC7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44261C5-B23D-3743-A5D9-4AAFDAB5CBCB}"/>
              </a:ext>
            </a:extLst>
          </p:cNvPr>
          <p:cNvSpPr>
            <a:spLocks noGrp="1"/>
          </p:cNvSpPr>
          <p:nvPr>
            <p:ph type="sldNum" sz="quarter" idx="12"/>
          </p:nvPr>
        </p:nvSpPr>
        <p:spPr/>
        <p:txBody>
          <a:bodyPr/>
          <a:lstStyle/>
          <a:p>
            <a:fld id="{16878DA7-B56E-CA4D-8DF4-A93B4326FFA6}" type="slidenum">
              <a:rPr lang="en-US" smtClean="0"/>
              <a:t>‹#›</a:t>
            </a:fld>
            <a:endParaRPr lang="en-US"/>
          </a:p>
        </p:txBody>
      </p:sp>
    </p:spTree>
    <p:extLst>
      <p:ext uri="{BB962C8B-B14F-4D97-AF65-F5344CB8AC3E}">
        <p14:creationId xmlns:p14="http://schemas.microsoft.com/office/powerpoint/2010/main" val="24701958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4DF66C0-29A4-4C47-B662-AEECD2FE2FC4}"/>
              </a:ext>
            </a:extLst>
          </p:cNvPr>
          <p:cNvSpPr>
            <a:spLocks noGrp="1"/>
          </p:cNvSpPr>
          <p:nvPr>
            <p:ph type="dt" sz="half" idx="10"/>
          </p:nvPr>
        </p:nvSpPr>
        <p:spPr/>
        <p:txBody>
          <a:bodyPr/>
          <a:lstStyle/>
          <a:p>
            <a:fld id="{B832181C-B078-5844-BA82-695D1D7F8063}" type="datetimeFigureOut">
              <a:rPr lang="en-US" smtClean="0"/>
              <a:t>7/30/19</a:t>
            </a:fld>
            <a:endParaRPr lang="en-US"/>
          </a:p>
        </p:txBody>
      </p:sp>
      <p:sp>
        <p:nvSpPr>
          <p:cNvPr id="3" name="Footer Placeholder 2">
            <a:extLst>
              <a:ext uri="{FF2B5EF4-FFF2-40B4-BE49-F238E27FC236}">
                <a16:creationId xmlns:a16="http://schemas.microsoft.com/office/drawing/2014/main" id="{2E08AE9B-9961-E345-A72C-83A1DDF242B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2175B26-2343-8947-9707-3FDD5361F58A}"/>
              </a:ext>
            </a:extLst>
          </p:cNvPr>
          <p:cNvSpPr>
            <a:spLocks noGrp="1"/>
          </p:cNvSpPr>
          <p:nvPr>
            <p:ph type="sldNum" sz="quarter" idx="12"/>
          </p:nvPr>
        </p:nvSpPr>
        <p:spPr/>
        <p:txBody>
          <a:bodyPr/>
          <a:lstStyle/>
          <a:p>
            <a:fld id="{16878DA7-B56E-CA4D-8DF4-A93B4326FFA6}" type="slidenum">
              <a:rPr lang="en-US" smtClean="0"/>
              <a:t>‹#›</a:t>
            </a:fld>
            <a:endParaRPr lang="en-US"/>
          </a:p>
        </p:txBody>
      </p:sp>
    </p:spTree>
    <p:extLst>
      <p:ext uri="{BB962C8B-B14F-4D97-AF65-F5344CB8AC3E}">
        <p14:creationId xmlns:p14="http://schemas.microsoft.com/office/powerpoint/2010/main" val="16870976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F0793A-F92D-C24C-9E8D-47CA7272798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7F40EC1-9E75-794B-A967-1AE260A7641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9A7F99C-0F84-3144-9A80-B0B0FA78B5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319665F-B8F0-4248-B152-09DE7D97ACFF}"/>
              </a:ext>
            </a:extLst>
          </p:cNvPr>
          <p:cNvSpPr>
            <a:spLocks noGrp="1"/>
          </p:cNvSpPr>
          <p:nvPr>
            <p:ph type="dt" sz="half" idx="10"/>
          </p:nvPr>
        </p:nvSpPr>
        <p:spPr/>
        <p:txBody>
          <a:bodyPr/>
          <a:lstStyle/>
          <a:p>
            <a:fld id="{B832181C-B078-5844-BA82-695D1D7F8063}" type="datetimeFigureOut">
              <a:rPr lang="en-US" smtClean="0"/>
              <a:t>7/30/19</a:t>
            </a:fld>
            <a:endParaRPr lang="en-US"/>
          </a:p>
        </p:txBody>
      </p:sp>
      <p:sp>
        <p:nvSpPr>
          <p:cNvPr id="6" name="Footer Placeholder 5">
            <a:extLst>
              <a:ext uri="{FF2B5EF4-FFF2-40B4-BE49-F238E27FC236}">
                <a16:creationId xmlns:a16="http://schemas.microsoft.com/office/drawing/2014/main" id="{AD5C16F8-5CD2-8F41-AB10-487EA0C02C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C064E92-BF61-7046-B153-7293BE2BAA16}"/>
              </a:ext>
            </a:extLst>
          </p:cNvPr>
          <p:cNvSpPr>
            <a:spLocks noGrp="1"/>
          </p:cNvSpPr>
          <p:nvPr>
            <p:ph type="sldNum" sz="quarter" idx="12"/>
          </p:nvPr>
        </p:nvSpPr>
        <p:spPr/>
        <p:txBody>
          <a:bodyPr/>
          <a:lstStyle/>
          <a:p>
            <a:fld id="{16878DA7-B56E-CA4D-8DF4-A93B4326FFA6}" type="slidenum">
              <a:rPr lang="en-US" smtClean="0"/>
              <a:t>‹#›</a:t>
            </a:fld>
            <a:endParaRPr lang="en-US"/>
          </a:p>
        </p:txBody>
      </p:sp>
    </p:spTree>
    <p:extLst>
      <p:ext uri="{BB962C8B-B14F-4D97-AF65-F5344CB8AC3E}">
        <p14:creationId xmlns:p14="http://schemas.microsoft.com/office/powerpoint/2010/main" val="3779057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47833-B5C2-AC43-A266-706C905231D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9623746-CC70-6B4C-8133-04D2EADFAEB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64CD1D6-54FE-2F4A-80A9-3E23B7FD22C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A9D0C47-AE76-B444-890C-B4F455AEF2F8}"/>
              </a:ext>
            </a:extLst>
          </p:cNvPr>
          <p:cNvSpPr>
            <a:spLocks noGrp="1"/>
          </p:cNvSpPr>
          <p:nvPr>
            <p:ph type="dt" sz="half" idx="10"/>
          </p:nvPr>
        </p:nvSpPr>
        <p:spPr/>
        <p:txBody>
          <a:bodyPr/>
          <a:lstStyle/>
          <a:p>
            <a:fld id="{B832181C-B078-5844-BA82-695D1D7F8063}" type="datetimeFigureOut">
              <a:rPr lang="en-US" smtClean="0"/>
              <a:t>7/30/19</a:t>
            </a:fld>
            <a:endParaRPr lang="en-US"/>
          </a:p>
        </p:txBody>
      </p:sp>
      <p:sp>
        <p:nvSpPr>
          <p:cNvPr id="6" name="Footer Placeholder 5">
            <a:extLst>
              <a:ext uri="{FF2B5EF4-FFF2-40B4-BE49-F238E27FC236}">
                <a16:creationId xmlns:a16="http://schemas.microsoft.com/office/drawing/2014/main" id="{87AA488E-7682-7145-AB1E-3A88B86455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F6B461F-6757-1348-9261-14E14B7E2B9B}"/>
              </a:ext>
            </a:extLst>
          </p:cNvPr>
          <p:cNvSpPr>
            <a:spLocks noGrp="1"/>
          </p:cNvSpPr>
          <p:nvPr>
            <p:ph type="sldNum" sz="quarter" idx="12"/>
          </p:nvPr>
        </p:nvSpPr>
        <p:spPr/>
        <p:txBody>
          <a:bodyPr/>
          <a:lstStyle/>
          <a:p>
            <a:fld id="{16878DA7-B56E-CA4D-8DF4-A93B4326FFA6}" type="slidenum">
              <a:rPr lang="en-US" smtClean="0"/>
              <a:t>‹#›</a:t>
            </a:fld>
            <a:endParaRPr lang="en-US"/>
          </a:p>
        </p:txBody>
      </p:sp>
    </p:spTree>
    <p:extLst>
      <p:ext uri="{BB962C8B-B14F-4D97-AF65-F5344CB8AC3E}">
        <p14:creationId xmlns:p14="http://schemas.microsoft.com/office/powerpoint/2010/main" val="23435570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DE30C2A-6D84-2245-8C3F-40336A6D2B5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40113D3-2FE2-4C42-8DE2-24FB42A0A45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8814106-4719-9C45-9D2E-E521D2811E4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832181C-B078-5844-BA82-695D1D7F8063}" type="datetimeFigureOut">
              <a:rPr lang="en-US" smtClean="0"/>
              <a:t>7/30/19</a:t>
            </a:fld>
            <a:endParaRPr lang="en-US"/>
          </a:p>
        </p:txBody>
      </p:sp>
      <p:sp>
        <p:nvSpPr>
          <p:cNvPr id="5" name="Footer Placeholder 4">
            <a:extLst>
              <a:ext uri="{FF2B5EF4-FFF2-40B4-BE49-F238E27FC236}">
                <a16:creationId xmlns:a16="http://schemas.microsoft.com/office/drawing/2014/main" id="{3C696F3F-FDFD-8842-9210-CE94107550E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C3A36FC-95C1-304D-882C-EDD9B830804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878DA7-B56E-CA4D-8DF4-A93B4326FFA6}" type="slidenum">
              <a:rPr lang="en-US" smtClean="0"/>
              <a:t>‹#›</a:t>
            </a:fld>
            <a:endParaRPr lang="en-US"/>
          </a:p>
        </p:txBody>
      </p:sp>
    </p:spTree>
    <p:extLst>
      <p:ext uri="{BB962C8B-B14F-4D97-AF65-F5344CB8AC3E}">
        <p14:creationId xmlns:p14="http://schemas.microsoft.com/office/powerpoint/2010/main" val="9827090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3.xml.rels><?xml version="1.0" encoding="UTF-8" standalone="yes"?>
<Relationships xmlns="http://schemas.openxmlformats.org/package/2006/relationships"><Relationship Id="rId8" Type="http://schemas.openxmlformats.org/officeDocument/2006/relationships/image" Target="../media/image6.jpg"/><Relationship Id="rId3" Type="http://schemas.openxmlformats.org/officeDocument/2006/relationships/image" Target="../media/image3.jpeg"/><Relationship Id="rId7" Type="http://schemas.openxmlformats.org/officeDocument/2006/relationships/image" Target="../media/image5.jpeg"/><Relationship Id="rId12" Type="http://schemas.openxmlformats.org/officeDocument/2006/relationships/image" Target="../media/image9.jpe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jpeg"/><Relationship Id="rId11" Type="http://schemas.openxmlformats.org/officeDocument/2006/relationships/image" Target="../media/image8.jpeg"/><Relationship Id="rId5" Type="http://schemas.openxmlformats.org/officeDocument/2006/relationships/image" Target="../media/image2.jpeg"/><Relationship Id="rId10" Type="http://schemas.microsoft.com/office/2007/relationships/hdphoto" Target="../media/hdphoto1.wdp"/><Relationship Id="rId4" Type="http://schemas.openxmlformats.org/officeDocument/2006/relationships/image" Target="../media/image1.jpeg"/><Relationship Id="rId9" Type="http://schemas.openxmlformats.org/officeDocument/2006/relationships/image" Target="../media/image7.png"/></Relationships>
</file>

<file path=ppt/slides/_rels/slide4.xml.rels><?xml version="1.0" encoding="UTF-8" standalone="yes"?>
<Relationships xmlns="http://schemas.openxmlformats.org/package/2006/relationships"><Relationship Id="rId8" Type="http://schemas.openxmlformats.org/officeDocument/2006/relationships/image" Target="../media/image15.jpeg"/><Relationship Id="rId13" Type="http://schemas.openxmlformats.org/officeDocument/2006/relationships/image" Target="../media/image19.jpeg"/><Relationship Id="rId3" Type="http://schemas.openxmlformats.org/officeDocument/2006/relationships/image" Target="../media/image10.jpeg"/><Relationship Id="rId7" Type="http://schemas.openxmlformats.org/officeDocument/2006/relationships/image" Target="../media/image14.jpeg"/><Relationship Id="rId12" Type="http://schemas.openxmlformats.org/officeDocument/2006/relationships/image" Target="../media/image18.jpe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3.jpeg"/><Relationship Id="rId11" Type="http://schemas.microsoft.com/office/2007/relationships/hdphoto" Target="../media/hdphoto2.wdp"/><Relationship Id="rId5" Type="http://schemas.openxmlformats.org/officeDocument/2006/relationships/image" Target="../media/image12.jpe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jpeg"/><Relationship Id="rId14" Type="http://schemas.openxmlformats.org/officeDocument/2006/relationships/image" Target="../media/image20.png"/></Relationships>
</file>

<file path=ppt/slides/_rels/slide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hyperlink" Target="https://www.youtube.com/watch?v=Y5uRVv7GGQM#action=share"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8" Type="http://schemas.openxmlformats.org/officeDocument/2006/relationships/image" Target="../media/image27.jpeg"/><Relationship Id="rId13" Type="http://schemas.openxmlformats.org/officeDocument/2006/relationships/image" Target="../media/image32.jpeg"/><Relationship Id="rId3" Type="http://schemas.openxmlformats.org/officeDocument/2006/relationships/image" Target="../media/image22.jpeg"/><Relationship Id="rId7" Type="http://schemas.openxmlformats.org/officeDocument/2006/relationships/image" Target="../media/image26.jpeg"/><Relationship Id="rId12" Type="http://schemas.openxmlformats.org/officeDocument/2006/relationships/image" Target="../media/image31.jpe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25.jpeg"/><Relationship Id="rId11" Type="http://schemas.openxmlformats.org/officeDocument/2006/relationships/image" Target="../media/image30.jpeg"/><Relationship Id="rId5" Type="http://schemas.openxmlformats.org/officeDocument/2006/relationships/image" Target="../media/image24.jpeg"/><Relationship Id="rId10" Type="http://schemas.openxmlformats.org/officeDocument/2006/relationships/image" Target="../media/image29.jpeg"/><Relationship Id="rId4" Type="http://schemas.openxmlformats.org/officeDocument/2006/relationships/image" Target="../media/image23.jpeg"/><Relationship Id="rId9" Type="http://schemas.openxmlformats.org/officeDocument/2006/relationships/image" Target="../media/image28.jpeg"/><Relationship Id="rId14" Type="http://schemas.openxmlformats.org/officeDocument/2006/relationships/image" Target="../media/image33.png"/></Relationships>
</file>

<file path=ppt/slides/_rels/slide7.xml.rels><?xml version="1.0" encoding="UTF-8" standalone="yes"?>
<Relationships xmlns="http://schemas.openxmlformats.org/package/2006/relationships"><Relationship Id="rId3" Type="http://schemas.openxmlformats.org/officeDocument/2006/relationships/image" Target="../media/image34.emf"/><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35.png"/></Relationships>
</file>

<file path=ppt/slides/_rels/slide8.xml.rels><?xml version="1.0" encoding="UTF-8" standalone="yes"?>
<Relationships xmlns="http://schemas.openxmlformats.org/package/2006/relationships"><Relationship Id="rId8" Type="http://schemas.openxmlformats.org/officeDocument/2006/relationships/image" Target="../media/image41.jpeg"/><Relationship Id="rId13" Type="http://schemas.openxmlformats.org/officeDocument/2006/relationships/image" Target="../media/image46.jpeg"/><Relationship Id="rId18" Type="http://schemas.openxmlformats.org/officeDocument/2006/relationships/image" Target="../media/image51.jpeg"/><Relationship Id="rId3" Type="http://schemas.openxmlformats.org/officeDocument/2006/relationships/image" Target="../media/image36.emf"/><Relationship Id="rId21" Type="http://schemas.openxmlformats.org/officeDocument/2006/relationships/image" Target="../media/image54.jpeg"/><Relationship Id="rId7" Type="http://schemas.openxmlformats.org/officeDocument/2006/relationships/image" Target="../media/image40.jpeg"/><Relationship Id="rId12" Type="http://schemas.openxmlformats.org/officeDocument/2006/relationships/image" Target="../media/image45.jpeg"/><Relationship Id="rId17" Type="http://schemas.openxmlformats.org/officeDocument/2006/relationships/image" Target="../media/image50.jpeg"/><Relationship Id="rId2" Type="http://schemas.openxmlformats.org/officeDocument/2006/relationships/notesSlide" Target="../notesSlides/notesSlide6.xml"/><Relationship Id="rId16" Type="http://schemas.openxmlformats.org/officeDocument/2006/relationships/image" Target="../media/image49.jpeg"/><Relationship Id="rId20" Type="http://schemas.openxmlformats.org/officeDocument/2006/relationships/image" Target="../media/image53.jpeg"/><Relationship Id="rId1" Type="http://schemas.openxmlformats.org/officeDocument/2006/relationships/slideLayout" Target="../slideLayouts/slideLayout1.xml"/><Relationship Id="rId6" Type="http://schemas.openxmlformats.org/officeDocument/2006/relationships/image" Target="../media/image39.jpeg"/><Relationship Id="rId11" Type="http://schemas.openxmlformats.org/officeDocument/2006/relationships/image" Target="../media/image44.jpeg"/><Relationship Id="rId5" Type="http://schemas.openxmlformats.org/officeDocument/2006/relationships/image" Target="../media/image38.jpeg"/><Relationship Id="rId15" Type="http://schemas.openxmlformats.org/officeDocument/2006/relationships/image" Target="../media/image48.jpeg"/><Relationship Id="rId10" Type="http://schemas.openxmlformats.org/officeDocument/2006/relationships/image" Target="../media/image43.jpeg"/><Relationship Id="rId19" Type="http://schemas.openxmlformats.org/officeDocument/2006/relationships/image" Target="../media/image52.jpeg"/><Relationship Id="rId4" Type="http://schemas.openxmlformats.org/officeDocument/2006/relationships/image" Target="../media/image37.emf"/><Relationship Id="rId9" Type="http://schemas.openxmlformats.org/officeDocument/2006/relationships/image" Target="../media/image42.jpeg"/><Relationship Id="rId14" Type="http://schemas.openxmlformats.org/officeDocument/2006/relationships/image" Target="../media/image47.jpeg"/></Relationships>
</file>

<file path=ppt/slides/_rels/slide9.xml.rels><?xml version="1.0" encoding="UTF-8" standalone="yes"?>
<Relationships xmlns="http://schemas.openxmlformats.org/package/2006/relationships"><Relationship Id="rId8" Type="http://schemas.openxmlformats.org/officeDocument/2006/relationships/image" Target="../media/image60.png"/><Relationship Id="rId3" Type="http://schemas.openxmlformats.org/officeDocument/2006/relationships/image" Target="../media/image55.tiff"/><Relationship Id="rId7" Type="http://schemas.openxmlformats.org/officeDocument/2006/relationships/image" Target="../media/image59.png"/><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image" Target="../media/image58.jpeg"/><Relationship Id="rId11" Type="http://schemas.openxmlformats.org/officeDocument/2006/relationships/image" Target="../media/image63.png"/><Relationship Id="rId5" Type="http://schemas.openxmlformats.org/officeDocument/2006/relationships/image" Target="../media/image57.jpeg"/><Relationship Id="rId10" Type="http://schemas.openxmlformats.org/officeDocument/2006/relationships/image" Target="../media/image62.png"/><Relationship Id="rId4" Type="http://schemas.openxmlformats.org/officeDocument/2006/relationships/image" Target="../media/image56.jpeg"/><Relationship Id="rId9" Type="http://schemas.openxmlformats.org/officeDocument/2006/relationships/image" Target="../media/image6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4D0CC6-C3BA-8643-AA89-85578508C6FA}"/>
              </a:ext>
            </a:extLst>
          </p:cNvPr>
          <p:cNvSpPr>
            <a:spLocks noGrp="1"/>
          </p:cNvSpPr>
          <p:nvPr>
            <p:ph type="ctrTitle"/>
          </p:nvPr>
        </p:nvSpPr>
        <p:spPr/>
        <p:txBody>
          <a:bodyPr/>
          <a:lstStyle/>
          <a:p>
            <a:r>
              <a:rPr lang="en-US" dirty="0"/>
              <a:t>Plant-pollinator networks</a:t>
            </a:r>
          </a:p>
        </p:txBody>
      </p:sp>
      <p:sp>
        <p:nvSpPr>
          <p:cNvPr id="3" name="Subtitle 2">
            <a:extLst>
              <a:ext uri="{FF2B5EF4-FFF2-40B4-BE49-F238E27FC236}">
                <a16:creationId xmlns:a16="http://schemas.microsoft.com/office/drawing/2014/main" id="{05030213-E82B-4746-9305-120F24BCCDBA}"/>
              </a:ext>
            </a:extLst>
          </p:cNvPr>
          <p:cNvSpPr>
            <a:spLocks noGrp="1"/>
          </p:cNvSpPr>
          <p:nvPr>
            <p:ph type="subTitle" idx="1"/>
          </p:nvPr>
        </p:nvSpPr>
        <p:spPr/>
        <p:txBody>
          <a:bodyPr/>
          <a:lstStyle/>
          <a:p>
            <a:r>
              <a:rPr lang="en-US" dirty="0"/>
              <a:t>Activity MRS</a:t>
            </a:r>
          </a:p>
          <a:p>
            <a:endParaRPr lang="en-US" dirty="0"/>
          </a:p>
        </p:txBody>
      </p:sp>
    </p:spTree>
    <p:extLst>
      <p:ext uri="{BB962C8B-B14F-4D97-AF65-F5344CB8AC3E}">
        <p14:creationId xmlns:p14="http://schemas.microsoft.com/office/powerpoint/2010/main" val="37473307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8ACCC6-9BF2-F649-B017-51DFEECDC44B}"/>
              </a:ext>
            </a:extLst>
          </p:cNvPr>
          <p:cNvSpPr>
            <a:spLocks noGrp="1"/>
          </p:cNvSpPr>
          <p:nvPr>
            <p:ph type="title"/>
          </p:nvPr>
        </p:nvSpPr>
        <p:spPr/>
        <p:txBody>
          <a:bodyPr/>
          <a:lstStyle/>
          <a:p>
            <a:r>
              <a:rPr lang="en-US" dirty="0"/>
              <a:t>Structural properties of plant-pollinator networks</a:t>
            </a:r>
          </a:p>
        </p:txBody>
      </p:sp>
      <p:sp>
        <p:nvSpPr>
          <p:cNvPr id="3" name="TextBox 2">
            <a:extLst>
              <a:ext uri="{FF2B5EF4-FFF2-40B4-BE49-F238E27FC236}">
                <a16:creationId xmlns:a16="http://schemas.microsoft.com/office/drawing/2014/main" id="{8AB82B79-BCED-264F-A220-BA7E4AC16C69}"/>
              </a:ext>
            </a:extLst>
          </p:cNvPr>
          <p:cNvSpPr txBox="1"/>
          <p:nvPr/>
        </p:nvSpPr>
        <p:spPr>
          <a:xfrm>
            <a:off x="1138989" y="2069432"/>
            <a:ext cx="10459453" cy="4154984"/>
          </a:xfrm>
          <a:prstGeom prst="rect">
            <a:avLst/>
          </a:prstGeom>
          <a:noFill/>
        </p:spPr>
        <p:txBody>
          <a:bodyPr wrap="square" rtlCol="0">
            <a:spAutoFit/>
          </a:bodyPr>
          <a:lstStyle/>
          <a:p>
            <a:pPr marL="285750" indent="-285750">
              <a:buFontTx/>
              <a:buChar char="-"/>
            </a:pPr>
            <a:r>
              <a:rPr lang="en-US" sz="2400" dirty="0"/>
              <a:t>low </a:t>
            </a:r>
            <a:r>
              <a:rPr lang="en-US" sz="2400" dirty="0" err="1"/>
              <a:t>connectance</a:t>
            </a:r>
            <a:r>
              <a:rPr lang="en-US" sz="2400" dirty="0"/>
              <a:t> - of all the possible links that could be made between plants and pollinators,</a:t>
            </a:r>
            <a:r>
              <a:rPr lang="en-US" sz="2400" baseline="0" dirty="0"/>
              <a:t> </a:t>
            </a:r>
            <a:r>
              <a:rPr lang="en-US" sz="2400" dirty="0"/>
              <a:t>only a small proportion are actually realized</a:t>
            </a:r>
          </a:p>
          <a:p>
            <a:pPr marL="285750" indent="-285750">
              <a:buFontTx/>
              <a:buChar char="-"/>
            </a:pPr>
            <a:r>
              <a:rPr lang="en-US" sz="2400" dirty="0" err="1"/>
              <a:t>Nestedness</a:t>
            </a:r>
            <a:r>
              <a:rPr lang="en-US" sz="2400" dirty="0"/>
              <a:t> – If we rank</a:t>
            </a:r>
            <a:r>
              <a:rPr lang="en-US" sz="2400" baseline="0" dirty="0"/>
              <a:t> plants and pollinators by the number of partners they have, we find this phenomenon  - Specialist tend to interact with generalists and generalists tend to interact with other generalists.  </a:t>
            </a:r>
          </a:p>
          <a:p>
            <a:pPr marL="285750" indent="-285750">
              <a:buFontTx/>
              <a:buChar char="-"/>
            </a:pPr>
            <a:r>
              <a:rPr lang="en-US" sz="2400" dirty="0"/>
              <a:t>Modularity – Some pollination networks</a:t>
            </a:r>
            <a:r>
              <a:rPr lang="en-US" sz="2400" baseline="0" dirty="0"/>
              <a:t> show some degree of modularity where there are subsets of pollinators that that tend to interact with subsets of plants.</a:t>
            </a:r>
            <a:endParaRPr lang="en-US" sz="2400" dirty="0"/>
          </a:p>
          <a:p>
            <a:pPr marL="285750" indent="-285750">
              <a:buFontTx/>
              <a:buChar char="-"/>
            </a:pPr>
            <a:r>
              <a:rPr lang="en-US" sz="2400" dirty="0"/>
              <a:t>a right skewed degree distribution (or distribution of number of</a:t>
            </a:r>
            <a:r>
              <a:rPr lang="en-US" sz="2400" baseline="0" dirty="0"/>
              <a:t> links) that </a:t>
            </a:r>
            <a:r>
              <a:rPr lang="en-US" sz="2400" dirty="0"/>
              <a:t>typically fitting a power law or truncated power law function for plants and pollinators (</a:t>
            </a:r>
            <a:r>
              <a:rPr lang="en-US" sz="2400" dirty="0" err="1"/>
              <a:t>Jordano</a:t>
            </a:r>
            <a:r>
              <a:rPr lang="en-US" sz="2400" dirty="0"/>
              <a:t> et al. 2003).  </a:t>
            </a:r>
          </a:p>
          <a:p>
            <a:pPr marL="285750" indent="-285750">
              <a:buFontTx/>
              <a:buChar char="-"/>
            </a:pPr>
            <a:endParaRPr lang="en-US" sz="2400" dirty="0"/>
          </a:p>
        </p:txBody>
      </p:sp>
    </p:spTree>
    <p:extLst>
      <p:ext uri="{BB962C8B-B14F-4D97-AF65-F5344CB8AC3E}">
        <p14:creationId xmlns:p14="http://schemas.microsoft.com/office/powerpoint/2010/main" val="18322009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1541_arnica-macerated-oil_LARGE_1_Hi-Res_2.jpg"/>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2841697" y="3614445"/>
            <a:ext cx="1493866" cy="1743269"/>
          </a:xfrm>
          <a:prstGeom prst="rect">
            <a:avLst/>
          </a:prstGeom>
        </p:spPr>
      </p:pic>
      <p:pic>
        <p:nvPicPr>
          <p:cNvPr id="6" name="Picture 5" descr="5K1K4KOKGKCKIKLS8KRS6QWK5K30VQT00KV00KCK5KTK1QTK7KZSVQZS5KJ08QJ0AQF0GKOK4K9KHK.jpg"/>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3248100" y="1471499"/>
            <a:ext cx="824869" cy="824869"/>
          </a:xfrm>
          <a:prstGeom prst="rect">
            <a:avLst/>
          </a:prstGeom>
        </p:spPr>
      </p:pic>
      <p:cxnSp>
        <p:nvCxnSpPr>
          <p:cNvPr id="21" name="Straight Connector 20"/>
          <p:cNvCxnSpPr/>
          <p:nvPr/>
        </p:nvCxnSpPr>
        <p:spPr>
          <a:xfrm>
            <a:off x="3660534" y="2501606"/>
            <a:ext cx="12700" cy="111283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2" name="Slide Number Placeholder 1"/>
          <p:cNvSpPr>
            <a:spLocks noGrp="1"/>
          </p:cNvSpPr>
          <p:nvPr>
            <p:ph type="sldNum" sz="quarter" idx="12"/>
          </p:nvPr>
        </p:nvSpPr>
        <p:spPr/>
        <p:txBody>
          <a:bodyPr/>
          <a:lstStyle/>
          <a:p>
            <a:fld id="{CCD087DB-7330-2D4A-BF6B-BCE182DEA6D2}" type="slidenum">
              <a:rPr lang="en-US" smtClean="0"/>
              <a:t>2</a:t>
            </a:fld>
            <a:endParaRPr lang="en-US"/>
          </a:p>
        </p:txBody>
      </p:sp>
    </p:spTree>
    <p:extLst>
      <p:ext uri="{BB962C8B-B14F-4D97-AF65-F5344CB8AC3E}">
        <p14:creationId xmlns:p14="http://schemas.microsoft.com/office/powerpoint/2010/main" val="12478246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Bombus_crotchii,_Robyn_Judith_Waayers1,I_SD11633.jpg"/>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335564" y="1114209"/>
            <a:ext cx="1819253" cy="1517939"/>
          </a:xfrm>
          <a:prstGeom prst="rect">
            <a:avLst/>
          </a:prstGeom>
        </p:spPr>
      </p:pic>
      <p:pic>
        <p:nvPicPr>
          <p:cNvPr id="5" name="Picture 4" descr="1541_arnica-macerated-oil_LARGE_1_Hi-Res_2.jpg"/>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2841697" y="3614445"/>
            <a:ext cx="1493866" cy="1743269"/>
          </a:xfrm>
          <a:prstGeom prst="rect">
            <a:avLst/>
          </a:prstGeom>
        </p:spPr>
      </p:pic>
      <p:pic>
        <p:nvPicPr>
          <p:cNvPr id="6" name="Picture 5" descr="5K1K4KOKGKCKIKLS8KRS6QWK5K30VQT00KV00KCK5KTK1QTK7KZSVQZS5KJ08QJ0AQF0GKOK4K9KHK.jpg"/>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3248100" y="1471499"/>
            <a:ext cx="824869" cy="824869"/>
          </a:xfrm>
          <a:prstGeom prst="rect">
            <a:avLst/>
          </a:prstGeom>
        </p:spPr>
      </p:pic>
      <p:pic>
        <p:nvPicPr>
          <p:cNvPr id="7" name="Picture 6" descr="marmaladehoverfly_shields180_tcm9-196680.jpg"/>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6185988" y="1694947"/>
            <a:ext cx="548640" cy="694944"/>
          </a:xfrm>
          <a:prstGeom prst="rect">
            <a:avLst/>
          </a:prstGeom>
        </p:spPr>
      </p:pic>
      <p:pic>
        <p:nvPicPr>
          <p:cNvPr id="8" name="Picture 7" descr="download.jpeg"/>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7089399" y="1594819"/>
            <a:ext cx="1056670" cy="820473"/>
          </a:xfrm>
          <a:prstGeom prst="rect">
            <a:avLst/>
          </a:prstGeom>
        </p:spPr>
      </p:pic>
      <p:pic>
        <p:nvPicPr>
          <p:cNvPr id="9" name="Picture 8" descr="120px-Common_Wood-Nymph_Megan_McCarty03.jpg"/>
          <p:cNvPicPr>
            <a:picLocks noChangeAspect="1"/>
          </p:cNvPicPr>
          <p:nvPr/>
        </p:nvPicPr>
        <p:blipFill>
          <a:blip r:embed="rId8">
            <a:extLst>
              <a:ext uri="{28A0092B-C50C-407E-A947-70E740481C1C}">
                <a14:useLocalDpi xmlns:a14="http://schemas.microsoft.com/office/drawing/2010/main"/>
              </a:ext>
            </a:extLst>
          </a:blip>
          <a:stretch>
            <a:fillRect/>
          </a:stretch>
        </p:blipFill>
        <p:spPr>
          <a:xfrm>
            <a:off x="8287230" y="1356671"/>
            <a:ext cx="1186985" cy="939696"/>
          </a:xfrm>
          <a:prstGeom prst="rect">
            <a:avLst/>
          </a:prstGeom>
        </p:spPr>
      </p:pic>
      <p:pic>
        <p:nvPicPr>
          <p:cNvPr id="10" name="Picture 9" descr="22405467-Golden-Rod-Solidago-virgaurea-flower-isolated-on-white-background-Stock-Photo.jpg"/>
          <p:cNvPicPr>
            <a:picLocks noChangeAspect="1"/>
          </p:cNvPicPr>
          <p:nvPr/>
        </p:nvPicPr>
        <p:blipFill>
          <a:blip r:embed="rId9" cstate="email">
            <a:extLst>
              <a:ext uri="{BEBA8EAE-BF5A-486C-A8C5-ECC9F3942E4B}">
                <a14:imgProps xmlns:a14="http://schemas.microsoft.com/office/drawing/2010/main">
                  <a14:imgLayer r:embed="rId10">
                    <a14:imgEffect>
                      <a14:backgroundRemoval t="0" b="100000" l="4608" r="98294"/>
                    </a14:imgEffect>
                  </a14:imgLayer>
                </a14:imgProps>
              </a:ext>
              <a:ext uri="{28A0092B-C50C-407E-A947-70E740481C1C}">
                <a14:useLocalDpi xmlns:a14="http://schemas.microsoft.com/office/drawing/2010/main"/>
              </a:ext>
            </a:extLst>
          </a:blip>
          <a:stretch>
            <a:fillRect/>
          </a:stretch>
        </p:blipFill>
        <p:spPr>
          <a:xfrm>
            <a:off x="4562639" y="3829897"/>
            <a:ext cx="1159844" cy="1286516"/>
          </a:xfrm>
          <a:prstGeom prst="rect">
            <a:avLst/>
          </a:prstGeom>
        </p:spPr>
      </p:pic>
      <p:pic>
        <p:nvPicPr>
          <p:cNvPr id="12" name="Picture 11" descr="wild+rose+vintage+image+graphicsfairy006csm.jpg"/>
          <p:cNvPicPr>
            <a:picLocks noChangeAspect="1"/>
          </p:cNvPicPr>
          <p:nvPr/>
        </p:nvPicPr>
        <p:blipFill>
          <a:blip r:embed="rId11" cstate="email">
            <a:extLst>
              <a:ext uri="{28A0092B-C50C-407E-A947-70E740481C1C}">
                <a14:useLocalDpi xmlns:a14="http://schemas.microsoft.com/office/drawing/2010/main"/>
              </a:ext>
            </a:extLst>
          </a:blip>
          <a:stretch>
            <a:fillRect/>
          </a:stretch>
        </p:blipFill>
        <p:spPr>
          <a:xfrm>
            <a:off x="6020719" y="4078627"/>
            <a:ext cx="967081" cy="1023366"/>
          </a:xfrm>
          <a:prstGeom prst="rect">
            <a:avLst/>
          </a:prstGeom>
        </p:spPr>
      </p:pic>
      <p:pic>
        <p:nvPicPr>
          <p:cNvPr id="13" name="Picture 12" descr="Wildflowers9.jpg"/>
          <p:cNvPicPr>
            <a:picLocks noChangeAspect="1"/>
          </p:cNvPicPr>
          <p:nvPr/>
        </p:nvPicPr>
        <p:blipFill>
          <a:blip r:embed="rId12" cstate="email">
            <a:extLst>
              <a:ext uri="{28A0092B-C50C-407E-A947-70E740481C1C}">
                <a14:useLocalDpi xmlns:a14="http://schemas.microsoft.com/office/drawing/2010/main"/>
              </a:ext>
            </a:extLst>
          </a:blip>
          <a:stretch>
            <a:fillRect/>
          </a:stretch>
        </p:blipFill>
        <p:spPr>
          <a:xfrm>
            <a:off x="7438405" y="3926735"/>
            <a:ext cx="606065" cy="1327150"/>
          </a:xfrm>
          <a:prstGeom prst="rect">
            <a:avLst/>
          </a:prstGeom>
        </p:spPr>
      </p:pic>
      <p:cxnSp>
        <p:nvCxnSpPr>
          <p:cNvPr id="21" name="Straight Connector 20"/>
          <p:cNvCxnSpPr/>
          <p:nvPr/>
        </p:nvCxnSpPr>
        <p:spPr>
          <a:xfrm>
            <a:off x="3660534" y="2501606"/>
            <a:ext cx="12700" cy="111283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flipH="1">
            <a:off x="3673234" y="2501606"/>
            <a:ext cx="1600200" cy="111283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flipH="1">
            <a:off x="3673234" y="2501606"/>
            <a:ext cx="2730500" cy="111283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flipH="1">
            <a:off x="5273435" y="2530548"/>
            <a:ext cx="1130301" cy="108389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a:off x="5273434" y="2530547"/>
            <a:ext cx="12700" cy="111283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p:nvCxnSpPr>
        <p:spPr>
          <a:xfrm>
            <a:off x="3673234" y="2501607"/>
            <a:ext cx="1600200" cy="114177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p:nvCxnSpPr>
        <p:spPr>
          <a:xfrm>
            <a:off x="3660534" y="2501607"/>
            <a:ext cx="2743200" cy="114177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a:off x="3660534" y="2501607"/>
            <a:ext cx="4051300" cy="114177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 name="Straight Connector 44"/>
          <p:cNvCxnSpPr/>
          <p:nvPr/>
        </p:nvCxnSpPr>
        <p:spPr>
          <a:xfrm flipH="1">
            <a:off x="3673234" y="2415292"/>
            <a:ext cx="5194300" cy="119915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 name="Straight Connector 47"/>
          <p:cNvCxnSpPr/>
          <p:nvPr/>
        </p:nvCxnSpPr>
        <p:spPr>
          <a:xfrm flipH="1">
            <a:off x="3673234" y="2501606"/>
            <a:ext cx="4025900" cy="111283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 name="Straight Connector 50"/>
          <p:cNvCxnSpPr/>
          <p:nvPr/>
        </p:nvCxnSpPr>
        <p:spPr>
          <a:xfrm>
            <a:off x="5286134" y="2501606"/>
            <a:ext cx="1117600" cy="111283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2" name="Slide Number Placeholder 1"/>
          <p:cNvSpPr>
            <a:spLocks noGrp="1"/>
          </p:cNvSpPr>
          <p:nvPr>
            <p:ph type="sldNum" sz="quarter" idx="12"/>
          </p:nvPr>
        </p:nvSpPr>
        <p:spPr/>
        <p:txBody>
          <a:bodyPr/>
          <a:lstStyle/>
          <a:p>
            <a:fld id="{CCD087DB-7330-2D4A-BF6B-BCE182DEA6D2}" type="slidenum">
              <a:rPr lang="en-US" smtClean="0"/>
              <a:t>3</a:t>
            </a:fld>
            <a:endParaRPr lang="en-US"/>
          </a:p>
        </p:txBody>
      </p:sp>
    </p:spTree>
    <p:extLst>
      <p:ext uri="{BB962C8B-B14F-4D97-AF65-F5344CB8AC3E}">
        <p14:creationId xmlns:p14="http://schemas.microsoft.com/office/powerpoint/2010/main" val="4464830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p:cNvGrpSpPr/>
          <p:nvPr/>
        </p:nvGrpSpPr>
        <p:grpSpPr>
          <a:xfrm>
            <a:off x="1524001" y="1501156"/>
            <a:ext cx="8314267" cy="4586377"/>
            <a:chOff x="786614" y="2049115"/>
            <a:chExt cx="4818319" cy="2716160"/>
          </a:xfrm>
        </p:grpSpPr>
        <p:pic>
          <p:nvPicPr>
            <p:cNvPr id="2" name="Picture 1" descr="Bombus_crotchii,_Robyn_Judith_Waayers1,I_SD11633.jpg"/>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029268" y="2049115"/>
              <a:ext cx="671662" cy="560418"/>
            </a:xfrm>
            <a:prstGeom prst="rect">
              <a:avLst/>
            </a:prstGeom>
          </p:spPr>
        </p:pic>
        <p:pic>
          <p:nvPicPr>
            <p:cNvPr id="3" name="Picture 2"/>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a:off x="786614" y="2508651"/>
              <a:ext cx="4818319" cy="2256624"/>
            </a:xfrm>
            <a:prstGeom prst="rect">
              <a:avLst/>
            </a:prstGeom>
          </p:spPr>
        </p:pic>
        <p:pic>
          <p:nvPicPr>
            <p:cNvPr id="4" name="Picture 3" descr="5K1K4KOKGKCKIKLS8KRS6QWK5K30VQT00KV00KCK5KTK1QTK7KZSVQZS5KJ08QJ0AQF0GKOK4K9KHK.jpg"/>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2616833" y="2142229"/>
              <a:ext cx="412435" cy="412435"/>
            </a:xfrm>
            <a:prstGeom prst="rect">
              <a:avLst/>
            </a:prstGeom>
          </p:spPr>
        </p:pic>
        <p:pic>
          <p:nvPicPr>
            <p:cNvPr id="5" name="Picture 4" descr="marmaladehoverfly_shields180_tcm9-196680.jpg"/>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3771131" y="2182958"/>
              <a:ext cx="274320" cy="347472"/>
            </a:xfrm>
            <a:prstGeom prst="rect">
              <a:avLst/>
            </a:prstGeom>
          </p:spPr>
        </p:pic>
        <p:pic>
          <p:nvPicPr>
            <p:cNvPr id="6" name="Picture 5" descr="download.jpeg"/>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4179563" y="2194901"/>
              <a:ext cx="432121" cy="335529"/>
            </a:xfrm>
            <a:prstGeom prst="rect">
              <a:avLst/>
            </a:prstGeom>
          </p:spPr>
        </p:pic>
        <p:pic>
          <p:nvPicPr>
            <p:cNvPr id="7" name="Picture 6" descr="120px-Common_Wood-Nymph_Megan_McCarty03.jpg"/>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4693523" y="2170375"/>
              <a:ext cx="427297" cy="338276"/>
            </a:xfrm>
            <a:prstGeom prst="rect">
              <a:avLst/>
            </a:prstGeom>
          </p:spPr>
        </p:pic>
        <p:pic>
          <p:nvPicPr>
            <p:cNvPr id="8" name="Picture 7" descr="1541_arnica-macerated-oil_LARGE_1_Hi-Res_2.jpg"/>
            <p:cNvPicPr>
              <a:picLocks noChangeAspect="1"/>
            </p:cNvPicPr>
            <p:nvPr/>
          </p:nvPicPr>
          <p:blipFill>
            <a:blip r:embed="rId9" cstate="email">
              <a:extLst>
                <a:ext uri="{28A0092B-C50C-407E-A947-70E740481C1C}">
                  <a14:useLocalDpi xmlns:a14="http://schemas.microsoft.com/office/drawing/2010/main"/>
                </a:ext>
              </a:extLst>
            </a:blip>
            <a:stretch>
              <a:fillRect/>
            </a:stretch>
          </p:blipFill>
          <p:spPr>
            <a:xfrm>
              <a:off x="2239433" y="2573066"/>
              <a:ext cx="377400" cy="440408"/>
            </a:xfrm>
            <a:prstGeom prst="rect">
              <a:avLst/>
            </a:prstGeom>
          </p:spPr>
        </p:pic>
        <p:pic>
          <p:nvPicPr>
            <p:cNvPr id="9" name="Picture 8" descr="22405467-Golden-Rod-Solidago-virgaurea-flower-isolated-on-white-background-Stock-Photo.jpg"/>
            <p:cNvPicPr>
              <a:picLocks noChangeAspect="1"/>
            </p:cNvPicPr>
            <p:nvPr/>
          </p:nvPicPr>
          <p:blipFill>
            <a:blip r:embed="rId10" cstate="email">
              <a:extLst>
                <a:ext uri="{BEBA8EAE-BF5A-486C-A8C5-ECC9F3942E4B}">
                  <a14:imgProps xmlns:a14="http://schemas.microsoft.com/office/drawing/2010/main">
                    <a14:imgLayer r:embed="rId11">
                      <a14:imgEffect>
                        <a14:backgroundRemoval t="0" b="100000" l="4608" r="98294"/>
                      </a14:imgEffect>
                    </a14:imgLayer>
                  </a14:imgProps>
                </a:ext>
                <a:ext uri="{28A0092B-C50C-407E-A947-70E740481C1C}">
                  <a14:useLocalDpi xmlns:a14="http://schemas.microsoft.com/office/drawing/2010/main"/>
                </a:ext>
              </a:extLst>
            </a:blip>
            <a:stretch>
              <a:fillRect/>
            </a:stretch>
          </p:blipFill>
          <p:spPr>
            <a:xfrm>
              <a:off x="2249337" y="3165075"/>
              <a:ext cx="306604" cy="340089"/>
            </a:xfrm>
            <a:prstGeom prst="rect">
              <a:avLst/>
            </a:prstGeom>
          </p:spPr>
        </p:pic>
        <p:pic>
          <p:nvPicPr>
            <p:cNvPr id="10" name="Picture 9" descr="wild+rose+vintage+image+graphicsfairy006csm.jpg"/>
            <p:cNvPicPr>
              <a:picLocks noChangeAspect="1"/>
            </p:cNvPicPr>
            <p:nvPr/>
          </p:nvPicPr>
          <p:blipFill>
            <a:blip r:embed="rId12" cstate="email">
              <a:extLst>
                <a:ext uri="{28A0092B-C50C-407E-A947-70E740481C1C}">
                  <a14:useLocalDpi xmlns:a14="http://schemas.microsoft.com/office/drawing/2010/main"/>
                </a:ext>
              </a:extLst>
            </a:blip>
            <a:stretch>
              <a:fillRect/>
            </a:stretch>
          </p:blipFill>
          <p:spPr>
            <a:xfrm>
              <a:off x="2191390" y="3670616"/>
              <a:ext cx="364551" cy="385768"/>
            </a:xfrm>
            <a:prstGeom prst="rect">
              <a:avLst/>
            </a:prstGeom>
          </p:spPr>
        </p:pic>
        <p:pic>
          <p:nvPicPr>
            <p:cNvPr id="11" name="Picture 10" descr="Wildflowers9.jpg"/>
            <p:cNvPicPr>
              <a:picLocks noChangeAspect="1"/>
            </p:cNvPicPr>
            <p:nvPr/>
          </p:nvPicPr>
          <p:blipFill>
            <a:blip r:embed="rId13" cstate="email">
              <a:extLst>
                <a:ext uri="{28A0092B-C50C-407E-A947-70E740481C1C}">
                  <a14:useLocalDpi xmlns:a14="http://schemas.microsoft.com/office/drawing/2010/main"/>
                </a:ext>
              </a:extLst>
            </a:blip>
            <a:stretch>
              <a:fillRect/>
            </a:stretch>
          </p:blipFill>
          <p:spPr>
            <a:xfrm>
              <a:off x="2249337" y="4056384"/>
              <a:ext cx="228462" cy="500282"/>
            </a:xfrm>
            <a:prstGeom prst="rect">
              <a:avLst/>
            </a:prstGeom>
          </p:spPr>
        </p:pic>
      </p:grpSp>
      <p:pic>
        <p:nvPicPr>
          <p:cNvPr id="13" name="Picture 12" descr="Untitled.png"/>
          <p:cNvPicPr>
            <a:picLocks noChangeAspect="1"/>
          </p:cNvPicPr>
          <p:nvPr/>
        </p:nvPicPr>
        <p:blipFill>
          <a:blip r:embed="rId14" cstate="email">
            <a:extLst>
              <a:ext uri="{28A0092B-C50C-407E-A947-70E740481C1C}">
                <a14:useLocalDpi xmlns:a14="http://schemas.microsoft.com/office/drawing/2010/main"/>
              </a:ext>
            </a:extLst>
          </a:blip>
          <a:stretch>
            <a:fillRect/>
          </a:stretch>
        </p:blipFill>
        <p:spPr>
          <a:xfrm>
            <a:off x="1469024" y="48015"/>
            <a:ext cx="2616877" cy="1674897"/>
          </a:xfrm>
          <a:prstGeom prst="rect">
            <a:avLst/>
          </a:prstGeom>
        </p:spPr>
      </p:pic>
      <p:sp>
        <p:nvSpPr>
          <p:cNvPr id="14" name="Slide Number Placeholder 13"/>
          <p:cNvSpPr>
            <a:spLocks noGrp="1"/>
          </p:cNvSpPr>
          <p:nvPr>
            <p:ph type="sldNum" sz="quarter" idx="12"/>
          </p:nvPr>
        </p:nvSpPr>
        <p:spPr/>
        <p:txBody>
          <a:bodyPr/>
          <a:lstStyle/>
          <a:p>
            <a:fld id="{CCD087DB-7330-2D4A-BF6B-BCE182DEA6D2}" type="slidenum">
              <a:rPr lang="en-US" smtClean="0"/>
              <a:t>4</a:t>
            </a:fld>
            <a:endParaRPr lang="en-US"/>
          </a:p>
        </p:txBody>
      </p:sp>
    </p:spTree>
    <p:extLst>
      <p:ext uri="{BB962C8B-B14F-4D97-AF65-F5344CB8AC3E}">
        <p14:creationId xmlns:p14="http://schemas.microsoft.com/office/powerpoint/2010/main" val="16982914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9C28418-93ED-7C41-B445-C29027F85306}"/>
              </a:ext>
            </a:extLst>
          </p:cNvPr>
          <p:cNvSpPr/>
          <p:nvPr/>
        </p:nvSpPr>
        <p:spPr>
          <a:xfrm>
            <a:off x="3048000" y="5773879"/>
            <a:ext cx="6096000" cy="646331"/>
          </a:xfrm>
          <a:prstGeom prst="rect">
            <a:avLst/>
          </a:prstGeom>
        </p:spPr>
        <p:txBody>
          <a:bodyPr>
            <a:spAutoFit/>
          </a:bodyPr>
          <a:lstStyle/>
          <a:p>
            <a:r>
              <a:rPr lang="en-US" dirty="0">
                <a:hlinkClick r:id="rId2"/>
              </a:rPr>
              <a:t>https://www.youtube.com/watch?v=Y5uRVv7GGQM#action=share</a:t>
            </a:r>
            <a:endParaRPr lang="en-US" dirty="0"/>
          </a:p>
        </p:txBody>
      </p:sp>
      <p:pic>
        <p:nvPicPr>
          <p:cNvPr id="4" name="Picture 3">
            <a:extLst>
              <a:ext uri="{FF2B5EF4-FFF2-40B4-BE49-F238E27FC236}">
                <a16:creationId xmlns:a16="http://schemas.microsoft.com/office/drawing/2014/main" id="{39990F21-A97D-C849-8C62-9BAA5977635B}"/>
              </a:ext>
            </a:extLst>
          </p:cNvPr>
          <p:cNvPicPr>
            <a:picLocks noChangeAspect="1"/>
          </p:cNvPicPr>
          <p:nvPr/>
        </p:nvPicPr>
        <p:blipFill>
          <a:blip r:embed="rId3"/>
          <a:stretch>
            <a:fillRect/>
          </a:stretch>
        </p:blipFill>
        <p:spPr>
          <a:xfrm>
            <a:off x="1522609" y="0"/>
            <a:ext cx="9347200" cy="5842000"/>
          </a:xfrm>
          <a:prstGeom prst="rect">
            <a:avLst/>
          </a:prstGeom>
        </p:spPr>
      </p:pic>
    </p:spTree>
    <p:extLst>
      <p:ext uri="{BB962C8B-B14F-4D97-AF65-F5344CB8AC3E}">
        <p14:creationId xmlns:p14="http://schemas.microsoft.com/office/powerpoint/2010/main" val="40813362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IMG_4222.JPG"/>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6045200" y="198445"/>
            <a:ext cx="4148664" cy="1318430"/>
          </a:xfrm>
          <a:prstGeom prst="rect">
            <a:avLst/>
          </a:prstGeom>
          <a:ln>
            <a:solidFill>
              <a:srgbClr val="000000"/>
            </a:solidFill>
          </a:ln>
        </p:spPr>
      </p:pic>
      <p:pic>
        <p:nvPicPr>
          <p:cNvPr id="5" name="Picture 4" descr="IMG_5605.JPG"/>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a:off x="6045199" y="1924638"/>
            <a:ext cx="4148665" cy="1318431"/>
          </a:xfrm>
          <a:prstGeom prst="rect">
            <a:avLst/>
          </a:prstGeom>
          <a:ln>
            <a:solidFill>
              <a:srgbClr val="000000"/>
            </a:solidFill>
          </a:ln>
        </p:spPr>
      </p:pic>
      <p:pic>
        <p:nvPicPr>
          <p:cNvPr id="6" name="Picture 5" descr="IMG_7645.JPG"/>
          <p:cNvPicPr>
            <a:picLocks noChangeAspect="1"/>
          </p:cNvPicPr>
          <p:nvPr/>
        </p:nvPicPr>
        <p:blipFill rotWithShape="1">
          <a:blip r:embed="rId5" cstate="email">
            <a:extLst>
              <a:ext uri="{28A0092B-C50C-407E-A947-70E740481C1C}">
                <a14:useLocalDpi xmlns:a14="http://schemas.microsoft.com/office/drawing/2010/main"/>
              </a:ext>
            </a:extLst>
          </a:blip>
          <a:srcRect/>
          <a:stretch/>
        </p:blipFill>
        <p:spPr>
          <a:xfrm>
            <a:off x="6045199" y="3620984"/>
            <a:ext cx="4148665" cy="1318717"/>
          </a:xfrm>
          <a:prstGeom prst="rect">
            <a:avLst/>
          </a:prstGeom>
          <a:ln>
            <a:solidFill>
              <a:srgbClr val="000000"/>
            </a:solidFill>
          </a:ln>
        </p:spPr>
      </p:pic>
      <p:pic>
        <p:nvPicPr>
          <p:cNvPr id="8" name="Picture 7" descr="IMG_9117.JPG"/>
          <p:cNvPicPr>
            <a:picLocks noChangeAspect="1"/>
          </p:cNvPicPr>
          <p:nvPr/>
        </p:nvPicPr>
        <p:blipFill rotWithShape="1">
          <a:blip r:embed="rId6" cstate="email">
            <a:extLst>
              <a:ext uri="{28A0092B-C50C-407E-A947-70E740481C1C}">
                <a14:useLocalDpi xmlns:a14="http://schemas.microsoft.com/office/drawing/2010/main"/>
              </a:ext>
            </a:extLst>
          </a:blip>
          <a:srcRect/>
          <a:stretch/>
        </p:blipFill>
        <p:spPr>
          <a:xfrm>
            <a:off x="6045199" y="5332626"/>
            <a:ext cx="4148666" cy="1318717"/>
          </a:xfrm>
          <a:prstGeom prst="rect">
            <a:avLst/>
          </a:prstGeom>
          <a:ln>
            <a:solidFill>
              <a:srgbClr val="000000"/>
            </a:solidFill>
          </a:ln>
        </p:spPr>
      </p:pic>
      <p:sp>
        <p:nvSpPr>
          <p:cNvPr id="9" name="TextBox 8"/>
          <p:cNvSpPr txBox="1"/>
          <p:nvPr/>
        </p:nvSpPr>
        <p:spPr>
          <a:xfrm>
            <a:off x="1642533" y="374267"/>
            <a:ext cx="4341904" cy="1200329"/>
          </a:xfrm>
          <a:prstGeom prst="rect">
            <a:avLst/>
          </a:prstGeom>
          <a:noFill/>
        </p:spPr>
        <p:txBody>
          <a:bodyPr wrap="none" rtlCol="0">
            <a:spAutoFit/>
          </a:bodyPr>
          <a:lstStyle/>
          <a:p>
            <a:pPr algn="ctr"/>
            <a:r>
              <a:rPr lang="en-US" dirty="0">
                <a:latin typeface="Helvetica"/>
                <a:cs typeface="Helvetica"/>
              </a:rPr>
              <a:t>Elk Meadow, Mountain Research Station</a:t>
            </a:r>
          </a:p>
          <a:p>
            <a:pPr algn="ctr"/>
            <a:r>
              <a:rPr lang="en-US" dirty="0">
                <a:latin typeface="Helvetica"/>
                <a:cs typeface="Helvetica"/>
              </a:rPr>
              <a:t>near Nederland, Colorado USA</a:t>
            </a:r>
          </a:p>
          <a:p>
            <a:pPr algn="ctr"/>
            <a:r>
              <a:rPr lang="en-US" dirty="0">
                <a:latin typeface="Helvetica"/>
                <a:cs typeface="Helvetica"/>
              </a:rPr>
              <a:t>Elevation: </a:t>
            </a:r>
            <a:r>
              <a:rPr lang="it-IT" dirty="0">
                <a:latin typeface="Helvetica"/>
                <a:cs typeface="Helvetica"/>
              </a:rPr>
              <a:t>2980m (9777 </a:t>
            </a:r>
            <a:r>
              <a:rPr lang="it-IT" dirty="0" err="1">
                <a:latin typeface="Helvetica"/>
                <a:cs typeface="Helvetica"/>
              </a:rPr>
              <a:t>ft</a:t>
            </a:r>
            <a:r>
              <a:rPr lang="it-IT" dirty="0">
                <a:latin typeface="Helvetica"/>
                <a:cs typeface="Helvetica"/>
              </a:rPr>
              <a:t>.)</a:t>
            </a:r>
            <a:endParaRPr lang="en-US" dirty="0">
              <a:latin typeface="Helvetica"/>
              <a:cs typeface="Helvetica"/>
            </a:endParaRPr>
          </a:p>
          <a:p>
            <a:pPr algn="ctr"/>
            <a:endParaRPr lang="en-US" dirty="0">
              <a:latin typeface="Helvetica"/>
              <a:cs typeface="Helvetica"/>
            </a:endParaRPr>
          </a:p>
        </p:txBody>
      </p:sp>
      <p:pic>
        <p:nvPicPr>
          <p:cNvPr id="10" name="Picture 9" descr="_MG_6490.JPG"/>
          <p:cNvPicPr>
            <a:picLocks noChangeAspect="1"/>
          </p:cNvPicPr>
          <p:nvPr/>
        </p:nvPicPr>
        <p:blipFill rotWithShape="1">
          <a:blip r:embed="rId7" cstate="email">
            <a:extLst>
              <a:ext uri="{28A0092B-C50C-407E-A947-70E740481C1C}">
                <a14:useLocalDpi xmlns:a14="http://schemas.microsoft.com/office/drawing/2010/main"/>
              </a:ext>
            </a:extLst>
          </a:blip>
          <a:srcRect/>
          <a:stretch/>
        </p:blipFill>
        <p:spPr>
          <a:xfrm>
            <a:off x="4229228" y="1832525"/>
            <a:ext cx="1518881" cy="1528112"/>
          </a:xfrm>
          <a:prstGeom prst="rect">
            <a:avLst/>
          </a:prstGeom>
          <a:ln>
            <a:solidFill>
              <a:srgbClr val="000000"/>
            </a:solidFill>
          </a:ln>
        </p:spPr>
      </p:pic>
      <p:pic>
        <p:nvPicPr>
          <p:cNvPr id="11" name="Picture 10" descr="IMG_5485.JPG"/>
          <p:cNvPicPr>
            <a:picLocks noChangeAspect="1"/>
          </p:cNvPicPr>
          <p:nvPr/>
        </p:nvPicPr>
        <p:blipFill rotWithShape="1">
          <a:blip r:embed="rId8" cstate="screen">
            <a:extLst>
              <a:ext uri="{28A0092B-C50C-407E-A947-70E740481C1C}">
                <a14:useLocalDpi xmlns:a14="http://schemas.microsoft.com/office/drawing/2010/main"/>
              </a:ext>
            </a:extLst>
          </a:blip>
          <a:srcRect/>
          <a:stretch/>
        </p:blipFill>
        <p:spPr>
          <a:xfrm>
            <a:off x="1754278" y="1832526"/>
            <a:ext cx="2318352" cy="1528113"/>
          </a:xfrm>
          <a:prstGeom prst="rect">
            <a:avLst/>
          </a:prstGeom>
          <a:ln>
            <a:solidFill>
              <a:srgbClr val="000000"/>
            </a:solidFill>
          </a:ln>
        </p:spPr>
      </p:pic>
      <p:pic>
        <p:nvPicPr>
          <p:cNvPr id="13" name="Picture 12" descr="IMG_2311.JPG"/>
          <p:cNvPicPr>
            <a:picLocks noChangeAspect="1"/>
          </p:cNvPicPr>
          <p:nvPr/>
        </p:nvPicPr>
        <p:blipFill rotWithShape="1">
          <a:blip r:embed="rId9" cstate="email">
            <a:extLst>
              <a:ext uri="{28A0092B-C50C-407E-A947-70E740481C1C}">
                <a14:useLocalDpi xmlns:a14="http://schemas.microsoft.com/office/drawing/2010/main"/>
              </a:ext>
            </a:extLst>
          </a:blip>
          <a:srcRect/>
          <a:stretch/>
        </p:blipFill>
        <p:spPr>
          <a:xfrm>
            <a:off x="4617516" y="4761125"/>
            <a:ext cx="1128645" cy="1143000"/>
          </a:xfrm>
          <a:prstGeom prst="rect">
            <a:avLst/>
          </a:prstGeom>
          <a:ln>
            <a:solidFill>
              <a:srgbClr val="000000"/>
            </a:solidFill>
          </a:ln>
        </p:spPr>
      </p:pic>
      <p:pic>
        <p:nvPicPr>
          <p:cNvPr id="14" name="Picture 13" descr="IMG_8460.JPG"/>
          <p:cNvPicPr>
            <a:picLocks noChangeAspect="1"/>
          </p:cNvPicPr>
          <p:nvPr/>
        </p:nvPicPr>
        <p:blipFill rotWithShape="1">
          <a:blip r:embed="rId10" cstate="email">
            <a:extLst>
              <a:ext uri="{28A0092B-C50C-407E-A947-70E740481C1C}">
                <a14:useLocalDpi xmlns:a14="http://schemas.microsoft.com/office/drawing/2010/main"/>
              </a:ext>
            </a:extLst>
          </a:blip>
          <a:srcRect/>
          <a:stretch/>
        </p:blipFill>
        <p:spPr>
          <a:xfrm rot="5400000">
            <a:off x="4611890" y="3501009"/>
            <a:ext cx="1143001" cy="1143000"/>
          </a:xfrm>
          <a:prstGeom prst="rect">
            <a:avLst/>
          </a:prstGeom>
          <a:ln>
            <a:solidFill>
              <a:srgbClr val="000000"/>
            </a:solidFill>
          </a:ln>
        </p:spPr>
      </p:pic>
      <p:pic>
        <p:nvPicPr>
          <p:cNvPr id="15" name="Picture 14" descr="IMG_8461.JPG"/>
          <p:cNvPicPr>
            <a:picLocks noChangeAspect="1"/>
          </p:cNvPicPr>
          <p:nvPr/>
        </p:nvPicPr>
        <p:blipFill rotWithShape="1">
          <a:blip r:embed="rId11" cstate="email">
            <a:extLst>
              <a:ext uri="{28A0092B-C50C-407E-A947-70E740481C1C}">
                <a14:useLocalDpi xmlns:a14="http://schemas.microsoft.com/office/drawing/2010/main"/>
              </a:ext>
            </a:extLst>
          </a:blip>
          <a:srcRect/>
          <a:stretch/>
        </p:blipFill>
        <p:spPr>
          <a:xfrm rot="5400000">
            <a:off x="1748215" y="3499947"/>
            <a:ext cx="1144969" cy="1143000"/>
          </a:xfrm>
          <a:prstGeom prst="rect">
            <a:avLst/>
          </a:prstGeom>
          <a:ln>
            <a:solidFill>
              <a:srgbClr val="000000"/>
            </a:solidFill>
          </a:ln>
        </p:spPr>
      </p:pic>
      <p:pic>
        <p:nvPicPr>
          <p:cNvPr id="16" name="Picture 15" descr="IMG_8600.JPG"/>
          <p:cNvPicPr>
            <a:picLocks noChangeAspect="1"/>
          </p:cNvPicPr>
          <p:nvPr/>
        </p:nvPicPr>
        <p:blipFill rotWithShape="1">
          <a:blip r:embed="rId12" cstate="email">
            <a:extLst>
              <a:ext uri="{28A0092B-C50C-407E-A947-70E740481C1C}">
                <a14:useLocalDpi xmlns:a14="http://schemas.microsoft.com/office/drawing/2010/main"/>
              </a:ext>
            </a:extLst>
          </a:blip>
          <a:srcRect/>
          <a:stretch/>
        </p:blipFill>
        <p:spPr>
          <a:xfrm rot="5400000">
            <a:off x="2538721" y="3972993"/>
            <a:ext cx="2423437" cy="1479469"/>
          </a:xfrm>
          <a:prstGeom prst="rect">
            <a:avLst/>
          </a:prstGeom>
          <a:ln>
            <a:solidFill>
              <a:srgbClr val="000000"/>
            </a:solidFill>
          </a:ln>
        </p:spPr>
      </p:pic>
      <p:pic>
        <p:nvPicPr>
          <p:cNvPr id="22" name="Picture 21" descr="IMG_8553.JPG"/>
          <p:cNvPicPr>
            <a:picLocks noChangeAspect="1"/>
          </p:cNvPicPr>
          <p:nvPr/>
        </p:nvPicPr>
        <p:blipFill rotWithShape="1">
          <a:blip r:embed="rId13" cstate="email">
            <a:extLst>
              <a:ext uri="{28A0092B-C50C-407E-A947-70E740481C1C}">
                <a14:useLocalDpi xmlns:a14="http://schemas.microsoft.com/office/drawing/2010/main"/>
              </a:ext>
            </a:extLst>
          </a:blip>
          <a:srcRect/>
          <a:stretch/>
        </p:blipFill>
        <p:spPr>
          <a:xfrm rot="5400000">
            <a:off x="1758385" y="4757019"/>
            <a:ext cx="1143001" cy="1151215"/>
          </a:xfrm>
          <a:prstGeom prst="rect">
            <a:avLst/>
          </a:prstGeom>
          <a:ln>
            <a:solidFill>
              <a:srgbClr val="000000"/>
            </a:solidFill>
          </a:ln>
        </p:spPr>
      </p:pic>
      <p:pic>
        <p:nvPicPr>
          <p:cNvPr id="24" name="Picture 23" descr="Screen Shot 2017-05-19 at 3.54.12 PM 2.png"/>
          <p:cNvPicPr>
            <a:picLocks noChangeAspect="1"/>
          </p:cNvPicPr>
          <p:nvPr/>
        </p:nvPicPr>
        <p:blipFill>
          <a:blip r:embed="rId14" cstate="email">
            <a:extLst>
              <a:ext uri="{28A0092B-C50C-407E-A947-70E740481C1C}">
                <a14:useLocalDpi xmlns:a14="http://schemas.microsoft.com/office/drawing/2010/main"/>
              </a:ext>
            </a:extLst>
          </a:blip>
          <a:stretch>
            <a:fillRect/>
          </a:stretch>
        </p:blipFill>
        <p:spPr>
          <a:xfrm>
            <a:off x="5984437" y="124460"/>
            <a:ext cx="4495366" cy="6555742"/>
          </a:xfrm>
          <a:prstGeom prst="rect">
            <a:avLst/>
          </a:prstGeom>
          <a:ln>
            <a:solidFill>
              <a:srgbClr val="000000"/>
            </a:solidFill>
          </a:ln>
        </p:spPr>
      </p:pic>
    </p:spTree>
    <p:extLst>
      <p:ext uri="{BB962C8B-B14F-4D97-AF65-F5344CB8AC3E}">
        <p14:creationId xmlns:p14="http://schemas.microsoft.com/office/powerpoint/2010/main" val="216955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descr="Rplot29.eps"/>
          <p:cNvPicPr>
            <a:picLocks noChangeAspect="1"/>
          </p:cNvPicPr>
          <p:nvPr/>
        </p:nvPicPr>
        <p:blipFill rotWithShape="1">
          <a:blip r:embed="rId3" cstate="email">
            <a:extLst>
              <a:ext uri="{28A0092B-C50C-407E-A947-70E740481C1C}">
                <a14:useLocalDpi xmlns:a14="http://schemas.microsoft.com/office/drawing/2010/main"/>
              </a:ext>
            </a:extLst>
          </a:blip>
          <a:srcRect l="27471" t="78118" r="46079" b="8519"/>
          <a:stretch/>
        </p:blipFill>
        <p:spPr>
          <a:xfrm>
            <a:off x="1466277" y="574390"/>
            <a:ext cx="3447805" cy="2254250"/>
          </a:xfrm>
          <a:prstGeom prst="rect">
            <a:avLst/>
          </a:prstGeom>
        </p:spPr>
      </p:pic>
      <p:pic>
        <p:nvPicPr>
          <p:cNvPr id="6" name="Picture 5" descr="Untitled.png"/>
          <p:cNvPicPr>
            <a:picLocks noChangeAspect="1"/>
          </p:cNvPicPr>
          <p:nvPr/>
        </p:nvPicPr>
        <p:blipFill rotWithShape="1">
          <a:blip r:embed="rId4" cstate="email">
            <a:extLst>
              <a:ext uri="{28A0092B-C50C-407E-A947-70E740481C1C}">
                <a14:useLocalDpi xmlns:a14="http://schemas.microsoft.com/office/drawing/2010/main"/>
              </a:ext>
            </a:extLst>
          </a:blip>
          <a:srcRect l="3667" t="3463" r="738" b="-3463"/>
          <a:stretch/>
        </p:blipFill>
        <p:spPr>
          <a:xfrm>
            <a:off x="4588933" y="929301"/>
            <a:ext cx="5450418" cy="3666944"/>
          </a:xfrm>
          <a:prstGeom prst="ellipse">
            <a:avLst/>
          </a:prstGeom>
          <a:ln w="28575" cmpd="sng">
            <a:solidFill>
              <a:schemeClr val="tx1"/>
            </a:solidFill>
          </a:ln>
        </p:spPr>
      </p:pic>
      <p:sp>
        <p:nvSpPr>
          <p:cNvPr id="8" name="Rectangle 7"/>
          <p:cNvSpPr>
            <a:spLocks noChangeAspect="1"/>
          </p:cNvSpPr>
          <p:nvPr/>
        </p:nvSpPr>
        <p:spPr>
          <a:xfrm>
            <a:off x="2461075" y="5181235"/>
            <a:ext cx="7200000" cy="464151"/>
          </a:xfrm>
          <a:prstGeom prst="rect">
            <a:avLst/>
          </a:prstGeom>
          <a:noFill/>
          <a:ln w="38100" cmpd="sng">
            <a:solidFill>
              <a:srgbClr val="FFFF00"/>
            </a:solidFill>
          </a:ln>
          <a:effectLst>
            <a:outerShdw blurRad="50800" dist="38100" dir="270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Helvetica"/>
              <a:cs typeface="Helvetica"/>
            </a:endParaRPr>
          </a:p>
        </p:txBody>
      </p:sp>
      <p:cxnSp>
        <p:nvCxnSpPr>
          <p:cNvPr id="26" name="Straight Connector 25"/>
          <p:cNvCxnSpPr/>
          <p:nvPr/>
        </p:nvCxnSpPr>
        <p:spPr>
          <a:xfrm flipH="1">
            <a:off x="2461075" y="3540126"/>
            <a:ext cx="6286050" cy="164110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a:off x="9271001" y="3825876"/>
            <a:ext cx="390075" cy="135535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31" name="TextBox 30"/>
          <p:cNvSpPr txBox="1"/>
          <p:nvPr/>
        </p:nvSpPr>
        <p:spPr>
          <a:xfrm>
            <a:off x="5869187" y="4811902"/>
            <a:ext cx="697840" cy="369332"/>
          </a:xfrm>
          <a:prstGeom prst="rect">
            <a:avLst/>
          </a:prstGeom>
          <a:noFill/>
        </p:spPr>
        <p:txBody>
          <a:bodyPr wrap="none" rtlCol="0">
            <a:spAutoFit/>
          </a:bodyPr>
          <a:lstStyle/>
          <a:p>
            <a:r>
              <a:rPr lang="en-US" dirty="0">
                <a:latin typeface="Helvetica"/>
                <a:cs typeface="Helvetica"/>
              </a:rPr>
              <a:t>30 m</a:t>
            </a:r>
          </a:p>
        </p:txBody>
      </p:sp>
      <p:sp>
        <p:nvSpPr>
          <p:cNvPr id="32" name="TextBox 31"/>
          <p:cNvSpPr txBox="1"/>
          <p:nvPr/>
        </p:nvSpPr>
        <p:spPr>
          <a:xfrm>
            <a:off x="1780169" y="5181234"/>
            <a:ext cx="569462" cy="369332"/>
          </a:xfrm>
          <a:prstGeom prst="rect">
            <a:avLst/>
          </a:prstGeom>
          <a:noFill/>
        </p:spPr>
        <p:txBody>
          <a:bodyPr wrap="none" rtlCol="0">
            <a:spAutoFit/>
          </a:bodyPr>
          <a:lstStyle/>
          <a:p>
            <a:r>
              <a:rPr lang="en-US" dirty="0">
                <a:latin typeface="Helvetica"/>
                <a:cs typeface="Helvetica"/>
              </a:rPr>
              <a:t>2 m</a:t>
            </a:r>
          </a:p>
        </p:txBody>
      </p:sp>
      <p:graphicFrame>
        <p:nvGraphicFramePr>
          <p:cNvPr id="4" name="Table 3"/>
          <p:cNvGraphicFramePr>
            <a:graphicFrameLocks noGrp="1"/>
          </p:cNvGraphicFramePr>
          <p:nvPr>
            <p:extLst/>
          </p:nvPr>
        </p:nvGraphicFramePr>
        <p:xfrm>
          <a:off x="3433322" y="5798393"/>
          <a:ext cx="6096000" cy="370840"/>
        </p:xfrm>
        <a:graphic>
          <a:graphicData uri="http://schemas.openxmlformats.org/drawingml/2006/table">
            <a:tbl>
              <a:tblPr firstRow="1" bandRow="1">
                <a:tableStyleId>{5C22544A-7EE6-4342-B048-85BDC9FD1C3A}</a:tableStyleId>
              </a:tblPr>
              <a:tblGrid>
                <a:gridCol w="1016000">
                  <a:extLst>
                    <a:ext uri="{9D8B030D-6E8A-4147-A177-3AD203B41FA5}">
                      <a16:colId xmlns:a16="http://schemas.microsoft.com/office/drawing/2014/main" val="20000"/>
                    </a:ext>
                  </a:extLst>
                </a:gridCol>
                <a:gridCol w="1016000">
                  <a:extLst>
                    <a:ext uri="{9D8B030D-6E8A-4147-A177-3AD203B41FA5}">
                      <a16:colId xmlns:a16="http://schemas.microsoft.com/office/drawing/2014/main" val="20001"/>
                    </a:ext>
                  </a:extLst>
                </a:gridCol>
                <a:gridCol w="1016000">
                  <a:extLst>
                    <a:ext uri="{9D8B030D-6E8A-4147-A177-3AD203B41FA5}">
                      <a16:colId xmlns:a16="http://schemas.microsoft.com/office/drawing/2014/main" val="20002"/>
                    </a:ext>
                  </a:extLst>
                </a:gridCol>
                <a:gridCol w="1016000">
                  <a:extLst>
                    <a:ext uri="{9D8B030D-6E8A-4147-A177-3AD203B41FA5}">
                      <a16:colId xmlns:a16="http://schemas.microsoft.com/office/drawing/2014/main" val="20003"/>
                    </a:ext>
                  </a:extLst>
                </a:gridCol>
                <a:gridCol w="1016000">
                  <a:extLst>
                    <a:ext uri="{9D8B030D-6E8A-4147-A177-3AD203B41FA5}">
                      <a16:colId xmlns:a16="http://schemas.microsoft.com/office/drawing/2014/main" val="20004"/>
                    </a:ext>
                  </a:extLst>
                </a:gridCol>
                <a:gridCol w="1016000">
                  <a:extLst>
                    <a:ext uri="{9D8B030D-6E8A-4147-A177-3AD203B41FA5}">
                      <a16:colId xmlns:a16="http://schemas.microsoft.com/office/drawing/2014/main" val="20005"/>
                    </a:ext>
                  </a:extLst>
                </a:gridCol>
              </a:tblGrid>
              <a:tr h="370840">
                <a:tc>
                  <a:txBody>
                    <a:bodyPr/>
                    <a:lstStyle/>
                    <a:p>
                      <a:r>
                        <a:rPr lang="en-US" dirty="0">
                          <a:solidFill>
                            <a:schemeClr val="tx1"/>
                          </a:solidFill>
                          <a:latin typeface="Arial"/>
                          <a:cs typeface="Arial"/>
                        </a:rPr>
                        <a:t>May</a:t>
                      </a:r>
                    </a:p>
                  </a:txBody>
                  <a:tcPr>
                    <a:noFill/>
                  </a:tcPr>
                </a:tc>
                <a:tc>
                  <a:txBody>
                    <a:bodyPr/>
                    <a:lstStyle/>
                    <a:p>
                      <a:r>
                        <a:rPr lang="en-US" dirty="0">
                          <a:solidFill>
                            <a:schemeClr val="tx1"/>
                          </a:solidFill>
                          <a:latin typeface="Arial"/>
                          <a:cs typeface="Arial"/>
                        </a:rPr>
                        <a:t>June</a:t>
                      </a:r>
                    </a:p>
                  </a:txBody>
                  <a:tcPr>
                    <a:noFill/>
                  </a:tcPr>
                </a:tc>
                <a:tc>
                  <a:txBody>
                    <a:bodyPr/>
                    <a:lstStyle/>
                    <a:p>
                      <a:r>
                        <a:rPr lang="en-US" dirty="0">
                          <a:solidFill>
                            <a:schemeClr val="tx1"/>
                          </a:solidFill>
                          <a:latin typeface="Arial"/>
                          <a:cs typeface="Arial"/>
                        </a:rPr>
                        <a:t>July</a:t>
                      </a:r>
                    </a:p>
                  </a:txBody>
                  <a:tcPr>
                    <a:noFill/>
                  </a:tcPr>
                </a:tc>
                <a:tc>
                  <a:txBody>
                    <a:bodyPr/>
                    <a:lstStyle/>
                    <a:p>
                      <a:r>
                        <a:rPr lang="en-US" dirty="0">
                          <a:solidFill>
                            <a:schemeClr val="tx1"/>
                          </a:solidFill>
                          <a:latin typeface="Arial"/>
                          <a:cs typeface="Arial"/>
                        </a:rPr>
                        <a:t>Aug.</a:t>
                      </a:r>
                    </a:p>
                  </a:txBody>
                  <a:tcPr>
                    <a:noFill/>
                  </a:tcPr>
                </a:tc>
                <a:tc>
                  <a:txBody>
                    <a:bodyPr/>
                    <a:lstStyle/>
                    <a:p>
                      <a:r>
                        <a:rPr lang="en-US" dirty="0">
                          <a:solidFill>
                            <a:schemeClr val="tx1"/>
                          </a:solidFill>
                          <a:latin typeface="Arial"/>
                          <a:cs typeface="Arial"/>
                        </a:rPr>
                        <a:t>Sept.</a:t>
                      </a:r>
                    </a:p>
                  </a:txBody>
                  <a:tcPr>
                    <a:noFill/>
                  </a:tcPr>
                </a:tc>
                <a:tc>
                  <a:txBody>
                    <a:bodyPr/>
                    <a:lstStyle/>
                    <a:p>
                      <a:r>
                        <a:rPr lang="en-US" dirty="0">
                          <a:solidFill>
                            <a:schemeClr val="tx1"/>
                          </a:solidFill>
                          <a:latin typeface="Arial"/>
                          <a:cs typeface="Arial"/>
                        </a:rPr>
                        <a:t>Oct.</a:t>
                      </a:r>
                    </a:p>
                  </a:txBody>
                  <a:tcPr>
                    <a:noFill/>
                  </a:tcPr>
                </a:tc>
                <a:extLst>
                  <a:ext uri="{0D108BD9-81ED-4DB2-BD59-A6C34878D82A}">
                    <a16:rowId xmlns:a16="http://schemas.microsoft.com/office/drawing/2014/main" val="10000"/>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1684564294"/>
              </p:ext>
            </p:extLst>
          </p:nvPr>
        </p:nvGraphicFramePr>
        <p:xfrm>
          <a:off x="4371994" y="6318075"/>
          <a:ext cx="3692225" cy="370840"/>
        </p:xfrm>
        <a:graphic>
          <a:graphicData uri="http://schemas.openxmlformats.org/drawingml/2006/table">
            <a:tbl>
              <a:tblPr firstRow="1" bandRow="1">
                <a:tableStyleId>{5C22544A-7EE6-4342-B048-85BDC9FD1C3A}</a:tableStyleId>
              </a:tblPr>
              <a:tblGrid>
                <a:gridCol w="738445">
                  <a:extLst>
                    <a:ext uri="{9D8B030D-6E8A-4147-A177-3AD203B41FA5}">
                      <a16:colId xmlns:a16="http://schemas.microsoft.com/office/drawing/2014/main" val="20000"/>
                    </a:ext>
                  </a:extLst>
                </a:gridCol>
                <a:gridCol w="738445">
                  <a:extLst>
                    <a:ext uri="{9D8B030D-6E8A-4147-A177-3AD203B41FA5}">
                      <a16:colId xmlns:a16="http://schemas.microsoft.com/office/drawing/2014/main" val="20001"/>
                    </a:ext>
                  </a:extLst>
                </a:gridCol>
                <a:gridCol w="738445">
                  <a:extLst>
                    <a:ext uri="{9D8B030D-6E8A-4147-A177-3AD203B41FA5}">
                      <a16:colId xmlns:a16="http://schemas.microsoft.com/office/drawing/2014/main" val="20002"/>
                    </a:ext>
                  </a:extLst>
                </a:gridCol>
                <a:gridCol w="738445">
                  <a:extLst>
                    <a:ext uri="{9D8B030D-6E8A-4147-A177-3AD203B41FA5}">
                      <a16:colId xmlns:a16="http://schemas.microsoft.com/office/drawing/2014/main" val="2748366165"/>
                    </a:ext>
                  </a:extLst>
                </a:gridCol>
                <a:gridCol w="738445">
                  <a:extLst>
                    <a:ext uri="{9D8B030D-6E8A-4147-A177-3AD203B41FA5}">
                      <a16:colId xmlns:a16="http://schemas.microsoft.com/office/drawing/2014/main" val="845102657"/>
                    </a:ext>
                  </a:extLst>
                </a:gridCol>
              </a:tblGrid>
              <a:tr h="370840">
                <a:tc>
                  <a:txBody>
                    <a:bodyPr/>
                    <a:lstStyle/>
                    <a:p>
                      <a:r>
                        <a:rPr lang="en-US" dirty="0">
                          <a:solidFill>
                            <a:srgbClr val="000000"/>
                          </a:solidFill>
                          <a:latin typeface="Arial"/>
                          <a:cs typeface="Arial"/>
                        </a:rPr>
                        <a:t>2015</a:t>
                      </a:r>
                    </a:p>
                  </a:txBody>
                  <a:tcPr>
                    <a:noFill/>
                  </a:tcPr>
                </a:tc>
                <a:tc>
                  <a:txBody>
                    <a:bodyPr/>
                    <a:lstStyle/>
                    <a:p>
                      <a:r>
                        <a:rPr lang="en-US" dirty="0">
                          <a:solidFill>
                            <a:srgbClr val="000000"/>
                          </a:solidFill>
                          <a:latin typeface="Arial"/>
                          <a:cs typeface="Arial"/>
                        </a:rPr>
                        <a:t>2016</a:t>
                      </a:r>
                    </a:p>
                  </a:txBody>
                  <a:tcPr>
                    <a:noFill/>
                  </a:tcPr>
                </a:tc>
                <a:tc>
                  <a:txBody>
                    <a:bodyPr/>
                    <a:lstStyle/>
                    <a:p>
                      <a:r>
                        <a:rPr lang="en-US" dirty="0">
                          <a:solidFill>
                            <a:srgbClr val="000000"/>
                          </a:solidFill>
                          <a:latin typeface="Arial"/>
                          <a:cs typeface="Arial"/>
                        </a:rPr>
                        <a:t>2017</a:t>
                      </a:r>
                    </a:p>
                  </a:txBody>
                  <a:tcPr>
                    <a:noFill/>
                  </a:tcPr>
                </a:tc>
                <a:tc>
                  <a:txBody>
                    <a:bodyPr/>
                    <a:lstStyle/>
                    <a:p>
                      <a:r>
                        <a:rPr lang="en-US" dirty="0">
                          <a:solidFill>
                            <a:srgbClr val="000000"/>
                          </a:solidFill>
                          <a:latin typeface="Arial"/>
                          <a:cs typeface="Arial"/>
                        </a:rPr>
                        <a:t>2018</a:t>
                      </a:r>
                    </a:p>
                  </a:txBody>
                  <a:tcPr>
                    <a:noFill/>
                  </a:tcPr>
                </a:tc>
                <a:tc>
                  <a:txBody>
                    <a:bodyPr/>
                    <a:lstStyle/>
                    <a:p>
                      <a:r>
                        <a:rPr lang="en-US" dirty="0">
                          <a:solidFill>
                            <a:srgbClr val="000000"/>
                          </a:solidFill>
                          <a:latin typeface="Arial"/>
                          <a:cs typeface="Arial"/>
                        </a:rPr>
                        <a:t>2019</a:t>
                      </a:r>
                    </a:p>
                  </a:txBody>
                  <a:tcPr>
                    <a:noFill/>
                  </a:tcPr>
                </a:tc>
                <a:extLst>
                  <a:ext uri="{0D108BD9-81ED-4DB2-BD59-A6C34878D82A}">
                    <a16:rowId xmlns:a16="http://schemas.microsoft.com/office/drawing/2014/main" val="10000"/>
                  </a:ext>
                </a:extLst>
              </a:tr>
            </a:tbl>
          </a:graphicData>
        </a:graphic>
      </p:graphicFrame>
      <p:sp>
        <p:nvSpPr>
          <p:cNvPr id="12" name="Title 19"/>
          <p:cNvSpPr txBox="1">
            <a:spLocks/>
          </p:cNvSpPr>
          <p:nvPr/>
        </p:nvSpPr>
        <p:spPr>
          <a:xfrm>
            <a:off x="2152650" y="-177800"/>
            <a:ext cx="7886700" cy="1325563"/>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3200" dirty="0">
                <a:latin typeface="Helvetica"/>
                <a:cs typeface="Helvetica"/>
              </a:rPr>
              <a:t>Sampling design</a:t>
            </a:r>
          </a:p>
        </p:txBody>
      </p:sp>
      <p:cxnSp>
        <p:nvCxnSpPr>
          <p:cNvPr id="16" name="Straight Connector 15"/>
          <p:cNvCxnSpPr>
            <a:stCxn id="6" idx="0"/>
          </p:cNvCxnSpPr>
          <p:nvPr/>
        </p:nvCxnSpPr>
        <p:spPr>
          <a:xfrm flipH="1">
            <a:off x="2613476" y="929302"/>
            <a:ext cx="4700667" cy="65819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flipV="1">
            <a:off x="2613476" y="1587500"/>
            <a:ext cx="2212525" cy="1952626"/>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5" name="Content Placeholder 2"/>
          <p:cNvSpPr txBox="1">
            <a:spLocks/>
          </p:cNvSpPr>
          <p:nvPr/>
        </p:nvSpPr>
        <p:spPr>
          <a:xfrm>
            <a:off x="1044057" y="2522366"/>
            <a:ext cx="4432186" cy="2963369"/>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742950" lvl="1" indent="-285750" algn="l">
              <a:buFont typeface="Arial"/>
              <a:buChar char="•"/>
            </a:pPr>
            <a:r>
              <a:rPr lang="en-US" sz="1600" dirty="0">
                <a:solidFill>
                  <a:schemeClr val="tx1"/>
                </a:solidFill>
                <a:latin typeface="Helvetica"/>
                <a:cs typeface="Helvetica"/>
              </a:rPr>
              <a:t>6 plots - 2 x 30m</a:t>
            </a:r>
          </a:p>
          <a:p>
            <a:pPr marL="742950" lvl="1" indent="-285750" algn="l">
              <a:buFont typeface="Arial"/>
              <a:buChar char="•"/>
            </a:pPr>
            <a:r>
              <a:rPr lang="en-US" sz="1600" dirty="0">
                <a:solidFill>
                  <a:schemeClr val="tx1"/>
                </a:solidFill>
                <a:latin typeface="Helvetica"/>
                <a:cs typeface="Helvetica"/>
              </a:rPr>
              <a:t>15 min. surveys</a:t>
            </a:r>
          </a:p>
          <a:p>
            <a:pPr marL="742950" lvl="1" indent="-285750" algn="l">
              <a:buFont typeface="Arial"/>
              <a:buChar char="•"/>
            </a:pPr>
            <a:r>
              <a:rPr lang="en-US" sz="1600" dirty="0">
                <a:solidFill>
                  <a:schemeClr val="tx1"/>
                </a:solidFill>
                <a:latin typeface="Helvetica"/>
                <a:cs typeface="Helvetica"/>
              </a:rPr>
              <a:t>Once per wk. </a:t>
            </a:r>
          </a:p>
          <a:p>
            <a:pPr marL="742950" lvl="1" indent="-285750" algn="l">
              <a:buFont typeface="Arial"/>
              <a:buChar char="•"/>
            </a:pPr>
            <a:r>
              <a:rPr lang="en-US" sz="1600" dirty="0">
                <a:solidFill>
                  <a:schemeClr val="tx1"/>
                </a:solidFill>
                <a:latin typeface="Helvetica"/>
                <a:cs typeface="Helvetica"/>
              </a:rPr>
              <a:t>Flower abundance counts   </a:t>
            </a:r>
          </a:p>
          <a:p>
            <a:pPr marL="742950" lvl="1" indent="-285750" algn="l">
              <a:buFont typeface="Arial"/>
              <a:buChar char="•"/>
            </a:pPr>
            <a:r>
              <a:rPr lang="en-US" sz="1600" dirty="0">
                <a:solidFill>
                  <a:schemeClr val="tx1"/>
                </a:solidFill>
                <a:latin typeface="Helvetica"/>
                <a:cs typeface="Helvetica"/>
              </a:rPr>
              <a:t>Insects collected and identified</a:t>
            </a:r>
          </a:p>
          <a:p>
            <a:pPr marL="742950" lvl="1" indent="-285750" algn="l">
              <a:buFont typeface="Arial"/>
              <a:buChar char="•"/>
            </a:pPr>
            <a:r>
              <a:rPr lang="en-US" sz="1600" dirty="0">
                <a:solidFill>
                  <a:schemeClr val="tx1"/>
                </a:solidFill>
                <a:latin typeface="Helvetica"/>
                <a:cs typeface="Helvetica"/>
              </a:rPr>
              <a:t>Flowering period (June-Oct.)</a:t>
            </a:r>
          </a:p>
          <a:p>
            <a:pPr marL="742950" lvl="1" indent="-285750" algn="l">
              <a:buFont typeface="Arial"/>
              <a:buChar char="•"/>
            </a:pPr>
            <a:r>
              <a:rPr lang="en-US" sz="1600" dirty="0">
                <a:solidFill>
                  <a:schemeClr val="tx1"/>
                </a:solidFill>
                <a:latin typeface="Helvetica"/>
                <a:cs typeface="Helvetica"/>
              </a:rPr>
              <a:t>2015-18 (quantitative interactions)</a:t>
            </a:r>
          </a:p>
        </p:txBody>
      </p:sp>
    </p:spTree>
    <p:extLst>
      <p:ext uri="{BB962C8B-B14F-4D97-AF65-F5344CB8AC3E}">
        <p14:creationId xmlns:p14="http://schemas.microsoft.com/office/powerpoint/2010/main" val="7649559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 name="Picture 102" descr="Rplot32.pdf"/>
          <p:cNvPicPr>
            <a:picLocks noChangeAspect="1"/>
          </p:cNvPicPr>
          <p:nvPr/>
        </p:nvPicPr>
        <p:blipFill rotWithShape="1">
          <a:blip r:embed="rId3" cstate="email">
            <a:extLst>
              <a:ext uri="{28A0092B-C50C-407E-A947-70E740481C1C}">
                <a14:useLocalDpi xmlns:a14="http://schemas.microsoft.com/office/drawing/2010/main"/>
              </a:ext>
            </a:extLst>
          </a:blip>
          <a:srcRect t="23148" r="15288" b="14002"/>
          <a:stretch/>
        </p:blipFill>
        <p:spPr>
          <a:xfrm>
            <a:off x="1498517" y="5071256"/>
            <a:ext cx="3749941" cy="1498077"/>
          </a:xfrm>
          <a:prstGeom prst="rect">
            <a:avLst/>
          </a:prstGeom>
        </p:spPr>
      </p:pic>
      <p:pic>
        <p:nvPicPr>
          <p:cNvPr id="2" name="Picture 1" descr="Rplot26.pdf"/>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864428" y="708406"/>
            <a:ext cx="3999831" cy="3501077"/>
          </a:xfrm>
          <a:prstGeom prst="rect">
            <a:avLst/>
          </a:prstGeom>
        </p:spPr>
      </p:pic>
      <p:pic>
        <p:nvPicPr>
          <p:cNvPr id="5" name="Picture 4" descr="IMG_5933.JPG"/>
          <p:cNvPicPr>
            <a:picLocks noChangeAspect="1"/>
          </p:cNvPicPr>
          <p:nvPr/>
        </p:nvPicPr>
        <p:blipFill rotWithShape="1">
          <a:blip r:embed="rId5" cstate="email">
            <a:extLst>
              <a:ext uri="{28A0092B-C50C-407E-A947-70E740481C1C}">
                <a14:useLocalDpi xmlns:a14="http://schemas.microsoft.com/office/drawing/2010/main"/>
              </a:ext>
            </a:extLst>
          </a:blip>
          <a:srcRect/>
          <a:stretch/>
        </p:blipFill>
        <p:spPr>
          <a:xfrm>
            <a:off x="9521477" y="1311937"/>
            <a:ext cx="902947" cy="900000"/>
          </a:xfrm>
          <a:prstGeom prst="rect">
            <a:avLst/>
          </a:prstGeom>
          <a:ln w="57150" cmpd="sng">
            <a:solidFill>
              <a:srgbClr val="3DB503"/>
            </a:solidFill>
          </a:ln>
        </p:spPr>
      </p:pic>
      <p:pic>
        <p:nvPicPr>
          <p:cNvPr id="25" name="Picture 24" descr="FRAVIR.JPG"/>
          <p:cNvPicPr>
            <a:picLocks noChangeAspect="1"/>
          </p:cNvPicPr>
          <p:nvPr/>
        </p:nvPicPr>
        <p:blipFill rotWithShape="1">
          <a:blip r:embed="rId6" cstate="email">
            <a:extLst>
              <a:ext uri="{28A0092B-C50C-407E-A947-70E740481C1C}">
                <a14:useLocalDpi xmlns:a14="http://schemas.microsoft.com/office/drawing/2010/main"/>
              </a:ext>
            </a:extLst>
          </a:blip>
          <a:srcRect/>
          <a:stretch/>
        </p:blipFill>
        <p:spPr>
          <a:xfrm>
            <a:off x="7084938" y="1295840"/>
            <a:ext cx="900233" cy="900000"/>
          </a:xfrm>
          <a:prstGeom prst="rect">
            <a:avLst/>
          </a:prstGeom>
          <a:ln w="57150" cmpd="sng">
            <a:solidFill>
              <a:srgbClr val="2AAC03"/>
            </a:solidFill>
          </a:ln>
        </p:spPr>
      </p:pic>
      <p:pic>
        <p:nvPicPr>
          <p:cNvPr id="27" name="Picture 26" descr="_MG_5942.JPG"/>
          <p:cNvPicPr>
            <a:picLocks noChangeAspect="1"/>
          </p:cNvPicPr>
          <p:nvPr/>
        </p:nvPicPr>
        <p:blipFill rotWithShape="1">
          <a:blip r:embed="rId7" cstate="email">
            <a:extLst>
              <a:ext uri="{28A0092B-C50C-407E-A947-70E740481C1C}">
                <a14:useLocalDpi xmlns:a14="http://schemas.microsoft.com/office/drawing/2010/main"/>
              </a:ext>
            </a:extLst>
          </a:blip>
          <a:srcRect/>
          <a:stretch/>
        </p:blipFill>
        <p:spPr>
          <a:xfrm>
            <a:off x="5848387" y="1311938"/>
            <a:ext cx="882650" cy="885391"/>
          </a:xfrm>
          <a:prstGeom prst="rect">
            <a:avLst/>
          </a:prstGeom>
          <a:ln w="57150" cmpd="sng">
            <a:solidFill>
              <a:srgbClr val="149A02"/>
            </a:solidFill>
          </a:ln>
        </p:spPr>
      </p:pic>
      <p:pic>
        <p:nvPicPr>
          <p:cNvPr id="28" name="Picture 27" descr="IMG_5820.JPG"/>
          <p:cNvPicPr>
            <a:picLocks/>
          </p:cNvPicPr>
          <p:nvPr/>
        </p:nvPicPr>
        <p:blipFill rotWithShape="1">
          <a:blip r:embed="rId8" cstate="email">
            <a:extLst>
              <a:ext uri="{28A0092B-C50C-407E-A947-70E740481C1C}">
                <a14:useLocalDpi xmlns:a14="http://schemas.microsoft.com/office/drawing/2010/main"/>
              </a:ext>
            </a:extLst>
          </a:blip>
          <a:srcRect/>
          <a:stretch/>
        </p:blipFill>
        <p:spPr>
          <a:xfrm>
            <a:off x="7062937" y="2538420"/>
            <a:ext cx="900000" cy="900000"/>
          </a:xfrm>
          <a:prstGeom prst="rect">
            <a:avLst/>
          </a:prstGeom>
          <a:ln w="57150" cmpd="sng">
            <a:solidFill>
              <a:srgbClr val="6FC806"/>
            </a:solidFill>
          </a:ln>
        </p:spPr>
      </p:pic>
      <p:pic>
        <p:nvPicPr>
          <p:cNvPr id="29" name="Picture 28" descr="IMG_5514.JPG"/>
          <p:cNvPicPr>
            <a:picLocks noChangeAspect="1"/>
          </p:cNvPicPr>
          <p:nvPr/>
        </p:nvPicPr>
        <p:blipFill rotWithShape="1">
          <a:blip r:embed="rId9" cstate="email">
            <a:extLst>
              <a:ext uri="{28A0092B-C50C-407E-A947-70E740481C1C}">
                <a14:useLocalDpi xmlns:a14="http://schemas.microsoft.com/office/drawing/2010/main"/>
              </a:ext>
            </a:extLst>
          </a:blip>
          <a:srcRect/>
          <a:stretch/>
        </p:blipFill>
        <p:spPr>
          <a:xfrm rot="5400000">
            <a:off x="5834915" y="2544401"/>
            <a:ext cx="892244" cy="900000"/>
          </a:xfrm>
          <a:prstGeom prst="rect">
            <a:avLst/>
          </a:prstGeom>
          <a:ln w="57150" cmpd="sng">
            <a:solidFill>
              <a:srgbClr val="53BF04"/>
            </a:solidFill>
          </a:ln>
        </p:spPr>
      </p:pic>
      <p:pic>
        <p:nvPicPr>
          <p:cNvPr id="30" name="Picture 29" descr="IMG_7123.JPG"/>
          <p:cNvPicPr>
            <a:picLocks noChangeAspect="1"/>
          </p:cNvPicPr>
          <p:nvPr/>
        </p:nvPicPr>
        <p:blipFill rotWithShape="1">
          <a:blip r:embed="rId10" cstate="email">
            <a:extLst>
              <a:ext uri="{28A0092B-C50C-407E-A947-70E740481C1C}">
                <a14:useLocalDpi xmlns:a14="http://schemas.microsoft.com/office/drawing/2010/main"/>
              </a:ext>
            </a:extLst>
          </a:blip>
          <a:srcRect/>
          <a:stretch/>
        </p:blipFill>
        <p:spPr>
          <a:xfrm rot="5400000">
            <a:off x="9521476" y="3782652"/>
            <a:ext cx="900000" cy="900000"/>
          </a:xfrm>
          <a:prstGeom prst="rect">
            <a:avLst/>
          </a:prstGeom>
          <a:ln w="57150" cmpd="sng">
            <a:solidFill>
              <a:srgbClr val="E2AB36"/>
            </a:solidFill>
          </a:ln>
        </p:spPr>
      </p:pic>
      <p:pic>
        <p:nvPicPr>
          <p:cNvPr id="32" name="Picture 31" descr="MERLAN.JPG"/>
          <p:cNvPicPr>
            <a:picLocks noChangeAspect="1"/>
          </p:cNvPicPr>
          <p:nvPr/>
        </p:nvPicPr>
        <p:blipFill rotWithShape="1">
          <a:blip r:embed="rId11" cstate="email">
            <a:extLst>
              <a:ext uri="{28A0092B-C50C-407E-A947-70E740481C1C}">
                <a14:useLocalDpi xmlns:a14="http://schemas.microsoft.com/office/drawing/2010/main"/>
              </a:ext>
            </a:extLst>
          </a:blip>
          <a:srcRect/>
          <a:stretch/>
        </p:blipFill>
        <p:spPr>
          <a:xfrm>
            <a:off x="8302664" y="1311937"/>
            <a:ext cx="900268" cy="900000"/>
          </a:xfrm>
          <a:prstGeom prst="rect">
            <a:avLst/>
          </a:prstGeom>
          <a:ln w="57150" cmpd="sng">
            <a:solidFill>
              <a:srgbClr val="2AAC03"/>
            </a:solidFill>
          </a:ln>
        </p:spPr>
      </p:pic>
      <p:pic>
        <p:nvPicPr>
          <p:cNvPr id="33" name="Picture 32" descr="ROSWOO.JPG"/>
          <p:cNvPicPr>
            <a:picLocks noChangeAspect="1"/>
          </p:cNvPicPr>
          <p:nvPr/>
        </p:nvPicPr>
        <p:blipFill rotWithShape="1">
          <a:blip r:embed="rId12" cstate="email">
            <a:extLst>
              <a:ext uri="{28A0092B-C50C-407E-A947-70E740481C1C}">
                <a14:useLocalDpi xmlns:a14="http://schemas.microsoft.com/office/drawing/2010/main"/>
              </a:ext>
            </a:extLst>
          </a:blip>
          <a:srcRect/>
          <a:stretch/>
        </p:blipFill>
        <p:spPr>
          <a:xfrm>
            <a:off x="8305636" y="2544770"/>
            <a:ext cx="897297" cy="900000"/>
          </a:xfrm>
          <a:prstGeom prst="rect">
            <a:avLst/>
          </a:prstGeom>
          <a:ln w="57150" cmpd="sng">
            <a:solidFill>
              <a:srgbClr val="92D107"/>
            </a:solidFill>
          </a:ln>
        </p:spPr>
      </p:pic>
      <p:pic>
        <p:nvPicPr>
          <p:cNvPr id="34" name="Picture 33" descr="IMG_7650.JPG"/>
          <p:cNvPicPr>
            <a:picLocks noChangeAspect="1"/>
          </p:cNvPicPr>
          <p:nvPr/>
        </p:nvPicPr>
        <p:blipFill rotWithShape="1">
          <a:blip r:embed="rId13" cstate="email">
            <a:extLst>
              <a:ext uri="{28A0092B-C50C-407E-A947-70E740481C1C}">
                <a14:useLocalDpi xmlns:a14="http://schemas.microsoft.com/office/drawing/2010/main"/>
              </a:ext>
            </a:extLst>
          </a:blip>
          <a:srcRect/>
          <a:stretch/>
        </p:blipFill>
        <p:spPr>
          <a:xfrm rot="5400000">
            <a:off x="8306111" y="5014669"/>
            <a:ext cx="897947" cy="898897"/>
          </a:xfrm>
          <a:prstGeom prst="rect">
            <a:avLst/>
          </a:prstGeom>
          <a:ln w="57150" cmpd="sng">
            <a:solidFill>
              <a:srgbClr val="E9AE97"/>
            </a:solidFill>
          </a:ln>
        </p:spPr>
      </p:pic>
      <p:pic>
        <p:nvPicPr>
          <p:cNvPr id="36" name="Picture 35" descr="IMG_8747.JPG"/>
          <p:cNvPicPr>
            <a:picLocks noChangeAspect="1"/>
          </p:cNvPicPr>
          <p:nvPr/>
        </p:nvPicPr>
        <p:blipFill rotWithShape="1">
          <a:blip r:embed="rId14" cstate="email">
            <a:extLst>
              <a:ext uri="{28A0092B-C50C-407E-A947-70E740481C1C}">
                <a14:useLocalDpi xmlns:a14="http://schemas.microsoft.com/office/drawing/2010/main"/>
              </a:ext>
            </a:extLst>
          </a:blip>
          <a:srcRect/>
          <a:stretch/>
        </p:blipFill>
        <p:spPr>
          <a:xfrm rot="5400000">
            <a:off x="5848388" y="5015145"/>
            <a:ext cx="899999" cy="900000"/>
          </a:xfrm>
          <a:prstGeom prst="rect">
            <a:avLst/>
          </a:prstGeom>
          <a:ln w="57150" cmpd="sng">
            <a:solidFill>
              <a:srgbClr val="E7A263"/>
            </a:solidFill>
          </a:ln>
        </p:spPr>
      </p:pic>
      <p:pic>
        <p:nvPicPr>
          <p:cNvPr id="37" name="Picture 36" descr="IMG_8480.JPG"/>
          <p:cNvPicPr>
            <a:picLocks noChangeAspect="1"/>
          </p:cNvPicPr>
          <p:nvPr/>
        </p:nvPicPr>
        <p:blipFill rotWithShape="1">
          <a:blip r:embed="rId15" cstate="email">
            <a:extLst>
              <a:ext uri="{28A0092B-C50C-407E-A947-70E740481C1C}">
                <a14:useLocalDpi xmlns:a14="http://schemas.microsoft.com/office/drawing/2010/main"/>
              </a:ext>
            </a:extLst>
          </a:blip>
          <a:srcRect/>
          <a:stretch/>
        </p:blipFill>
        <p:spPr>
          <a:xfrm rot="5400000">
            <a:off x="5830628" y="3763342"/>
            <a:ext cx="890700" cy="892175"/>
          </a:xfrm>
          <a:prstGeom prst="rect">
            <a:avLst/>
          </a:prstGeom>
          <a:ln w="57150" cmpd="sng">
            <a:solidFill>
              <a:srgbClr val="E1E409"/>
            </a:solidFill>
          </a:ln>
        </p:spPr>
      </p:pic>
      <p:pic>
        <p:nvPicPr>
          <p:cNvPr id="38" name="Picture 37" descr="IMG_7056.JPG"/>
          <p:cNvPicPr>
            <a:picLocks noChangeAspect="1"/>
          </p:cNvPicPr>
          <p:nvPr/>
        </p:nvPicPr>
        <p:blipFill rotWithShape="1">
          <a:blip r:embed="rId16" cstate="email">
            <a:extLst>
              <a:ext uri="{28A0092B-C50C-407E-A947-70E740481C1C}">
                <a14:useLocalDpi xmlns:a14="http://schemas.microsoft.com/office/drawing/2010/main"/>
              </a:ext>
            </a:extLst>
          </a:blip>
          <a:srcRect/>
          <a:stretch/>
        </p:blipFill>
        <p:spPr>
          <a:xfrm>
            <a:off x="9524423" y="4998209"/>
            <a:ext cx="907860" cy="900000"/>
          </a:xfrm>
          <a:prstGeom prst="rect">
            <a:avLst/>
          </a:prstGeom>
          <a:ln w="57150" cmpd="sng">
            <a:solidFill>
              <a:srgbClr val="EBBDB3"/>
            </a:solidFill>
          </a:ln>
        </p:spPr>
      </p:pic>
      <p:pic>
        <p:nvPicPr>
          <p:cNvPr id="41" name="Picture 40" descr="IMG_7076.JPG"/>
          <p:cNvPicPr>
            <a:picLocks noChangeAspect="1"/>
          </p:cNvPicPr>
          <p:nvPr/>
        </p:nvPicPr>
        <p:blipFill rotWithShape="1">
          <a:blip r:embed="rId17" cstate="email">
            <a:extLst>
              <a:ext uri="{28A0092B-C50C-407E-A947-70E740481C1C}">
                <a14:useLocalDpi xmlns:a14="http://schemas.microsoft.com/office/drawing/2010/main"/>
              </a:ext>
            </a:extLst>
          </a:blip>
          <a:srcRect/>
          <a:stretch/>
        </p:blipFill>
        <p:spPr>
          <a:xfrm rot="5400000">
            <a:off x="7057092" y="5020987"/>
            <a:ext cx="911688" cy="900000"/>
          </a:xfrm>
          <a:prstGeom prst="rect">
            <a:avLst/>
          </a:prstGeom>
          <a:ln w="57150" cmpd="sng">
            <a:solidFill>
              <a:srgbClr val="E7A67C"/>
            </a:solidFill>
          </a:ln>
        </p:spPr>
      </p:pic>
      <p:pic>
        <p:nvPicPr>
          <p:cNvPr id="42" name="Picture 41" descr="IMG_8474.JPG"/>
          <p:cNvPicPr>
            <a:picLocks noChangeAspect="1"/>
          </p:cNvPicPr>
          <p:nvPr/>
        </p:nvPicPr>
        <p:blipFill rotWithShape="1">
          <a:blip r:embed="rId18" cstate="email">
            <a:extLst>
              <a:ext uri="{28A0092B-C50C-407E-A947-70E740481C1C}">
                <a14:useLocalDpi xmlns:a14="http://schemas.microsoft.com/office/drawing/2010/main"/>
              </a:ext>
            </a:extLst>
          </a:blip>
          <a:srcRect/>
          <a:stretch/>
        </p:blipFill>
        <p:spPr>
          <a:xfrm rot="5400000">
            <a:off x="7058295" y="3768099"/>
            <a:ext cx="909285" cy="900000"/>
          </a:xfrm>
          <a:prstGeom prst="rect">
            <a:avLst/>
          </a:prstGeom>
          <a:ln w="57150" cmpd="sng">
            <a:solidFill>
              <a:srgbClr val="E1CC13"/>
            </a:solidFill>
          </a:ln>
        </p:spPr>
      </p:pic>
      <p:pic>
        <p:nvPicPr>
          <p:cNvPr id="43" name="Picture 42" descr="IMG_5850.JPG"/>
          <p:cNvPicPr>
            <a:picLocks noChangeAspect="1"/>
          </p:cNvPicPr>
          <p:nvPr/>
        </p:nvPicPr>
        <p:blipFill rotWithShape="1">
          <a:blip r:embed="rId19" cstate="email">
            <a:extLst>
              <a:ext uri="{28A0092B-C50C-407E-A947-70E740481C1C}">
                <a14:useLocalDpi xmlns:a14="http://schemas.microsoft.com/office/drawing/2010/main"/>
              </a:ext>
            </a:extLst>
          </a:blip>
          <a:srcRect/>
          <a:stretch/>
        </p:blipFill>
        <p:spPr>
          <a:xfrm rot="5400000">
            <a:off x="8291971" y="3779786"/>
            <a:ext cx="905732" cy="900000"/>
          </a:xfrm>
          <a:prstGeom prst="rect">
            <a:avLst/>
          </a:prstGeom>
          <a:ln w="57150" cmpd="sng">
            <a:solidFill>
              <a:srgbClr val="E3BA23"/>
            </a:solidFill>
          </a:ln>
        </p:spPr>
      </p:pic>
      <p:pic>
        <p:nvPicPr>
          <p:cNvPr id="44" name="Picture 43" descr="IMG_6208.JPG"/>
          <p:cNvPicPr>
            <a:picLocks noChangeAspect="1"/>
          </p:cNvPicPr>
          <p:nvPr/>
        </p:nvPicPr>
        <p:blipFill rotWithShape="1">
          <a:blip r:embed="rId20" cstate="email">
            <a:extLst>
              <a:ext uri="{28A0092B-C50C-407E-A947-70E740481C1C}">
                <a14:useLocalDpi xmlns:a14="http://schemas.microsoft.com/office/drawing/2010/main"/>
              </a:ext>
            </a:extLst>
          </a:blip>
          <a:srcRect/>
          <a:stretch/>
        </p:blipFill>
        <p:spPr>
          <a:xfrm>
            <a:off x="9521476" y="2544135"/>
            <a:ext cx="895350" cy="897461"/>
          </a:xfrm>
          <a:prstGeom prst="rect">
            <a:avLst/>
          </a:prstGeom>
          <a:ln w="57150" cmpd="sng">
            <a:solidFill>
              <a:srgbClr val="B6DC08"/>
            </a:solidFill>
          </a:ln>
        </p:spPr>
      </p:pic>
      <p:sp>
        <p:nvSpPr>
          <p:cNvPr id="6" name="TextBox 5"/>
          <p:cNvSpPr txBox="1"/>
          <p:nvPr/>
        </p:nvSpPr>
        <p:spPr>
          <a:xfrm>
            <a:off x="5661136" y="1035235"/>
            <a:ext cx="1254508" cy="230832"/>
          </a:xfrm>
          <a:prstGeom prst="rect">
            <a:avLst/>
          </a:prstGeom>
          <a:noFill/>
        </p:spPr>
        <p:txBody>
          <a:bodyPr wrap="none" rtlCol="0">
            <a:spAutoFit/>
          </a:bodyPr>
          <a:lstStyle/>
          <a:p>
            <a:r>
              <a:rPr lang="en-US" sz="900" i="1" dirty="0" err="1">
                <a:latin typeface="Helvetica"/>
                <a:cs typeface="Helvetica"/>
              </a:rPr>
              <a:t>Taraxacum</a:t>
            </a:r>
            <a:r>
              <a:rPr lang="en-US" sz="900" i="1" dirty="0">
                <a:latin typeface="Helvetica"/>
                <a:cs typeface="Helvetica"/>
              </a:rPr>
              <a:t> </a:t>
            </a:r>
            <a:r>
              <a:rPr lang="en-US" sz="900" i="1" dirty="0" err="1">
                <a:latin typeface="Helvetica"/>
                <a:cs typeface="Helvetica"/>
              </a:rPr>
              <a:t>officinale</a:t>
            </a:r>
            <a:endParaRPr lang="en-US" sz="900" dirty="0"/>
          </a:p>
        </p:txBody>
      </p:sp>
      <p:sp>
        <p:nvSpPr>
          <p:cNvPr id="7" name="Rectangle 6"/>
          <p:cNvSpPr/>
          <p:nvPr/>
        </p:nvSpPr>
        <p:spPr>
          <a:xfrm>
            <a:off x="6949379" y="1041070"/>
            <a:ext cx="1164739" cy="230832"/>
          </a:xfrm>
          <a:prstGeom prst="rect">
            <a:avLst/>
          </a:prstGeom>
        </p:spPr>
        <p:txBody>
          <a:bodyPr wrap="none">
            <a:spAutoFit/>
          </a:bodyPr>
          <a:lstStyle/>
          <a:p>
            <a:r>
              <a:rPr lang="en-US" sz="900" i="1" dirty="0" err="1">
                <a:latin typeface="Helvetica"/>
                <a:cs typeface="Helvetica"/>
              </a:rPr>
              <a:t>Fragaria</a:t>
            </a:r>
            <a:r>
              <a:rPr lang="en-US" sz="900" i="1" dirty="0">
                <a:latin typeface="Helvetica"/>
                <a:cs typeface="Helvetica"/>
              </a:rPr>
              <a:t> </a:t>
            </a:r>
            <a:r>
              <a:rPr lang="en-US" sz="900" i="1" dirty="0" err="1">
                <a:latin typeface="Helvetica"/>
                <a:cs typeface="Helvetica"/>
              </a:rPr>
              <a:t>virginiana</a:t>
            </a:r>
            <a:endParaRPr lang="en-US" sz="900" dirty="0"/>
          </a:p>
        </p:txBody>
      </p:sp>
      <p:sp>
        <p:nvSpPr>
          <p:cNvPr id="8" name="TextBox 7"/>
          <p:cNvSpPr txBox="1"/>
          <p:nvPr/>
        </p:nvSpPr>
        <p:spPr>
          <a:xfrm>
            <a:off x="8114794" y="1047934"/>
            <a:ext cx="1267332" cy="230832"/>
          </a:xfrm>
          <a:prstGeom prst="rect">
            <a:avLst/>
          </a:prstGeom>
          <a:noFill/>
        </p:spPr>
        <p:txBody>
          <a:bodyPr wrap="none" rtlCol="0">
            <a:spAutoFit/>
          </a:bodyPr>
          <a:lstStyle/>
          <a:p>
            <a:r>
              <a:rPr lang="en-US" sz="900" i="1" dirty="0" err="1">
                <a:latin typeface="Helvetica"/>
                <a:cs typeface="Helvetica"/>
              </a:rPr>
              <a:t>Mertensia</a:t>
            </a:r>
            <a:r>
              <a:rPr lang="en-US" sz="900" i="1" dirty="0">
                <a:latin typeface="Helvetica"/>
                <a:cs typeface="Helvetica"/>
              </a:rPr>
              <a:t> </a:t>
            </a:r>
            <a:r>
              <a:rPr lang="en-US" sz="900" i="1" dirty="0" err="1">
                <a:latin typeface="Helvetica"/>
                <a:cs typeface="Helvetica"/>
              </a:rPr>
              <a:t>lanceolata</a:t>
            </a:r>
            <a:endParaRPr lang="en-US" sz="900" dirty="0"/>
          </a:p>
        </p:txBody>
      </p:sp>
      <p:sp>
        <p:nvSpPr>
          <p:cNvPr id="9" name="TextBox 8"/>
          <p:cNvSpPr txBox="1"/>
          <p:nvPr/>
        </p:nvSpPr>
        <p:spPr>
          <a:xfrm>
            <a:off x="9257793" y="1052167"/>
            <a:ext cx="1472516" cy="230832"/>
          </a:xfrm>
          <a:prstGeom prst="rect">
            <a:avLst/>
          </a:prstGeom>
          <a:noFill/>
        </p:spPr>
        <p:txBody>
          <a:bodyPr wrap="none" rtlCol="0">
            <a:spAutoFit/>
          </a:bodyPr>
          <a:lstStyle/>
          <a:p>
            <a:r>
              <a:rPr lang="en-US" sz="900" i="1" dirty="0" err="1">
                <a:latin typeface="Helvetica"/>
                <a:cs typeface="Helvetica"/>
              </a:rPr>
              <a:t>Dodecatheon</a:t>
            </a:r>
            <a:r>
              <a:rPr lang="en-US" sz="900" i="1" dirty="0">
                <a:latin typeface="Helvetica"/>
                <a:cs typeface="Helvetica"/>
              </a:rPr>
              <a:t> </a:t>
            </a:r>
            <a:r>
              <a:rPr lang="en-US" sz="900" i="1" dirty="0" err="1">
                <a:latin typeface="Helvetica"/>
                <a:cs typeface="Helvetica"/>
              </a:rPr>
              <a:t>pulchellum</a:t>
            </a:r>
            <a:endParaRPr lang="en-US" sz="900" dirty="0"/>
          </a:p>
        </p:txBody>
      </p:sp>
      <p:sp>
        <p:nvSpPr>
          <p:cNvPr id="10" name="TextBox 9"/>
          <p:cNvSpPr txBox="1"/>
          <p:nvPr/>
        </p:nvSpPr>
        <p:spPr>
          <a:xfrm>
            <a:off x="5544281" y="2276748"/>
            <a:ext cx="1408396" cy="230832"/>
          </a:xfrm>
          <a:prstGeom prst="rect">
            <a:avLst/>
          </a:prstGeom>
          <a:noFill/>
        </p:spPr>
        <p:txBody>
          <a:bodyPr wrap="none" rtlCol="0">
            <a:spAutoFit/>
          </a:bodyPr>
          <a:lstStyle/>
          <a:p>
            <a:r>
              <a:rPr lang="en-US" sz="900" i="1" dirty="0" err="1">
                <a:latin typeface="Helvetica"/>
                <a:cs typeface="Helvetica"/>
              </a:rPr>
              <a:t>Thermopsis</a:t>
            </a:r>
            <a:r>
              <a:rPr lang="en-US" sz="900" i="1" dirty="0">
                <a:latin typeface="Helvetica"/>
                <a:cs typeface="Helvetica"/>
              </a:rPr>
              <a:t> </a:t>
            </a:r>
            <a:r>
              <a:rPr lang="en-US" sz="900" i="1" dirty="0" err="1">
                <a:latin typeface="Helvetica"/>
                <a:cs typeface="Helvetica"/>
              </a:rPr>
              <a:t>rhombifolia</a:t>
            </a:r>
            <a:endParaRPr lang="en-US" sz="900" dirty="0"/>
          </a:p>
        </p:txBody>
      </p:sp>
      <p:sp>
        <p:nvSpPr>
          <p:cNvPr id="11" name="TextBox 10"/>
          <p:cNvSpPr txBox="1"/>
          <p:nvPr/>
        </p:nvSpPr>
        <p:spPr>
          <a:xfrm>
            <a:off x="6911595" y="2271034"/>
            <a:ext cx="1318628" cy="230832"/>
          </a:xfrm>
          <a:prstGeom prst="rect">
            <a:avLst/>
          </a:prstGeom>
          <a:noFill/>
        </p:spPr>
        <p:txBody>
          <a:bodyPr wrap="none" rtlCol="0">
            <a:spAutoFit/>
          </a:bodyPr>
          <a:lstStyle/>
          <a:p>
            <a:r>
              <a:rPr lang="en-US" sz="900" i="1" dirty="0" err="1">
                <a:latin typeface="Helvetica"/>
                <a:cs typeface="Helvetica"/>
              </a:rPr>
              <a:t>Cymopterus</a:t>
            </a:r>
            <a:r>
              <a:rPr lang="en-US" sz="900" i="1" dirty="0">
                <a:latin typeface="Helvetica"/>
                <a:cs typeface="Helvetica"/>
              </a:rPr>
              <a:t> </a:t>
            </a:r>
            <a:r>
              <a:rPr lang="en-US" sz="900" i="1" dirty="0" err="1">
                <a:latin typeface="Helvetica"/>
                <a:cs typeface="Helvetica"/>
              </a:rPr>
              <a:t>lemmonii</a:t>
            </a:r>
            <a:endParaRPr lang="en-US" sz="900" dirty="0"/>
          </a:p>
        </p:txBody>
      </p:sp>
      <p:sp>
        <p:nvSpPr>
          <p:cNvPr id="12" name="TextBox 11"/>
          <p:cNvSpPr txBox="1"/>
          <p:nvPr/>
        </p:nvSpPr>
        <p:spPr>
          <a:xfrm>
            <a:off x="8308851" y="2279500"/>
            <a:ext cx="856963" cy="230832"/>
          </a:xfrm>
          <a:prstGeom prst="rect">
            <a:avLst/>
          </a:prstGeom>
          <a:noFill/>
        </p:spPr>
        <p:txBody>
          <a:bodyPr wrap="none" rtlCol="0">
            <a:spAutoFit/>
          </a:bodyPr>
          <a:lstStyle/>
          <a:p>
            <a:r>
              <a:rPr lang="en-US" sz="900" i="1" dirty="0">
                <a:latin typeface="Helvetica"/>
                <a:cs typeface="Helvetica"/>
              </a:rPr>
              <a:t>Rosa </a:t>
            </a:r>
            <a:r>
              <a:rPr lang="en-US" sz="900" i="1" dirty="0" err="1">
                <a:latin typeface="Helvetica"/>
                <a:cs typeface="Helvetica"/>
              </a:rPr>
              <a:t>blanda</a:t>
            </a:r>
            <a:endParaRPr lang="en-US" sz="900" dirty="0"/>
          </a:p>
        </p:txBody>
      </p:sp>
      <p:sp>
        <p:nvSpPr>
          <p:cNvPr id="13" name="TextBox 12"/>
          <p:cNvSpPr txBox="1"/>
          <p:nvPr/>
        </p:nvSpPr>
        <p:spPr>
          <a:xfrm>
            <a:off x="9367863" y="2287966"/>
            <a:ext cx="1151915" cy="230832"/>
          </a:xfrm>
          <a:prstGeom prst="rect">
            <a:avLst/>
          </a:prstGeom>
          <a:noFill/>
        </p:spPr>
        <p:txBody>
          <a:bodyPr wrap="none" rtlCol="0">
            <a:spAutoFit/>
          </a:bodyPr>
          <a:lstStyle/>
          <a:p>
            <a:r>
              <a:rPr lang="en-US" sz="900" i="1" dirty="0" err="1">
                <a:latin typeface="Helvetica"/>
                <a:cs typeface="Helvetica"/>
              </a:rPr>
              <a:t>Lupinus</a:t>
            </a:r>
            <a:r>
              <a:rPr lang="en-US" sz="900" i="1" dirty="0">
                <a:latin typeface="Helvetica"/>
                <a:cs typeface="Helvetica"/>
              </a:rPr>
              <a:t> </a:t>
            </a:r>
            <a:r>
              <a:rPr lang="en-US" sz="900" i="1" dirty="0" err="1">
                <a:latin typeface="Helvetica"/>
                <a:cs typeface="Helvetica"/>
              </a:rPr>
              <a:t>argenteus</a:t>
            </a:r>
            <a:endParaRPr lang="en-US" sz="900" dirty="0"/>
          </a:p>
        </p:txBody>
      </p:sp>
      <p:sp>
        <p:nvSpPr>
          <p:cNvPr id="14" name="TextBox 13"/>
          <p:cNvSpPr txBox="1"/>
          <p:nvPr/>
        </p:nvSpPr>
        <p:spPr>
          <a:xfrm>
            <a:off x="5582378" y="3512931"/>
            <a:ext cx="1318628" cy="230832"/>
          </a:xfrm>
          <a:prstGeom prst="rect">
            <a:avLst/>
          </a:prstGeom>
          <a:noFill/>
        </p:spPr>
        <p:txBody>
          <a:bodyPr wrap="none" rtlCol="0">
            <a:spAutoFit/>
          </a:bodyPr>
          <a:lstStyle/>
          <a:p>
            <a:r>
              <a:rPr lang="en-US" sz="900" i="1" dirty="0" err="1">
                <a:latin typeface="Helvetica"/>
                <a:cs typeface="Helvetica"/>
              </a:rPr>
              <a:t>Potentilla</a:t>
            </a:r>
            <a:r>
              <a:rPr lang="en-US" sz="900" i="1" dirty="0">
                <a:latin typeface="Helvetica"/>
                <a:cs typeface="Helvetica"/>
              </a:rPr>
              <a:t> </a:t>
            </a:r>
            <a:r>
              <a:rPr lang="en-US" sz="900" i="1" dirty="0" err="1">
                <a:latin typeface="Helvetica"/>
                <a:cs typeface="Helvetica"/>
              </a:rPr>
              <a:t>pulcherrima</a:t>
            </a:r>
            <a:endParaRPr lang="en-US" sz="900" dirty="0"/>
          </a:p>
        </p:txBody>
      </p:sp>
      <p:sp>
        <p:nvSpPr>
          <p:cNvPr id="15" name="TextBox 14"/>
          <p:cNvSpPr txBox="1"/>
          <p:nvPr/>
        </p:nvSpPr>
        <p:spPr>
          <a:xfrm>
            <a:off x="6861784" y="3512931"/>
            <a:ext cx="1216036" cy="230832"/>
          </a:xfrm>
          <a:prstGeom prst="rect">
            <a:avLst/>
          </a:prstGeom>
          <a:noFill/>
        </p:spPr>
        <p:txBody>
          <a:bodyPr wrap="none" rtlCol="0">
            <a:spAutoFit/>
          </a:bodyPr>
          <a:lstStyle/>
          <a:p>
            <a:r>
              <a:rPr lang="en-US" sz="900" i="1" dirty="0">
                <a:latin typeface="Helvetica"/>
                <a:cs typeface="Helvetica"/>
              </a:rPr>
              <a:t>Sedum </a:t>
            </a:r>
            <a:r>
              <a:rPr lang="en-US" sz="900" i="1" dirty="0" err="1">
                <a:latin typeface="Helvetica"/>
                <a:cs typeface="Helvetica"/>
              </a:rPr>
              <a:t>lanceolatum</a:t>
            </a:r>
            <a:endParaRPr lang="en-US" sz="900" dirty="0"/>
          </a:p>
        </p:txBody>
      </p:sp>
      <p:sp>
        <p:nvSpPr>
          <p:cNvPr id="16" name="TextBox 15"/>
          <p:cNvSpPr txBox="1"/>
          <p:nvPr/>
        </p:nvSpPr>
        <p:spPr>
          <a:xfrm>
            <a:off x="8021902" y="3519563"/>
            <a:ext cx="1395572" cy="230832"/>
          </a:xfrm>
          <a:prstGeom prst="rect">
            <a:avLst/>
          </a:prstGeom>
          <a:noFill/>
        </p:spPr>
        <p:txBody>
          <a:bodyPr wrap="none" rtlCol="0">
            <a:spAutoFit/>
          </a:bodyPr>
          <a:lstStyle/>
          <a:p>
            <a:r>
              <a:rPr lang="en-US" sz="900" i="1" dirty="0">
                <a:latin typeface="Helvetica"/>
                <a:cs typeface="Helvetica"/>
              </a:rPr>
              <a:t>Campanula </a:t>
            </a:r>
            <a:r>
              <a:rPr lang="en-US" sz="900" i="1" dirty="0" err="1">
                <a:latin typeface="Helvetica"/>
                <a:cs typeface="Helvetica"/>
              </a:rPr>
              <a:t>rotundifolia</a:t>
            </a:r>
            <a:endParaRPr lang="en-US" sz="900" dirty="0"/>
          </a:p>
        </p:txBody>
      </p:sp>
      <p:sp>
        <p:nvSpPr>
          <p:cNvPr id="17" name="TextBox 16"/>
          <p:cNvSpPr txBox="1"/>
          <p:nvPr/>
        </p:nvSpPr>
        <p:spPr>
          <a:xfrm>
            <a:off x="9367863" y="3519497"/>
            <a:ext cx="1177563" cy="230832"/>
          </a:xfrm>
          <a:prstGeom prst="rect">
            <a:avLst/>
          </a:prstGeom>
          <a:noFill/>
        </p:spPr>
        <p:txBody>
          <a:bodyPr wrap="none" rtlCol="0">
            <a:spAutoFit/>
          </a:bodyPr>
          <a:lstStyle/>
          <a:p>
            <a:r>
              <a:rPr lang="en-US" sz="900" i="1" dirty="0" err="1">
                <a:latin typeface="Helvetica"/>
                <a:cs typeface="Helvetica"/>
              </a:rPr>
              <a:t>Zigadenus</a:t>
            </a:r>
            <a:r>
              <a:rPr lang="en-US" sz="900" i="1" dirty="0">
                <a:latin typeface="Helvetica"/>
                <a:cs typeface="Helvetica"/>
              </a:rPr>
              <a:t> </a:t>
            </a:r>
            <a:r>
              <a:rPr lang="en-US" sz="900" i="1" dirty="0" err="1">
                <a:latin typeface="Helvetica"/>
                <a:cs typeface="Helvetica"/>
              </a:rPr>
              <a:t>elegans</a:t>
            </a:r>
            <a:endParaRPr lang="en-US" sz="900" dirty="0"/>
          </a:p>
        </p:txBody>
      </p:sp>
      <p:sp>
        <p:nvSpPr>
          <p:cNvPr id="19" name="TextBox 18"/>
          <p:cNvSpPr txBox="1"/>
          <p:nvPr/>
        </p:nvSpPr>
        <p:spPr>
          <a:xfrm>
            <a:off x="5596319" y="4744315"/>
            <a:ext cx="1280156" cy="230832"/>
          </a:xfrm>
          <a:prstGeom prst="rect">
            <a:avLst/>
          </a:prstGeom>
          <a:noFill/>
        </p:spPr>
        <p:txBody>
          <a:bodyPr wrap="none" rtlCol="0">
            <a:spAutoFit/>
          </a:bodyPr>
          <a:lstStyle/>
          <a:p>
            <a:r>
              <a:rPr lang="en-US" sz="900" i="1" dirty="0" err="1">
                <a:latin typeface="Helvetica"/>
                <a:cs typeface="Helvetica"/>
              </a:rPr>
              <a:t>Solidago</a:t>
            </a:r>
            <a:r>
              <a:rPr lang="en-US" sz="900" i="1" dirty="0">
                <a:latin typeface="Helvetica"/>
                <a:cs typeface="Helvetica"/>
              </a:rPr>
              <a:t> </a:t>
            </a:r>
            <a:r>
              <a:rPr lang="en-US" sz="900" i="1" dirty="0" err="1">
                <a:latin typeface="Helvetica"/>
                <a:cs typeface="Helvetica"/>
              </a:rPr>
              <a:t>multiradiata</a:t>
            </a:r>
            <a:endParaRPr lang="en-US" sz="900" dirty="0"/>
          </a:p>
        </p:txBody>
      </p:sp>
      <p:sp>
        <p:nvSpPr>
          <p:cNvPr id="20" name="TextBox 19"/>
          <p:cNvSpPr txBox="1"/>
          <p:nvPr/>
        </p:nvSpPr>
        <p:spPr>
          <a:xfrm>
            <a:off x="6807240" y="4744315"/>
            <a:ext cx="1472516" cy="230832"/>
          </a:xfrm>
          <a:prstGeom prst="rect">
            <a:avLst/>
          </a:prstGeom>
          <a:noFill/>
        </p:spPr>
        <p:txBody>
          <a:bodyPr wrap="none" rtlCol="0">
            <a:spAutoFit/>
          </a:bodyPr>
          <a:lstStyle/>
          <a:p>
            <a:r>
              <a:rPr lang="en-US" sz="900" i="1" dirty="0" err="1">
                <a:latin typeface="Helvetica"/>
                <a:cs typeface="Helvetica"/>
              </a:rPr>
              <a:t>Chamerion</a:t>
            </a:r>
            <a:r>
              <a:rPr lang="en-US" sz="900" i="1" dirty="0">
                <a:latin typeface="Helvetica"/>
                <a:cs typeface="Helvetica"/>
              </a:rPr>
              <a:t> </a:t>
            </a:r>
            <a:r>
              <a:rPr lang="en-US" sz="900" i="1" dirty="0" err="1">
                <a:latin typeface="Helvetica"/>
                <a:cs typeface="Helvetica"/>
              </a:rPr>
              <a:t>angustifolium</a:t>
            </a:r>
            <a:endParaRPr lang="en-US" sz="900" dirty="0"/>
          </a:p>
        </p:txBody>
      </p:sp>
      <p:sp>
        <p:nvSpPr>
          <p:cNvPr id="21" name="TextBox 20"/>
          <p:cNvSpPr txBox="1"/>
          <p:nvPr/>
        </p:nvSpPr>
        <p:spPr>
          <a:xfrm>
            <a:off x="8140387" y="4744315"/>
            <a:ext cx="1177563" cy="230832"/>
          </a:xfrm>
          <a:prstGeom prst="rect">
            <a:avLst/>
          </a:prstGeom>
          <a:noFill/>
        </p:spPr>
        <p:txBody>
          <a:bodyPr wrap="none" rtlCol="0">
            <a:spAutoFit/>
          </a:bodyPr>
          <a:lstStyle/>
          <a:p>
            <a:r>
              <a:rPr lang="en-US" sz="900" i="1" dirty="0" err="1">
                <a:latin typeface="Helvetica"/>
                <a:cs typeface="Helvetica"/>
              </a:rPr>
              <a:t>Orthocarpus</a:t>
            </a:r>
            <a:r>
              <a:rPr lang="en-US" sz="900" i="1" dirty="0">
                <a:latin typeface="Helvetica"/>
                <a:cs typeface="Helvetica"/>
              </a:rPr>
              <a:t> </a:t>
            </a:r>
            <a:r>
              <a:rPr lang="en-US" sz="900" i="1" dirty="0" err="1">
                <a:latin typeface="Helvetica"/>
                <a:cs typeface="Helvetica"/>
              </a:rPr>
              <a:t>luteus</a:t>
            </a:r>
            <a:endParaRPr lang="en-US" sz="900" dirty="0"/>
          </a:p>
        </p:txBody>
      </p:sp>
      <p:sp>
        <p:nvSpPr>
          <p:cNvPr id="22" name="TextBox 21"/>
          <p:cNvSpPr txBox="1"/>
          <p:nvPr/>
        </p:nvSpPr>
        <p:spPr>
          <a:xfrm>
            <a:off x="9443862" y="4752782"/>
            <a:ext cx="1036499" cy="230832"/>
          </a:xfrm>
          <a:prstGeom prst="rect">
            <a:avLst/>
          </a:prstGeom>
          <a:noFill/>
        </p:spPr>
        <p:txBody>
          <a:bodyPr wrap="none" rtlCol="0">
            <a:spAutoFit/>
          </a:bodyPr>
          <a:lstStyle/>
          <a:p>
            <a:r>
              <a:rPr lang="en-US" sz="900" i="1" dirty="0">
                <a:latin typeface="Helvetica"/>
                <a:cs typeface="Helvetica"/>
              </a:rPr>
              <a:t>Erigeron </a:t>
            </a:r>
            <a:r>
              <a:rPr lang="en-US" sz="900" i="1" dirty="0" err="1">
                <a:latin typeface="Helvetica"/>
                <a:cs typeface="Helvetica"/>
              </a:rPr>
              <a:t>eximus</a:t>
            </a:r>
            <a:endParaRPr lang="en-US" sz="900" dirty="0"/>
          </a:p>
        </p:txBody>
      </p:sp>
      <p:grpSp>
        <p:nvGrpSpPr>
          <p:cNvPr id="88" name="Group 87"/>
          <p:cNvGrpSpPr/>
          <p:nvPr/>
        </p:nvGrpSpPr>
        <p:grpSpPr>
          <a:xfrm>
            <a:off x="4311896" y="4070210"/>
            <a:ext cx="1190557" cy="1169139"/>
            <a:chOff x="485574" y="3594626"/>
            <a:chExt cx="1190557" cy="1169139"/>
          </a:xfrm>
        </p:grpSpPr>
        <p:sp>
          <p:nvSpPr>
            <p:cNvPr id="18" name="TextBox 17"/>
            <p:cNvSpPr txBox="1"/>
            <p:nvPr/>
          </p:nvSpPr>
          <p:spPr>
            <a:xfrm>
              <a:off x="485574" y="3594626"/>
              <a:ext cx="1190557" cy="230832"/>
            </a:xfrm>
            <a:prstGeom prst="rect">
              <a:avLst/>
            </a:prstGeom>
            <a:noFill/>
          </p:spPr>
          <p:txBody>
            <a:bodyPr wrap="none" rtlCol="0">
              <a:spAutoFit/>
            </a:bodyPr>
            <a:lstStyle>
              <a:defPPr>
                <a:defRPr lang="en-US"/>
              </a:defPPr>
              <a:lvl1pPr>
                <a:defRPr sz="1000" i="1">
                  <a:latin typeface="Helvetica"/>
                  <a:cs typeface="Helvetica"/>
                </a:defRPr>
              </a:lvl1pPr>
            </a:lstStyle>
            <a:p>
              <a:r>
                <a:rPr lang="en-US" sz="900" dirty="0" err="1"/>
                <a:t>Achillea</a:t>
              </a:r>
              <a:r>
                <a:rPr lang="en-US" sz="900" dirty="0"/>
                <a:t> </a:t>
              </a:r>
              <a:r>
                <a:rPr lang="en-US" sz="900" dirty="0" err="1"/>
                <a:t>millefolium</a:t>
              </a:r>
              <a:endParaRPr lang="en-US" sz="900" dirty="0"/>
            </a:p>
          </p:txBody>
        </p:sp>
        <p:pic>
          <p:nvPicPr>
            <p:cNvPr id="24" name="Picture 23" descr="IMG_6289.JPG"/>
            <p:cNvPicPr>
              <a:picLocks noChangeAspect="1"/>
            </p:cNvPicPr>
            <p:nvPr/>
          </p:nvPicPr>
          <p:blipFill rotWithShape="1">
            <a:blip r:embed="rId21" cstate="email">
              <a:extLst>
                <a:ext uri="{28A0092B-C50C-407E-A947-70E740481C1C}">
                  <a14:useLocalDpi xmlns:a14="http://schemas.microsoft.com/office/drawing/2010/main"/>
                </a:ext>
              </a:extLst>
            </a:blip>
            <a:srcRect/>
            <a:stretch/>
          </p:blipFill>
          <p:spPr>
            <a:xfrm>
              <a:off x="601733" y="3863765"/>
              <a:ext cx="904801" cy="900000"/>
            </a:xfrm>
            <a:prstGeom prst="rect">
              <a:avLst/>
            </a:prstGeom>
            <a:ln w="57150" cmpd="sng">
              <a:solidFill>
                <a:srgbClr val="E7A34C"/>
              </a:solidFill>
            </a:ln>
          </p:spPr>
        </p:pic>
      </p:grpSp>
      <p:sp>
        <p:nvSpPr>
          <p:cNvPr id="55" name="TextBox 54"/>
          <p:cNvSpPr txBox="1"/>
          <p:nvPr/>
        </p:nvSpPr>
        <p:spPr>
          <a:xfrm>
            <a:off x="3391093" y="1182375"/>
            <a:ext cx="1254508" cy="230832"/>
          </a:xfrm>
          <a:prstGeom prst="rect">
            <a:avLst/>
          </a:prstGeom>
          <a:noFill/>
        </p:spPr>
        <p:txBody>
          <a:bodyPr wrap="none" rtlCol="0">
            <a:spAutoFit/>
          </a:bodyPr>
          <a:lstStyle/>
          <a:p>
            <a:r>
              <a:rPr lang="en-US" sz="900" i="1" dirty="0" err="1">
                <a:latin typeface="Helvetica"/>
                <a:cs typeface="Helvetica"/>
              </a:rPr>
              <a:t>Taraxacum</a:t>
            </a:r>
            <a:r>
              <a:rPr lang="en-US" sz="900" i="1" dirty="0">
                <a:latin typeface="Helvetica"/>
                <a:cs typeface="Helvetica"/>
              </a:rPr>
              <a:t> </a:t>
            </a:r>
            <a:r>
              <a:rPr lang="en-US" sz="900" i="1" dirty="0" err="1">
                <a:latin typeface="Helvetica"/>
                <a:cs typeface="Helvetica"/>
              </a:rPr>
              <a:t>officinale</a:t>
            </a:r>
            <a:endParaRPr lang="en-US" sz="900" dirty="0"/>
          </a:p>
        </p:txBody>
      </p:sp>
      <p:sp>
        <p:nvSpPr>
          <p:cNvPr id="57" name="Rectangle 56"/>
          <p:cNvSpPr/>
          <p:nvPr/>
        </p:nvSpPr>
        <p:spPr>
          <a:xfrm>
            <a:off x="3514865" y="1338203"/>
            <a:ext cx="1164739" cy="230832"/>
          </a:xfrm>
          <a:prstGeom prst="rect">
            <a:avLst/>
          </a:prstGeom>
        </p:spPr>
        <p:txBody>
          <a:bodyPr wrap="none">
            <a:spAutoFit/>
          </a:bodyPr>
          <a:lstStyle/>
          <a:p>
            <a:r>
              <a:rPr lang="en-US" sz="900" i="1" dirty="0" err="1">
                <a:latin typeface="Helvetica"/>
                <a:cs typeface="Helvetica"/>
              </a:rPr>
              <a:t>Fragaria</a:t>
            </a:r>
            <a:r>
              <a:rPr lang="en-US" sz="900" i="1" dirty="0">
                <a:latin typeface="Helvetica"/>
                <a:cs typeface="Helvetica"/>
              </a:rPr>
              <a:t> </a:t>
            </a:r>
            <a:r>
              <a:rPr lang="en-US" sz="900" i="1" dirty="0" err="1">
                <a:latin typeface="Helvetica"/>
                <a:cs typeface="Helvetica"/>
              </a:rPr>
              <a:t>virginiana</a:t>
            </a:r>
            <a:endParaRPr lang="en-US" sz="900" dirty="0"/>
          </a:p>
        </p:txBody>
      </p:sp>
      <p:sp>
        <p:nvSpPr>
          <p:cNvPr id="59" name="TextBox 58"/>
          <p:cNvSpPr txBox="1"/>
          <p:nvPr/>
        </p:nvSpPr>
        <p:spPr>
          <a:xfrm>
            <a:off x="3638387" y="1491755"/>
            <a:ext cx="1267332" cy="230832"/>
          </a:xfrm>
          <a:prstGeom prst="rect">
            <a:avLst/>
          </a:prstGeom>
          <a:noFill/>
        </p:spPr>
        <p:txBody>
          <a:bodyPr wrap="none" rtlCol="0">
            <a:spAutoFit/>
          </a:bodyPr>
          <a:lstStyle/>
          <a:p>
            <a:r>
              <a:rPr lang="en-US" sz="900" i="1" dirty="0" err="1">
                <a:latin typeface="Helvetica"/>
                <a:cs typeface="Helvetica"/>
              </a:rPr>
              <a:t>Mertensia</a:t>
            </a:r>
            <a:r>
              <a:rPr lang="en-US" sz="900" i="1" dirty="0">
                <a:latin typeface="Helvetica"/>
                <a:cs typeface="Helvetica"/>
              </a:rPr>
              <a:t> </a:t>
            </a:r>
            <a:r>
              <a:rPr lang="en-US" sz="900" i="1" dirty="0" err="1">
                <a:latin typeface="Helvetica"/>
                <a:cs typeface="Helvetica"/>
              </a:rPr>
              <a:t>lanceolata</a:t>
            </a:r>
            <a:endParaRPr lang="en-US" sz="900" dirty="0"/>
          </a:p>
        </p:txBody>
      </p:sp>
      <p:sp>
        <p:nvSpPr>
          <p:cNvPr id="60" name="TextBox 59"/>
          <p:cNvSpPr txBox="1"/>
          <p:nvPr/>
        </p:nvSpPr>
        <p:spPr>
          <a:xfrm>
            <a:off x="3760163" y="1641036"/>
            <a:ext cx="1472516" cy="230832"/>
          </a:xfrm>
          <a:prstGeom prst="rect">
            <a:avLst/>
          </a:prstGeom>
          <a:noFill/>
        </p:spPr>
        <p:txBody>
          <a:bodyPr wrap="none" rtlCol="0">
            <a:spAutoFit/>
          </a:bodyPr>
          <a:lstStyle/>
          <a:p>
            <a:r>
              <a:rPr lang="en-US" sz="900" i="1" dirty="0" err="1">
                <a:latin typeface="Helvetica"/>
                <a:cs typeface="Helvetica"/>
              </a:rPr>
              <a:t>Dodecatheon</a:t>
            </a:r>
            <a:r>
              <a:rPr lang="en-US" sz="900" i="1" dirty="0">
                <a:latin typeface="Helvetica"/>
                <a:cs typeface="Helvetica"/>
              </a:rPr>
              <a:t> </a:t>
            </a:r>
            <a:r>
              <a:rPr lang="en-US" sz="900" i="1" dirty="0" err="1">
                <a:latin typeface="Helvetica"/>
                <a:cs typeface="Helvetica"/>
              </a:rPr>
              <a:t>pulchellum</a:t>
            </a:r>
            <a:endParaRPr lang="en-US" sz="900" dirty="0"/>
          </a:p>
        </p:txBody>
      </p:sp>
      <p:sp>
        <p:nvSpPr>
          <p:cNvPr id="61" name="TextBox 60"/>
          <p:cNvSpPr txBox="1"/>
          <p:nvPr/>
        </p:nvSpPr>
        <p:spPr>
          <a:xfrm>
            <a:off x="3859339" y="1792502"/>
            <a:ext cx="1408396" cy="230832"/>
          </a:xfrm>
          <a:prstGeom prst="rect">
            <a:avLst/>
          </a:prstGeom>
          <a:noFill/>
        </p:spPr>
        <p:txBody>
          <a:bodyPr wrap="none" rtlCol="0">
            <a:spAutoFit/>
          </a:bodyPr>
          <a:lstStyle/>
          <a:p>
            <a:r>
              <a:rPr lang="en-US" sz="900" i="1" dirty="0" err="1">
                <a:latin typeface="Helvetica"/>
                <a:cs typeface="Helvetica"/>
              </a:rPr>
              <a:t>Thermopsis</a:t>
            </a:r>
            <a:r>
              <a:rPr lang="en-US" sz="900" i="1" dirty="0">
                <a:latin typeface="Helvetica"/>
                <a:cs typeface="Helvetica"/>
              </a:rPr>
              <a:t> </a:t>
            </a:r>
            <a:r>
              <a:rPr lang="en-US" sz="900" i="1" dirty="0" err="1">
                <a:latin typeface="Helvetica"/>
                <a:cs typeface="Helvetica"/>
              </a:rPr>
              <a:t>rhombifolia</a:t>
            </a:r>
            <a:endParaRPr lang="en-US" sz="900" dirty="0"/>
          </a:p>
        </p:txBody>
      </p:sp>
      <p:sp>
        <p:nvSpPr>
          <p:cNvPr id="63" name="TextBox 62"/>
          <p:cNvSpPr txBox="1"/>
          <p:nvPr/>
        </p:nvSpPr>
        <p:spPr>
          <a:xfrm>
            <a:off x="4079734" y="1941784"/>
            <a:ext cx="1318628" cy="230832"/>
          </a:xfrm>
          <a:prstGeom prst="rect">
            <a:avLst/>
          </a:prstGeom>
          <a:noFill/>
        </p:spPr>
        <p:txBody>
          <a:bodyPr wrap="none" rtlCol="0">
            <a:spAutoFit/>
          </a:bodyPr>
          <a:lstStyle/>
          <a:p>
            <a:r>
              <a:rPr lang="en-US" sz="900" i="1" dirty="0" err="1">
                <a:latin typeface="Helvetica"/>
                <a:cs typeface="Helvetica"/>
              </a:rPr>
              <a:t>Cymopterus</a:t>
            </a:r>
            <a:r>
              <a:rPr lang="en-US" sz="900" i="1" dirty="0">
                <a:latin typeface="Helvetica"/>
                <a:cs typeface="Helvetica"/>
              </a:rPr>
              <a:t> </a:t>
            </a:r>
            <a:r>
              <a:rPr lang="en-US" sz="900" i="1" dirty="0" err="1">
                <a:latin typeface="Helvetica"/>
                <a:cs typeface="Helvetica"/>
              </a:rPr>
              <a:t>lemmonii</a:t>
            </a:r>
            <a:endParaRPr lang="en-US" sz="900" dirty="0"/>
          </a:p>
        </p:txBody>
      </p:sp>
      <p:sp>
        <p:nvSpPr>
          <p:cNvPr id="65" name="TextBox 64"/>
          <p:cNvSpPr txBox="1"/>
          <p:nvPr/>
        </p:nvSpPr>
        <p:spPr>
          <a:xfrm>
            <a:off x="4317569" y="2099972"/>
            <a:ext cx="856963" cy="230832"/>
          </a:xfrm>
          <a:prstGeom prst="rect">
            <a:avLst/>
          </a:prstGeom>
          <a:noFill/>
        </p:spPr>
        <p:txBody>
          <a:bodyPr wrap="none" rtlCol="0">
            <a:spAutoFit/>
          </a:bodyPr>
          <a:lstStyle/>
          <a:p>
            <a:r>
              <a:rPr lang="en-US" sz="900" i="1" dirty="0">
                <a:latin typeface="Helvetica"/>
                <a:cs typeface="Helvetica"/>
              </a:rPr>
              <a:t>Rosa </a:t>
            </a:r>
            <a:r>
              <a:rPr lang="en-US" sz="900" i="1" dirty="0" err="1">
                <a:latin typeface="Helvetica"/>
                <a:cs typeface="Helvetica"/>
              </a:rPr>
              <a:t>blanda</a:t>
            </a:r>
            <a:endParaRPr lang="en-US" sz="900" dirty="0"/>
          </a:p>
        </p:txBody>
      </p:sp>
      <p:sp>
        <p:nvSpPr>
          <p:cNvPr id="66" name="TextBox 65"/>
          <p:cNvSpPr txBox="1"/>
          <p:nvPr/>
        </p:nvSpPr>
        <p:spPr>
          <a:xfrm>
            <a:off x="4508934" y="2249252"/>
            <a:ext cx="1151915" cy="230832"/>
          </a:xfrm>
          <a:prstGeom prst="rect">
            <a:avLst/>
          </a:prstGeom>
          <a:noFill/>
        </p:spPr>
        <p:txBody>
          <a:bodyPr wrap="none" rtlCol="0">
            <a:spAutoFit/>
          </a:bodyPr>
          <a:lstStyle/>
          <a:p>
            <a:r>
              <a:rPr lang="en-US" sz="900" i="1" dirty="0" err="1">
                <a:latin typeface="Helvetica"/>
                <a:cs typeface="Helvetica"/>
              </a:rPr>
              <a:t>Lupinus</a:t>
            </a:r>
            <a:r>
              <a:rPr lang="en-US" sz="900" i="1" dirty="0">
                <a:latin typeface="Helvetica"/>
                <a:cs typeface="Helvetica"/>
              </a:rPr>
              <a:t> </a:t>
            </a:r>
            <a:r>
              <a:rPr lang="en-US" sz="900" i="1" dirty="0" err="1">
                <a:latin typeface="Helvetica"/>
                <a:cs typeface="Helvetica"/>
              </a:rPr>
              <a:t>argenteus</a:t>
            </a:r>
            <a:endParaRPr lang="en-US" sz="900" dirty="0"/>
          </a:p>
        </p:txBody>
      </p:sp>
      <p:sp>
        <p:nvSpPr>
          <p:cNvPr id="67" name="TextBox 66"/>
          <p:cNvSpPr txBox="1"/>
          <p:nvPr/>
        </p:nvSpPr>
        <p:spPr>
          <a:xfrm>
            <a:off x="1805250" y="2388555"/>
            <a:ext cx="1318628" cy="230832"/>
          </a:xfrm>
          <a:prstGeom prst="rect">
            <a:avLst/>
          </a:prstGeom>
          <a:noFill/>
        </p:spPr>
        <p:txBody>
          <a:bodyPr wrap="none" rtlCol="0">
            <a:spAutoFit/>
          </a:bodyPr>
          <a:lstStyle/>
          <a:p>
            <a:r>
              <a:rPr lang="en-US" sz="900" i="1" dirty="0" err="1">
                <a:latin typeface="Helvetica"/>
                <a:cs typeface="Helvetica"/>
              </a:rPr>
              <a:t>Potentilla</a:t>
            </a:r>
            <a:r>
              <a:rPr lang="en-US" sz="900" i="1" dirty="0">
                <a:latin typeface="Helvetica"/>
                <a:cs typeface="Helvetica"/>
              </a:rPr>
              <a:t> </a:t>
            </a:r>
            <a:r>
              <a:rPr lang="en-US" sz="900" i="1" dirty="0" err="1">
                <a:latin typeface="Helvetica"/>
                <a:cs typeface="Helvetica"/>
              </a:rPr>
              <a:t>pulcherrima</a:t>
            </a:r>
            <a:endParaRPr lang="en-US" sz="900" dirty="0"/>
          </a:p>
        </p:txBody>
      </p:sp>
      <p:sp>
        <p:nvSpPr>
          <p:cNvPr id="68" name="TextBox 67"/>
          <p:cNvSpPr txBox="1"/>
          <p:nvPr/>
        </p:nvSpPr>
        <p:spPr>
          <a:xfrm>
            <a:off x="1876080" y="2537177"/>
            <a:ext cx="1216036" cy="230832"/>
          </a:xfrm>
          <a:prstGeom prst="rect">
            <a:avLst/>
          </a:prstGeom>
          <a:noFill/>
        </p:spPr>
        <p:txBody>
          <a:bodyPr wrap="none" rtlCol="0">
            <a:spAutoFit/>
          </a:bodyPr>
          <a:lstStyle/>
          <a:p>
            <a:r>
              <a:rPr lang="en-US" sz="900" i="1" dirty="0">
                <a:latin typeface="Helvetica"/>
                <a:cs typeface="Helvetica"/>
              </a:rPr>
              <a:t>Sedum </a:t>
            </a:r>
            <a:r>
              <a:rPr lang="en-US" sz="900" i="1" dirty="0" err="1">
                <a:latin typeface="Helvetica"/>
                <a:cs typeface="Helvetica"/>
              </a:rPr>
              <a:t>lanceolatum</a:t>
            </a:r>
            <a:endParaRPr lang="en-US" sz="900" dirty="0"/>
          </a:p>
        </p:txBody>
      </p:sp>
      <p:sp>
        <p:nvSpPr>
          <p:cNvPr id="69" name="TextBox 68"/>
          <p:cNvSpPr txBox="1"/>
          <p:nvPr/>
        </p:nvSpPr>
        <p:spPr>
          <a:xfrm>
            <a:off x="1936572" y="2687287"/>
            <a:ext cx="1395572" cy="230832"/>
          </a:xfrm>
          <a:prstGeom prst="rect">
            <a:avLst/>
          </a:prstGeom>
          <a:noFill/>
        </p:spPr>
        <p:txBody>
          <a:bodyPr wrap="none" rtlCol="0">
            <a:spAutoFit/>
          </a:bodyPr>
          <a:lstStyle/>
          <a:p>
            <a:r>
              <a:rPr lang="en-US" sz="900" i="1" dirty="0">
                <a:latin typeface="Helvetica"/>
                <a:cs typeface="Helvetica"/>
              </a:rPr>
              <a:t>Campanula </a:t>
            </a:r>
            <a:r>
              <a:rPr lang="en-US" sz="900" i="1" dirty="0" err="1">
                <a:latin typeface="Helvetica"/>
                <a:cs typeface="Helvetica"/>
              </a:rPr>
              <a:t>rotundifolia</a:t>
            </a:r>
            <a:endParaRPr lang="en-US" sz="900" dirty="0"/>
          </a:p>
        </p:txBody>
      </p:sp>
      <p:sp>
        <p:nvSpPr>
          <p:cNvPr id="70" name="TextBox 69"/>
          <p:cNvSpPr txBox="1"/>
          <p:nvPr/>
        </p:nvSpPr>
        <p:spPr>
          <a:xfrm>
            <a:off x="2029526" y="2839686"/>
            <a:ext cx="1177563" cy="230832"/>
          </a:xfrm>
          <a:prstGeom prst="rect">
            <a:avLst/>
          </a:prstGeom>
          <a:noFill/>
        </p:spPr>
        <p:txBody>
          <a:bodyPr wrap="none" rtlCol="0">
            <a:spAutoFit/>
          </a:bodyPr>
          <a:lstStyle/>
          <a:p>
            <a:r>
              <a:rPr lang="en-US" sz="900" i="1" dirty="0" err="1">
                <a:latin typeface="Helvetica"/>
                <a:cs typeface="Helvetica"/>
              </a:rPr>
              <a:t>Zigadenus</a:t>
            </a:r>
            <a:r>
              <a:rPr lang="en-US" sz="900" i="1" dirty="0">
                <a:latin typeface="Helvetica"/>
                <a:cs typeface="Helvetica"/>
              </a:rPr>
              <a:t> </a:t>
            </a:r>
            <a:r>
              <a:rPr lang="en-US" sz="900" i="1" dirty="0" err="1">
                <a:latin typeface="Helvetica"/>
                <a:cs typeface="Helvetica"/>
              </a:rPr>
              <a:t>elegans</a:t>
            </a:r>
            <a:endParaRPr lang="en-US" sz="900" dirty="0"/>
          </a:p>
        </p:txBody>
      </p:sp>
      <p:sp>
        <p:nvSpPr>
          <p:cNvPr id="75" name="TextBox 74"/>
          <p:cNvSpPr txBox="1"/>
          <p:nvPr/>
        </p:nvSpPr>
        <p:spPr>
          <a:xfrm>
            <a:off x="2116992" y="2974531"/>
            <a:ext cx="1190557" cy="230832"/>
          </a:xfrm>
          <a:prstGeom prst="rect">
            <a:avLst/>
          </a:prstGeom>
          <a:noFill/>
        </p:spPr>
        <p:txBody>
          <a:bodyPr wrap="none" rtlCol="0">
            <a:spAutoFit/>
          </a:bodyPr>
          <a:lstStyle>
            <a:defPPr>
              <a:defRPr lang="en-US"/>
            </a:defPPr>
            <a:lvl1pPr>
              <a:defRPr sz="1000" i="1">
                <a:latin typeface="Helvetica"/>
                <a:cs typeface="Helvetica"/>
              </a:defRPr>
            </a:lvl1pPr>
          </a:lstStyle>
          <a:p>
            <a:r>
              <a:rPr lang="en-US" sz="900" dirty="0" err="1"/>
              <a:t>Achillea</a:t>
            </a:r>
            <a:r>
              <a:rPr lang="en-US" sz="900" dirty="0"/>
              <a:t> </a:t>
            </a:r>
            <a:r>
              <a:rPr lang="en-US" sz="900" dirty="0" err="1"/>
              <a:t>millefolium</a:t>
            </a:r>
            <a:endParaRPr lang="en-US" sz="900" dirty="0"/>
          </a:p>
        </p:txBody>
      </p:sp>
      <p:sp>
        <p:nvSpPr>
          <p:cNvPr id="76" name="TextBox 75"/>
          <p:cNvSpPr txBox="1"/>
          <p:nvPr/>
        </p:nvSpPr>
        <p:spPr>
          <a:xfrm>
            <a:off x="2153290" y="3129384"/>
            <a:ext cx="1280156" cy="230832"/>
          </a:xfrm>
          <a:prstGeom prst="rect">
            <a:avLst/>
          </a:prstGeom>
          <a:noFill/>
        </p:spPr>
        <p:txBody>
          <a:bodyPr wrap="none" rtlCol="0">
            <a:spAutoFit/>
          </a:bodyPr>
          <a:lstStyle/>
          <a:p>
            <a:r>
              <a:rPr lang="en-US" sz="900" i="1" dirty="0" err="1">
                <a:latin typeface="Helvetica"/>
                <a:cs typeface="Helvetica"/>
              </a:rPr>
              <a:t>Solidago</a:t>
            </a:r>
            <a:r>
              <a:rPr lang="en-US" sz="900" i="1" dirty="0">
                <a:latin typeface="Helvetica"/>
                <a:cs typeface="Helvetica"/>
              </a:rPr>
              <a:t> </a:t>
            </a:r>
            <a:r>
              <a:rPr lang="en-US" sz="900" i="1" dirty="0" err="1">
                <a:latin typeface="Helvetica"/>
                <a:cs typeface="Helvetica"/>
              </a:rPr>
              <a:t>multiradiata</a:t>
            </a:r>
            <a:endParaRPr lang="en-US" sz="900" dirty="0"/>
          </a:p>
        </p:txBody>
      </p:sp>
      <p:sp>
        <p:nvSpPr>
          <p:cNvPr id="77" name="TextBox 76"/>
          <p:cNvSpPr txBox="1"/>
          <p:nvPr/>
        </p:nvSpPr>
        <p:spPr>
          <a:xfrm>
            <a:off x="2200509" y="3289792"/>
            <a:ext cx="1472516" cy="230832"/>
          </a:xfrm>
          <a:prstGeom prst="rect">
            <a:avLst/>
          </a:prstGeom>
          <a:noFill/>
        </p:spPr>
        <p:txBody>
          <a:bodyPr wrap="none" rtlCol="0">
            <a:spAutoFit/>
          </a:bodyPr>
          <a:lstStyle/>
          <a:p>
            <a:r>
              <a:rPr lang="en-US" sz="900" i="1" dirty="0" err="1">
                <a:latin typeface="Helvetica"/>
                <a:cs typeface="Helvetica"/>
              </a:rPr>
              <a:t>Chamerion</a:t>
            </a:r>
            <a:r>
              <a:rPr lang="en-US" sz="900" i="1" dirty="0">
                <a:latin typeface="Helvetica"/>
                <a:cs typeface="Helvetica"/>
              </a:rPr>
              <a:t> </a:t>
            </a:r>
            <a:r>
              <a:rPr lang="en-US" sz="900" i="1" dirty="0" err="1">
                <a:latin typeface="Helvetica"/>
                <a:cs typeface="Helvetica"/>
              </a:rPr>
              <a:t>angustifolium</a:t>
            </a:r>
            <a:endParaRPr lang="en-US" sz="900" dirty="0"/>
          </a:p>
        </p:txBody>
      </p:sp>
      <p:sp>
        <p:nvSpPr>
          <p:cNvPr id="78" name="TextBox 77"/>
          <p:cNvSpPr txBox="1"/>
          <p:nvPr/>
        </p:nvSpPr>
        <p:spPr>
          <a:xfrm>
            <a:off x="2255884" y="3444006"/>
            <a:ext cx="1177563" cy="230832"/>
          </a:xfrm>
          <a:prstGeom prst="rect">
            <a:avLst/>
          </a:prstGeom>
          <a:noFill/>
        </p:spPr>
        <p:txBody>
          <a:bodyPr wrap="none" rtlCol="0">
            <a:spAutoFit/>
          </a:bodyPr>
          <a:lstStyle/>
          <a:p>
            <a:r>
              <a:rPr lang="en-US" sz="900" i="1" dirty="0" err="1">
                <a:latin typeface="Helvetica"/>
                <a:cs typeface="Helvetica"/>
              </a:rPr>
              <a:t>Orthocarpus</a:t>
            </a:r>
            <a:r>
              <a:rPr lang="en-US" sz="900" i="1" dirty="0">
                <a:latin typeface="Helvetica"/>
                <a:cs typeface="Helvetica"/>
              </a:rPr>
              <a:t> </a:t>
            </a:r>
            <a:r>
              <a:rPr lang="en-US" sz="900" i="1" dirty="0" err="1">
                <a:latin typeface="Helvetica"/>
                <a:cs typeface="Helvetica"/>
              </a:rPr>
              <a:t>luteus</a:t>
            </a:r>
            <a:endParaRPr lang="en-US" sz="900" dirty="0"/>
          </a:p>
        </p:txBody>
      </p:sp>
      <p:sp>
        <p:nvSpPr>
          <p:cNvPr id="79" name="TextBox 78"/>
          <p:cNvSpPr txBox="1"/>
          <p:nvPr/>
        </p:nvSpPr>
        <p:spPr>
          <a:xfrm>
            <a:off x="2329220" y="3599283"/>
            <a:ext cx="1036499" cy="230832"/>
          </a:xfrm>
          <a:prstGeom prst="rect">
            <a:avLst/>
          </a:prstGeom>
          <a:noFill/>
        </p:spPr>
        <p:txBody>
          <a:bodyPr wrap="none" rtlCol="0">
            <a:spAutoFit/>
          </a:bodyPr>
          <a:lstStyle/>
          <a:p>
            <a:r>
              <a:rPr lang="en-US" sz="900" i="1" dirty="0">
                <a:latin typeface="Helvetica"/>
                <a:cs typeface="Helvetica"/>
              </a:rPr>
              <a:t>Erigeron </a:t>
            </a:r>
            <a:r>
              <a:rPr lang="en-US" sz="900" i="1" dirty="0" err="1">
                <a:latin typeface="Helvetica"/>
                <a:cs typeface="Helvetica"/>
              </a:rPr>
              <a:t>eximus</a:t>
            </a:r>
            <a:endParaRPr lang="en-US" sz="900" dirty="0"/>
          </a:p>
        </p:txBody>
      </p:sp>
      <p:sp>
        <p:nvSpPr>
          <p:cNvPr id="58" name="Title 19"/>
          <p:cNvSpPr txBox="1">
            <a:spLocks/>
          </p:cNvSpPr>
          <p:nvPr/>
        </p:nvSpPr>
        <p:spPr>
          <a:xfrm>
            <a:off x="2152650" y="-177800"/>
            <a:ext cx="7886700" cy="1325563"/>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3200" dirty="0">
                <a:latin typeface="Helvetica"/>
                <a:cs typeface="Helvetica"/>
              </a:rPr>
              <a:t>Flower phenology</a:t>
            </a:r>
          </a:p>
        </p:txBody>
      </p:sp>
    </p:spTree>
    <p:extLst>
      <p:ext uri="{BB962C8B-B14F-4D97-AF65-F5344CB8AC3E}">
        <p14:creationId xmlns:p14="http://schemas.microsoft.com/office/powerpoint/2010/main" val="20206030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Picture 24" descr="Hectorplot2.tiff"/>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3733805" y="171329"/>
            <a:ext cx="5052515" cy="1845733"/>
          </a:xfrm>
          <a:prstGeom prst="rect">
            <a:avLst/>
          </a:prstGeom>
        </p:spPr>
      </p:pic>
      <p:pic>
        <p:nvPicPr>
          <p:cNvPr id="3" name="Picture 2" descr="IMG_5485 (1).JPG"/>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a:off x="6327422" y="2373581"/>
            <a:ext cx="1580445" cy="1185334"/>
          </a:xfrm>
          <a:prstGeom prst="rect">
            <a:avLst/>
          </a:prstGeom>
          <a:ln>
            <a:solidFill>
              <a:schemeClr val="tx1"/>
            </a:solidFill>
          </a:ln>
        </p:spPr>
      </p:pic>
      <p:pic>
        <p:nvPicPr>
          <p:cNvPr id="4" name="Picture 3" descr="IMG_3995.JPG"/>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2599364" y="2373582"/>
            <a:ext cx="1580445" cy="1185334"/>
          </a:xfrm>
          <a:prstGeom prst="rect">
            <a:avLst/>
          </a:prstGeom>
          <a:ln>
            <a:solidFill>
              <a:schemeClr val="tx1"/>
            </a:solidFill>
          </a:ln>
        </p:spPr>
      </p:pic>
      <p:pic>
        <p:nvPicPr>
          <p:cNvPr id="5" name="Picture 4" descr="IMG_9570.JPG"/>
          <p:cNvPicPr>
            <a:picLocks noChangeAspect="1"/>
          </p:cNvPicPr>
          <p:nvPr/>
        </p:nvPicPr>
        <p:blipFill rotWithShape="1">
          <a:blip r:embed="rId6" cstate="email">
            <a:extLst>
              <a:ext uri="{28A0092B-C50C-407E-A947-70E740481C1C}">
                <a14:useLocalDpi xmlns:a14="http://schemas.microsoft.com/office/drawing/2010/main"/>
              </a:ext>
            </a:extLst>
          </a:blip>
          <a:srcRect/>
          <a:stretch/>
        </p:blipFill>
        <p:spPr>
          <a:xfrm>
            <a:off x="9050569" y="2373582"/>
            <a:ext cx="1580446" cy="1185335"/>
          </a:xfrm>
          <a:prstGeom prst="rect">
            <a:avLst/>
          </a:prstGeom>
          <a:ln>
            <a:solidFill>
              <a:schemeClr val="tx1"/>
            </a:solidFill>
          </a:ln>
        </p:spPr>
      </p:pic>
      <p:cxnSp>
        <p:nvCxnSpPr>
          <p:cNvPr id="7" name="Straight Arrow Connector 6"/>
          <p:cNvCxnSpPr>
            <a:endCxn id="4" idx="0"/>
          </p:cNvCxnSpPr>
          <p:nvPr/>
        </p:nvCxnSpPr>
        <p:spPr>
          <a:xfrm flipH="1">
            <a:off x="3389587" y="1867926"/>
            <a:ext cx="1198973" cy="505657"/>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a:endCxn id="3" idx="0"/>
          </p:cNvCxnSpPr>
          <p:nvPr/>
        </p:nvCxnSpPr>
        <p:spPr>
          <a:xfrm>
            <a:off x="5723092" y="1867925"/>
            <a:ext cx="1394552" cy="505656"/>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p:nvPr/>
        </p:nvCxnSpPr>
        <p:spPr>
          <a:xfrm>
            <a:off x="7907867" y="1867925"/>
            <a:ext cx="1388533" cy="505656"/>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pic>
        <p:nvPicPr>
          <p:cNvPr id="18" name="Picture 17"/>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1523627" y="2509046"/>
            <a:ext cx="1058804" cy="725968"/>
          </a:xfrm>
          <a:prstGeom prst="rect">
            <a:avLst/>
          </a:prstGeom>
        </p:spPr>
      </p:pic>
      <p:pic>
        <p:nvPicPr>
          <p:cNvPr id="19" name="Picture 18"/>
          <p:cNvPicPr>
            <a:picLocks noChangeAspect="1"/>
          </p:cNvPicPr>
          <p:nvPr/>
        </p:nvPicPr>
        <p:blipFill rotWithShape="1">
          <a:blip r:embed="rId8" cstate="email">
            <a:extLst>
              <a:ext uri="{28A0092B-C50C-407E-A947-70E740481C1C}">
                <a14:useLocalDpi xmlns:a14="http://schemas.microsoft.com/office/drawing/2010/main"/>
              </a:ext>
            </a:extLst>
          </a:blip>
          <a:srcRect/>
          <a:stretch/>
        </p:blipFill>
        <p:spPr>
          <a:xfrm>
            <a:off x="4308643" y="2407448"/>
            <a:ext cx="1951047" cy="863146"/>
          </a:xfrm>
          <a:prstGeom prst="rect">
            <a:avLst/>
          </a:prstGeom>
        </p:spPr>
      </p:pic>
      <p:pic>
        <p:nvPicPr>
          <p:cNvPr id="21" name="Picture 20"/>
          <p:cNvPicPr>
            <a:picLocks noChangeAspect="1"/>
          </p:cNvPicPr>
          <p:nvPr/>
        </p:nvPicPr>
        <p:blipFill>
          <a:blip r:embed="rId9" cstate="email">
            <a:extLst>
              <a:ext uri="{28A0092B-C50C-407E-A947-70E740481C1C}">
                <a14:useLocalDpi xmlns:a14="http://schemas.microsoft.com/office/drawing/2010/main"/>
              </a:ext>
            </a:extLst>
          </a:blip>
          <a:stretch>
            <a:fillRect/>
          </a:stretch>
        </p:blipFill>
        <p:spPr>
          <a:xfrm>
            <a:off x="8288944" y="2758992"/>
            <a:ext cx="694266" cy="476023"/>
          </a:xfrm>
          <a:prstGeom prst="rect">
            <a:avLst/>
          </a:prstGeom>
        </p:spPr>
      </p:pic>
      <p:pic>
        <p:nvPicPr>
          <p:cNvPr id="15" name="Picture 14" descr="Screen Shot 2017-11-05 at 5.40.25 PM.png"/>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522413" y="3558916"/>
            <a:ext cx="9144000" cy="1674134"/>
          </a:xfrm>
          <a:prstGeom prst="rect">
            <a:avLst/>
          </a:prstGeom>
        </p:spPr>
      </p:pic>
      <p:pic>
        <p:nvPicPr>
          <p:cNvPr id="13" name="Picture 12" descr="Screen Shot 2017-11-06 at 9.12.59 AM.png"/>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222383" y="5233051"/>
            <a:ext cx="5563937" cy="1508589"/>
          </a:xfrm>
          <a:prstGeom prst="rect">
            <a:avLst/>
          </a:prstGeom>
        </p:spPr>
      </p:pic>
    </p:spTree>
    <p:extLst>
      <p:ext uri="{BB962C8B-B14F-4D97-AF65-F5344CB8AC3E}">
        <p14:creationId xmlns:p14="http://schemas.microsoft.com/office/powerpoint/2010/main" val="2179860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3019</TotalTime>
  <Words>470</Words>
  <Application>Microsoft Macintosh PowerPoint</Application>
  <PresentationFormat>Widescreen</PresentationFormat>
  <Paragraphs>94</Paragraphs>
  <Slides>10</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Helvetica</vt:lpstr>
      <vt:lpstr>Office Theme</vt:lpstr>
      <vt:lpstr>Plant-pollinator networks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Structural properties of plant-pollinator networks</vt:lpstr>
    </vt:vector>
  </TitlesOfParts>
  <Manager/>
  <Company/>
  <LinksUpToDate>false</LinksUpToDate>
  <SharedDoc>false</SharedDoc>
  <HyperlinkBase/>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Plant-pollinator networks</dc:title>
  <dc:subject/>
  <dc:creator>Julian Resasco</dc:creator>
  <cp:keywords/>
  <dc:description/>
  <cp:lastModifiedBy>Julian Resasco</cp:lastModifiedBy>
  <cp:revision>8</cp:revision>
  <dcterms:created xsi:type="dcterms:W3CDTF">2019-07-15T19:18:16Z</dcterms:created>
  <dcterms:modified xsi:type="dcterms:W3CDTF">2019-07-31T17:42:12Z</dcterms:modified>
  <cp:category/>
</cp:coreProperties>
</file>