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4" r:id="rId6"/>
    <p:sldId id="259" r:id="rId7"/>
    <p:sldId id="260" r:id="rId8"/>
    <p:sldId id="263" r:id="rId9"/>
    <p:sldId id="265" r:id="rId10"/>
    <p:sldId id="268" r:id="rId11"/>
    <p:sldId id="266" r:id="rId12"/>
    <p:sldId id="267" r:id="rId13"/>
    <p:sldId id="269" r:id="rId14"/>
    <p:sldId id="261" r:id="rId15"/>
    <p:sldId id="270" r:id="rId16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LVAVIDAS\OneDrive%20-%20eficacia.com.co\Downloads\grafica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LVAVIDAS\OneDrive%20-%20eficacia.com.co\Downloads\grafica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ocuments\Tablas%20da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ocuments\Tablas%20da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'[graficas (1).xlsx]Hoja1'!$B$1</c:f>
              <c:strCache>
                <c:ptCount val="1"/>
                <c:pt idx="0">
                  <c:v>Creation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'[graficas (1).xlsx]Hoja1'!$A$2:$A$7</c:f>
              <c:strCache>
                <c:ptCount val="6"/>
                <c:pt idx="0">
                  <c:v>Train set 0</c:v>
                </c:pt>
                <c:pt idx="1">
                  <c:v>Train set 1</c:v>
                </c:pt>
                <c:pt idx="2">
                  <c:v>Train set 2</c:v>
                </c:pt>
                <c:pt idx="3">
                  <c:v>Train set 3</c:v>
                </c:pt>
                <c:pt idx="4">
                  <c:v>Train set 4</c:v>
                </c:pt>
                <c:pt idx="5">
                  <c:v>Train set 5</c:v>
                </c:pt>
              </c:strCache>
            </c:strRef>
          </c:cat>
          <c:val>
            <c:numRef>
              <c:f>'[graficas (1).xlsx]Hoja1'!$B$2:$B$7</c:f>
              <c:numCache>
                <c:formatCode>General</c:formatCode>
                <c:ptCount val="6"/>
                <c:pt idx="0">
                  <c:v>0.63</c:v>
                </c:pt>
                <c:pt idx="1">
                  <c:v>1.27</c:v>
                </c:pt>
                <c:pt idx="2">
                  <c:v>1.99</c:v>
                </c:pt>
                <c:pt idx="3">
                  <c:v>2.48</c:v>
                </c:pt>
                <c:pt idx="4">
                  <c:v>3.16</c:v>
                </c:pt>
                <c:pt idx="5">
                  <c:v>1.49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7-4C24-9302-52AE41BC8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546176"/>
        <c:axId val="148546736"/>
      </c:barChart>
      <c:catAx>
        <c:axId val="14854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</a:t>
                </a:r>
                <a:r>
                  <a:rPr lang="es-CO" baseline="0"/>
                  <a:t> sets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546736"/>
        <c:crosses val="autoZero"/>
        <c:auto val="1"/>
        <c:lblAlgn val="ctr"/>
        <c:lblOffset val="100"/>
        <c:noMultiLvlLbl val="0"/>
      </c:catAx>
      <c:valAx>
        <c:axId val="1485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(seconds)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54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'[graficas (1).xlsx]Hoja1'!$C$1</c:f>
              <c:strCache>
                <c:ptCount val="1"/>
                <c:pt idx="0">
                  <c:v>Memory consumption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'[graficas (1).xlsx]Hoja1'!$A$2:$A$7</c:f>
              <c:strCache>
                <c:ptCount val="6"/>
                <c:pt idx="0">
                  <c:v>Train set 0</c:v>
                </c:pt>
                <c:pt idx="1">
                  <c:v>Train set 1</c:v>
                </c:pt>
                <c:pt idx="2">
                  <c:v>Train set 2</c:v>
                </c:pt>
                <c:pt idx="3">
                  <c:v>Train set 3</c:v>
                </c:pt>
                <c:pt idx="4">
                  <c:v>Train set 4</c:v>
                </c:pt>
                <c:pt idx="5">
                  <c:v>Train set 5</c:v>
                </c:pt>
              </c:strCache>
            </c:strRef>
          </c:cat>
          <c:val>
            <c:numRef>
              <c:f>'[graficas (1).xlsx]Hoja1'!$C$2:$C$7</c:f>
              <c:numCache>
                <c:formatCode>General</c:formatCode>
                <c:ptCount val="6"/>
                <c:pt idx="0">
                  <c:v>59869502</c:v>
                </c:pt>
                <c:pt idx="1">
                  <c:v>179671900</c:v>
                </c:pt>
                <c:pt idx="2">
                  <c:v>299473951</c:v>
                </c:pt>
                <c:pt idx="3">
                  <c:v>419297982</c:v>
                </c:pt>
                <c:pt idx="4">
                  <c:v>539116653</c:v>
                </c:pt>
                <c:pt idx="5">
                  <c:v>229654982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D-4311-975B-FBA32EA69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698896"/>
        <c:axId val="148699456"/>
      </c:barChart>
      <c:catAx>
        <c:axId val="148698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</a:t>
                </a:r>
                <a:r>
                  <a:rPr lang="es-CO" baseline="0"/>
                  <a:t> sets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699456"/>
        <c:crosses val="autoZero"/>
        <c:auto val="1"/>
        <c:lblAlgn val="ctr"/>
        <c:lblOffset val="100"/>
        <c:noMultiLvlLbl val="0"/>
      </c:catAx>
      <c:valAx>
        <c:axId val="14869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Memory</a:t>
                </a:r>
                <a:r>
                  <a:rPr lang="es-CO" baseline="0"/>
                  <a:t> consumption (bytes)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69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Creation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Hoja1!$C$2:$C$7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253.79599999999999</c:v>
                </c:pt>
                <c:pt idx="1">
                  <c:v>425.37</c:v>
                </c:pt>
                <c:pt idx="2">
                  <c:v>546.89800000000002</c:v>
                </c:pt>
                <c:pt idx="3">
                  <c:v>485.48</c:v>
                </c:pt>
                <c:pt idx="4">
                  <c:v>813.41800000000001</c:v>
                </c:pt>
                <c:pt idx="5">
                  <c:v>487.024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7-44B2-9223-67225FEF9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430560"/>
        <c:axId val="45270256"/>
      </c:barChart>
      <c:catAx>
        <c:axId val="8343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</a:t>
                </a:r>
                <a:r>
                  <a:rPr lang="es-CO" baseline="0"/>
                  <a:t> s</a:t>
                </a:r>
                <a:r>
                  <a:rPr lang="es-CO"/>
                  <a:t>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270256"/>
        <c:crosses val="autoZero"/>
        <c:auto val="0"/>
        <c:lblAlgn val="ctr"/>
        <c:lblOffset val="100"/>
        <c:noMultiLvlLbl val="0"/>
      </c:catAx>
      <c:valAx>
        <c:axId val="4527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(seconds)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43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Memory</a:t>
            </a:r>
            <a:r>
              <a:rPr lang="es-CO" baseline="0"/>
              <a:t> consumption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Hoja1!$K$2:$K$7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Hoja1!$J$2:$J$7</c:f>
              <c:numCache>
                <c:formatCode>General</c:formatCode>
                <c:ptCount val="6"/>
                <c:pt idx="0">
                  <c:v>586452992</c:v>
                </c:pt>
                <c:pt idx="1">
                  <c:v>586452992</c:v>
                </c:pt>
                <c:pt idx="2">
                  <c:v>593616896</c:v>
                </c:pt>
                <c:pt idx="3">
                  <c:v>591011840</c:v>
                </c:pt>
                <c:pt idx="4">
                  <c:v>666603520</c:v>
                </c:pt>
                <c:pt idx="5">
                  <c:v>666472448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E-4F9E-98B4-401CEE05D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574192"/>
        <c:axId val="45303120"/>
      </c:barChart>
      <c:catAx>
        <c:axId val="8857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</a:t>
                </a:r>
                <a:r>
                  <a:rPr lang="en-US" baseline="0"/>
                  <a:t> set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303120"/>
        <c:crosses val="autoZero"/>
        <c:auto val="1"/>
        <c:lblAlgn val="ctr"/>
        <c:lblOffset val="100"/>
        <c:noMultiLvlLbl val="0"/>
      </c:catAx>
      <c:valAx>
        <c:axId val="4530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Memory</a:t>
                </a:r>
                <a:r>
                  <a:rPr lang="es-CO" baseline="0"/>
                  <a:t> consumption (bytes)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857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estrepot/ST0245-032/blob/master/proyecto/codigo/proyecto_final_datos1.p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656" y="955347"/>
            <a:ext cx="9144000" cy="275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PREDICTION OF COLOMBIAN STUDENTS’ ACADEMIC SUCCESS USING DECISION TREES </a:t>
            </a:r>
          </a:p>
          <a:p>
            <a:pPr algn="ctr">
              <a:lnSpc>
                <a:spcPct val="100000"/>
              </a:lnSpc>
            </a:pP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ALGORITHMS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3458051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Juliana Restrepo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Tobar</a:t>
            </a:r>
            <a:endParaRPr lang="en-US" sz="2400" b="1" i="1" spc="-1" dirty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David Vergara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Patiño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Andrea Carvajal Maldonado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June 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14207" y="161143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26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CART is the latest, most used decision tree algorithms with C5.       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000" dirty="0"/>
              <a:t>           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Consumes less memory and has a lower probability of misclassification than C5.0.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447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4548941" y="3569214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4: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Memory consumption of the data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-113419" y="2555467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3: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taken to create the decision tree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C1ED7B7-3157-4F39-9816-32E8FC0D9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534640"/>
              </p:ext>
            </p:extLst>
          </p:nvPr>
        </p:nvGraphicFramePr>
        <p:xfrm>
          <a:off x="-23059" y="27999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FC662A5-CA98-4D73-8A66-3E4A41219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273148"/>
              </p:ext>
            </p:extLst>
          </p:nvPr>
        </p:nvGraphicFramePr>
        <p:xfrm>
          <a:off x="4548941" y="916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6917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C293DD8-972F-4D5A-AD7B-FC5E1D77DFA0}"/>
              </a:ext>
            </a:extLst>
          </p:cNvPr>
          <p:cNvSpPr/>
          <p:nvPr/>
        </p:nvSpPr>
        <p:spPr>
          <a:xfrm>
            <a:off x="299936" y="324498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 descr="Imagen que contiene mapa, texto, tabla, pastel&#10;&#10;Descripción generada automáticamente">
            <a:extLst>
              <a:ext uri="{FF2B5EF4-FFF2-40B4-BE49-F238E27FC236}">
                <a16:creationId xmlns:a16="http://schemas.microsoft.com/office/drawing/2014/main" id="{5B1D195D-BFFA-49DF-9F26-7B6CC8F3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52"/>
            <a:ext cx="9144000" cy="3149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571D5D6-2859-4473-BC91-1DFEF50D64D6}"/>
              </a:ext>
            </a:extLst>
          </p:cNvPr>
          <p:cNvSpPr/>
          <p:nvPr/>
        </p:nvSpPr>
        <p:spPr>
          <a:xfrm>
            <a:off x="6682154" y="1533378"/>
            <a:ext cx="914400" cy="61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19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657721-5B2B-4C80-8EF5-142D724C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9" y="2455151"/>
            <a:ext cx="7305675" cy="2581275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65B7F804-91E5-4E4E-A06F-753C6E12E48F}"/>
              </a:ext>
            </a:extLst>
          </p:cNvPr>
          <p:cNvSpPr/>
          <p:nvPr/>
        </p:nvSpPr>
        <p:spPr>
          <a:xfrm>
            <a:off x="0" y="5138411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5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: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taken to create the decision tree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4808E4E2-ACC4-4CDE-AD5B-FA9BDF5F41BF}"/>
              </a:ext>
            </a:extLst>
          </p:cNvPr>
          <p:cNvSpPr/>
          <p:nvPr/>
        </p:nvSpPr>
        <p:spPr>
          <a:xfrm>
            <a:off x="271799" y="1144823"/>
            <a:ext cx="9144001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GitHub link: </a:t>
            </a:r>
            <a:r>
              <a:rPr lang="es-CO" sz="1600" dirty="0">
                <a:hlinkClick r:id="rId3"/>
              </a:rPr>
              <a:t>https://github.com/jrestrepot/ST0245-032/blob/master/proyecto/codigo/proyecto_final</a:t>
            </a:r>
            <a:r>
              <a:rPr lang="es-CO" dirty="0">
                <a:hlinkClick r:id="rId3"/>
              </a:rPr>
              <a:t>_datos1.py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0790FAF-701A-4822-8383-751532437902}"/>
              </a:ext>
            </a:extLst>
          </p:cNvPr>
          <p:cNvSpPr/>
          <p:nvPr/>
        </p:nvSpPr>
        <p:spPr>
          <a:xfrm>
            <a:off x="271800" y="1966271"/>
            <a:ext cx="9144001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percentage: 99.8%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71544832-6961-412B-A0D4-AEBD627FCCE6}"/>
              </a:ext>
            </a:extLst>
          </p:cNvPr>
          <p:cNvSpPr/>
          <p:nvPr/>
        </p:nvSpPr>
        <p:spPr>
          <a:xfrm>
            <a:off x="271800" y="4370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9D10DC1-C46C-49E0-A63C-8D9C59FB6256}"/>
              </a:ext>
            </a:extLst>
          </p:cNvPr>
          <p:cNvSpPr/>
          <p:nvPr/>
        </p:nvSpPr>
        <p:spPr>
          <a:xfrm>
            <a:off x="629460" y="1555159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26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Universities can use it to easily recognize excellent students and contact them for admission or scholarship processes.       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000" dirty="0"/>
              <a:t>           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Also can be used to predict which active students are more likely to have a low score on their exam so they can provide them with special attention.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dirty="0"/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Can be applied by the government to reinforce aspects in the educational system.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91240" y="592126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Data Structure</a:t>
            </a:r>
          </a:p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1. Data Frame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06299" y="2400876"/>
            <a:ext cx="3814109" cy="1189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Frame of students and their information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The student’s code is the key and all information such as ID, age, genre is they key value.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99" y="537480"/>
            <a:ext cx="4175370" cy="491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358021" y="272051"/>
            <a:ext cx="4666647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-254381" y="2617782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2: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Information access operation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1" y="1003809"/>
            <a:ext cx="3920935" cy="148725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79346" y="1853526"/>
            <a:ext cx="1678675" cy="6211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Flecha derecha 5"/>
          <p:cNvSpPr/>
          <p:nvPr/>
        </p:nvSpPr>
        <p:spPr>
          <a:xfrm>
            <a:off x="128262" y="2012338"/>
            <a:ext cx="423080" cy="20471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7D268C9-D119-40FE-B9CE-278DA50C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" y="3712173"/>
            <a:ext cx="5614416" cy="12283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80B5D7-6586-426E-8551-F4C8FAC4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6" y="3244779"/>
            <a:ext cx="5702808" cy="13929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46057E-F0FC-4AB6-B0E3-6EBB83C79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022" y="2353533"/>
            <a:ext cx="5702808" cy="3102864"/>
          </a:xfrm>
          <a:prstGeom prst="rect">
            <a:avLst/>
          </a:prstGeom>
        </p:spPr>
      </p:pic>
      <p:sp>
        <p:nvSpPr>
          <p:cNvPr id="18" name="Flecha derecha 5">
            <a:extLst>
              <a:ext uri="{FF2B5EF4-FFF2-40B4-BE49-F238E27FC236}">
                <a16:creationId xmlns:a16="http://schemas.microsoft.com/office/drawing/2014/main" id="{C1CAC66A-6EF3-4328-A800-918CA50B49F4}"/>
              </a:ext>
            </a:extLst>
          </p:cNvPr>
          <p:cNvSpPr/>
          <p:nvPr/>
        </p:nvSpPr>
        <p:spPr>
          <a:xfrm>
            <a:off x="5845196" y="4121628"/>
            <a:ext cx="423080" cy="20471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ruz 13">
            <a:extLst>
              <a:ext uri="{FF2B5EF4-FFF2-40B4-BE49-F238E27FC236}">
                <a16:creationId xmlns:a16="http://schemas.microsoft.com/office/drawing/2014/main" id="{E883ABF9-7E0D-4422-B3B7-332713C27E9B}"/>
              </a:ext>
            </a:extLst>
          </p:cNvPr>
          <p:cNvSpPr/>
          <p:nvPr/>
        </p:nvSpPr>
        <p:spPr>
          <a:xfrm>
            <a:off x="2738298" y="3987403"/>
            <a:ext cx="362344" cy="358218"/>
          </a:xfrm>
          <a:prstGeom prst="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E4E7C72-2FC9-4CEE-869E-066BD0699419}"/>
              </a:ext>
            </a:extLst>
          </p:cNvPr>
          <p:cNvSpPr/>
          <p:nvPr/>
        </p:nvSpPr>
        <p:spPr>
          <a:xfrm>
            <a:off x="102380" y="4979726"/>
            <a:ext cx="3948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Figure 3: </a:t>
            </a:r>
            <a:r>
              <a:rPr lang="en-US" sz="1600" dirty="0"/>
              <a:t>Concatenating two data frames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20FE-24CA-44A2-AB0E-7C3292FA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24" y="226466"/>
            <a:ext cx="5553074" cy="1144800"/>
          </a:xfrm>
        </p:spPr>
        <p:txBody>
          <a:bodyPr/>
          <a:lstStyle/>
          <a:p>
            <a:r>
              <a:rPr lang="es-CO" sz="2800" b="1" i="1" dirty="0"/>
              <a:t>Time and </a:t>
            </a:r>
            <a:r>
              <a:rPr lang="es-CO" sz="2800" b="1" i="1" dirty="0" err="1"/>
              <a:t>Complexity</a:t>
            </a:r>
            <a:r>
              <a:rPr lang="es-CO" sz="2800" b="1" i="1" dirty="0"/>
              <a:t> </a:t>
            </a:r>
            <a:r>
              <a:rPr lang="es-CO" sz="2800" b="1" i="1" dirty="0" err="1"/>
              <a:t>Analysis</a:t>
            </a:r>
            <a:endParaRPr lang="es-CO" sz="2800" b="1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05E0B0-EBF0-44A7-B989-21378B39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" y="2809188"/>
            <a:ext cx="4153465" cy="2004212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16B3D936-6FF4-454E-A92E-DCD221838AAE}"/>
              </a:ext>
            </a:extLst>
          </p:cNvPr>
          <p:cNvSpPr/>
          <p:nvPr/>
        </p:nvSpPr>
        <p:spPr>
          <a:xfrm>
            <a:off x="83320" y="5060962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Complexity of some operations in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ata Frame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1EE02F-1CC5-45D9-8E71-0F8FE154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2" y="1552598"/>
            <a:ext cx="6030643" cy="375280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4AFB1AA-352E-4116-9323-F68929DB14EA}"/>
              </a:ext>
            </a:extLst>
          </p:cNvPr>
          <p:cNvSpPr/>
          <p:nvPr/>
        </p:nvSpPr>
        <p:spPr>
          <a:xfrm>
            <a:off x="4572000" y="506503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Table 2: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Results analysis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3630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61156" y="499068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14207" y="161143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Since the format of the input data is a matrix, it is very convenient to store it in a table-like structure.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dirty="0"/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Data frames allow storing different data types.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dirty="0"/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One of the most used data structures when working with big data and AI.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000" dirty="0"/>
              <a:t>                  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Efficient and easy way of organizing and managing a large volume of information.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693FDB9-7C83-49B0-B99F-DB66F405E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69436"/>
              </p:ext>
            </p:extLst>
          </p:nvPr>
        </p:nvGraphicFramePr>
        <p:xfrm>
          <a:off x="0" y="2934269"/>
          <a:ext cx="4694830" cy="282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C316D53-746D-4512-9D15-939E0E36E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268620"/>
              </p:ext>
            </p:extLst>
          </p:nvPr>
        </p:nvGraphicFramePr>
        <p:xfrm>
          <a:off x="4435522" y="916199"/>
          <a:ext cx="4708478" cy="291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stomShape 2"/>
          <p:cNvSpPr/>
          <p:nvPr/>
        </p:nvSpPr>
        <p:spPr>
          <a:xfrm>
            <a:off x="4588235" y="3661378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2: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Memory consumption of the data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-226838" y="25460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1: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taken to create the data frame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91240" y="697735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Data Structure</a:t>
            </a:r>
          </a:p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 Binary Decision Tree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06299" y="2400876"/>
            <a:ext cx="3814109" cy="1189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3F9941-8F03-4AA8-9516-72B4697C57EF}"/>
              </a:ext>
            </a:extLst>
          </p:cNvPr>
          <p:cNvPicPr/>
          <p:nvPr/>
        </p:nvPicPr>
        <p:blipFill rotWithShape="1">
          <a:blip r:embed="rId2"/>
          <a:srcRect l="2361"/>
          <a:stretch/>
        </p:blipFill>
        <p:spPr bwMode="auto">
          <a:xfrm>
            <a:off x="1564086" y="1604913"/>
            <a:ext cx="5712643" cy="3648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7AC08C6-619D-4AED-B40B-2A2AD0CE5840}"/>
              </a:ext>
            </a:extLst>
          </p:cNvPr>
          <p:cNvSpPr/>
          <p:nvPr/>
        </p:nvSpPr>
        <p:spPr>
          <a:xfrm>
            <a:off x="2045773" y="5359425"/>
            <a:ext cx="3175421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3: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Binary Decision Tree.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47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0680" y="45518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3: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Creation of a binary decision tree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4: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Classifying a student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7C6114-F42C-4F80-9D55-EB249CA0D5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40" y="2224725"/>
            <a:ext cx="3862468" cy="195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03EE99-E558-4DC5-ABC2-F34C0E3AD3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40" y="2130458"/>
            <a:ext cx="4365360" cy="204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450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20FE-24CA-44A2-AB0E-7C3292FA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752" y="226466"/>
            <a:ext cx="5505252" cy="1144800"/>
          </a:xfrm>
        </p:spPr>
        <p:txBody>
          <a:bodyPr/>
          <a:lstStyle/>
          <a:p>
            <a:r>
              <a:rPr lang="es-CO" sz="2800" b="1" i="1" dirty="0"/>
              <a:t>Time and </a:t>
            </a:r>
            <a:r>
              <a:rPr lang="es-CO" sz="2800" b="1" i="1" dirty="0" err="1"/>
              <a:t>Complexity</a:t>
            </a:r>
            <a:r>
              <a:rPr lang="es-CO" sz="2800" b="1" i="1" dirty="0"/>
              <a:t> </a:t>
            </a:r>
            <a:r>
              <a:rPr lang="es-CO" sz="2800" b="1" i="1" dirty="0" err="1"/>
              <a:t>Analysis</a:t>
            </a:r>
            <a:endParaRPr lang="es-CO" sz="2800" b="1" i="1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6B3D936-6FF4-454E-A92E-DCD221838AAE}"/>
              </a:ext>
            </a:extLst>
          </p:cNvPr>
          <p:cNvSpPr/>
          <p:nvPr/>
        </p:nvSpPr>
        <p:spPr>
          <a:xfrm>
            <a:off x="298898" y="4692454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Complexity of the decision tree’s operations.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2C6F327-90C5-4E83-AA11-21A6B565F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28299"/>
              </p:ext>
            </p:extLst>
          </p:nvPr>
        </p:nvGraphicFramePr>
        <p:xfrm>
          <a:off x="-2422689" y="1512215"/>
          <a:ext cx="6770898" cy="307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3" imgW="5611327" imgH="2547091" progId="Word.Document.12">
                  <p:embed/>
                </p:oleObj>
              </mc:Choice>
              <mc:Fallback>
                <p:oleObj name="Document" r:id="rId3" imgW="5611327" imgH="2547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22689" y="1512215"/>
                        <a:ext cx="6770898" cy="3072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4DE4CD9-D6E1-465C-BAF9-331DD1B3B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31208"/>
              </p:ext>
            </p:extLst>
          </p:nvPr>
        </p:nvGraphicFramePr>
        <p:xfrm>
          <a:off x="5324399" y="1500729"/>
          <a:ext cx="6988980" cy="349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5" imgW="5611327" imgH="2806661" progId="Word.Document.12">
                  <p:embed/>
                </p:oleObj>
              </mc:Choice>
              <mc:Fallback>
                <p:oleObj name="Document" r:id="rId5" imgW="5611327" imgH="28066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4399" y="1500729"/>
                        <a:ext cx="6988980" cy="3495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1F714871-409C-4EAE-8A5A-205F8234D423}"/>
              </a:ext>
            </a:extLst>
          </p:cNvPr>
          <p:cNvSpPr/>
          <p:nvPr/>
        </p:nvSpPr>
        <p:spPr>
          <a:xfrm>
            <a:off x="4555905" y="46582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Table 4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: Results analysis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137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1712</TotalTime>
  <Words>427</Words>
  <Application>Microsoft Office PowerPoint</Application>
  <PresentationFormat>Presentación en pantalla (4:3)</PresentationFormat>
  <Paragraphs>66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Document</vt:lpstr>
      <vt:lpstr>Presentación de PowerPoint</vt:lpstr>
      <vt:lpstr>Presentación de PowerPoint</vt:lpstr>
      <vt:lpstr>Presentación de PowerPoint</vt:lpstr>
      <vt:lpstr>Time and Complexity Analysis</vt:lpstr>
      <vt:lpstr>Presentación de PowerPoint</vt:lpstr>
      <vt:lpstr>Presentación de PowerPoint</vt:lpstr>
      <vt:lpstr>Presentación de PowerPoint</vt:lpstr>
      <vt:lpstr>Presentación de PowerPoint</vt:lpstr>
      <vt:lpstr>Time and Complexity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Andrea Carvajal Maldonado</cp:lastModifiedBy>
  <cp:revision>112</cp:revision>
  <dcterms:created xsi:type="dcterms:W3CDTF">2015-03-03T14:30:17Z</dcterms:created>
  <dcterms:modified xsi:type="dcterms:W3CDTF">2020-06-02T00:07:36Z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