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gif" Type="http://schemas.openxmlformats.org/officeDocument/2006/relationships/image" Id="rId4"/><Relationship Target="../media/image07.png" Type="http://schemas.openxmlformats.org/officeDocument/2006/relationships/image" Id="rId3"/><Relationship Target="../media/image00.gif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gif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2665285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IA - Reconnaissance de formes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5196387" x="74915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200" lang="fr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Xavier EYL (IAMD)</a:t>
            </a:r>
          </a:p>
          <a:p>
            <a:pPr algn="l"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200" lang="fr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Jonathan RETTERER(IAMD)</a:t>
            </a:r>
          </a:p>
          <a:p>
            <a:pPr algn="l" lvl="0" indent="-304800" marL="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200" lang="fr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Ayoub M’HARZI(IAMD)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11250" x="749150"/>
            <a:ext cy="1323975" cx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11250" x="5614775"/>
            <a:ext cy="1323975" cx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Résultat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fr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#train sur les 10000 premières images</a:t>
            </a:r>
          </a:p>
          <a:p>
            <a:pPr rtl="0">
              <a:spcBef>
                <a:spcPts val="0"/>
              </a:spcBef>
              <a:buNone/>
            </a:pPr>
            <a:r>
              <a:rPr sz="2400" lang="fr">
                <a:latin typeface="Consolas"/>
                <a:ea typeface="Consolas"/>
                <a:cs typeface="Consolas"/>
                <a:sym typeface="Consolas"/>
              </a:rPr>
              <a:t>res1 &lt;- train(images, labels, nIters = 100, nSamples = 10000, nNeurones = 11);</a:t>
            </a:r>
          </a:p>
          <a:p>
            <a:pPr rtl="0">
              <a:spcBef>
                <a:spcPts val="0"/>
              </a:spcBef>
              <a:buNone/>
            </a:pPr>
            <a:r>
              <a:rPr sz="2400" lang="fr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#test sur les 60000 images</a:t>
            </a:r>
          </a:p>
          <a:p>
            <a:pPr rtl="0">
              <a:spcBef>
                <a:spcPts val="0"/>
              </a:spcBef>
              <a:buNone/>
            </a:pPr>
            <a:r>
              <a:rPr sz="2400" lang="fr">
                <a:latin typeface="Consolas"/>
                <a:ea typeface="Consolas"/>
                <a:cs typeface="Consolas"/>
                <a:sym typeface="Consolas"/>
              </a:rPr>
              <a:t>res2 &lt;- test(dataTest = images[0:60000,], res = res1, labelTest = labels[0:60000,]);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2400" lang="fr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#Résultat res2$res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res2$stats</a:t>
            </a:r>
            <a:br>
              <a:rPr sz="2400" lang="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 0.8757167 -&gt; 87,6% de bonnes prédictions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Soit  52543 nombres justes sur 60000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➧ </a:t>
            </a:r>
            <a:r>
              <a:rPr b="1" lang="fr">
                <a:solidFill>
                  <a:schemeClr val="dk1"/>
                </a:solidFill>
              </a:rPr>
              <a:t>Perceptron et </a:t>
            </a:r>
            <a:r>
              <a:rPr b="1" lang="fr"/>
              <a:t>Intelligence Artificielle:</a:t>
            </a:r>
          </a:p>
          <a:p>
            <a:pPr rtl="0">
              <a:spcBef>
                <a:spcPts val="0"/>
              </a:spcBef>
              <a:buNone/>
            </a:pPr>
            <a:r>
              <a:rPr b="1" lang="fr"/>
              <a:t>	</a:t>
            </a:r>
            <a:r>
              <a:rPr sz="2400" lang="fr"/>
              <a:t>- Traitement de problématiques comportant un grand nombre de données variables ne répondant pas à des modèles physiques connus.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fr"/>
              <a:t>-  Comportement </a:t>
            </a:r>
            <a:r>
              <a:rPr sz="2400" lang="fr">
                <a:solidFill>
                  <a:schemeClr val="dk1"/>
                </a:solidFill>
              </a:rPr>
              <a:t>adaptative non programmé,et fonctionnent même en présence d'une information partielle ou d'une information brouillée.</a:t>
            </a:r>
          </a:p>
          <a:p>
            <a:pPr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➧ </a:t>
            </a:r>
            <a:r>
              <a:rPr b="1" lang="fr">
                <a:solidFill>
                  <a:schemeClr val="dk1"/>
                </a:solidFill>
              </a:rPr>
              <a:t>Domaines d’applications: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-  </a:t>
            </a:r>
            <a:r>
              <a:rPr sz="2400" lang="fr">
                <a:solidFill>
                  <a:schemeClr val="dk1"/>
                </a:solidFill>
              </a:rPr>
              <a:t>Identification des numéros d’immatriculations pour l’envoie de PV ou d’amendes.</a:t>
            </a:r>
          </a:p>
          <a:p>
            <a:pPr lvl="0" indent="0" marL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fr">
                <a:solidFill>
                  <a:schemeClr val="dk1"/>
                </a:solidFill>
              </a:rPr>
              <a:t>- Compréhension de la parole.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Présentation du sujet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Implémentation sur 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Perceptron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Résultats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Présentation du sujet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Implémenter l’algorithme de retro-propagation du gradient de l'erreur pour  qu'un perceptron multicouches puisse reconnaître les chiffres sur une image représentée en pixels.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fr">
                <a:solidFill>
                  <a:srgbClr val="5B0F00"/>
                </a:solidFill>
              </a:rPr>
              <a:t>Sources fournies: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b="1" sz="2400" lang="fr">
                <a:latin typeface="Trebuchet MS"/>
                <a:ea typeface="Trebuchet MS"/>
                <a:cs typeface="Trebuchet MS"/>
                <a:sym typeface="Trebuchet MS"/>
              </a:rPr>
              <a:t>Train-images.gz (Représentation en pixels) 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b="1" sz="2400" lang="fr">
                <a:latin typeface="Trebuchet MS"/>
                <a:ea typeface="Trebuchet MS"/>
                <a:cs typeface="Trebuchet MS"/>
                <a:sym typeface="Trebuchet MS"/>
              </a:rPr>
              <a:t>Train-labels.gz ( Chiffres correspondants)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b="1" sz="2400" lang="fr">
                <a:latin typeface="Trebuchet MS"/>
                <a:ea typeface="Trebuchet MS"/>
                <a:cs typeface="Trebuchet MS"/>
                <a:sym typeface="Trebuchet MS"/>
              </a:rPr>
              <a:t>Test-images.gz ( Fichier de test)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Implémentation sur R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fr">
                <a:solidFill>
                  <a:srgbClr val="FF0000"/>
                </a:solidFill>
              </a:rPr>
              <a:t>Pourquoi R 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⇒</a:t>
            </a:r>
            <a:r>
              <a:rPr lang="fr"/>
              <a:t>Logiciel gratuit à code source ouvert.</a:t>
            </a:r>
          </a:p>
          <a:p>
            <a:pPr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⇒</a:t>
            </a:r>
            <a:r>
              <a:rPr lang="fr">
                <a:solidFill>
                  <a:schemeClr val="dk1"/>
                </a:solidFill>
              </a:rPr>
              <a:t>Adapté au</a:t>
            </a:r>
            <a:r>
              <a:rPr lang="fr"/>
              <a:t> traitement des données et aux analyses statistiques</a:t>
            </a:r>
          </a:p>
          <a:p>
            <a:pPr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⇒</a:t>
            </a:r>
            <a:r>
              <a:rPr lang="fr">
                <a:solidFill>
                  <a:schemeClr val="dk1"/>
                </a:solidFill>
              </a:rPr>
              <a:t>Manipulation et c</a:t>
            </a:r>
            <a:r>
              <a:rPr lang="fr"/>
              <a:t>alculs vectoriels et matriciels</a:t>
            </a:r>
          </a:p>
          <a:p>
            <a:pPr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⇒</a:t>
            </a:r>
            <a:r>
              <a:rPr lang="fr">
                <a:solidFill>
                  <a:schemeClr val="dk1"/>
                </a:solidFill>
              </a:rPr>
              <a:t>Réaliser le projet en utilisant un outil relié à l'approfondissement IAMD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4675" x="6413675"/>
            <a:ext cy="942975" cx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63875" x="94835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Modélisation d’un neurone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43175" x="4595250"/>
            <a:ext cy="476250" cx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687075" x="7057950"/>
            <a:ext cy="361950" cx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Perceptron 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multicouches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3316600"/>
            <a:ext cy="7332174" cx="57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Structure de données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#Normaliser entre 0 et 1 les valeurs des niveaux de gris de l’image en entrée</a:t>
            </a:r>
          </a:p>
          <a:p>
            <a:pPr rtl="0">
              <a:spcBef>
                <a:spcPts val="0"/>
              </a:spcBef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input &lt;- (dataTrain[,1:784]) / 255;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#Initialiser les poids et le seuil avec des petites valeurs aléatoires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400" lang="fr">
                <a:latin typeface="Consolas"/>
                <a:ea typeface="Consolas"/>
                <a:cs typeface="Consolas"/>
                <a:sym typeface="Consolas"/>
              </a:rPr>
              <a:t>w1 &lt;- matrix(,784,nNeurones);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fr">
                <a:latin typeface="Consolas"/>
                <a:ea typeface="Consolas"/>
                <a:cs typeface="Consolas"/>
                <a:sym typeface="Consolas"/>
              </a:rPr>
              <a:t>  for ( i in 1:nNeurones 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fr">
                <a:latin typeface="Consolas"/>
                <a:ea typeface="Consolas"/>
                <a:cs typeface="Consolas"/>
                <a:sym typeface="Consolas"/>
              </a:rPr>
              <a:t>	w1[,i] &lt;- runif(784, -1, 1);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fr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fr">
                <a:latin typeface="Consolas"/>
                <a:ea typeface="Consolas"/>
                <a:cs typeface="Consolas"/>
                <a:sym typeface="Consolas"/>
              </a:rPr>
              <a:t>  th1 &lt;- runif(nNeurones, -1, 1);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fr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#Calcul de la sortie pour chaque échantillon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400" lang="fr">
                <a:latin typeface="Consolas"/>
                <a:ea typeface="Consolas"/>
                <a:cs typeface="Consolas"/>
                <a:sym typeface="Consolas"/>
              </a:rPr>
              <a:t>x &lt;- input[,j];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fr">
                <a:latin typeface="Consolas"/>
                <a:ea typeface="Consolas"/>
                <a:cs typeface="Consolas"/>
                <a:sym typeface="Consolas"/>
              </a:rPr>
              <a:t>  a1 &lt;- colSums(w1 * x) - th1;  			</a:t>
            </a:r>
            <a:r>
              <a:rPr sz="1400"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a2 &lt;- colSums(w2 * y1) - th2;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fr">
                <a:latin typeface="Consolas"/>
                <a:ea typeface="Consolas"/>
                <a:cs typeface="Consolas"/>
                <a:sym typeface="Consolas"/>
              </a:rPr>
              <a:t>  y1 &lt;- 1 / (1 + exp(-a1));				</a:t>
            </a:r>
            <a:r>
              <a:rPr sz="1400"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y2 &lt;- 1 / (1 + exp(-a2));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	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	</a:t>
            </a:r>
          </a:p>
          <a:p>
            <a:pPr>
              <a:spcBef>
                <a:spcPts val="0"/>
              </a:spcBef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	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3620625" x="4595900"/>
            <a:ext cy="1475099" cx="422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w2 &lt;- matrix(,nNeurones,10);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for ( i in 1:10 )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  w2[,i] &lt;- runif((nNeurones), -1, 1);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th2 &lt;- runif(10, -1, 1);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Descente du gradient de l’erreur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fr"/>
              <a:t>Couche de sortie : 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fr"/>
              <a:t>Utilisation de la fonction sigmoïde et de l’erreur quadratique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2400" lang="fr"/>
              <a:t>Couche cachée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>
                <a:solidFill>
                  <a:schemeClr val="dk1"/>
                </a:solidFill>
              </a:rPr>
              <a:t>Utilisation de la fonction sigmoïde et de l’erreur quadratique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90150" x="2625937"/>
            <a:ext cy="255400" cx="389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018037" x="2595562"/>
            <a:ext cy="504825" cx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Démonstration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train(dataTrain = dataTrain,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          	labelTrain = labelTrain,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          	alpha = 0.25,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          	nIters = 500,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          	nSamples = 2000,</a:t>
            </a:r>
          </a:p>
          <a:p>
            <a:pPr rtl="0">
              <a:spcBef>
                <a:spcPts val="0"/>
              </a:spcBef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          	nNeurones = 4)</a:t>
            </a:r>
          </a:p>
          <a:p>
            <a:pPr rtl="0">
              <a:spcBef>
                <a:spcPts val="0"/>
              </a:spcBef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	return : les matrices des poids et des seuils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test(dataTest = dataTest,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            	res = res,</a:t>
            </a:r>
          </a:p>
          <a:p>
            <a:pPr rtl="0">
              <a:spcBef>
                <a:spcPts val="0"/>
              </a:spcBef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              	labelTest = NULL)</a:t>
            </a:r>
          </a:p>
          <a:p>
            <a:pPr>
              <a:spcBef>
                <a:spcPts val="0"/>
              </a:spcBef>
              <a:buNone/>
            </a:pPr>
            <a:r>
              <a:rPr sz="1800" lang="fr">
                <a:latin typeface="Consolas"/>
                <a:ea typeface="Consolas"/>
                <a:cs typeface="Consolas"/>
                <a:sym typeface="Consolas"/>
              </a:rPr>
              <a:t>	return : le résulat , cad les labels en sortie, et le taux d’erreur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