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439440" y="190800"/>
            <a:ext cx="5735520" cy="13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37" name="Shape 2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41760" y="356400"/>
            <a:ext cx="4133160" cy="172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Cómo funciona el control de versiones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Los CVS tienen la funcionalidad de mostrar una lista de commits o incluso cambiar la versión de tu proyecto a alguna de estas versiones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68" name="Shape 1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1200" y="2623320"/>
            <a:ext cx="6437160" cy="289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Cómo funciona el control de versiones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Los CVS también permiten compartir los proyectos con otros usuarios para colaborar y no perder de vista los cambios de los demás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También añaden herramientas especializadas para ayudarnos a trabajar con proyectos grandes y complicados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Existen muchos controles de versiones: CVS, SVN, Mercury, Git… depende de nuestras preferencias cual es mejor utilizar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Por qué Git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1652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Git es un SCV desarrollado por Linus Torvalds para ayudarle a administrar todo el trabajo del mantenimiento del núcleo de Linux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El núcleo de linux tiene más de 15 millones de líneas de código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Cada día se añaden 3500 nuevas líneas de código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Cada nueva versión del kernel involucra a más de 1000 desarrolladores diferentes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Git se desarrolló para hacer la colaboración lo más rápida e indolora posible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Git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Por qué Git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1652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endParaRPr/>
          </a:p>
          <a:p>
            <a:r>
              <a:rPr lang="es-ES" sz="2400">
                <a:solidFill>
                  <a:srgbClr val="000000"/>
                </a:solidFill>
              </a:rPr>
              <a:t>Existen otros sistemas de</a:t>
            </a:r>
            <a:endParaRPr/>
          </a:p>
          <a:p>
            <a:r>
              <a:rPr lang="es-ES" sz="2400">
                <a:solidFill>
                  <a:srgbClr val="000000"/>
                </a:solidFill>
              </a:rPr>
              <a:t>control de versiones </a:t>
            </a:r>
            <a:endParaRPr/>
          </a:p>
          <a:p>
            <a:r>
              <a:rPr b="1" lang="es-ES" sz="2400">
                <a:solidFill>
                  <a:srgbClr val="000000"/>
                </a:solidFill>
              </a:rPr>
              <a:t>centralizados 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donde solo existe un repositorio guardado en un servidor en red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Estos tienen una serie de desventajas frente a los distribuidos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No puedes realizar ningún trabajo en tu proyecto sin conectarte a la red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Si ocurre algo a ese repositorio podrías perder todo el historial de tu proyecto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La necesidad de requerir que todo pase por el servidor central puede dificultar la colaboración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Control de Versiones Centralizados (SVN)</a:t>
            </a:r>
            <a:endParaRPr/>
          </a:p>
        </p:txBody>
      </p:sp>
      <p:pic>
        <p:nvPicPr>
          <p:cNvPr id="78" name="Shape 14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52920" y="1265040"/>
            <a:ext cx="3272760" cy="12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Por qué Git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1652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r>
              <a:rPr lang="es-ES" sz="2400">
                <a:solidFill>
                  <a:srgbClr val="000000"/>
                </a:solidFill>
              </a:rPr>
              <a:t>Git es un sistema de control de</a:t>
            </a:r>
            <a:endParaRPr/>
          </a:p>
          <a:p>
            <a:r>
              <a:rPr lang="es-ES" sz="2400">
                <a:solidFill>
                  <a:srgbClr val="000000"/>
                </a:solidFill>
              </a:rPr>
              <a:t>versiones </a:t>
            </a:r>
            <a:r>
              <a:rPr b="1" lang="es-ES" sz="2400">
                <a:solidFill>
                  <a:srgbClr val="000000"/>
                </a:solidFill>
              </a:rPr>
              <a:t>distribuido </a:t>
            </a:r>
            <a:r>
              <a:rPr lang="es-ES" sz="2400">
                <a:solidFill>
                  <a:srgbClr val="000000"/>
                </a:solidFill>
              </a:rPr>
              <a:t>donde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no existe un repositorio central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Git tienen una serie de ventajas frente a los centralizados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Tienes tu propio repositorio, por lo que no necesitas estar conectado a la red para trabajar en el repositorio 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Las interacciones con el repositorio son más rápidas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La colaboración es más fácil, solo hay que coger tu propia copia del repositorio y empezar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Control de Versiones Distribuidos (GIT)</a:t>
            </a:r>
            <a:endParaRPr/>
          </a:p>
        </p:txBody>
      </p:sp>
      <p:pic>
        <p:nvPicPr>
          <p:cNvPr id="82" name="Shape 15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4680" y="1325160"/>
            <a:ext cx="3016800" cy="145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Por qué Git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1652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Linus Torvalds no tenía originalmente la idea de que Git fuera un CVS si no una colección de herramientas y comandos para que alguien pudiera utilizarlos para construir un CVS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Este sería el motor de un buen CVS que funcionaría rápido y fácil y la gente podría utilizar cualquier carrocería con ese motor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Con el tiempo Git tendría un motor y una carrocería propias, por lo que evolucionó a un CVS completamente funcional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La ventaja es que todavía hay acceso completo al motor, pudiendo realizar operaciones muy avanzadas con Git, haciendo tu repositorio muy robusto y seguro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arquitectura de Git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Por qué Git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1652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r>
              <a:rPr lang="es-ES" sz="2400">
                <a:solidFill>
                  <a:srgbClr val="000000"/>
                </a:solidFill>
              </a:rPr>
              <a:t>Es el sitio más popular para </a:t>
            </a:r>
            <a:endParaRPr/>
          </a:p>
          <a:p>
            <a:r>
              <a:rPr lang="es-ES" sz="2400">
                <a:solidFill>
                  <a:srgbClr val="000000"/>
                </a:solidFill>
              </a:rPr>
              <a:t>compartir tu código y administrar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tus proyectos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 </a:t>
            </a:r>
            <a:r>
              <a:rPr lang="es-ES" sz="2400">
                <a:solidFill>
                  <a:srgbClr val="000000"/>
                </a:solidFill>
              </a:rPr>
              <a:t>Es como una red social para tu repositorio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Puedes compartir tus proyectos online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Hacer publicidad de tus proyectos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Compartir proyectos de forma privada con tus amigos y colaboradores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Otras personas pueden ver el historial de tu proyecto y añadir comentarios o incluso subir sus propias commits para mejorar tu proyecto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/>
          </a:p>
        </p:txBody>
      </p:sp>
      <p:pic>
        <p:nvPicPr>
          <p:cNvPr id="89" name="Shape 17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16240" y="1292040"/>
            <a:ext cx="2685600" cy="106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¿Qué ventajas tiene trabajar con un CVS que no tiene un repositorio central como SVN?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No se necesita conexión a internet para realizar commits al proyecto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La mayoría de las operaciones se realizan rápido ya que el repositorio con el que trabajas está guardado en tu equipo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No hay un solo punto de fallo que pueda causar la pérdida de tu proyecto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Todas son correctas.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Ninguna es correcta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En terminología de control de versiones, ¿qué es un repositorio?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El re</a:t>
            </a:r>
            <a:r>
              <a:rPr lang="es-ES" sz="2400">
                <a:solidFill>
                  <a:srgbClr val="000000"/>
                </a:solidFill>
              </a:rPr>
              <a:t>positorio es donde todo el código borrado irá en caso de ser necesitado más tarde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El repositorio es dónde toda la información del control de versiones y los archivos se guardan.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El repositorio es el código de la última versión que funciona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Un repositorio es la descripción de los cambios realizados en un proyecto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Git fue creado en gran parte para ayudar a administrar qué proyecto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El kernel de L</a:t>
            </a:r>
            <a:r>
              <a:rPr lang="es-ES" sz="2400">
                <a:solidFill>
                  <a:srgbClr val="000000"/>
                </a:solidFill>
              </a:rPr>
              <a:t>inux.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El sistema operativo windows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GitHub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No hay un proyecto específico por el que se creó Git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080" y="157320"/>
            <a:ext cx="8227800" cy="594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Introducción a Git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La vida sin control de versiones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Cómo funciona el control de versiones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Por qué Git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Cual de los siguientes conjuntos de herramientas entre otras proporciona un CVS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Herramie</a:t>
            </a:r>
            <a:r>
              <a:rPr lang="es-ES" sz="2400">
                <a:solidFill>
                  <a:srgbClr val="000000"/>
                </a:solidFill>
              </a:rPr>
              <a:t>ntas para analizar si hay fallos en el código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Herramientas para compilar tu código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Herramientas </a:t>
            </a:r>
            <a:r>
              <a:rPr lang="es-ES" sz="2400">
                <a:solidFill>
                  <a:srgbClr val="000000"/>
                </a:solidFill>
              </a:rPr>
              <a:t>para explorar el historial de tu proyecto.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Herramientas para exportar tus proyectos a otras plataformas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Todas son correctas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Todas son falsas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El repositorio de cualquier proyecto que utiliza CVS es normalmente guardado en</a:t>
            </a:r>
            <a:endParaRPr/>
          </a:p>
          <a:p>
            <a:pPr>
              <a:buFont typeface="Arial"/>
              <a:buChar char="●"/>
            </a:pP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Tu carpeta de documentos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Un conjunto de carpetas y ficheros ocultos.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En una </a:t>
            </a:r>
            <a:r>
              <a:rPr lang="es-ES" sz="2400">
                <a:solidFill>
                  <a:srgbClr val="000000"/>
                </a:solidFill>
              </a:rPr>
              <a:t>base de datos diseñada especialmente para ello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Un único fichero de texto con todos los cambios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Todas son correctas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En terminología de control de versiones, ¿qué nombre tiene un cambio terminado en el proyecto?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repos</a:t>
            </a:r>
            <a:r>
              <a:rPr lang="es-ES" sz="2400">
                <a:solidFill>
                  <a:srgbClr val="000000"/>
                </a:solidFill>
              </a:rPr>
              <a:t>itory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commit.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final v</a:t>
            </a:r>
            <a:r>
              <a:rPr lang="es-ES" sz="2400">
                <a:solidFill>
                  <a:srgbClr val="000000"/>
                </a:solidFill>
              </a:rPr>
              <a:t>ersion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git-version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Existen muchos controles de versiones pero en principio los distribuidos son menos vulnerables, más robustos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ve</a:t>
            </a:r>
            <a:r>
              <a:rPr lang="es-ES" sz="2400">
                <a:solidFill>
                  <a:srgbClr val="000000"/>
                </a:solidFill>
              </a:rPr>
              <a:t>rdadero.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fals</a:t>
            </a:r>
            <a:r>
              <a:rPr lang="es-ES" sz="2400">
                <a:solidFill>
                  <a:srgbClr val="000000"/>
                </a:solidFill>
              </a:rPr>
              <a:t>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GitHub es un sitio que está enfocado a enseñar a la gente cual es la mejor manera de utilizar git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verd</a:t>
            </a:r>
            <a:r>
              <a:rPr lang="es-ES" sz="2400">
                <a:solidFill>
                  <a:srgbClr val="000000"/>
                </a:solidFill>
              </a:rPr>
              <a:t>adero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falso</a:t>
            </a:r>
            <a:r>
              <a:rPr lang="es-ES" sz="2400">
                <a:solidFill>
                  <a:srgbClr val="000000"/>
                </a:solidFill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Un factor importante para elegir Git+Github como gestor de control de versiones y repositorio es tanto su popularidad como los servicios gratuitos y abiertos disponibles.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ver</a:t>
            </a:r>
            <a:r>
              <a:rPr lang="es-ES" sz="2400">
                <a:solidFill>
                  <a:srgbClr val="000000"/>
                </a:solidFill>
              </a:rPr>
              <a:t>dadero.</a:t>
            </a:r>
            <a:endParaRPr/>
          </a:p>
          <a:p>
            <a:pPr lvl="1">
              <a:buFont typeface="StarSymbol"/>
              <a:buAutoNum type="alphaLcPeriod"/>
            </a:pPr>
            <a:r>
              <a:rPr lang="es-ES" sz="2400">
                <a:solidFill>
                  <a:srgbClr val="000000"/>
                </a:solidFill>
              </a:rPr>
              <a:t>fals</a:t>
            </a:r>
            <a:r>
              <a:rPr lang="es-ES" sz="2400">
                <a:solidFill>
                  <a:srgbClr val="000000"/>
                </a:solidFill>
              </a:rPr>
              <a:t>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Webgrafía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lang="es-ES" sz="2400">
                <a:solidFill>
                  <a:srgbClr val="000000"/>
                </a:solidFill>
              </a:rPr>
              <a:t> </a:t>
            </a:r>
            <a:endParaRPr/>
          </a:p>
          <a:p>
            <a:pPr>
              <a:lnSpc>
                <a:spcPct val="115000"/>
              </a:lnSpc>
            </a:pPr>
            <a:r>
              <a:rPr lang="es-ES" sz="2400">
                <a:solidFill>
                  <a:srgbClr val="000000"/>
                </a:solidFill>
              </a:rPr>
              <a:t>Cowboy coder </a:t>
            </a:r>
            <a:r>
              <a:rPr lang="es-ES" sz="2400" u="sng">
                <a:solidFill>
                  <a:srgbClr val="1155cc"/>
                </a:solidFill>
              </a:rPr>
              <a:t>http://c2.com/cgi/wiki?CowboyCoder</a:t>
            </a:r>
            <a:endParaRPr/>
          </a:p>
          <a:p>
            <a:pPr>
              <a:lnSpc>
                <a:spcPct val="115000"/>
              </a:lnSpc>
            </a:pPr>
            <a:r>
              <a:rPr lang="es-ES" sz="2400" u="sng">
                <a:solidFill>
                  <a:srgbClr val="1155cc"/>
                </a:solidFill>
              </a:rPr>
              <a:t>http://git-scm.com/book/en/Getting-Started-About-Version-Control</a:t>
            </a:r>
            <a:endParaRPr/>
          </a:p>
          <a:p>
            <a:pPr>
              <a:lnSpc>
                <a:spcPct val="115000"/>
              </a:lnSpc>
            </a:pPr>
            <a:r>
              <a:rPr lang="es-ES" sz="2400" u="sng">
                <a:solidFill>
                  <a:srgbClr val="1155cc"/>
                </a:solidFill>
              </a:rPr>
              <a:t>http://en.wikipedia.org/wiki/Distributed_revision_control</a:t>
            </a:r>
            <a:endParaRPr/>
          </a:p>
          <a:p>
            <a:pPr>
              <a:lnSpc>
                <a:spcPct val="115000"/>
              </a:lnSpc>
            </a:pPr>
            <a:r>
              <a:rPr lang="es-ES" sz="2400" u="sng">
                <a:solidFill>
                  <a:srgbClr val="1155cc"/>
                </a:solidFill>
              </a:rPr>
              <a:t>http://en.wikipedia.org/wiki/Linus_Torvalds</a:t>
            </a:r>
            <a:endParaRPr/>
          </a:p>
          <a:p>
            <a:pPr>
              <a:lnSpc>
                <a:spcPct val="115000"/>
              </a:lnSpc>
            </a:pPr>
            <a:r>
              <a:rPr lang="es-ES" sz="2400" u="sng">
                <a:solidFill>
                  <a:srgbClr val="1155cc"/>
                </a:solidFill>
              </a:rPr>
              <a:t>http://stackoverflow.com/questions/740053/why-should-i-use-git-instead-of-svn</a:t>
            </a:r>
            <a:endParaRPr/>
          </a:p>
          <a:p>
            <a:pPr>
              <a:lnSpc>
                <a:spcPct val="115000"/>
              </a:lnSpc>
            </a:pPr>
            <a:r>
              <a:rPr lang="es-ES" sz="2400" u="sng">
                <a:solidFill>
                  <a:srgbClr val="1155cc"/>
                </a:solidFill>
              </a:rPr>
              <a:t>http://git-scm.com/book/ch9-1.html</a:t>
            </a:r>
            <a:endParaRPr/>
          </a:p>
          <a:p>
            <a:pPr>
              <a:lnSpc>
                <a:spcPct val="115000"/>
              </a:lnSpc>
            </a:pPr>
            <a:r>
              <a:rPr lang="es-ES" sz="2400" u="sng">
                <a:solidFill>
                  <a:srgbClr val="1155cc"/>
                </a:solidFill>
              </a:rPr>
              <a:t>http://royal.pingdom.com/2012/04/16/linux-kernel-development-numbers/</a:t>
            </a:r>
            <a:endParaRPr/>
          </a:p>
          <a:p>
            <a:pPr>
              <a:lnSpc>
                <a:spcPct val="115000"/>
              </a:lnSpc>
            </a:pPr>
            <a:r>
              <a:rPr lang="es-ES" sz="2400">
                <a:solidFill>
                  <a:srgbClr val="000000"/>
                </a:solidFill>
              </a:rPr>
              <a:t>http://git-scm.com/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Introducción a Git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Un Version Control System permite a todxs los desarrolladores y diseñadores trabajar en el mismo código base. No teniendo que estar atentos a todo lo que cambian lxs demás.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Su nombre significa que puedes controlar todas las diferentes versiones sobre las que estás trabajando; también es llamado Source Control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VCS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La vida sin control de versiones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r>
              <a:rPr lang="es-ES" sz="2400">
                <a:solidFill>
                  <a:srgbClr val="000000"/>
                </a:solidFill>
              </a:rPr>
              <a:t>Existen programadores cowboys que eligen trabajar en solitario.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Imaginemos uno de estos programadores que está desarrollando un app para un cliente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Empezaría programando la estructura básica del proyecto para servir de plantilla antes de saber que quiere el cliente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Nuestro cowboy trabajaría varios días creando nuevos ficheros y haciendo modificaciones en otros para una nueva funcionalidad. Siempre en solitario y siempre ante el peligro.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Programadores cowboys</a:t>
            </a:r>
            <a:endParaRPr/>
          </a:p>
        </p:txBody>
      </p:sp>
      <p:pic>
        <p:nvPicPr>
          <p:cNvPr id="47" name="Shape 4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00" y="1758240"/>
            <a:ext cx="1391760" cy="15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La vida sin control de versiones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Al enviar esta funcionalidad el cliente la rechaza y nuestro cowboy borra el código y continúa trabajando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Unos días después el cliente ha cambiado de opinión y acepta esta funcionalidad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Nuestro cowboy tendrá que reescribir todo el código o buscar entre sus correos y backups la funcionalidad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Programadores cowboys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La vida sin control de versiones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Además un proyecto por ejemplo Android tiene multitud de ficheros xml, java, imágenes … es muy complicado restaurar un proyecto antiguo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Otra opción sería tener copias de seguridad de todo el proyecto, pero necesitaría muchísimo espacio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En caso de trabajar en un equipo, tendrían que comparar línea a línea los cambios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Esto solo funcionará mientras nuestro cowboy trabaje sólo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Programadores cowboys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La vida sin control de versiones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Si nuestro programador cowboy hubiera utilizado CVS podría guardar una copia de cada fichero guardado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De esta manera tendrá una serie de versiones de su app, 0.1, 0.2, 0.3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Cada una de estas tendrá una descripción de los cambios y funcionalidades añadidas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Solo se guardarán los archivos modificados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Es muy fácil compartir código y probarlo en diferentes ramas sin interferir a los demas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Programadores cowboys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Cómo funciona el control de versiones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Un repositorio es una colección de todas las versiones de un proyecto junto a más información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Un repositorio nos da información sobre el orden en el que ocurrieron los cambios, una descripción de cada cambio y quién lo realizó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Cada proyecto debería tener su propio repositorio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60" name="Shape 1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32480" y="3189600"/>
            <a:ext cx="5277240" cy="239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38080" y="81000"/>
            <a:ext cx="8227800" cy="5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Cómo funciona el control de versiones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457200" y="1143000"/>
            <a:ext cx="8309160" cy="51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Existen tareas que pueden demorarse varios días o semanas, por lo que hasta que no se complete no se publicará nueva versión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Debemos indicar al CVS cuando una versión está terminada manualmente, esto se llama </a:t>
            </a:r>
            <a:r>
              <a:rPr b="1" lang="es-ES" sz="2400">
                <a:solidFill>
                  <a:srgbClr val="000000"/>
                </a:solidFill>
              </a:rPr>
              <a:t>commiting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Las </a:t>
            </a:r>
            <a:r>
              <a:rPr b="1" lang="es-ES" sz="2400">
                <a:solidFill>
                  <a:srgbClr val="000000"/>
                </a:solidFill>
              </a:rPr>
              <a:t>versiones </a:t>
            </a:r>
            <a:r>
              <a:rPr lang="es-ES" sz="2400">
                <a:solidFill>
                  <a:srgbClr val="000000"/>
                </a:solidFill>
              </a:rPr>
              <a:t>se llaman </a:t>
            </a:r>
            <a:r>
              <a:rPr b="1" lang="es-ES" sz="2400">
                <a:solidFill>
                  <a:srgbClr val="000000"/>
                </a:solidFill>
              </a:rPr>
              <a:t>commits </a:t>
            </a:r>
            <a:r>
              <a:rPr lang="es-ES" sz="2400">
                <a:solidFill>
                  <a:srgbClr val="000000"/>
                </a:solidFill>
              </a:rPr>
              <a:t>(del inglés enviar y comprometerse por el envío)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Toda información es guardada en carpetas especiales ocultas para no añadir complejidad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838080" y="600480"/>
            <a:ext cx="776340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id="64" name="Shape 1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0720" y="4203000"/>
            <a:ext cx="2536200" cy="22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