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
        <p:nvSpPr>
          <p:cNvPr id="24"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
        <p:nvSpPr>
          <p:cNvPr id="27"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
        <p:nvSpPr>
          <p:cNvPr id="32" name="PlaceHolder 2"/>
          <p:cNvSpPr>
            <a:spLocks noGrp="1"/>
          </p:cNvSpPr>
          <p:nvPr>
            <p:ph type="body"/>
          </p:nvPr>
        </p:nvSpPr>
        <p:spPr>
          <a:xfrm>
            <a:off x="457200" y="1604520"/>
            <a:ext cx="8229240" cy="3977280"/>
          </a:xfrm>
          <a:prstGeom prst="rect">
            <a:avLst/>
          </a:prstGeom>
        </p:spPr>
        <p:txBody>
          <a:bodyPr wrap="none"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wrap="none" lIns="0" rIns="0" tIns="0" bIns="0"/>
          <a:p>
            <a:endParaRPr/>
          </a:p>
        </p:txBody>
      </p:sp>
      <p:pic>
        <p:nvPicPr>
          <p:cNvPr id="34" name="" descr=""/>
          <p:cNvPicPr/>
          <p:nvPr/>
        </p:nvPicPr>
        <p:blipFill>
          <a:blip r:embed="rId2"/>
          <a:stretch>
            <a:fillRect/>
          </a:stretch>
        </p:blipFill>
        <p:spPr>
          <a:xfrm>
            <a:off x="2079000" y="1604520"/>
            <a:ext cx="4984920" cy="3977280"/>
          </a:xfrm>
          <a:prstGeom prst="rect">
            <a:avLst/>
          </a:prstGeom>
          <a:ln>
            <a:noFill/>
          </a:ln>
        </p:spPr>
      </p:pic>
      <p:pic>
        <p:nvPicPr>
          <p:cNvPr id="3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
        <p:nvSpPr>
          <p:cNvPr id="3" name="PlaceHolder 2"/>
          <p:cNvSpPr>
            <a:spLocks noGrp="1"/>
          </p:cNvSpPr>
          <p:nvPr>
            <p:ph type="subTitle"/>
          </p:nvPr>
        </p:nvSpPr>
        <p:spPr>
          <a:xfrm>
            <a:off x="457200" y="1604520"/>
            <a:ext cx="8229240" cy="397764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
        <p:nvSpPr>
          <p:cNvPr id="5" name="PlaceHolder 2"/>
          <p:cNvSpPr>
            <a:spLocks noGrp="1"/>
          </p:cNvSpPr>
          <p:nvPr>
            <p:ph type="body"/>
          </p:nvPr>
        </p:nvSpPr>
        <p:spPr>
          <a:xfrm>
            <a:off x="457200" y="1604520"/>
            <a:ext cx="8229240" cy="397728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
        <p:nvSpPr>
          <p:cNvPr id="7" name="PlaceHolder 2"/>
          <p:cNvSpPr>
            <a:spLocks noGrp="1"/>
          </p:cNvSpPr>
          <p:nvPr>
            <p:ph type="body"/>
          </p:nvPr>
        </p:nvSpPr>
        <p:spPr>
          <a:xfrm>
            <a:off x="457200" y="1604520"/>
            <a:ext cx="4015800" cy="3977280"/>
          </a:xfrm>
          <a:prstGeom prst="rect">
            <a:avLst/>
          </a:prstGeom>
        </p:spPr>
        <p:txBody>
          <a:bodyPr wrap="none"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
        <p:nvSpPr>
          <p:cNvPr id="12"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
        <p:nvSpPr>
          <p:cNvPr id="16" name="PlaceHolder 2"/>
          <p:cNvSpPr>
            <a:spLocks noGrp="1"/>
          </p:cNvSpPr>
          <p:nvPr>
            <p:ph type="body"/>
          </p:nvPr>
        </p:nvSpPr>
        <p:spPr>
          <a:xfrm>
            <a:off x="457200" y="1604520"/>
            <a:ext cx="4015800" cy="3977280"/>
          </a:xfrm>
          <a:prstGeom prst="rect">
            <a:avLst/>
          </a:prstGeom>
        </p:spPr>
        <p:txBody>
          <a:bodyPr wrap="none"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rIns="0" tIns="0" bIns="0" anchor="ctr"/>
          <a:p>
            <a:endParaRPr/>
          </a:p>
        </p:txBody>
      </p:sp>
      <p:sp>
        <p:nvSpPr>
          <p:cNvPr id="20"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wrap="none" lIns="0" rIns="0" tIns="0" bIns="0" anchor="ctr"/>
          <a:p>
            <a:r>
              <a:rPr lang="es-ES"/>
              <a:t>Pulse para editar el formato del texto de título</a:t>
            </a:r>
            <a:endParaRPr/>
          </a:p>
        </p:txBody>
      </p:sp>
      <p:sp>
        <p:nvSpPr>
          <p:cNvPr id="1" name="PlaceHolder 2"/>
          <p:cNvSpPr>
            <a:spLocks noGrp="1"/>
          </p:cNvSpPr>
          <p:nvPr>
            <p:ph type="body"/>
          </p:nvPr>
        </p:nvSpPr>
        <p:spPr>
          <a:xfrm>
            <a:off x="457200" y="1604520"/>
            <a:ext cx="8229240" cy="3977280"/>
          </a:xfrm>
          <a:prstGeom prst="rect">
            <a:avLst/>
          </a:prstGeom>
        </p:spPr>
        <p:txBody>
          <a:bodyPr wrap="none" lIns="0" rIns="0" tIns="0" bIns="0"/>
          <a:p>
            <a:pPr>
              <a:buSzPct val="25000"/>
              <a:buFont typeface="StarSymbol"/>
              <a:buChar char=""/>
            </a:pPr>
            <a:r>
              <a:rPr lang="es-ES"/>
              <a:t>Pulse para editar el formato de esquema del texto</a:t>
            </a:r>
            <a:endParaRPr/>
          </a:p>
          <a:p>
            <a:pPr lvl="1">
              <a:buSzPct val="25000"/>
              <a:buFont typeface="StarSymbol"/>
              <a:buChar char=""/>
            </a:pPr>
            <a:r>
              <a:rPr lang="es-ES"/>
              <a:t>Segundo nivel del esquema</a:t>
            </a:r>
            <a:endParaRPr/>
          </a:p>
          <a:p>
            <a:pPr lvl="2">
              <a:buSzPct val="25000"/>
              <a:buFont typeface="StarSymbol"/>
              <a:buChar char=""/>
            </a:pPr>
            <a:r>
              <a:rPr lang="es-ES"/>
              <a:t>Tercer nivel del esquema</a:t>
            </a:r>
            <a:endParaRPr/>
          </a:p>
          <a:p>
            <a:pPr lvl="3">
              <a:buSzPct val="25000"/>
              <a:buFont typeface="StarSymbol"/>
              <a:buChar char=""/>
            </a:pPr>
            <a:r>
              <a:rPr lang="es-ES"/>
              <a:t>Cuarto nivel del esquema</a:t>
            </a:r>
            <a:endParaRPr/>
          </a:p>
          <a:p>
            <a:pPr lvl="4">
              <a:buSzPct val="25000"/>
              <a:buFont typeface="StarSymbol"/>
              <a:buChar char=""/>
            </a:pPr>
            <a:r>
              <a:rPr lang="es-ES"/>
              <a:t>Quinto nivel del esquema</a:t>
            </a:r>
            <a:endParaRPr/>
          </a:p>
          <a:p>
            <a:pPr lvl="5">
              <a:buSzPct val="25000"/>
              <a:buFont typeface="StarSymbol"/>
              <a:buChar char=""/>
            </a:pPr>
            <a:r>
              <a:rPr lang="es-ES"/>
              <a:t>Sexto nivel del esquema</a:t>
            </a:r>
            <a:endParaRPr/>
          </a:p>
          <a:p>
            <a:pPr lvl="6">
              <a:buSzPct val="25000"/>
              <a:buFont typeface="StarSymbol"/>
              <a:buChar char=""/>
            </a:pPr>
            <a:r>
              <a:rPr lang="es-ES"/>
              <a:t>Séptimo nivel del esquema</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TextShape 1"/>
          <p:cNvSpPr txBox="1"/>
          <p:nvPr/>
        </p:nvSpPr>
        <p:spPr>
          <a:xfrm>
            <a:off x="3439440" y="190800"/>
            <a:ext cx="5736960" cy="1359360"/>
          </a:xfrm>
          <a:prstGeom prst="rect">
            <a:avLst/>
          </a:prstGeom>
        </p:spPr>
        <p:txBody>
          <a:bodyPr tIns="91440" bIns="91440" anchor="b"/>
          <a:p>
            <a:pPr>
              <a:lnSpc>
                <a:spcPct val="100000"/>
              </a:lnSpc>
            </a:pPr>
            <a:r>
              <a:rPr lang="es-ES" sz="3600">
                <a:solidFill>
                  <a:srgbClr val="000000"/>
                </a:solidFill>
                <a:latin typeface="Arial"/>
                <a:ea typeface="Arial"/>
              </a:rPr>
              <a:t> </a:t>
            </a:r>
            <a:endParaRPr/>
          </a:p>
        </p:txBody>
      </p:sp>
      <p:sp>
        <p:nvSpPr>
          <p:cNvPr id="37" name="TextShape 2"/>
          <p:cNvSpPr txBox="1"/>
          <p:nvPr/>
        </p:nvSpPr>
        <p:spPr>
          <a:xfrm>
            <a:off x="3540240" y="2004840"/>
            <a:ext cx="2263320" cy="601200"/>
          </a:xfrm>
          <a:prstGeom prst="rect">
            <a:avLst/>
          </a:prstGeom>
        </p:spPr>
        <p:txBody>
          <a:bodyPr tIns="91440" bIns="91440"/>
          <a:p>
            <a:pPr algn="ctr"/>
            <a:endParaRPr/>
          </a:p>
        </p:txBody>
      </p:sp>
      <p:pic>
        <p:nvPicPr>
          <p:cNvPr id="38" name="Shape 25" descr=""/>
          <p:cNvPicPr/>
          <p:nvPr/>
        </p:nvPicPr>
        <p:blipFill>
          <a:blip r:embed="rId1"/>
          <a:stretch>
            <a:fillRect/>
          </a:stretch>
        </p:blipFill>
        <p:spPr>
          <a:xfrm>
            <a:off x="3641760" y="356400"/>
            <a:ext cx="4134600" cy="1726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8"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Conflictos de Merging</a:t>
            </a:r>
            <a:endParaRPr/>
          </a:p>
        </p:txBody>
      </p:sp>
      <p:sp>
        <p:nvSpPr>
          <p:cNvPr id="69" name="TextShape 2"/>
          <p:cNvSpPr txBox="1"/>
          <p:nvPr/>
        </p:nvSpPr>
        <p:spPr>
          <a:xfrm>
            <a:off x="457200" y="1143000"/>
            <a:ext cx="8310600" cy="5150880"/>
          </a:xfrm>
          <a:prstGeom prst="rect">
            <a:avLst/>
          </a:prstGeom>
        </p:spPr>
        <p:txBody>
          <a:bodyPr tIns="91440" bIns="91440"/>
          <a:p>
            <a:pPr>
              <a:lnSpc>
                <a:spcPct val="100000"/>
              </a:lnSpc>
              <a:buFont typeface="Arial"/>
              <a:buChar char="●"/>
            </a:pPr>
            <a:r>
              <a:rPr lang="es-ES" sz="2400">
                <a:solidFill>
                  <a:srgbClr val="000000"/>
                </a:solidFill>
              </a:rPr>
              <a:t>¿Que ha sucedido ahora? Aunque la mayoría de las veces no tendremos problemas al hacer merging, tendremos que solucionar conflictos en los que git no pueda por sí solo</a:t>
            </a:r>
            <a:endParaRPr/>
          </a:p>
          <a:p>
            <a:pPr>
              <a:lnSpc>
                <a:spcPct val="100000"/>
              </a:lnSpc>
              <a:buFont typeface="Arial"/>
              <a:buChar char="●"/>
            </a:pPr>
            <a:r>
              <a:rPr lang="es-ES" sz="2400">
                <a:solidFill>
                  <a:srgbClr val="000000"/>
                </a:solidFill>
              </a:rPr>
              <a:t>Cuando esto suceda git nos avisará y mostrará en el fichero que ha sucedido el conflicto que líneas están dando los problemas</a:t>
            </a:r>
            <a:endParaRPr/>
          </a:p>
          <a:p>
            <a:pPr>
              <a:lnSpc>
                <a:spcPct val="100000"/>
              </a:lnSpc>
            </a:pPr>
            <a:r>
              <a:rPr lang="es-ES" sz="2400">
                <a:solidFill>
                  <a:srgbClr val="000000"/>
                </a:solidFill>
              </a:rPr>
              <a:t>	</a:t>
            </a:r>
            <a:r>
              <a:rPr lang="es-ES" sz="2400">
                <a:solidFill>
                  <a:srgbClr val="000000"/>
                </a:solidFill>
                <a:latin typeface="Consolas"/>
                <a:ea typeface="Consolas"/>
              </a:rPr>
              <a:t>&lt;&lt;&lt;&lt;&lt;&lt;&lt; HEAD</a:t>
            </a:r>
            <a:endParaRPr/>
          </a:p>
          <a:p>
            <a:pPr>
              <a:lnSpc>
                <a:spcPct val="100000"/>
              </a:lnSpc>
            </a:pPr>
            <a:r>
              <a:rPr lang="es-ES" sz="2400">
                <a:solidFill>
                  <a:srgbClr val="000000"/>
                </a:solidFill>
                <a:latin typeface="Consolas"/>
                <a:ea typeface="Consolas"/>
              </a:rPr>
              <a:t>	</a:t>
            </a:r>
            <a:r>
              <a:rPr lang="es-ES" sz="2400">
                <a:solidFill>
                  <a:srgbClr val="000000"/>
                </a:solidFill>
                <a:latin typeface="Consolas"/>
                <a:ea typeface="Consolas"/>
              </a:rPr>
              <a:t>Esto es el fichero1, hello world</a:t>
            </a:r>
            <a:endParaRPr/>
          </a:p>
          <a:p>
            <a:pPr>
              <a:lnSpc>
                <a:spcPct val="100000"/>
              </a:lnSpc>
            </a:pPr>
            <a:r>
              <a:rPr lang="es-ES" sz="2400">
                <a:solidFill>
                  <a:srgbClr val="000000"/>
                </a:solidFill>
                <a:latin typeface="Consolas"/>
                <a:ea typeface="Consolas"/>
              </a:rPr>
              <a:t>      </a:t>
            </a:r>
            <a:r>
              <a:rPr lang="es-ES" sz="2400">
                <a:solidFill>
                  <a:srgbClr val="000000"/>
                </a:solidFill>
                <a:latin typeface="Consolas"/>
                <a:ea typeface="Consolas"/>
              </a:rPr>
              <a:t>===========</a:t>
            </a:r>
            <a:endParaRPr/>
          </a:p>
          <a:p>
            <a:pPr>
              <a:lnSpc>
                <a:spcPct val="100000"/>
              </a:lnSpc>
            </a:pPr>
            <a:r>
              <a:rPr lang="es-ES" sz="2400">
                <a:solidFill>
                  <a:srgbClr val="000000"/>
                </a:solidFill>
                <a:latin typeface="Consolas"/>
                <a:ea typeface="Consolas"/>
              </a:rPr>
              <a:t>	</a:t>
            </a:r>
            <a:r>
              <a:rPr lang="es-ES" sz="2400">
                <a:solidFill>
                  <a:srgbClr val="000000"/>
                </a:solidFill>
                <a:latin typeface="Consolas"/>
                <a:ea typeface="Consolas"/>
              </a:rPr>
              <a:t>Esto es el fichero1, main page</a:t>
            </a:r>
            <a:endParaRPr/>
          </a:p>
          <a:p>
            <a:pPr>
              <a:lnSpc>
                <a:spcPct val="100000"/>
              </a:lnSpc>
            </a:pPr>
            <a:r>
              <a:rPr lang="es-ES" sz="2400">
                <a:solidFill>
                  <a:srgbClr val="000000"/>
                </a:solidFill>
                <a:latin typeface="Consolas"/>
                <a:ea typeface="Consolas"/>
              </a:rPr>
              <a:t>	</a:t>
            </a:r>
            <a:r>
              <a:rPr lang="es-ES" sz="2400">
                <a:solidFill>
                  <a:srgbClr val="000000"/>
                </a:solidFill>
                <a:latin typeface="Consolas"/>
                <a:ea typeface="Consolas"/>
              </a:rPr>
              <a:t>&gt;&gt;&gt;&gt;&gt;&gt;&gt; rama_cualquiera</a:t>
            </a:r>
            <a:endParaRPr/>
          </a:p>
          <a:p>
            <a:pPr>
              <a:lnSpc>
                <a:spcPct val="100000"/>
              </a:lnSpc>
            </a:pPr>
            <a:r>
              <a:rPr lang="es-ES" sz="2400">
                <a:solidFill>
                  <a:srgbClr val="000000"/>
                </a:solidFill>
                <a:latin typeface="Consolas"/>
                <a:ea typeface="Consolas"/>
              </a:rPr>
              <a:t>
</a:t>
            </a:r>
            <a:r>
              <a:rPr lang="es-ES" sz="2400">
                <a:solidFill>
                  <a:srgbClr val="000000"/>
                </a:solidFill>
                <a:latin typeface="Consolas"/>
                <a:ea typeface="Consolas"/>
              </a:rPr>
              <a:t>
</a:t>
            </a:r>
            <a:r>
              <a:rPr lang="es-ES" sz="2400">
                <a:solidFill>
                  <a:srgbClr val="000000"/>
                </a:solidFill>
                <a:latin typeface="Consolas"/>
                <a:ea typeface="Consolas"/>
              </a:rPr>
              <a:t>
</a:t>
            </a:r>
            <a:endParaRPr/>
          </a:p>
          <a:p>
            <a:pPr>
              <a:lnSpc>
                <a:spcPct val="100000"/>
              </a:lnSpc>
            </a:pPr>
            <a:endParaRPr/>
          </a:p>
        </p:txBody>
      </p:sp>
      <p:sp>
        <p:nvSpPr>
          <p:cNvPr id="70"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1"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Conflictos de Merging</a:t>
            </a:r>
            <a:endParaRPr/>
          </a:p>
        </p:txBody>
      </p:sp>
      <p:sp>
        <p:nvSpPr>
          <p:cNvPr id="72" name="TextShape 2"/>
          <p:cNvSpPr txBox="1"/>
          <p:nvPr/>
        </p:nvSpPr>
        <p:spPr>
          <a:xfrm>
            <a:off x="457200" y="1143000"/>
            <a:ext cx="8310600" cy="5150880"/>
          </a:xfrm>
          <a:prstGeom prst="rect">
            <a:avLst/>
          </a:prstGeom>
        </p:spPr>
        <p:txBody>
          <a:bodyPr tIns="91440" bIns="91440"/>
          <a:p>
            <a:pPr>
              <a:lnSpc>
                <a:spcPct val="100000"/>
              </a:lnSpc>
              <a:buFont typeface="Arial"/>
              <a:buChar char="●"/>
            </a:pPr>
            <a:r>
              <a:rPr lang="es-ES" sz="2400">
                <a:solidFill>
                  <a:srgbClr val="000000"/>
                </a:solidFill>
              </a:rPr>
              <a:t>En este ejemplo hemos modificado el mismo fichero en dos ramas diferentes</a:t>
            </a:r>
            <a:endParaRPr/>
          </a:p>
          <a:p>
            <a:pPr>
              <a:lnSpc>
                <a:spcPct val="100000"/>
              </a:lnSpc>
            </a:pPr>
            <a:r>
              <a:rPr lang="es-ES" sz="2400">
                <a:solidFill>
                  <a:srgbClr val="000000"/>
                </a:solidFill>
              </a:rPr>
              <a:t>
</a:t>
            </a:r>
            <a:r>
              <a:rPr lang="es-ES" sz="2400">
                <a:solidFill>
                  <a:srgbClr val="000000"/>
                </a:solidFill>
              </a:rPr>
              <a:t>
</a:t>
            </a:r>
            <a:r>
              <a:rPr lang="es-ES" sz="2400">
                <a:solidFill>
                  <a:srgbClr val="000000"/>
                </a:solidFill>
              </a:rPr>
              <a:t>
</a:t>
            </a:r>
            <a:endParaRPr/>
          </a:p>
          <a:p>
            <a:pPr>
              <a:lnSpc>
                <a:spcPct val="100000"/>
              </a:lnSpc>
              <a:buFont typeface="Arial"/>
              <a:buChar char="●"/>
            </a:pPr>
            <a:endParaRPr/>
          </a:p>
          <a:p>
            <a:pPr>
              <a:lnSpc>
                <a:spcPct val="100000"/>
              </a:lnSpc>
              <a:buFont typeface="Arial"/>
              <a:buChar char="●"/>
            </a:pPr>
            <a:r>
              <a:rPr lang="es-ES" sz="2400">
                <a:solidFill>
                  <a:srgbClr val="000000"/>
                </a:solidFill>
              </a:rPr>
              <a:t>Git no puede solucionarlo, pero en este caso ha fallado, si editamos el fichero que generó el conflicto veremos lo siguiente</a:t>
            </a:r>
            <a:endParaRPr/>
          </a:p>
          <a:p>
            <a:pPr>
              <a:lnSpc>
                <a:spcPct val="100000"/>
              </a:lnSpc>
            </a:pPr>
            <a:endParaRPr/>
          </a:p>
        </p:txBody>
      </p:sp>
      <p:sp>
        <p:nvSpPr>
          <p:cNvPr id="73"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 </a:t>
            </a:r>
            <a:endParaRPr/>
          </a:p>
        </p:txBody>
      </p:sp>
      <p:pic>
        <p:nvPicPr>
          <p:cNvPr id="74" name="Shape 101" descr=""/>
          <p:cNvPicPr/>
          <p:nvPr/>
        </p:nvPicPr>
        <p:blipFill>
          <a:blip r:embed="rId1"/>
          <a:stretch>
            <a:fillRect/>
          </a:stretch>
        </p:blipFill>
        <p:spPr>
          <a:xfrm>
            <a:off x="1156320" y="1800360"/>
            <a:ext cx="5486040" cy="1285560"/>
          </a:xfrm>
          <a:prstGeom prst="rect">
            <a:avLst/>
          </a:prstGeom>
          <a:ln>
            <a:noFill/>
          </a:ln>
        </p:spPr>
      </p:pic>
      <p:pic>
        <p:nvPicPr>
          <p:cNvPr id="75" name="Shape 102" descr=""/>
          <p:cNvPicPr/>
          <p:nvPr/>
        </p:nvPicPr>
        <p:blipFill>
          <a:blip r:embed="rId2"/>
          <a:stretch>
            <a:fillRect/>
          </a:stretch>
        </p:blipFill>
        <p:spPr>
          <a:xfrm>
            <a:off x="1152000" y="4512600"/>
            <a:ext cx="5486040" cy="12474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Conflictos de Merging</a:t>
            </a:r>
            <a:endParaRPr/>
          </a:p>
        </p:txBody>
      </p:sp>
      <p:sp>
        <p:nvSpPr>
          <p:cNvPr id="77" name="TextShape 2"/>
          <p:cNvSpPr txBox="1"/>
          <p:nvPr/>
        </p:nvSpPr>
        <p:spPr>
          <a:xfrm>
            <a:off x="457200" y="1143000"/>
            <a:ext cx="8310600" cy="5150880"/>
          </a:xfrm>
          <a:prstGeom prst="rect">
            <a:avLst/>
          </a:prstGeom>
        </p:spPr>
        <p:txBody>
          <a:bodyPr tIns="91440" bIns="91440"/>
          <a:p>
            <a:pPr>
              <a:lnSpc>
                <a:spcPct val="100000"/>
              </a:lnSpc>
              <a:buFont typeface="Arial"/>
              <a:buChar char="●"/>
            </a:pPr>
            <a:r>
              <a:rPr lang="es-ES" sz="2400">
                <a:solidFill>
                  <a:srgbClr val="000000"/>
                </a:solidFill>
              </a:rPr>
              <a:t>Una opción es borrar los comentarios y unir los dos cambios</a:t>
            </a:r>
            <a:r>
              <a:rPr lang="es-ES" sz="2400">
                <a:solidFill>
                  <a:srgbClr val="000000"/>
                </a:solidFill>
              </a:rPr>
              <a:t>	</a:t>
            </a:r>
            <a:endParaRPr/>
          </a:p>
          <a:p>
            <a:pPr>
              <a:lnSpc>
                <a:spcPct val="100000"/>
              </a:lnSpc>
            </a:pPr>
            <a:r>
              <a:rPr lang="es-ES" sz="2400">
                <a:solidFill>
                  <a:srgbClr val="000000"/>
                </a:solidFill>
                <a:latin typeface="Consolas"/>
                <a:ea typeface="Consolas"/>
              </a:rPr>
              <a:t>	</a:t>
            </a:r>
            <a:r>
              <a:rPr lang="es-ES" sz="2400">
                <a:solidFill>
                  <a:srgbClr val="000000"/>
                </a:solidFill>
                <a:latin typeface="Consolas"/>
                <a:ea typeface="Consolas"/>
              </a:rPr>
              <a:t>Esto es el fichero1, hello world</a:t>
            </a:r>
            <a:endParaRPr/>
          </a:p>
          <a:p>
            <a:pPr>
              <a:lnSpc>
                <a:spcPct val="100000"/>
              </a:lnSpc>
            </a:pPr>
            <a:r>
              <a:rPr lang="es-ES" sz="2400">
                <a:solidFill>
                  <a:srgbClr val="000000"/>
                </a:solidFill>
                <a:latin typeface="Consolas"/>
                <a:ea typeface="Consolas"/>
              </a:rPr>
              <a:t>	</a:t>
            </a:r>
            <a:r>
              <a:rPr lang="es-ES" sz="2400">
                <a:solidFill>
                  <a:srgbClr val="000000"/>
                </a:solidFill>
                <a:latin typeface="Consolas"/>
                <a:ea typeface="Consolas"/>
              </a:rPr>
              <a:t>Esto es el fichero1, main page</a:t>
            </a:r>
            <a:endParaRPr/>
          </a:p>
          <a:p>
            <a:pPr>
              <a:lnSpc>
                <a:spcPct val="100000"/>
              </a:lnSpc>
            </a:pPr>
            <a:r>
              <a:rPr lang="es-ES" sz="2400">
                <a:solidFill>
                  <a:srgbClr val="000000"/>
                </a:solidFill>
                <a:latin typeface="Consolas"/>
                <a:ea typeface="Consolas"/>
              </a:rPr>
              <a:t>	</a:t>
            </a:r>
            <a:endParaRPr/>
          </a:p>
          <a:p>
            <a:pPr>
              <a:lnSpc>
                <a:spcPct val="100000"/>
              </a:lnSpc>
            </a:pPr>
            <a:r>
              <a:rPr lang="es-ES" sz="2400">
                <a:solidFill>
                  <a:srgbClr val="000000"/>
                </a:solidFill>
                <a:latin typeface="Consolas"/>
                <a:ea typeface="Consolas"/>
              </a:rPr>
              <a:t>Una mejor solución será decidir cual de las dos habría que dejar</a:t>
            </a:r>
            <a:endParaRPr/>
          </a:p>
          <a:p>
            <a:pPr>
              <a:lnSpc>
                <a:spcPct val="100000"/>
              </a:lnSpc>
            </a:pPr>
            <a:r>
              <a:rPr lang="es-ES" sz="2400">
                <a:solidFill>
                  <a:srgbClr val="000000"/>
                </a:solidFill>
                <a:latin typeface="Consolas"/>
                <a:ea typeface="Consolas"/>
              </a:rPr>
              <a:t>	</a:t>
            </a:r>
            <a:r>
              <a:rPr lang="es-ES" sz="2400">
                <a:solidFill>
                  <a:srgbClr val="000000"/>
                </a:solidFill>
                <a:latin typeface="Consolas"/>
                <a:ea typeface="Consolas"/>
              </a:rPr>
              <a:t>Esto es el fichero1, hello world</a:t>
            </a:r>
            <a:endParaRPr/>
          </a:p>
          <a:p>
            <a:pPr>
              <a:lnSpc>
                <a:spcPct val="100000"/>
              </a:lnSpc>
            </a:pPr>
            <a:endParaRPr/>
          </a:p>
        </p:txBody>
      </p:sp>
      <p:sp>
        <p:nvSpPr>
          <p:cNvPr id="78"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Solucionar conflicto</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Conflictos de Merging</a:t>
            </a:r>
            <a:endParaRPr/>
          </a:p>
        </p:txBody>
      </p:sp>
      <p:sp>
        <p:nvSpPr>
          <p:cNvPr id="80" name="TextShape 2"/>
          <p:cNvSpPr txBox="1"/>
          <p:nvPr/>
        </p:nvSpPr>
        <p:spPr>
          <a:xfrm>
            <a:off x="457200" y="1143000"/>
            <a:ext cx="8310600" cy="5150880"/>
          </a:xfrm>
          <a:prstGeom prst="rect">
            <a:avLst/>
          </a:prstGeom>
        </p:spPr>
        <p:txBody>
          <a:bodyPr tIns="91440" bIns="91440"/>
          <a:p>
            <a:pPr>
              <a:lnSpc>
                <a:spcPct val="100000"/>
              </a:lnSpc>
              <a:buFont typeface="Arial"/>
              <a:buChar char="●"/>
            </a:pPr>
            <a:r>
              <a:rPr lang="es-ES" sz="2400">
                <a:solidFill>
                  <a:srgbClr val="000000"/>
                </a:solidFill>
              </a:rPr>
              <a:t>Una vez que hemos solucionado manualmente el conflicto pasaremos el fichero al </a:t>
            </a:r>
            <a:r>
              <a:rPr i="1" lang="es-ES" sz="2400">
                <a:solidFill>
                  <a:srgbClr val="000000"/>
                </a:solidFill>
              </a:rPr>
              <a:t>staging area</a:t>
            </a:r>
            <a:r>
              <a:rPr lang="es-ES" sz="2400">
                <a:solidFill>
                  <a:srgbClr val="000000"/>
                </a:solidFill>
              </a:rPr>
              <a:t> con el comando</a:t>
            </a:r>
            <a:r>
              <a:rPr lang="es-ES" sz="2400">
                <a:solidFill>
                  <a:srgbClr val="000000"/>
                </a:solidFill>
                <a:latin typeface="Consolas"/>
                <a:ea typeface="Consolas"/>
              </a:rPr>
              <a:t> git add</a:t>
            </a:r>
            <a:endParaRPr/>
          </a:p>
          <a:p>
            <a:pPr>
              <a:lnSpc>
                <a:spcPct val="100000"/>
              </a:lnSpc>
              <a:buFont typeface="Arial"/>
              <a:buChar char="●"/>
            </a:pPr>
            <a:r>
              <a:rPr lang="es-ES" sz="2400">
                <a:solidFill>
                  <a:srgbClr val="000000"/>
                </a:solidFill>
                <a:latin typeface="Consolas"/>
                <a:ea typeface="Consolas"/>
              </a:rPr>
              <a:t>Después realizaremos </a:t>
            </a:r>
            <a:r>
              <a:rPr i="1" lang="es-ES" sz="2400">
                <a:solidFill>
                  <a:srgbClr val="000000"/>
                </a:solidFill>
                <a:latin typeface="Consolas"/>
                <a:ea typeface="Consolas"/>
              </a:rPr>
              <a:t>commiting </a:t>
            </a:r>
            <a:r>
              <a:rPr lang="es-ES" sz="2400">
                <a:solidFill>
                  <a:srgbClr val="000000"/>
                </a:solidFill>
                <a:latin typeface="Consolas"/>
                <a:ea typeface="Consolas"/>
              </a:rPr>
              <a:t>con el comando git commit </a:t>
            </a:r>
            <a:endParaRPr/>
          </a:p>
          <a:p>
            <a:pPr>
              <a:lnSpc>
                <a:spcPct val="100000"/>
              </a:lnSpc>
              <a:buFont typeface="Arial"/>
              <a:buChar char="●"/>
            </a:pPr>
            <a:r>
              <a:rPr lang="es-ES" sz="2400">
                <a:solidFill>
                  <a:srgbClr val="000000"/>
                </a:solidFill>
                <a:latin typeface="Consolas"/>
                <a:ea typeface="Consolas"/>
              </a:rPr>
              <a:t>Dejaremos un mensaje indicativo de que hemos solucionado el conflicto en el fichero </a:t>
            </a:r>
            <a:endParaRPr/>
          </a:p>
          <a:p>
            <a:pPr>
              <a:lnSpc>
                <a:spcPct val="100000"/>
              </a:lnSpc>
            </a:pPr>
            <a:endParaRPr/>
          </a:p>
        </p:txBody>
      </p:sp>
      <p:sp>
        <p:nvSpPr>
          <p:cNvPr id="81"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Solucionar conflicto</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2"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Conflictos de Merging</a:t>
            </a:r>
            <a:endParaRPr/>
          </a:p>
        </p:txBody>
      </p:sp>
      <p:sp>
        <p:nvSpPr>
          <p:cNvPr id="83" name="TextShape 2"/>
          <p:cNvSpPr txBox="1"/>
          <p:nvPr/>
        </p:nvSpPr>
        <p:spPr>
          <a:xfrm>
            <a:off x="457200" y="1143000"/>
            <a:ext cx="8310600" cy="5150880"/>
          </a:xfrm>
          <a:prstGeom prst="rect">
            <a:avLst/>
          </a:prstGeom>
        </p:spPr>
        <p:txBody>
          <a:bodyPr tIns="91440" bIns="91440"/>
          <a:p>
            <a:pPr>
              <a:lnSpc>
                <a:spcPct val="100000"/>
              </a:lnSpc>
            </a:pPr>
            <a:endParaRPr/>
          </a:p>
          <a:p>
            <a:pPr>
              <a:lnSpc>
                <a:spcPct val="100000"/>
              </a:lnSpc>
            </a:pPr>
            <a:endParaRPr/>
          </a:p>
          <a:p>
            <a:pPr>
              <a:lnSpc>
                <a:spcPct val="100000"/>
              </a:lnSpc>
            </a:pPr>
            <a:r>
              <a:rPr lang="es-ES" sz="2400">
                <a:solidFill>
                  <a:srgbClr val="000000"/>
                </a:solidFill>
              </a:rPr>
              <a:t>Cada vez que se soluciona un conflicto, se hace un tipo especial de commit merge, algunas personas no les gusta que esto se guarde en el historial, Esto podríamos solucionarlo con la técnica “rebasing”.</a:t>
            </a:r>
            <a:endParaRPr/>
          </a:p>
          <a:p>
            <a:pPr>
              <a:lnSpc>
                <a:spcPct val="100000"/>
              </a:lnSpc>
            </a:pPr>
            <a:endParaRPr/>
          </a:p>
          <a:p>
            <a:pPr>
              <a:lnSpc>
                <a:spcPct val="100000"/>
              </a:lnSpc>
            </a:pPr>
            <a:r>
              <a:rPr lang="es-ES" sz="2400">
                <a:solidFill>
                  <a:srgbClr val="000000"/>
                </a:solidFill>
              </a:rPr>
              <a:t>Hay otras operaciones como reset y revert que igualmente nos ayudan a resolver problemas.</a:t>
            </a:r>
            <a:endParaRPr/>
          </a:p>
          <a:p>
            <a:pPr>
              <a:lnSpc>
                <a:spcPct val="100000"/>
              </a:lnSpc>
            </a:pPr>
            <a:endParaRPr/>
          </a:p>
          <a:p>
            <a:pPr>
              <a:lnSpc>
                <a:spcPct val="100000"/>
              </a:lnSpc>
            </a:pPr>
            <a:r>
              <a:rPr lang="es-ES" sz="2400">
                <a:solidFill>
                  <a:srgbClr val="000000"/>
                </a:solidFill>
              </a:rPr>
              <a:t>Es posible, cuando se realiza un git merge, sobreescribir todos los cambios conflictivos con el de la nueva rama y esto podría ser peligroso para la integridad del proyecto.</a:t>
            </a:r>
            <a:endParaRPr/>
          </a:p>
          <a:p>
            <a:pPr>
              <a:lnSpc>
                <a:spcPct val="100000"/>
              </a:lnSpc>
            </a:pPr>
            <a:endParaRPr/>
          </a:p>
        </p:txBody>
      </p:sp>
      <p:sp>
        <p:nvSpPr>
          <p:cNvPr id="84"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Ejercicio</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864000" y="1925640"/>
            <a:ext cx="7776000" cy="3860280"/>
          </a:xfrm>
          <a:prstGeom prst="rect">
            <a:avLst/>
          </a:prstGeom>
        </p:spPr>
        <p:txBody>
          <a:bodyPr wrap="none" lIns="90000" rIns="90000" tIns="45000" bIns="45000"/>
          <a:p>
            <a:r>
              <a:rPr lang="es-ES" sz="2400"/>
              <a:t>Algunas operaciones avanzadas con Git las puedes encontrar aquí:</a:t>
            </a:r>
            <a:endParaRPr/>
          </a:p>
          <a:p>
            <a:endParaRPr/>
          </a:p>
          <a:p>
            <a:r>
              <a:rPr lang="es-ES" sz="2400"/>
              <a:t>Git Checkout, Reset, Revert</a:t>
            </a:r>
            <a:endParaRPr/>
          </a:p>
          <a:p>
            <a:r>
              <a:rPr lang="es-ES" sz="2400"/>
              <a:t>Git Merge, Rebase</a:t>
            </a:r>
            <a:endParaRPr/>
          </a:p>
          <a:p>
            <a:endParaRPr/>
          </a:p>
          <a:p>
            <a:r>
              <a:rPr lang="es-ES" sz="2400"/>
              <a:t>Una guía resumen:</a:t>
            </a:r>
            <a:endParaRPr/>
          </a:p>
          <a:p>
            <a:r>
              <a:rPr lang="es-ES" sz="2400"/>
              <a:t>Git simple guide</a:t>
            </a:r>
            <a:endParaRPr/>
          </a:p>
          <a:p>
            <a:endParaRPr/>
          </a:p>
          <a:p>
            <a:r>
              <a:rPr lang="es-ES" sz="2400"/>
              <a:t>Y una repositorio con ejercicios:</a:t>
            </a:r>
            <a:endParaRPr/>
          </a:p>
          <a:p>
            <a:r>
              <a:rPr lang="es-ES" sz="2400"/>
              <a:t>git_training</a:t>
            </a:r>
            <a:endParaRPr/>
          </a:p>
          <a:p>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6"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Webgrafía</a:t>
            </a:r>
            <a:endParaRPr/>
          </a:p>
        </p:txBody>
      </p:sp>
      <p:sp>
        <p:nvSpPr>
          <p:cNvPr id="87" name="TextShape 2"/>
          <p:cNvSpPr txBox="1"/>
          <p:nvPr/>
        </p:nvSpPr>
        <p:spPr>
          <a:xfrm>
            <a:off x="457200" y="1143000"/>
            <a:ext cx="8310600" cy="5150880"/>
          </a:xfrm>
          <a:prstGeom prst="rect">
            <a:avLst/>
          </a:prstGeom>
        </p:spPr>
        <p:txBody>
          <a:bodyPr tIns="91440" bIns="91440"/>
          <a:p>
            <a:pPr>
              <a:lnSpc>
                <a:spcPct val="115000"/>
              </a:lnSpc>
            </a:pPr>
            <a:r>
              <a:rPr lang="es-ES" sz="2400">
                <a:solidFill>
                  <a:srgbClr val="000000"/>
                </a:solidFill>
              </a:rPr>
              <a:t> </a:t>
            </a:r>
            <a:endParaRPr/>
          </a:p>
          <a:p>
            <a:pPr>
              <a:lnSpc>
                <a:spcPct val="115000"/>
              </a:lnSpc>
            </a:pPr>
            <a:r>
              <a:rPr lang="es-ES" sz="2400">
                <a:solidFill>
                  <a:srgbClr val="000000"/>
                </a:solidFill>
              </a:rPr>
              <a:t>http://git-scm.com/</a:t>
            </a:r>
            <a:endParaRPr/>
          </a:p>
          <a:p>
            <a:pPr>
              <a:lnSpc>
                <a:spcPct val="100000"/>
              </a:lnSpc>
            </a:pPr>
            <a:endParaRPr/>
          </a:p>
          <a:p>
            <a:pPr>
              <a:lnSpc>
                <a:spcPct val="100000"/>
              </a:lnSpc>
            </a:pPr>
            <a:r>
              <a:rPr lang="es-ES">
                <a:solidFill>
                  <a:srgbClr val="000000"/>
                </a:solidFill>
              </a:rPr>
              <a:t>
</a:t>
            </a:r>
            <a:r>
              <a:rPr lang="es-ES">
                <a:solidFill>
                  <a:srgbClr val="000000"/>
                </a:solidFill>
              </a:rPr>
              <a:t>
</a:t>
            </a:r>
            <a:r>
              <a:rPr lang="es-ES">
                <a:solidFill>
                  <a:srgbClr val="000000"/>
                </a:solidFill>
              </a:rPr>
              <a:t>
</a:t>
            </a:r>
            <a:r>
              <a:rPr lang="es-ES">
                <a:solidFill>
                  <a:srgbClr val="000000"/>
                </a:solidFill>
              </a:rPr>
              <a:t>
</a:t>
            </a:r>
            <a:r>
              <a:rPr lang="es-ES">
                <a:solidFill>
                  <a:srgbClr val="000000"/>
                </a:solidFill>
              </a:rPr>
              <a:t>
</a:t>
            </a:r>
            <a:r>
              <a:rPr lang="es-ES">
                <a:solidFill>
                  <a:srgbClr val="000000"/>
                </a:solidFill>
              </a:rPr>
              <a:t>
</a:t>
            </a:r>
            <a:r>
              <a:rPr lang="es-ES">
                <a:solidFill>
                  <a:srgbClr val="000000"/>
                </a:solidFill>
              </a:rPr>
              <a:t>
</a:t>
            </a:r>
            <a:endParaRPr/>
          </a:p>
          <a:p>
            <a:pPr>
              <a:lnSpc>
                <a:spcPct val="100000"/>
              </a:lnSpc>
            </a:pPr>
            <a:endParaRPr/>
          </a:p>
        </p:txBody>
      </p:sp>
      <p:sp>
        <p:nvSpPr>
          <p:cNvPr id="88"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TextShape 1"/>
          <p:cNvSpPr txBox="1"/>
          <p:nvPr/>
        </p:nvSpPr>
        <p:spPr>
          <a:xfrm>
            <a:off x="838080" y="157320"/>
            <a:ext cx="8229240" cy="595440"/>
          </a:xfrm>
          <a:prstGeom prst="rect">
            <a:avLst/>
          </a:prstGeom>
        </p:spPr>
        <p:txBody>
          <a:bodyPr tIns="91440" bIns="91440" anchor="b"/>
          <a:p>
            <a:endParaRPr/>
          </a:p>
        </p:txBody>
      </p:sp>
      <p:sp>
        <p:nvSpPr>
          <p:cNvPr id="40" name="TextShape 2"/>
          <p:cNvSpPr txBox="1"/>
          <p:nvPr/>
        </p:nvSpPr>
        <p:spPr>
          <a:xfrm>
            <a:off x="457200" y="1143000"/>
            <a:ext cx="8310600" cy="5150880"/>
          </a:xfrm>
          <a:prstGeom prst="rect">
            <a:avLst/>
          </a:prstGeom>
        </p:spPr>
        <p:txBody>
          <a:bodyPr tIns="91440" bIns="91440"/>
          <a:p>
            <a:pPr>
              <a:lnSpc>
                <a:spcPct val="100000"/>
              </a:lnSpc>
            </a:pPr>
            <a:endParaRPr/>
          </a:p>
          <a:p>
            <a:pPr>
              <a:lnSpc>
                <a:spcPct val="100000"/>
              </a:lnSpc>
            </a:pPr>
            <a:endParaRPr/>
          </a:p>
          <a:p>
            <a:pPr>
              <a:lnSpc>
                <a:spcPct val="100000"/>
              </a:lnSpc>
            </a:pPr>
            <a:r>
              <a:rPr b="1" lang="es-ES" sz="2400">
                <a:solidFill>
                  <a:srgbClr val="999999"/>
                </a:solidFill>
              </a:rPr>
              <a:t>Introducción</a:t>
            </a:r>
            <a:endParaRPr/>
          </a:p>
          <a:p>
            <a:pPr>
              <a:lnSpc>
                <a:spcPct val="100000"/>
              </a:lnSpc>
            </a:pPr>
            <a:endParaRPr/>
          </a:p>
          <a:p>
            <a:pPr>
              <a:lnSpc>
                <a:spcPct val="100000"/>
              </a:lnSpc>
            </a:pPr>
            <a:r>
              <a:rPr b="1" lang="es-ES" sz="2400">
                <a:solidFill>
                  <a:srgbClr val="999999"/>
                </a:solidFill>
              </a:rPr>
              <a:t>Basic merging</a:t>
            </a:r>
            <a:endParaRPr/>
          </a:p>
          <a:p>
            <a:pPr>
              <a:lnSpc>
                <a:spcPct val="100000"/>
              </a:lnSpc>
            </a:pPr>
            <a:endParaRPr/>
          </a:p>
          <a:p>
            <a:pPr>
              <a:lnSpc>
                <a:spcPct val="100000"/>
              </a:lnSpc>
            </a:pPr>
            <a:r>
              <a:rPr b="1" lang="es-ES" sz="2400">
                <a:solidFill>
                  <a:srgbClr val="999999"/>
                </a:solidFill>
              </a:rPr>
              <a:t>Administrando branches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1" name="CustomShape 3"/>
          <p:cNvSpPr/>
          <p:nvPr/>
        </p:nvSpPr>
        <p:spPr>
          <a:xfrm>
            <a:off x="838080" y="600480"/>
            <a:ext cx="7764840" cy="425520"/>
          </a:xfrm>
          <a:prstGeom prst="rect">
            <a:avLst/>
          </a:prstGeom>
          <a:noFill/>
          <a:ln>
            <a:noFill/>
          </a:ln>
        </p:spPr>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Introducción</a:t>
            </a:r>
            <a:endParaRPr/>
          </a:p>
        </p:txBody>
      </p:sp>
      <p:sp>
        <p:nvSpPr>
          <p:cNvPr id="43" name="TextShape 2"/>
          <p:cNvSpPr txBox="1"/>
          <p:nvPr/>
        </p:nvSpPr>
        <p:spPr>
          <a:xfrm>
            <a:off x="457200" y="1143000"/>
            <a:ext cx="8310600" cy="5150880"/>
          </a:xfrm>
          <a:prstGeom prst="rect">
            <a:avLst/>
          </a:prstGeom>
        </p:spPr>
        <p:txBody>
          <a:bodyPr tIns="91440" bIns="91440"/>
          <a:p>
            <a:pPr>
              <a:lnSpc>
                <a:spcPct val="100000"/>
              </a:lnSpc>
              <a:buFont typeface="Arial"/>
              <a:buChar char="●"/>
            </a:pPr>
            <a:r>
              <a:rPr lang="es-ES" sz="2400">
                <a:solidFill>
                  <a:srgbClr val="000000"/>
                </a:solidFill>
              </a:rPr>
              <a:t>Ya hemos visto como crear ramas, pero estas en algún momento tiene que ser unidas a la rama principal para tener un proyecto terminado</a:t>
            </a:r>
            <a:endParaRPr/>
          </a:p>
          <a:p>
            <a:pPr>
              <a:lnSpc>
                <a:spcPct val="100000"/>
              </a:lnSpc>
              <a:buFont typeface="Arial"/>
              <a:buChar char="●"/>
            </a:pPr>
            <a:r>
              <a:rPr lang="es-ES" sz="2400">
                <a:solidFill>
                  <a:srgbClr val="000000"/>
                </a:solidFill>
              </a:rPr>
              <a:t>Esta acción es conocida como merging</a:t>
            </a:r>
            <a:endParaRPr/>
          </a:p>
          <a:p>
            <a:pPr>
              <a:lnSpc>
                <a:spcPct val="100000"/>
              </a:lnSpc>
            </a:pPr>
            <a:r>
              <a:rPr lang="es-ES" sz="2400">
                <a:solidFill>
                  <a:srgbClr val="000000"/>
                </a:solidFill>
              </a:rPr>
              <a:t>
</a:t>
            </a:r>
            <a:r>
              <a:rPr lang="es-ES" sz="2400">
                <a:solidFill>
                  <a:srgbClr val="000000"/>
                </a:solidFill>
              </a:rPr>
              <a:t>
</a:t>
            </a:r>
            <a:r>
              <a:rPr lang="es-ES" sz="2400">
                <a:solidFill>
                  <a:srgbClr val="000000"/>
                </a:solidFill>
              </a:rPr>
              <a:t>
</a:t>
            </a:r>
            <a:endParaRPr/>
          </a:p>
          <a:p>
            <a:pPr>
              <a:lnSpc>
                <a:spcPct val="100000"/>
              </a:lnSpc>
            </a:pPr>
            <a:endParaRPr/>
          </a:p>
        </p:txBody>
      </p:sp>
      <p:sp>
        <p:nvSpPr>
          <p:cNvPr id="44"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 </a:t>
            </a:r>
            <a:endParaRPr/>
          </a:p>
        </p:txBody>
      </p:sp>
      <p:pic>
        <p:nvPicPr>
          <p:cNvPr id="45" name="Shape 40" descr=""/>
          <p:cNvPicPr/>
          <p:nvPr/>
        </p:nvPicPr>
        <p:blipFill>
          <a:blip r:embed="rId1"/>
          <a:stretch>
            <a:fillRect/>
          </a:stretch>
        </p:blipFill>
        <p:spPr>
          <a:xfrm>
            <a:off x="1938240" y="2881440"/>
            <a:ext cx="2078280" cy="3240720"/>
          </a:xfrm>
          <a:prstGeom prst="rect">
            <a:avLst/>
          </a:prstGeom>
          <a:ln>
            <a:noFill/>
          </a:ln>
        </p:spPr>
      </p:pic>
      <p:pic>
        <p:nvPicPr>
          <p:cNvPr id="46" name="Shape 41" descr=""/>
          <p:cNvPicPr/>
          <p:nvPr/>
        </p:nvPicPr>
        <p:blipFill>
          <a:blip r:embed="rId2"/>
          <a:stretch>
            <a:fillRect/>
          </a:stretch>
        </p:blipFill>
        <p:spPr>
          <a:xfrm>
            <a:off x="5159880" y="3018600"/>
            <a:ext cx="660960" cy="29667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7"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Introducción</a:t>
            </a:r>
            <a:endParaRPr/>
          </a:p>
        </p:txBody>
      </p:sp>
      <p:sp>
        <p:nvSpPr>
          <p:cNvPr id="48" name="TextShape 2"/>
          <p:cNvSpPr txBox="1"/>
          <p:nvPr/>
        </p:nvSpPr>
        <p:spPr>
          <a:xfrm>
            <a:off x="457200" y="1143000"/>
            <a:ext cx="8310600" cy="5150880"/>
          </a:xfrm>
          <a:prstGeom prst="rect">
            <a:avLst/>
          </a:prstGeom>
        </p:spPr>
        <p:txBody>
          <a:bodyPr tIns="91440" bIns="91440"/>
          <a:p>
            <a:pPr>
              <a:lnSpc>
                <a:spcPct val="100000"/>
              </a:lnSpc>
              <a:buFont typeface="Arial"/>
              <a:buChar char="●"/>
            </a:pPr>
            <a:r>
              <a:rPr lang="es-ES" sz="2400">
                <a:solidFill>
                  <a:srgbClr val="000000"/>
                </a:solidFill>
              </a:rPr>
              <a:t>Cuando trabajamos con ramas, el proyecto tiene dos estados diferentes (branching &gt; merge)</a:t>
            </a:r>
            <a:endParaRPr/>
          </a:p>
          <a:p>
            <a:pPr>
              <a:lnSpc>
                <a:spcPct val="100000"/>
              </a:lnSpc>
              <a:buFont typeface="Arial"/>
              <a:buChar char="●"/>
            </a:pPr>
            <a:r>
              <a:rPr lang="es-ES" sz="2400">
                <a:solidFill>
                  <a:srgbClr val="000000"/>
                </a:solidFill>
              </a:rPr>
              <a:t>De esta forma combina todos los commits de la rama en un solo.</a:t>
            </a:r>
            <a:endParaRPr/>
          </a:p>
          <a:p>
            <a:pPr>
              <a:lnSpc>
                <a:spcPct val="100000"/>
              </a:lnSpc>
              <a:buFont typeface="Arial"/>
              <a:buChar char="●"/>
            </a:pPr>
            <a:r>
              <a:rPr lang="es-ES" sz="2400">
                <a:solidFill>
                  <a:srgbClr val="000000"/>
                </a:solidFill>
              </a:rPr>
              <a:t>Las ramas no desaparecen cuando realizamos merging, por lo que continuarán en el historial de nuestro repositorio </a:t>
            </a:r>
            <a:endParaRPr/>
          </a:p>
          <a:p>
            <a:pPr>
              <a:lnSpc>
                <a:spcPct val="100000"/>
              </a:lnSpc>
              <a:buFont typeface="Arial"/>
              <a:buChar char="●"/>
            </a:pPr>
            <a:r>
              <a:rPr lang="es-ES" sz="2400">
                <a:solidFill>
                  <a:srgbClr val="000000"/>
                </a:solidFill>
              </a:rPr>
              <a:t>Cuando realizamos merging de varias ramas tenemos que realizarlo en el orden adecuado y poniendo atención a los ficheros que han cambiado en ambas ramas</a:t>
            </a:r>
            <a:endParaRPr/>
          </a:p>
          <a:p>
            <a:pPr>
              <a:lnSpc>
                <a:spcPct val="100000"/>
              </a:lnSpc>
              <a:buFont typeface="Arial"/>
              <a:buChar char="●"/>
            </a:pPr>
            <a:r>
              <a:rPr lang="es-ES" sz="2400">
                <a:solidFill>
                  <a:srgbClr val="000000"/>
                </a:solidFill>
              </a:rPr>
              <a:t>Cuando el mismo fichero ha sido cambiado en dos ramas diferentes se produce un merge conflict</a:t>
            </a:r>
            <a:endParaRPr/>
          </a:p>
          <a:p>
            <a:pPr>
              <a:lnSpc>
                <a:spcPct val="100000"/>
              </a:lnSpc>
            </a:pPr>
            <a:r>
              <a:rPr lang="es-ES" sz="2400">
                <a:solidFill>
                  <a:srgbClr val="000000"/>
                </a:solidFill>
              </a:rPr>
              <a:t>
</a:t>
            </a:r>
            <a:r>
              <a:rPr lang="es-ES" sz="2400">
                <a:solidFill>
                  <a:srgbClr val="000000"/>
                </a:solidFill>
              </a:rPr>
              <a:t>
</a:t>
            </a:r>
            <a:r>
              <a:rPr lang="es-ES" sz="2400">
                <a:solidFill>
                  <a:srgbClr val="000000"/>
                </a:solidFill>
              </a:rPr>
              <a:t>
</a:t>
            </a:r>
            <a:endParaRPr/>
          </a:p>
          <a:p>
            <a:pPr>
              <a:lnSpc>
                <a:spcPct val="100000"/>
              </a:lnSpc>
            </a:pPr>
            <a:endParaRPr/>
          </a:p>
        </p:txBody>
      </p:sp>
      <p:sp>
        <p:nvSpPr>
          <p:cNvPr id="49"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0"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Introducción</a:t>
            </a:r>
            <a:endParaRPr/>
          </a:p>
        </p:txBody>
      </p:sp>
      <p:sp>
        <p:nvSpPr>
          <p:cNvPr id="51" name="TextShape 2"/>
          <p:cNvSpPr txBox="1"/>
          <p:nvPr/>
        </p:nvSpPr>
        <p:spPr>
          <a:xfrm>
            <a:off x="457200" y="1143000"/>
            <a:ext cx="8310600" cy="5150880"/>
          </a:xfrm>
          <a:prstGeom prst="rect">
            <a:avLst/>
          </a:prstGeom>
        </p:spPr>
        <p:txBody>
          <a:bodyPr tIns="91440" bIns="91440"/>
          <a:p>
            <a:pPr>
              <a:lnSpc>
                <a:spcPct val="100000"/>
              </a:lnSpc>
              <a:buFont typeface="Arial"/>
              <a:buChar char="●"/>
            </a:pPr>
            <a:r>
              <a:rPr lang="es-ES" sz="2400">
                <a:solidFill>
                  <a:srgbClr val="000000"/>
                </a:solidFill>
              </a:rPr>
              <a:t>Cuando sucede un merge conflict hay que tomar una decisión</a:t>
            </a:r>
            <a:endParaRPr/>
          </a:p>
          <a:p>
            <a:pPr>
              <a:lnSpc>
                <a:spcPct val="100000"/>
              </a:lnSpc>
              <a:buFont typeface="Arial"/>
              <a:buChar char="●"/>
            </a:pPr>
            <a:r>
              <a:rPr lang="es-ES" sz="2400">
                <a:solidFill>
                  <a:srgbClr val="000000"/>
                </a:solidFill>
              </a:rPr>
              <a:t>Algunos SCV te preguntan</a:t>
            </a:r>
            <a:r>
              <a:rPr lang="es-ES" sz="2400">
                <a:solidFill>
                  <a:srgbClr val="000000"/>
                </a:solidFill>
              </a:rPr>
              <a:t>
</a:t>
            </a:r>
            <a:r>
              <a:rPr lang="es-ES" sz="2400">
                <a:solidFill>
                  <a:srgbClr val="000000"/>
                </a:solidFill>
              </a:rPr>
              <a:t>que acción tomar para todos</a:t>
            </a:r>
            <a:r>
              <a:rPr lang="es-ES" sz="2400">
                <a:solidFill>
                  <a:srgbClr val="000000"/>
                </a:solidFill>
              </a:rPr>
              <a:t>
</a:t>
            </a:r>
            <a:r>
              <a:rPr lang="es-ES" sz="2400">
                <a:solidFill>
                  <a:srgbClr val="000000"/>
                </a:solidFill>
              </a:rPr>
              <a:t>los conflictos</a:t>
            </a:r>
            <a:endParaRPr/>
          </a:p>
          <a:p>
            <a:pPr>
              <a:lnSpc>
                <a:spcPct val="100000"/>
              </a:lnSpc>
              <a:buFont typeface="Arial"/>
              <a:buChar char="●"/>
            </a:pPr>
            <a:r>
              <a:rPr lang="es-ES" sz="2400">
                <a:solidFill>
                  <a:srgbClr val="000000"/>
                </a:solidFill>
              </a:rPr>
              <a:t>Git en cambio resolverá sólo</a:t>
            </a:r>
            <a:r>
              <a:rPr lang="es-ES" sz="2400">
                <a:solidFill>
                  <a:srgbClr val="000000"/>
                </a:solidFill>
              </a:rPr>
              <a:t>
</a:t>
            </a:r>
            <a:r>
              <a:rPr lang="es-ES" sz="2400">
                <a:solidFill>
                  <a:srgbClr val="000000"/>
                </a:solidFill>
              </a:rPr>
              <a:t>la mayoría de los conflictos</a:t>
            </a:r>
            <a:r>
              <a:rPr lang="es-ES" sz="2400">
                <a:solidFill>
                  <a:srgbClr val="000000"/>
                </a:solidFill>
              </a:rPr>
              <a:t>
</a:t>
            </a:r>
            <a:r>
              <a:rPr lang="es-ES" sz="2400">
                <a:solidFill>
                  <a:srgbClr val="000000"/>
                </a:solidFill>
              </a:rPr>
              <a:t>automáticamente</a:t>
            </a:r>
            <a:endParaRPr/>
          </a:p>
          <a:p>
            <a:pPr>
              <a:lnSpc>
                <a:spcPct val="100000"/>
              </a:lnSpc>
              <a:buFont typeface="Arial"/>
              <a:buChar char="●"/>
            </a:pPr>
            <a:r>
              <a:rPr lang="es-ES" sz="2400">
                <a:solidFill>
                  <a:srgbClr val="000000"/>
                </a:solidFill>
              </a:rPr>
              <a:t>En algunas ocasiones te</a:t>
            </a:r>
            <a:r>
              <a:rPr lang="es-ES" sz="2400">
                <a:solidFill>
                  <a:srgbClr val="000000"/>
                </a:solidFill>
              </a:rPr>
              <a:t>
</a:t>
            </a:r>
            <a:r>
              <a:rPr lang="es-ES" sz="2400">
                <a:solidFill>
                  <a:srgbClr val="000000"/>
                </a:solidFill>
              </a:rPr>
              <a:t>preguntará que hacer para</a:t>
            </a:r>
            <a:r>
              <a:rPr lang="es-ES" sz="2400">
                <a:solidFill>
                  <a:srgbClr val="000000"/>
                </a:solidFill>
              </a:rPr>
              <a:t>
</a:t>
            </a:r>
            <a:r>
              <a:rPr lang="es-ES" sz="2400">
                <a:solidFill>
                  <a:srgbClr val="000000"/>
                </a:solidFill>
              </a:rPr>
              <a:t>solucionarlas</a:t>
            </a:r>
            <a:endParaRPr/>
          </a:p>
          <a:p>
            <a:pPr>
              <a:lnSpc>
                <a:spcPct val="100000"/>
              </a:lnSpc>
              <a:buFont typeface="Arial"/>
              <a:buChar char="●"/>
            </a:pPr>
            <a:r>
              <a:rPr lang="es-ES" sz="2400">
                <a:solidFill>
                  <a:srgbClr val="000000"/>
                </a:solidFill>
              </a:rPr>
              <a:t>Git hace el proceso de merging</a:t>
            </a:r>
            <a:r>
              <a:rPr lang="es-ES" sz="2400">
                <a:solidFill>
                  <a:srgbClr val="000000"/>
                </a:solidFill>
              </a:rPr>
              <a:t>
</a:t>
            </a:r>
            <a:r>
              <a:rPr lang="es-ES" sz="2400">
                <a:solidFill>
                  <a:srgbClr val="000000"/>
                </a:solidFill>
              </a:rPr>
              <a:t>menos doloroso generalmente</a:t>
            </a:r>
            <a:endParaRPr/>
          </a:p>
          <a:p>
            <a:pPr>
              <a:lnSpc>
                <a:spcPct val="100000"/>
              </a:lnSpc>
            </a:pPr>
            <a:r>
              <a:rPr lang="es-ES" sz="2400">
                <a:solidFill>
                  <a:srgbClr val="000000"/>
                </a:solidFill>
              </a:rPr>
              <a:t>
</a:t>
            </a:r>
            <a:r>
              <a:rPr lang="es-ES" sz="2400">
                <a:solidFill>
                  <a:srgbClr val="000000"/>
                </a:solidFill>
              </a:rPr>
              <a:t>
</a:t>
            </a:r>
            <a:r>
              <a:rPr lang="es-ES" sz="2400">
                <a:solidFill>
                  <a:srgbClr val="000000"/>
                </a:solidFill>
              </a:rPr>
              <a:t>
</a:t>
            </a:r>
            <a:endParaRPr/>
          </a:p>
          <a:p>
            <a:pPr>
              <a:lnSpc>
                <a:spcPct val="100000"/>
              </a:lnSpc>
            </a:pPr>
            <a:endParaRPr/>
          </a:p>
        </p:txBody>
      </p:sp>
      <p:sp>
        <p:nvSpPr>
          <p:cNvPr id="52"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 </a:t>
            </a:r>
            <a:endParaRPr/>
          </a:p>
        </p:txBody>
      </p:sp>
      <p:pic>
        <p:nvPicPr>
          <p:cNvPr id="53" name="Shape 56" descr=""/>
          <p:cNvPicPr/>
          <p:nvPr/>
        </p:nvPicPr>
        <p:blipFill>
          <a:blip r:embed="rId1"/>
          <a:stretch>
            <a:fillRect/>
          </a:stretch>
        </p:blipFill>
        <p:spPr>
          <a:xfrm>
            <a:off x="5716800" y="1974600"/>
            <a:ext cx="2742840" cy="3943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Basic Merging</a:t>
            </a:r>
            <a:endParaRPr/>
          </a:p>
        </p:txBody>
      </p:sp>
      <p:sp>
        <p:nvSpPr>
          <p:cNvPr id="55" name="TextShape 2"/>
          <p:cNvSpPr txBox="1"/>
          <p:nvPr/>
        </p:nvSpPr>
        <p:spPr>
          <a:xfrm>
            <a:off x="457200" y="1143000"/>
            <a:ext cx="8310600" cy="5150880"/>
          </a:xfrm>
          <a:prstGeom prst="rect">
            <a:avLst/>
          </a:prstGeom>
        </p:spPr>
        <p:txBody>
          <a:bodyPr tIns="91440" bIns="91440"/>
          <a:p>
            <a:pPr>
              <a:lnSpc>
                <a:spcPct val="100000"/>
              </a:lnSpc>
              <a:buFont typeface="Arial"/>
              <a:buChar char="●"/>
            </a:pPr>
            <a:r>
              <a:rPr lang="es-ES" sz="2400">
                <a:solidFill>
                  <a:srgbClr val="000000"/>
                </a:solidFill>
              </a:rPr>
              <a:t>Si unes dos ramas que que no han modificado los mismos ficheros, merging es un proceso rápido y sencillo</a:t>
            </a:r>
            <a:endParaRPr/>
          </a:p>
          <a:p>
            <a:pPr>
              <a:lnSpc>
                <a:spcPct val="100000"/>
              </a:lnSpc>
              <a:buFont typeface="Arial"/>
              <a:buChar char="●"/>
            </a:pPr>
            <a:r>
              <a:rPr lang="es-ES" sz="2400">
                <a:solidFill>
                  <a:srgbClr val="000000"/>
                </a:solidFill>
              </a:rPr>
              <a:t>Para unir dos ramas utilizamos el comando </a:t>
            </a:r>
            <a:r>
              <a:rPr lang="es-ES" sz="2400">
                <a:solidFill>
                  <a:srgbClr val="000000"/>
                </a:solidFill>
                <a:latin typeface="Consolas"/>
                <a:ea typeface="Consolas"/>
              </a:rPr>
              <a:t>git merge nombre_rama </a:t>
            </a:r>
            <a:endParaRPr/>
          </a:p>
          <a:p>
            <a:pPr>
              <a:lnSpc>
                <a:spcPct val="100000"/>
              </a:lnSpc>
            </a:pPr>
            <a:endParaRPr/>
          </a:p>
          <a:p>
            <a:pPr>
              <a:lnSpc>
                <a:spcPct val="100000"/>
              </a:lnSpc>
            </a:pPr>
            <a:endParaRPr/>
          </a:p>
        </p:txBody>
      </p:sp>
      <p:sp>
        <p:nvSpPr>
          <p:cNvPr id="56"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 </a:t>
            </a:r>
            <a:endParaRPr/>
          </a:p>
        </p:txBody>
      </p:sp>
      <p:pic>
        <p:nvPicPr>
          <p:cNvPr id="57" name="Shape 64" descr=""/>
          <p:cNvPicPr/>
          <p:nvPr/>
        </p:nvPicPr>
        <p:blipFill>
          <a:blip r:embed="rId1"/>
          <a:stretch>
            <a:fillRect/>
          </a:stretch>
        </p:blipFill>
        <p:spPr>
          <a:xfrm>
            <a:off x="838080" y="3528000"/>
            <a:ext cx="5409720" cy="20188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8"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Basic Merging</a:t>
            </a:r>
            <a:endParaRPr/>
          </a:p>
        </p:txBody>
      </p:sp>
      <p:sp>
        <p:nvSpPr>
          <p:cNvPr id="59" name="TextShape 2"/>
          <p:cNvSpPr txBox="1"/>
          <p:nvPr/>
        </p:nvSpPr>
        <p:spPr>
          <a:xfrm>
            <a:off x="457200" y="1143000"/>
            <a:ext cx="8310600" cy="5150880"/>
          </a:xfrm>
          <a:prstGeom prst="rect">
            <a:avLst/>
          </a:prstGeom>
        </p:spPr>
        <p:txBody>
          <a:bodyPr tIns="91440" bIns="91440"/>
          <a:p>
            <a:pPr>
              <a:lnSpc>
                <a:spcPct val="100000"/>
              </a:lnSpc>
              <a:buFont typeface="Arial"/>
              <a:buChar char="●"/>
            </a:pPr>
            <a:r>
              <a:rPr lang="es-ES" sz="2400">
                <a:solidFill>
                  <a:srgbClr val="000000"/>
                </a:solidFill>
              </a:rPr>
              <a:t>Veremos un ejemplo de git intentando resolver un conflicto de forma automática</a:t>
            </a:r>
            <a:endParaRPr/>
          </a:p>
          <a:p>
            <a:pPr>
              <a:lnSpc>
                <a:spcPct val="100000"/>
              </a:lnSpc>
            </a:pPr>
            <a:endParaRPr/>
          </a:p>
          <a:p>
            <a:pPr>
              <a:lnSpc>
                <a:spcPct val="100000"/>
              </a:lnSpc>
            </a:pPr>
            <a:r>
              <a:rPr lang="es-ES" sz="2400">
                <a:solidFill>
                  <a:srgbClr val="000000"/>
                </a:solidFill>
              </a:rPr>
              <a:t>
</a:t>
            </a:r>
            <a:r>
              <a:rPr lang="es-ES" sz="2400">
                <a:solidFill>
                  <a:srgbClr val="000000"/>
                </a:solidFill>
              </a:rPr>
              <a:t>
</a:t>
            </a:r>
            <a:r>
              <a:rPr lang="es-ES" sz="2400">
                <a:solidFill>
                  <a:srgbClr val="000000"/>
                </a:solidFill>
              </a:rPr>
              <a:t>
</a:t>
            </a:r>
            <a:r>
              <a:rPr lang="es-ES" sz="2400">
                <a:solidFill>
                  <a:srgbClr val="000000"/>
                </a:solidFill>
              </a:rPr>
              <a:t>
</a:t>
            </a:r>
            <a:endParaRPr/>
          </a:p>
          <a:p>
            <a:pPr>
              <a:lnSpc>
                <a:spcPct val="100000"/>
              </a:lnSpc>
            </a:pPr>
            <a:endParaRPr/>
          </a:p>
        </p:txBody>
      </p:sp>
      <p:sp>
        <p:nvSpPr>
          <p:cNvPr id="60"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 </a:t>
            </a:r>
            <a:endParaRPr/>
          </a:p>
        </p:txBody>
      </p:sp>
      <p:pic>
        <p:nvPicPr>
          <p:cNvPr id="61" name="Shape 72" descr=""/>
          <p:cNvPicPr/>
          <p:nvPr/>
        </p:nvPicPr>
        <p:blipFill>
          <a:blip r:embed="rId1"/>
          <a:stretch>
            <a:fillRect/>
          </a:stretch>
        </p:blipFill>
        <p:spPr>
          <a:xfrm>
            <a:off x="998640" y="2494440"/>
            <a:ext cx="6447960" cy="3733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2"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Basic Merging</a:t>
            </a:r>
            <a:endParaRPr/>
          </a:p>
        </p:txBody>
      </p:sp>
      <p:sp>
        <p:nvSpPr>
          <p:cNvPr id="63" name="TextShape 2"/>
          <p:cNvSpPr txBox="1"/>
          <p:nvPr/>
        </p:nvSpPr>
        <p:spPr>
          <a:xfrm>
            <a:off x="457200" y="1143000"/>
            <a:ext cx="8310600" cy="5150880"/>
          </a:xfrm>
          <a:prstGeom prst="rect">
            <a:avLst/>
          </a:prstGeom>
        </p:spPr>
        <p:txBody>
          <a:bodyPr tIns="91440" bIns="91440"/>
          <a:p>
            <a:pPr>
              <a:buFont typeface="StarSymbol"/>
              <a:buAutoNum type="arabicPeriod"/>
            </a:pPr>
            <a:r>
              <a:rPr lang="es-ES" sz="2400"/>
              <a:t>1. Crea</a:t>
            </a:r>
            <a:r>
              <a:rPr lang="es-ES" sz="2400">
                <a:solidFill>
                  <a:srgbClr val="000000"/>
                </a:solidFill>
              </a:rPr>
              <a:t> un fichero llamado home.html con el siguiente contenido</a:t>
            </a:r>
            <a:endParaRPr/>
          </a:p>
          <a:p>
            <a:r>
              <a:rPr lang="es-ES" sz="2400">
                <a:latin typeface="Consolas"/>
                <a:ea typeface="Consolas"/>
              </a:rPr>
              <a:t>&lt;!doctype html&gt;</a:t>
            </a:r>
            <a:endParaRPr/>
          </a:p>
          <a:p>
            <a:r>
              <a:rPr lang="es-ES" sz="2400">
                <a:latin typeface="Consolas"/>
                <a:ea typeface="Consolas"/>
              </a:rPr>
              <a:t>&lt;html&gt;</a:t>
            </a:r>
            <a:endParaRPr/>
          </a:p>
          <a:p>
            <a:r>
              <a:rPr lang="es-ES" sz="2400">
                <a:latin typeface="Consolas"/>
                <a:ea typeface="Consolas"/>
              </a:rPr>
              <a:t>     </a:t>
            </a:r>
            <a:r>
              <a:rPr lang="es-ES" sz="2400">
                <a:latin typeface="Consolas"/>
                <a:ea typeface="Consolas"/>
              </a:rPr>
              <a:t>&lt;head&gt;</a:t>
            </a:r>
            <a:endParaRPr/>
          </a:p>
          <a:p>
            <a:r>
              <a:rPr lang="es-ES" sz="2400">
                <a:latin typeface="Consolas"/>
                <a:ea typeface="Consolas"/>
              </a:rPr>
              <a:t>      </a:t>
            </a:r>
            <a:r>
              <a:rPr lang="es-ES" sz="2400">
                <a:latin typeface="Consolas"/>
                <a:ea typeface="Consolas"/>
              </a:rPr>
              <a:t>&lt;title&gt;&lt;/title&gt;</a:t>
            </a:r>
            <a:endParaRPr/>
          </a:p>
          <a:p>
            <a:r>
              <a:rPr lang="es-ES" sz="2400">
                <a:latin typeface="Consolas"/>
                <a:ea typeface="Consolas"/>
              </a:rPr>
              <a:t>     </a:t>
            </a:r>
            <a:r>
              <a:rPr lang="es-ES" sz="2400">
                <a:latin typeface="Consolas"/>
                <a:ea typeface="Consolas"/>
              </a:rPr>
              <a:t>&lt;/head&gt;</a:t>
            </a:r>
            <a:endParaRPr/>
          </a:p>
          <a:p>
            <a:r>
              <a:rPr lang="es-ES" sz="2400">
                <a:latin typeface="Consolas"/>
                <a:ea typeface="Consolas"/>
              </a:rPr>
              <a:t>&lt;body&gt;</a:t>
            </a:r>
            <a:endParaRPr/>
          </a:p>
          <a:p>
            <a:r>
              <a:rPr lang="es-ES" sz="2400">
                <a:latin typeface="Consolas"/>
                <a:ea typeface="Consolas"/>
              </a:rPr>
              <a:t>&lt;/body&gt;</a:t>
            </a:r>
            <a:endParaRPr/>
          </a:p>
          <a:p>
            <a:r>
              <a:rPr lang="es-ES" sz="2400">
                <a:latin typeface="Consolas"/>
                <a:ea typeface="Consolas"/>
              </a:rPr>
              <a:t>&lt;/html&gt;</a:t>
            </a:r>
            <a:endParaRPr/>
          </a:p>
          <a:p>
            <a:pPr>
              <a:lnSpc>
                <a:spcPct val="100000"/>
              </a:lnSpc>
            </a:pPr>
            <a:endParaRPr/>
          </a:p>
          <a:p>
            <a:r>
              <a:rPr lang="es-ES" sz="2400">
                <a:solidFill>
                  <a:srgbClr val="000000"/>
                </a:solidFill>
                <a:latin typeface="Consolas"/>
                <a:ea typeface="Consolas"/>
              </a:rPr>
              <a:t>2. </a:t>
            </a:r>
            <a:r>
              <a:rPr lang="es-ES" sz="2400">
                <a:latin typeface="Arial"/>
                <a:ea typeface="Arial"/>
              </a:rPr>
              <a:t>Añadelo a la rama maestra con add y commit</a:t>
            </a:r>
            <a:endParaRPr/>
          </a:p>
          <a:p>
            <a:r>
              <a:rPr lang="es-ES" sz="2400">
                <a:latin typeface="Arial"/>
                <a:ea typeface="Arial"/>
              </a:rPr>
              <a:t>3. Crea dos nuevas, una rama llamada body1 y otra body2</a:t>
            </a:r>
            <a:endParaRPr/>
          </a:p>
          <a:p>
            <a:r>
              <a:rPr lang="es-ES" sz="2400">
                <a:solidFill>
                  <a:srgbClr val="000000"/>
                </a:solidFill>
                <a:latin typeface="Consolas"/>
                <a:ea typeface="Consolas"/>
              </a:rPr>
              <a:t>
</a:t>
            </a:r>
            <a:r>
              <a:rPr lang="es-ES" sz="2400">
                <a:solidFill>
                  <a:srgbClr val="000000"/>
                </a:solidFill>
                <a:latin typeface="Consolas"/>
                <a:ea typeface="Consolas"/>
              </a:rPr>
              <a:t>
</a:t>
            </a:r>
            <a:r>
              <a:rPr lang="es-ES" sz="2400">
                <a:solidFill>
                  <a:srgbClr val="000000"/>
                </a:solidFill>
                <a:latin typeface="Consolas"/>
                <a:ea typeface="Consolas"/>
              </a:rPr>
              <a:t>
</a:t>
            </a:r>
            <a:endParaRPr/>
          </a:p>
          <a:p>
            <a:pPr>
              <a:lnSpc>
                <a:spcPct val="100000"/>
              </a:lnSpc>
            </a:pPr>
            <a:endParaRPr/>
          </a:p>
        </p:txBody>
      </p:sp>
      <p:sp>
        <p:nvSpPr>
          <p:cNvPr id="64"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Ejercicio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5" name="TextShape 1"/>
          <p:cNvSpPr txBox="1"/>
          <p:nvPr/>
        </p:nvSpPr>
        <p:spPr>
          <a:xfrm>
            <a:off x="838080" y="81000"/>
            <a:ext cx="8229240" cy="595440"/>
          </a:xfrm>
          <a:prstGeom prst="rect">
            <a:avLst/>
          </a:prstGeom>
        </p:spPr>
        <p:txBody>
          <a:bodyPr tIns="91440" bIns="91440" anchor="b"/>
          <a:p>
            <a:pPr>
              <a:lnSpc>
                <a:spcPct val="100000"/>
              </a:lnSpc>
            </a:pPr>
            <a:r>
              <a:rPr b="1" lang="es-ES" sz="2400">
                <a:solidFill>
                  <a:srgbClr val="999999"/>
                </a:solidFill>
                <a:latin typeface="Arial"/>
                <a:ea typeface="Arial"/>
              </a:rPr>
              <a:t>Basic Merging</a:t>
            </a:r>
            <a:endParaRPr/>
          </a:p>
        </p:txBody>
      </p:sp>
      <p:sp>
        <p:nvSpPr>
          <p:cNvPr id="66" name="TextShape 2"/>
          <p:cNvSpPr txBox="1"/>
          <p:nvPr/>
        </p:nvSpPr>
        <p:spPr>
          <a:xfrm>
            <a:off x="457200" y="1143000"/>
            <a:ext cx="8310600" cy="5150880"/>
          </a:xfrm>
          <a:prstGeom prst="rect">
            <a:avLst/>
          </a:prstGeom>
        </p:spPr>
        <p:txBody>
          <a:bodyPr tIns="91440" bIns="91440"/>
          <a:p>
            <a:pPr>
              <a:buFont typeface="StarSymbol"/>
              <a:buAutoNum type="arabicPeriod"/>
            </a:pPr>
            <a:r>
              <a:rPr lang="es-ES" sz="2400"/>
              <a:t>4. Cambiate a la rama body1 y añade en una nueva línea en el fichero home.html entre las etiquetas body el siguiente párrafo “hello world”</a:t>
            </a:r>
            <a:endParaRPr/>
          </a:p>
          <a:p>
            <a:r>
              <a:rPr lang="es-ES" sz="2400">
                <a:latin typeface="Consolas"/>
                <a:ea typeface="Consolas"/>
              </a:rPr>
              <a:t>&lt;body&gt;</a:t>
            </a:r>
            <a:endParaRPr/>
          </a:p>
          <a:p>
            <a:r>
              <a:rPr lang="es-ES" sz="2400">
                <a:latin typeface="Consolas"/>
                <a:ea typeface="Consolas"/>
              </a:rPr>
              <a:t>   </a:t>
            </a:r>
            <a:r>
              <a:rPr lang="es-ES" sz="2400">
                <a:latin typeface="Consolas"/>
                <a:ea typeface="Consolas"/>
              </a:rPr>
              <a:t>&lt;p&gt;hello world&lt;/p&gt;</a:t>
            </a:r>
            <a:endParaRPr/>
          </a:p>
          <a:p>
            <a:r>
              <a:rPr lang="es-ES" sz="2400">
                <a:latin typeface="Consolas"/>
                <a:ea typeface="Consolas"/>
              </a:rPr>
              <a:t>&lt;body&gt;</a:t>
            </a:r>
            <a:endParaRPr/>
          </a:p>
          <a:p>
            <a:pPr>
              <a:lnSpc>
                <a:spcPct val="100000"/>
              </a:lnSpc>
            </a:pPr>
            <a:endParaRPr/>
          </a:p>
          <a:p>
            <a:r>
              <a:rPr lang="es-ES" sz="2400"/>
              <a:t>5. Actualiza los cambios en la rama body1 (add y commit)</a:t>
            </a:r>
            <a:endParaRPr/>
          </a:p>
          <a:p>
            <a:r>
              <a:rPr lang="es-ES" sz="2400"/>
              <a:t>6. Vuelve a la rama maestra y realiza un merge con la rama body1 ¿Qué sucede?</a:t>
            </a:r>
            <a:endParaRPr/>
          </a:p>
          <a:p>
            <a:r>
              <a:rPr lang="es-ES" sz="2400"/>
              <a:t>7. Cambiate a la rama body2 y edita el fichero home.html y añade en la misma línea entre las etiquetas body el siguiente texto</a:t>
            </a:r>
            <a:endParaRPr/>
          </a:p>
          <a:p>
            <a:r>
              <a:rPr lang="es-ES" sz="2400">
                <a:latin typeface="Consolas"/>
                <a:ea typeface="Consolas"/>
              </a:rPr>
              <a:t>&lt;body&gt;</a:t>
            </a:r>
            <a:endParaRPr/>
          </a:p>
          <a:p>
            <a:r>
              <a:rPr lang="es-ES" sz="2400">
                <a:latin typeface="Consolas"/>
                <a:ea typeface="Consolas"/>
              </a:rPr>
              <a:t>   </a:t>
            </a:r>
            <a:r>
              <a:rPr lang="es-ES" sz="2400">
                <a:latin typeface="Consolas"/>
                <a:ea typeface="Consolas"/>
              </a:rPr>
              <a:t>&lt;p&gt;bye bye world&lt;/p&gt;</a:t>
            </a:r>
            <a:endParaRPr/>
          </a:p>
          <a:p>
            <a:r>
              <a:rPr lang="es-ES" sz="2400">
                <a:latin typeface="Consolas"/>
                <a:ea typeface="Consolas"/>
              </a:rPr>
              <a:t>&lt;body&gt;</a:t>
            </a:r>
            <a:endParaRPr/>
          </a:p>
          <a:p>
            <a:pPr>
              <a:lnSpc>
                <a:spcPct val="100000"/>
              </a:lnSpc>
            </a:pPr>
            <a:endParaRPr/>
          </a:p>
          <a:p>
            <a:pPr>
              <a:lnSpc>
                <a:spcPct val="100000"/>
              </a:lnSpc>
            </a:pPr>
            <a:endParaRPr/>
          </a:p>
          <a:p>
            <a:pPr>
              <a:lnSpc>
                <a:spcPct val="100000"/>
              </a:lnSpc>
              <a:buFont typeface="StarSymbol"/>
              <a:buAutoNum type="arabicPeriod"/>
            </a:pPr>
            <a:r>
              <a:rPr lang="es-ES" sz="2200">
                <a:solidFill>
                  <a:srgbClr val="000000"/>
                </a:solidFill>
                <a:latin typeface="Consolas"/>
                <a:ea typeface="Consolas"/>
              </a:rPr>
              <a:t>Actualiza los cambios en la </a:t>
            </a:r>
            <a:r>
              <a:rPr b="1" lang="es-ES" sz="2200">
                <a:solidFill>
                  <a:srgbClr val="000000"/>
                </a:solidFill>
                <a:latin typeface="Consolas"/>
                <a:ea typeface="Consolas"/>
              </a:rPr>
              <a:t>rama title</a:t>
            </a:r>
            <a:endParaRPr/>
          </a:p>
          <a:p>
            <a:pPr>
              <a:lnSpc>
                <a:spcPct val="100000"/>
              </a:lnSpc>
              <a:buFont typeface="StarSymbol"/>
              <a:buAutoNum type="arabicPeriod"/>
            </a:pPr>
            <a:r>
              <a:rPr lang="es-ES" sz="2200">
                <a:solidFill>
                  <a:srgbClr val="000000"/>
                </a:solidFill>
                <a:latin typeface="Consolas"/>
                <a:ea typeface="Consolas"/>
              </a:rPr>
              <a:t>Cambiate a la </a:t>
            </a:r>
            <a:r>
              <a:rPr b="1" lang="es-ES" sz="2200">
                <a:solidFill>
                  <a:srgbClr val="000000"/>
                </a:solidFill>
                <a:latin typeface="Consolas"/>
                <a:ea typeface="Consolas"/>
              </a:rPr>
              <a:t>rama maestra </a:t>
            </a:r>
            <a:r>
              <a:rPr lang="es-ES" sz="2200">
                <a:solidFill>
                  <a:srgbClr val="000000"/>
                </a:solidFill>
                <a:latin typeface="Consolas"/>
                <a:ea typeface="Consolas"/>
              </a:rPr>
              <a:t>y realiza un merge con la </a:t>
            </a:r>
            <a:r>
              <a:rPr b="1" lang="es-ES" sz="2200">
                <a:solidFill>
                  <a:srgbClr val="000000"/>
                </a:solidFill>
                <a:latin typeface="Consolas"/>
                <a:ea typeface="Consolas"/>
              </a:rPr>
              <a:t>rama title</a:t>
            </a:r>
            <a:endParaRPr/>
          </a:p>
          <a:p>
            <a:pPr>
              <a:lnSpc>
                <a:spcPct val="100000"/>
              </a:lnSpc>
            </a:pPr>
            <a:endParaRPr/>
          </a:p>
          <a:p>
            <a:pPr>
              <a:lnSpc>
                <a:spcPct val="100000"/>
              </a:lnSpc>
            </a:pPr>
            <a:r>
              <a:rPr lang="es-ES" sz="2400">
                <a:solidFill>
                  <a:srgbClr val="000000"/>
                </a:solidFill>
                <a:latin typeface="Consolas"/>
                <a:ea typeface="Consolas"/>
              </a:rPr>
              <a:t>
</a:t>
            </a:r>
            <a:r>
              <a:rPr lang="es-ES" sz="2400">
                <a:solidFill>
                  <a:srgbClr val="000000"/>
                </a:solidFill>
                <a:latin typeface="Consolas"/>
                <a:ea typeface="Consolas"/>
              </a:rPr>
              <a:t>
</a:t>
            </a:r>
            <a:r>
              <a:rPr lang="es-ES" sz="2400">
                <a:solidFill>
                  <a:srgbClr val="000000"/>
                </a:solidFill>
                <a:latin typeface="Consolas"/>
                <a:ea typeface="Consolas"/>
              </a:rPr>
              <a:t>
</a:t>
            </a:r>
            <a:endParaRPr/>
          </a:p>
          <a:p>
            <a:pPr>
              <a:lnSpc>
                <a:spcPct val="100000"/>
              </a:lnSpc>
            </a:pPr>
            <a:endParaRPr/>
          </a:p>
        </p:txBody>
      </p:sp>
      <p:sp>
        <p:nvSpPr>
          <p:cNvPr id="67" name="CustomShape 3"/>
          <p:cNvSpPr/>
          <p:nvPr/>
        </p:nvSpPr>
        <p:spPr>
          <a:xfrm>
            <a:off x="838080" y="600480"/>
            <a:ext cx="7764840" cy="425520"/>
          </a:xfrm>
          <a:prstGeom prst="rect">
            <a:avLst/>
          </a:prstGeom>
          <a:noFill/>
          <a:ln>
            <a:noFill/>
          </a:ln>
        </p:spPr>
        <p:txBody>
          <a:bodyPr tIns="91440" bIns="91440"/>
          <a:p>
            <a:pPr>
              <a:lnSpc>
                <a:spcPct val="100000"/>
              </a:lnSpc>
            </a:pPr>
            <a:r>
              <a:rPr lang="es-ES">
                <a:solidFill>
                  <a:srgbClr val="000000"/>
                </a:solidFill>
                <a:latin typeface="Arial"/>
                <a:ea typeface="Arial"/>
              </a:rPr>
              <a:t>Ejercicio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