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440f20a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73440f20a7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3440f20a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73440f20a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440f20a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73440f20a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440f20a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73440f20a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3440f20a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73440f20a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3440f20a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73440f20a7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440f20a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73440f20a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3440f20a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73440f20a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3440f20a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73440f20a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>
            <p:ph idx="2" type="pic"/>
          </p:nvPr>
        </p:nvSpPr>
        <p:spPr>
          <a:xfrm>
            <a:off x="2007705" y="1990165"/>
            <a:ext cx="2729753" cy="287767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9" name="Google Shape;39;p11"/>
          <p:cNvSpPr/>
          <p:nvPr>
            <p:ph idx="3" type="pic"/>
          </p:nvPr>
        </p:nvSpPr>
        <p:spPr>
          <a:xfrm>
            <a:off x="4737458" y="1990165"/>
            <a:ext cx="2729753" cy="287767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0" name="Google Shape;40;p11"/>
          <p:cNvSpPr/>
          <p:nvPr>
            <p:ph idx="4" type="pic"/>
          </p:nvPr>
        </p:nvSpPr>
        <p:spPr>
          <a:xfrm>
            <a:off x="7467211" y="1990165"/>
            <a:ext cx="2729753" cy="287767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>
            <p:ph idx="2" type="pic"/>
          </p:nvPr>
        </p:nvSpPr>
        <p:spPr>
          <a:xfrm>
            <a:off x="716155" y="699248"/>
            <a:ext cx="2819298" cy="27297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3" name="Google Shape;43;p12"/>
          <p:cNvSpPr/>
          <p:nvPr>
            <p:ph idx="3" type="pic"/>
          </p:nvPr>
        </p:nvSpPr>
        <p:spPr>
          <a:xfrm>
            <a:off x="716155" y="3429000"/>
            <a:ext cx="2819298" cy="27297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4" name="Google Shape;44;p12"/>
          <p:cNvSpPr/>
          <p:nvPr>
            <p:ph idx="4" type="pic"/>
          </p:nvPr>
        </p:nvSpPr>
        <p:spPr>
          <a:xfrm>
            <a:off x="3535453" y="3429000"/>
            <a:ext cx="2819298" cy="27297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5" name="Google Shape;45;p12"/>
          <p:cNvSpPr/>
          <p:nvPr>
            <p:ph idx="5" type="pic"/>
          </p:nvPr>
        </p:nvSpPr>
        <p:spPr>
          <a:xfrm>
            <a:off x="3535453" y="699248"/>
            <a:ext cx="2819298" cy="27297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295195" y="1093694"/>
            <a:ext cx="2677606" cy="46706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" name="Google Shape;48;p13"/>
          <p:cNvSpPr/>
          <p:nvPr>
            <p:ph idx="3" type="pic"/>
          </p:nvPr>
        </p:nvSpPr>
        <p:spPr>
          <a:xfrm>
            <a:off x="5617589" y="1093694"/>
            <a:ext cx="2677606" cy="46706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0316" y="1817817"/>
            <a:ext cx="5933920" cy="358408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/>
          <p:nvPr>
            <p:ph idx="2" type="pic"/>
          </p:nvPr>
        </p:nvSpPr>
        <p:spPr>
          <a:xfrm>
            <a:off x="1352817" y="2027586"/>
            <a:ext cx="4430272" cy="280282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9599" y="1155038"/>
            <a:ext cx="2418014" cy="45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/>
          <p:nvPr>
            <p:ph idx="2" type="pic"/>
          </p:nvPr>
        </p:nvSpPr>
        <p:spPr>
          <a:xfrm>
            <a:off x="1950487" y="1310541"/>
            <a:ext cx="1956236" cy="41778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8190" y="1371579"/>
            <a:ext cx="4912492" cy="41302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6"/>
          <p:cNvSpPr/>
          <p:nvPr>
            <p:ph idx="2" type="pic"/>
          </p:nvPr>
        </p:nvSpPr>
        <p:spPr>
          <a:xfrm>
            <a:off x="6790664" y="1622481"/>
            <a:ext cx="4491686" cy="25012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Plain_Slide">
  <p:cSld name="01_Plain_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>
            <p:ph idx="2" type="pic"/>
          </p:nvPr>
        </p:nvSpPr>
        <p:spPr>
          <a:xfrm>
            <a:off x="901148" y="797615"/>
            <a:ext cx="10389704" cy="526277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02265" y="914400"/>
            <a:ext cx="2790228" cy="539516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/>
          <p:nvPr>
            <p:ph idx="2" type="pic"/>
          </p:nvPr>
        </p:nvSpPr>
        <p:spPr>
          <a:xfrm>
            <a:off x="1745878" y="2526967"/>
            <a:ext cx="1696620" cy="21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73458" y="1057842"/>
            <a:ext cx="3382632" cy="474231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/>
          <p:nvPr>
            <p:ph idx="2" type="pic"/>
          </p:nvPr>
        </p:nvSpPr>
        <p:spPr>
          <a:xfrm>
            <a:off x="7729659" y="1523006"/>
            <a:ext cx="2847462" cy="37774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1549994" y="1263112"/>
            <a:ext cx="4354286" cy="43317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>
            <p:ph idx="2" type="pic"/>
          </p:nvPr>
        </p:nvSpPr>
        <p:spPr>
          <a:xfrm>
            <a:off x="1971038" y="1828800"/>
            <a:ext cx="8249924" cy="3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4330504" y="1460090"/>
            <a:ext cx="3530991" cy="39378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082454" y="929391"/>
            <a:ext cx="5878785" cy="499921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732477" y="726606"/>
            <a:ext cx="4669256" cy="31341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>
            <p:ph idx="2" type="pic"/>
          </p:nvPr>
        </p:nvSpPr>
        <p:spPr>
          <a:xfrm>
            <a:off x="2029541" y="1925953"/>
            <a:ext cx="1865126" cy="183406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" name="Google Shape;27;p7"/>
          <p:cNvSpPr/>
          <p:nvPr>
            <p:ph idx="3" type="pic"/>
          </p:nvPr>
        </p:nvSpPr>
        <p:spPr>
          <a:xfrm>
            <a:off x="5163437" y="1925953"/>
            <a:ext cx="1865126" cy="183406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" name="Google Shape;28;p7"/>
          <p:cNvSpPr/>
          <p:nvPr>
            <p:ph idx="4" type="pic"/>
          </p:nvPr>
        </p:nvSpPr>
        <p:spPr>
          <a:xfrm>
            <a:off x="8297333" y="1925953"/>
            <a:ext cx="1865126" cy="183406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>
            <p:ph idx="2" type="pic"/>
          </p:nvPr>
        </p:nvSpPr>
        <p:spPr>
          <a:xfrm>
            <a:off x="6272749" y="1161996"/>
            <a:ext cx="1902940" cy="19029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" name="Google Shape;31;p8"/>
          <p:cNvSpPr/>
          <p:nvPr>
            <p:ph idx="3" type="pic"/>
          </p:nvPr>
        </p:nvSpPr>
        <p:spPr>
          <a:xfrm>
            <a:off x="6272749" y="3877736"/>
            <a:ext cx="1902940" cy="19029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>
            <p:ph idx="2" type="pic"/>
          </p:nvPr>
        </p:nvSpPr>
        <p:spPr>
          <a:xfrm>
            <a:off x="1127277" y="1436917"/>
            <a:ext cx="2278742" cy="22787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4" name="Google Shape;34;p9"/>
          <p:cNvSpPr/>
          <p:nvPr>
            <p:ph idx="3" type="pic"/>
          </p:nvPr>
        </p:nvSpPr>
        <p:spPr>
          <a:xfrm>
            <a:off x="4206725" y="1436917"/>
            <a:ext cx="2278742" cy="22787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>
            <p:ph idx="2" type="pic"/>
          </p:nvPr>
        </p:nvSpPr>
        <p:spPr>
          <a:xfrm>
            <a:off x="1600214" y="999067"/>
            <a:ext cx="3112956" cy="485986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23" Type="http://schemas.openxmlformats.org/officeDocument/2006/relationships/theme" Target="../theme/theme1.xml"/><Relationship Id="rId1" Type="http://schemas.openxmlformats.org/officeDocument/2006/relationships/image" Target="../media/image2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95758" y="6383377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b="0" i="0" sz="1200" u="none" cap="none" strike="noStrike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59949" y="6473085"/>
            <a:ext cx="8121460" cy="97584"/>
          </a:xfrm>
          <a:prstGeom prst="rect">
            <a:avLst/>
          </a:prstGeom>
          <a:solidFill>
            <a:srgbClr val="4AB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55954" y="6145666"/>
            <a:ext cx="1999501" cy="6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430000" y="6473085"/>
            <a:ext cx="762000" cy="97584"/>
          </a:xfrm>
          <a:prstGeom prst="rect">
            <a:avLst/>
          </a:prstGeom>
          <a:solidFill>
            <a:srgbClr val="4AB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4325" y="6473085"/>
            <a:ext cx="451323" cy="97584"/>
          </a:xfrm>
          <a:prstGeom prst="rect">
            <a:avLst/>
          </a:prstGeom>
          <a:solidFill>
            <a:srgbClr val="4AB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5718" y="40152"/>
            <a:ext cx="588407" cy="4140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451"/>
            <a:ext cx="12192000" cy="815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1153375" y="525875"/>
            <a:ext cx="1050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 2024 </a:t>
            </a:r>
            <a:endParaRPr b="1" sz="3200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1153374" y="1228250"/>
            <a:ext cx="1033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-29 % Avg Error in overall projections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Still early in the year, only 200 PAs min</a:t>
            </a:r>
            <a:endParaRPr sz="2400">
              <a:solidFill>
                <a:srgbClr val="75707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</a:endParaRPr>
          </a:p>
        </p:txBody>
      </p:sp>
      <p:pic>
        <p:nvPicPr>
          <p:cNvPr id="140" name="Google Shape;1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5902"/>
            <a:ext cx="6009075" cy="343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475" y="2695900"/>
            <a:ext cx="5711916" cy="34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1153375" y="525875"/>
            <a:ext cx="1050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 Final Notes </a:t>
            </a:r>
            <a:endParaRPr b="1" sz="3200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1153374" y="1228250"/>
            <a:ext cx="103380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Really solid projections with three full seasons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Always positive correlation between projected rate and actual rate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Options to expand</a:t>
            </a:r>
            <a:endParaRPr sz="2400">
              <a:solidFill>
                <a:srgbClr val="75707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○"/>
            </a:pPr>
            <a:r>
              <a:rPr lang="en-US" sz="2400">
                <a:solidFill>
                  <a:srgbClr val="757070"/>
                </a:solidFill>
              </a:rPr>
              <a:t>Pitching</a:t>
            </a:r>
            <a:endParaRPr sz="2400">
              <a:solidFill>
                <a:srgbClr val="75707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○"/>
            </a:pPr>
            <a:r>
              <a:rPr lang="en-US" sz="2400">
                <a:solidFill>
                  <a:srgbClr val="757070"/>
                </a:solidFill>
              </a:rPr>
              <a:t>4th Season</a:t>
            </a:r>
            <a:endParaRPr sz="2400">
              <a:solidFill>
                <a:srgbClr val="75707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○"/>
            </a:pPr>
            <a:r>
              <a:rPr lang="en-US" sz="2400">
                <a:solidFill>
                  <a:srgbClr val="757070"/>
                </a:solidFill>
              </a:rPr>
              <a:t>Add in minor league seasons and include minor league factor for those seasons</a:t>
            </a:r>
            <a:endParaRPr sz="2400">
              <a:solidFill>
                <a:srgbClr val="75707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○"/>
            </a:pPr>
            <a:r>
              <a:rPr lang="en-US" sz="2400">
                <a:solidFill>
                  <a:srgbClr val="757070"/>
                </a:solidFill>
              </a:rPr>
              <a:t>Adjust age factor so projections get a bit lower than actual</a:t>
            </a:r>
            <a:endParaRPr sz="2400">
              <a:solidFill>
                <a:srgbClr val="75707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/>
        </p:nvSpPr>
        <p:spPr>
          <a:xfrm>
            <a:off x="1153381" y="1079193"/>
            <a:ext cx="40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Projections</a:t>
            </a:r>
            <a:endParaRPr/>
          </a:p>
        </p:txBody>
      </p:sp>
      <p:sp>
        <p:nvSpPr>
          <p:cNvPr id="79" name="Google Shape;79;p23"/>
          <p:cNvSpPr txBox="1"/>
          <p:nvPr/>
        </p:nvSpPr>
        <p:spPr>
          <a:xfrm>
            <a:off x="1153382" y="1930940"/>
            <a:ext cx="94275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Past 3 Seasons of Data to predict upcoming season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5/4/3 weighting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Age Factor, centered around age 29 season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This round with just AVG/OBP/SLG/BB Rate/ K Rate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General rule of at least 400 PAs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Run Quick Linear Regression on Proj Stat vs Actual Stat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2018-2024 Projections</a:t>
            </a:r>
            <a:endParaRPr sz="2400">
              <a:solidFill>
                <a:srgbClr val="75707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/>
        </p:nvSpPr>
        <p:spPr>
          <a:xfrm>
            <a:off x="1153381" y="1079193"/>
            <a:ext cx="40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Linear Regressions</a:t>
            </a:r>
            <a:endParaRPr/>
          </a:p>
        </p:txBody>
      </p:sp>
      <p:sp>
        <p:nvSpPr>
          <p:cNvPr id="85" name="Google Shape;85;p24"/>
          <p:cNvSpPr txBox="1"/>
          <p:nvPr/>
        </p:nvSpPr>
        <p:spPr>
          <a:xfrm>
            <a:off x="1153382" y="1930940"/>
            <a:ext cx="94275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Run Quick Linear Regression on Proj Stat vs Actual Stat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Positive Slope between Proj Stat and Actual Stat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Good p-values in lin regression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Consistent residuals for 2018, 2019, 2023</a:t>
            </a:r>
            <a:endParaRPr sz="2400">
              <a:solidFill>
                <a:srgbClr val="75707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/>
        </p:nvSpPr>
        <p:spPr>
          <a:xfrm>
            <a:off x="1153375" y="525875"/>
            <a:ext cx="623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</a:t>
            </a: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2018</a:t>
            </a:r>
            <a:endParaRPr/>
          </a:p>
        </p:txBody>
      </p:sp>
      <p:sp>
        <p:nvSpPr>
          <p:cNvPr id="91" name="Google Shape;91;p25"/>
          <p:cNvSpPr txBox="1"/>
          <p:nvPr/>
        </p:nvSpPr>
        <p:spPr>
          <a:xfrm>
            <a:off x="1153382" y="1327290"/>
            <a:ext cx="9427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-8.7 % Avg Error in overall projections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Best model was SLG</a:t>
            </a:r>
            <a:endParaRPr sz="2400">
              <a:solidFill>
                <a:srgbClr val="75707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3035707"/>
            <a:ext cx="6096000" cy="320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98" y="3035700"/>
            <a:ext cx="526423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/>
        </p:nvSpPr>
        <p:spPr>
          <a:xfrm>
            <a:off x="1153375" y="525875"/>
            <a:ext cx="82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 2019 (Best Result)</a:t>
            </a:r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1153382" y="1327290"/>
            <a:ext cx="9427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-0.4 % Avg Error in overall projections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Best model was OBP</a:t>
            </a:r>
            <a:endParaRPr sz="2400">
              <a:solidFill>
                <a:srgbClr val="75707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00" y="2847135"/>
            <a:ext cx="6055926" cy="3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683375"/>
            <a:ext cx="5802400" cy="35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/>
        </p:nvSpPr>
        <p:spPr>
          <a:xfrm>
            <a:off x="1153375" y="525875"/>
            <a:ext cx="1050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 2020 (The Monkey Wrench)</a:t>
            </a:r>
            <a:endParaRPr b="1" sz="3200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1153374" y="1327300"/>
            <a:ext cx="10338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-11.4 % Avg Error in overall projections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COVID year, smaller sample, threshold 150 PAs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Positive Slope between Proj Stat and Actual Stat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Ok p-values in lin regression, some bigger residuals and outliers</a:t>
            </a:r>
            <a:endParaRPr sz="2400">
              <a:solidFill>
                <a:srgbClr val="75707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5" y="3429000"/>
            <a:ext cx="4956374" cy="27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99" y="3429000"/>
            <a:ext cx="4365822" cy="2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/>
        </p:nvSpPr>
        <p:spPr>
          <a:xfrm>
            <a:off x="1153375" y="525875"/>
            <a:ext cx="1050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 2021 </a:t>
            </a:r>
            <a:endParaRPr b="1" sz="3200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1153374" y="1327300"/>
            <a:ext cx="1033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-11.7 % Avg Error in overall projections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Affected by COVID Season, only 63 players meeting the three previous year’s PA threshold</a:t>
            </a:r>
            <a:endParaRPr sz="2400">
              <a:solidFill>
                <a:srgbClr val="757070"/>
              </a:solidFill>
            </a:endParaRPr>
          </a:p>
        </p:txBody>
      </p:sp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97200"/>
            <a:ext cx="6560275" cy="34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675" y="3034306"/>
            <a:ext cx="5410775" cy="330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/>
        </p:nvSpPr>
        <p:spPr>
          <a:xfrm>
            <a:off x="1153375" y="525875"/>
            <a:ext cx="1050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 2022 </a:t>
            </a:r>
            <a:endParaRPr b="1" sz="3200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1153374" y="1327300"/>
            <a:ext cx="1033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-32.1 % Avg Error in overall projections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Affected by COVID Season, only 65 players meeting the three previous year’s PA threshold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Some really bad outliers, Jonathan Schoop, Yoan Moncada, Jeimer Candelario</a:t>
            </a:r>
            <a:endParaRPr sz="2400">
              <a:solidFill>
                <a:srgbClr val="757070"/>
              </a:solidFill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300" y="3546375"/>
            <a:ext cx="4131781" cy="2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525" y="3712327"/>
            <a:ext cx="4131775" cy="23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1153375" y="525875"/>
            <a:ext cx="1050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Marcel Projection 2023 </a:t>
            </a:r>
            <a:endParaRPr b="1" sz="3200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1153374" y="1327300"/>
            <a:ext cx="1033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757070"/>
                </a:solidFill>
              </a:rPr>
              <a:t>-4.5 % Avg Error in overall projections</a:t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n-US" sz="2400">
                <a:solidFill>
                  <a:srgbClr val="757070"/>
                </a:solidFill>
              </a:rPr>
              <a:t>Much better with full sample size</a:t>
            </a:r>
            <a:endParaRPr sz="2400">
              <a:solidFill>
                <a:srgbClr val="757070"/>
              </a:solidFill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5" y="2705600"/>
            <a:ext cx="5688350" cy="30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0"/>
          <p:cNvPicPr preferRelativeResize="0"/>
          <p:nvPr/>
        </p:nvPicPr>
        <p:blipFill rotWithShape="1">
          <a:blip r:embed="rId4">
            <a:alphaModFix/>
          </a:blip>
          <a:srcRect b="0" l="4415" r="0" t="8575"/>
          <a:stretch/>
        </p:blipFill>
        <p:spPr>
          <a:xfrm>
            <a:off x="6276725" y="2476026"/>
            <a:ext cx="5779649" cy="33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B72"/>
      </a:accent1>
      <a:accent2>
        <a:srgbClr val="01D2DD"/>
      </a:accent2>
      <a:accent3>
        <a:srgbClr val="E9CA01"/>
      </a:accent3>
      <a:accent4>
        <a:srgbClr val="EF8006"/>
      </a:accent4>
      <a:accent5>
        <a:srgbClr val="F04C4C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