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3" r:id="rId4"/>
    <p:sldId id="292" r:id="rId5"/>
    <p:sldId id="282" r:id="rId6"/>
    <p:sldId id="285" r:id="rId7"/>
    <p:sldId id="258" r:id="rId8"/>
    <p:sldId id="286" r:id="rId9"/>
    <p:sldId id="261" r:id="rId10"/>
    <p:sldId id="287" r:id="rId11"/>
    <p:sldId id="294" r:id="rId12"/>
    <p:sldId id="267" r:id="rId13"/>
    <p:sldId id="289" r:id="rId14"/>
    <p:sldId id="293" r:id="rId15"/>
    <p:sldId id="295" r:id="rId16"/>
    <p:sldId id="296" r:id="rId17"/>
    <p:sldId id="301" r:id="rId18"/>
    <p:sldId id="300" r:id="rId19"/>
    <p:sldId id="297" r:id="rId20"/>
    <p:sldId id="298" r:id="rId21"/>
    <p:sldId id="299" r:id="rId22"/>
    <p:sldId id="288" r:id="rId23"/>
    <p:sldId id="270" r:id="rId24"/>
    <p:sldId id="273" r:id="rId25"/>
    <p:sldId id="290" r:id="rId26"/>
    <p:sldId id="275" r:id="rId27"/>
    <p:sldId id="27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1E275-5E6B-4EF3-ABCF-F02C7D6F431C}" type="datetimeFigureOut">
              <a:rPr lang="en-US" smtClean="0"/>
              <a:t>2/1/18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6B43E-95AC-4B34-B455-A74073542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2045-2457-4A5B-B5B2-86474FF79FAA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F9E0-5394-4AFD-A5C9-6039173A0519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BCE8-CBED-48BC-BB06-B97A71E58673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64F0-5B2C-4DDE-8790-6756A7311AF3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4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6AC0-A939-4431-9B37-EA11C6E9F8D2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5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923D-1084-4972-AAF3-FA626AB5B2B0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A4E2-B13F-4B75-92C6-98C87775AEE8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42EA-A27E-4C7E-9F7E-DEA502DF0864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9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EB86-6939-482B-B18A-79DA3F2D3635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FAE8-B57A-473E-8FD3-FE8777E83E22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FCAE-F139-4AFF-83E2-021690D6844F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9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50D6-E235-45A9-B44B-A89650D4F379}" type="datetime1">
              <a:rPr lang="en-US" smtClean="0"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Prevalence, predictors and economic consequences of no-shows. (n.d.). Retrieved from https://www.ncbi.nlm.nih.gov/pmc/articles/PMC4714455/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BAB5-6583-4D45-9680-C1646CD681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Speed Dating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Jose Reyes </a:t>
            </a:r>
          </a:p>
          <a:p>
            <a:r>
              <a:rPr lang="en-US" dirty="0" smtClean="0"/>
              <a:t>02/01/2018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Original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90732" y="1690688"/>
            <a:ext cx="4416743" cy="823912"/>
          </a:xfrm>
        </p:spPr>
        <p:txBody>
          <a:bodyPr anchor="t"/>
          <a:lstStyle/>
          <a:p>
            <a:r>
              <a:rPr lang="en-US" dirty="0" smtClean="0"/>
              <a:t>Revised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751443" y="3821113"/>
            <a:ext cx="689113" cy="79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195 columns and 8,378 rows.</a:t>
            </a:r>
          </a:p>
          <a:p>
            <a:endParaRPr lang="en-US" dirty="0"/>
          </a:p>
          <a:p>
            <a:r>
              <a:rPr lang="en-US" dirty="0" smtClean="0"/>
              <a:t>Missing data in key columns.</a:t>
            </a:r>
          </a:p>
          <a:p>
            <a:endParaRPr lang="en-US" dirty="0"/>
          </a:p>
          <a:p>
            <a:r>
              <a:rPr lang="en-US" dirty="0" smtClean="0"/>
              <a:t>Incorrect Binary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690731" y="2505075"/>
            <a:ext cx="4951141" cy="3684588"/>
          </a:xfrm>
        </p:spPr>
        <p:txBody>
          <a:bodyPr/>
          <a:lstStyle/>
          <a:p>
            <a:r>
              <a:rPr lang="en-US" dirty="0" smtClean="0"/>
              <a:t>35 columns and 4,184 rows.</a:t>
            </a:r>
          </a:p>
          <a:p>
            <a:endParaRPr lang="en-US" dirty="0"/>
          </a:p>
          <a:p>
            <a:r>
              <a:rPr lang="en-US" dirty="0" smtClean="0"/>
              <a:t>Imputed with most freq. value.</a:t>
            </a:r>
          </a:p>
          <a:p>
            <a:endParaRPr lang="en-US" dirty="0"/>
          </a:p>
          <a:p>
            <a:r>
              <a:rPr lang="en-US" dirty="0" smtClean="0"/>
              <a:t>Corrected to true binary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Participants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Demographics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1377951"/>
            <a:ext cx="8851900" cy="373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25" y="5430837"/>
            <a:ext cx="7569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Demographics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34" y="1825625"/>
            <a:ext cx="8313531" cy="43513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Social/Dating Habits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12" y="1825625"/>
            <a:ext cx="7400375" cy="43513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Social/Dating Habits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55" y="1825625"/>
            <a:ext cx="7581090" cy="4351338"/>
          </a:xfrm>
        </p:spPr>
      </p:pic>
    </p:spTree>
    <p:extLst>
      <p:ext uri="{BB962C8B-B14F-4D97-AF65-F5344CB8AC3E}">
        <p14:creationId xmlns:p14="http://schemas.microsoft.com/office/powerpoint/2010/main" val="45212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Participation Purpose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91" y="1825625"/>
            <a:ext cx="7774817" cy="4351338"/>
          </a:xfrm>
        </p:spPr>
      </p:pic>
    </p:spTree>
    <p:extLst>
      <p:ext uri="{BB962C8B-B14F-4D97-AF65-F5344CB8AC3E}">
        <p14:creationId xmlns:p14="http://schemas.microsoft.com/office/powerpoint/2010/main" val="199681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 The typical participant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26-years old</a:t>
            </a:r>
          </a:p>
          <a:p>
            <a:endParaRPr lang="en-US" dirty="0"/>
          </a:p>
          <a:p>
            <a:r>
              <a:rPr lang="en-US" dirty="0" smtClean="0"/>
              <a:t>Caucasian</a:t>
            </a:r>
          </a:p>
          <a:p>
            <a:endParaRPr lang="en-US" dirty="0"/>
          </a:p>
          <a:p>
            <a:r>
              <a:rPr lang="en-US" dirty="0" smtClean="0"/>
              <a:t>Inversely proportional dating/social habits:  goes out often, infrequently dates.</a:t>
            </a:r>
          </a:p>
          <a:p>
            <a:endParaRPr lang="en-US" dirty="0"/>
          </a:p>
          <a:p>
            <a:r>
              <a:rPr lang="en-US" dirty="0" smtClean="0"/>
              <a:t>Participation in speed-dating event is purely recreational.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1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4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“Yes” responses per event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9659"/>
            <a:ext cx="5181600" cy="406326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50" y="2826544"/>
            <a:ext cx="4940300" cy="2349500"/>
          </a:xfrm>
        </p:spPr>
      </p:pic>
    </p:spTree>
    <p:extLst>
      <p:ext uri="{BB962C8B-B14F-4D97-AF65-F5344CB8AC3E}">
        <p14:creationId xmlns:p14="http://schemas.microsoft.com/office/powerpoint/2010/main" val="130251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Studies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17" y="1825625"/>
            <a:ext cx="7904566" cy="4351338"/>
          </a:xfrm>
        </p:spPr>
      </p:pic>
    </p:spTree>
    <p:extLst>
      <p:ext uri="{BB962C8B-B14F-4D97-AF65-F5344CB8AC3E}">
        <p14:creationId xmlns:p14="http://schemas.microsoft.com/office/powerpoint/2010/main" val="36129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Studies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36" y="1825625"/>
            <a:ext cx="7495127" cy="4351338"/>
          </a:xfrm>
        </p:spPr>
      </p:pic>
    </p:spTree>
    <p:extLst>
      <p:ext uri="{BB962C8B-B14F-4D97-AF65-F5344CB8AC3E}">
        <p14:creationId xmlns:p14="http://schemas.microsoft.com/office/powerpoint/2010/main" val="145208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Training/Testing Set Creation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9883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Utilized Python’s </a:t>
            </a:r>
            <a:r>
              <a:rPr lang="en-US" dirty="0" err="1" smtClean="0"/>
              <a:t>Scikit</a:t>
            </a:r>
            <a:r>
              <a:rPr lang="en-US" dirty="0" smtClean="0"/>
              <a:t>-Learn machine learning library.</a:t>
            </a:r>
          </a:p>
          <a:p>
            <a:endParaRPr lang="en-US" dirty="0"/>
          </a:p>
          <a:p>
            <a:r>
              <a:rPr lang="en-US" dirty="0" smtClean="0"/>
              <a:t>Dataset was split into striated training and testing sets:</a:t>
            </a:r>
          </a:p>
          <a:p>
            <a:pPr lvl="1"/>
            <a:r>
              <a:rPr lang="en-US" dirty="0" smtClean="0"/>
              <a:t>Training set = </a:t>
            </a:r>
            <a:r>
              <a:rPr lang="en-US" dirty="0" smtClean="0"/>
              <a:t>80</a:t>
            </a:r>
            <a:r>
              <a:rPr lang="en-US" dirty="0" smtClean="0"/>
              <a:t>% of data</a:t>
            </a:r>
          </a:p>
          <a:p>
            <a:pPr lvl="1"/>
            <a:r>
              <a:rPr lang="en-US" dirty="0" smtClean="0"/>
              <a:t>Testing set = </a:t>
            </a:r>
            <a:r>
              <a:rPr lang="en-US" dirty="0" smtClean="0"/>
              <a:t>20</a:t>
            </a:r>
            <a:r>
              <a:rPr lang="en-US" dirty="0" smtClean="0"/>
              <a:t>% of data</a:t>
            </a:r>
          </a:p>
          <a:p>
            <a:pPr lvl="1"/>
            <a:endParaRPr lang="en-US" dirty="0"/>
          </a:p>
          <a:p>
            <a:r>
              <a:rPr lang="en-US" dirty="0" smtClean="0"/>
              <a:t>Target variable:  ”yes” partner response.</a:t>
            </a:r>
          </a:p>
          <a:p>
            <a:endParaRPr lang="en-US" dirty="0"/>
          </a:p>
          <a:p>
            <a:r>
              <a:rPr lang="en-US" dirty="0" smtClean="0"/>
              <a:t>Features:  Speed-Date Questionnaire ratings.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11" y="2230071"/>
            <a:ext cx="5068389" cy="291301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9989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Each algorithm was trained using the training set.</a:t>
            </a:r>
          </a:p>
          <a:p>
            <a:endParaRPr lang="en-US" dirty="0"/>
          </a:p>
          <a:p>
            <a:r>
              <a:rPr lang="en-US" dirty="0" smtClean="0"/>
              <a:t>Each algorithm was fitted to the testing set to assess model performance.</a:t>
            </a:r>
          </a:p>
          <a:p>
            <a:endParaRPr lang="en-US" dirty="0"/>
          </a:p>
          <a:p>
            <a:r>
              <a:rPr lang="en-US" dirty="0" smtClean="0"/>
              <a:t>Each algorithm was fine-tuned to improve performance.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216043"/>
            <a:ext cx="4114800" cy="365125"/>
          </a:xfrm>
        </p:spPr>
        <p:txBody>
          <a:bodyPr/>
          <a:lstStyle/>
          <a:p>
            <a:pPr algn="l"/>
            <a:r>
              <a:rPr lang="en-US" sz="1800" b="1" dirty="0" smtClean="0"/>
              <a:t>*Best Score</a:t>
            </a:r>
            <a:endParaRPr lang="en-US" sz="18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6777166"/>
              </p:ext>
            </p:extLst>
          </p:nvPr>
        </p:nvGraphicFramePr>
        <p:xfrm>
          <a:off x="6172200" y="1027906"/>
          <a:ext cx="5394158" cy="52570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06447"/>
                <a:gridCol w="2487711"/>
              </a:tblGrid>
              <a:tr h="332365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 Test Score</a:t>
                      </a:r>
                      <a:endParaRPr lang="en-US" dirty="0"/>
                    </a:p>
                  </a:txBody>
                  <a:tcPr/>
                </a:tc>
              </a:tr>
              <a:tr h="571139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78.14%</a:t>
                      </a:r>
                      <a:endParaRPr lang="en-US" dirty="0" smtClean="0"/>
                    </a:p>
                  </a:txBody>
                  <a:tcPr/>
                </a:tc>
              </a:tr>
              <a:tr h="571139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Boosted 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82.32%*</a:t>
                      </a:r>
                      <a:endParaRPr lang="en-US" b="1" dirty="0"/>
                    </a:p>
                  </a:txBody>
                  <a:tcPr/>
                </a:tc>
              </a:tr>
              <a:tr h="571139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82.20%</a:t>
                      </a:r>
                      <a:endParaRPr lang="en-US" dirty="0"/>
                    </a:p>
                  </a:txBody>
                  <a:tcPr/>
                </a:tc>
              </a:tr>
              <a:tr h="571139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80.41% </a:t>
                      </a:r>
                    </a:p>
                    <a:p>
                      <a:pPr algn="ctr"/>
                      <a:r>
                        <a:rPr lang="en-US" b="0" dirty="0" smtClean="0"/>
                        <a:t>(AUC = .8039)</a:t>
                      </a:r>
                      <a:endParaRPr lang="en-US" b="0" dirty="0" smtClean="0"/>
                    </a:p>
                  </a:txBody>
                  <a:tcPr/>
                </a:tc>
              </a:tr>
              <a:tr h="571139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w/ Standard Scaler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80.53%</a:t>
                      </a:r>
                    </a:p>
                    <a:p>
                      <a:pPr algn="ctr"/>
                      <a:r>
                        <a:rPr lang="en-US" dirty="0" smtClean="0"/>
                        <a:t>(AUC</a:t>
                      </a:r>
                      <a:r>
                        <a:rPr lang="en-US" baseline="0" dirty="0" smtClean="0"/>
                        <a:t> = .8053)</a:t>
                      </a:r>
                      <a:endParaRPr lang="en-US" dirty="0" smtClean="0"/>
                    </a:p>
                  </a:txBody>
                  <a:tcPr/>
                </a:tc>
              </a:tr>
              <a:tr h="581639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Logistics Regression w/ Standard</a:t>
                      </a:r>
                      <a:r>
                        <a:rPr lang="en-US" baseline="0" dirty="0" smtClean="0"/>
                        <a:t> Scaler &amp; less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80.65%</a:t>
                      </a:r>
                    </a:p>
                    <a:p>
                      <a:pPr algn="ctr"/>
                      <a:r>
                        <a:rPr lang="en-US" dirty="0" smtClean="0"/>
                        <a:t>(AUC =</a:t>
                      </a:r>
                      <a:r>
                        <a:rPr lang="en-US" baseline="0" dirty="0" smtClean="0"/>
                        <a:t> .8064)</a:t>
                      </a:r>
                      <a:endParaRPr lang="en-US" dirty="0"/>
                    </a:p>
                  </a:txBody>
                  <a:tcPr/>
                </a:tc>
              </a:tr>
              <a:tr h="581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Logistics Regression w/ Standard</a:t>
                      </a:r>
                      <a:r>
                        <a:rPr lang="en-US" baseline="0" dirty="0" smtClean="0"/>
                        <a:t> Scaler &amp; top 3 features.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76.70%</a:t>
                      </a:r>
                    </a:p>
                    <a:p>
                      <a:pPr algn="ctr"/>
                      <a:r>
                        <a:rPr lang="en-US" dirty="0" smtClean="0"/>
                        <a:t>(AUC</a:t>
                      </a:r>
                      <a:r>
                        <a:rPr lang="en-US" baseline="0" dirty="0" smtClean="0"/>
                        <a:t> = .7675)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Discussion/Recommendations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algorithm was the Gradient Boosted Decision Tree.  It performed the best in predicting a “yes” response from a femal</a:t>
            </a:r>
            <a:r>
              <a:rPr lang="en-US" dirty="0" smtClean="0"/>
              <a:t>e participant.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/>
              <a:t>score of </a:t>
            </a:r>
            <a:r>
              <a:rPr lang="en-US" dirty="0" smtClean="0"/>
              <a:t>82.32</a:t>
            </a:r>
            <a:r>
              <a:rPr lang="en-US" dirty="0" smtClean="0"/>
              <a:t>% </a:t>
            </a:r>
            <a:r>
              <a:rPr lang="en-US" dirty="0" smtClean="0"/>
              <a:t>is </a:t>
            </a:r>
            <a:r>
              <a:rPr lang="en-US" dirty="0" smtClean="0"/>
              <a:t>decent, but preferable if 90% or above.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52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additional data found in the dataset, namely hobbies/interests.  Do people with shared interests correlate with a positive match?</a:t>
            </a:r>
          </a:p>
          <a:p>
            <a:endParaRPr lang="en-US" dirty="0"/>
          </a:p>
          <a:p>
            <a:r>
              <a:rPr lang="en-US" dirty="0"/>
              <a:t>Collect additional data, namely a transcript of each 4-minute conversation for Natural Language Processing</a:t>
            </a:r>
            <a:r>
              <a:rPr lang="en-US" dirty="0" smtClean="0"/>
              <a:t>.  Can language predict a match?</a:t>
            </a:r>
          </a:p>
          <a:p>
            <a:endParaRPr lang="en-US" dirty="0"/>
          </a:p>
          <a:p>
            <a:r>
              <a:rPr lang="en-US" dirty="0" smtClean="0"/>
              <a:t>Collect non-invasive thermal imaging data to assess the </a:t>
            </a:r>
            <a:r>
              <a:rPr lang="en-US" dirty="0" err="1" smtClean="0"/>
              <a:t>genuiness</a:t>
            </a:r>
            <a:r>
              <a:rPr lang="en-US" dirty="0" smtClean="0"/>
              <a:t> of a “yes” response.  Can biological indicators predict a “yes” response?</a:t>
            </a:r>
          </a:p>
          <a:p>
            <a:endParaRPr lang="en-US" dirty="0"/>
          </a:p>
          <a:p>
            <a:r>
              <a:rPr lang="en-US" dirty="0" smtClean="0"/>
              <a:t>Utilize more sophisticated predictive techniques (Deep Learning/Neural Networks).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Modern-day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073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There’s a plethora of web-based dating apps!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Various </a:t>
            </a:r>
            <a:r>
              <a:rPr lang="en-US" dirty="0" smtClean="0"/>
              <a:t>dating apps/services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ersonality-based online dating:  </a:t>
            </a:r>
            <a:r>
              <a:rPr lang="en-US" dirty="0" err="1" smtClean="0"/>
              <a:t>Match.com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eHarmony.com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Location-based apps:  </a:t>
            </a:r>
            <a:r>
              <a:rPr lang="en-US" dirty="0" err="1" smtClean="0"/>
              <a:t>Happn</a:t>
            </a:r>
            <a:r>
              <a:rPr lang="en-US" dirty="0" smtClean="0"/>
              <a:t>, </a:t>
            </a:r>
            <a:r>
              <a:rPr lang="en-US" dirty="0" err="1" smtClean="0"/>
              <a:t>OkCupid</a:t>
            </a:r>
            <a:r>
              <a:rPr lang="en-US" dirty="0" smtClean="0"/>
              <a:t>, and Tinder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Online/Real-life Hybrid:  </a:t>
            </a:r>
            <a:r>
              <a:rPr lang="en-US" dirty="0" err="1" smtClean="0"/>
              <a:t>Match.com</a:t>
            </a:r>
            <a:r>
              <a:rPr lang="en-US" dirty="0" smtClean="0"/>
              <a:t>/Speed-Dating Events.</a:t>
            </a:r>
            <a:endParaRPr lang="en-US" baseline="30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Modern-Day Dating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dirty="0" smtClean="0"/>
              <a:t>hy such apps exist: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onvenient way to meet people.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Plenty of options!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Search potential mates based on like-minded preferences.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Dating App Short-comings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Profiles are often inactive.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Strictly a numbers game!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 attractive attributes not able to be communicated in a profile can be overlooked.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Solution:  Speed-Dating!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can </a:t>
            </a:r>
            <a:r>
              <a:rPr lang="en-US" dirty="0" smtClean="0"/>
              <a:t>analyze participant ratings/preferences in a speed-dating event we can :</a:t>
            </a:r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 smtClean="0"/>
              <a:t>the key factors that makes a man/woman attractive.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Provide guidance how to improve attractive factors for dating success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Predict whether a speed-dating match!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Using Python and </a:t>
            </a:r>
            <a:r>
              <a:rPr lang="en-US" dirty="0"/>
              <a:t>the </a:t>
            </a:r>
            <a:r>
              <a:rPr lang="en-US" dirty="0" smtClean="0"/>
              <a:t>Speed Dating dataset </a:t>
            </a:r>
            <a:r>
              <a:rPr lang="en-US" dirty="0" smtClean="0"/>
              <a:t>from the </a:t>
            </a:r>
            <a:r>
              <a:rPr lang="en-US" dirty="0" err="1" smtClean="0"/>
              <a:t>Kaggle</a:t>
            </a:r>
            <a:r>
              <a:rPr lang="en-US" dirty="0" smtClean="0"/>
              <a:t> website, we </a:t>
            </a:r>
            <a:r>
              <a:rPr lang="en-US" dirty="0"/>
              <a:t>will aim </a:t>
            </a:r>
            <a:r>
              <a:rPr lang="en-US" dirty="0" smtClean="0"/>
              <a:t>to predict whether </a:t>
            </a:r>
            <a:r>
              <a:rPr lang="en-US" dirty="0"/>
              <a:t>a </a:t>
            </a:r>
            <a:r>
              <a:rPr lang="en-US" dirty="0" smtClean="0"/>
              <a:t>female speed-dating </a:t>
            </a:r>
            <a:r>
              <a:rPr lang="en-US" dirty="0"/>
              <a:t>partner would </a:t>
            </a:r>
            <a:r>
              <a:rPr lang="en-US" dirty="0" smtClean="0"/>
              <a:t>like to see the male partner </a:t>
            </a:r>
            <a:r>
              <a:rPr lang="en-US" dirty="0"/>
              <a:t>again!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056"/>
            <a:ext cx="10515600" cy="4722917"/>
          </a:xfrm>
        </p:spPr>
        <p:txBody>
          <a:bodyPr>
            <a:normAutofit/>
          </a:bodyPr>
          <a:lstStyle/>
          <a:p>
            <a:r>
              <a:rPr lang="en-US" dirty="0" smtClean="0"/>
              <a:t>Dataset </a:t>
            </a:r>
            <a:r>
              <a:rPr lang="en-US" dirty="0" smtClean="0"/>
              <a:t>contains </a:t>
            </a:r>
            <a:r>
              <a:rPr lang="en-US" dirty="0" smtClean="0"/>
              <a:t>195</a:t>
            </a:r>
            <a:r>
              <a:rPr lang="en-US" dirty="0" smtClean="0"/>
              <a:t> columns and 8,378 </a:t>
            </a:r>
            <a:r>
              <a:rPr lang="en-US" dirty="0"/>
              <a:t>o</a:t>
            </a:r>
            <a:r>
              <a:rPr lang="en-US" dirty="0" smtClean="0"/>
              <a:t>bservations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Collection of ratings from </a:t>
            </a:r>
            <a:r>
              <a:rPr lang="en-US" dirty="0"/>
              <a:t>4-minute dating </a:t>
            </a:r>
            <a:r>
              <a:rPr lang="en-US" dirty="0" smtClean="0"/>
              <a:t>encounters over </a:t>
            </a:r>
            <a:r>
              <a:rPr lang="en-US" dirty="0"/>
              <a:t>twenty-one speed dating events</a:t>
            </a:r>
            <a:r>
              <a:rPr lang="en-US" dirty="0" smtClean="0"/>
              <a:t>, </a:t>
            </a:r>
            <a:r>
              <a:rPr lang="en-US" dirty="0"/>
              <a:t>held between </a:t>
            </a:r>
            <a:r>
              <a:rPr lang="en-US" dirty="0" smtClean="0"/>
              <a:t>Oct. </a:t>
            </a:r>
            <a:r>
              <a:rPr lang="en-US" dirty="0"/>
              <a:t>2002 and </a:t>
            </a:r>
            <a:r>
              <a:rPr lang="en-US" dirty="0" smtClean="0"/>
              <a:t>April. 2004.</a:t>
            </a:r>
          </a:p>
          <a:p>
            <a:endParaRPr lang="en-US" dirty="0"/>
          </a:p>
          <a:p>
            <a:r>
              <a:rPr lang="en-US" dirty="0" smtClean="0"/>
              <a:t>Participants are a mix of graduate and undergraduate students/faculty from Columbia University. </a:t>
            </a:r>
          </a:p>
          <a:p>
            <a:endParaRPr lang="en-US" dirty="0"/>
          </a:p>
          <a:p>
            <a:r>
              <a:rPr lang="en-US" dirty="0" smtClean="0"/>
              <a:t>551 </a:t>
            </a:r>
            <a:r>
              <a:rPr lang="en-US" dirty="0"/>
              <a:t>participants:  274 men &amp; 277 women.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Quality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clean dataset with minor exceptions: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Missing values in columns of interest.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Duplicate data:  same speed-date encounter from two perspectives, male and female.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Binary data not binary in columns of interest.  No explanation provided.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680</Words>
  <Application>Microsoft Macintosh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Office Theme</vt:lpstr>
      <vt:lpstr>The Speed Dating Experiment</vt:lpstr>
      <vt:lpstr>Introduction </vt:lpstr>
      <vt:lpstr>The Modern-day Dating</vt:lpstr>
      <vt:lpstr>Modern-Day Dating (con’t)</vt:lpstr>
      <vt:lpstr>The Solution:  Speed-Dating!</vt:lpstr>
      <vt:lpstr>The Dataset</vt:lpstr>
      <vt:lpstr>Dataset Inspection</vt:lpstr>
      <vt:lpstr>Data Wrangling</vt:lpstr>
      <vt:lpstr>Initial Data Quality Findings</vt:lpstr>
      <vt:lpstr>Data Wrangling</vt:lpstr>
      <vt:lpstr>The Participants</vt:lpstr>
      <vt:lpstr>Participant Demographics</vt:lpstr>
      <vt:lpstr>Participant Demographics (con’t)</vt:lpstr>
      <vt:lpstr>Participant Social/Dating Habits (con’t)</vt:lpstr>
      <vt:lpstr>Participant Social/Dating Habits (con’t)</vt:lpstr>
      <vt:lpstr>Participant Participation Purpose</vt:lpstr>
      <vt:lpstr>Summary:  The typical participant</vt:lpstr>
      <vt:lpstr>Inferential Statistics</vt:lpstr>
      <vt:lpstr>Participant “Yes” responses per event</vt:lpstr>
      <vt:lpstr>Correlation Studies</vt:lpstr>
      <vt:lpstr>Correlation Studies (con’t)</vt:lpstr>
      <vt:lpstr>Building the Algorithm</vt:lpstr>
      <vt:lpstr>Training/Testing Set Creation</vt:lpstr>
      <vt:lpstr>Results</vt:lpstr>
      <vt:lpstr>Discussion/Recommendations</vt:lpstr>
      <vt:lpstr>Discussion</vt:lpstr>
      <vt:lpstr>Recommendations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Prediciting Clinical No Shows in an Outpatient Setting</dc:title>
  <dc:creator>Jose Reyes</dc:creator>
  <cp:lastModifiedBy>Josefina Reyes</cp:lastModifiedBy>
  <cp:revision>58</cp:revision>
  <cp:lastPrinted>2018-02-02T06:14:32Z</cp:lastPrinted>
  <dcterms:created xsi:type="dcterms:W3CDTF">2017-04-21T20:46:32Z</dcterms:created>
  <dcterms:modified xsi:type="dcterms:W3CDTF">2018-02-02T08:46:26Z</dcterms:modified>
</cp:coreProperties>
</file>