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3" r:id="rId4"/>
    <p:sldId id="292" r:id="rId5"/>
    <p:sldId id="282" r:id="rId6"/>
    <p:sldId id="285" r:id="rId7"/>
    <p:sldId id="258" r:id="rId8"/>
    <p:sldId id="286" r:id="rId9"/>
    <p:sldId id="266" r:id="rId10"/>
    <p:sldId id="261" r:id="rId11"/>
    <p:sldId id="287" r:id="rId12"/>
    <p:sldId id="262" r:id="rId13"/>
    <p:sldId id="267" r:id="rId14"/>
    <p:sldId id="289" r:id="rId15"/>
    <p:sldId id="293" r:id="rId16"/>
    <p:sldId id="288" r:id="rId17"/>
    <p:sldId id="270" r:id="rId18"/>
    <p:sldId id="273" r:id="rId19"/>
    <p:sldId id="290" r:id="rId20"/>
    <p:sldId id="275" r:id="rId21"/>
    <p:sldId id="279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1E275-5E6B-4EF3-ABCF-F02C7D6F431C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6B43E-95AC-4B34-B455-A74073542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2045-2457-4A5B-B5B2-86474FF79FAA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F9E0-5394-4AFD-A5C9-6039173A0519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BCE8-CBED-48BC-BB06-B97A71E58673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64F0-5B2C-4DDE-8790-6756A7311AF3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4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AC0-A939-4431-9B37-EA11C6E9F8D2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5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923D-1084-4972-AAF3-FA626AB5B2B0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A4E2-B13F-4B75-92C6-98C87775AEE8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42EA-A27E-4C7E-9F7E-DEA502DF0864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9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EB86-6939-482B-B18A-79DA3F2D3635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FAE8-B57A-473E-8FD3-FE8777E83E22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FCAE-F139-4AFF-83E2-021690D6844F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9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50D6-E235-45A9-B44B-A89650D4F379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Introvert or Extrovert:  </a:t>
            </a:r>
            <a:br>
              <a:rPr lang="en-US" b="1" dirty="0" smtClean="0"/>
            </a:br>
            <a:r>
              <a:rPr lang="en-US" b="1" dirty="0" smtClean="0"/>
              <a:t>A Myers-Briggs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Jose Reyes </a:t>
            </a:r>
          </a:p>
          <a:p>
            <a:r>
              <a:rPr lang="en-US" dirty="0" smtClean="0"/>
              <a:t>02/01/2018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Quality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clean </a:t>
            </a:r>
            <a:r>
              <a:rPr lang="en-US" dirty="0" smtClean="0"/>
              <a:t>dataset with minor exceptions: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Posts separated by a triple pipe (“|||”)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Posts contain URLs, numeric data, and MBTI codes.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Posts contain a multiple of stop words (i.e. “the”, “of”, “a”, “though” </a:t>
            </a:r>
            <a:r>
              <a:rPr lang="mr-IN" dirty="0" smtClean="0"/>
              <a:t>…</a:t>
            </a:r>
            <a:r>
              <a:rPr lang="en-US" dirty="0" smtClean="0"/>
              <a:t> etc.)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Original Posts (Sample)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190601" y="1681163"/>
            <a:ext cx="4416743" cy="823912"/>
          </a:xfrm>
        </p:spPr>
        <p:txBody>
          <a:bodyPr anchor="t"/>
          <a:lstStyle/>
          <a:p>
            <a:r>
              <a:rPr lang="en-US" dirty="0" smtClean="0"/>
              <a:t>Cleansed Posts (Sample)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813951" y="3821113"/>
            <a:ext cx="689113" cy="79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01" y="2924916"/>
            <a:ext cx="3820582" cy="260067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08" y="2922887"/>
            <a:ext cx="3868407" cy="2602707"/>
          </a:xfrm>
        </p:spPr>
      </p:pic>
    </p:spTree>
    <p:extLst>
      <p:ext uri="{BB962C8B-B14F-4D97-AF65-F5344CB8AC3E}">
        <p14:creationId xmlns:p14="http://schemas.microsoft.com/office/powerpoint/2010/main" val="1688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data wrangling includes value </a:t>
            </a:r>
            <a:r>
              <a:rPr lang="en-US" dirty="0" smtClean="0"/>
              <a:t>transformation: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Creation of a 3rd column:  “</a:t>
            </a:r>
            <a:r>
              <a:rPr lang="en-US" b="1" dirty="0" smtClean="0"/>
              <a:t>Attitude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Denotes if user is Introvert or Extrovert, based on MBTI value.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If MBTI starts with “I,” user is Introvert.  If MBTI starts with “E,” user is Extrovert.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Creation of a 4</a:t>
            </a:r>
            <a:r>
              <a:rPr lang="en-US" baseline="30000" dirty="0" smtClean="0"/>
              <a:t>th</a:t>
            </a:r>
            <a:r>
              <a:rPr lang="en-US" dirty="0" smtClean="0"/>
              <a:t> column:  “</a:t>
            </a:r>
            <a:r>
              <a:rPr lang="en-US" b="1" dirty="0" err="1" smtClean="0"/>
              <a:t>word_qty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Denotes word count of the cleansed string.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0" y="2053340"/>
            <a:ext cx="5232920" cy="3544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841649"/>
            <a:ext cx="8763000" cy="7366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615788"/>
          </a:xfrm>
        </p:spPr>
      </p:pic>
    </p:spTree>
    <p:extLst>
      <p:ext uri="{BB962C8B-B14F-4D97-AF65-F5344CB8AC3E}">
        <p14:creationId xmlns:p14="http://schemas.microsoft.com/office/powerpoint/2010/main" val="13344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Word Count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6" y="2505075"/>
            <a:ext cx="5128691" cy="3684588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345723" cy="823912"/>
          </a:xfrm>
        </p:spPr>
        <p:txBody>
          <a:bodyPr/>
          <a:lstStyle/>
          <a:p>
            <a:r>
              <a:rPr lang="en-US" dirty="0" smtClean="0"/>
              <a:t>String Word Count </a:t>
            </a:r>
            <a:r>
              <a:rPr lang="en-US" smtClean="0"/>
              <a:t>Descriptive Statistics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92" y="3086414"/>
            <a:ext cx="3082498" cy="245554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Cloud of Introvert posts:  </a:t>
            </a:r>
            <a:r>
              <a:rPr lang="en-US" b="0" i="1" dirty="0" smtClean="0"/>
              <a:t>n=6,676</a:t>
            </a:r>
            <a:endParaRPr lang="en-US" b="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95930"/>
            <a:ext cx="5157787" cy="270287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Word Cloud of Extrovert posts:  </a:t>
            </a:r>
            <a:r>
              <a:rPr lang="en-US" b="0" i="1" dirty="0" smtClean="0"/>
              <a:t>n=1,999</a:t>
            </a:r>
            <a:endParaRPr lang="en-US" b="0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36" y="2988735"/>
            <a:ext cx="5155316" cy="271726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Training/Testing Set Creation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988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Utilized Python’s </a:t>
            </a:r>
            <a:r>
              <a:rPr lang="en-US" dirty="0" err="1" smtClean="0"/>
              <a:t>Scikit</a:t>
            </a:r>
            <a:r>
              <a:rPr lang="en-US" dirty="0" smtClean="0"/>
              <a:t>-Learn machine learning library.</a:t>
            </a:r>
          </a:p>
          <a:p>
            <a:endParaRPr lang="en-US" dirty="0"/>
          </a:p>
          <a:p>
            <a:r>
              <a:rPr lang="en-US" dirty="0" smtClean="0"/>
              <a:t>Dataset was split into striated training and testing sets:</a:t>
            </a:r>
          </a:p>
          <a:p>
            <a:pPr lvl="1"/>
            <a:r>
              <a:rPr lang="en-US" dirty="0" smtClean="0"/>
              <a:t>Training set = </a:t>
            </a:r>
            <a:r>
              <a:rPr lang="en-US" dirty="0" smtClean="0"/>
              <a:t>90</a:t>
            </a:r>
            <a:r>
              <a:rPr lang="en-US" dirty="0" smtClean="0"/>
              <a:t>% of data</a:t>
            </a:r>
          </a:p>
          <a:p>
            <a:pPr lvl="1"/>
            <a:r>
              <a:rPr lang="en-US" dirty="0" smtClean="0"/>
              <a:t>Testing set = </a:t>
            </a:r>
            <a:r>
              <a:rPr lang="en-US" dirty="0" smtClean="0"/>
              <a:t>10</a:t>
            </a:r>
            <a:r>
              <a:rPr lang="en-US" dirty="0" smtClean="0"/>
              <a:t>% of </a:t>
            </a:r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r>
              <a:rPr lang="en-US" dirty="0" smtClean="0"/>
              <a:t>Strings were transformed to numeric vectors: </a:t>
            </a:r>
            <a:r>
              <a:rPr lang="en-US" dirty="0" err="1" smtClean="0"/>
              <a:t>CountVectorizer</a:t>
            </a:r>
            <a:r>
              <a:rPr lang="en-US" dirty="0" smtClean="0"/>
              <a:t> &amp; </a:t>
            </a:r>
            <a:r>
              <a:rPr lang="en-US" dirty="0" err="1" smtClean="0"/>
              <a:t>TfidfVectorizer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11" y="2230071"/>
            <a:ext cx="5068389" cy="291301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9989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Each algorithm was trained using the training set.</a:t>
            </a:r>
          </a:p>
          <a:p>
            <a:endParaRPr lang="en-US" dirty="0"/>
          </a:p>
          <a:p>
            <a:r>
              <a:rPr lang="en-US" dirty="0" smtClean="0"/>
              <a:t>Each algorithm was fitted to the testing set to assess model performance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Each algorithm was fine-tuned to improve </a:t>
            </a:r>
            <a:r>
              <a:rPr lang="en-US" dirty="0" smtClean="0"/>
              <a:t>performance.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176963"/>
            <a:ext cx="4114800" cy="365125"/>
          </a:xfrm>
        </p:spPr>
        <p:txBody>
          <a:bodyPr/>
          <a:lstStyle/>
          <a:p>
            <a:pPr algn="l"/>
            <a:r>
              <a:rPr lang="en-US" sz="1800" b="1" dirty="0" smtClean="0"/>
              <a:t>*Best Score</a:t>
            </a:r>
            <a:endParaRPr lang="en-US" sz="18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8723466"/>
              </p:ext>
            </p:extLst>
          </p:nvPr>
        </p:nvGraphicFramePr>
        <p:xfrm>
          <a:off x="6172200" y="1449568"/>
          <a:ext cx="5394158" cy="44530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06447"/>
                <a:gridCol w="2487711"/>
              </a:tblGrid>
              <a:tr h="345953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 Test Score</a:t>
                      </a:r>
                      <a:endParaRPr lang="en-US" dirty="0"/>
                    </a:p>
                  </a:txBody>
                  <a:tcPr/>
                </a:tc>
              </a:tr>
              <a:tr h="817463"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 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77.76%</a:t>
                      </a:r>
                    </a:p>
                    <a:p>
                      <a:pPr algn="ctr"/>
                      <a:r>
                        <a:rPr lang="en-US" dirty="0" smtClean="0"/>
                        <a:t>(Count </a:t>
                      </a:r>
                      <a:r>
                        <a:rPr lang="en-US" dirty="0" err="1" smtClean="0"/>
                        <a:t>Vectorizer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817463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78.11%*</a:t>
                      </a:r>
                    </a:p>
                    <a:p>
                      <a:pPr algn="ctr"/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Tfidf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Vectorizer</a:t>
                      </a:r>
                      <a:r>
                        <a:rPr lang="en-US" b="0" baseline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</a:tr>
              <a:tr h="817463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Machines (SVM)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77.65%</a:t>
                      </a:r>
                    </a:p>
                    <a:p>
                      <a:pPr algn="ctr"/>
                      <a:r>
                        <a:rPr lang="en-US" dirty="0" smtClean="0"/>
                        <a:t>(Count/</a:t>
                      </a:r>
                      <a:r>
                        <a:rPr lang="en-US" dirty="0" err="1" smtClean="0"/>
                        <a:t>Tfidf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Vectorizers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817463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77.30%</a:t>
                      </a:r>
                    </a:p>
                    <a:p>
                      <a:pPr algn="ctr"/>
                      <a:r>
                        <a:rPr lang="en-US" dirty="0" smtClean="0"/>
                        <a:t>(Count </a:t>
                      </a:r>
                      <a:r>
                        <a:rPr lang="en-US" dirty="0" err="1" smtClean="0"/>
                        <a:t>Vectorizer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817463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76.96%</a:t>
                      </a:r>
                    </a:p>
                    <a:p>
                      <a:pPr algn="ctr"/>
                      <a:r>
                        <a:rPr lang="en-US" dirty="0" smtClean="0"/>
                        <a:t>(Count </a:t>
                      </a:r>
                      <a:r>
                        <a:rPr lang="en-US" dirty="0" err="1" smtClean="0"/>
                        <a:t>Vectorizer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Discussion/Recommendations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score of </a:t>
            </a:r>
            <a:r>
              <a:rPr lang="en-US" dirty="0" smtClean="0"/>
              <a:t>78.11% </a:t>
            </a:r>
            <a:r>
              <a:rPr lang="en-US" dirty="0" smtClean="0"/>
              <a:t>is not ideal for real-life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Dataset is highly skewed, too many introverted MBTIs.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limited data we’re unable to generate a meaningful </a:t>
            </a:r>
            <a:r>
              <a:rPr lang="en-US" dirty="0" smtClean="0"/>
              <a:t>model: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lack of a unique </a:t>
            </a:r>
            <a:r>
              <a:rPr lang="en-US" dirty="0" smtClean="0"/>
              <a:t>user</a:t>
            </a:r>
            <a:r>
              <a:rPr lang="en-US" dirty="0" smtClean="0"/>
              <a:t> </a:t>
            </a:r>
            <a:r>
              <a:rPr lang="en-US" dirty="0" smtClean="0"/>
              <a:t>identifier provides no </a:t>
            </a:r>
            <a:r>
              <a:rPr lang="en-US" dirty="0" smtClean="0"/>
              <a:t>knowledge potential duplicates.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socio-economic</a:t>
            </a:r>
            <a:r>
              <a:rPr lang="en-US" dirty="0" smtClean="0"/>
              <a:t>, demographic or </a:t>
            </a:r>
            <a:r>
              <a:rPr lang="en-US" dirty="0" smtClean="0"/>
              <a:t>time-series data provided.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523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Review user posts with higher scrutiny and remove remaining stop words.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Consolidate words with same root word (i.e. “testing”, “tested”, “test”).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Re-run study with equal amounts of introverted and extroverted participants.</a:t>
            </a:r>
          </a:p>
          <a:p>
            <a:endParaRPr lang="en-US" dirty="0"/>
          </a:p>
          <a:p>
            <a:r>
              <a:rPr lang="en-US" dirty="0" smtClean="0"/>
              <a:t>Collect additional data: demographic information and time spent generating posts.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07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ages scholars have </a:t>
            </a:r>
            <a:r>
              <a:rPr lang="en-US" dirty="0" smtClean="0"/>
              <a:t>studied &amp; aimed </a:t>
            </a:r>
            <a:r>
              <a:rPr lang="en-US" dirty="0"/>
              <a:t>to classify human </a:t>
            </a:r>
            <a:r>
              <a:rPr lang="en-US" dirty="0" smtClean="0"/>
              <a:t>personality.</a:t>
            </a:r>
          </a:p>
          <a:p>
            <a:endParaRPr lang="en-US" dirty="0"/>
          </a:p>
          <a:p>
            <a:r>
              <a:rPr lang="en-US" dirty="0" smtClean="0"/>
              <a:t>Various approaches:</a:t>
            </a:r>
            <a:endParaRPr lang="en-US" dirty="0" smtClean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Humorism</a:t>
            </a:r>
            <a:r>
              <a:rPr lang="en-US" dirty="0" smtClean="0"/>
              <a:t>:  Ancient Greeks used the balance of body fluids to classify personality.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Phrenology/Physiognomy:  Classify personality based on outward appearance.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Psychological:  Myers-Briggs, Rorschach, and Thematic </a:t>
            </a:r>
            <a:r>
              <a:rPr lang="en-US" dirty="0" smtClean="0"/>
              <a:t>Apperception </a:t>
            </a:r>
            <a:r>
              <a:rPr lang="en-US" dirty="0" smtClean="0"/>
              <a:t>Test (TAT).</a:t>
            </a:r>
            <a:endParaRPr lang="en-US" baseline="30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Reasons why:</a:t>
            </a:r>
          </a:p>
          <a:p>
            <a:endParaRPr lang="en-US" dirty="0"/>
          </a:p>
          <a:p>
            <a:pPr lvl="1"/>
            <a:r>
              <a:rPr lang="en-US" dirty="0" smtClean="0"/>
              <a:t>Form an accurate picture of an individual.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personality is know, easy to predict future actions.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Easy to identify preferred preferences.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Time-consuming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Issues of low-reliability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Issues of low-validity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can </a:t>
            </a:r>
            <a:r>
              <a:rPr lang="en-US" dirty="0" smtClean="0"/>
              <a:t>analyze social media posts to assess personality</a:t>
            </a:r>
            <a:r>
              <a:rPr lang="en-US" dirty="0" smtClean="0"/>
              <a:t> </a:t>
            </a:r>
            <a:r>
              <a:rPr lang="en-US" dirty="0" smtClean="0"/>
              <a:t>we can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 smtClean="0"/>
              <a:t>key words/speech patterns that determine personality type.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Firms can use findings to better target marketing campaigns.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Education institutions can better tailor their lessons to students of different personality types.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Using Python and </a:t>
            </a:r>
            <a:r>
              <a:rPr lang="en-US" dirty="0"/>
              <a:t>the </a:t>
            </a:r>
            <a:r>
              <a:rPr lang="en-US" dirty="0" smtClean="0"/>
              <a:t>Myers-Briggs Personality Indicator dataset from the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  <a:r>
              <a:rPr lang="en-US" dirty="0" smtClean="0"/>
              <a:t>we </a:t>
            </a:r>
            <a:r>
              <a:rPr lang="en-US" dirty="0"/>
              <a:t>will aim to </a:t>
            </a:r>
            <a:r>
              <a:rPr lang="en-US" dirty="0" smtClean="0"/>
              <a:t>classify people as Introverts or Extroverts using text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056"/>
            <a:ext cx="10515600" cy="4722917"/>
          </a:xfrm>
        </p:spPr>
        <p:txBody>
          <a:bodyPr>
            <a:normAutofit/>
          </a:bodyPr>
          <a:lstStyle/>
          <a:p>
            <a:r>
              <a:rPr lang="en-US" dirty="0" smtClean="0"/>
              <a:t>Dataset c</a:t>
            </a:r>
            <a:r>
              <a:rPr lang="en-US" dirty="0" smtClean="0"/>
              <a:t>ontains </a:t>
            </a:r>
            <a:r>
              <a:rPr lang="en-US" dirty="0"/>
              <a:t>2</a:t>
            </a:r>
            <a:r>
              <a:rPr lang="en-US" dirty="0" smtClean="0"/>
              <a:t> columns: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collection of a user’s internet posts, concatenated as a string.</a:t>
            </a:r>
          </a:p>
          <a:p>
            <a:pPr lvl="1"/>
            <a:r>
              <a:rPr lang="en-US" dirty="0" smtClean="0"/>
              <a:t>The user’s Myers-Briggs Personality Identifier (MBTI).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8,675 Observations</a:t>
            </a:r>
          </a:p>
          <a:p>
            <a:endParaRPr lang="en-US" dirty="0"/>
          </a:p>
          <a:p>
            <a:r>
              <a:rPr lang="en-US" dirty="0" smtClean="0"/>
              <a:t>Sample posts: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6499"/>
            <a:ext cx="10058400" cy="20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observation is a unique </a:t>
            </a:r>
            <a:r>
              <a:rPr lang="en-US" dirty="0" smtClean="0"/>
              <a:t>observation, no unique identifier.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user posts are truly self-reported, no high jacked accounts.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user posts were posted over time, not all posts in one day.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668</Words>
  <Application>Microsoft Macintosh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Mangal</vt:lpstr>
      <vt:lpstr>Arial</vt:lpstr>
      <vt:lpstr>Office Theme</vt:lpstr>
      <vt:lpstr>Introvert or Extrovert:   A Myers-Briggs Experiment</vt:lpstr>
      <vt:lpstr>Introduction </vt:lpstr>
      <vt:lpstr>Human Personality</vt:lpstr>
      <vt:lpstr>Assessing Personality</vt:lpstr>
      <vt:lpstr>The Solution</vt:lpstr>
      <vt:lpstr>The Dataset</vt:lpstr>
      <vt:lpstr>Dataset Inspection</vt:lpstr>
      <vt:lpstr>Data Wrangling</vt:lpstr>
      <vt:lpstr>Assumptions</vt:lpstr>
      <vt:lpstr>Initial Data Quality Findings</vt:lpstr>
      <vt:lpstr>Data Wrangling</vt:lpstr>
      <vt:lpstr>Data Wrangling (con’t)</vt:lpstr>
      <vt:lpstr>Inferential Statistics</vt:lpstr>
      <vt:lpstr>Inferential Statistics (con’t)</vt:lpstr>
      <vt:lpstr>Inferential Statistics (con’t)</vt:lpstr>
      <vt:lpstr>Building the Algorithm</vt:lpstr>
      <vt:lpstr>Training/Testing Set Creation</vt:lpstr>
      <vt:lpstr>Results</vt:lpstr>
      <vt:lpstr>Discussion/Recommendations</vt:lpstr>
      <vt:lpstr>Discussion</vt:lpstr>
      <vt:lpstr>Recommendations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Prediciting Clinical No Shows in an Outpatient Setting</dc:title>
  <dc:creator>Jose Reyes</dc:creator>
  <cp:lastModifiedBy>Josefina Reyes</cp:lastModifiedBy>
  <cp:revision>45</cp:revision>
  <cp:lastPrinted>2018-02-02T06:14:32Z</cp:lastPrinted>
  <dcterms:created xsi:type="dcterms:W3CDTF">2017-04-21T20:46:32Z</dcterms:created>
  <dcterms:modified xsi:type="dcterms:W3CDTF">2018-02-02T06:16:42Z</dcterms:modified>
</cp:coreProperties>
</file>