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0"/>
  </p:notesMasterIdLst>
  <p:handoutMasterIdLst>
    <p:handoutMasterId r:id="rId21"/>
  </p:handoutMasterIdLst>
  <p:sldIdLst>
    <p:sldId id="256" r:id="rId2"/>
    <p:sldId id="257" r:id="rId3"/>
    <p:sldId id="258" r:id="rId4"/>
    <p:sldId id="259" r:id="rId5"/>
    <p:sldId id="260" r:id="rId6"/>
    <p:sldId id="262" r:id="rId7"/>
    <p:sldId id="266" r:id="rId8"/>
    <p:sldId id="265" r:id="rId9"/>
    <p:sldId id="264" r:id="rId10"/>
    <p:sldId id="263" r:id="rId11"/>
    <p:sldId id="269" r:id="rId12"/>
    <p:sldId id="268" r:id="rId13"/>
    <p:sldId id="261" r:id="rId14"/>
    <p:sldId id="272" r:id="rId15"/>
    <p:sldId id="271" r:id="rId16"/>
    <p:sldId id="274"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0369F5-DEA9-4529-9F89-4EE04D16EB58}">
          <p14:sldIdLst>
            <p14:sldId id="256"/>
            <p14:sldId id="257"/>
            <p14:sldId id="258"/>
            <p14:sldId id="259"/>
            <p14:sldId id="260"/>
            <p14:sldId id="262"/>
            <p14:sldId id="266"/>
            <p14:sldId id="265"/>
            <p14:sldId id="264"/>
            <p14:sldId id="263"/>
            <p14:sldId id="269"/>
            <p14:sldId id="268"/>
          </p14:sldIdLst>
        </p14:section>
        <p14:section name="Update" id="{F3AB6378-B591-4AA7-9ED5-42A962D5E3E0}">
          <p14:sldIdLst>
            <p14:sldId id="261"/>
            <p14:sldId id="272"/>
            <p14:sldId id="271"/>
            <p14:sldId id="274"/>
            <p14:sldId id="270"/>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Reyes" initials="CR" lastIdx="1" clrIdx="0">
    <p:extLst>
      <p:ext uri="{19B8F6BF-5375-455C-9EA6-DF929625EA0E}">
        <p15:presenceInfo xmlns:p15="http://schemas.microsoft.com/office/powerpoint/2012/main" userId="Carlos Reyes" providerId="None"/>
      </p:ext>
    </p:extLst>
  </p:cmAuthor>
  <p:cmAuthor id="2" name="Carlos Reyes" initials="CR [2]" lastIdx="2" clrIdx="1">
    <p:extLst>
      <p:ext uri="{19B8F6BF-5375-455C-9EA6-DF929625EA0E}">
        <p15:presenceInfo xmlns:p15="http://schemas.microsoft.com/office/powerpoint/2012/main" userId="S::carlos.reyes@hansrobot.de::9ff7e821-6406-4270-b42c-1ba105b6df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1-15T10:27:35.921" idx="1">
    <p:pos x="6172" y="1585"/>
    <p:text>Add the command handler</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1-15T10:29:48.491" idx="2">
    <p:pos x="6237" y="1543"/>
    <p:text>Add the command handler</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4T21:19:41.637" idx="1">
    <p:pos x="4520" y="1722"/>
    <p:text>MLP Multilayer perceptrons are usually fully conneceted networks. they are a class of feedforward artificial neural network ANN
CNN are convolutional networks within the class of deep neural networks.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8215532-1488-46F6-842D-C4C4D2D020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A0824291-5A7D-4096-9F4C-2E3FCC576D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9113A-7257-4478-9642-A63128F032EC}" type="datetimeFigureOut">
              <a:rPr lang="es-ES" smtClean="0"/>
              <a:t>15/01/2021</a:t>
            </a:fld>
            <a:endParaRPr lang="es-ES"/>
          </a:p>
        </p:txBody>
      </p:sp>
      <p:sp>
        <p:nvSpPr>
          <p:cNvPr id="4" name="Marcador de pie de página 3">
            <a:extLst>
              <a:ext uri="{FF2B5EF4-FFF2-40B4-BE49-F238E27FC236}">
                <a16:creationId xmlns:a16="http://schemas.microsoft.com/office/drawing/2014/main" id="{3A557326-806E-445F-982F-FB2E89AD5C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D0112DD-4908-4FD0-B97D-E212E4E5C7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A44280-9D84-4C79-81F2-B1DCE7BD2EDE}" type="slidenum">
              <a:rPr lang="es-ES" smtClean="0"/>
              <a:t>‹#›</a:t>
            </a:fld>
            <a:endParaRPr lang="es-ES"/>
          </a:p>
        </p:txBody>
      </p:sp>
    </p:spTree>
    <p:extLst>
      <p:ext uri="{BB962C8B-B14F-4D97-AF65-F5344CB8AC3E}">
        <p14:creationId xmlns:p14="http://schemas.microsoft.com/office/powerpoint/2010/main" val="3859728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41A8D-0182-49B4-9F66-775413DC9323}" type="datetimeFigureOut">
              <a:rPr lang="es-ES" smtClean="0"/>
              <a:t>15/01/2021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1A7AA-DBBA-413A-8C5F-AA0A98065239}" type="slidenum">
              <a:rPr lang="es-ES" smtClean="0"/>
              <a:t>‹#›</a:t>
            </a:fld>
            <a:endParaRPr lang="es-ES"/>
          </a:p>
        </p:txBody>
      </p:sp>
    </p:spTree>
    <p:extLst>
      <p:ext uri="{BB962C8B-B14F-4D97-AF65-F5344CB8AC3E}">
        <p14:creationId xmlns:p14="http://schemas.microsoft.com/office/powerpoint/2010/main" val="16426006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382ACD-3E02-499E-AC74-0A3A6DC0D8F5}"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95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415AD-B491-4DAA-AE7E-6FB179581335}"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20389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7162C6-B5B2-4A59-B884-E4ACF1CD7B3D}"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7223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7B0A4-03D9-46F8-9964-03C07FAC657C}"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207302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5A886B-C9FB-4D4B-AFA8-A9CA531BC004}"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9A95B-EA43-4B6A-9361-885D009C1DA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08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2D5C8-F36C-4778-80C2-438CCB99F65F}" type="datetime1">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136823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7B833-928E-49DE-8AB0-10354F4F9C6A}" type="datetime1">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609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1DBED-E7F8-4574-B346-2F83C7FF7453}" type="datetime1">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131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E2F220-AF2F-465D-8779-E52E45293D35}" type="datetime1">
              <a:rPr lang="en-US" smtClean="0"/>
              <a:t>1/15/2021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41273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695029-AE16-4E75-A986-842439919F7C}" type="datetime1">
              <a:rPr lang="en-US" smtClean="0"/>
              <a:t>1/15/2021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79A95B-EA43-4B6A-9361-885D009C1DA8}" type="slidenum">
              <a:rPr lang="en-US" smtClean="0"/>
              <a:t>‹#›</a:t>
            </a:fld>
            <a:endParaRPr lang="en-US"/>
          </a:p>
        </p:txBody>
      </p:sp>
    </p:spTree>
    <p:extLst>
      <p:ext uri="{BB962C8B-B14F-4D97-AF65-F5344CB8AC3E}">
        <p14:creationId xmlns:p14="http://schemas.microsoft.com/office/powerpoint/2010/main" val="349306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589BB-7BFD-4873-A7F1-1383331D1DFE}" type="datetime1">
              <a:rPr lang="en-US" smtClean="0"/>
              <a:t>1/15/2021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79A95B-EA43-4B6A-9361-885D009C1DA8}" type="slidenum">
              <a:rPr lang="en-US" smtClean="0"/>
              <a:t>‹#›</a:t>
            </a:fld>
            <a:endParaRPr lang="en-US"/>
          </a:p>
        </p:txBody>
      </p:sp>
    </p:spTree>
    <p:extLst>
      <p:ext uri="{BB962C8B-B14F-4D97-AF65-F5344CB8AC3E}">
        <p14:creationId xmlns:p14="http://schemas.microsoft.com/office/powerpoint/2010/main" val="375196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843F84-06EA-471C-9D14-974FF349CC55}" type="datetime1">
              <a:rPr lang="en-US" smtClean="0"/>
              <a:t>1/15/2021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79A95B-EA43-4B6A-9361-885D009C1D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301034"/>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Topic proposal</a:t>
            </a:r>
          </a:p>
        </p:txBody>
      </p:sp>
      <p:sp>
        <p:nvSpPr>
          <p:cNvPr id="3" name="Subtitle 2"/>
          <p:cNvSpPr>
            <a:spLocks noGrp="1"/>
          </p:cNvSpPr>
          <p:nvPr>
            <p:ph type="subTitle" idx="1"/>
          </p:nvPr>
        </p:nvSpPr>
        <p:spPr/>
        <p:txBody>
          <a:bodyPr/>
          <a:lstStyle/>
          <a:p>
            <a:r>
              <a:rPr lang="en-US" dirty="0"/>
              <a:t>Juan Carlos Reyes Andrade, ICS</a:t>
            </a:r>
            <a:br>
              <a:rPr lang="en-US" dirty="0"/>
            </a:br>
            <a:r>
              <a:rPr lang="en-US" sz="2400" dirty="0"/>
              <a:t>Draft rev. 2, </a:t>
            </a:r>
            <a:r>
              <a:rPr lang="en-US" dirty="0"/>
              <a:t>2021.01.15</a:t>
            </a:r>
          </a:p>
        </p:txBody>
      </p:sp>
    </p:spTree>
    <p:extLst>
      <p:ext uri="{BB962C8B-B14F-4D97-AF65-F5344CB8AC3E}">
        <p14:creationId xmlns:p14="http://schemas.microsoft.com/office/powerpoint/2010/main" val="200017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a:bodyPr>
          <a:lstStyle/>
          <a:p>
            <a:pPr lvl="1" fontAlgn="base"/>
            <a:r>
              <a:rPr lang="en-US" b="1" dirty="0"/>
              <a:t>Test Optimization for Embedded Systems</a:t>
            </a:r>
          </a:p>
          <a:p>
            <a:pPr lvl="1" fontAlgn="base"/>
            <a:r>
              <a:rPr lang="en-US" dirty="0"/>
              <a:t>Technology-Level Test Vector Generation</a:t>
            </a:r>
          </a:p>
          <a:p>
            <a:pPr lvl="1" fontAlgn="base"/>
            <a:r>
              <a:rPr lang="en-US" b="1" dirty="0"/>
              <a:t>Verifying Artificial Neural Networks</a:t>
            </a:r>
          </a:p>
          <a:p>
            <a:pPr lvl="1" fontAlgn="base"/>
            <a:r>
              <a:rPr lang="en-US" b="1" dirty="0"/>
              <a:t>Assessing the Performance of Embedded Machine Learning</a:t>
            </a:r>
          </a:p>
          <a:p>
            <a:endParaRPr lang="en-US" dirty="0"/>
          </a:p>
        </p:txBody>
      </p:sp>
      <p:sp>
        <p:nvSpPr>
          <p:cNvPr id="4" name="Marcador de número de diapositiva 3">
            <a:extLst>
              <a:ext uri="{FF2B5EF4-FFF2-40B4-BE49-F238E27FC236}">
                <a16:creationId xmlns:a16="http://schemas.microsoft.com/office/drawing/2014/main" id="{ABA972E5-496F-45A1-9DA4-F74A4A5B2D43}"/>
              </a:ext>
            </a:extLst>
          </p:cNvPr>
          <p:cNvSpPr>
            <a:spLocks noGrp="1"/>
          </p:cNvSpPr>
          <p:nvPr>
            <p:ph type="sldNum" sz="quarter" idx="12"/>
          </p:nvPr>
        </p:nvSpPr>
        <p:spPr/>
        <p:txBody>
          <a:bodyPr/>
          <a:lstStyle/>
          <a:p>
            <a:fld id="{CA79A95B-EA43-4B6A-9361-885D009C1DA8}" type="slidenum">
              <a:rPr lang="en-US" smtClean="0"/>
              <a:t>10</a:t>
            </a:fld>
            <a:endParaRPr lang="en-US"/>
          </a:p>
        </p:txBody>
      </p:sp>
    </p:spTree>
    <p:extLst>
      <p:ext uri="{BB962C8B-B14F-4D97-AF65-F5344CB8AC3E}">
        <p14:creationId xmlns:p14="http://schemas.microsoft.com/office/powerpoint/2010/main" val="92644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Institute of embedded systems at TUHH</a:t>
            </a:r>
          </a:p>
        </p:txBody>
      </p:sp>
      <p:sp>
        <p:nvSpPr>
          <p:cNvPr id="3" name="Content Placeholder 2"/>
          <p:cNvSpPr>
            <a:spLocks noGrp="1"/>
          </p:cNvSpPr>
          <p:nvPr>
            <p:ph idx="1"/>
          </p:nvPr>
        </p:nvSpPr>
        <p:spPr/>
        <p:txBody>
          <a:bodyPr>
            <a:normAutofit fontScale="62500" lnSpcReduction="20000"/>
          </a:bodyPr>
          <a:lstStyle/>
          <a:p>
            <a:pPr fontAlgn="base"/>
            <a:r>
              <a:rPr lang="en-US" b="1" dirty="0"/>
              <a:t>Test Optimization for Embedded Systems</a:t>
            </a:r>
          </a:p>
          <a:p>
            <a:pPr fontAlgn="base"/>
            <a:r>
              <a:rPr lang="en-US" dirty="0"/>
              <a:t>Embedded systems are not directly visible to the end user. However, they must be extremely reliable to guarantee correct behavior of larger technical systems. For this reason, elaborated test procedures are applied that successively validate each embedded system before shipping. </a:t>
            </a:r>
            <a:r>
              <a:rPr lang="en-US" b="1" dirty="0"/>
              <a:t>Individual hardware components, electrical interfaces and, finally, the functionality of the complete embedded system including software are incrementally tested. </a:t>
            </a:r>
            <a:r>
              <a:rPr lang="en-US" dirty="0"/>
              <a:t>The goal of this work is to work on testing data from a actually running testing process at an industrial partner's facilities in Hamburg.</a:t>
            </a:r>
          </a:p>
          <a:p>
            <a:pPr fontAlgn="base"/>
            <a:r>
              <a:rPr lang="en-US" b="1" dirty="0"/>
              <a:t>Technology-Level Test Vector Generation</a:t>
            </a:r>
          </a:p>
          <a:p>
            <a:pPr fontAlgn="base"/>
            <a:r>
              <a:rPr lang="en-US" dirty="0"/>
              <a:t>Test vectors for integrated circuits applied to each produced chip guarantee proper functionality and highest quality standards. More recent improvement in circuit technology and the use of advance approximate processing units makes a precise differentiation of good and bad chips on the logic level more and more difficult. The topic proposed here will consider low-level technology information for generating tests for advanced production processes and approximate hardware.</a:t>
            </a:r>
          </a:p>
          <a:p>
            <a:pPr fontAlgn="base"/>
            <a:r>
              <a:rPr lang="en-US" b="1" dirty="0"/>
              <a:t>Verifying Artificial Neural Networks</a:t>
            </a:r>
          </a:p>
          <a:p>
            <a:pPr fontAlgn="base"/>
            <a:r>
              <a:rPr lang="en-US" dirty="0"/>
              <a:t>Formally verifying the correctness of procedures and systems used in safety related areas is a must. Artificial neural networks have been proven very effective in solving many tasks in every day life. However, </a:t>
            </a:r>
            <a:r>
              <a:rPr lang="en-US" b="1" dirty="0"/>
              <a:t>methods deciding whether an artificial neural network never violates safety guarantees are only at their infancy. The goal of this work is to study the state-of-the-art in verifying correctness of artificial neural networks</a:t>
            </a:r>
            <a:r>
              <a:rPr lang="en-US" dirty="0"/>
              <a:t>.</a:t>
            </a:r>
          </a:p>
          <a:p>
            <a:pPr fontAlgn="base"/>
            <a:r>
              <a:rPr lang="en-US" b="1" dirty="0"/>
              <a:t>Assessing the Performance of Embedded Machine Learning</a:t>
            </a:r>
          </a:p>
          <a:p>
            <a:pPr fontAlgn="base"/>
            <a:r>
              <a:rPr lang="en-US" dirty="0"/>
              <a:t>Most suppliers of advanced embedded processing devices provide software libraries and hardware support to improve the performance of machine learning in embedded systems either for training classifiers, for applying learned classifiers or both. </a:t>
            </a:r>
            <a:r>
              <a:rPr lang="en-US" b="1" dirty="0"/>
              <a:t>But how efficient are these embedded platforms. The goal is to use and evaluate the performance of embedded machine learning platforms.</a:t>
            </a:r>
          </a:p>
          <a:p>
            <a:endParaRPr lang="en-US" dirty="0"/>
          </a:p>
        </p:txBody>
      </p:sp>
      <p:sp>
        <p:nvSpPr>
          <p:cNvPr id="4" name="Marcador de número de diapositiva 3">
            <a:extLst>
              <a:ext uri="{FF2B5EF4-FFF2-40B4-BE49-F238E27FC236}">
                <a16:creationId xmlns:a16="http://schemas.microsoft.com/office/drawing/2014/main" id="{730CB2DD-E9B3-453B-B9EA-9FA87388614B}"/>
              </a:ext>
            </a:extLst>
          </p:cNvPr>
          <p:cNvSpPr>
            <a:spLocks noGrp="1"/>
          </p:cNvSpPr>
          <p:nvPr>
            <p:ph type="sldNum" sz="quarter" idx="12"/>
          </p:nvPr>
        </p:nvSpPr>
        <p:spPr/>
        <p:txBody>
          <a:bodyPr/>
          <a:lstStyle/>
          <a:p>
            <a:fld id="{CA79A95B-EA43-4B6A-9361-885D009C1DA8}" type="slidenum">
              <a:rPr lang="en-US" smtClean="0"/>
              <a:t>11</a:t>
            </a:fld>
            <a:endParaRPr lang="en-US"/>
          </a:p>
        </p:txBody>
      </p:sp>
    </p:spTree>
    <p:extLst>
      <p:ext uri="{BB962C8B-B14F-4D97-AF65-F5344CB8AC3E}">
        <p14:creationId xmlns:p14="http://schemas.microsoft.com/office/powerpoint/2010/main" val="127610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015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94241"/>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64734"/>
            <a:ext cx="10058400" cy="4904360"/>
          </a:xfrm>
        </p:spPr>
        <p:txBody>
          <a:bodyPr>
            <a:normAutofit/>
          </a:bodyPr>
          <a:lstStyle/>
          <a:p>
            <a:r>
              <a:rPr lang="en-US" sz="1800" b="0" i="0" dirty="0" err="1">
                <a:solidFill>
                  <a:srgbClr val="000000"/>
                </a:solidFill>
                <a:effectLst/>
                <a:latin typeface="TimesNewRomanPSMT"/>
              </a:rPr>
              <a:t>FANNCortexM</a:t>
            </a:r>
            <a:r>
              <a:rPr lang="en-US" sz="1800" b="0" i="0" dirty="0">
                <a:solidFill>
                  <a:srgbClr val="000000"/>
                </a:solidFill>
                <a:effectLst/>
                <a:latin typeface="TimesNewRomanPSMT"/>
              </a:rPr>
              <a:t>: An Open Source Toolkit for Deployment of Multi-layer Neural Networks o ARM Cortex-M Family Microcontrollers</a:t>
            </a:r>
            <a:r>
              <a:rPr lang="en-US" dirty="0"/>
              <a:t> [1]</a:t>
            </a:r>
            <a:br>
              <a:rPr lang="en-US" dirty="0"/>
            </a:br>
            <a:endParaRPr lang="en-US" dirty="0"/>
          </a:p>
          <a:p>
            <a:r>
              <a:rPr lang="en-US" dirty="0"/>
              <a:t>FANN is a free open source neural network library that implements multi-layer ANNs in C. These can be ported and optimized in ARM Cortex-M architectures.</a:t>
            </a:r>
          </a:p>
          <a:p>
            <a:r>
              <a:rPr lang="en-US" dirty="0"/>
              <a:t>Tested with a 6-input, 3-class perceptron with 2 hidden layers and evaluation of a network with 1000 nodes and 47900 weights (256kB).</a:t>
            </a:r>
          </a:p>
          <a:p>
            <a:r>
              <a:rPr lang="en-US" dirty="0"/>
              <a:t>Presented process flow: create/obtain dataset, preprocessing, define/train NN, deploy on device.</a:t>
            </a:r>
          </a:p>
          <a:p>
            <a:r>
              <a:rPr lang="en-US" dirty="0"/>
              <a:t>(Still analyzing) </a:t>
            </a:r>
          </a:p>
          <a:p>
            <a:endParaRPr lang="en-US" dirty="0"/>
          </a:p>
        </p:txBody>
      </p:sp>
      <p:sp>
        <p:nvSpPr>
          <p:cNvPr id="4" name="Marcador de número de diapositiva 3">
            <a:extLst>
              <a:ext uri="{FF2B5EF4-FFF2-40B4-BE49-F238E27FC236}">
                <a16:creationId xmlns:a16="http://schemas.microsoft.com/office/drawing/2014/main" id="{3BA7A817-E41B-4992-961F-16A071A19ACE}"/>
              </a:ext>
            </a:extLst>
          </p:cNvPr>
          <p:cNvSpPr>
            <a:spLocks noGrp="1"/>
          </p:cNvSpPr>
          <p:nvPr>
            <p:ph type="sldNum" sz="quarter" idx="12"/>
          </p:nvPr>
        </p:nvSpPr>
        <p:spPr/>
        <p:txBody>
          <a:bodyPr/>
          <a:lstStyle/>
          <a:p>
            <a:fld id="{CA79A95B-EA43-4B6A-9361-885D009C1DA8}" type="slidenum">
              <a:rPr lang="en-US" smtClean="0"/>
              <a:t>13</a:t>
            </a:fld>
            <a:endParaRPr lang="en-US"/>
          </a:p>
        </p:txBody>
      </p:sp>
    </p:spTree>
    <p:extLst>
      <p:ext uri="{BB962C8B-B14F-4D97-AF65-F5344CB8AC3E}">
        <p14:creationId xmlns:p14="http://schemas.microsoft.com/office/powerpoint/2010/main" val="48530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899722" y="1846263"/>
            <a:ext cx="2452881" cy="4022725"/>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14</a:t>
            </a:fld>
            <a:endParaRPr lang="en-US"/>
          </a:p>
        </p:txBody>
      </p:sp>
      <p:sp>
        <p:nvSpPr>
          <p:cNvPr id="6" name="TextBox 5"/>
          <p:cNvSpPr txBox="1"/>
          <p:nvPr/>
        </p:nvSpPr>
        <p:spPr>
          <a:xfrm>
            <a:off x="1318054" y="2224216"/>
            <a:ext cx="2878609" cy="369332"/>
          </a:xfrm>
          <a:prstGeom prst="rect">
            <a:avLst/>
          </a:prstGeom>
          <a:noFill/>
        </p:spPr>
        <p:txBody>
          <a:bodyPr wrap="none" rtlCol="0">
            <a:spAutoFit/>
          </a:bodyPr>
          <a:lstStyle/>
          <a:p>
            <a:r>
              <a:rPr lang="en-US" dirty="0"/>
              <a:t>Process flow according to [1]</a:t>
            </a:r>
          </a:p>
        </p:txBody>
      </p:sp>
    </p:spTree>
    <p:extLst>
      <p:ext uri="{BB962C8B-B14F-4D97-AF65-F5344CB8AC3E}">
        <p14:creationId xmlns:p14="http://schemas.microsoft.com/office/powerpoint/2010/main" val="291410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1: details</a:t>
            </a:r>
          </a:p>
        </p:txBody>
      </p:sp>
      <p:sp>
        <p:nvSpPr>
          <p:cNvPr id="3" name="Content Placeholder 2"/>
          <p:cNvSpPr>
            <a:spLocks noGrp="1"/>
          </p:cNvSpPr>
          <p:nvPr>
            <p:ph idx="1"/>
          </p:nvPr>
        </p:nvSpPr>
        <p:spPr/>
        <p:txBody>
          <a:bodyPr/>
          <a:lstStyle/>
          <a:p>
            <a:r>
              <a:rPr lang="en-US" i="1" dirty="0"/>
              <a:t>Implementation of an ANN using </a:t>
            </a:r>
            <a:r>
              <a:rPr lang="en-US" i="1" dirty="0" err="1"/>
              <a:t>FANNCortexM</a:t>
            </a:r>
            <a:r>
              <a:rPr lang="en-US" i="1" dirty="0"/>
              <a:t> on an Axis Communication Hub to evaluate its performance and usage reliability within an </a:t>
            </a:r>
            <a:r>
              <a:rPr lang="en-US" i="1" dirty="0" err="1"/>
              <a:t>EtherCAT</a:t>
            </a:r>
            <a:r>
              <a:rPr lang="en-US" i="1" dirty="0"/>
              <a:t> Network.</a:t>
            </a:r>
          </a:p>
          <a:p>
            <a:pPr lvl="1"/>
            <a:r>
              <a:rPr lang="en-US" dirty="0"/>
              <a:t>Use a pre-trained NN with multi-layer </a:t>
            </a:r>
            <a:r>
              <a:rPr lang="en-US" dirty="0" err="1"/>
              <a:t>perceptrons</a:t>
            </a:r>
            <a:r>
              <a:rPr lang="en-US" dirty="0"/>
              <a:t> instead of deep convolutional networks for an application based on a sensor that does not produce images.</a:t>
            </a:r>
          </a:p>
          <a:p>
            <a:pPr lvl="1"/>
            <a:r>
              <a:rPr lang="en-US" dirty="0"/>
              <a:t>According to [1], it will be focused on define/train NN, deploy on device stages, using a given data set at an specific accuracy.</a:t>
            </a:r>
          </a:p>
          <a:p>
            <a:pPr lvl="1"/>
            <a:r>
              <a:rPr lang="en-US" dirty="0"/>
              <a:t>FANN conversion, </a:t>
            </a:r>
            <a:r>
              <a:rPr lang="en-US" dirty="0" err="1"/>
              <a:t>hyperparametrization</a:t>
            </a:r>
            <a:r>
              <a:rPr lang="en-US" dirty="0"/>
              <a:t>, identification of best network, FPU configuration, implementation to HW, measure performance and power.</a:t>
            </a:r>
          </a:p>
          <a:p>
            <a:pPr lvl="1"/>
            <a:endParaRPr lang="en-US" dirty="0"/>
          </a:p>
          <a:p>
            <a:pPr lvl="1"/>
            <a:r>
              <a:rPr lang="en-US" dirty="0"/>
              <a:t>Current Axis Communication Hub integrates a STM32F446RTE MCU with ARM Cortex-M4 architecture, has FPU and it is within the high-performance family ST processors. 512kB Flash/128+4KB RAM[2].</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15</a:t>
            </a:fld>
            <a:endParaRPr lang="en-US"/>
          </a:p>
        </p:txBody>
      </p:sp>
    </p:spTree>
    <p:extLst>
      <p:ext uri="{BB962C8B-B14F-4D97-AF65-F5344CB8AC3E}">
        <p14:creationId xmlns:p14="http://schemas.microsoft.com/office/powerpoint/2010/main" val="376422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2302"/>
          </a:xfrm>
        </p:spPr>
        <p:txBody>
          <a:bodyPr>
            <a:normAutofit fontScale="90000"/>
          </a:bodyPr>
          <a:lstStyle/>
          <a:p>
            <a:r>
              <a:rPr lang="en-US" dirty="0"/>
              <a:t>Notes from Papers</a:t>
            </a:r>
          </a:p>
        </p:txBody>
      </p:sp>
      <p:sp>
        <p:nvSpPr>
          <p:cNvPr id="3" name="Content Placeholder 2"/>
          <p:cNvSpPr>
            <a:spLocks noGrp="1"/>
          </p:cNvSpPr>
          <p:nvPr>
            <p:ph idx="1"/>
          </p:nvPr>
        </p:nvSpPr>
        <p:spPr>
          <a:xfrm>
            <a:off x="1097280" y="988906"/>
            <a:ext cx="10058400" cy="4023360"/>
          </a:xfrm>
        </p:spPr>
        <p:txBody>
          <a:bodyPr/>
          <a:lstStyle/>
          <a:p>
            <a:r>
              <a:rPr lang="en-US" dirty="0"/>
              <a:t>CMSIS-NN: Efficient Neural Network Kernels for Arm Cortex-M CPUs[3]</a:t>
            </a:r>
          </a:p>
          <a:p>
            <a:pPr marL="0" indent="0">
              <a:buNone/>
            </a:pPr>
            <a:endParaRPr lang="en-US" dirty="0"/>
          </a:p>
          <a:p>
            <a:r>
              <a:rPr lang="en-US" dirty="0"/>
              <a:t>Neural Network Kernel functions structure:</a:t>
            </a:r>
          </a:p>
          <a:p>
            <a:r>
              <a:rPr lang="en-US" dirty="0"/>
              <a:t>(Still analyzing) </a:t>
            </a:r>
          </a:p>
          <a:p>
            <a:endParaRPr lang="en-US" dirty="0"/>
          </a:p>
          <a:p>
            <a:endParaRPr lang="en-US" dirty="0"/>
          </a:p>
        </p:txBody>
      </p:sp>
      <p:sp>
        <p:nvSpPr>
          <p:cNvPr id="4" name="Slide Number Placeholder 3"/>
          <p:cNvSpPr>
            <a:spLocks noGrp="1"/>
          </p:cNvSpPr>
          <p:nvPr>
            <p:ph type="sldNum" sz="quarter" idx="12"/>
          </p:nvPr>
        </p:nvSpPr>
        <p:spPr/>
        <p:txBody>
          <a:bodyPr/>
          <a:lstStyle/>
          <a:p>
            <a:fld id="{CA79A95B-EA43-4B6A-9361-885D009C1DA8}" type="slidenum">
              <a:rPr lang="en-US" smtClean="0"/>
              <a:t>16</a:t>
            </a:fld>
            <a:endParaRPr lang="en-US"/>
          </a:p>
        </p:txBody>
      </p:sp>
      <p:pic>
        <p:nvPicPr>
          <p:cNvPr id="5" name="Picture 4"/>
          <p:cNvPicPr>
            <a:picLocks noChangeAspect="1"/>
          </p:cNvPicPr>
          <p:nvPr/>
        </p:nvPicPr>
        <p:blipFill>
          <a:blip r:embed="rId2"/>
          <a:stretch>
            <a:fillRect/>
          </a:stretch>
        </p:blipFill>
        <p:spPr>
          <a:xfrm>
            <a:off x="3392204" y="3225014"/>
            <a:ext cx="5657850" cy="2390775"/>
          </a:xfrm>
          <a:prstGeom prst="rect">
            <a:avLst/>
          </a:prstGeom>
        </p:spPr>
      </p:pic>
    </p:spTree>
    <p:extLst>
      <p:ext uri="{BB962C8B-B14F-4D97-AF65-F5344CB8AC3E}">
        <p14:creationId xmlns:p14="http://schemas.microsoft.com/office/powerpoint/2010/main" val="69371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CAC02-D639-40CE-9437-40D843CDFA80}"/>
              </a:ext>
            </a:extLst>
          </p:cNvPr>
          <p:cNvSpPr>
            <a:spLocks noGrp="1"/>
          </p:cNvSpPr>
          <p:nvPr>
            <p:ph type="title"/>
          </p:nvPr>
        </p:nvSpPr>
        <p:spPr/>
        <p:txBody>
          <a:bodyPr/>
          <a:lstStyle/>
          <a:p>
            <a:r>
              <a:rPr lang="es-ES" dirty="0" err="1"/>
              <a:t>References</a:t>
            </a:r>
            <a:endParaRPr lang="es-ES" dirty="0"/>
          </a:p>
        </p:txBody>
      </p:sp>
      <p:sp>
        <p:nvSpPr>
          <p:cNvPr id="3" name="Marcador de contenido 2">
            <a:extLst>
              <a:ext uri="{FF2B5EF4-FFF2-40B4-BE49-F238E27FC236}">
                <a16:creationId xmlns:a16="http://schemas.microsoft.com/office/drawing/2014/main" id="{8FAD0474-35F0-4ED7-8A9B-CA0451ACF7BD}"/>
              </a:ext>
            </a:extLst>
          </p:cNvPr>
          <p:cNvSpPr>
            <a:spLocks noGrp="1"/>
          </p:cNvSpPr>
          <p:nvPr>
            <p:ph idx="1"/>
          </p:nvPr>
        </p:nvSpPr>
        <p:spPr/>
        <p:txBody>
          <a:bodyPr/>
          <a:lstStyle/>
          <a:p>
            <a:r>
              <a:rPr lang="es-ES" dirty="0"/>
              <a:t>[1]	M. Magno, L. </a:t>
            </a:r>
            <a:r>
              <a:rPr lang="es-ES" dirty="0" err="1"/>
              <a:t>Cavigelli</a:t>
            </a:r>
            <a:r>
              <a:rPr lang="es-ES" dirty="0"/>
              <a:t>, P. Mayer, F. v. Hagen and L. </a:t>
            </a:r>
            <a:r>
              <a:rPr lang="es-ES" dirty="0" err="1"/>
              <a:t>Benini</a:t>
            </a:r>
            <a:r>
              <a:rPr lang="es-ES" dirty="0"/>
              <a:t>, "</a:t>
            </a:r>
            <a:r>
              <a:rPr lang="es-ES" dirty="0" err="1"/>
              <a:t>FANNCortexM</a:t>
            </a:r>
            <a:r>
              <a:rPr lang="es-ES" dirty="0"/>
              <a:t>: </a:t>
            </a:r>
            <a:r>
              <a:rPr lang="es-ES" dirty="0" err="1"/>
              <a:t>An</a:t>
            </a:r>
            <a:r>
              <a:rPr lang="es-ES" dirty="0"/>
              <a:t> Open </a:t>
            </a:r>
            <a:r>
              <a:rPr lang="es-ES" dirty="0" err="1"/>
              <a:t>Source</a:t>
            </a:r>
            <a:r>
              <a:rPr lang="es-ES" dirty="0"/>
              <a:t> </a:t>
            </a:r>
            <a:r>
              <a:rPr lang="es-ES" dirty="0" err="1"/>
              <a:t>Toolkit</a:t>
            </a:r>
            <a:r>
              <a:rPr lang="es-ES" dirty="0"/>
              <a:t> </a:t>
            </a:r>
            <a:r>
              <a:rPr lang="es-ES" dirty="0" err="1"/>
              <a:t>for</a:t>
            </a:r>
            <a:r>
              <a:rPr lang="es-ES" dirty="0"/>
              <a:t> </a:t>
            </a:r>
            <a:r>
              <a:rPr lang="es-ES" dirty="0" err="1"/>
              <a:t>Deployment</a:t>
            </a:r>
            <a:r>
              <a:rPr lang="es-ES" dirty="0"/>
              <a:t> </a:t>
            </a:r>
            <a:r>
              <a:rPr lang="es-ES" dirty="0" err="1"/>
              <a:t>of</a:t>
            </a:r>
            <a:r>
              <a:rPr lang="es-ES" dirty="0"/>
              <a:t> </a:t>
            </a:r>
            <a:r>
              <a:rPr lang="es-ES" dirty="0" err="1"/>
              <a:t>Multi-layer</a:t>
            </a:r>
            <a:r>
              <a:rPr lang="es-ES" dirty="0"/>
              <a:t> Neural Networks </a:t>
            </a:r>
            <a:r>
              <a:rPr lang="es-ES" dirty="0" err="1"/>
              <a:t>on</a:t>
            </a:r>
            <a:r>
              <a:rPr lang="es-ES" dirty="0"/>
              <a:t> ARM </a:t>
            </a:r>
            <a:r>
              <a:rPr lang="es-ES" dirty="0" err="1"/>
              <a:t>Cortex</a:t>
            </a:r>
            <a:r>
              <a:rPr lang="es-ES" dirty="0"/>
              <a:t>-M </a:t>
            </a:r>
            <a:r>
              <a:rPr lang="es-ES" dirty="0" err="1"/>
              <a:t>Family</a:t>
            </a:r>
            <a:r>
              <a:rPr lang="es-ES" dirty="0"/>
              <a:t> </a:t>
            </a:r>
            <a:r>
              <a:rPr lang="es-ES" dirty="0" err="1"/>
              <a:t>Microcontrollers</a:t>
            </a:r>
            <a:r>
              <a:rPr lang="es-ES" dirty="0"/>
              <a:t> : Performance </a:t>
            </a:r>
            <a:r>
              <a:rPr lang="es-ES" dirty="0" err="1"/>
              <a:t>Analysis</a:t>
            </a:r>
            <a:r>
              <a:rPr lang="es-ES" dirty="0"/>
              <a:t> </a:t>
            </a:r>
            <a:r>
              <a:rPr lang="es-ES" dirty="0" err="1"/>
              <a:t>with</a:t>
            </a:r>
            <a:r>
              <a:rPr lang="es-ES" dirty="0"/>
              <a:t> Stress </a:t>
            </a:r>
            <a:r>
              <a:rPr lang="es-ES" dirty="0" err="1"/>
              <a:t>Detection</a:t>
            </a:r>
            <a:r>
              <a:rPr lang="es-ES" dirty="0"/>
              <a:t>," 2019 IEEE 5th </a:t>
            </a:r>
            <a:r>
              <a:rPr lang="es-ES" dirty="0" err="1"/>
              <a:t>World</a:t>
            </a:r>
            <a:r>
              <a:rPr lang="es-ES" dirty="0"/>
              <a:t> </a:t>
            </a:r>
            <a:r>
              <a:rPr lang="es-ES" dirty="0" err="1"/>
              <a:t>Forum</a:t>
            </a:r>
            <a:r>
              <a:rPr lang="es-ES" dirty="0"/>
              <a:t> </a:t>
            </a:r>
            <a:r>
              <a:rPr lang="es-ES" dirty="0" err="1"/>
              <a:t>on</a:t>
            </a:r>
            <a:r>
              <a:rPr lang="es-ES" dirty="0"/>
              <a:t> Internet </a:t>
            </a:r>
            <a:r>
              <a:rPr lang="es-ES" dirty="0" err="1"/>
              <a:t>of</a:t>
            </a:r>
            <a:r>
              <a:rPr lang="es-ES" dirty="0"/>
              <a:t> </a:t>
            </a:r>
            <a:r>
              <a:rPr lang="es-ES" dirty="0" err="1"/>
              <a:t>Things</a:t>
            </a:r>
            <a:r>
              <a:rPr lang="es-ES" dirty="0"/>
              <a:t> (WF-</a:t>
            </a:r>
            <a:r>
              <a:rPr lang="es-ES" dirty="0" err="1"/>
              <a:t>IoT</a:t>
            </a:r>
            <a:r>
              <a:rPr lang="es-ES" dirty="0"/>
              <a:t>), Limerick, </a:t>
            </a:r>
            <a:r>
              <a:rPr lang="es-ES" dirty="0" err="1"/>
              <a:t>Ireland</a:t>
            </a:r>
            <a:r>
              <a:rPr lang="es-ES" dirty="0"/>
              <a:t>, 2019, pp. 793-798, </a:t>
            </a:r>
            <a:r>
              <a:rPr lang="es-ES" dirty="0" err="1"/>
              <a:t>doi</a:t>
            </a:r>
            <a:r>
              <a:rPr lang="es-ES" dirty="0"/>
              <a:t>: 10.1109/WF-IoT.2019.8767290.</a:t>
            </a:r>
          </a:p>
          <a:p>
            <a:r>
              <a:rPr lang="es-ES" dirty="0"/>
              <a:t>[2]	J. C. Reyes, “</a:t>
            </a:r>
            <a:r>
              <a:rPr lang="en-US" dirty="0"/>
              <a:t>Development of an embedded communication hub for sensor data acquisition in a robotic system</a:t>
            </a:r>
            <a:r>
              <a:rPr lang="es-ES" dirty="0"/>
              <a:t>”, </a:t>
            </a:r>
            <a:r>
              <a:rPr lang="es-ES" dirty="0" err="1"/>
              <a:t>September</a:t>
            </a:r>
            <a:r>
              <a:rPr lang="es-ES" dirty="0"/>
              <a:t> 2020, </a:t>
            </a:r>
            <a:r>
              <a:rPr lang="es-ES" dirty="0" err="1"/>
              <a:t>Research</a:t>
            </a:r>
            <a:r>
              <a:rPr lang="es-ES" dirty="0"/>
              <a:t> Project </a:t>
            </a:r>
            <a:r>
              <a:rPr lang="es-ES" dirty="0" err="1"/>
              <a:t>supervised</a:t>
            </a:r>
            <a:r>
              <a:rPr lang="es-ES" dirty="0"/>
              <a:t> </a:t>
            </a:r>
            <a:r>
              <a:rPr lang="es-ES" dirty="0" err="1"/>
              <a:t>by</a:t>
            </a:r>
            <a:r>
              <a:rPr lang="es-ES" dirty="0"/>
              <a:t> </a:t>
            </a:r>
            <a:r>
              <a:rPr lang="es-ES" dirty="0" err="1"/>
              <a:t>the</a:t>
            </a:r>
            <a:r>
              <a:rPr lang="es-ES" dirty="0"/>
              <a:t> </a:t>
            </a:r>
            <a:r>
              <a:rPr lang="es-ES" dirty="0" err="1"/>
              <a:t>Research</a:t>
            </a:r>
            <a:r>
              <a:rPr lang="es-ES" dirty="0"/>
              <a:t> </a:t>
            </a:r>
            <a:r>
              <a:rPr lang="es-ES" dirty="0" err="1"/>
              <a:t>Group</a:t>
            </a:r>
            <a:r>
              <a:rPr lang="es-ES" dirty="0"/>
              <a:t> </a:t>
            </a:r>
            <a:r>
              <a:rPr lang="es-ES" dirty="0" err="1"/>
              <a:t>smartPORT</a:t>
            </a:r>
            <a:r>
              <a:rPr lang="es-ES" dirty="0"/>
              <a:t> of </a:t>
            </a:r>
            <a:r>
              <a:rPr lang="es-ES" dirty="0" err="1"/>
              <a:t>the</a:t>
            </a:r>
            <a:r>
              <a:rPr lang="es-ES" dirty="0"/>
              <a:t> </a:t>
            </a:r>
            <a:r>
              <a:rPr lang="es-ES" dirty="0" err="1"/>
              <a:t>Hamburg</a:t>
            </a:r>
            <a:r>
              <a:rPr lang="es-ES" dirty="0"/>
              <a:t> </a:t>
            </a:r>
            <a:r>
              <a:rPr lang="es-ES" dirty="0" err="1"/>
              <a:t>University</a:t>
            </a:r>
            <a:r>
              <a:rPr lang="es-ES" dirty="0"/>
              <a:t> of </a:t>
            </a:r>
            <a:r>
              <a:rPr lang="es-ES" dirty="0" err="1"/>
              <a:t>Hamburg</a:t>
            </a:r>
            <a:r>
              <a:rPr lang="es-ES" dirty="0"/>
              <a:t> (TUHH)</a:t>
            </a:r>
          </a:p>
          <a:p>
            <a:r>
              <a:rPr lang="es-ES" dirty="0"/>
              <a:t>[3]	</a:t>
            </a:r>
            <a:r>
              <a:rPr lang="es-ES" dirty="0" err="1"/>
              <a:t>Lai</a:t>
            </a:r>
            <a:r>
              <a:rPr lang="es-ES" dirty="0"/>
              <a:t> L, Suda N, </a:t>
            </a:r>
            <a:r>
              <a:rPr lang="es-ES" dirty="0" err="1"/>
              <a:t>Chandra</a:t>
            </a:r>
            <a:r>
              <a:rPr lang="es-ES" dirty="0"/>
              <a:t> V. “</a:t>
            </a:r>
            <a:r>
              <a:rPr lang="es-ES" dirty="0" err="1"/>
              <a:t>Cmsis-nn</a:t>
            </a:r>
            <a:r>
              <a:rPr lang="es-ES" dirty="0"/>
              <a:t>: </a:t>
            </a:r>
            <a:r>
              <a:rPr lang="es-ES" dirty="0" err="1"/>
              <a:t>Efficient</a:t>
            </a:r>
            <a:r>
              <a:rPr lang="es-ES" dirty="0"/>
              <a:t> neural </a:t>
            </a:r>
            <a:r>
              <a:rPr lang="es-ES" dirty="0" err="1"/>
              <a:t>network</a:t>
            </a:r>
            <a:r>
              <a:rPr lang="es-ES" dirty="0"/>
              <a:t> </a:t>
            </a:r>
            <a:r>
              <a:rPr lang="es-ES" dirty="0" err="1"/>
              <a:t>kernels</a:t>
            </a:r>
            <a:r>
              <a:rPr lang="es-ES" dirty="0"/>
              <a:t> </a:t>
            </a:r>
            <a:r>
              <a:rPr lang="es-ES" dirty="0" err="1"/>
              <a:t>for</a:t>
            </a:r>
            <a:r>
              <a:rPr lang="es-ES" dirty="0"/>
              <a:t> </a:t>
            </a:r>
            <a:r>
              <a:rPr lang="es-ES" dirty="0" err="1"/>
              <a:t>arm</a:t>
            </a:r>
            <a:r>
              <a:rPr lang="es-ES" dirty="0"/>
              <a:t> </a:t>
            </a:r>
            <a:r>
              <a:rPr lang="es-ES" dirty="0" err="1"/>
              <a:t>cortex</a:t>
            </a:r>
            <a:r>
              <a:rPr lang="es-ES" dirty="0"/>
              <a:t>-m </a:t>
            </a:r>
            <a:r>
              <a:rPr lang="es-ES" dirty="0" err="1"/>
              <a:t>cpus</a:t>
            </a:r>
            <a:r>
              <a:rPr lang="es-ES" dirty="0"/>
              <a:t>.” </a:t>
            </a:r>
            <a:r>
              <a:rPr lang="es-ES" dirty="0" err="1"/>
              <a:t>arXiv</a:t>
            </a:r>
            <a:r>
              <a:rPr lang="es-ES" dirty="0"/>
              <a:t> </a:t>
            </a:r>
            <a:r>
              <a:rPr lang="es-ES" dirty="0" err="1"/>
              <a:t>preprint</a:t>
            </a:r>
            <a:r>
              <a:rPr lang="es-ES" dirty="0"/>
              <a:t> arXiv:1801.06601. 2018 Jan 19.</a:t>
            </a:r>
          </a:p>
        </p:txBody>
      </p:sp>
      <p:sp>
        <p:nvSpPr>
          <p:cNvPr id="4" name="Marcador de número de diapositiva 3">
            <a:extLst>
              <a:ext uri="{FF2B5EF4-FFF2-40B4-BE49-F238E27FC236}">
                <a16:creationId xmlns:a16="http://schemas.microsoft.com/office/drawing/2014/main" id="{5D554E22-3AF3-4D05-B4FD-A3B59C806140}"/>
              </a:ext>
            </a:extLst>
          </p:cNvPr>
          <p:cNvSpPr>
            <a:spLocks noGrp="1"/>
          </p:cNvSpPr>
          <p:nvPr>
            <p:ph type="sldNum" sz="quarter" idx="12"/>
          </p:nvPr>
        </p:nvSpPr>
        <p:spPr/>
        <p:txBody>
          <a:bodyPr/>
          <a:lstStyle/>
          <a:p>
            <a:fld id="{CA79A95B-EA43-4B6A-9361-885D009C1DA8}" type="slidenum">
              <a:rPr lang="en-US" smtClean="0"/>
              <a:t>17</a:t>
            </a:fld>
            <a:endParaRPr lang="en-US"/>
          </a:p>
        </p:txBody>
      </p:sp>
    </p:spTree>
    <p:extLst>
      <p:ext uri="{BB962C8B-B14F-4D97-AF65-F5344CB8AC3E}">
        <p14:creationId xmlns:p14="http://schemas.microsoft.com/office/powerpoint/2010/main" val="393027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8413"/>
          </a:xfrm>
        </p:spPr>
        <p:txBody>
          <a:bodyPr>
            <a:normAutofit fontScale="90000"/>
          </a:bodyPr>
          <a:lstStyle/>
          <a:p>
            <a:r>
              <a:rPr lang="en-US" dirty="0"/>
              <a:t>ST Portfolio</a:t>
            </a:r>
          </a:p>
        </p:txBody>
      </p:sp>
      <p:pic>
        <p:nvPicPr>
          <p:cNvPr id="5" name="Content Placeholder 4"/>
          <p:cNvPicPr>
            <a:picLocks noGrp="1" noChangeAspect="1"/>
          </p:cNvPicPr>
          <p:nvPr>
            <p:ph idx="1"/>
          </p:nvPr>
        </p:nvPicPr>
        <p:blipFill>
          <a:blip r:embed="rId2"/>
          <a:stretch>
            <a:fillRect/>
          </a:stretch>
        </p:blipFill>
        <p:spPr>
          <a:xfrm>
            <a:off x="2922959" y="836317"/>
            <a:ext cx="5000367" cy="5484778"/>
          </a:xfrm>
          <a:prstGeom prst="rect">
            <a:avLst/>
          </a:prstGeom>
        </p:spPr>
      </p:pic>
      <p:sp>
        <p:nvSpPr>
          <p:cNvPr id="4" name="Slide Number Placeholder 3"/>
          <p:cNvSpPr>
            <a:spLocks noGrp="1"/>
          </p:cNvSpPr>
          <p:nvPr>
            <p:ph type="sldNum" sz="quarter" idx="12"/>
          </p:nvPr>
        </p:nvSpPr>
        <p:spPr/>
        <p:txBody>
          <a:bodyPr/>
          <a:lstStyle/>
          <a:p>
            <a:fld id="{CA79A95B-EA43-4B6A-9361-885D009C1DA8}" type="slidenum">
              <a:rPr lang="en-US" smtClean="0"/>
              <a:t>18</a:t>
            </a:fld>
            <a:endParaRPr lang="en-US"/>
          </a:p>
        </p:txBody>
      </p:sp>
      <p:sp>
        <p:nvSpPr>
          <p:cNvPr id="6" name="Rectangle 5"/>
          <p:cNvSpPr/>
          <p:nvPr/>
        </p:nvSpPr>
        <p:spPr>
          <a:xfrm>
            <a:off x="6005384" y="2207741"/>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05383" y="4888737"/>
            <a:ext cx="1062681" cy="543697"/>
          </a:xfrm>
          <a:prstGeom prst="rect">
            <a:avLst/>
          </a:pr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34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1938"/>
          </a:xfrm>
        </p:spPr>
        <p:txBody>
          <a:bodyPr>
            <a:normAutofit fontScale="90000"/>
          </a:bodyPr>
          <a:lstStyle/>
          <a:p>
            <a:r>
              <a:rPr lang="en-US" dirty="0"/>
              <a:t>Axis communication hub’s current structure</a:t>
            </a:r>
          </a:p>
        </p:txBody>
      </p:sp>
      <p:sp>
        <p:nvSpPr>
          <p:cNvPr id="3" name="Content Placeholder 2"/>
          <p:cNvSpPr>
            <a:spLocks noGrp="1"/>
          </p:cNvSpPr>
          <p:nvPr>
            <p:ph idx="1"/>
          </p:nvPr>
        </p:nvSpPr>
        <p:spPr>
          <a:xfrm>
            <a:off x="1066800" y="1185035"/>
            <a:ext cx="10058400" cy="4789937"/>
          </a:xfrm>
        </p:spPr>
        <p:txBody>
          <a:bodyPr/>
          <a:lstStyle/>
          <a:p>
            <a:pPr lvl="1"/>
            <a:r>
              <a:rPr lang="en-US" dirty="0"/>
              <a:t>Highlights: network related tasks, event and command handler and peripheral control-related tasks. The board works within an </a:t>
            </a:r>
            <a:r>
              <a:rPr lang="en-US" dirty="0" err="1"/>
              <a:t>EtherCAT</a:t>
            </a:r>
            <a:r>
              <a:rPr lang="en-US" dirty="0"/>
              <a:t> control network in a 6-Axis Robot.</a:t>
            </a:r>
          </a:p>
          <a:p>
            <a:pPr lvl="1"/>
            <a:r>
              <a:rPr lang="en-US" dirty="0"/>
              <a:t>State machines structured such that they could be verifiable through software, e.g., UPPA (Verification software for FSMs)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775" y="2516115"/>
            <a:ext cx="7738567" cy="3838623"/>
          </a:xfrm>
          <a:prstGeom prst="rect">
            <a:avLst/>
          </a:prstGeom>
        </p:spPr>
      </p:pic>
      <p:sp>
        <p:nvSpPr>
          <p:cNvPr id="4" name="Marcador de número de diapositiva 3">
            <a:extLst>
              <a:ext uri="{FF2B5EF4-FFF2-40B4-BE49-F238E27FC236}">
                <a16:creationId xmlns:a16="http://schemas.microsoft.com/office/drawing/2014/main" id="{85D35542-7FFB-41F8-8078-58478FB5B0E7}"/>
              </a:ext>
            </a:extLst>
          </p:cNvPr>
          <p:cNvSpPr>
            <a:spLocks noGrp="1"/>
          </p:cNvSpPr>
          <p:nvPr>
            <p:ph type="sldNum" sz="quarter" idx="12"/>
          </p:nvPr>
        </p:nvSpPr>
        <p:spPr/>
        <p:txBody>
          <a:bodyPr/>
          <a:lstStyle/>
          <a:p>
            <a:fld id="{CA79A95B-EA43-4B6A-9361-885D009C1DA8}" type="slidenum">
              <a:rPr lang="en-US" smtClean="0"/>
              <a:t>2</a:t>
            </a:fld>
            <a:endParaRPr lang="en-US"/>
          </a:p>
        </p:txBody>
      </p:sp>
    </p:spTree>
    <p:extLst>
      <p:ext uri="{BB962C8B-B14F-4D97-AF65-F5344CB8AC3E}">
        <p14:creationId xmlns:p14="http://schemas.microsoft.com/office/powerpoint/2010/main" val="196663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34889"/>
          </a:xfrm>
        </p:spPr>
        <p:txBody>
          <a:bodyPr>
            <a:normAutofit/>
          </a:bodyPr>
          <a:lstStyle/>
          <a:p>
            <a:r>
              <a:rPr lang="en-US" sz="4000" dirty="0"/>
              <a:t>New feature within the structure</a:t>
            </a:r>
          </a:p>
        </p:txBody>
      </p:sp>
      <p:sp>
        <p:nvSpPr>
          <p:cNvPr id="3" name="Content Placeholder 2"/>
          <p:cNvSpPr>
            <a:spLocks noGrp="1"/>
          </p:cNvSpPr>
          <p:nvPr>
            <p:ph idx="1"/>
          </p:nvPr>
        </p:nvSpPr>
        <p:spPr>
          <a:xfrm>
            <a:off x="1066800" y="1175497"/>
            <a:ext cx="10058400" cy="4847602"/>
          </a:xfrm>
        </p:spPr>
        <p:txBody>
          <a:bodyPr/>
          <a:lstStyle/>
          <a:p>
            <a:pPr lvl="1"/>
            <a:r>
              <a:rPr lang="en-US" dirty="0"/>
              <a:t>Proposed structure with highlighted Neuronal Network running as a task. Other tasks merged only for space reasons.</a:t>
            </a:r>
          </a:p>
          <a:p>
            <a:pPr lvl="1"/>
            <a:r>
              <a:rPr lang="en-US" dirty="0"/>
              <a:t>Highlighted block can be adapted to any functionality. The NN is commonly created out of higher-level tools and would be adapted to current architecture.</a:t>
            </a:r>
            <a:endParaRPr lang="es-ES" dirty="0"/>
          </a:p>
        </p:txBody>
      </p:sp>
      <p:pic>
        <p:nvPicPr>
          <p:cNvPr id="7" name="Picture 6"/>
          <p:cNvPicPr>
            <a:picLocks noChangeAspect="1"/>
          </p:cNvPicPr>
          <p:nvPr/>
        </p:nvPicPr>
        <p:blipFill rotWithShape="1">
          <a:blip r:embed="rId2"/>
          <a:srcRect t="12416"/>
          <a:stretch/>
        </p:blipFill>
        <p:spPr>
          <a:xfrm>
            <a:off x="1784135" y="2450292"/>
            <a:ext cx="8116323" cy="3733043"/>
          </a:xfrm>
          <a:prstGeom prst="rect">
            <a:avLst/>
          </a:prstGeom>
        </p:spPr>
      </p:pic>
      <p:sp>
        <p:nvSpPr>
          <p:cNvPr id="4" name="Marcador de número de diapositiva 3">
            <a:extLst>
              <a:ext uri="{FF2B5EF4-FFF2-40B4-BE49-F238E27FC236}">
                <a16:creationId xmlns:a16="http://schemas.microsoft.com/office/drawing/2014/main" id="{ED18DD80-1CF5-4220-B035-4E9907A39F39}"/>
              </a:ext>
            </a:extLst>
          </p:cNvPr>
          <p:cNvSpPr>
            <a:spLocks noGrp="1"/>
          </p:cNvSpPr>
          <p:nvPr>
            <p:ph type="sldNum" sz="quarter" idx="12"/>
          </p:nvPr>
        </p:nvSpPr>
        <p:spPr/>
        <p:txBody>
          <a:bodyPr/>
          <a:lstStyle/>
          <a:p>
            <a:fld id="{CA79A95B-EA43-4B6A-9361-885D009C1DA8}" type="slidenum">
              <a:rPr lang="en-US" smtClean="0"/>
              <a:t>3</a:t>
            </a:fld>
            <a:endParaRPr lang="en-US"/>
          </a:p>
        </p:txBody>
      </p:sp>
    </p:spTree>
    <p:extLst>
      <p:ext uri="{BB962C8B-B14F-4D97-AF65-F5344CB8AC3E}">
        <p14:creationId xmlns:p14="http://schemas.microsoft.com/office/powerpoint/2010/main" val="125846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44273"/>
          </a:xfrm>
        </p:spPr>
        <p:txBody>
          <a:bodyPr>
            <a:normAutofit fontScale="90000"/>
          </a:bodyPr>
          <a:lstStyle/>
          <a:p>
            <a:r>
              <a:rPr lang="en-US" sz="4400" dirty="0"/>
              <a:t>Data flow structure</a:t>
            </a:r>
          </a:p>
        </p:txBody>
      </p:sp>
      <p:sp>
        <p:nvSpPr>
          <p:cNvPr id="3" name="Content Placeholder 2"/>
          <p:cNvSpPr>
            <a:spLocks noGrp="1"/>
          </p:cNvSpPr>
          <p:nvPr>
            <p:ph idx="1"/>
          </p:nvPr>
        </p:nvSpPr>
        <p:spPr>
          <a:xfrm>
            <a:off x="1097280" y="930876"/>
            <a:ext cx="10058400" cy="4938218"/>
          </a:xfrm>
        </p:spPr>
        <p:txBody>
          <a:bodyPr/>
          <a:lstStyle/>
          <a:p>
            <a:pPr lvl="1"/>
            <a:r>
              <a:rPr lang="en-US" dirty="0"/>
              <a:t>The proposal assumes high reliability in both the given sensor and the industrial controller.</a:t>
            </a:r>
          </a:p>
          <a:p>
            <a:pPr lvl="1"/>
            <a:r>
              <a:rPr lang="en-US" dirty="0"/>
              <a:t>Whereas the communication hub’s reliability depends on the right execution of its internal features to not affect this reliability chain.</a:t>
            </a:r>
          </a:p>
        </p:txBody>
      </p:sp>
      <p:pic>
        <p:nvPicPr>
          <p:cNvPr id="4" name="Picture 3"/>
          <p:cNvPicPr>
            <a:picLocks noChangeAspect="1"/>
          </p:cNvPicPr>
          <p:nvPr/>
        </p:nvPicPr>
        <p:blipFill>
          <a:blip r:embed="rId2"/>
          <a:stretch>
            <a:fillRect/>
          </a:stretch>
        </p:blipFill>
        <p:spPr>
          <a:xfrm>
            <a:off x="2487827" y="2020955"/>
            <a:ext cx="6942051" cy="4334151"/>
          </a:xfrm>
          <a:prstGeom prst="rect">
            <a:avLst/>
          </a:prstGeom>
        </p:spPr>
      </p:pic>
      <p:sp>
        <p:nvSpPr>
          <p:cNvPr id="5" name="Marcador de número de diapositiva 4">
            <a:extLst>
              <a:ext uri="{FF2B5EF4-FFF2-40B4-BE49-F238E27FC236}">
                <a16:creationId xmlns:a16="http://schemas.microsoft.com/office/drawing/2014/main" id="{55FFE96D-FC0D-46BF-B0B5-0CB47A0B1692}"/>
              </a:ext>
            </a:extLst>
          </p:cNvPr>
          <p:cNvSpPr>
            <a:spLocks noGrp="1"/>
          </p:cNvSpPr>
          <p:nvPr>
            <p:ph type="sldNum" sz="quarter" idx="12"/>
          </p:nvPr>
        </p:nvSpPr>
        <p:spPr/>
        <p:txBody>
          <a:bodyPr/>
          <a:lstStyle/>
          <a:p>
            <a:fld id="{CA79A95B-EA43-4B6A-9361-885D009C1DA8}" type="slidenum">
              <a:rPr lang="en-US" smtClean="0"/>
              <a:t>4</a:t>
            </a:fld>
            <a:endParaRPr lang="en-US"/>
          </a:p>
        </p:txBody>
      </p:sp>
    </p:spTree>
    <p:extLst>
      <p:ext uri="{BB962C8B-B14F-4D97-AF65-F5344CB8AC3E}">
        <p14:creationId xmlns:p14="http://schemas.microsoft.com/office/powerpoint/2010/main" val="146166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93700"/>
          </a:xfrm>
        </p:spPr>
        <p:txBody>
          <a:bodyPr>
            <a:normAutofit/>
          </a:bodyPr>
          <a:lstStyle/>
          <a:p>
            <a:r>
              <a:rPr lang="en-US" sz="4000" dirty="0"/>
              <a:t>V&amp;V techniques</a:t>
            </a:r>
          </a:p>
        </p:txBody>
      </p:sp>
      <p:sp>
        <p:nvSpPr>
          <p:cNvPr id="3" name="Content Placeholder 2"/>
          <p:cNvSpPr>
            <a:spLocks noGrp="1"/>
          </p:cNvSpPr>
          <p:nvPr>
            <p:ph idx="1"/>
          </p:nvPr>
        </p:nvSpPr>
        <p:spPr>
          <a:xfrm>
            <a:off x="1097280" y="980304"/>
            <a:ext cx="10058400" cy="4888790"/>
          </a:xfrm>
        </p:spPr>
        <p:txBody>
          <a:bodyPr/>
          <a:lstStyle/>
          <a:p>
            <a:r>
              <a:rPr lang="en-US" dirty="0"/>
              <a:t>Verification, validation and testing techniques could be really demanding according to the formality level.</a:t>
            </a:r>
          </a:p>
          <a:p>
            <a:r>
              <a:rPr lang="en-US" dirty="0"/>
              <a:t>The firmware implementation can be analyzed in parts.</a:t>
            </a:r>
          </a:p>
          <a:p>
            <a:r>
              <a:rPr lang="en-US" dirty="0"/>
              <a:t>Proposal: the Network-related tasks and the NN-related tasks could be verified separately. Prioritization to one of them would be the focus of the Project.</a:t>
            </a:r>
          </a:p>
        </p:txBody>
      </p:sp>
      <p:pic>
        <p:nvPicPr>
          <p:cNvPr id="4" name="Picture 3"/>
          <p:cNvPicPr>
            <a:picLocks noChangeAspect="1"/>
          </p:cNvPicPr>
          <p:nvPr/>
        </p:nvPicPr>
        <p:blipFill rotWithShape="1">
          <a:blip r:embed="rId2"/>
          <a:srcRect b="11135"/>
          <a:stretch/>
        </p:blipFill>
        <p:spPr>
          <a:xfrm>
            <a:off x="2800778" y="2995484"/>
            <a:ext cx="6200903" cy="3168956"/>
          </a:xfrm>
          <a:prstGeom prst="rect">
            <a:avLst/>
          </a:prstGeom>
        </p:spPr>
      </p:pic>
      <p:sp>
        <p:nvSpPr>
          <p:cNvPr id="5" name="Marcador de número de diapositiva 4">
            <a:extLst>
              <a:ext uri="{FF2B5EF4-FFF2-40B4-BE49-F238E27FC236}">
                <a16:creationId xmlns:a16="http://schemas.microsoft.com/office/drawing/2014/main" id="{6E673070-E3E5-417E-8A9B-074E2F66D0BF}"/>
              </a:ext>
            </a:extLst>
          </p:cNvPr>
          <p:cNvSpPr>
            <a:spLocks noGrp="1"/>
          </p:cNvSpPr>
          <p:nvPr>
            <p:ph type="sldNum" sz="quarter" idx="12"/>
          </p:nvPr>
        </p:nvSpPr>
        <p:spPr/>
        <p:txBody>
          <a:bodyPr/>
          <a:lstStyle/>
          <a:p>
            <a:fld id="{CA79A95B-EA43-4B6A-9361-885D009C1DA8}" type="slidenum">
              <a:rPr lang="en-US" smtClean="0"/>
              <a:t>5</a:t>
            </a:fld>
            <a:endParaRPr lang="en-US"/>
          </a:p>
        </p:txBody>
      </p:sp>
    </p:spTree>
    <p:extLst>
      <p:ext uri="{BB962C8B-B14F-4D97-AF65-F5344CB8AC3E}">
        <p14:creationId xmlns:p14="http://schemas.microsoft.com/office/powerpoint/2010/main" val="242487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0175"/>
          </a:xfrm>
        </p:spPr>
        <p:txBody>
          <a:bodyPr>
            <a:normAutofit fontScale="90000"/>
          </a:bodyPr>
          <a:lstStyle/>
          <a:p>
            <a:r>
              <a:rPr lang="en-US" dirty="0"/>
              <a:t>V&amp;V</a:t>
            </a:r>
          </a:p>
        </p:txBody>
      </p:sp>
      <p:sp>
        <p:nvSpPr>
          <p:cNvPr id="3" name="Content Placeholder 2"/>
          <p:cNvSpPr>
            <a:spLocks noGrp="1"/>
          </p:cNvSpPr>
          <p:nvPr>
            <p:ph idx="1"/>
          </p:nvPr>
        </p:nvSpPr>
        <p:spPr>
          <a:xfrm>
            <a:off x="1097280" y="996778"/>
            <a:ext cx="10058400" cy="4023360"/>
          </a:xfrm>
        </p:spPr>
        <p:txBody>
          <a:bodyPr/>
          <a:lstStyle/>
          <a:p>
            <a:r>
              <a:rPr lang="en-US" i="1" dirty="0"/>
              <a:t>Validation is concerned with checking that the system will meet the customer’s actual needs, while verification is concerned with whether the system is well-engineered, error-free, and so on.</a:t>
            </a:r>
          </a:p>
          <a:p>
            <a:r>
              <a:rPr lang="en-US" dirty="0"/>
              <a:t>The following is a set of tools to consider according to the nature of what is going to be validated or verified and the level of formality.</a:t>
            </a:r>
          </a:p>
        </p:txBody>
      </p:sp>
      <p:pic>
        <p:nvPicPr>
          <p:cNvPr id="4" name="Picture 3"/>
          <p:cNvPicPr>
            <a:picLocks noChangeAspect="1"/>
          </p:cNvPicPr>
          <p:nvPr/>
        </p:nvPicPr>
        <p:blipFill>
          <a:blip r:embed="rId2"/>
          <a:stretch>
            <a:fillRect/>
          </a:stretch>
        </p:blipFill>
        <p:spPr>
          <a:xfrm>
            <a:off x="2358068" y="2345654"/>
            <a:ext cx="7077075" cy="3914775"/>
          </a:xfrm>
          <a:prstGeom prst="rect">
            <a:avLst/>
          </a:prstGeom>
        </p:spPr>
      </p:pic>
      <p:sp>
        <p:nvSpPr>
          <p:cNvPr id="5" name="Marcador de número de diapositiva 4">
            <a:extLst>
              <a:ext uri="{FF2B5EF4-FFF2-40B4-BE49-F238E27FC236}">
                <a16:creationId xmlns:a16="http://schemas.microsoft.com/office/drawing/2014/main" id="{B3BB892B-B07B-472E-8262-CC271077FCBC}"/>
              </a:ext>
            </a:extLst>
          </p:cNvPr>
          <p:cNvSpPr>
            <a:spLocks noGrp="1"/>
          </p:cNvSpPr>
          <p:nvPr>
            <p:ph type="sldNum" sz="quarter" idx="12"/>
          </p:nvPr>
        </p:nvSpPr>
        <p:spPr/>
        <p:txBody>
          <a:bodyPr/>
          <a:lstStyle/>
          <a:p>
            <a:fld id="{CA79A95B-EA43-4B6A-9361-885D009C1DA8}" type="slidenum">
              <a:rPr lang="en-US" smtClean="0"/>
              <a:t>6</a:t>
            </a:fld>
            <a:endParaRPr lang="en-US"/>
          </a:p>
        </p:txBody>
      </p:sp>
    </p:spTree>
    <p:extLst>
      <p:ext uri="{BB962C8B-B14F-4D97-AF65-F5344CB8AC3E}">
        <p14:creationId xmlns:p14="http://schemas.microsoft.com/office/powerpoint/2010/main" val="298501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Proposals</a:t>
            </a:r>
          </a:p>
        </p:txBody>
      </p:sp>
      <p:sp>
        <p:nvSpPr>
          <p:cNvPr id="3" name="Content Placeholder 2"/>
          <p:cNvSpPr>
            <a:spLocks noGrp="1"/>
          </p:cNvSpPr>
          <p:nvPr>
            <p:ph idx="1"/>
          </p:nvPr>
        </p:nvSpPr>
        <p:spPr/>
        <p:txBody>
          <a:bodyPr/>
          <a:lstStyle/>
          <a:p>
            <a:r>
              <a:rPr lang="en-US" dirty="0"/>
              <a:t>All of them rely on 3 main topics</a:t>
            </a:r>
          </a:p>
          <a:p>
            <a:r>
              <a:rPr lang="en-US" dirty="0">
                <a:solidFill>
                  <a:srgbClr val="00B050"/>
                </a:solidFill>
              </a:rPr>
              <a:t>Software for embedded systems</a:t>
            </a:r>
            <a:r>
              <a:rPr lang="en-US" dirty="0"/>
              <a:t>, software verification and </a:t>
            </a:r>
            <a:r>
              <a:rPr lang="en-US" dirty="0">
                <a:solidFill>
                  <a:srgbClr val="FFC000"/>
                </a:solidFill>
              </a:rPr>
              <a:t>machine learning</a:t>
            </a:r>
            <a:r>
              <a:rPr lang="en-US" dirty="0"/>
              <a:t>.</a:t>
            </a:r>
          </a:p>
          <a:p>
            <a:r>
              <a:rPr lang="en-US" dirty="0"/>
              <a:t>Possible topics for project depending on the approach and formality of the verification:</a:t>
            </a:r>
          </a:p>
          <a:p>
            <a:pPr marL="457200" indent="-457200">
              <a:buFont typeface="+mj-lt"/>
              <a:buAutoNum type="arabicPeriod"/>
            </a:pPr>
            <a:r>
              <a:rPr lang="en-US" dirty="0"/>
              <a:t>Formal verification of NNs (only the NN task)</a:t>
            </a:r>
          </a:p>
          <a:p>
            <a:pPr marL="457200" indent="-457200">
              <a:buFont typeface="+mj-lt"/>
              <a:buAutoNum type="arabicPeriod"/>
            </a:pPr>
            <a:r>
              <a:rPr lang="en-US" dirty="0"/>
              <a:t>Verification of FSMs in embedded systems (Network tasks + P-NN as quasi “black box”)</a:t>
            </a:r>
          </a:p>
          <a:p>
            <a:pPr marL="457200" indent="-457200">
              <a:buFont typeface="+mj-lt"/>
              <a:buAutoNum type="arabicPeriod"/>
            </a:pPr>
            <a:r>
              <a:rPr lang="en-US" dirty="0"/>
              <a:t>Documentation of dependability analysis according to IEC/IEEE standards (hardware and less software oriented)</a:t>
            </a:r>
          </a:p>
          <a:p>
            <a:endParaRPr lang="en-US" dirty="0"/>
          </a:p>
        </p:txBody>
      </p:sp>
      <p:sp>
        <p:nvSpPr>
          <p:cNvPr id="4" name="Marcador de número de diapositiva 3">
            <a:extLst>
              <a:ext uri="{FF2B5EF4-FFF2-40B4-BE49-F238E27FC236}">
                <a16:creationId xmlns:a16="http://schemas.microsoft.com/office/drawing/2014/main" id="{39D6CC18-A8FC-4E18-BBC1-1B6A4188549D}"/>
              </a:ext>
            </a:extLst>
          </p:cNvPr>
          <p:cNvSpPr>
            <a:spLocks noGrp="1"/>
          </p:cNvSpPr>
          <p:nvPr>
            <p:ph type="sldNum" sz="quarter" idx="12"/>
          </p:nvPr>
        </p:nvSpPr>
        <p:spPr/>
        <p:txBody>
          <a:bodyPr/>
          <a:lstStyle/>
          <a:p>
            <a:fld id="{CA79A95B-EA43-4B6A-9361-885D009C1DA8}" type="slidenum">
              <a:rPr lang="en-US" smtClean="0"/>
              <a:t>7</a:t>
            </a:fld>
            <a:endParaRPr lang="en-US"/>
          </a:p>
        </p:txBody>
      </p:sp>
    </p:spTree>
    <p:extLst>
      <p:ext uri="{BB962C8B-B14F-4D97-AF65-F5344CB8AC3E}">
        <p14:creationId xmlns:p14="http://schemas.microsoft.com/office/powerpoint/2010/main" val="397442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Flexibility of the current structure</a:t>
            </a:r>
          </a:p>
        </p:txBody>
      </p:sp>
      <p:sp>
        <p:nvSpPr>
          <p:cNvPr id="3" name="Content Placeholder 2"/>
          <p:cNvSpPr>
            <a:spLocks noGrp="1"/>
          </p:cNvSpPr>
          <p:nvPr>
            <p:ph idx="1"/>
          </p:nvPr>
        </p:nvSpPr>
        <p:spPr/>
        <p:txBody>
          <a:bodyPr/>
          <a:lstStyle/>
          <a:p>
            <a:r>
              <a:rPr lang="en-US" dirty="0"/>
              <a:t>Highlighted the tools used during the development of the Axis Communication Hub (Architecture and Operating System)</a:t>
            </a:r>
          </a:p>
        </p:txBody>
      </p:sp>
      <p:pic>
        <p:nvPicPr>
          <p:cNvPr id="4" name="Picture 3"/>
          <p:cNvPicPr>
            <a:picLocks noChangeAspect="1"/>
          </p:cNvPicPr>
          <p:nvPr/>
        </p:nvPicPr>
        <p:blipFill>
          <a:blip r:embed="rId2"/>
          <a:stretch>
            <a:fillRect/>
          </a:stretch>
        </p:blipFill>
        <p:spPr>
          <a:xfrm>
            <a:off x="2634163" y="2564049"/>
            <a:ext cx="6701816" cy="3687462"/>
          </a:xfrm>
          <a:prstGeom prst="rect">
            <a:avLst/>
          </a:prstGeom>
        </p:spPr>
      </p:pic>
      <p:sp>
        <p:nvSpPr>
          <p:cNvPr id="5" name="Marcador de número de diapositiva 4">
            <a:extLst>
              <a:ext uri="{FF2B5EF4-FFF2-40B4-BE49-F238E27FC236}">
                <a16:creationId xmlns:a16="http://schemas.microsoft.com/office/drawing/2014/main" id="{FF106959-8427-4E5A-AFE4-DC0E237EFE19}"/>
              </a:ext>
            </a:extLst>
          </p:cNvPr>
          <p:cNvSpPr>
            <a:spLocks noGrp="1"/>
          </p:cNvSpPr>
          <p:nvPr>
            <p:ph type="sldNum" sz="quarter" idx="12"/>
          </p:nvPr>
        </p:nvSpPr>
        <p:spPr/>
        <p:txBody>
          <a:bodyPr/>
          <a:lstStyle/>
          <a:p>
            <a:fld id="{CA79A95B-EA43-4B6A-9361-885D009C1DA8}" type="slidenum">
              <a:rPr lang="en-US" smtClean="0"/>
              <a:t>8</a:t>
            </a:fld>
            <a:endParaRPr lang="en-US"/>
          </a:p>
        </p:txBody>
      </p:sp>
    </p:spTree>
    <p:extLst>
      <p:ext uri="{BB962C8B-B14F-4D97-AF65-F5344CB8AC3E}">
        <p14:creationId xmlns:p14="http://schemas.microsoft.com/office/powerpoint/2010/main" val="3137710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steps: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Go through documentation:</a:t>
            </a:r>
          </a:p>
          <a:p>
            <a:pPr lvl="1"/>
            <a:r>
              <a:rPr lang="en-US" dirty="0" err="1"/>
              <a:t>FANNCortexM</a:t>
            </a:r>
            <a:r>
              <a:rPr lang="en-US" dirty="0"/>
              <a:t>: An Open Source Toolkit for Deployment of Multi-layer Neural Networks on ARM Cortex-M Family Microcontrollers : Performance Analysis with Stress Detection</a:t>
            </a:r>
          </a:p>
          <a:p>
            <a:pPr lvl="1"/>
            <a:r>
              <a:rPr lang="en-US" b="1" dirty="0"/>
              <a:t>CMSIS-NN</a:t>
            </a:r>
            <a:r>
              <a:rPr lang="en-US" dirty="0"/>
              <a:t>: Efficient Neural Network Kernels for Arm Cortex-M CPUs</a:t>
            </a:r>
          </a:p>
          <a:p>
            <a:pPr lvl="1"/>
            <a:r>
              <a:rPr lang="en-US" dirty="0"/>
              <a:t>NNV: The Neural Network Verification Tool for Deep Neural Networks and Learning-Enabled Cyber-Physical Systems</a:t>
            </a:r>
          </a:p>
          <a:p>
            <a:endParaRPr lang="en-US" dirty="0"/>
          </a:p>
          <a:p>
            <a:pPr marL="457200" indent="-457200">
              <a:buFont typeface="+mj-lt"/>
              <a:buAutoNum type="arabicPeriod" startAt="2"/>
            </a:pPr>
            <a:r>
              <a:rPr lang="en-US" dirty="0"/>
              <a:t>Detail the level of formality with someone experienced in NN or machine learning.</a:t>
            </a:r>
          </a:p>
        </p:txBody>
      </p:sp>
      <p:sp>
        <p:nvSpPr>
          <p:cNvPr id="4" name="Marcador de número de diapositiva 3">
            <a:extLst>
              <a:ext uri="{FF2B5EF4-FFF2-40B4-BE49-F238E27FC236}">
                <a16:creationId xmlns:a16="http://schemas.microsoft.com/office/drawing/2014/main" id="{5C72A529-F375-4D3A-A795-5A549E75DAF7}"/>
              </a:ext>
            </a:extLst>
          </p:cNvPr>
          <p:cNvSpPr>
            <a:spLocks noGrp="1"/>
          </p:cNvSpPr>
          <p:nvPr>
            <p:ph type="sldNum" sz="quarter" idx="12"/>
          </p:nvPr>
        </p:nvSpPr>
        <p:spPr/>
        <p:txBody>
          <a:bodyPr/>
          <a:lstStyle/>
          <a:p>
            <a:fld id="{CA79A95B-EA43-4B6A-9361-885D009C1DA8}" type="slidenum">
              <a:rPr lang="en-US" smtClean="0"/>
              <a:t>9</a:t>
            </a:fld>
            <a:endParaRPr lang="en-US"/>
          </a:p>
        </p:txBody>
      </p:sp>
    </p:spTree>
    <p:extLst>
      <p:ext uri="{BB962C8B-B14F-4D97-AF65-F5344CB8AC3E}">
        <p14:creationId xmlns:p14="http://schemas.microsoft.com/office/powerpoint/2010/main" val="137187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1248</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TimesNewRomanPSMT</vt:lpstr>
      <vt:lpstr>Retrospect</vt:lpstr>
      <vt:lpstr>Topic proposal</vt:lpstr>
      <vt:lpstr>Axis communication hub’s current structure</vt:lpstr>
      <vt:lpstr>New feature within the structure</vt:lpstr>
      <vt:lpstr>Data flow structure</vt:lpstr>
      <vt:lpstr>V&amp;V techniques</vt:lpstr>
      <vt:lpstr>V&amp;V</vt:lpstr>
      <vt:lpstr>Proposals</vt:lpstr>
      <vt:lpstr>Flexibility of the current structure</vt:lpstr>
      <vt:lpstr>Further steps:</vt:lpstr>
      <vt:lpstr>Institute of embedded systems at TUHH</vt:lpstr>
      <vt:lpstr>Institute of embedded systems at TUHH</vt:lpstr>
      <vt:lpstr>Thank you!</vt:lpstr>
      <vt:lpstr>Notes from papers</vt:lpstr>
      <vt:lpstr>PowerPoint Presentation</vt:lpstr>
      <vt:lpstr>Proposal 1: details</vt:lpstr>
      <vt:lpstr>Notes from Papers</vt:lpstr>
      <vt:lpstr>References</vt:lpstr>
      <vt:lpstr>ST Portfolio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Reyes</dc:creator>
  <cp:lastModifiedBy>Carlos Reyes</cp:lastModifiedBy>
  <cp:revision>29</cp:revision>
  <dcterms:created xsi:type="dcterms:W3CDTF">2021-01-10T23:40:59Z</dcterms:created>
  <dcterms:modified xsi:type="dcterms:W3CDTF">2021-01-15T14:42:14Z</dcterms:modified>
</cp:coreProperties>
</file>