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8"/>
  </p:notesMasterIdLst>
  <p:handoutMasterIdLst>
    <p:handoutMasterId r:id="rId29"/>
  </p:handoutMasterIdLst>
  <p:sldIdLst>
    <p:sldId id="256" r:id="rId2"/>
    <p:sldId id="257" r:id="rId3"/>
    <p:sldId id="258" r:id="rId4"/>
    <p:sldId id="278" r:id="rId5"/>
    <p:sldId id="260" r:id="rId6"/>
    <p:sldId id="282" r:id="rId7"/>
    <p:sldId id="266" r:id="rId8"/>
    <p:sldId id="275" r:id="rId9"/>
    <p:sldId id="281" r:id="rId10"/>
    <p:sldId id="261" r:id="rId11"/>
    <p:sldId id="280" r:id="rId12"/>
    <p:sldId id="273" r:id="rId13"/>
    <p:sldId id="270" r:id="rId14"/>
    <p:sldId id="268" r:id="rId15"/>
    <p:sldId id="283" r:id="rId16"/>
    <p:sldId id="271" r:id="rId17"/>
    <p:sldId id="272" r:id="rId18"/>
    <p:sldId id="262" r:id="rId19"/>
    <p:sldId id="265" r:id="rId20"/>
    <p:sldId id="264" r:id="rId21"/>
    <p:sldId id="263" r:id="rId22"/>
    <p:sldId id="269" r:id="rId23"/>
    <p:sldId id="274" r:id="rId24"/>
    <p:sldId id="277" r:id="rId25"/>
    <p:sldId id="279"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78"/>
            <p14:sldId id="260"/>
            <p14:sldId id="282"/>
            <p14:sldId id="266"/>
            <p14:sldId id="275"/>
            <p14:sldId id="281"/>
            <p14:sldId id="261"/>
            <p14:sldId id="280"/>
            <p14:sldId id="273"/>
            <p14:sldId id="270"/>
            <p14:sldId id="268"/>
            <p14:sldId id="283"/>
            <p14:sldId id="271"/>
            <p14:sldId id="272"/>
            <p14:sldId id="262"/>
            <p14:sldId id="265"/>
            <p14:sldId id="264"/>
            <p14:sldId id="263"/>
            <p14:sldId id="269"/>
          </p14:sldIdLst>
        </p14:section>
        <p14:section name="Untitled Section" id="{F3AB6378-B591-4AA7-9ED5-42A962D5E3E0}">
          <p14:sldIdLst>
            <p14:sldId id="274"/>
            <p14:sldId id="277"/>
          </p14:sldIdLst>
        </p14:section>
        <p14:section name="Speech recognition in ARM" id="{767E1DE5-57A0-4052-B5CB-B77CC503D259}">
          <p14:sldIdLst>
            <p14:sldId id="279"/>
          </p14:sldIdLst>
        </p14:section>
        <p14:section name="Update" id="{529D9033-9313-43F6-AF0E-957C7ED35F57}">
          <p14:sldIdLst>
            <p14:sldId id="2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047" autoAdjust="0"/>
  </p:normalViewPr>
  <p:slideViewPr>
    <p:cSldViewPr snapToGrid="0">
      <p:cViewPr varScale="1">
        <p:scale>
          <a:sx n="62" d="100"/>
          <a:sy n="62" d="100"/>
        </p:scale>
        <p:origin x="14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29/01/2021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29/01/2021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1</a:t>
            </a:fld>
            <a:endParaRPr lang="es-ES"/>
          </a:p>
        </p:txBody>
      </p:sp>
    </p:spTree>
    <p:extLst>
      <p:ext uri="{BB962C8B-B14F-4D97-AF65-F5344CB8AC3E}">
        <p14:creationId xmlns:p14="http://schemas.microsoft.com/office/powerpoint/2010/main" val="25651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the implementation: </a:t>
            </a:r>
          </a:p>
          <a:p>
            <a:r>
              <a:rPr lang="en-US" dirty="0"/>
              <a:t>NXP M7 Processors</a:t>
            </a:r>
          </a:p>
          <a:p>
            <a:r>
              <a:rPr lang="en-US" dirty="0"/>
              <a:t>This will show the practical constraints for voice recognition of a Neural Network that has been trained with a given </a:t>
            </a:r>
            <a:r>
              <a:rPr lang="en-US"/>
              <a:t>software.</a:t>
            </a:r>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7</a:t>
            </a:fld>
            <a:endParaRPr lang="es-ES"/>
          </a:p>
        </p:txBody>
      </p:sp>
    </p:spTree>
    <p:extLst>
      <p:ext uri="{BB962C8B-B14F-4D97-AF65-F5344CB8AC3E}">
        <p14:creationId xmlns:p14="http://schemas.microsoft.com/office/powerpoint/2010/main" val="239722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p>
          <a:p>
            <a:r>
              <a:rPr lang="en-US" dirty="0"/>
              <a:t>Check the compatibility of frameworks.</a:t>
            </a:r>
          </a:p>
          <a:p>
            <a:r>
              <a:rPr lang="en-US" dirty="0"/>
              <a:t>Are the kernel libraries in the optimization (IR) the ones that should work with CMSIS-NN???</a:t>
            </a:r>
          </a:p>
          <a:p>
            <a:r>
              <a:rPr lang="en-US" dirty="0"/>
              <a:t>What is the key difference between the training of a NN using JIT or AOT? Is the latter the one </a:t>
            </a:r>
            <a:r>
              <a:rPr lang="en-US" dirty="0" err="1"/>
              <a:t>tha</a:t>
            </a:r>
            <a:r>
              <a:rPr lang="en-US" dirty="0"/>
              <a:t> is going to be downloaded to the MCU??</a:t>
            </a:r>
          </a:p>
          <a:p>
            <a:endParaRPr lang="en-US" dirty="0"/>
          </a:p>
          <a:p>
            <a:r>
              <a:rPr lang="en-US" dirty="0"/>
              <a:t>NOTES about the way of translating the NN</a:t>
            </a:r>
          </a:p>
          <a:p>
            <a:endParaRPr lang="en-US" dirty="0"/>
          </a:p>
          <a:p>
            <a:r>
              <a:rPr lang="en-US" dirty="0"/>
              <a:t>Creation of the computation graph</a:t>
            </a:r>
          </a:p>
          <a:p>
            <a:endParaRPr lang="en-US" dirty="0"/>
          </a:p>
          <a:p>
            <a:r>
              <a:rPr lang="en-US" dirty="0"/>
              <a:t>Vocabulary:</a:t>
            </a:r>
          </a:p>
          <a:p>
            <a:r>
              <a:rPr lang="en-US" dirty="0"/>
              <a:t>Backend refers to the last translation of a DNN, the one that is specific to the hardware. </a:t>
            </a:r>
          </a:p>
          <a:p>
            <a:r>
              <a:rPr lang="en-US" dirty="0"/>
              <a:t>Frontend refers to whatever is in the graph model</a:t>
            </a:r>
          </a:p>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9</a:t>
            </a:fld>
            <a:endParaRPr lang="es-ES"/>
          </a:p>
        </p:txBody>
      </p:sp>
    </p:spTree>
    <p:extLst>
      <p:ext uri="{BB962C8B-B14F-4D97-AF65-F5344CB8AC3E}">
        <p14:creationId xmlns:p14="http://schemas.microsoft.com/office/powerpoint/2010/main" val="337708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11</a:t>
            </a:fld>
            <a:endParaRPr lang="es-ES"/>
          </a:p>
        </p:txBody>
      </p:sp>
    </p:spTree>
    <p:extLst>
      <p:ext uri="{BB962C8B-B14F-4D97-AF65-F5344CB8AC3E}">
        <p14:creationId xmlns:p14="http://schemas.microsoft.com/office/powerpoint/2010/main" val="102339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13</a:t>
            </a:fld>
            <a:endParaRPr lang="es-ES"/>
          </a:p>
        </p:txBody>
      </p:sp>
    </p:spTree>
    <p:extLst>
      <p:ext uri="{BB962C8B-B14F-4D97-AF65-F5344CB8AC3E}">
        <p14:creationId xmlns:p14="http://schemas.microsoft.com/office/powerpoint/2010/main" val="109220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15</a:t>
            </a:fld>
            <a:endParaRPr lang="es-ES"/>
          </a:p>
        </p:txBody>
      </p:sp>
    </p:spTree>
    <p:extLst>
      <p:ext uri="{BB962C8B-B14F-4D97-AF65-F5344CB8AC3E}">
        <p14:creationId xmlns:p14="http://schemas.microsoft.com/office/powerpoint/2010/main" val="208908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FANN conversion, </a:t>
            </a:r>
            <a:r>
              <a:rPr lang="en-US" dirty="0" err="1"/>
              <a:t>hyperparametrization</a:t>
            </a:r>
            <a:r>
              <a:rPr lang="en-US" dirty="0"/>
              <a:t>, identification of best network, FPU configuration, implementation to HW, measure performance and power.</a:t>
            </a:r>
          </a:p>
          <a:p>
            <a:endParaRPr lang="en-US" dirty="0"/>
          </a:p>
        </p:txBody>
      </p:sp>
      <p:sp>
        <p:nvSpPr>
          <p:cNvPr id="4" name="Slide Number Placeholder 3"/>
          <p:cNvSpPr>
            <a:spLocks noGrp="1"/>
          </p:cNvSpPr>
          <p:nvPr>
            <p:ph type="sldNum" sz="quarter" idx="5"/>
          </p:nvPr>
        </p:nvSpPr>
        <p:spPr/>
        <p:txBody>
          <a:bodyPr/>
          <a:lstStyle/>
          <a:p>
            <a:fld id="{08F1A7AA-DBBA-413A-8C5F-AA0A98065239}" type="slidenum">
              <a:rPr lang="es-ES" smtClean="0"/>
              <a:t>16</a:t>
            </a:fld>
            <a:endParaRPr lang="es-ES"/>
          </a:p>
        </p:txBody>
      </p:sp>
    </p:spTree>
    <p:extLst>
      <p:ext uri="{BB962C8B-B14F-4D97-AF65-F5344CB8AC3E}">
        <p14:creationId xmlns:p14="http://schemas.microsoft.com/office/powerpoint/2010/main" val="390291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1/29/2021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MA’s topic proposal (Draft)</a:t>
            </a:r>
          </a:p>
        </p:txBody>
      </p:sp>
      <p:sp>
        <p:nvSpPr>
          <p:cNvPr id="3" name="Subtitle 2"/>
          <p:cNvSpPr>
            <a:spLocks noGrp="1"/>
          </p:cNvSpPr>
          <p:nvPr>
            <p:ph type="subTitle" idx="1"/>
          </p:nvPr>
        </p:nvSpPr>
        <p:spPr/>
        <p:txBody>
          <a:bodyPr/>
          <a:lstStyle/>
          <a:p>
            <a:r>
              <a:rPr lang="en-US" dirty="0"/>
              <a:t>Juan Carlos Reyes Andrade, ICS</a:t>
            </a:r>
            <a:br>
              <a:rPr lang="en-US" dirty="0"/>
            </a:br>
            <a:r>
              <a:rPr lang="en-US" dirty="0"/>
              <a:t>2021.01.27</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sz="4800" b="0" i="0" dirty="0" err="1">
                <a:solidFill>
                  <a:srgbClr val="000000"/>
                </a:solidFill>
                <a:effectLst/>
              </a:rPr>
              <a:t>FANNCortexM</a:t>
            </a:r>
            <a:r>
              <a:rPr lang="en-US" dirty="0">
                <a:solidFill>
                  <a:srgbClr val="000000"/>
                </a:solidFill>
              </a:rPr>
              <a:t>: Notes</a:t>
            </a:r>
            <a:endParaRPr lang="en-US" dirty="0"/>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 2019[1]</a:t>
            </a:r>
            <a:br>
              <a:rPr lang="en-US" dirty="0"/>
            </a:br>
            <a:endParaRPr lang="en-US" dirty="0"/>
          </a:p>
          <a:p>
            <a:pPr lvl="1"/>
            <a:r>
              <a:rPr lang="en-US" b="1" dirty="0"/>
              <a:t>FANN is a free open source neural network library  that implements multi-layer ANNs in C</a:t>
            </a:r>
            <a:r>
              <a:rPr lang="en-US" dirty="0"/>
              <a:t>. These can be ported and optimized in ARM Cortex-M architectures.</a:t>
            </a:r>
          </a:p>
          <a:p>
            <a:pPr lvl="1"/>
            <a:endParaRPr lang="en-US" dirty="0"/>
          </a:p>
          <a:p>
            <a:pPr lvl="1"/>
            <a:r>
              <a:rPr lang="en-US" dirty="0" err="1"/>
              <a:t>FANNCortexM</a:t>
            </a:r>
            <a:r>
              <a:rPr lang="en-US" dirty="0"/>
              <a:t> highlights the importance of CMSIS (a vendor independent HAL for Cortex-M processors) by using optimized product functions that allows efficiency increments in execution time by ~30%.</a:t>
            </a:r>
          </a:p>
          <a:p>
            <a:pPr lvl="1"/>
            <a:endParaRPr lang="en-US" dirty="0"/>
          </a:p>
          <a:p>
            <a:pPr lvl="1"/>
            <a:r>
              <a:rPr lang="en-US" dirty="0"/>
              <a:t>Tested with a 6-input, 3-class perceptron with 2 hidden layers and evaluation of a network with 1000 nodes and 47900 weights (256kB).</a:t>
            </a:r>
          </a:p>
          <a:p>
            <a:pPr lvl="1"/>
            <a:endParaRPr lang="en-US" dirty="0"/>
          </a:p>
          <a:p>
            <a:r>
              <a:rPr lang="en-US" dirty="0"/>
              <a:t>Process flow: create/obtain dataset, preprocessing, </a:t>
            </a:r>
            <a:r>
              <a:rPr lang="en-US" dirty="0">
                <a:highlight>
                  <a:srgbClr val="FFFF00"/>
                </a:highlight>
              </a:rPr>
              <a:t>define/train NN, deploy on device</a:t>
            </a:r>
            <a:r>
              <a:rPr lang="en-US" dirty="0"/>
              <a:t>.</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48530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D206-9AAD-4A4C-BADD-A1A5F08ECF63}"/>
              </a:ext>
            </a:extLst>
          </p:cNvPr>
          <p:cNvSpPr>
            <a:spLocks noGrp="1"/>
          </p:cNvSpPr>
          <p:nvPr>
            <p:ph type="title"/>
          </p:nvPr>
        </p:nvSpPr>
        <p:spPr/>
        <p:txBody>
          <a:bodyPr/>
          <a:lstStyle/>
          <a:p>
            <a:r>
              <a:rPr lang="en-US" dirty="0"/>
              <a:t>Approximated time schedule</a:t>
            </a:r>
            <a:endParaRPr lang="es-ES" dirty="0"/>
          </a:p>
        </p:txBody>
      </p:sp>
      <p:sp>
        <p:nvSpPr>
          <p:cNvPr id="3" name="Content Placeholder 2">
            <a:extLst>
              <a:ext uri="{FF2B5EF4-FFF2-40B4-BE49-F238E27FC236}">
                <a16:creationId xmlns:a16="http://schemas.microsoft.com/office/drawing/2014/main" id="{075781BF-DE85-420F-AFEB-9E09B67EFB30}"/>
              </a:ext>
            </a:extLst>
          </p:cNvPr>
          <p:cNvSpPr>
            <a:spLocks noGrp="1"/>
          </p:cNvSpPr>
          <p:nvPr>
            <p:ph idx="1"/>
          </p:nvPr>
        </p:nvSpPr>
        <p:spPr/>
        <p:txBody>
          <a:bodyPr>
            <a:normAutofit fontScale="92500" lnSpcReduction="20000"/>
          </a:bodyPr>
          <a:lstStyle/>
          <a:p>
            <a:r>
              <a:rPr lang="en-US" b="1" dirty="0"/>
              <a:t>Option 1</a:t>
            </a:r>
          </a:p>
          <a:p>
            <a:r>
              <a:rPr lang="en-US" dirty="0"/>
              <a:t>Hardware/NN compilers research – </a:t>
            </a:r>
            <a:r>
              <a:rPr lang="en-US" dirty="0" err="1"/>
              <a:t>MicArray</a:t>
            </a:r>
            <a:r>
              <a:rPr lang="en-US" dirty="0"/>
              <a:t>/Framework Intro – </a:t>
            </a:r>
            <a:r>
              <a:rPr lang="en-US" dirty="0" err="1"/>
              <a:t>RoP</a:t>
            </a:r>
            <a:r>
              <a:rPr lang="en-US" dirty="0"/>
              <a:t> – PCB design – Optimization* – Report  </a:t>
            </a:r>
          </a:p>
          <a:p>
            <a:r>
              <a:rPr lang="en-US" b="1" dirty="0"/>
              <a:t>First review of performance: 3</a:t>
            </a:r>
            <a:r>
              <a:rPr lang="en-US" b="1" baseline="30000" dirty="0"/>
              <a:t>rd</a:t>
            </a:r>
            <a:r>
              <a:rPr lang="en-US" b="1" dirty="0"/>
              <a:t> Month</a:t>
            </a:r>
          </a:p>
          <a:p>
            <a:r>
              <a:rPr lang="en-US" dirty="0"/>
              <a:t>Physical implementation: 5-6</a:t>
            </a:r>
            <a:r>
              <a:rPr lang="en-US" baseline="30000" dirty="0"/>
              <a:t>th</a:t>
            </a:r>
            <a:r>
              <a:rPr lang="en-US" dirty="0"/>
              <a:t> Month </a:t>
            </a:r>
          </a:p>
          <a:p>
            <a:r>
              <a:rPr lang="en-US" b="1" dirty="0"/>
              <a:t>Option 2</a:t>
            </a:r>
          </a:p>
          <a:p>
            <a:r>
              <a:rPr lang="en-US" dirty="0"/>
              <a:t>PCB design – </a:t>
            </a:r>
            <a:r>
              <a:rPr lang="en-US" dirty="0" err="1"/>
              <a:t>MicArray</a:t>
            </a:r>
            <a:r>
              <a:rPr lang="en-US" dirty="0"/>
              <a:t>/Framework Intro – Hardware/NN compilers research – </a:t>
            </a:r>
            <a:r>
              <a:rPr lang="en-US" dirty="0" err="1"/>
              <a:t>RoP</a:t>
            </a:r>
            <a:r>
              <a:rPr lang="en-US" dirty="0"/>
              <a:t> – Optimization* – Report  </a:t>
            </a:r>
          </a:p>
          <a:p>
            <a:r>
              <a:rPr lang="en-US" b="1" dirty="0"/>
              <a:t>Physical board: 3</a:t>
            </a:r>
            <a:r>
              <a:rPr lang="en-US" b="1" baseline="30000" dirty="0"/>
              <a:t>rd</a:t>
            </a:r>
            <a:r>
              <a:rPr lang="en-US" b="1" dirty="0"/>
              <a:t> Month</a:t>
            </a:r>
          </a:p>
          <a:p>
            <a:r>
              <a:rPr lang="en-US" dirty="0"/>
              <a:t>First review of performance: 5-6</a:t>
            </a:r>
            <a:r>
              <a:rPr lang="en-US" baseline="30000" dirty="0"/>
              <a:t>th</a:t>
            </a:r>
            <a:r>
              <a:rPr lang="en-US" dirty="0"/>
              <a:t> Month</a:t>
            </a:r>
          </a:p>
          <a:p>
            <a:r>
              <a:rPr lang="en-US" dirty="0"/>
              <a:t>Possible official kick-off meeting:  1</a:t>
            </a:r>
            <a:r>
              <a:rPr lang="en-US" baseline="30000" dirty="0"/>
              <a:t>st</a:t>
            </a:r>
            <a:r>
              <a:rPr lang="en-US" dirty="0"/>
              <a:t> April</a:t>
            </a:r>
          </a:p>
        </p:txBody>
      </p:sp>
      <p:sp>
        <p:nvSpPr>
          <p:cNvPr id="4" name="Slide Number Placeholder 3">
            <a:extLst>
              <a:ext uri="{FF2B5EF4-FFF2-40B4-BE49-F238E27FC236}">
                <a16:creationId xmlns:a16="http://schemas.microsoft.com/office/drawing/2014/main" id="{EB043F41-129D-4D9A-BA1B-15F536A9AA3C}"/>
              </a:ext>
            </a:extLst>
          </p:cNvPr>
          <p:cNvSpPr>
            <a:spLocks noGrp="1"/>
          </p:cNvSpPr>
          <p:nvPr>
            <p:ph type="sldNum" sz="quarter" idx="12"/>
          </p:nvPr>
        </p:nvSpPr>
        <p:spPr/>
        <p:txBody>
          <a:bodyPr/>
          <a:lstStyle/>
          <a:p>
            <a:fld id="{CA79A95B-EA43-4B6A-9361-885D009C1DA8}" type="slidenum">
              <a:rPr lang="en-US" smtClean="0"/>
              <a:t>11</a:t>
            </a:fld>
            <a:endParaRPr lang="en-US"/>
          </a:p>
        </p:txBody>
      </p:sp>
      <p:sp>
        <p:nvSpPr>
          <p:cNvPr id="5" name="Content Placeholder 2">
            <a:extLst>
              <a:ext uri="{FF2B5EF4-FFF2-40B4-BE49-F238E27FC236}">
                <a16:creationId xmlns:a16="http://schemas.microsoft.com/office/drawing/2014/main" id="{3611BDE7-E2A1-41CD-AB70-D705FE855569}"/>
              </a:ext>
            </a:extLst>
          </p:cNvPr>
          <p:cNvSpPr txBox="1">
            <a:spLocks/>
          </p:cNvSpPr>
          <p:nvPr/>
        </p:nvSpPr>
        <p:spPr>
          <a:xfrm>
            <a:off x="7363104" y="5864926"/>
            <a:ext cx="4406866" cy="4654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err="1"/>
              <a:t>This</a:t>
            </a:r>
            <a:r>
              <a:rPr lang="es-ES" dirty="0"/>
              <a:t> </a:t>
            </a:r>
            <a:r>
              <a:rPr lang="es-ES" dirty="0" err="1"/>
              <a:t>includes</a:t>
            </a:r>
            <a:r>
              <a:rPr lang="es-ES" dirty="0"/>
              <a:t> </a:t>
            </a:r>
            <a:r>
              <a:rPr lang="es-ES" dirty="0" err="1"/>
              <a:t>only</a:t>
            </a:r>
            <a:r>
              <a:rPr lang="es-ES" dirty="0"/>
              <a:t> </a:t>
            </a:r>
            <a:r>
              <a:rPr lang="es-ES" dirty="0" err="1"/>
              <a:t>the</a:t>
            </a:r>
            <a:r>
              <a:rPr lang="es-ES" dirty="0"/>
              <a:t> NN-</a:t>
            </a:r>
            <a:r>
              <a:rPr lang="es-ES" dirty="0" err="1"/>
              <a:t>related</a:t>
            </a:r>
            <a:r>
              <a:rPr lang="es-ES" dirty="0"/>
              <a:t> </a:t>
            </a:r>
            <a:r>
              <a:rPr lang="es-ES" dirty="0" err="1"/>
              <a:t>tasks</a:t>
            </a:r>
            <a:r>
              <a:rPr lang="es-ES" dirty="0"/>
              <a:t>.</a:t>
            </a:r>
          </a:p>
        </p:txBody>
      </p:sp>
    </p:spTree>
    <p:extLst>
      <p:ext uri="{BB962C8B-B14F-4D97-AF65-F5344CB8AC3E}">
        <p14:creationId xmlns:p14="http://schemas.microsoft.com/office/powerpoint/2010/main" val="242839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normAutofit fontScale="90000"/>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90335"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12</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normAutofit fontScale="92500"/>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Technical</a:t>
            </a:r>
            <a:r>
              <a:rPr lang="es-ES" dirty="0"/>
              <a:t> </a:t>
            </a:r>
            <a:r>
              <a:rPr lang="es-ES" dirty="0" err="1"/>
              <a:t>University</a:t>
            </a:r>
            <a:r>
              <a:rPr lang="es-ES" dirty="0"/>
              <a:t> of </a:t>
            </a:r>
            <a:r>
              <a:rPr lang="es-ES" dirty="0" err="1"/>
              <a:t>Hamburg</a:t>
            </a:r>
            <a:r>
              <a:rPr lang="es-ES" dirty="0"/>
              <a:t> (TUHH)</a:t>
            </a:r>
          </a:p>
          <a:p>
            <a:r>
              <a:rPr lang="es-ES" dirty="0"/>
              <a:t>[3]	 Tran, </a:t>
            </a:r>
            <a:r>
              <a:rPr lang="es-ES" dirty="0" err="1"/>
              <a:t>Dung</a:t>
            </a:r>
            <a:r>
              <a:rPr lang="es-ES" dirty="0"/>
              <a:t> &amp; Yang, </a:t>
            </a:r>
            <a:r>
              <a:rPr lang="es-ES" dirty="0" err="1"/>
              <a:t>Xiaodong</a:t>
            </a:r>
            <a:r>
              <a:rPr lang="es-ES" dirty="0"/>
              <a:t> &amp; Manzanas </a:t>
            </a:r>
            <a:r>
              <a:rPr lang="es-ES" dirty="0" err="1"/>
              <a:t>Lopez</a:t>
            </a:r>
            <a:r>
              <a:rPr lang="es-ES" dirty="0"/>
              <a:t>, Diego &amp; </a:t>
            </a:r>
            <a:r>
              <a:rPr lang="es-ES" dirty="0" err="1"/>
              <a:t>Musau</a:t>
            </a:r>
            <a:r>
              <a:rPr lang="es-ES" dirty="0"/>
              <a:t>, Patrick &amp; Nguyen, Luan &amp; </a:t>
            </a:r>
            <a:r>
              <a:rPr lang="es-ES" dirty="0" err="1"/>
              <a:t>Xiang</a:t>
            </a:r>
            <a:r>
              <a:rPr lang="es-ES" dirty="0"/>
              <a:t>, </a:t>
            </a:r>
            <a:r>
              <a:rPr lang="es-ES" dirty="0" err="1"/>
              <a:t>Weiming</a:t>
            </a:r>
            <a:r>
              <a:rPr lang="es-ES" dirty="0"/>
              <a:t> &amp; </a:t>
            </a:r>
            <a:r>
              <a:rPr lang="es-ES" dirty="0" err="1"/>
              <a:t>Bak</a:t>
            </a:r>
            <a:r>
              <a:rPr lang="es-ES" dirty="0"/>
              <a:t>, Stanley &amp; Johnson, Taylor. (2020). NNV: </a:t>
            </a:r>
            <a:r>
              <a:rPr lang="es-ES" dirty="0" err="1"/>
              <a:t>The</a:t>
            </a:r>
            <a:r>
              <a:rPr lang="es-ES" dirty="0"/>
              <a:t> Neural Network </a:t>
            </a:r>
            <a:r>
              <a:rPr lang="es-ES" dirty="0" err="1"/>
              <a:t>Verification</a:t>
            </a:r>
            <a:r>
              <a:rPr lang="es-ES" dirty="0"/>
              <a:t> Tool </a:t>
            </a:r>
            <a:r>
              <a:rPr lang="es-ES" dirty="0" err="1"/>
              <a:t>for</a:t>
            </a:r>
            <a:r>
              <a:rPr lang="es-ES" dirty="0"/>
              <a:t> Deep Neural Networks and </a:t>
            </a:r>
            <a:r>
              <a:rPr lang="es-ES" dirty="0" err="1"/>
              <a:t>Learning-Enabled</a:t>
            </a:r>
            <a:r>
              <a:rPr lang="es-ES" dirty="0"/>
              <a:t> </a:t>
            </a:r>
            <a:r>
              <a:rPr lang="es-ES" dirty="0" err="1"/>
              <a:t>Cyber-Physical</a:t>
            </a:r>
            <a:r>
              <a:rPr lang="es-ES" dirty="0"/>
              <a:t> </a:t>
            </a:r>
            <a:r>
              <a:rPr lang="es-ES" dirty="0" err="1"/>
              <a:t>Systems</a:t>
            </a:r>
            <a:r>
              <a:rPr lang="es-ES" dirty="0"/>
              <a:t>. 10.1007/978-3-030-53288-8_1. </a:t>
            </a:r>
          </a:p>
          <a:p>
            <a:r>
              <a:rPr lang="es-ES" dirty="0"/>
              <a:t>[4]	Li, </a:t>
            </a:r>
            <a:r>
              <a:rPr lang="es-ES" dirty="0" err="1"/>
              <a:t>Mingzhen</a:t>
            </a:r>
            <a:r>
              <a:rPr lang="es-ES" dirty="0"/>
              <a:t> &amp; Liu, Yi &amp; Liu, </a:t>
            </a:r>
            <a:r>
              <a:rPr lang="es-ES" dirty="0" err="1"/>
              <a:t>Xiaoyan</a:t>
            </a:r>
            <a:r>
              <a:rPr lang="es-ES" dirty="0"/>
              <a:t> &amp; </a:t>
            </a:r>
            <a:r>
              <a:rPr lang="es-ES" dirty="0" err="1"/>
              <a:t>Sun</a:t>
            </a:r>
            <a:r>
              <a:rPr lang="es-ES" dirty="0"/>
              <a:t>, </a:t>
            </a:r>
            <a:r>
              <a:rPr lang="es-ES" dirty="0" err="1"/>
              <a:t>Qingxiao</a:t>
            </a:r>
            <a:r>
              <a:rPr lang="es-ES" dirty="0"/>
              <a:t> &amp; </a:t>
            </a:r>
            <a:r>
              <a:rPr lang="es-ES" dirty="0" err="1"/>
              <a:t>You</a:t>
            </a:r>
            <a:r>
              <a:rPr lang="es-ES" dirty="0"/>
              <a:t>, Xin &amp; Yang, </a:t>
            </a:r>
            <a:r>
              <a:rPr lang="es-ES" dirty="0" err="1"/>
              <a:t>Hailong</a:t>
            </a:r>
            <a:r>
              <a:rPr lang="es-ES" dirty="0"/>
              <a:t> &amp; Luan, </a:t>
            </a:r>
            <a:r>
              <a:rPr lang="es-ES" dirty="0" err="1"/>
              <a:t>Zhongzhi</a:t>
            </a:r>
            <a:r>
              <a:rPr lang="es-ES" dirty="0"/>
              <a:t> &amp; </a:t>
            </a:r>
            <a:r>
              <a:rPr lang="es-ES" dirty="0" err="1"/>
              <a:t>Qian</a:t>
            </a:r>
            <a:r>
              <a:rPr lang="es-ES" dirty="0"/>
              <a:t>, </a:t>
            </a:r>
            <a:r>
              <a:rPr lang="es-ES" dirty="0" err="1"/>
              <a:t>Depei</a:t>
            </a:r>
            <a:r>
              <a:rPr lang="es-ES" dirty="0"/>
              <a:t>. (2020). </a:t>
            </a:r>
            <a:r>
              <a:rPr lang="es-ES" dirty="0" err="1"/>
              <a:t>The</a:t>
            </a:r>
            <a:r>
              <a:rPr lang="es-ES" dirty="0"/>
              <a:t> Deep </a:t>
            </a:r>
            <a:r>
              <a:rPr lang="es-ES" dirty="0" err="1"/>
              <a:t>Learning</a:t>
            </a:r>
            <a:r>
              <a:rPr lang="es-ES" dirty="0"/>
              <a:t> </a:t>
            </a:r>
            <a:r>
              <a:rPr lang="es-ES" dirty="0" err="1"/>
              <a:t>Compiler</a:t>
            </a:r>
            <a:r>
              <a:rPr lang="es-ES" dirty="0"/>
              <a:t>: A </a:t>
            </a:r>
            <a:r>
              <a:rPr lang="es-ES" dirty="0" err="1"/>
              <a:t>Comprehensive</a:t>
            </a:r>
            <a:r>
              <a:rPr lang="es-ES" dirty="0"/>
              <a:t> </a:t>
            </a:r>
            <a:r>
              <a:rPr lang="es-ES" dirty="0" err="1"/>
              <a:t>Survey</a:t>
            </a:r>
            <a:r>
              <a:rPr lang="es-ES" dirty="0"/>
              <a:t>. </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393027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B5FB-E15F-4AF5-9188-31657B831E4C}"/>
              </a:ext>
            </a:extLst>
          </p:cNvPr>
          <p:cNvSpPr>
            <a:spLocks noGrp="1"/>
          </p:cNvSpPr>
          <p:nvPr>
            <p:ph type="title"/>
          </p:nvPr>
        </p:nvSpPr>
        <p:spPr/>
        <p:txBody>
          <a:bodyPr/>
          <a:lstStyle/>
          <a:p>
            <a:r>
              <a:rPr lang="en-US" dirty="0"/>
              <a:t>TMS320F28388D</a:t>
            </a:r>
          </a:p>
        </p:txBody>
      </p:sp>
      <p:pic>
        <p:nvPicPr>
          <p:cNvPr id="6" name="Content Placeholder 5">
            <a:extLst>
              <a:ext uri="{FF2B5EF4-FFF2-40B4-BE49-F238E27FC236}">
                <a16:creationId xmlns:a16="http://schemas.microsoft.com/office/drawing/2014/main" id="{D7771124-DB50-4603-933E-744C5CF0916B}"/>
              </a:ext>
            </a:extLst>
          </p:cNvPr>
          <p:cNvPicPr>
            <a:picLocks noGrp="1" noChangeAspect="1"/>
          </p:cNvPicPr>
          <p:nvPr>
            <p:ph idx="1"/>
          </p:nvPr>
        </p:nvPicPr>
        <p:blipFill>
          <a:blip r:embed="rId3"/>
          <a:stretch>
            <a:fillRect/>
          </a:stretch>
        </p:blipFill>
        <p:spPr>
          <a:xfrm>
            <a:off x="4472862" y="2087210"/>
            <a:ext cx="5561967" cy="4022725"/>
          </a:xfrm>
        </p:spPr>
      </p:pic>
      <p:sp>
        <p:nvSpPr>
          <p:cNvPr id="4" name="Slide Number Placeholder 3">
            <a:extLst>
              <a:ext uri="{FF2B5EF4-FFF2-40B4-BE49-F238E27FC236}">
                <a16:creationId xmlns:a16="http://schemas.microsoft.com/office/drawing/2014/main" id="{AC5C26C7-BBDC-4CCB-B24B-AB749CC70EE0}"/>
              </a:ext>
            </a:extLst>
          </p:cNvPr>
          <p:cNvSpPr>
            <a:spLocks noGrp="1"/>
          </p:cNvSpPr>
          <p:nvPr>
            <p:ph type="sldNum" sz="quarter" idx="12"/>
          </p:nvPr>
        </p:nvSpPr>
        <p:spPr/>
        <p:txBody>
          <a:bodyPr/>
          <a:lstStyle/>
          <a:p>
            <a:fld id="{CA79A95B-EA43-4B6A-9361-885D009C1DA8}" type="slidenum">
              <a:rPr lang="en-US" smtClean="0"/>
              <a:t>15</a:t>
            </a:fld>
            <a:endParaRPr lang="en-US"/>
          </a:p>
        </p:txBody>
      </p:sp>
      <p:pic>
        <p:nvPicPr>
          <p:cNvPr id="8" name="Picture 7">
            <a:extLst>
              <a:ext uri="{FF2B5EF4-FFF2-40B4-BE49-F238E27FC236}">
                <a16:creationId xmlns:a16="http://schemas.microsoft.com/office/drawing/2014/main" id="{5DC6B647-D8C0-444B-AA8E-2378C7CBC0D4}"/>
              </a:ext>
            </a:extLst>
          </p:cNvPr>
          <p:cNvPicPr>
            <a:picLocks noChangeAspect="1"/>
          </p:cNvPicPr>
          <p:nvPr/>
        </p:nvPicPr>
        <p:blipFill>
          <a:blip r:embed="rId4"/>
          <a:stretch>
            <a:fillRect/>
          </a:stretch>
        </p:blipFill>
        <p:spPr>
          <a:xfrm>
            <a:off x="10034829" y="5120641"/>
            <a:ext cx="1638300" cy="523875"/>
          </a:xfrm>
          <a:prstGeom prst="rect">
            <a:avLst/>
          </a:prstGeom>
        </p:spPr>
      </p:pic>
      <p:pic>
        <p:nvPicPr>
          <p:cNvPr id="10" name="Picture 9">
            <a:extLst>
              <a:ext uri="{FF2B5EF4-FFF2-40B4-BE49-F238E27FC236}">
                <a16:creationId xmlns:a16="http://schemas.microsoft.com/office/drawing/2014/main" id="{40CCDC18-DC30-418D-9C3B-E61C6EA63895}"/>
              </a:ext>
            </a:extLst>
          </p:cNvPr>
          <p:cNvPicPr>
            <a:picLocks noChangeAspect="1"/>
          </p:cNvPicPr>
          <p:nvPr/>
        </p:nvPicPr>
        <p:blipFill>
          <a:blip r:embed="rId5"/>
          <a:stretch>
            <a:fillRect/>
          </a:stretch>
        </p:blipFill>
        <p:spPr>
          <a:xfrm>
            <a:off x="282037" y="2213593"/>
            <a:ext cx="4095750" cy="2771775"/>
          </a:xfrm>
          <a:prstGeom prst="rect">
            <a:avLst/>
          </a:prstGeom>
        </p:spPr>
      </p:pic>
    </p:spTree>
    <p:extLst>
      <p:ext uri="{BB962C8B-B14F-4D97-AF65-F5344CB8AC3E}">
        <p14:creationId xmlns:p14="http://schemas.microsoft.com/office/powerpoint/2010/main" val="324750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details</a:t>
            </a:r>
          </a:p>
        </p:txBody>
      </p:sp>
      <p:sp>
        <p:nvSpPr>
          <p:cNvPr id="3" name="Content Placeholder 2"/>
          <p:cNvSpPr>
            <a:spLocks noGrp="1"/>
          </p:cNvSpPr>
          <p:nvPr>
            <p:ph idx="1"/>
          </p:nvPr>
        </p:nvSpPr>
        <p:spPr/>
        <p:txBody>
          <a:bodyPr/>
          <a:lstStyle/>
          <a:p>
            <a:r>
              <a:rPr lang="en-US" i="1" dirty="0"/>
              <a:t>Implementation of an NN using </a:t>
            </a:r>
            <a:r>
              <a:rPr lang="en-US" i="1" dirty="0" err="1"/>
              <a:t>FANNCortexM</a:t>
            </a:r>
            <a:r>
              <a:rPr lang="en-US" i="1" dirty="0"/>
              <a:t> on an Axis Communication Hub to evaluate its performance and usage reliability within an </a:t>
            </a:r>
            <a:r>
              <a:rPr lang="en-US" i="1" dirty="0" err="1"/>
              <a:t>EtherCAT</a:t>
            </a:r>
            <a:r>
              <a:rPr lang="en-US" i="1" dirty="0"/>
              <a:t> Network.</a:t>
            </a:r>
          </a:p>
          <a:p>
            <a:endParaRPr lang="en-US" i="1" dirty="0"/>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1"/>
            <a:endParaRPr lang="en-US" dirty="0"/>
          </a:p>
          <a:p>
            <a:pPr lvl="1"/>
            <a:r>
              <a:rPr lang="en-US" dirty="0">
                <a:highlight>
                  <a:srgbClr val="FFFF00"/>
                </a:highlight>
              </a:rPr>
              <a:t>Current Axis Communication Hub integrates a STM32F446RTE MCU with ARM Cortex-M4 architecture, has FPU and it is within the high 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spTree>
    <p:extLst>
      <p:ext uri="{BB962C8B-B14F-4D97-AF65-F5344CB8AC3E}">
        <p14:creationId xmlns:p14="http://schemas.microsoft.com/office/powerpoint/2010/main" val="37642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17</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Set of tools according to the nature of what is going to be validated or verify and the level of formality.</a:t>
            </a:r>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18</a:t>
            </a:fld>
            <a:endParaRPr lang="en-US"/>
          </a:p>
        </p:txBody>
      </p:sp>
    </p:spTree>
    <p:extLst>
      <p:ext uri="{BB962C8B-B14F-4D97-AF65-F5344CB8AC3E}">
        <p14:creationId xmlns:p14="http://schemas.microsoft.com/office/powerpoint/2010/main" val="298501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19</a:t>
            </a:fld>
            <a:endParaRPr lang="en-US"/>
          </a:p>
        </p:txBody>
      </p:sp>
    </p:spTree>
    <p:extLst>
      <p:ext uri="{BB962C8B-B14F-4D97-AF65-F5344CB8AC3E}">
        <p14:creationId xmlns:p14="http://schemas.microsoft.com/office/powerpoint/2010/main" val="313771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a:t>
            </a:r>
          </a:p>
        </p:txBody>
      </p:sp>
      <p:sp>
        <p:nvSpPr>
          <p:cNvPr id="3" name="Content Placeholder 2"/>
          <p:cNvSpPr>
            <a:spLocks noGrp="1"/>
          </p:cNvSpPr>
          <p:nvPr>
            <p:ph idx="1"/>
          </p:nvPr>
        </p:nvSpPr>
        <p:spPr>
          <a:xfrm>
            <a:off x="1097280" y="1079157"/>
            <a:ext cx="10058400" cy="4789937"/>
          </a:xfrm>
        </p:spPr>
        <p:txBody>
          <a:bodyPr/>
          <a:lstStyle/>
          <a:p>
            <a:r>
              <a:rPr lang="en-US" dirty="0"/>
              <a:t>Current structure, highlighting network related tasks, event handler and peripheral control-related tasks.</a:t>
            </a:r>
          </a:p>
          <a:p>
            <a:r>
              <a:rPr lang="en-US" dirty="0"/>
              <a:t>Tasks as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highlight>
                  <a:srgbClr val="FFFF00"/>
                </a:highlight>
              </a:rPr>
              <a:t>FANNCortexM</a:t>
            </a:r>
            <a:r>
              <a:rPr lang="en-US" dirty="0">
                <a:highlight>
                  <a:srgbClr val="FFFF00"/>
                </a:highlight>
              </a:rPr>
              <a:t>: An Open Source Toolkit for Deployment of Multi-layer Neural Networks on ARM Cortex-M Family Microcontrollers : Performance Analysis with Stress Detection</a:t>
            </a:r>
          </a:p>
          <a:p>
            <a:pPr lvl="1"/>
            <a:r>
              <a:rPr lang="en-US" b="1" dirty="0">
                <a:highlight>
                  <a:srgbClr val="FFFF00"/>
                </a:highlight>
              </a:rPr>
              <a:t>CMSIS-NN</a:t>
            </a:r>
            <a:r>
              <a:rPr lang="en-US" dirty="0">
                <a:highlight>
                  <a:srgbClr val="FFFF00"/>
                </a:highlight>
              </a:rPr>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20</a:t>
            </a:fld>
            <a:endParaRPr lang="en-US"/>
          </a:p>
        </p:txBody>
      </p:sp>
    </p:spTree>
    <p:extLst>
      <p:ext uri="{BB962C8B-B14F-4D97-AF65-F5344CB8AC3E}">
        <p14:creationId xmlns:p14="http://schemas.microsoft.com/office/powerpoint/2010/main" val="13718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21</a:t>
            </a:fld>
            <a:endParaRPr lang="en-US"/>
          </a:p>
        </p:txBody>
      </p:sp>
    </p:spTree>
    <p:extLst>
      <p:ext uri="{BB962C8B-B14F-4D97-AF65-F5344CB8AC3E}">
        <p14:creationId xmlns:p14="http://schemas.microsoft.com/office/powerpoint/2010/main" val="926443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22</a:t>
            </a:fld>
            <a:endParaRPr lang="en-US"/>
          </a:p>
        </p:txBody>
      </p:sp>
    </p:spTree>
    <p:extLst>
      <p:ext uri="{BB962C8B-B14F-4D97-AF65-F5344CB8AC3E}">
        <p14:creationId xmlns:p14="http://schemas.microsoft.com/office/powerpoint/2010/main" val="127610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from Papers</a:t>
            </a:r>
          </a:p>
        </p:txBody>
      </p:sp>
      <p:sp>
        <p:nvSpPr>
          <p:cNvPr id="3" name="Content Placeholder 2"/>
          <p:cNvSpPr>
            <a:spLocks noGrp="1"/>
          </p:cNvSpPr>
          <p:nvPr>
            <p:ph idx="1"/>
          </p:nvPr>
        </p:nvSpPr>
        <p:spPr/>
        <p:txBody>
          <a:bodyPr/>
          <a:lstStyle/>
          <a:p>
            <a:r>
              <a:rPr lang="en-US" dirty="0"/>
              <a:t>Neural Network Kernel functions structure</a:t>
            </a:r>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23</a:t>
            </a:fld>
            <a:endParaRPr lang="en-US"/>
          </a:p>
        </p:txBody>
      </p:sp>
      <p:pic>
        <p:nvPicPr>
          <p:cNvPr id="5" name="Picture 4"/>
          <p:cNvPicPr>
            <a:picLocks noChangeAspect="1"/>
          </p:cNvPicPr>
          <p:nvPr/>
        </p:nvPicPr>
        <p:blipFill>
          <a:blip r:embed="rId2"/>
          <a:stretch>
            <a:fillRect/>
          </a:stretch>
        </p:blipFill>
        <p:spPr>
          <a:xfrm>
            <a:off x="3267075" y="2233612"/>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the proposal</a:t>
            </a:r>
          </a:p>
        </p:txBody>
      </p:sp>
      <p:sp>
        <p:nvSpPr>
          <p:cNvPr id="3" name="Content Placeholder 2"/>
          <p:cNvSpPr>
            <a:spLocks noGrp="1"/>
          </p:cNvSpPr>
          <p:nvPr>
            <p:ph idx="1"/>
          </p:nvPr>
        </p:nvSpPr>
        <p:spPr/>
        <p:txBody>
          <a:bodyPr>
            <a:normAutofit/>
          </a:bodyPr>
          <a:lstStyle/>
          <a:p>
            <a:r>
              <a:rPr lang="en-US" dirty="0"/>
              <a:t>Review the possibility of using the NNV tool for models exported/transformed by the CMSIS-NN or FANN-</a:t>
            </a:r>
            <a:r>
              <a:rPr lang="en-US" dirty="0" err="1"/>
              <a:t>CortexM</a:t>
            </a:r>
            <a:r>
              <a:rPr lang="en-US" dirty="0"/>
              <a:t> frameworks.</a:t>
            </a:r>
          </a:p>
          <a:p>
            <a:r>
              <a:rPr lang="en-US" dirty="0"/>
              <a:t>Are the reachability analysis’ results through NNV translatable to FFNN running on ARM-architectures.</a:t>
            </a:r>
          </a:p>
          <a:p>
            <a:r>
              <a:rPr lang="en-US" dirty="0"/>
              <a:t>Does the sensor readout functionality of the ACB fulfill the a-priori requirements for NNCS of the NNV tool? Such that the NNV works properly on current application? </a:t>
            </a:r>
          </a:p>
          <a:p>
            <a:r>
              <a:rPr lang="en-US" i="1" dirty="0">
                <a:highlight>
                  <a:srgbClr val="FFFF00"/>
                </a:highlight>
              </a:rPr>
              <a:t>Two possible applications: Force-torque sensor or speech recognition.</a:t>
            </a:r>
          </a:p>
          <a:p>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24</a:t>
            </a:fld>
            <a:endParaRPr lang="en-US"/>
          </a:p>
        </p:txBody>
      </p:sp>
    </p:spTree>
    <p:extLst>
      <p:ext uri="{BB962C8B-B14F-4D97-AF65-F5344CB8AC3E}">
        <p14:creationId xmlns:p14="http://schemas.microsoft.com/office/powerpoint/2010/main" val="282797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DE02-C2BF-42C1-9F7A-CC27F092B34D}"/>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1ED1C7E2-AE29-4883-928D-C5CBFE693DB7}"/>
              </a:ext>
            </a:extLst>
          </p:cNvPr>
          <p:cNvSpPr>
            <a:spLocks noGrp="1"/>
          </p:cNvSpPr>
          <p:nvPr>
            <p:ph idx="1"/>
          </p:nvPr>
        </p:nvSpPr>
        <p:spPr/>
        <p:txBody>
          <a:bodyPr/>
          <a:lstStyle/>
          <a:p>
            <a:r>
              <a:rPr lang="en-US" dirty="0"/>
              <a:t>Glow apparently for “rich on resources” hardware. [4]</a:t>
            </a:r>
          </a:p>
          <a:p>
            <a:r>
              <a:rPr lang="en-US" b="1" dirty="0"/>
              <a:t>TVM and Gravity show up with code optimization, where the latter has smaller footprint.</a:t>
            </a:r>
          </a:p>
          <a:p>
            <a:r>
              <a:rPr lang="en-US" b="1" dirty="0"/>
              <a:t>Tensor Flow Lite is also in the way.</a:t>
            </a:r>
          </a:p>
          <a:p>
            <a:r>
              <a:rPr lang="en-US" b="1" dirty="0"/>
              <a:t>2021 01 Gravity An ANN Compiler for Embedded Applications</a:t>
            </a:r>
          </a:p>
          <a:p>
            <a:r>
              <a:rPr lang="en-US" dirty="0"/>
              <a:t>2020 02 The Deep Learning Compiler A Comprehensive Survey</a:t>
            </a:r>
          </a:p>
          <a:p>
            <a:r>
              <a:rPr lang="en-US" dirty="0"/>
              <a:t>2020 10 TensorFlow Lite Micro Embedded Machine Learning on </a:t>
            </a:r>
            <a:r>
              <a:rPr lang="en-US" dirty="0" err="1"/>
              <a:t>TinyML</a:t>
            </a:r>
            <a:r>
              <a:rPr lang="en-US" dirty="0"/>
              <a:t> Systems</a:t>
            </a:r>
            <a:endParaRPr lang="es-ES" dirty="0"/>
          </a:p>
        </p:txBody>
      </p:sp>
      <p:sp>
        <p:nvSpPr>
          <p:cNvPr id="4" name="Slide Number Placeholder 3">
            <a:extLst>
              <a:ext uri="{FF2B5EF4-FFF2-40B4-BE49-F238E27FC236}">
                <a16:creationId xmlns:a16="http://schemas.microsoft.com/office/drawing/2014/main" id="{08473270-6593-4E1A-9CCA-A50D5C509C70}"/>
              </a:ext>
            </a:extLst>
          </p:cNvPr>
          <p:cNvSpPr>
            <a:spLocks noGrp="1"/>
          </p:cNvSpPr>
          <p:nvPr>
            <p:ph type="sldNum" sz="quarter" idx="12"/>
          </p:nvPr>
        </p:nvSpPr>
        <p:spPr/>
        <p:txBody>
          <a:bodyPr/>
          <a:lstStyle/>
          <a:p>
            <a:fld id="{CA79A95B-EA43-4B6A-9361-885D009C1DA8}" type="slidenum">
              <a:rPr lang="en-US" smtClean="0"/>
              <a:t>25</a:t>
            </a:fld>
            <a:endParaRPr lang="en-US"/>
          </a:p>
        </p:txBody>
      </p:sp>
    </p:spTree>
    <p:extLst>
      <p:ext uri="{BB962C8B-B14F-4D97-AF65-F5344CB8AC3E}">
        <p14:creationId xmlns:p14="http://schemas.microsoft.com/office/powerpoint/2010/main" val="150541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r>
              <a:rPr lang="en-US" dirty="0"/>
              <a:t>Proposal assumes a given and high reliability of the sensor and industrial controller.</a:t>
            </a:r>
          </a:p>
          <a:p>
            <a:r>
              <a:rPr lang="en-US" dirty="0"/>
              <a:t>Whereas the communication hub’s reliability depends on the right execution of its internal features to not affect the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26</a:t>
            </a:fld>
            <a:endParaRPr lang="en-US"/>
          </a:p>
        </p:txBody>
      </p:sp>
    </p:spTree>
    <p:extLst>
      <p:ext uri="{BB962C8B-B14F-4D97-AF65-F5344CB8AC3E}">
        <p14:creationId xmlns:p14="http://schemas.microsoft.com/office/powerpoint/2010/main" val="146166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Structure with new feature</a:t>
            </a:r>
          </a:p>
        </p:txBody>
      </p:sp>
      <p:sp>
        <p:nvSpPr>
          <p:cNvPr id="3" name="Content Placeholder 2"/>
          <p:cNvSpPr>
            <a:spLocks noGrp="1"/>
          </p:cNvSpPr>
          <p:nvPr>
            <p:ph idx="1"/>
          </p:nvPr>
        </p:nvSpPr>
        <p:spPr>
          <a:xfrm>
            <a:off x="1097280" y="1021492"/>
            <a:ext cx="10058400" cy="4847602"/>
          </a:xfrm>
        </p:spPr>
        <p:txBody>
          <a:bodyPr/>
          <a:lstStyle/>
          <a:p>
            <a:r>
              <a:rPr lang="en-US" dirty="0"/>
              <a:t>Proposed structure with highlighted Neuronal Network running as a task. Other tasks merged only for space reasons.</a:t>
            </a:r>
          </a:p>
          <a:p>
            <a:r>
              <a:rPr lang="en-US" dirty="0"/>
              <a:t>Highlighted block can be adapted to any functionality. </a:t>
            </a:r>
            <a:endParaRPr lang="es-ES" dirty="0"/>
          </a:p>
        </p:txBody>
      </p:sp>
      <p:pic>
        <p:nvPicPr>
          <p:cNvPr id="7" name="Picture 6"/>
          <p:cNvPicPr>
            <a:picLocks noChangeAspect="1"/>
          </p:cNvPicPr>
          <p:nvPr/>
        </p:nvPicPr>
        <p:blipFill rotWithShape="1">
          <a:blip r:embed="rId2"/>
          <a:srcRect t="12416"/>
          <a:stretch/>
        </p:blipFill>
        <p:spPr>
          <a:xfrm>
            <a:off x="1784135" y="2430162"/>
            <a:ext cx="8524875" cy="3920954"/>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992-118D-45D2-8831-2113A8D994F1}"/>
              </a:ext>
            </a:extLst>
          </p:cNvPr>
          <p:cNvSpPr>
            <a:spLocks noGrp="1"/>
          </p:cNvSpPr>
          <p:nvPr>
            <p:ph type="title"/>
          </p:nvPr>
        </p:nvSpPr>
        <p:spPr/>
        <p:txBody>
          <a:bodyPr/>
          <a:lstStyle/>
          <a:p>
            <a:r>
              <a:rPr lang="en-US" dirty="0"/>
              <a:t>Implementation of a DNN</a:t>
            </a:r>
          </a:p>
        </p:txBody>
      </p:sp>
      <p:sp>
        <p:nvSpPr>
          <p:cNvPr id="3" name="Content Placeholder 2">
            <a:extLst>
              <a:ext uri="{FF2B5EF4-FFF2-40B4-BE49-F238E27FC236}">
                <a16:creationId xmlns:a16="http://schemas.microsoft.com/office/drawing/2014/main" id="{72773C63-9948-485C-864B-B970289F5398}"/>
              </a:ext>
            </a:extLst>
          </p:cNvPr>
          <p:cNvSpPr>
            <a:spLocks noGrp="1"/>
          </p:cNvSpPr>
          <p:nvPr>
            <p:ph idx="1"/>
          </p:nvPr>
        </p:nvSpPr>
        <p:spPr/>
        <p:txBody>
          <a:bodyPr>
            <a:normAutofit/>
          </a:bodyPr>
          <a:lstStyle/>
          <a:p>
            <a:r>
              <a:rPr lang="en-US" b="1" dirty="0"/>
              <a:t>CMSIS-NN  and Glow (Neural Network compiler)</a:t>
            </a:r>
          </a:p>
          <a:p>
            <a:r>
              <a:rPr lang="en-US" dirty="0"/>
              <a:t>Implementation references in 600 MHz Cortex M7 from NXP </a:t>
            </a:r>
            <a:r>
              <a:rPr lang="en-US" dirty="0" err="1"/>
              <a:t>i.mxRT</a:t>
            </a:r>
            <a:r>
              <a:rPr lang="en-US" dirty="0"/>
              <a:t>,  moving from a RAM and Flash Usage of 1.2 Mb to less than 200 KB</a:t>
            </a:r>
          </a:p>
          <a:p>
            <a:r>
              <a:rPr lang="en-US" dirty="0"/>
              <a:t>Rough steps: </a:t>
            </a:r>
          </a:p>
          <a:p>
            <a:r>
              <a:rPr lang="en-US" dirty="0"/>
              <a:t>Tensor Flow (or </a:t>
            </a:r>
            <a:r>
              <a:rPr lang="en-US" dirty="0" err="1"/>
              <a:t>Pytorch</a:t>
            </a:r>
            <a:r>
              <a:rPr lang="en-US" dirty="0"/>
              <a:t>) &gt;&gt; ONNX &gt;&gt; Glow &gt;&gt; Glow Bundle &gt;&gt; an M4/M7 target</a:t>
            </a:r>
          </a:p>
          <a:p>
            <a:r>
              <a:rPr lang="en-US" dirty="0"/>
              <a:t>Challenge: Optimize a Neural Network for M4 with a 180 MHz + FPU and 128 KB RAM.</a:t>
            </a:r>
          </a:p>
        </p:txBody>
      </p:sp>
      <p:sp>
        <p:nvSpPr>
          <p:cNvPr id="4" name="Slide Number Placeholder 3">
            <a:extLst>
              <a:ext uri="{FF2B5EF4-FFF2-40B4-BE49-F238E27FC236}">
                <a16:creationId xmlns:a16="http://schemas.microsoft.com/office/drawing/2014/main" id="{EAFAF80C-8681-4699-B830-39507AD17059}"/>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5433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Proposed the Network-related tasks and the NN-related tasks.</a:t>
            </a:r>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4C95-FA1B-492E-BA9E-47E6C7C2CC18}"/>
              </a:ext>
            </a:extLst>
          </p:cNvPr>
          <p:cNvSpPr>
            <a:spLocks noGrp="1"/>
          </p:cNvSpPr>
          <p:nvPr>
            <p:ph type="title"/>
          </p:nvPr>
        </p:nvSpPr>
        <p:spPr/>
        <p:txBody>
          <a:bodyPr/>
          <a:lstStyle/>
          <a:p>
            <a:r>
              <a:rPr lang="en-US" dirty="0"/>
              <a:t>Leading questions</a:t>
            </a:r>
          </a:p>
        </p:txBody>
      </p:sp>
      <p:sp>
        <p:nvSpPr>
          <p:cNvPr id="3" name="Content Placeholder 2">
            <a:extLst>
              <a:ext uri="{FF2B5EF4-FFF2-40B4-BE49-F238E27FC236}">
                <a16:creationId xmlns:a16="http://schemas.microsoft.com/office/drawing/2014/main" id="{F20425F0-4852-4563-AFAB-7FE04ED19740}"/>
              </a:ext>
            </a:extLst>
          </p:cNvPr>
          <p:cNvSpPr>
            <a:spLocks noGrp="1"/>
          </p:cNvSpPr>
          <p:nvPr>
            <p:ph idx="1"/>
          </p:nvPr>
        </p:nvSpPr>
        <p:spPr/>
        <p:txBody>
          <a:bodyPr/>
          <a:lstStyle/>
          <a:p>
            <a:r>
              <a:rPr lang="en-US" dirty="0"/>
              <a:t>How functional is the performance of the NN than can be achieved in such setup?</a:t>
            </a:r>
          </a:p>
          <a:p>
            <a:r>
              <a:rPr lang="en-US" dirty="0"/>
              <a:t>Are the reachability analysis’ results through NNV translatable to FFNN running on ARM-architectures?</a:t>
            </a:r>
          </a:p>
          <a:p>
            <a:r>
              <a:rPr lang="en-US" dirty="0"/>
              <a:t>Does the sensor readout functionality of the ACB fulfill the a-priori requirements for NNCS of the NNV tool? Such that the NNV works properly on current application? </a:t>
            </a:r>
          </a:p>
          <a:p>
            <a:endParaRPr lang="en-US" dirty="0"/>
          </a:p>
          <a:p>
            <a:r>
              <a:rPr lang="en-US" dirty="0"/>
              <a:t>Goal: Use efficiently the microcontroller families to compare them with specialized or high-performance processors such as M7 or M55 or FPGAs.</a:t>
            </a:r>
          </a:p>
          <a:p>
            <a:endParaRPr lang="en-US" dirty="0"/>
          </a:p>
        </p:txBody>
      </p:sp>
      <p:sp>
        <p:nvSpPr>
          <p:cNvPr id="4" name="Slide Number Placeholder 3">
            <a:extLst>
              <a:ext uri="{FF2B5EF4-FFF2-40B4-BE49-F238E27FC236}">
                <a16:creationId xmlns:a16="http://schemas.microsoft.com/office/drawing/2014/main" id="{3140E302-9D7C-4296-817D-9CF27800AB3E}"/>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358405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normAutofit/>
          </a:bodyPr>
          <a:lstStyle/>
          <a:p>
            <a:r>
              <a:rPr lang="en-US" dirty="0"/>
              <a:t>Rely on 3 topics</a:t>
            </a:r>
          </a:p>
          <a:p>
            <a:r>
              <a:rPr lang="en-US" dirty="0"/>
              <a:t>Software for embedded systems, software verification and machine learning.</a:t>
            </a:r>
          </a:p>
          <a:p>
            <a:pPr marL="457200" indent="-457200">
              <a:buFont typeface="+mj-lt"/>
              <a:buAutoNum type="arabicPeriod"/>
            </a:pPr>
            <a:r>
              <a:rPr lang="en-US" dirty="0"/>
              <a:t>Optimization of a DNN to be ported on a M4 or M7 ARM architecture. </a:t>
            </a:r>
          </a:p>
          <a:p>
            <a:pPr marL="749808" lvl="1" indent="-457200"/>
            <a:r>
              <a:rPr lang="en-US" b="1" dirty="0"/>
              <a:t>Exploring the capabilities of a M4 or M7 Processor </a:t>
            </a:r>
            <a:r>
              <a:rPr lang="en-US" dirty="0"/>
              <a:t>in comparison with those of high-in-resources NXP Chip or others.</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t>Verification of FSMs in embedded systems (Network tasks + P-NN as “black box”)</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Neural Network Verification Tool: Notes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a:solidFill>
                  <a:srgbClr val="000000"/>
                </a:solidFill>
                <a:effectLst/>
                <a:latin typeface="TimesNewRomanPSMT"/>
              </a:rPr>
              <a:t>NNV: The Neural Network Verification Tool for Deep Neural Networks and Learning-Enabled Cyber-Physical Systems [3]</a:t>
            </a:r>
            <a:br>
              <a:rPr lang="en-US" dirty="0"/>
            </a:br>
            <a:endParaRPr lang="en-US" dirty="0"/>
          </a:p>
          <a:p>
            <a:r>
              <a:rPr lang="en-US" dirty="0"/>
              <a:t>Motivated by the usage of DNNs on safety-critical cyber-physical systems (CPS)</a:t>
            </a:r>
          </a:p>
          <a:p>
            <a:r>
              <a:rPr lang="en-US" dirty="0"/>
              <a:t>Supports both sound and complete reachability algorithms for verifying safety and robustness properties of FFNN. (</a:t>
            </a:r>
            <a:r>
              <a:rPr lang="en-US" dirty="0" err="1"/>
              <a:t>Perceptrons</a:t>
            </a:r>
            <a:r>
              <a:rPr lang="en-US" dirty="0"/>
              <a:t> and deep convolution NN are FFN)</a:t>
            </a:r>
          </a:p>
          <a:p>
            <a:r>
              <a:rPr lang="en-US" dirty="0"/>
              <a:t>Uses set representations such as polyhedral, zonotopes and abstract domain representations. </a:t>
            </a:r>
            <a:r>
              <a:rPr lang="en-US" i="1" dirty="0"/>
              <a:t>(to be reviewed)</a:t>
            </a:r>
          </a:p>
          <a:p>
            <a:pPr marL="0" indent="0">
              <a:buNone/>
            </a:pPr>
            <a:r>
              <a:rPr lang="en-US" dirty="0">
                <a:highlight>
                  <a:srgbClr val="FFFF00"/>
                </a:highlight>
              </a:rPr>
              <a:t>Works on </a:t>
            </a:r>
            <a:r>
              <a:rPr lang="en-US" dirty="0" err="1">
                <a:highlight>
                  <a:srgbClr val="FFFF00"/>
                </a:highlight>
              </a:rPr>
              <a:t>Matlab</a:t>
            </a:r>
            <a:r>
              <a:rPr lang="en-US" dirty="0">
                <a:highlight>
                  <a:srgbClr val="FFFF00"/>
                </a:highlight>
              </a:rPr>
              <a:t> tool, taking translated NN models exported by </a:t>
            </a:r>
            <a:r>
              <a:rPr lang="en-US" dirty="0" err="1">
                <a:highlight>
                  <a:srgbClr val="FFFF00"/>
                </a:highlight>
              </a:rPr>
              <a:t>Keras</a:t>
            </a:r>
            <a:r>
              <a:rPr lang="en-US" dirty="0">
                <a:highlight>
                  <a:srgbClr val="FFFF00"/>
                </a:highlight>
              </a:rPr>
              <a:t> and Tensor using ONNX format and </a:t>
            </a:r>
            <a:r>
              <a:rPr lang="en-US" dirty="0" err="1">
                <a:highlight>
                  <a:srgbClr val="FFFF00"/>
                </a:highlight>
              </a:rPr>
              <a:t>HyST</a:t>
            </a:r>
            <a:r>
              <a:rPr lang="en-US" dirty="0">
                <a:highlight>
                  <a:srgbClr val="FFFF00"/>
                </a:highlight>
              </a:rPr>
              <a:t> transformation tool</a:t>
            </a:r>
            <a:r>
              <a:rPr lang="en-US" dirty="0"/>
              <a:t>.</a:t>
            </a:r>
          </a:p>
          <a:p>
            <a:r>
              <a:rPr lang="en-US" i="1"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27995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34D-71E0-4FCF-B21B-FB685E9D4E69}"/>
              </a:ext>
            </a:extLst>
          </p:cNvPr>
          <p:cNvSpPr>
            <a:spLocks noGrp="1"/>
          </p:cNvSpPr>
          <p:nvPr>
            <p:ph type="title"/>
          </p:nvPr>
        </p:nvSpPr>
        <p:spPr/>
        <p:txBody>
          <a:bodyPr>
            <a:normAutofit/>
          </a:bodyPr>
          <a:lstStyle/>
          <a:p>
            <a:r>
              <a:rPr lang="en-US" dirty="0"/>
              <a:t>DL Compilers</a:t>
            </a:r>
            <a:br>
              <a:rPr lang="en-US" dirty="0"/>
            </a:br>
            <a:r>
              <a:rPr lang="en-US" sz="1800" dirty="0"/>
              <a:t>The Deep Learning Compiler: A Comprehensive Survey, 2020 [4]</a:t>
            </a:r>
            <a:endParaRPr lang="en-US" dirty="0"/>
          </a:p>
        </p:txBody>
      </p:sp>
      <p:sp>
        <p:nvSpPr>
          <p:cNvPr id="3" name="Content Placeholder 2">
            <a:extLst>
              <a:ext uri="{FF2B5EF4-FFF2-40B4-BE49-F238E27FC236}">
                <a16:creationId xmlns:a16="http://schemas.microsoft.com/office/drawing/2014/main" id="{1645569C-A067-4145-A74E-46B36451EB1E}"/>
              </a:ext>
            </a:extLst>
          </p:cNvPr>
          <p:cNvSpPr>
            <a:spLocks noGrp="1"/>
          </p:cNvSpPr>
          <p:nvPr>
            <p:ph idx="1"/>
          </p:nvPr>
        </p:nvSpPr>
        <p:spPr>
          <a:xfrm>
            <a:off x="1097280" y="1845734"/>
            <a:ext cx="4998720" cy="4023360"/>
          </a:xfrm>
        </p:spPr>
        <p:txBody>
          <a:bodyPr/>
          <a:lstStyle/>
          <a:p>
            <a:r>
              <a:rPr lang="en-US" dirty="0"/>
              <a:t>ONNX model file</a:t>
            </a:r>
          </a:p>
          <a:p>
            <a:r>
              <a:rPr lang="en-US" dirty="0"/>
              <a:t>JIT compilation using, lists as in [4] :</a:t>
            </a:r>
          </a:p>
          <a:p>
            <a:pPr lvl="1"/>
            <a:r>
              <a:rPr lang="en-US" dirty="0"/>
              <a:t>TVM (</a:t>
            </a:r>
            <a:r>
              <a:rPr lang="en-US" dirty="0" err="1"/>
              <a:t>tvm.relay.frontend.from_onnx</a:t>
            </a:r>
            <a:r>
              <a:rPr lang="en-US" dirty="0"/>
              <a:t> interface)</a:t>
            </a:r>
          </a:p>
          <a:p>
            <a:pPr lvl="1"/>
            <a:r>
              <a:rPr lang="en-US" dirty="0" err="1"/>
              <a:t>nGraph</a:t>
            </a:r>
            <a:r>
              <a:rPr lang="en-US" dirty="0"/>
              <a:t> (</a:t>
            </a:r>
            <a:r>
              <a:rPr lang="en-US" dirty="0" err="1"/>
              <a:t>ngraph-onnx</a:t>
            </a:r>
            <a:r>
              <a:rPr lang="en-US" dirty="0"/>
              <a:t> Python </a:t>
            </a:r>
            <a:r>
              <a:rPr lang="en-US" dirty="0" err="1"/>
              <a:t>pckg</a:t>
            </a:r>
            <a:r>
              <a:rPr lang="en-US" dirty="0"/>
              <a:t>)</a:t>
            </a:r>
          </a:p>
          <a:p>
            <a:pPr lvl="1"/>
            <a:r>
              <a:rPr lang="en-US" dirty="0"/>
              <a:t>Glow (</a:t>
            </a:r>
            <a:r>
              <a:rPr lang="en-US" dirty="0" err="1"/>
              <a:t>ONNXModelLoader</a:t>
            </a:r>
            <a:r>
              <a:rPr lang="en-US" dirty="0"/>
              <a:t>)</a:t>
            </a:r>
          </a:p>
          <a:p>
            <a:pPr lvl="1"/>
            <a:r>
              <a:rPr lang="en-US" dirty="0"/>
              <a:t>XLA (</a:t>
            </a:r>
            <a:r>
              <a:rPr lang="en-US" dirty="0" err="1"/>
              <a:t>tensorflow-onnx</a:t>
            </a:r>
            <a:r>
              <a:rPr lang="en-US" dirty="0"/>
              <a:t> Python </a:t>
            </a:r>
            <a:r>
              <a:rPr lang="en-US" dirty="0" err="1"/>
              <a:t>pckg</a:t>
            </a:r>
            <a:r>
              <a:rPr lang="en-US" dirty="0"/>
              <a:t>)</a:t>
            </a:r>
          </a:p>
          <a:p>
            <a:pPr lvl="1"/>
            <a:r>
              <a:rPr lang="en-US" dirty="0"/>
              <a:t>TC does not support ONNX files </a:t>
            </a:r>
          </a:p>
          <a:p>
            <a:r>
              <a:rPr lang="en-US" dirty="0"/>
              <a:t>Target hardware: CPU+GPU no ARM</a:t>
            </a:r>
          </a:p>
          <a:p>
            <a:r>
              <a:rPr lang="en-US" b="1" dirty="0">
                <a:highlight>
                  <a:srgbClr val="FFFF00"/>
                </a:highlight>
              </a:rPr>
              <a:t>TVM and Glow </a:t>
            </a:r>
            <a:r>
              <a:rPr lang="en-US" dirty="0">
                <a:highlight>
                  <a:srgbClr val="FFFF00"/>
                </a:highlight>
              </a:rPr>
              <a:t>support apparently the ARM architecture</a:t>
            </a:r>
          </a:p>
          <a:p>
            <a:endParaRPr lang="en-US" dirty="0"/>
          </a:p>
        </p:txBody>
      </p:sp>
      <p:sp>
        <p:nvSpPr>
          <p:cNvPr id="4" name="Slide Number Placeholder 3">
            <a:extLst>
              <a:ext uri="{FF2B5EF4-FFF2-40B4-BE49-F238E27FC236}">
                <a16:creationId xmlns:a16="http://schemas.microsoft.com/office/drawing/2014/main" id="{90B299AB-4A1A-49BE-BEBB-BDF007EABF11}"/>
              </a:ext>
            </a:extLst>
          </p:cNvPr>
          <p:cNvSpPr>
            <a:spLocks noGrp="1"/>
          </p:cNvSpPr>
          <p:nvPr>
            <p:ph type="sldNum" sz="quarter" idx="12"/>
          </p:nvPr>
        </p:nvSpPr>
        <p:spPr/>
        <p:txBody>
          <a:bodyPr/>
          <a:lstStyle/>
          <a:p>
            <a:fld id="{CA79A95B-EA43-4B6A-9361-885D009C1DA8}" type="slidenum">
              <a:rPr lang="en-US" smtClean="0"/>
              <a:t>9</a:t>
            </a:fld>
            <a:endParaRPr lang="en-US"/>
          </a:p>
        </p:txBody>
      </p:sp>
      <p:sp>
        <p:nvSpPr>
          <p:cNvPr id="5" name="Content Placeholder 2">
            <a:extLst>
              <a:ext uri="{FF2B5EF4-FFF2-40B4-BE49-F238E27FC236}">
                <a16:creationId xmlns:a16="http://schemas.microsoft.com/office/drawing/2014/main" id="{CF4CD4ED-373A-4916-A581-6564C30A1334}"/>
              </a:ext>
            </a:extLst>
          </p:cNvPr>
          <p:cNvSpPr txBox="1">
            <a:spLocks/>
          </p:cNvSpPr>
          <p:nvPr/>
        </p:nvSpPr>
        <p:spPr>
          <a:xfrm>
            <a:off x="6096000" y="1845734"/>
            <a:ext cx="5116483" cy="36431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Frameworks:</a:t>
            </a:r>
          </a:p>
          <a:p>
            <a:r>
              <a:rPr lang="en-US" dirty="0">
                <a:highlight>
                  <a:srgbClr val="FFFF00"/>
                </a:highlight>
              </a:rPr>
              <a:t>TVM: Tensorflow,tflite,keras,pytorch,caffe2,mxnet,coreml,darknet</a:t>
            </a:r>
          </a:p>
          <a:p>
            <a:r>
              <a:rPr lang="en-US" dirty="0" err="1"/>
              <a:t>nGraph:paddlepadde</a:t>
            </a:r>
            <a:endParaRPr lang="en-US" dirty="0"/>
          </a:p>
          <a:p>
            <a:r>
              <a:rPr lang="en-US" dirty="0"/>
              <a:t>STM32Cube.AI?</a:t>
            </a:r>
          </a:p>
          <a:p>
            <a:endParaRPr lang="en-US" dirty="0"/>
          </a:p>
        </p:txBody>
      </p:sp>
    </p:spTree>
    <p:extLst>
      <p:ext uri="{BB962C8B-B14F-4D97-AF65-F5344CB8AC3E}">
        <p14:creationId xmlns:p14="http://schemas.microsoft.com/office/powerpoint/2010/main" val="26108264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1988</Words>
  <Application>Microsoft Office PowerPoint</Application>
  <PresentationFormat>Widescreen</PresentationFormat>
  <Paragraphs>178</Paragraphs>
  <Slides>26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TimesNewRomanPSMT</vt:lpstr>
      <vt:lpstr>Retrospect</vt:lpstr>
      <vt:lpstr>MA’s topic proposal (Draft)</vt:lpstr>
      <vt:lpstr>Axis communication hub</vt:lpstr>
      <vt:lpstr>Structure with new feature</vt:lpstr>
      <vt:lpstr>Implementation of a DNN</vt:lpstr>
      <vt:lpstr>V&amp;V techniques</vt:lpstr>
      <vt:lpstr>Leading questions</vt:lpstr>
      <vt:lpstr>Proposals</vt:lpstr>
      <vt:lpstr>Neural Network Verification Tool: Notes</vt:lpstr>
      <vt:lpstr>DL Compilers The Deep Learning Compiler: A Comprehensive Survey, 2020 [4]</vt:lpstr>
      <vt:lpstr>FANNCortexM: Notes</vt:lpstr>
      <vt:lpstr>Approximated time schedule</vt:lpstr>
      <vt:lpstr>ST Portfolio</vt:lpstr>
      <vt:lpstr>References</vt:lpstr>
      <vt:lpstr>Thank you!</vt:lpstr>
      <vt:lpstr>TMS320F28388D</vt:lpstr>
      <vt:lpstr>Proposal: details</vt:lpstr>
      <vt:lpstr>PowerPoint Presentation</vt:lpstr>
      <vt:lpstr>V&amp;V</vt:lpstr>
      <vt:lpstr>Flexibility</vt:lpstr>
      <vt:lpstr>Further steps:</vt:lpstr>
      <vt:lpstr>Institute of embedded systems at TUHH</vt:lpstr>
      <vt:lpstr>Institute of embedded systems at TUHH</vt:lpstr>
      <vt:lpstr>Notes from Papers</vt:lpstr>
      <vt:lpstr>Questions to the proposal</vt:lpstr>
      <vt:lpstr>Further Reading:</vt:lpstr>
      <vt:lpstr>Data flow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50</cp:revision>
  <dcterms:created xsi:type="dcterms:W3CDTF">2021-01-10T23:40:59Z</dcterms:created>
  <dcterms:modified xsi:type="dcterms:W3CDTF">2021-01-29T14:48:03Z</dcterms:modified>
</cp:coreProperties>
</file>