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6"/>
  </p:notesMasterIdLst>
  <p:handoutMasterIdLst>
    <p:handoutMasterId r:id="rId27"/>
  </p:handoutMasterIdLst>
  <p:sldIdLst>
    <p:sldId id="256" r:id="rId2"/>
    <p:sldId id="257" r:id="rId3"/>
    <p:sldId id="258" r:id="rId4"/>
    <p:sldId id="259" r:id="rId5"/>
    <p:sldId id="260" r:id="rId6"/>
    <p:sldId id="262" r:id="rId7"/>
    <p:sldId id="266" r:id="rId8"/>
    <p:sldId id="265" r:id="rId9"/>
    <p:sldId id="264" r:id="rId10"/>
    <p:sldId id="263" r:id="rId11"/>
    <p:sldId id="268" r:id="rId12"/>
    <p:sldId id="269" r:id="rId13"/>
    <p:sldId id="261" r:id="rId14"/>
    <p:sldId id="272" r:id="rId15"/>
    <p:sldId id="271" r:id="rId16"/>
    <p:sldId id="274" r:id="rId17"/>
    <p:sldId id="275" r:id="rId18"/>
    <p:sldId id="277" r:id="rId19"/>
    <p:sldId id="278" r:id="rId20"/>
    <p:sldId id="279" r:id="rId21"/>
    <p:sldId id="270" r:id="rId22"/>
    <p:sldId id="273"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0369F5-DEA9-4529-9F89-4EE04D16EB58}">
          <p14:sldIdLst>
            <p14:sldId id="256"/>
            <p14:sldId id="257"/>
            <p14:sldId id="258"/>
            <p14:sldId id="259"/>
            <p14:sldId id="260"/>
            <p14:sldId id="262"/>
            <p14:sldId id="266"/>
            <p14:sldId id="265"/>
            <p14:sldId id="264"/>
            <p14:sldId id="263"/>
            <p14:sldId id="268"/>
            <p14:sldId id="269"/>
            <p14:sldId id="261"/>
          </p14:sldIdLst>
        </p14:section>
        <p14:section name="Untitled Section" id="{F3AB6378-B591-4AA7-9ED5-42A962D5E3E0}">
          <p14:sldIdLst>
            <p14:sldId id="272"/>
            <p14:sldId id="271"/>
            <p14:sldId id="274"/>
            <p14:sldId id="275"/>
            <p14:sldId id="277"/>
          </p14:sldIdLst>
        </p14:section>
        <p14:section name="Speech recognition in ARM" id="{767E1DE5-57A0-4052-B5CB-B77CC503D259}">
          <p14:sldIdLst>
            <p14:sldId id="278"/>
            <p14:sldId id="279"/>
            <p14:sldId id="270"/>
            <p14:sldId id="273"/>
          </p14:sldIdLst>
        </p14:section>
        <p14:section name="Update" id="{529D9033-9313-43F6-AF0E-957C7ED35F57}">
          <p14:sldIdLst>
            <p14:sldId id="280"/>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Reyes" initials="CR" lastIdx="1" clrIdx="0">
    <p:extLst>
      <p:ext uri="{19B8F6BF-5375-455C-9EA6-DF929625EA0E}">
        <p15:presenceInfo xmlns:p15="http://schemas.microsoft.com/office/powerpoint/2012/main" userId="Carlos Rey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047" autoAdjust="0"/>
  </p:normalViewPr>
  <p:slideViewPr>
    <p:cSldViewPr snapToGrid="0">
      <p:cViewPr varScale="1">
        <p:scale>
          <a:sx n="82" d="100"/>
          <a:sy n="82"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8215532-1488-46F6-842D-C4C4D2D020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0824291-5A7D-4096-9F4C-2E3FCC576D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9113A-7257-4478-9642-A63128F032EC}" type="datetimeFigureOut">
              <a:rPr lang="es-ES" smtClean="0"/>
              <a:t>28/01/2021</a:t>
            </a:fld>
            <a:endParaRPr lang="es-ES"/>
          </a:p>
        </p:txBody>
      </p:sp>
      <p:sp>
        <p:nvSpPr>
          <p:cNvPr id="4" name="Marcador de pie de página 3">
            <a:extLst>
              <a:ext uri="{FF2B5EF4-FFF2-40B4-BE49-F238E27FC236}">
                <a16:creationId xmlns:a16="http://schemas.microsoft.com/office/drawing/2014/main" id="{3A557326-806E-445F-982F-FB2E89AD5C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D0112DD-4908-4FD0-B97D-E212E4E5C7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A44280-9D84-4C79-81F2-B1DCE7BD2EDE}" type="slidenum">
              <a:rPr lang="es-ES" smtClean="0"/>
              <a:t>‹#›</a:t>
            </a:fld>
            <a:endParaRPr lang="es-ES"/>
          </a:p>
        </p:txBody>
      </p:sp>
    </p:spTree>
    <p:extLst>
      <p:ext uri="{BB962C8B-B14F-4D97-AF65-F5344CB8AC3E}">
        <p14:creationId xmlns:p14="http://schemas.microsoft.com/office/powerpoint/2010/main" val="3859728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41A8D-0182-49B4-9F66-775413DC9323}" type="datetimeFigureOut">
              <a:rPr lang="es-ES" smtClean="0"/>
              <a:t>28/01/2021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1A7AA-DBBA-413A-8C5F-AA0A98065239}" type="slidenum">
              <a:rPr lang="es-ES" smtClean="0"/>
              <a:t>‹#›</a:t>
            </a:fld>
            <a:endParaRPr lang="es-ES"/>
          </a:p>
        </p:txBody>
      </p:sp>
    </p:spTree>
    <p:extLst>
      <p:ext uri="{BB962C8B-B14F-4D97-AF65-F5344CB8AC3E}">
        <p14:creationId xmlns:p14="http://schemas.microsoft.com/office/powerpoint/2010/main" val="16426006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p>
          <a:p>
            <a:r>
              <a:rPr lang="en-US" dirty="0"/>
              <a:t>Check the compatibility of frameworks.</a:t>
            </a:r>
          </a:p>
          <a:p>
            <a:r>
              <a:rPr lang="en-US" dirty="0"/>
              <a:t>Are the kernel libraries in the optimization (IR) the ones that should work with CMSIS-NN???</a:t>
            </a:r>
          </a:p>
          <a:p>
            <a:r>
              <a:rPr lang="en-US" dirty="0"/>
              <a:t>What is the key difference between the training of a NN using JIT or AOT? Is the latter the one </a:t>
            </a:r>
            <a:r>
              <a:rPr lang="en-US" dirty="0" err="1"/>
              <a:t>tha</a:t>
            </a:r>
            <a:r>
              <a:rPr lang="en-US" dirty="0"/>
              <a:t> is going to be downloaded to the MCU??</a:t>
            </a:r>
          </a:p>
          <a:p>
            <a:endParaRPr lang="en-US" dirty="0"/>
          </a:p>
          <a:p>
            <a:r>
              <a:rPr lang="en-US" dirty="0"/>
              <a:t>NOTES about the way of translating the NN</a:t>
            </a:r>
          </a:p>
          <a:p>
            <a:endParaRPr lang="en-US" dirty="0"/>
          </a:p>
          <a:p>
            <a:r>
              <a:rPr lang="en-US" dirty="0"/>
              <a:t>Creation of the computation graph</a:t>
            </a:r>
          </a:p>
          <a:p>
            <a:endParaRPr lang="en-US" dirty="0"/>
          </a:p>
          <a:p>
            <a:r>
              <a:rPr lang="en-US" dirty="0"/>
              <a:t>Vocabulary:</a:t>
            </a:r>
          </a:p>
          <a:p>
            <a:r>
              <a:rPr lang="en-US" dirty="0"/>
              <a:t>Backend refers to the last translation of a DNN, the one that is specific to the hardware. </a:t>
            </a:r>
          </a:p>
          <a:p>
            <a:r>
              <a:rPr lang="en-US" dirty="0"/>
              <a:t>Frontend refers to whatever is in the graph model</a:t>
            </a:r>
          </a:p>
        </p:txBody>
      </p:sp>
      <p:sp>
        <p:nvSpPr>
          <p:cNvPr id="4" name="Slide Number Placeholder 3"/>
          <p:cNvSpPr>
            <a:spLocks noGrp="1"/>
          </p:cNvSpPr>
          <p:nvPr>
            <p:ph type="sldNum" sz="quarter" idx="5"/>
          </p:nvPr>
        </p:nvSpPr>
        <p:spPr/>
        <p:txBody>
          <a:bodyPr/>
          <a:lstStyle/>
          <a:p>
            <a:fld id="{08F1A7AA-DBBA-413A-8C5F-AA0A98065239}" type="slidenum">
              <a:rPr lang="es-ES" smtClean="0"/>
              <a:t>24</a:t>
            </a:fld>
            <a:endParaRPr lang="es-ES"/>
          </a:p>
        </p:txBody>
      </p:sp>
    </p:spTree>
    <p:extLst>
      <p:ext uri="{BB962C8B-B14F-4D97-AF65-F5344CB8AC3E}">
        <p14:creationId xmlns:p14="http://schemas.microsoft.com/office/powerpoint/2010/main" val="243886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382ACD-3E02-499E-AC74-0A3A6DC0D8F5}"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5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415AD-B491-4DAA-AE7E-6FB179581335}"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20389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162C6-B5B2-4A59-B884-E4ACF1CD7B3D}"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7223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0A4-03D9-46F8-9964-03C07FAC657C}"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0730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A886B-C9FB-4D4B-AFA8-A9CA531BC004}"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8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2D5C8-F36C-4778-80C2-438CCB99F65F}" type="datetime1">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13682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7B833-928E-49DE-8AB0-10354F4F9C6A}" type="datetime1">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6097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1DBED-E7F8-4574-B346-2F83C7FF7453}" type="datetime1">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131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E2F220-AF2F-465D-8779-E52E45293D35}" type="datetime1">
              <a:rPr lang="en-US" smtClean="0"/>
              <a:t>1/28/2021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273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695029-AE16-4E75-A986-842439919F7C}" type="datetime1">
              <a:rPr lang="en-US" smtClean="0"/>
              <a:t>1/28/2021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79A95B-EA43-4B6A-9361-885D009C1DA8}" type="slidenum">
              <a:rPr lang="en-US" smtClean="0"/>
              <a:t>‹#›</a:t>
            </a:fld>
            <a:endParaRPr lang="en-US"/>
          </a:p>
        </p:txBody>
      </p:sp>
    </p:spTree>
    <p:extLst>
      <p:ext uri="{BB962C8B-B14F-4D97-AF65-F5344CB8AC3E}">
        <p14:creationId xmlns:p14="http://schemas.microsoft.com/office/powerpoint/2010/main" val="349306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589BB-7BFD-4873-A7F1-1383331D1DFE}" type="datetime1">
              <a:rPr lang="en-US" smtClean="0"/>
              <a:t>1/28/2021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75196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43F84-06EA-471C-9D14-974FF349CC55}" type="datetime1">
              <a:rPr lang="en-US" smtClean="0"/>
              <a:t>1/28/2021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79A95B-EA43-4B6A-9361-885D009C1D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010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Topic proposal (Draft)</a:t>
            </a:r>
          </a:p>
        </p:txBody>
      </p:sp>
      <p:sp>
        <p:nvSpPr>
          <p:cNvPr id="3" name="Subtitle 2"/>
          <p:cNvSpPr>
            <a:spLocks noGrp="1"/>
          </p:cNvSpPr>
          <p:nvPr>
            <p:ph type="subTitle" idx="1"/>
          </p:nvPr>
        </p:nvSpPr>
        <p:spPr/>
        <p:txBody>
          <a:bodyPr/>
          <a:lstStyle/>
          <a:p>
            <a:r>
              <a:rPr lang="en-US" dirty="0"/>
              <a:t>Juan Carlos Reyes Andrade, ICS</a:t>
            </a:r>
            <a:br>
              <a:rPr lang="en-US" dirty="0"/>
            </a:br>
            <a:r>
              <a:rPr lang="en-US" dirty="0"/>
              <a:t>2021.01.18</a:t>
            </a:r>
          </a:p>
        </p:txBody>
      </p:sp>
    </p:spTree>
    <p:extLst>
      <p:ext uri="{BB962C8B-B14F-4D97-AF65-F5344CB8AC3E}">
        <p14:creationId xmlns:p14="http://schemas.microsoft.com/office/powerpoint/2010/main" val="200017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a:bodyPr>
          <a:lstStyle/>
          <a:p>
            <a:pPr lvl="1" fontAlgn="base"/>
            <a:r>
              <a:rPr lang="en-US" b="1" dirty="0"/>
              <a:t>Test Optimization for Embedded Systems</a:t>
            </a:r>
          </a:p>
          <a:p>
            <a:pPr lvl="1" fontAlgn="base"/>
            <a:r>
              <a:rPr lang="en-US" dirty="0"/>
              <a:t>Technology-Level Test Vector Generation</a:t>
            </a:r>
          </a:p>
          <a:p>
            <a:pPr lvl="1" fontAlgn="base"/>
            <a:r>
              <a:rPr lang="en-US" b="1" dirty="0"/>
              <a:t>Verifying Artificial Neural Networks</a:t>
            </a:r>
          </a:p>
          <a:p>
            <a:pPr lvl="1" fontAlgn="base"/>
            <a:r>
              <a:rPr lang="en-US" b="1" dirty="0"/>
              <a:t>Assessing the Performance of Embedded Machine Learning</a:t>
            </a:r>
          </a:p>
          <a:p>
            <a:endParaRPr lang="en-US" dirty="0"/>
          </a:p>
        </p:txBody>
      </p:sp>
      <p:sp>
        <p:nvSpPr>
          <p:cNvPr id="4" name="Marcador de número de diapositiva 3">
            <a:extLst>
              <a:ext uri="{FF2B5EF4-FFF2-40B4-BE49-F238E27FC236}">
                <a16:creationId xmlns:a16="http://schemas.microsoft.com/office/drawing/2014/main" id="{ABA972E5-496F-45A1-9DA4-F74A4A5B2D43}"/>
              </a:ext>
            </a:extLst>
          </p:cNvPr>
          <p:cNvSpPr>
            <a:spLocks noGrp="1"/>
          </p:cNvSpPr>
          <p:nvPr>
            <p:ph type="sldNum" sz="quarter" idx="12"/>
          </p:nvPr>
        </p:nvSpPr>
        <p:spPr/>
        <p:txBody>
          <a:bodyPr/>
          <a:lstStyle/>
          <a:p>
            <a:fld id="{CA79A95B-EA43-4B6A-9361-885D009C1DA8}" type="slidenum">
              <a:rPr lang="en-US" smtClean="0"/>
              <a:t>10</a:t>
            </a:fld>
            <a:endParaRPr lang="en-US"/>
          </a:p>
        </p:txBody>
      </p:sp>
    </p:spTree>
    <p:extLst>
      <p:ext uri="{BB962C8B-B14F-4D97-AF65-F5344CB8AC3E}">
        <p14:creationId xmlns:p14="http://schemas.microsoft.com/office/powerpoint/2010/main" val="92644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01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fontScale="62500" lnSpcReduction="20000"/>
          </a:bodyPr>
          <a:lstStyle/>
          <a:p>
            <a:pPr fontAlgn="base"/>
            <a:r>
              <a:rPr lang="en-US" b="1" dirty="0"/>
              <a:t>Test Optimization for Embedded Systems</a:t>
            </a:r>
          </a:p>
          <a:p>
            <a:pPr fontAlgn="base"/>
            <a:r>
              <a:rPr lang="en-US" dirty="0"/>
              <a:t>Embedded systems are not directly visible to the end user. However, they must be extremely reliable to guarantee correct behavior of larger technical systems. For this reason elaborated test procedures are applied that successively validate each embedded system before shipping. </a:t>
            </a:r>
            <a:r>
              <a:rPr lang="en-US" b="1" dirty="0"/>
              <a:t>Individual hardware components, electrical interfaces and, finally, the functionality of the complete embedded system including software are incrementally tested. </a:t>
            </a:r>
            <a:r>
              <a:rPr lang="en-US" dirty="0"/>
              <a:t>The goal of this work is to work on testing data from a actually running testing process at an industrial partner's facilities in Hamburg.</a:t>
            </a:r>
          </a:p>
          <a:p>
            <a:pPr fontAlgn="base"/>
            <a:r>
              <a:rPr lang="en-US" b="1" dirty="0"/>
              <a:t>Technology-Level Test Vector Generation</a:t>
            </a:r>
          </a:p>
          <a:p>
            <a:pPr fontAlgn="base"/>
            <a:r>
              <a:rPr lang="en-US" dirty="0"/>
              <a:t>Test vectors for integrated circuits applied to each produced chip guarantee proper functionality and highest quality standards. More recent improvement in circuit technology and the use of advance approximate processing units makes a precise differentiation of good and bad chips on the logic level more and more difficult. The topic proposed here will consider low-level technology information for generating tests for advanced production processes and approximate hardware.</a:t>
            </a:r>
          </a:p>
          <a:p>
            <a:pPr fontAlgn="base"/>
            <a:r>
              <a:rPr lang="en-US" b="1" dirty="0"/>
              <a:t>Verifying Artificial Neural Networks</a:t>
            </a:r>
          </a:p>
          <a:p>
            <a:pPr fontAlgn="base"/>
            <a:r>
              <a:rPr lang="en-US" dirty="0"/>
              <a:t>Formally verifying the correctness of procedures and systems used in safety related areas is a must. Artificial neural networks have been proven very effective in solving many tasks in every day life. However, </a:t>
            </a:r>
            <a:r>
              <a:rPr lang="en-US" b="1" dirty="0"/>
              <a:t>methods deciding whether an artificial neural network never violates safety guarantees are only at their infancy. The goal of this work is to study the state-of-the-art in verifying correctness of artificial neural networks</a:t>
            </a:r>
            <a:r>
              <a:rPr lang="en-US" dirty="0"/>
              <a:t>.</a:t>
            </a:r>
          </a:p>
          <a:p>
            <a:pPr fontAlgn="base"/>
            <a:r>
              <a:rPr lang="en-US" b="1" dirty="0"/>
              <a:t>Assessing the Performance of Embedded Machine Learning</a:t>
            </a:r>
          </a:p>
          <a:p>
            <a:pPr fontAlgn="base"/>
            <a:r>
              <a:rPr lang="en-US" dirty="0"/>
              <a:t>Most suppliers of advanced embedded processing devices provide software libraries and hardware support to improve the performance of machine learning in embedded systems either for training classifiers, for applying learned classifiers or both. </a:t>
            </a:r>
            <a:r>
              <a:rPr lang="en-US" b="1" dirty="0"/>
              <a:t>But how efficient are these embedded platforms. The goal is to use and evaluate the performance of embedded machine learning platforms.</a:t>
            </a:r>
          </a:p>
          <a:p>
            <a:endParaRPr lang="en-US" dirty="0"/>
          </a:p>
        </p:txBody>
      </p:sp>
      <p:sp>
        <p:nvSpPr>
          <p:cNvPr id="4" name="Marcador de número de diapositiva 3">
            <a:extLst>
              <a:ext uri="{FF2B5EF4-FFF2-40B4-BE49-F238E27FC236}">
                <a16:creationId xmlns:a16="http://schemas.microsoft.com/office/drawing/2014/main" id="{730CB2DD-E9B3-453B-B9EA-9FA87388614B}"/>
              </a:ext>
            </a:extLst>
          </p:cNvPr>
          <p:cNvSpPr>
            <a:spLocks noGrp="1"/>
          </p:cNvSpPr>
          <p:nvPr>
            <p:ph type="sldNum" sz="quarter" idx="12"/>
          </p:nvPr>
        </p:nvSpPr>
        <p:spPr/>
        <p:txBody>
          <a:bodyPr/>
          <a:lstStyle/>
          <a:p>
            <a:fld id="{CA79A95B-EA43-4B6A-9361-885D009C1DA8}" type="slidenum">
              <a:rPr lang="en-US" smtClean="0"/>
              <a:t>12</a:t>
            </a:fld>
            <a:endParaRPr lang="en-US"/>
          </a:p>
        </p:txBody>
      </p:sp>
    </p:spTree>
    <p:extLst>
      <p:ext uri="{BB962C8B-B14F-4D97-AF65-F5344CB8AC3E}">
        <p14:creationId xmlns:p14="http://schemas.microsoft.com/office/powerpoint/2010/main" val="127610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err="1">
                <a:solidFill>
                  <a:srgbClr val="000000"/>
                </a:solidFill>
                <a:effectLst/>
                <a:latin typeface="TimesNewRomanPSMT"/>
              </a:rPr>
              <a:t>FANNCortexM</a:t>
            </a:r>
            <a:r>
              <a:rPr lang="en-US" sz="1800" b="0" i="0" dirty="0">
                <a:solidFill>
                  <a:srgbClr val="000000"/>
                </a:solidFill>
                <a:effectLst/>
                <a:latin typeface="TimesNewRomanPSMT"/>
              </a:rPr>
              <a:t>: An Open Source Toolkit for Deployment of Multi-layer Neural Networks o ARM Cortex-M Family Microcontrollers</a:t>
            </a:r>
            <a:r>
              <a:rPr lang="en-US" dirty="0"/>
              <a:t> [1]</a:t>
            </a:r>
            <a:br>
              <a:rPr lang="en-US" dirty="0"/>
            </a:br>
            <a:endParaRPr lang="en-US" dirty="0"/>
          </a:p>
          <a:p>
            <a:r>
              <a:rPr lang="en-US" dirty="0"/>
              <a:t>FANN is a free open source neural network library that implements multi-layer ANNs in C. These can be ported and optimized in ARM Cortex-M architectures.</a:t>
            </a:r>
          </a:p>
          <a:p>
            <a:r>
              <a:rPr lang="en-US" dirty="0" err="1"/>
              <a:t>FANNCortexM</a:t>
            </a:r>
            <a:r>
              <a:rPr lang="en-US" dirty="0"/>
              <a:t> highlights the importance of CMSIS (a vendor independent HAL for Cortex-M processors) by using optimized product functions that allows efficiency increments in execution time by ~30%.</a:t>
            </a:r>
          </a:p>
          <a:p>
            <a:r>
              <a:rPr lang="en-US" dirty="0"/>
              <a:t>Tested with a 6-input, 3-class perceptron with 2 hidden layers and evaluation of a network with 1000 nodes and 47900 weights (256kB).</a:t>
            </a:r>
          </a:p>
          <a:p>
            <a:r>
              <a:rPr lang="en-US" dirty="0"/>
              <a:t>Process flow: create/obtain dataset, preprocessing, </a:t>
            </a:r>
            <a:r>
              <a:rPr lang="en-US" dirty="0">
                <a:highlight>
                  <a:srgbClr val="FFFF00"/>
                </a:highlight>
              </a:rPr>
              <a:t>define/train NN, deploy on device</a:t>
            </a:r>
            <a:r>
              <a:rPr lang="en-US" dirty="0"/>
              <a:t>.</a:t>
            </a:r>
          </a:p>
          <a:p>
            <a:r>
              <a:rPr lang="en-US" dirty="0"/>
              <a:t>(Still analyzing) </a:t>
            </a:r>
          </a:p>
          <a:p>
            <a:endParaRPr lang="en-US" dirty="0"/>
          </a:p>
        </p:txBody>
      </p:sp>
      <p:sp>
        <p:nvSpPr>
          <p:cNvPr id="4" name="Marcador de número de diapositiva 3">
            <a:extLst>
              <a:ext uri="{FF2B5EF4-FFF2-40B4-BE49-F238E27FC236}">
                <a16:creationId xmlns:a16="http://schemas.microsoft.com/office/drawing/2014/main" id="{3BA7A817-E41B-4992-961F-16A071A19ACE}"/>
              </a:ext>
            </a:extLst>
          </p:cNvPr>
          <p:cNvSpPr>
            <a:spLocks noGrp="1"/>
          </p:cNvSpPr>
          <p:nvPr>
            <p:ph type="sldNum" sz="quarter" idx="12"/>
          </p:nvPr>
        </p:nvSpPr>
        <p:spPr/>
        <p:txBody>
          <a:bodyPr/>
          <a:lstStyle/>
          <a:p>
            <a:fld id="{CA79A95B-EA43-4B6A-9361-885D009C1DA8}" type="slidenum">
              <a:rPr lang="en-US" smtClean="0"/>
              <a:t>13</a:t>
            </a:fld>
            <a:endParaRPr lang="en-US"/>
          </a:p>
        </p:txBody>
      </p:sp>
    </p:spTree>
    <p:extLst>
      <p:ext uri="{BB962C8B-B14F-4D97-AF65-F5344CB8AC3E}">
        <p14:creationId xmlns:p14="http://schemas.microsoft.com/office/powerpoint/2010/main" val="48530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899722" y="1846263"/>
            <a:ext cx="2452881" cy="4022725"/>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14</a:t>
            </a:fld>
            <a:endParaRPr lang="en-US"/>
          </a:p>
        </p:txBody>
      </p:sp>
      <p:sp>
        <p:nvSpPr>
          <p:cNvPr id="6" name="TextBox 5"/>
          <p:cNvSpPr txBox="1"/>
          <p:nvPr/>
        </p:nvSpPr>
        <p:spPr>
          <a:xfrm>
            <a:off x="1318054" y="2224216"/>
            <a:ext cx="2878609" cy="369332"/>
          </a:xfrm>
          <a:prstGeom prst="rect">
            <a:avLst/>
          </a:prstGeom>
          <a:noFill/>
        </p:spPr>
        <p:txBody>
          <a:bodyPr wrap="none" rtlCol="0">
            <a:spAutoFit/>
          </a:bodyPr>
          <a:lstStyle/>
          <a:p>
            <a:r>
              <a:rPr lang="en-US" dirty="0"/>
              <a:t>Process flow according to [1]</a:t>
            </a:r>
          </a:p>
        </p:txBody>
      </p:sp>
    </p:spTree>
    <p:extLst>
      <p:ext uri="{BB962C8B-B14F-4D97-AF65-F5344CB8AC3E}">
        <p14:creationId xmlns:p14="http://schemas.microsoft.com/office/powerpoint/2010/main" val="291410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details</a:t>
            </a:r>
          </a:p>
        </p:txBody>
      </p:sp>
      <p:sp>
        <p:nvSpPr>
          <p:cNvPr id="3" name="Content Placeholder 2"/>
          <p:cNvSpPr>
            <a:spLocks noGrp="1"/>
          </p:cNvSpPr>
          <p:nvPr>
            <p:ph idx="1"/>
          </p:nvPr>
        </p:nvSpPr>
        <p:spPr/>
        <p:txBody>
          <a:bodyPr/>
          <a:lstStyle/>
          <a:p>
            <a:r>
              <a:rPr lang="en-US" i="1" dirty="0"/>
              <a:t>Implementation of an ANN using </a:t>
            </a:r>
            <a:r>
              <a:rPr lang="en-US" i="1" dirty="0" err="1"/>
              <a:t>FANNCortexM</a:t>
            </a:r>
            <a:r>
              <a:rPr lang="en-US" i="1" dirty="0"/>
              <a:t> on a Axis Communication Hub to evaluate its performance and usage reliability within an </a:t>
            </a:r>
            <a:r>
              <a:rPr lang="en-US" i="1" dirty="0" err="1"/>
              <a:t>EtherCAT</a:t>
            </a:r>
            <a:r>
              <a:rPr lang="en-US" i="1" dirty="0"/>
              <a:t> Network.</a:t>
            </a:r>
          </a:p>
          <a:p>
            <a:pPr lvl="1"/>
            <a:r>
              <a:rPr lang="en-US" dirty="0"/>
              <a:t>Use a pre-trained NN with multi-layer </a:t>
            </a:r>
            <a:r>
              <a:rPr lang="en-US" dirty="0" err="1"/>
              <a:t>perceptrons</a:t>
            </a:r>
            <a:r>
              <a:rPr lang="en-US" dirty="0"/>
              <a:t> instead of deep convolutional networks for an application based on a sensor that does not produce images.</a:t>
            </a:r>
          </a:p>
          <a:p>
            <a:pPr lvl="1"/>
            <a:r>
              <a:rPr lang="en-US" dirty="0"/>
              <a:t>According to [1], it will be focused on define/train NN, deploy on device stages, using a given data set at an specific accuracy.</a:t>
            </a:r>
          </a:p>
          <a:p>
            <a:pPr lvl="2"/>
            <a:r>
              <a:rPr lang="en-US" dirty="0"/>
              <a:t>FANN conversion, </a:t>
            </a:r>
            <a:r>
              <a:rPr lang="en-US" dirty="0" err="1"/>
              <a:t>hyperparametrization</a:t>
            </a:r>
            <a:r>
              <a:rPr lang="en-US" dirty="0"/>
              <a:t>, identification of best network, FPU configuration, implementation to HW, measure performance and power.</a:t>
            </a:r>
          </a:p>
          <a:p>
            <a:pPr lvl="1"/>
            <a:endParaRPr lang="en-US" dirty="0"/>
          </a:p>
          <a:p>
            <a:pPr lvl="1"/>
            <a:r>
              <a:rPr lang="en-US" dirty="0">
                <a:highlight>
                  <a:srgbClr val="FFFF00"/>
                </a:highlight>
              </a:rPr>
              <a:t>Current Axis Communication Hub integrates a STM32F446RTE MCU with ARM Cortex-M4 architecture, has FPU and it is within the high performance family ST processors. 512kB Flash/128+4KB RAM[2].</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15</a:t>
            </a:fld>
            <a:endParaRPr lang="en-US"/>
          </a:p>
        </p:txBody>
      </p:sp>
    </p:spTree>
    <p:extLst>
      <p:ext uri="{BB962C8B-B14F-4D97-AF65-F5344CB8AC3E}">
        <p14:creationId xmlns:p14="http://schemas.microsoft.com/office/powerpoint/2010/main" val="376422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from Papers</a:t>
            </a:r>
          </a:p>
        </p:txBody>
      </p:sp>
      <p:sp>
        <p:nvSpPr>
          <p:cNvPr id="3" name="Content Placeholder 2"/>
          <p:cNvSpPr>
            <a:spLocks noGrp="1"/>
          </p:cNvSpPr>
          <p:nvPr>
            <p:ph idx="1"/>
          </p:nvPr>
        </p:nvSpPr>
        <p:spPr/>
        <p:txBody>
          <a:bodyPr/>
          <a:lstStyle/>
          <a:p>
            <a:r>
              <a:rPr lang="en-US" dirty="0"/>
              <a:t>Neural Network Kernel functions structure</a:t>
            </a:r>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16</a:t>
            </a:fld>
            <a:endParaRPr lang="en-US"/>
          </a:p>
        </p:txBody>
      </p:sp>
      <p:pic>
        <p:nvPicPr>
          <p:cNvPr id="5" name="Picture 4"/>
          <p:cNvPicPr>
            <a:picLocks noChangeAspect="1"/>
          </p:cNvPicPr>
          <p:nvPr/>
        </p:nvPicPr>
        <p:blipFill>
          <a:blip r:embed="rId2"/>
          <a:stretch>
            <a:fillRect/>
          </a:stretch>
        </p:blipFill>
        <p:spPr>
          <a:xfrm>
            <a:off x="3267075" y="2233612"/>
            <a:ext cx="5657850" cy="2390775"/>
          </a:xfrm>
          <a:prstGeom prst="rect">
            <a:avLst/>
          </a:prstGeom>
        </p:spPr>
      </p:pic>
    </p:spTree>
    <p:extLst>
      <p:ext uri="{BB962C8B-B14F-4D97-AF65-F5344CB8AC3E}">
        <p14:creationId xmlns:p14="http://schemas.microsoft.com/office/powerpoint/2010/main" val="69371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a:solidFill>
                  <a:srgbClr val="000000"/>
                </a:solidFill>
                <a:effectLst/>
                <a:latin typeface="TimesNewRomanPSMT"/>
              </a:rPr>
              <a:t>NNV: The Neural Network Verification Tool for Deep Neural Networks and Learning-Enabled Cyber-Physical Systems [3]</a:t>
            </a:r>
            <a:br>
              <a:rPr lang="en-US" dirty="0"/>
            </a:br>
            <a:endParaRPr lang="en-US" dirty="0"/>
          </a:p>
          <a:p>
            <a:r>
              <a:rPr lang="en-US" dirty="0"/>
              <a:t>Motivated by the usage of DNNs on safety-critical cyber-physical systems (CPS)</a:t>
            </a:r>
          </a:p>
          <a:p>
            <a:r>
              <a:rPr lang="en-US" dirty="0"/>
              <a:t>Supports both sound and complete reachability algorithms for verifying safety and robustness properties of FFNN. (</a:t>
            </a:r>
            <a:r>
              <a:rPr lang="en-US" dirty="0" err="1"/>
              <a:t>Perceptrons</a:t>
            </a:r>
            <a:r>
              <a:rPr lang="en-US" dirty="0"/>
              <a:t> and deep convolution NN are FFN)</a:t>
            </a:r>
          </a:p>
          <a:p>
            <a:r>
              <a:rPr lang="en-US" dirty="0"/>
              <a:t>Uses set representations such as polyhedral, zonotopes and abstract domain representations. (to be reviewed)</a:t>
            </a:r>
          </a:p>
          <a:p>
            <a:pPr marL="0" indent="0">
              <a:buNone/>
            </a:pPr>
            <a:r>
              <a:rPr lang="en-US" dirty="0">
                <a:highlight>
                  <a:srgbClr val="FFFF00"/>
                </a:highlight>
              </a:rPr>
              <a:t>Works on </a:t>
            </a:r>
            <a:r>
              <a:rPr lang="en-US" dirty="0" err="1">
                <a:highlight>
                  <a:srgbClr val="FFFF00"/>
                </a:highlight>
              </a:rPr>
              <a:t>Matlab</a:t>
            </a:r>
            <a:r>
              <a:rPr lang="en-US" dirty="0">
                <a:highlight>
                  <a:srgbClr val="FFFF00"/>
                </a:highlight>
              </a:rPr>
              <a:t> tool, taking translated NN models exported by </a:t>
            </a:r>
            <a:r>
              <a:rPr lang="en-US" dirty="0" err="1">
                <a:highlight>
                  <a:srgbClr val="FFFF00"/>
                </a:highlight>
              </a:rPr>
              <a:t>Keras</a:t>
            </a:r>
            <a:r>
              <a:rPr lang="en-US" dirty="0">
                <a:highlight>
                  <a:srgbClr val="FFFF00"/>
                </a:highlight>
              </a:rPr>
              <a:t> and Tensor using ONNX format and </a:t>
            </a:r>
            <a:r>
              <a:rPr lang="en-US" dirty="0" err="1">
                <a:highlight>
                  <a:srgbClr val="FFFF00"/>
                </a:highlight>
              </a:rPr>
              <a:t>HyST</a:t>
            </a:r>
            <a:r>
              <a:rPr lang="en-US" dirty="0">
                <a:highlight>
                  <a:srgbClr val="FFFF00"/>
                </a:highlight>
              </a:rPr>
              <a:t> transformation tool</a:t>
            </a:r>
            <a:r>
              <a:rPr lang="en-US" dirty="0"/>
              <a:t>.</a:t>
            </a:r>
          </a:p>
          <a:p>
            <a:r>
              <a:rPr lang="en-US" dirty="0"/>
              <a:t>(Still analyzing) </a:t>
            </a:r>
          </a:p>
          <a:p>
            <a:endParaRPr lang="en-US" dirty="0"/>
          </a:p>
        </p:txBody>
      </p:sp>
      <p:sp>
        <p:nvSpPr>
          <p:cNvPr id="4" name="Marcador de número de diapositiva 3">
            <a:extLst>
              <a:ext uri="{FF2B5EF4-FFF2-40B4-BE49-F238E27FC236}">
                <a16:creationId xmlns:a16="http://schemas.microsoft.com/office/drawing/2014/main" id="{3BA7A817-E41B-4992-961F-16A071A19ACE}"/>
              </a:ext>
            </a:extLst>
          </p:cNvPr>
          <p:cNvSpPr>
            <a:spLocks noGrp="1"/>
          </p:cNvSpPr>
          <p:nvPr>
            <p:ph type="sldNum" sz="quarter" idx="12"/>
          </p:nvPr>
        </p:nvSpPr>
        <p:spPr/>
        <p:txBody>
          <a:bodyPr/>
          <a:lstStyle/>
          <a:p>
            <a:fld id="{CA79A95B-EA43-4B6A-9361-885D009C1DA8}" type="slidenum">
              <a:rPr lang="en-US" smtClean="0"/>
              <a:t>17</a:t>
            </a:fld>
            <a:endParaRPr lang="en-US"/>
          </a:p>
        </p:txBody>
      </p:sp>
    </p:spTree>
    <p:extLst>
      <p:ext uri="{BB962C8B-B14F-4D97-AF65-F5344CB8AC3E}">
        <p14:creationId xmlns:p14="http://schemas.microsoft.com/office/powerpoint/2010/main" val="279955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details</a:t>
            </a:r>
          </a:p>
        </p:txBody>
      </p:sp>
      <p:sp>
        <p:nvSpPr>
          <p:cNvPr id="3" name="Content Placeholder 2"/>
          <p:cNvSpPr>
            <a:spLocks noGrp="1"/>
          </p:cNvSpPr>
          <p:nvPr>
            <p:ph idx="1"/>
          </p:nvPr>
        </p:nvSpPr>
        <p:spPr/>
        <p:txBody>
          <a:bodyPr>
            <a:normAutofit/>
          </a:bodyPr>
          <a:lstStyle/>
          <a:p>
            <a:r>
              <a:rPr lang="en-US" i="1" dirty="0"/>
              <a:t>Review the possibility of using the NNV tool for models exported/transformed by the CMSIS-NN or FANN-</a:t>
            </a:r>
            <a:r>
              <a:rPr lang="en-US" i="1" dirty="0" err="1"/>
              <a:t>CortexM</a:t>
            </a:r>
            <a:r>
              <a:rPr lang="en-US" i="1" dirty="0"/>
              <a:t> frameworks.</a:t>
            </a:r>
          </a:p>
          <a:p>
            <a:r>
              <a:rPr lang="en-US" i="1" dirty="0"/>
              <a:t>Are the reachability analysis’ results through NNV translatable to FFNN running on ARM-architectures.</a:t>
            </a:r>
          </a:p>
          <a:p>
            <a:r>
              <a:rPr lang="en-US" i="1" dirty="0"/>
              <a:t>Does the sensor readout functionality of the ACB fulfill the a-priori requirements for NNCS of the NNV tool? Such that the NNV works properly on current application? </a:t>
            </a:r>
          </a:p>
          <a:p>
            <a:r>
              <a:rPr lang="en-US" i="1" dirty="0">
                <a:highlight>
                  <a:srgbClr val="FFFF00"/>
                </a:highlight>
              </a:rPr>
              <a:t>Two possible applications: Force-torque sensor or speech recognition.</a:t>
            </a:r>
          </a:p>
          <a:p>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18</a:t>
            </a:fld>
            <a:endParaRPr lang="en-US"/>
          </a:p>
        </p:txBody>
      </p:sp>
    </p:spTree>
    <p:extLst>
      <p:ext uri="{BB962C8B-B14F-4D97-AF65-F5344CB8AC3E}">
        <p14:creationId xmlns:p14="http://schemas.microsoft.com/office/powerpoint/2010/main" val="2827973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992-118D-45D2-8831-2113A8D994F1}"/>
              </a:ext>
            </a:extLst>
          </p:cNvPr>
          <p:cNvSpPr>
            <a:spLocks noGrp="1"/>
          </p:cNvSpPr>
          <p:nvPr>
            <p:ph type="title"/>
          </p:nvPr>
        </p:nvSpPr>
        <p:spPr/>
        <p:txBody>
          <a:bodyPr/>
          <a:lstStyle/>
          <a:p>
            <a:r>
              <a:rPr lang="es-ES" dirty="0" err="1"/>
              <a:t>Implementation</a:t>
            </a:r>
            <a:r>
              <a:rPr lang="es-ES" dirty="0"/>
              <a:t> </a:t>
            </a:r>
            <a:r>
              <a:rPr lang="es-ES" dirty="0" err="1"/>
              <a:t>of</a:t>
            </a:r>
            <a:r>
              <a:rPr lang="es-ES" dirty="0"/>
              <a:t> a DNN</a:t>
            </a:r>
          </a:p>
        </p:txBody>
      </p:sp>
      <p:sp>
        <p:nvSpPr>
          <p:cNvPr id="3" name="Content Placeholder 2">
            <a:extLst>
              <a:ext uri="{FF2B5EF4-FFF2-40B4-BE49-F238E27FC236}">
                <a16:creationId xmlns:a16="http://schemas.microsoft.com/office/drawing/2014/main" id="{72773C63-9948-485C-864B-B970289F5398}"/>
              </a:ext>
            </a:extLst>
          </p:cNvPr>
          <p:cNvSpPr>
            <a:spLocks noGrp="1"/>
          </p:cNvSpPr>
          <p:nvPr>
            <p:ph idx="1"/>
          </p:nvPr>
        </p:nvSpPr>
        <p:spPr/>
        <p:txBody>
          <a:bodyPr>
            <a:normAutofit/>
          </a:bodyPr>
          <a:lstStyle/>
          <a:p>
            <a:r>
              <a:rPr lang="en-US" dirty="0"/>
              <a:t>CMSIS-NN used in ARM architectures.</a:t>
            </a:r>
          </a:p>
          <a:p>
            <a:r>
              <a:rPr lang="en-US" dirty="0"/>
              <a:t>Glow (Neural Network compiler)</a:t>
            </a:r>
          </a:p>
          <a:p>
            <a:r>
              <a:rPr lang="en-US" dirty="0"/>
              <a:t>References about implementation in 600 MHz Cortex M7 from </a:t>
            </a:r>
            <a:r>
              <a:rPr lang="en-US" dirty="0" err="1"/>
              <a:t>imx</a:t>
            </a:r>
            <a:r>
              <a:rPr lang="en-US" dirty="0"/>
              <a:t> RT NXP, moving from a RAM and Flash Usage of 1.2 Mb to less than 200 KB</a:t>
            </a:r>
          </a:p>
          <a:p>
            <a:r>
              <a:rPr lang="en-US" dirty="0"/>
              <a:t>Proposal: Tensor Flow (or </a:t>
            </a:r>
            <a:r>
              <a:rPr lang="en-US" dirty="0" err="1"/>
              <a:t>Pytorch</a:t>
            </a:r>
            <a:r>
              <a:rPr lang="en-US" dirty="0"/>
              <a:t>) &gt;&gt; ONNX* &gt;&gt; Glow &gt;&gt; Glow Bundle &gt;&gt; an M4 target</a:t>
            </a:r>
          </a:p>
          <a:p>
            <a:r>
              <a:rPr lang="en-US" dirty="0"/>
              <a:t>Challenge: Optimize a Neural Network for M4 with a 180 MHz + FPU and 128 KB RAM.</a:t>
            </a:r>
          </a:p>
          <a:p>
            <a:r>
              <a:rPr lang="en-US" dirty="0"/>
              <a:t>What is the maximum performance of the NN than can be achieved in such setup?</a:t>
            </a:r>
          </a:p>
          <a:p>
            <a:r>
              <a:rPr lang="en-US" dirty="0"/>
              <a:t>Goal: Use efficiently the microcontroller families to compare them with specialized or high-performance processors Such as M7 or M55 or FPGAs.</a:t>
            </a:r>
          </a:p>
        </p:txBody>
      </p:sp>
      <p:sp>
        <p:nvSpPr>
          <p:cNvPr id="4" name="Slide Number Placeholder 3">
            <a:extLst>
              <a:ext uri="{FF2B5EF4-FFF2-40B4-BE49-F238E27FC236}">
                <a16:creationId xmlns:a16="http://schemas.microsoft.com/office/drawing/2014/main" id="{EAFAF80C-8681-4699-B830-39507AD17059}"/>
              </a:ext>
            </a:extLst>
          </p:cNvPr>
          <p:cNvSpPr>
            <a:spLocks noGrp="1"/>
          </p:cNvSpPr>
          <p:nvPr>
            <p:ph type="sldNum" sz="quarter" idx="12"/>
          </p:nvPr>
        </p:nvSpPr>
        <p:spPr/>
        <p:txBody>
          <a:bodyPr/>
          <a:lstStyle/>
          <a:p>
            <a:fld id="{CA79A95B-EA43-4B6A-9361-885D009C1DA8}" type="slidenum">
              <a:rPr lang="en-US" smtClean="0"/>
              <a:t>19</a:t>
            </a:fld>
            <a:endParaRPr lang="en-US"/>
          </a:p>
        </p:txBody>
      </p:sp>
    </p:spTree>
    <p:extLst>
      <p:ext uri="{BB962C8B-B14F-4D97-AF65-F5344CB8AC3E}">
        <p14:creationId xmlns:p14="http://schemas.microsoft.com/office/powerpoint/2010/main" val="260378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1938"/>
          </a:xfrm>
        </p:spPr>
        <p:txBody>
          <a:bodyPr>
            <a:normAutofit fontScale="90000"/>
          </a:bodyPr>
          <a:lstStyle/>
          <a:p>
            <a:r>
              <a:rPr lang="en-US" dirty="0"/>
              <a:t>Axis communication hub</a:t>
            </a:r>
          </a:p>
        </p:txBody>
      </p:sp>
      <p:sp>
        <p:nvSpPr>
          <p:cNvPr id="3" name="Content Placeholder 2"/>
          <p:cNvSpPr>
            <a:spLocks noGrp="1"/>
          </p:cNvSpPr>
          <p:nvPr>
            <p:ph idx="1"/>
          </p:nvPr>
        </p:nvSpPr>
        <p:spPr>
          <a:xfrm>
            <a:off x="1097280" y="1079157"/>
            <a:ext cx="10058400" cy="4789937"/>
          </a:xfrm>
        </p:spPr>
        <p:txBody>
          <a:bodyPr/>
          <a:lstStyle/>
          <a:p>
            <a:r>
              <a:rPr lang="en-US" dirty="0"/>
              <a:t>Current structure, highlighting network related tasks, event handler and peripheral control-related tasks.</a:t>
            </a:r>
          </a:p>
          <a:p>
            <a:r>
              <a:rPr lang="en-US" dirty="0"/>
              <a:t>State machines that are verifiable through software, e.g., UPPAL. Verification software for FSMs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15" y="2222372"/>
            <a:ext cx="8144715" cy="4040088"/>
          </a:xfrm>
          <a:prstGeom prst="rect">
            <a:avLst/>
          </a:prstGeom>
        </p:spPr>
      </p:pic>
      <p:sp>
        <p:nvSpPr>
          <p:cNvPr id="4" name="Marcador de número de diapositiva 3">
            <a:extLst>
              <a:ext uri="{FF2B5EF4-FFF2-40B4-BE49-F238E27FC236}">
                <a16:creationId xmlns:a16="http://schemas.microsoft.com/office/drawing/2014/main" id="{85D35542-7FFB-41F8-8078-58478FB5B0E7}"/>
              </a:ext>
            </a:extLst>
          </p:cNvPr>
          <p:cNvSpPr>
            <a:spLocks noGrp="1"/>
          </p:cNvSpPr>
          <p:nvPr>
            <p:ph type="sldNum" sz="quarter" idx="12"/>
          </p:nvPr>
        </p:nvSpPr>
        <p:spPr/>
        <p:txBody>
          <a:bodyPr/>
          <a:lstStyle/>
          <a:p>
            <a:fld id="{CA79A95B-EA43-4B6A-9361-885D009C1DA8}" type="slidenum">
              <a:rPr lang="en-US" smtClean="0"/>
              <a:t>2</a:t>
            </a:fld>
            <a:endParaRPr lang="en-US"/>
          </a:p>
        </p:txBody>
      </p:sp>
    </p:spTree>
    <p:extLst>
      <p:ext uri="{BB962C8B-B14F-4D97-AF65-F5344CB8AC3E}">
        <p14:creationId xmlns:p14="http://schemas.microsoft.com/office/powerpoint/2010/main" val="1966635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DE02-C2BF-42C1-9F7A-CC27F092B34D}"/>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1ED1C7E2-AE29-4883-928D-C5CBFE693DB7}"/>
              </a:ext>
            </a:extLst>
          </p:cNvPr>
          <p:cNvSpPr>
            <a:spLocks noGrp="1"/>
          </p:cNvSpPr>
          <p:nvPr>
            <p:ph idx="1"/>
          </p:nvPr>
        </p:nvSpPr>
        <p:spPr/>
        <p:txBody>
          <a:bodyPr/>
          <a:lstStyle/>
          <a:p>
            <a:r>
              <a:rPr lang="en-US" dirty="0"/>
              <a:t>Glow apparently for “rich on resources” hardware. [4]</a:t>
            </a:r>
          </a:p>
          <a:p>
            <a:r>
              <a:rPr lang="en-US" b="1" dirty="0"/>
              <a:t>TVM and Gravity show up with code optimization, where the latter has smaller footprint.</a:t>
            </a:r>
          </a:p>
          <a:p>
            <a:r>
              <a:rPr lang="en-US" b="1" dirty="0"/>
              <a:t>Tensor Flow Lite is also in the way.</a:t>
            </a:r>
          </a:p>
          <a:p>
            <a:r>
              <a:rPr lang="en-US" b="1" dirty="0"/>
              <a:t>2021 01 Gravity An ANN Compiler for Embedded Applications</a:t>
            </a:r>
          </a:p>
          <a:p>
            <a:r>
              <a:rPr lang="en-US" dirty="0"/>
              <a:t>2020 02 The Deep Learning Compiler A Comprehensive Survey</a:t>
            </a:r>
          </a:p>
          <a:p>
            <a:r>
              <a:rPr lang="en-US" dirty="0"/>
              <a:t>2020 10 TensorFlow Lite Micro Embedded Machine Learning on </a:t>
            </a:r>
            <a:r>
              <a:rPr lang="en-US" dirty="0" err="1"/>
              <a:t>TinyML</a:t>
            </a:r>
            <a:r>
              <a:rPr lang="en-US" dirty="0"/>
              <a:t> Systems</a:t>
            </a:r>
            <a:endParaRPr lang="es-ES" dirty="0"/>
          </a:p>
        </p:txBody>
      </p:sp>
      <p:sp>
        <p:nvSpPr>
          <p:cNvPr id="4" name="Slide Number Placeholder 3">
            <a:extLst>
              <a:ext uri="{FF2B5EF4-FFF2-40B4-BE49-F238E27FC236}">
                <a16:creationId xmlns:a16="http://schemas.microsoft.com/office/drawing/2014/main" id="{08473270-6593-4E1A-9CCA-A50D5C509C70}"/>
              </a:ext>
            </a:extLst>
          </p:cNvPr>
          <p:cNvSpPr>
            <a:spLocks noGrp="1"/>
          </p:cNvSpPr>
          <p:nvPr>
            <p:ph type="sldNum" sz="quarter" idx="12"/>
          </p:nvPr>
        </p:nvSpPr>
        <p:spPr/>
        <p:txBody>
          <a:bodyPr/>
          <a:lstStyle/>
          <a:p>
            <a:fld id="{CA79A95B-EA43-4B6A-9361-885D009C1DA8}" type="slidenum">
              <a:rPr lang="en-US" smtClean="0"/>
              <a:t>20</a:t>
            </a:fld>
            <a:endParaRPr lang="en-US"/>
          </a:p>
        </p:txBody>
      </p:sp>
    </p:spTree>
    <p:extLst>
      <p:ext uri="{BB962C8B-B14F-4D97-AF65-F5344CB8AC3E}">
        <p14:creationId xmlns:p14="http://schemas.microsoft.com/office/powerpoint/2010/main" val="150541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CAC02-D639-40CE-9437-40D843CDFA80}"/>
              </a:ext>
            </a:extLst>
          </p:cNvPr>
          <p:cNvSpPr>
            <a:spLocks noGrp="1"/>
          </p:cNvSpPr>
          <p:nvPr>
            <p:ph type="title"/>
          </p:nvPr>
        </p:nvSpPr>
        <p:spPr/>
        <p:txBody>
          <a:bodyPr/>
          <a:lstStyle/>
          <a:p>
            <a:r>
              <a:rPr lang="es-ES" dirty="0" err="1"/>
              <a:t>References</a:t>
            </a:r>
            <a:endParaRPr lang="es-ES" dirty="0"/>
          </a:p>
        </p:txBody>
      </p:sp>
      <p:sp>
        <p:nvSpPr>
          <p:cNvPr id="3" name="Marcador de contenido 2">
            <a:extLst>
              <a:ext uri="{FF2B5EF4-FFF2-40B4-BE49-F238E27FC236}">
                <a16:creationId xmlns:a16="http://schemas.microsoft.com/office/drawing/2014/main" id="{8FAD0474-35F0-4ED7-8A9B-CA0451ACF7BD}"/>
              </a:ext>
            </a:extLst>
          </p:cNvPr>
          <p:cNvSpPr>
            <a:spLocks noGrp="1"/>
          </p:cNvSpPr>
          <p:nvPr>
            <p:ph idx="1"/>
          </p:nvPr>
        </p:nvSpPr>
        <p:spPr/>
        <p:txBody>
          <a:bodyPr>
            <a:normAutofit/>
          </a:bodyPr>
          <a:lstStyle/>
          <a:p>
            <a:r>
              <a:rPr lang="es-ES" dirty="0"/>
              <a:t>[1]	M. Magno, L. </a:t>
            </a:r>
            <a:r>
              <a:rPr lang="es-ES" dirty="0" err="1"/>
              <a:t>Cavigelli</a:t>
            </a:r>
            <a:r>
              <a:rPr lang="es-ES" dirty="0"/>
              <a:t>, P. Mayer, F. v. Hagen and L. </a:t>
            </a:r>
            <a:r>
              <a:rPr lang="es-ES" dirty="0" err="1"/>
              <a:t>Benini</a:t>
            </a:r>
            <a:r>
              <a:rPr lang="es-ES" dirty="0"/>
              <a:t>, "</a:t>
            </a:r>
            <a:r>
              <a:rPr lang="es-ES" dirty="0" err="1"/>
              <a:t>FANNCortexM</a:t>
            </a:r>
            <a:r>
              <a:rPr lang="es-ES" dirty="0"/>
              <a:t>: </a:t>
            </a:r>
            <a:r>
              <a:rPr lang="es-ES" dirty="0" err="1"/>
              <a:t>An</a:t>
            </a:r>
            <a:r>
              <a:rPr lang="es-ES" dirty="0"/>
              <a:t> Open </a:t>
            </a:r>
            <a:r>
              <a:rPr lang="es-ES" dirty="0" err="1"/>
              <a:t>Source</a:t>
            </a:r>
            <a:r>
              <a:rPr lang="es-ES" dirty="0"/>
              <a:t> </a:t>
            </a:r>
            <a:r>
              <a:rPr lang="es-ES" dirty="0" err="1"/>
              <a:t>Toolkit</a:t>
            </a:r>
            <a:r>
              <a:rPr lang="es-ES" dirty="0"/>
              <a:t> </a:t>
            </a:r>
            <a:r>
              <a:rPr lang="es-ES" dirty="0" err="1"/>
              <a:t>for</a:t>
            </a:r>
            <a:r>
              <a:rPr lang="es-ES" dirty="0"/>
              <a:t> </a:t>
            </a:r>
            <a:r>
              <a:rPr lang="es-ES" dirty="0" err="1"/>
              <a:t>Deployment</a:t>
            </a:r>
            <a:r>
              <a:rPr lang="es-ES" dirty="0"/>
              <a:t> </a:t>
            </a:r>
            <a:r>
              <a:rPr lang="es-ES" dirty="0" err="1"/>
              <a:t>of</a:t>
            </a:r>
            <a:r>
              <a:rPr lang="es-ES" dirty="0"/>
              <a:t> </a:t>
            </a:r>
            <a:r>
              <a:rPr lang="es-ES" dirty="0" err="1"/>
              <a:t>Multi-layer</a:t>
            </a:r>
            <a:r>
              <a:rPr lang="es-ES" dirty="0"/>
              <a:t> Neural Networks </a:t>
            </a:r>
            <a:r>
              <a:rPr lang="es-ES" dirty="0" err="1"/>
              <a:t>on</a:t>
            </a:r>
            <a:r>
              <a:rPr lang="es-ES" dirty="0"/>
              <a:t> ARM </a:t>
            </a:r>
            <a:r>
              <a:rPr lang="es-ES" dirty="0" err="1"/>
              <a:t>Cortex</a:t>
            </a:r>
            <a:r>
              <a:rPr lang="es-ES" dirty="0"/>
              <a:t>-M </a:t>
            </a:r>
            <a:r>
              <a:rPr lang="es-ES" dirty="0" err="1"/>
              <a:t>Family</a:t>
            </a:r>
            <a:r>
              <a:rPr lang="es-ES" dirty="0"/>
              <a:t> </a:t>
            </a:r>
            <a:r>
              <a:rPr lang="es-ES" dirty="0" err="1"/>
              <a:t>Microcontrollers</a:t>
            </a:r>
            <a:r>
              <a:rPr lang="es-ES" dirty="0"/>
              <a:t> : Performance </a:t>
            </a:r>
            <a:r>
              <a:rPr lang="es-ES" dirty="0" err="1"/>
              <a:t>Analysis</a:t>
            </a:r>
            <a:r>
              <a:rPr lang="es-ES" dirty="0"/>
              <a:t> </a:t>
            </a:r>
            <a:r>
              <a:rPr lang="es-ES" dirty="0" err="1"/>
              <a:t>with</a:t>
            </a:r>
            <a:r>
              <a:rPr lang="es-ES" dirty="0"/>
              <a:t> Stress </a:t>
            </a:r>
            <a:r>
              <a:rPr lang="es-ES" dirty="0" err="1"/>
              <a:t>Detection</a:t>
            </a:r>
            <a:r>
              <a:rPr lang="es-ES" dirty="0"/>
              <a:t>," 2019 IEEE 5th </a:t>
            </a:r>
            <a:r>
              <a:rPr lang="es-ES" dirty="0" err="1"/>
              <a:t>World</a:t>
            </a:r>
            <a:r>
              <a:rPr lang="es-ES" dirty="0"/>
              <a:t> </a:t>
            </a:r>
            <a:r>
              <a:rPr lang="es-ES" dirty="0" err="1"/>
              <a:t>Forum</a:t>
            </a:r>
            <a:r>
              <a:rPr lang="es-ES" dirty="0"/>
              <a:t> </a:t>
            </a:r>
            <a:r>
              <a:rPr lang="es-ES" dirty="0" err="1"/>
              <a:t>on</a:t>
            </a:r>
            <a:r>
              <a:rPr lang="es-ES" dirty="0"/>
              <a:t> Internet </a:t>
            </a:r>
            <a:r>
              <a:rPr lang="es-ES" dirty="0" err="1"/>
              <a:t>of</a:t>
            </a:r>
            <a:r>
              <a:rPr lang="es-ES" dirty="0"/>
              <a:t> </a:t>
            </a:r>
            <a:r>
              <a:rPr lang="es-ES" dirty="0" err="1"/>
              <a:t>Things</a:t>
            </a:r>
            <a:r>
              <a:rPr lang="es-ES" dirty="0"/>
              <a:t> (WF-</a:t>
            </a:r>
            <a:r>
              <a:rPr lang="es-ES" dirty="0" err="1"/>
              <a:t>IoT</a:t>
            </a:r>
            <a:r>
              <a:rPr lang="es-ES" dirty="0"/>
              <a:t>), Limerick, </a:t>
            </a:r>
            <a:r>
              <a:rPr lang="es-ES" dirty="0" err="1"/>
              <a:t>Ireland</a:t>
            </a:r>
            <a:r>
              <a:rPr lang="es-ES" dirty="0"/>
              <a:t>, 2019, pp. 793-798, </a:t>
            </a:r>
            <a:r>
              <a:rPr lang="es-ES" dirty="0" err="1"/>
              <a:t>doi</a:t>
            </a:r>
            <a:r>
              <a:rPr lang="es-ES" dirty="0"/>
              <a:t>: 10.1109/WF-IoT.2019.8767290.</a:t>
            </a:r>
          </a:p>
          <a:p>
            <a:r>
              <a:rPr lang="es-ES" dirty="0"/>
              <a:t>[2]	J. C. Reyes, “</a:t>
            </a:r>
            <a:r>
              <a:rPr lang="en-US" dirty="0"/>
              <a:t>Development of an embedded communication hub for sensor data acquisition in a robotic system</a:t>
            </a:r>
            <a:r>
              <a:rPr lang="es-ES" dirty="0"/>
              <a:t>”, </a:t>
            </a:r>
            <a:r>
              <a:rPr lang="es-ES" dirty="0" err="1"/>
              <a:t>September</a:t>
            </a:r>
            <a:r>
              <a:rPr lang="es-ES" dirty="0"/>
              <a:t> 2020, </a:t>
            </a:r>
            <a:r>
              <a:rPr lang="es-ES" dirty="0" err="1"/>
              <a:t>Research</a:t>
            </a:r>
            <a:r>
              <a:rPr lang="es-ES" dirty="0"/>
              <a:t> Project </a:t>
            </a:r>
            <a:r>
              <a:rPr lang="es-ES" dirty="0" err="1"/>
              <a:t>supervised</a:t>
            </a:r>
            <a:r>
              <a:rPr lang="es-ES" dirty="0"/>
              <a:t> </a:t>
            </a:r>
            <a:r>
              <a:rPr lang="es-ES" dirty="0" err="1"/>
              <a:t>by</a:t>
            </a:r>
            <a:r>
              <a:rPr lang="es-ES" dirty="0"/>
              <a:t> </a:t>
            </a:r>
            <a:r>
              <a:rPr lang="es-ES" dirty="0" err="1"/>
              <a:t>the</a:t>
            </a:r>
            <a:r>
              <a:rPr lang="es-ES" dirty="0"/>
              <a:t> </a:t>
            </a:r>
            <a:r>
              <a:rPr lang="es-ES" dirty="0" err="1"/>
              <a:t>Research</a:t>
            </a:r>
            <a:r>
              <a:rPr lang="es-ES" dirty="0"/>
              <a:t> </a:t>
            </a:r>
            <a:r>
              <a:rPr lang="es-ES" dirty="0" err="1"/>
              <a:t>Group</a:t>
            </a:r>
            <a:r>
              <a:rPr lang="es-ES" dirty="0"/>
              <a:t> </a:t>
            </a:r>
            <a:r>
              <a:rPr lang="es-ES" dirty="0" err="1"/>
              <a:t>smartPORT</a:t>
            </a:r>
            <a:r>
              <a:rPr lang="es-ES" dirty="0"/>
              <a:t> of </a:t>
            </a:r>
            <a:r>
              <a:rPr lang="es-ES" dirty="0" err="1"/>
              <a:t>the</a:t>
            </a:r>
            <a:r>
              <a:rPr lang="es-ES" dirty="0"/>
              <a:t> </a:t>
            </a:r>
            <a:r>
              <a:rPr lang="es-ES" dirty="0" err="1"/>
              <a:t>Technical</a:t>
            </a:r>
            <a:r>
              <a:rPr lang="es-ES" dirty="0"/>
              <a:t> </a:t>
            </a:r>
            <a:r>
              <a:rPr lang="es-ES" dirty="0" err="1"/>
              <a:t>University</a:t>
            </a:r>
            <a:r>
              <a:rPr lang="es-ES" dirty="0"/>
              <a:t> of </a:t>
            </a:r>
            <a:r>
              <a:rPr lang="es-ES" dirty="0" err="1"/>
              <a:t>Hamburg</a:t>
            </a:r>
            <a:r>
              <a:rPr lang="es-ES" dirty="0"/>
              <a:t> (TUHH)</a:t>
            </a:r>
          </a:p>
          <a:p>
            <a:r>
              <a:rPr lang="es-ES" dirty="0"/>
              <a:t>[3]	 Tran, </a:t>
            </a:r>
            <a:r>
              <a:rPr lang="es-ES" dirty="0" err="1"/>
              <a:t>Dung</a:t>
            </a:r>
            <a:r>
              <a:rPr lang="es-ES" dirty="0"/>
              <a:t> &amp; Yang, </a:t>
            </a:r>
            <a:r>
              <a:rPr lang="es-ES" dirty="0" err="1"/>
              <a:t>Xiaodong</a:t>
            </a:r>
            <a:r>
              <a:rPr lang="es-ES" dirty="0"/>
              <a:t> &amp; Manzanas </a:t>
            </a:r>
            <a:r>
              <a:rPr lang="es-ES" dirty="0" err="1"/>
              <a:t>Lopez</a:t>
            </a:r>
            <a:r>
              <a:rPr lang="es-ES" dirty="0"/>
              <a:t>, Diego &amp; </a:t>
            </a:r>
            <a:r>
              <a:rPr lang="es-ES" dirty="0" err="1"/>
              <a:t>Musau</a:t>
            </a:r>
            <a:r>
              <a:rPr lang="es-ES" dirty="0"/>
              <a:t>, Patrick &amp; Nguyen, Luan &amp; </a:t>
            </a:r>
            <a:r>
              <a:rPr lang="es-ES" dirty="0" err="1"/>
              <a:t>Xiang</a:t>
            </a:r>
            <a:r>
              <a:rPr lang="es-ES" dirty="0"/>
              <a:t>, </a:t>
            </a:r>
            <a:r>
              <a:rPr lang="es-ES" dirty="0" err="1"/>
              <a:t>Weiming</a:t>
            </a:r>
            <a:r>
              <a:rPr lang="es-ES" dirty="0"/>
              <a:t> &amp; </a:t>
            </a:r>
            <a:r>
              <a:rPr lang="es-ES" dirty="0" err="1"/>
              <a:t>Bak</a:t>
            </a:r>
            <a:r>
              <a:rPr lang="es-ES" dirty="0"/>
              <a:t>, Stanley &amp; Johnson, Taylor. (2020). NNV: </a:t>
            </a:r>
            <a:r>
              <a:rPr lang="es-ES" dirty="0" err="1"/>
              <a:t>The</a:t>
            </a:r>
            <a:r>
              <a:rPr lang="es-ES" dirty="0"/>
              <a:t> Neural Network </a:t>
            </a:r>
            <a:r>
              <a:rPr lang="es-ES" dirty="0" err="1"/>
              <a:t>Verification</a:t>
            </a:r>
            <a:r>
              <a:rPr lang="es-ES" dirty="0"/>
              <a:t> Tool </a:t>
            </a:r>
            <a:r>
              <a:rPr lang="es-ES" dirty="0" err="1"/>
              <a:t>for</a:t>
            </a:r>
            <a:r>
              <a:rPr lang="es-ES" dirty="0"/>
              <a:t> Deep Neural Networks and </a:t>
            </a:r>
            <a:r>
              <a:rPr lang="es-ES" dirty="0" err="1"/>
              <a:t>Learning-Enabled</a:t>
            </a:r>
            <a:r>
              <a:rPr lang="es-ES" dirty="0"/>
              <a:t> </a:t>
            </a:r>
            <a:r>
              <a:rPr lang="es-ES" dirty="0" err="1"/>
              <a:t>Cyber-Physical</a:t>
            </a:r>
            <a:r>
              <a:rPr lang="es-ES" dirty="0"/>
              <a:t> </a:t>
            </a:r>
            <a:r>
              <a:rPr lang="es-ES" dirty="0" err="1"/>
              <a:t>Systems</a:t>
            </a:r>
            <a:r>
              <a:rPr lang="es-ES" dirty="0"/>
              <a:t>. 10.1007/978-3-030-53288-8_1. </a:t>
            </a:r>
          </a:p>
        </p:txBody>
      </p:sp>
      <p:sp>
        <p:nvSpPr>
          <p:cNvPr id="4" name="Marcador de número de diapositiva 3">
            <a:extLst>
              <a:ext uri="{FF2B5EF4-FFF2-40B4-BE49-F238E27FC236}">
                <a16:creationId xmlns:a16="http://schemas.microsoft.com/office/drawing/2014/main" id="{5D554E22-3AF3-4D05-B4FD-A3B59C806140}"/>
              </a:ext>
            </a:extLst>
          </p:cNvPr>
          <p:cNvSpPr>
            <a:spLocks noGrp="1"/>
          </p:cNvSpPr>
          <p:nvPr>
            <p:ph type="sldNum" sz="quarter" idx="12"/>
          </p:nvPr>
        </p:nvSpPr>
        <p:spPr/>
        <p:txBody>
          <a:bodyPr/>
          <a:lstStyle/>
          <a:p>
            <a:fld id="{CA79A95B-EA43-4B6A-9361-885D009C1DA8}" type="slidenum">
              <a:rPr lang="en-US" smtClean="0"/>
              <a:t>21</a:t>
            </a:fld>
            <a:endParaRPr lang="en-US"/>
          </a:p>
        </p:txBody>
      </p:sp>
    </p:spTree>
    <p:extLst>
      <p:ext uri="{BB962C8B-B14F-4D97-AF65-F5344CB8AC3E}">
        <p14:creationId xmlns:p14="http://schemas.microsoft.com/office/powerpoint/2010/main" val="393027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8413"/>
          </a:xfrm>
        </p:spPr>
        <p:txBody>
          <a:bodyPr>
            <a:normAutofit fontScale="90000"/>
          </a:bodyPr>
          <a:lstStyle/>
          <a:p>
            <a:r>
              <a:rPr lang="en-US" dirty="0"/>
              <a:t>ST Portfolio</a:t>
            </a:r>
          </a:p>
        </p:txBody>
      </p:sp>
      <p:pic>
        <p:nvPicPr>
          <p:cNvPr id="5" name="Content Placeholder 4"/>
          <p:cNvPicPr>
            <a:picLocks noGrp="1" noChangeAspect="1"/>
          </p:cNvPicPr>
          <p:nvPr>
            <p:ph idx="1"/>
          </p:nvPr>
        </p:nvPicPr>
        <p:blipFill>
          <a:blip r:embed="rId2"/>
          <a:stretch>
            <a:fillRect/>
          </a:stretch>
        </p:blipFill>
        <p:spPr>
          <a:xfrm>
            <a:off x="2990335" y="836317"/>
            <a:ext cx="5000367" cy="5484778"/>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22</a:t>
            </a:fld>
            <a:endParaRPr lang="en-US"/>
          </a:p>
        </p:txBody>
      </p:sp>
      <p:sp>
        <p:nvSpPr>
          <p:cNvPr id="6" name="Rectangle 5"/>
          <p:cNvSpPr/>
          <p:nvPr/>
        </p:nvSpPr>
        <p:spPr>
          <a:xfrm>
            <a:off x="6005384" y="2207741"/>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05383" y="4888737"/>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34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D206-9AAD-4A4C-BADD-A1A5F08ECF63}"/>
              </a:ext>
            </a:extLst>
          </p:cNvPr>
          <p:cNvSpPr>
            <a:spLocks noGrp="1"/>
          </p:cNvSpPr>
          <p:nvPr>
            <p:ph type="title"/>
          </p:nvPr>
        </p:nvSpPr>
        <p:spPr/>
        <p:txBody>
          <a:bodyPr/>
          <a:lstStyle/>
          <a:p>
            <a:r>
              <a:rPr lang="en-US" dirty="0"/>
              <a:t>Approximated time schedule</a:t>
            </a:r>
            <a:endParaRPr lang="es-ES" dirty="0"/>
          </a:p>
        </p:txBody>
      </p:sp>
      <p:sp>
        <p:nvSpPr>
          <p:cNvPr id="3" name="Content Placeholder 2">
            <a:extLst>
              <a:ext uri="{FF2B5EF4-FFF2-40B4-BE49-F238E27FC236}">
                <a16:creationId xmlns:a16="http://schemas.microsoft.com/office/drawing/2014/main" id="{075781BF-DE85-420F-AFEB-9E09B67EFB30}"/>
              </a:ext>
            </a:extLst>
          </p:cNvPr>
          <p:cNvSpPr>
            <a:spLocks noGrp="1"/>
          </p:cNvSpPr>
          <p:nvPr>
            <p:ph idx="1"/>
          </p:nvPr>
        </p:nvSpPr>
        <p:spPr/>
        <p:txBody>
          <a:bodyPr>
            <a:normAutofit fontScale="85000" lnSpcReduction="10000"/>
          </a:bodyPr>
          <a:lstStyle/>
          <a:p>
            <a:r>
              <a:rPr lang="en-US" dirty="0"/>
              <a:t>Option 1</a:t>
            </a:r>
          </a:p>
          <a:p>
            <a:r>
              <a:rPr lang="en-US" dirty="0"/>
              <a:t>Hardware/NN compilers research – </a:t>
            </a:r>
            <a:r>
              <a:rPr lang="en-US" dirty="0" err="1"/>
              <a:t>MicArray</a:t>
            </a:r>
            <a:r>
              <a:rPr lang="en-US" dirty="0"/>
              <a:t>/Framework Intro – </a:t>
            </a:r>
            <a:r>
              <a:rPr lang="en-US" dirty="0" err="1"/>
              <a:t>RoP</a:t>
            </a:r>
            <a:r>
              <a:rPr lang="en-US" dirty="0"/>
              <a:t> – PCB design – Optimization* – Report  </a:t>
            </a:r>
          </a:p>
          <a:p>
            <a:r>
              <a:rPr lang="en-US" dirty="0"/>
              <a:t>First review of performance: 3</a:t>
            </a:r>
            <a:r>
              <a:rPr lang="en-US" baseline="30000" dirty="0"/>
              <a:t>rd</a:t>
            </a:r>
            <a:r>
              <a:rPr lang="en-US" dirty="0"/>
              <a:t> Month</a:t>
            </a:r>
          </a:p>
          <a:p>
            <a:r>
              <a:rPr lang="en-US" dirty="0"/>
              <a:t>Physical implementation: 5-6</a:t>
            </a:r>
            <a:r>
              <a:rPr lang="en-US" baseline="30000" dirty="0"/>
              <a:t>th</a:t>
            </a:r>
            <a:r>
              <a:rPr lang="en-US" dirty="0"/>
              <a:t> Month </a:t>
            </a:r>
          </a:p>
          <a:p>
            <a:r>
              <a:rPr lang="en-US" dirty="0"/>
              <a:t>Option 2</a:t>
            </a:r>
          </a:p>
          <a:p>
            <a:r>
              <a:rPr lang="en-US" dirty="0"/>
              <a:t>PCB design – </a:t>
            </a:r>
            <a:r>
              <a:rPr lang="en-US" dirty="0" err="1"/>
              <a:t>MicArray</a:t>
            </a:r>
            <a:r>
              <a:rPr lang="en-US" dirty="0"/>
              <a:t>/Framework Intro – Hardware/NN compilers research – </a:t>
            </a:r>
            <a:r>
              <a:rPr lang="en-US" dirty="0" err="1"/>
              <a:t>RoP</a:t>
            </a:r>
            <a:r>
              <a:rPr lang="en-US" dirty="0"/>
              <a:t> – Optimization* – Report  </a:t>
            </a:r>
          </a:p>
          <a:p>
            <a:r>
              <a:rPr lang="en-US" dirty="0"/>
              <a:t>Physical board: 3</a:t>
            </a:r>
            <a:r>
              <a:rPr lang="en-US" baseline="30000" dirty="0"/>
              <a:t>rd</a:t>
            </a:r>
            <a:r>
              <a:rPr lang="en-US" dirty="0"/>
              <a:t> Month</a:t>
            </a:r>
          </a:p>
          <a:p>
            <a:r>
              <a:rPr lang="en-US" dirty="0"/>
              <a:t>First review of performance: 5-6</a:t>
            </a:r>
            <a:r>
              <a:rPr lang="en-US" baseline="30000" dirty="0"/>
              <a:t>th</a:t>
            </a:r>
            <a:r>
              <a:rPr lang="en-US" dirty="0"/>
              <a:t> Month</a:t>
            </a:r>
          </a:p>
          <a:p>
            <a:r>
              <a:rPr lang="en-US" dirty="0"/>
              <a:t>Official kick-off 1</a:t>
            </a:r>
            <a:r>
              <a:rPr lang="en-US" baseline="30000" dirty="0"/>
              <a:t>st</a:t>
            </a:r>
            <a:r>
              <a:rPr lang="en-US" dirty="0"/>
              <a:t> April to September</a:t>
            </a:r>
          </a:p>
          <a:p>
            <a:r>
              <a:rPr lang="es-ES" dirty="0" err="1"/>
              <a:t>This</a:t>
            </a:r>
            <a:r>
              <a:rPr lang="es-ES" dirty="0"/>
              <a:t> </a:t>
            </a:r>
            <a:r>
              <a:rPr lang="es-ES" dirty="0" err="1"/>
              <a:t>includes</a:t>
            </a:r>
            <a:r>
              <a:rPr lang="es-ES" dirty="0"/>
              <a:t> </a:t>
            </a:r>
            <a:r>
              <a:rPr lang="es-ES" dirty="0" err="1"/>
              <a:t>only</a:t>
            </a:r>
            <a:r>
              <a:rPr lang="es-ES" dirty="0"/>
              <a:t> </a:t>
            </a:r>
            <a:r>
              <a:rPr lang="es-ES" dirty="0" err="1"/>
              <a:t>the</a:t>
            </a:r>
            <a:r>
              <a:rPr lang="es-ES" dirty="0"/>
              <a:t> NN-</a:t>
            </a:r>
            <a:r>
              <a:rPr lang="es-ES" dirty="0" err="1"/>
              <a:t>related</a:t>
            </a:r>
            <a:r>
              <a:rPr lang="es-ES" dirty="0"/>
              <a:t> </a:t>
            </a:r>
            <a:r>
              <a:rPr lang="es-ES" dirty="0" err="1"/>
              <a:t>tasks</a:t>
            </a:r>
            <a:r>
              <a:rPr lang="es-ES" dirty="0"/>
              <a:t>.</a:t>
            </a:r>
          </a:p>
        </p:txBody>
      </p:sp>
      <p:sp>
        <p:nvSpPr>
          <p:cNvPr id="4" name="Slide Number Placeholder 3">
            <a:extLst>
              <a:ext uri="{FF2B5EF4-FFF2-40B4-BE49-F238E27FC236}">
                <a16:creationId xmlns:a16="http://schemas.microsoft.com/office/drawing/2014/main" id="{EB043F41-129D-4D9A-BA1B-15F536A9AA3C}"/>
              </a:ext>
            </a:extLst>
          </p:cNvPr>
          <p:cNvSpPr>
            <a:spLocks noGrp="1"/>
          </p:cNvSpPr>
          <p:nvPr>
            <p:ph type="sldNum" sz="quarter" idx="12"/>
          </p:nvPr>
        </p:nvSpPr>
        <p:spPr/>
        <p:txBody>
          <a:bodyPr/>
          <a:lstStyle/>
          <a:p>
            <a:fld id="{CA79A95B-EA43-4B6A-9361-885D009C1DA8}" type="slidenum">
              <a:rPr lang="en-US" smtClean="0"/>
              <a:t>23</a:t>
            </a:fld>
            <a:endParaRPr lang="en-US"/>
          </a:p>
        </p:txBody>
      </p:sp>
    </p:spTree>
    <p:extLst>
      <p:ext uri="{BB962C8B-B14F-4D97-AF65-F5344CB8AC3E}">
        <p14:creationId xmlns:p14="http://schemas.microsoft.com/office/powerpoint/2010/main" val="2428391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B34D-71E0-4FCF-B21B-FB685E9D4E69}"/>
              </a:ext>
            </a:extLst>
          </p:cNvPr>
          <p:cNvSpPr>
            <a:spLocks noGrp="1"/>
          </p:cNvSpPr>
          <p:nvPr>
            <p:ph type="title"/>
          </p:nvPr>
        </p:nvSpPr>
        <p:spPr/>
        <p:txBody>
          <a:bodyPr/>
          <a:lstStyle/>
          <a:p>
            <a:r>
              <a:rPr lang="en-US" dirty="0"/>
              <a:t>DL Compiler list as in [x]</a:t>
            </a:r>
          </a:p>
        </p:txBody>
      </p:sp>
      <p:sp>
        <p:nvSpPr>
          <p:cNvPr id="3" name="Content Placeholder 2">
            <a:extLst>
              <a:ext uri="{FF2B5EF4-FFF2-40B4-BE49-F238E27FC236}">
                <a16:creationId xmlns:a16="http://schemas.microsoft.com/office/drawing/2014/main" id="{1645569C-A067-4145-A74E-46B36451EB1E}"/>
              </a:ext>
            </a:extLst>
          </p:cNvPr>
          <p:cNvSpPr>
            <a:spLocks noGrp="1"/>
          </p:cNvSpPr>
          <p:nvPr>
            <p:ph idx="1"/>
          </p:nvPr>
        </p:nvSpPr>
        <p:spPr>
          <a:xfrm>
            <a:off x="1097280" y="1845734"/>
            <a:ext cx="4998720" cy="4023360"/>
          </a:xfrm>
        </p:spPr>
        <p:txBody>
          <a:bodyPr/>
          <a:lstStyle/>
          <a:p>
            <a:r>
              <a:rPr lang="en-US" dirty="0"/>
              <a:t>ONNX model file</a:t>
            </a:r>
          </a:p>
          <a:p>
            <a:r>
              <a:rPr lang="en-US" dirty="0"/>
              <a:t>JIT compilation using:</a:t>
            </a:r>
          </a:p>
          <a:p>
            <a:pPr lvl="1"/>
            <a:r>
              <a:rPr lang="en-US" dirty="0"/>
              <a:t>TVM (</a:t>
            </a:r>
            <a:r>
              <a:rPr lang="en-US" dirty="0" err="1"/>
              <a:t>tvm.relay.frontend.from_onnx</a:t>
            </a:r>
            <a:r>
              <a:rPr lang="en-US" dirty="0"/>
              <a:t> interface)</a:t>
            </a:r>
          </a:p>
          <a:p>
            <a:pPr lvl="1"/>
            <a:r>
              <a:rPr lang="en-US" dirty="0" err="1"/>
              <a:t>nGraph</a:t>
            </a:r>
            <a:r>
              <a:rPr lang="en-US" dirty="0"/>
              <a:t> (</a:t>
            </a:r>
            <a:r>
              <a:rPr lang="en-US" dirty="0" err="1"/>
              <a:t>ngraph-onnx</a:t>
            </a:r>
            <a:r>
              <a:rPr lang="en-US" dirty="0"/>
              <a:t> Python </a:t>
            </a:r>
            <a:r>
              <a:rPr lang="en-US" dirty="0" err="1"/>
              <a:t>pckg</a:t>
            </a:r>
            <a:r>
              <a:rPr lang="en-US" dirty="0"/>
              <a:t>)</a:t>
            </a:r>
          </a:p>
          <a:p>
            <a:pPr lvl="1"/>
            <a:r>
              <a:rPr lang="en-US" dirty="0"/>
              <a:t>Glow (</a:t>
            </a:r>
            <a:r>
              <a:rPr lang="en-US" dirty="0" err="1"/>
              <a:t>ONNXModelLoader</a:t>
            </a:r>
            <a:r>
              <a:rPr lang="en-US" dirty="0"/>
              <a:t>)</a:t>
            </a:r>
          </a:p>
          <a:p>
            <a:pPr lvl="1"/>
            <a:r>
              <a:rPr lang="en-US" dirty="0"/>
              <a:t>XLA (</a:t>
            </a:r>
            <a:r>
              <a:rPr lang="en-US" dirty="0" err="1"/>
              <a:t>tensorflow-onnx</a:t>
            </a:r>
            <a:r>
              <a:rPr lang="en-US" dirty="0"/>
              <a:t> Python </a:t>
            </a:r>
            <a:r>
              <a:rPr lang="en-US" dirty="0" err="1"/>
              <a:t>pckg</a:t>
            </a:r>
            <a:r>
              <a:rPr lang="en-US" dirty="0"/>
              <a:t>)</a:t>
            </a:r>
          </a:p>
          <a:p>
            <a:pPr lvl="1"/>
            <a:r>
              <a:rPr lang="en-US" dirty="0"/>
              <a:t>TC does not support ONNX files </a:t>
            </a:r>
          </a:p>
          <a:p>
            <a:r>
              <a:rPr lang="en-US" dirty="0"/>
              <a:t>Target hardware: CPU+GPU no ARM</a:t>
            </a:r>
          </a:p>
          <a:p>
            <a:r>
              <a:rPr lang="en-US" b="1" dirty="0">
                <a:highlight>
                  <a:srgbClr val="FFFF00"/>
                </a:highlight>
              </a:rPr>
              <a:t>TVM and Glow </a:t>
            </a:r>
            <a:r>
              <a:rPr lang="en-US" dirty="0">
                <a:highlight>
                  <a:srgbClr val="FFFF00"/>
                </a:highlight>
              </a:rPr>
              <a:t>support apparently the ARM architecture</a:t>
            </a:r>
          </a:p>
          <a:p>
            <a:endParaRPr lang="en-US" dirty="0"/>
          </a:p>
        </p:txBody>
      </p:sp>
      <p:sp>
        <p:nvSpPr>
          <p:cNvPr id="4" name="Slide Number Placeholder 3">
            <a:extLst>
              <a:ext uri="{FF2B5EF4-FFF2-40B4-BE49-F238E27FC236}">
                <a16:creationId xmlns:a16="http://schemas.microsoft.com/office/drawing/2014/main" id="{90B299AB-4A1A-49BE-BEBB-BDF007EABF11}"/>
              </a:ext>
            </a:extLst>
          </p:cNvPr>
          <p:cNvSpPr>
            <a:spLocks noGrp="1"/>
          </p:cNvSpPr>
          <p:nvPr>
            <p:ph type="sldNum" sz="quarter" idx="12"/>
          </p:nvPr>
        </p:nvSpPr>
        <p:spPr/>
        <p:txBody>
          <a:bodyPr/>
          <a:lstStyle/>
          <a:p>
            <a:fld id="{CA79A95B-EA43-4B6A-9361-885D009C1DA8}" type="slidenum">
              <a:rPr lang="en-US" smtClean="0"/>
              <a:t>24</a:t>
            </a:fld>
            <a:endParaRPr lang="en-US"/>
          </a:p>
        </p:txBody>
      </p:sp>
      <p:sp>
        <p:nvSpPr>
          <p:cNvPr id="5" name="Content Placeholder 2">
            <a:extLst>
              <a:ext uri="{FF2B5EF4-FFF2-40B4-BE49-F238E27FC236}">
                <a16:creationId xmlns:a16="http://schemas.microsoft.com/office/drawing/2014/main" id="{CF4CD4ED-373A-4916-A581-6564C30A1334}"/>
              </a:ext>
            </a:extLst>
          </p:cNvPr>
          <p:cNvSpPr txBox="1">
            <a:spLocks/>
          </p:cNvSpPr>
          <p:nvPr/>
        </p:nvSpPr>
        <p:spPr>
          <a:xfrm>
            <a:off x="6096000" y="1845734"/>
            <a:ext cx="5116483" cy="36431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t>Framworks</a:t>
            </a:r>
            <a:r>
              <a:rPr lang="en-US" dirty="0"/>
              <a:t>:</a:t>
            </a:r>
          </a:p>
          <a:p>
            <a:r>
              <a:rPr lang="en-US" dirty="0">
                <a:highlight>
                  <a:srgbClr val="FFFF00"/>
                </a:highlight>
              </a:rPr>
              <a:t>TVM: Tensorflow,tflite,keras,pytorch,caffe2,mxnet,coreml,darknet</a:t>
            </a:r>
          </a:p>
          <a:p>
            <a:r>
              <a:rPr lang="en-US" dirty="0" err="1"/>
              <a:t>nGraph:paddlepadde</a:t>
            </a:r>
            <a:endParaRPr lang="en-US" dirty="0"/>
          </a:p>
          <a:p>
            <a:endParaRPr lang="en-US" dirty="0"/>
          </a:p>
        </p:txBody>
      </p:sp>
    </p:spTree>
    <p:extLst>
      <p:ext uri="{BB962C8B-B14F-4D97-AF65-F5344CB8AC3E}">
        <p14:creationId xmlns:p14="http://schemas.microsoft.com/office/powerpoint/2010/main" val="82968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889"/>
          </a:xfrm>
        </p:spPr>
        <p:txBody>
          <a:bodyPr>
            <a:normAutofit/>
          </a:bodyPr>
          <a:lstStyle/>
          <a:p>
            <a:r>
              <a:rPr lang="en-US" sz="4000" dirty="0"/>
              <a:t>Structure with new feature</a:t>
            </a:r>
          </a:p>
        </p:txBody>
      </p:sp>
      <p:sp>
        <p:nvSpPr>
          <p:cNvPr id="3" name="Content Placeholder 2"/>
          <p:cNvSpPr>
            <a:spLocks noGrp="1"/>
          </p:cNvSpPr>
          <p:nvPr>
            <p:ph idx="1"/>
          </p:nvPr>
        </p:nvSpPr>
        <p:spPr>
          <a:xfrm>
            <a:off x="1097280" y="1021492"/>
            <a:ext cx="10058400" cy="4847602"/>
          </a:xfrm>
        </p:spPr>
        <p:txBody>
          <a:bodyPr/>
          <a:lstStyle/>
          <a:p>
            <a:r>
              <a:rPr lang="en-US" dirty="0"/>
              <a:t>Proposed structure with highlighted Neuronal Network running as a task. Other tasks merged only for space reasons.</a:t>
            </a:r>
          </a:p>
          <a:p>
            <a:r>
              <a:rPr lang="en-US" dirty="0"/>
              <a:t>Highlighted block can be adapted to any functionality. Nonetheless, a NN is commonly created out of higher-level tools.</a:t>
            </a:r>
            <a:endParaRPr lang="es-ES" dirty="0"/>
          </a:p>
        </p:txBody>
      </p:sp>
      <p:pic>
        <p:nvPicPr>
          <p:cNvPr id="7" name="Picture 6"/>
          <p:cNvPicPr>
            <a:picLocks noChangeAspect="1"/>
          </p:cNvPicPr>
          <p:nvPr/>
        </p:nvPicPr>
        <p:blipFill rotWithShape="1">
          <a:blip r:embed="rId2"/>
          <a:srcRect t="12416"/>
          <a:stretch/>
        </p:blipFill>
        <p:spPr>
          <a:xfrm>
            <a:off x="1784135" y="2430162"/>
            <a:ext cx="8524875" cy="3920954"/>
          </a:xfrm>
          <a:prstGeom prst="rect">
            <a:avLst/>
          </a:prstGeom>
        </p:spPr>
      </p:pic>
      <p:sp>
        <p:nvSpPr>
          <p:cNvPr id="4" name="Marcador de número de diapositiva 3">
            <a:extLst>
              <a:ext uri="{FF2B5EF4-FFF2-40B4-BE49-F238E27FC236}">
                <a16:creationId xmlns:a16="http://schemas.microsoft.com/office/drawing/2014/main" id="{ED18DD80-1CF5-4220-B035-4E9907A39F39}"/>
              </a:ext>
            </a:extLst>
          </p:cNvPr>
          <p:cNvSpPr>
            <a:spLocks noGrp="1"/>
          </p:cNvSpPr>
          <p:nvPr>
            <p:ph type="sldNum" sz="quarter" idx="12"/>
          </p:nvPr>
        </p:nvSpPr>
        <p:spPr/>
        <p:txBody>
          <a:bodyPr/>
          <a:lstStyle/>
          <a:p>
            <a:fld id="{CA79A95B-EA43-4B6A-9361-885D009C1DA8}" type="slidenum">
              <a:rPr lang="en-US" smtClean="0"/>
              <a:t>3</a:t>
            </a:fld>
            <a:endParaRPr lang="en-US"/>
          </a:p>
        </p:txBody>
      </p:sp>
    </p:spTree>
    <p:extLst>
      <p:ext uri="{BB962C8B-B14F-4D97-AF65-F5344CB8AC3E}">
        <p14:creationId xmlns:p14="http://schemas.microsoft.com/office/powerpoint/2010/main" val="125846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44273"/>
          </a:xfrm>
        </p:spPr>
        <p:txBody>
          <a:bodyPr>
            <a:normAutofit fontScale="90000"/>
          </a:bodyPr>
          <a:lstStyle/>
          <a:p>
            <a:r>
              <a:rPr lang="en-US" sz="4400" dirty="0"/>
              <a:t>Data flow structure</a:t>
            </a:r>
          </a:p>
        </p:txBody>
      </p:sp>
      <p:sp>
        <p:nvSpPr>
          <p:cNvPr id="3" name="Content Placeholder 2"/>
          <p:cNvSpPr>
            <a:spLocks noGrp="1"/>
          </p:cNvSpPr>
          <p:nvPr>
            <p:ph idx="1"/>
          </p:nvPr>
        </p:nvSpPr>
        <p:spPr>
          <a:xfrm>
            <a:off x="1097280" y="930876"/>
            <a:ext cx="10058400" cy="4938218"/>
          </a:xfrm>
        </p:spPr>
        <p:txBody>
          <a:bodyPr/>
          <a:lstStyle/>
          <a:p>
            <a:r>
              <a:rPr lang="en-US" dirty="0"/>
              <a:t>Proposal assumes a given and high reliability of the sensor and industrial controller.</a:t>
            </a:r>
          </a:p>
          <a:p>
            <a:r>
              <a:rPr lang="en-US" dirty="0"/>
              <a:t>Whereas the communication hub’s reliability depends on the right execution of its internal features to not affect the “reliability chain”.</a:t>
            </a:r>
          </a:p>
        </p:txBody>
      </p:sp>
      <p:pic>
        <p:nvPicPr>
          <p:cNvPr id="4" name="Picture 3"/>
          <p:cNvPicPr>
            <a:picLocks noChangeAspect="1"/>
          </p:cNvPicPr>
          <p:nvPr/>
        </p:nvPicPr>
        <p:blipFill>
          <a:blip r:embed="rId2"/>
          <a:stretch>
            <a:fillRect/>
          </a:stretch>
        </p:blipFill>
        <p:spPr>
          <a:xfrm>
            <a:off x="2487827" y="2020955"/>
            <a:ext cx="6942051" cy="4334151"/>
          </a:xfrm>
          <a:prstGeom prst="rect">
            <a:avLst/>
          </a:prstGeom>
        </p:spPr>
      </p:pic>
      <p:sp>
        <p:nvSpPr>
          <p:cNvPr id="5" name="Marcador de número de diapositiva 4">
            <a:extLst>
              <a:ext uri="{FF2B5EF4-FFF2-40B4-BE49-F238E27FC236}">
                <a16:creationId xmlns:a16="http://schemas.microsoft.com/office/drawing/2014/main" id="{55FFE96D-FC0D-46BF-B0B5-0CB47A0B1692}"/>
              </a:ext>
            </a:extLst>
          </p:cNvPr>
          <p:cNvSpPr>
            <a:spLocks noGrp="1"/>
          </p:cNvSpPr>
          <p:nvPr>
            <p:ph type="sldNum" sz="quarter" idx="12"/>
          </p:nvPr>
        </p:nvSpPr>
        <p:spPr/>
        <p:txBody>
          <a:bodyPr/>
          <a:lstStyle/>
          <a:p>
            <a:fld id="{CA79A95B-EA43-4B6A-9361-885D009C1DA8}" type="slidenum">
              <a:rPr lang="en-US" smtClean="0"/>
              <a:t>4</a:t>
            </a:fld>
            <a:endParaRPr lang="en-US"/>
          </a:p>
        </p:txBody>
      </p:sp>
    </p:spTree>
    <p:extLst>
      <p:ext uri="{BB962C8B-B14F-4D97-AF65-F5344CB8AC3E}">
        <p14:creationId xmlns:p14="http://schemas.microsoft.com/office/powerpoint/2010/main" val="146166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3700"/>
          </a:xfrm>
        </p:spPr>
        <p:txBody>
          <a:bodyPr>
            <a:normAutofit/>
          </a:bodyPr>
          <a:lstStyle/>
          <a:p>
            <a:r>
              <a:rPr lang="en-US" sz="4000" dirty="0"/>
              <a:t>V&amp;V techniques</a:t>
            </a:r>
          </a:p>
        </p:txBody>
      </p:sp>
      <p:sp>
        <p:nvSpPr>
          <p:cNvPr id="3" name="Content Placeholder 2"/>
          <p:cNvSpPr>
            <a:spLocks noGrp="1"/>
          </p:cNvSpPr>
          <p:nvPr>
            <p:ph idx="1"/>
          </p:nvPr>
        </p:nvSpPr>
        <p:spPr>
          <a:xfrm>
            <a:off x="1097280" y="980304"/>
            <a:ext cx="10058400" cy="4888790"/>
          </a:xfrm>
        </p:spPr>
        <p:txBody>
          <a:bodyPr/>
          <a:lstStyle/>
          <a:p>
            <a:r>
              <a:rPr lang="en-US" dirty="0"/>
              <a:t>Verification, validation and testing techniques could be really demanding according to the formality level.</a:t>
            </a:r>
          </a:p>
          <a:p>
            <a:r>
              <a:rPr lang="en-US" dirty="0"/>
              <a:t>The firmware implementation can be analyzed in parts.</a:t>
            </a:r>
          </a:p>
          <a:p>
            <a:r>
              <a:rPr lang="en-US" dirty="0"/>
              <a:t>Proposed the Network-related tasks and the NN-related tasks.</a:t>
            </a:r>
          </a:p>
        </p:txBody>
      </p:sp>
      <p:pic>
        <p:nvPicPr>
          <p:cNvPr id="4" name="Picture 3"/>
          <p:cNvPicPr>
            <a:picLocks noChangeAspect="1"/>
          </p:cNvPicPr>
          <p:nvPr/>
        </p:nvPicPr>
        <p:blipFill>
          <a:blip r:embed="rId2"/>
          <a:stretch>
            <a:fillRect/>
          </a:stretch>
        </p:blipFill>
        <p:spPr>
          <a:xfrm>
            <a:off x="2858530" y="2487359"/>
            <a:ext cx="6200903" cy="3566037"/>
          </a:xfrm>
          <a:prstGeom prst="rect">
            <a:avLst/>
          </a:prstGeom>
        </p:spPr>
      </p:pic>
      <p:sp>
        <p:nvSpPr>
          <p:cNvPr id="5" name="Marcador de número de diapositiva 4">
            <a:extLst>
              <a:ext uri="{FF2B5EF4-FFF2-40B4-BE49-F238E27FC236}">
                <a16:creationId xmlns:a16="http://schemas.microsoft.com/office/drawing/2014/main" id="{6E673070-E3E5-417E-8A9B-074E2F66D0BF}"/>
              </a:ext>
            </a:extLst>
          </p:cNvPr>
          <p:cNvSpPr>
            <a:spLocks noGrp="1"/>
          </p:cNvSpPr>
          <p:nvPr>
            <p:ph type="sldNum" sz="quarter" idx="12"/>
          </p:nvPr>
        </p:nvSpPr>
        <p:spPr/>
        <p:txBody>
          <a:bodyPr/>
          <a:lstStyle/>
          <a:p>
            <a:fld id="{CA79A95B-EA43-4B6A-9361-885D009C1DA8}" type="slidenum">
              <a:rPr lang="en-US" smtClean="0"/>
              <a:t>5</a:t>
            </a:fld>
            <a:endParaRPr lang="en-US"/>
          </a:p>
        </p:txBody>
      </p:sp>
    </p:spTree>
    <p:extLst>
      <p:ext uri="{BB962C8B-B14F-4D97-AF65-F5344CB8AC3E}">
        <p14:creationId xmlns:p14="http://schemas.microsoft.com/office/powerpoint/2010/main" val="242487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0175"/>
          </a:xfrm>
        </p:spPr>
        <p:txBody>
          <a:bodyPr>
            <a:normAutofit fontScale="90000"/>
          </a:bodyPr>
          <a:lstStyle/>
          <a:p>
            <a:r>
              <a:rPr lang="en-US" dirty="0"/>
              <a:t>V&amp;V</a:t>
            </a:r>
          </a:p>
        </p:txBody>
      </p:sp>
      <p:sp>
        <p:nvSpPr>
          <p:cNvPr id="3" name="Content Placeholder 2"/>
          <p:cNvSpPr>
            <a:spLocks noGrp="1"/>
          </p:cNvSpPr>
          <p:nvPr>
            <p:ph idx="1"/>
          </p:nvPr>
        </p:nvSpPr>
        <p:spPr>
          <a:xfrm>
            <a:off x="1097280" y="996778"/>
            <a:ext cx="10058400" cy="4023360"/>
          </a:xfrm>
        </p:spPr>
        <p:txBody>
          <a:bodyPr/>
          <a:lstStyle/>
          <a:p>
            <a:r>
              <a:rPr lang="en-US" i="1" dirty="0"/>
              <a:t>Validation is concerned with checking that the system will meet the customer’s actual needs, while verification is concerned with whether the system is well-engineered, error-free, and so on.</a:t>
            </a:r>
          </a:p>
          <a:p>
            <a:r>
              <a:rPr lang="en-US" dirty="0"/>
              <a:t>Set of tools according to the nature of what is going to be validated or verify and the level of formality.</a:t>
            </a:r>
          </a:p>
        </p:txBody>
      </p:sp>
      <p:pic>
        <p:nvPicPr>
          <p:cNvPr id="4" name="Picture 3"/>
          <p:cNvPicPr>
            <a:picLocks noChangeAspect="1"/>
          </p:cNvPicPr>
          <p:nvPr/>
        </p:nvPicPr>
        <p:blipFill>
          <a:blip r:embed="rId2"/>
          <a:stretch>
            <a:fillRect/>
          </a:stretch>
        </p:blipFill>
        <p:spPr>
          <a:xfrm>
            <a:off x="2338817" y="2249401"/>
            <a:ext cx="7077075" cy="3914775"/>
          </a:xfrm>
          <a:prstGeom prst="rect">
            <a:avLst/>
          </a:prstGeom>
        </p:spPr>
      </p:pic>
      <p:sp>
        <p:nvSpPr>
          <p:cNvPr id="5" name="Marcador de número de diapositiva 4">
            <a:extLst>
              <a:ext uri="{FF2B5EF4-FFF2-40B4-BE49-F238E27FC236}">
                <a16:creationId xmlns:a16="http://schemas.microsoft.com/office/drawing/2014/main" id="{B3BB892B-B07B-472E-8262-CC271077FCBC}"/>
              </a:ext>
            </a:extLst>
          </p:cNvPr>
          <p:cNvSpPr>
            <a:spLocks noGrp="1"/>
          </p:cNvSpPr>
          <p:nvPr>
            <p:ph type="sldNum" sz="quarter" idx="12"/>
          </p:nvPr>
        </p:nvSpPr>
        <p:spPr/>
        <p:txBody>
          <a:bodyPr/>
          <a:lstStyle/>
          <a:p>
            <a:fld id="{CA79A95B-EA43-4B6A-9361-885D009C1DA8}" type="slidenum">
              <a:rPr lang="en-US" smtClean="0"/>
              <a:t>6</a:t>
            </a:fld>
            <a:endParaRPr lang="en-US"/>
          </a:p>
        </p:txBody>
      </p:sp>
    </p:spTree>
    <p:extLst>
      <p:ext uri="{BB962C8B-B14F-4D97-AF65-F5344CB8AC3E}">
        <p14:creationId xmlns:p14="http://schemas.microsoft.com/office/powerpoint/2010/main" val="298501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Proposals</a:t>
            </a:r>
          </a:p>
        </p:txBody>
      </p:sp>
      <p:sp>
        <p:nvSpPr>
          <p:cNvPr id="3" name="Content Placeholder 2"/>
          <p:cNvSpPr>
            <a:spLocks noGrp="1"/>
          </p:cNvSpPr>
          <p:nvPr>
            <p:ph idx="1"/>
          </p:nvPr>
        </p:nvSpPr>
        <p:spPr/>
        <p:txBody>
          <a:bodyPr/>
          <a:lstStyle/>
          <a:p>
            <a:r>
              <a:rPr lang="en-US" dirty="0"/>
              <a:t>Rely on 3 topics</a:t>
            </a:r>
          </a:p>
          <a:p>
            <a:r>
              <a:rPr lang="en-US" dirty="0"/>
              <a:t>Software for embedded systems, software verification and machine learning.</a:t>
            </a:r>
          </a:p>
          <a:p>
            <a:r>
              <a:rPr lang="en-US" dirty="0"/>
              <a:t>Levels of formality within proposals:</a:t>
            </a:r>
          </a:p>
          <a:p>
            <a:pPr marL="457200" indent="-457200">
              <a:buFont typeface="+mj-lt"/>
              <a:buAutoNum type="arabicPeriod"/>
            </a:pPr>
            <a:r>
              <a:rPr lang="en-US" dirty="0"/>
              <a:t>Formal verification of NNs (only the NN task)</a:t>
            </a:r>
          </a:p>
          <a:p>
            <a:pPr marL="457200" indent="-457200">
              <a:buFont typeface="+mj-lt"/>
              <a:buAutoNum type="arabicPeriod"/>
            </a:pPr>
            <a:r>
              <a:rPr lang="en-US" dirty="0">
                <a:highlight>
                  <a:srgbClr val="FFFF00"/>
                </a:highlight>
              </a:rPr>
              <a:t>Verification of FSMs in embedded systems (Network tasks + P-NN as “black box”)</a:t>
            </a:r>
          </a:p>
          <a:p>
            <a:pPr marL="457200" indent="-457200">
              <a:buFont typeface="+mj-lt"/>
              <a:buAutoNum type="arabicPeriod"/>
            </a:pPr>
            <a:r>
              <a:rPr lang="en-US" dirty="0"/>
              <a:t>Documentation of dependability analysis according to standards (hardware and less software oriented)</a:t>
            </a:r>
          </a:p>
          <a:p>
            <a:endParaRPr lang="en-US" dirty="0"/>
          </a:p>
        </p:txBody>
      </p:sp>
      <p:sp>
        <p:nvSpPr>
          <p:cNvPr id="4" name="Marcador de número de diapositiva 3">
            <a:extLst>
              <a:ext uri="{FF2B5EF4-FFF2-40B4-BE49-F238E27FC236}">
                <a16:creationId xmlns:a16="http://schemas.microsoft.com/office/drawing/2014/main" id="{39D6CC18-A8FC-4E18-BBC1-1B6A4188549D}"/>
              </a:ext>
            </a:extLst>
          </p:cNvPr>
          <p:cNvSpPr>
            <a:spLocks noGrp="1"/>
          </p:cNvSpPr>
          <p:nvPr>
            <p:ph type="sldNum" sz="quarter" idx="12"/>
          </p:nvPr>
        </p:nvSpPr>
        <p:spPr/>
        <p:txBody>
          <a:bodyPr/>
          <a:lstStyle/>
          <a:p>
            <a:fld id="{CA79A95B-EA43-4B6A-9361-885D009C1DA8}" type="slidenum">
              <a:rPr lang="en-US" smtClean="0"/>
              <a:t>7</a:t>
            </a:fld>
            <a:endParaRPr lang="en-US"/>
          </a:p>
        </p:txBody>
      </p:sp>
    </p:spTree>
    <p:extLst>
      <p:ext uri="{BB962C8B-B14F-4D97-AF65-F5344CB8AC3E}">
        <p14:creationId xmlns:p14="http://schemas.microsoft.com/office/powerpoint/2010/main" val="397442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72664" y="2092411"/>
            <a:ext cx="6701816" cy="3687462"/>
          </a:xfrm>
          <a:prstGeom prst="rect">
            <a:avLst/>
          </a:prstGeom>
        </p:spPr>
      </p:pic>
      <p:sp>
        <p:nvSpPr>
          <p:cNvPr id="5" name="Marcador de número de diapositiva 4">
            <a:extLst>
              <a:ext uri="{FF2B5EF4-FFF2-40B4-BE49-F238E27FC236}">
                <a16:creationId xmlns:a16="http://schemas.microsoft.com/office/drawing/2014/main" id="{FF106959-8427-4E5A-AFE4-DC0E237EFE19}"/>
              </a:ext>
            </a:extLst>
          </p:cNvPr>
          <p:cNvSpPr>
            <a:spLocks noGrp="1"/>
          </p:cNvSpPr>
          <p:nvPr>
            <p:ph type="sldNum" sz="quarter" idx="12"/>
          </p:nvPr>
        </p:nvSpPr>
        <p:spPr/>
        <p:txBody>
          <a:bodyPr/>
          <a:lstStyle/>
          <a:p>
            <a:fld id="{CA79A95B-EA43-4B6A-9361-885D009C1DA8}" type="slidenum">
              <a:rPr lang="en-US" smtClean="0"/>
              <a:t>8</a:t>
            </a:fld>
            <a:endParaRPr lang="en-US"/>
          </a:p>
        </p:txBody>
      </p:sp>
    </p:spTree>
    <p:extLst>
      <p:ext uri="{BB962C8B-B14F-4D97-AF65-F5344CB8AC3E}">
        <p14:creationId xmlns:p14="http://schemas.microsoft.com/office/powerpoint/2010/main" val="313771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steps:</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Go through documentation:</a:t>
            </a:r>
          </a:p>
          <a:p>
            <a:pPr lvl="1"/>
            <a:r>
              <a:rPr lang="en-US" dirty="0" err="1">
                <a:highlight>
                  <a:srgbClr val="FFFF00"/>
                </a:highlight>
              </a:rPr>
              <a:t>FANNCortexM</a:t>
            </a:r>
            <a:r>
              <a:rPr lang="en-US" dirty="0">
                <a:highlight>
                  <a:srgbClr val="FFFF00"/>
                </a:highlight>
              </a:rPr>
              <a:t>: An Open Source Toolkit for Deployment of Multi-layer Neural Networks on ARM Cortex-M Family Microcontrollers : Performance Analysis with Stress Detection</a:t>
            </a:r>
          </a:p>
          <a:p>
            <a:pPr lvl="1"/>
            <a:r>
              <a:rPr lang="en-US" b="1" dirty="0">
                <a:highlight>
                  <a:srgbClr val="FFFF00"/>
                </a:highlight>
              </a:rPr>
              <a:t>CMSIS-NN</a:t>
            </a:r>
            <a:r>
              <a:rPr lang="en-US" dirty="0">
                <a:highlight>
                  <a:srgbClr val="FFFF00"/>
                </a:highlight>
              </a:rPr>
              <a:t>: Efficient Neural Network Kernels for Arm Cortex-M CPUs</a:t>
            </a:r>
          </a:p>
          <a:p>
            <a:pPr lvl="1"/>
            <a:r>
              <a:rPr lang="en-US" dirty="0"/>
              <a:t>NNV: The Neural Network Verification Tool for Deep Neural Networks and Learning-Enabled Cyber-Physical Systems</a:t>
            </a:r>
          </a:p>
          <a:p>
            <a:endParaRPr lang="en-US" dirty="0"/>
          </a:p>
          <a:p>
            <a:pPr marL="457200" indent="-457200">
              <a:buFont typeface="+mj-lt"/>
              <a:buAutoNum type="arabicPeriod" startAt="2"/>
            </a:pPr>
            <a:r>
              <a:rPr lang="en-US" dirty="0"/>
              <a:t>Detail the level of formality with someone experienced in NN or machine learning.</a:t>
            </a:r>
          </a:p>
        </p:txBody>
      </p:sp>
      <p:sp>
        <p:nvSpPr>
          <p:cNvPr id="4" name="Marcador de número de diapositiva 3">
            <a:extLst>
              <a:ext uri="{FF2B5EF4-FFF2-40B4-BE49-F238E27FC236}">
                <a16:creationId xmlns:a16="http://schemas.microsoft.com/office/drawing/2014/main" id="{5C72A529-F375-4D3A-A795-5A549E75DAF7}"/>
              </a:ext>
            </a:extLst>
          </p:cNvPr>
          <p:cNvSpPr>
            <a:spLocks noGrp="1"/>
          </p:cNvSpPr>
          <p:nvPr>
            <p:ph type="sldNum" sz="quarter" idx="12"/>
          </p:nvPr>
        </p:nvSpPr>
        <p:spPr/>
        <p:txBody>
          <a:bodyPr/>
          <a:lstStyle/>
          <a:p>
            <a:fld id="{CA79A95B-EA43-4B6A-9361-885D009C1DA8}" type="slidenum">
              <a:rPr lang="en-US" smtClean="0"/>
              <a:t>9</a:t>
            </a:fld>
            <a:endParaRPr lang="en-US"/>
          </a:p>
        </p:txBody>
      </p:sp>
    </p:spTree>
    <p:extLst>
      <p:ext uri="{BB962C8B-B14F-4D97-AF65-F5344CB8AC3E}">
        <p14:creationId xmlns:p14="http://schemas.microsoft.com/office/powerpoint/2010/main" val="137187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4410</TotalTime>
  <Words>1845</Words>
  <Application>Microsoft Office PowerPoint</Application>
  <PresentationFormat>Widescreen</PresentationFormat>
  <Paragraphs>156</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TimesNewRomanPSMT</vt:lpstr>
      <vt:lpstr>Retrospect</vt:lpstr>
      <vt:lpstr>Topic proposal (Draft)</vt:lpstr>
      <vt:lpstr>Axis communication hub</vt:lpstr>
      <vt:lpstr>Structure with new feature</vt:lpstr>
      <vt:lpstr>Data flow structure</vt:lpstr>
      <vt:lpstr>V&amp;V techniques</vt:lpstr>
      <vt:lpstr>V&amp;V</vt:lpstr>
      <vt:lpstr>Proposals</vt:lpstr>
      <vt:lpstr>Flexibility</vt:lpstr>
      <vt:lpstr>Further steps:</vt:lpstr>
      <vt:lpstr>Institute of embedded systems at TUHH</vt:lpstr>
      <vt:lpstr>Thank you!</vt:lpstr>
      <vt:lpstr>Institute of embedded systems at TUHH</vt:lpstr>
      <vt:lpstr>Notes from papers</vt:lpstr>
      <vt:lpstr>PowerPoint Presentation</vt:lpstr>
      <vt:lpstr>Proposal: details</vt:lpstr>
      <vt:lpstr>Notes from Papers</vt:lpstr>
      <vt:lpstr>Notes from papers</vt:lpstr>
      <vt:lpstr>Proposal: details</vt:lpstr>
      <vt:lpstr>Implementation of a DNN</vt:lpstr>
      <vt:lpstr>Further Reading:</vt:lpstr>
      <vt:lpstr>References</vt:lpstr>
      <vt:lpstr>ST Portfolio</vt:lpstr>
      <vt:lpstr>Approximated time schedule</vt:lpstr>
      <vt:lpstr>DL Compiler list as in [x]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Reyes</dc:creator>
  <cp:lastModifiedBy>Juan Carlos Reyes Andrade</cp:lastModifiedBy>
  <cp:revision>39</cp:revision>
  <dcterms:created xsi:type="dcterms:W3CDTF">2021-01-10T23:40:59Z</dcterms:created>
  <dcterms:modified xsi:type="dcterms:W3CDTF">2021-01-28T22:13:03Z</dcterms:modified>
</cp:coreProperties>
</file>