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2" r:id="rId7"/>
    <p:sldId id="266" r:id="rId8"/>
    <p:sldId id="265" r:id="rId9"/>
    <p:sldId id="264" r:id="rId10"/>
    <p:sldId id="263" r:id="rId11"/>
    <p:sldId id="269"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1AFF3B-92F3-416E-8227-47675B433F0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5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AFF3B-92F3-416E-8227-47675B433F0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20389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AFF3B-92F3-416E-8227-47675B433F0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7223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AFF3B-92F3-416E-8227-47675B433F0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0730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AFF3B-92F3-416E-8227-47675B433F0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8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1AFF3B-92F3-416E-8227-47675B433F01}"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13682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AFF3B-92F3-416E-8227-47675B433F01}"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6097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1AFF3B-92F3-416E-8227-47675B433F01}"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131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1AFF3B-92F3-416E-8227-47675B433F01}" type="datetimeFigureOut">
              <a:rPr lang="en-US" smtClean="0"/>
              <a:t>1/11/2021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273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1AFF3B-92F3-416E-8227-47675B433F01}" type="datetimeFigureOut">
              <a:rPr lang="en-US" smtClean="0"/>
              <a:t>1/11/2021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79A95B-EA43-4B6A-9361-885D009C1DA8}" type="slidenum">
              <a:rPr lang="en-US" smtClean="0"/>
              <a:t>‹#›</a:t>
            </a:fld>
            <a:endParaRPr lang="en-US"/>
          </a:p>
        </p:txBody>
      </p:sp>
    </p:spTree>
    <p:extLst>
      <p:ext uri="{BB962C8B-B14F-4D97-AF65-F5344CB8AC3E}">
        <p14:creationId xmlns:p14="http://schemas.microsoft.com/office/powerpoint/2010/main" val="349306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AFF3B-92F3-416E-8227-47675B433F01}"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75196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1AFF3B-92F3-416E-8227-47675B433F01}" type="datetimeFigureOut">
              <a:rPr lang="en-US" smtClean="0"/>
              <a:t>1/11/2021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79A95B-EA43-4B6A-9361-885D009C1D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010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Topic proposal (Draft)</a:t>
            </a:r>
            <a:endParaRPr lang="en-US" sz="4800" dirty="0"/>
          </a:p>
        </p:txBody>
      </p:sp>
      <p:sp>
        <p:nvSpPr>
          <p:cNvPr id="3" name="Subtitle 2"/>
          <p:cNvSpPr>
            <a:spLocks noGrp="1"/>
          </p:cNvSpPr>
          <p:nvPr>
            <p:ph type="subTitle" idx="1"/>
          </p:nvPr>
        </p:nvSpPr>
        <p:spPr/>
        <p:txBody>
          <a:bodyPr/>
          <a:lstStyle/>
          <a:p>
            <a:r>
              <a:rPr lang="en-US" dirty="0" smtClean="0"/>
              <a:t>Juan Carlos Reyes Andrade, ICS</a:t>
            </a:r>
            <a:br>
              <a:rPr lang="en-US" dirty="0" smtClean="0"/>
            </a:br>
            <a:r>
              <a:rPr lang="en-US" dirty="0" smtClean="0"/>
              <a:t>2021.01.10</a:t>
            </a:r>
            <a:endParaRPr lang="en-US" dirty="0"/>
          </a:p>
        </p:txBody>
      </p:sp>
    </p:spTree>
    <p:extLst>
      <p:ext uri="{BB962C8B-B14F-4D97-AF65-F5344CB8AC3E}">
        <p14:creationId xmlns:p14="http://schemas.microsoft.com/office/powerpoint/2010/main" val="2000172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Institute of embedded systems at TUHH</a:t>
            </a:r>
            <a:endParaRPr lang="en-US" dirty="0"/>
          </a:p>
        </p:txBody>
      </p:sp>
      <p:sp>
        <p:nvSpPr>
          <p:cNvPr id="3" name="Content Placeholder 2"/>
          <p:cNvSpPr>
            <a:spLocks noGrp="1"/>
          </p:cNvSpPr>
          <p:nvPr>
            <p:ph idx="1"/>
          </p:nvPr>
        </p:nvSpPr>
        <p:spPr/>
        <p:txBody>
          <a:bodyPr>
            <a:normAutofit/>
          </a:bodyPr>
          <a:lstStyle/>
          <a:p>
            <a:pPr lvl="1" fontAlgn="base"/>
            <a:r>
              <a:rPr lang="en-US" b="1" dirty="0"/>
              <a:t>Test Optimization for Embedded Systems</a:t>
            </a:r>
          </a:p>
          <a:p>
            <a:pPr lvl="1" fontAlgn="base"/>
            <a:r>
              <a:rPr lang="en-US" dirty="0" smtClean="0"/>
              <a:t>Technology-Level </a:t>
            </a:r>
            <a:r>
              <a:rPr lang="en-US" dirty="0"/>
              <a:t>Test Vector Generation</a:t>
            </a:r>
          </a:p>
          <a:p>
            <a:pPr lvl="1" fontAlgn="base"/>
            <a:r>
              <a:rPr lang="en-US" b="1" dirty="0" smtClean="0"/>
              <a:t>Verifying </a:t>
            </a:r>
            <a:r>
              <a:rPr lang="en-US" b="1" dirty="0"/>
              <a:t>Artificial Neural Networks</a:t>
            </a:r>
          </a:p>
          <a:p>
            <a:pPr lvl="1" fontAlgn="base"/>
            <a:r>
              <a:rPr lang="en-US" b="1" dirty="0" smtClean="0"/>
              <a:t>Assessing </a:t>
            </a:r>
            <a:r>
              <a:rPr lang="en-US" b="1" dirty="0"/>
              <a:t>the Performance of Embedded Machine Learning</a:t>
            </a:r>
          </a:p>
          <a:p>
            <a:endParaRPr lang="en-US" dirty="0"/>
          </a:p>
        </p:txBody>
      </p:sp>
    </p:spTree>
    <p:extLst>
      <p:ext uri="{BB962C8B-B14F-4D97-AF65-F5344CB8AC3E}">
        <p14:creationId xmlns:p14="http://schemas.microsoft.com/office/powerpoint/2010/main" val="926443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Institute of embedded systems at TUHH</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b="1" dirty="0"/>
              <a:t>Test Optimization for Embedded Systems</a:t>
            </a:r>
          </a:p>
          <a:p>
            <a:pPr fontAlgn="base"/>
            <a:r>
              <a:rPr lang="en-US" dirty="0"/>
              <a:t>Embedded systems are not directly visible to the end user. However, they must be extremely reliable to guarantee correct behavior of larger technical systems. For this reason elaborated test procedures are applied that successively validate each embedded system before shipping. </a:t>
            </a:r>
            <a:r>
              <a:rPr lang="en-US" b="1" dirty="0"/>
              <a:t>Individual hardware components, electrical interfaces and, finally, the functionality of the complete embedded system including software are incrementally tested. </a:t>
            </a:r>
            <a:r>
              <a:rPr lang="en-US" dirty="0"/>
              <a:t>The goal of this work is to work on testing data from a actually running testing process at an industrial partner's facilities in Hamburg.</a:t>
            </a:r>
          </a:p>
          <a:p>
            <a:pPr fontAlgn="base"/>
            <a:r>
              <a:rPr lang="en-US" b="1" dirty="0"/>
              <a:t>Technology-Level Test Vector Generation</a:t>
            </a:r>
          </a:p>
          <a:p>
            <a:pPr fontAlgn="base"/>
            <a:r>
              <a:rPr lang="en-US" dirty="0"/>
              <a:t>Test vectors for integrated circuits applied to each produced chip guarantee proper functionality and highest quality standards. More recent improvement in circuit technology and the use of advance approximate processing units makes a precise differentiation of good and bad chips on the logic level more and more difficult. The topic proposed here will consider low-level technology information for generating tests for advanced production processes and approximate hardware.</a:t>
            </a:r>
          </a:p>
          <a:p>
            <a:pPr fontAlgn="base"/>
            <a:r>
              <a:rPr lang="en-US" b="1" dirty="0"/>
              <a:t>Verifying Artificial Neural Networks</a:t>
            </a:r>
          </a:p>
          <a:p>
            <a:pPr fontAlgn="base"/>
            <a:r>
              <a:rPr lang="en-US" dirty="0"/>
              <a:t>Formally verifying the correctness of procedures and systems used in safety related areas is a must. Artificial neural networks have been proven very effective in solving many tasks in every day life. However</a:t>
            </a:r>
            <a:r>
              <a:rPr lang="en-US" dirty="0" smtClean="0"/>
              <a:t>, </a:t>
            </a:r>
            <a:r>
              <a:rPr lang="en-US" b="1" dirty="0" smtClean="0"/>
              <a:t>methods deciding whether an artificial neural network never violates safety guarantees are only at their infancy. The goal of this work is to study the state-of-the-art in verifying correctness of artificial neural networks</a:t>
            </a:r>
            <a:r>
              <a:rPr lang="en-US" dirty="0" smtClean="0"/>
              <a:t>.</a:t>
            </a:r>
            <a:endParaRPr lang="en-US" dirty="0"/>
          </a:p>
          <a:p>
            <a:pPr fontAlgn="base"/>
            <a:r>
              <a:rPr lang="en-US" b="1" dirty="0"/>
              <a:t>Assessing the Performance of Embedded Machine </a:t>
            </a:r>
            <a:r>
              <a:rPr lang="en-US" b="1" dirty="0" smtClean="0"/>
              <a:t>Learning</a:t>
            </a:r>
            <a:endParaRPr lang="en-US" b="1" dirty="0"/>
          </a:p>
          <a:p>
            <a:pPr fontAlgn="base"/>
            <a:r>
              <a:rPr lang="en-US" dirty="0"/>
              <a:t>Most suppliers of advanced embedded processing devices provide software libraries and hardware support to improve the performance of machine learning in embedded systems either for training classifiers, for applying learned classifiers or both. </a:t>
            </a:r>
            <a:r>
              <a:rPr lang="en-US" b="1" dirty="0"/>
              <a:t>But how efficient are these embedded platforms. The goal is to use and evaluate the performance of embedded machine learning platforms.</a:t>
            </a:r>
          </a:p>
          <a:p>
            <a:endParaRPr lang="en-US" dirty="0"/>
          </a:p>
        </p:txBody>
      </p:sp>
    </p:spTree>
    <p:extLst>
      <p:ext uri="{BB962C8B-B14F-4D97-AF65-F5344CB8AC3E}">
        <p14:creationId xmlns:p14="http://schemas.microsoft.com/office/powerpoint/2010/main" val="127610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0152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Robustness: Expectation of the minimal distance of a misclassification</a:t>
            </a:r>
          </a:p>
          <a:p>
            <a:r>
              <a:rPr lang="en-US" dirty="0" smtClean="0"/>
              <a:t>Automated verification framework</a:t>
            </a:r>
          </a:p>
          <a:p>
            <a:endParaRPr lang="en-US" dirty="0"/>
          </a:p>
          <a:p>
            <a:r>
              <a:rPr lang="en-US" dirty="0" smtClean="0"/>
              <a:t>Networks&gt;&gt;&gt; layer of neurons with different activation functions, sigmoid or </a:t>
            </a:r>
            <a:r>
              <a:rPr lang="en-US" dirty="0" err="1" smtClean="0"/>
              <a:t>relu</a:t>
            </a:r>
            <a:endParaRPr lang="en-US" dirty="0"/>
          </a:p>
        </p:txBody>
      </p:sp>
    </p:spTree>
    <p:extLst>
      <p:ext uri="{BB962C8B-B14F-4D97-AF65-F5344CB8AC3E}">
        <p14:creationId xmlns:p14="http://schemas.microsoft.com/office/powerpoint/2010/main" val="48530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1938"/>
          </a:xfrm>
        </p:spPr>
        <p:txBody>
          <a:bodyPr>
            <a:normAutofit fontScale="90000"/>
          </a:bodyPr>
          <a:lstStyle/>
          <a:p>
            <a:r>
              <a:rPr lang="en-US" dirty="0" smtClean="0"/>
              <a:t>Axis communication hub</a:t>
            </a:r>
            <a:endParaRPr lang="en-US" dirty="0"/>
          </a:p>
        </p:txBody>
      </p:sp>
      <p:sp>
        <p:nvSpPr>
          <p:cNvPr id="3" name="Content Placeholder 2"/>
          <p:cNvSpPr>
            <a:spLocks noGrp="1"/>
          </p:cNvSpPr>
          <p:nvPr>
            <p:ph idx="1"/>
          </p:nvPr>
        </p:nvSpPr>
        <p:spPr>
          <a:xfrm>
            <a:off x="1097280" y="1079157"/>
            <a:ext cx="10058400" cy="4789937"/>
          </a:xfrm>
        </p:spPr>
        <p:txBody>
          <a:bodyPr/>
          <a:lstStyle/>
          <a:p>
            <a:r>
              <a:rPr lang="en-US" dirty="0" smtClean="0"/>
              <a:t>Current structure, highlighting network related tasks, event handler and peripheral control-related tasks.</a:t>
            </a:r>
          </a:p>
          <a:p>
            <a:r>
              <a:rPr lang="en-US" dirty="0" smtClean="0"/>
              <a:t>State machines that are verifiable through software, e.g., UPPAL. Verification software for FSMs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15" y="2222372"/>
            <a:ext cx="8144715" cy="4040088"/>
          </a:xfrm>
          <a:prstGeom prst="rect">
            <a:avLst/>
          </a:prstGeom>
        </p:spPr>
      </p:pic>
    </p:spTree>
    <p:extLst>
      <p:ext uri="{BB962C8B-B14F-4D97-AF65-F5344CB8AC3E}">
        <p14:creationId xmlns:p14="http://schemas.microsoft.com/office/powerpoint/2010/main" val="1966635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889"/>
          </a:xfrm>
        </p:spPr>
        <p:txBody>
          <a:bodyPr>
            <a:normAutofit/>
          </a:bodyPr>
          <a:lstStyle/>
          <a:p>
            <a:r>
              <a:rPr lang="en-US" sz="4000" dirty="0" smtClean="0"/>
              <a:t>Structure with new feature</a:t>
            </a:r>
            <a:endParaRPr lang="en-US" sz="4000" dirty="0"/>
          </a:p>
        </p:txBody>
      </p:sp>
      <p:sp>
        <p:nvSpPr>
          <p:cNvPr id="3" name="Content Placeholder 2"/>
          <p:cNvSpPr>
            <a:spLocks noGrp="1"/>
          </p:cNvSpPr>
          <p:nvPr>
            <p:ph idx="1"/>
          </p:nvPr>
        </p:nvSpPr>
        <p:spPr>
          <a:xfrm>
            <a:off x="1097280" y="1021492"/>
            <a:ext cx="10058400" cy="4847602"/>
          </a:xfrm>
        </p:spPr>
        <p:txBody>
          <a:bodyPr/>
          <a:lstStyle/>
          <a:p>
            <a:r>
              <a:rPr lang="en-US" dirty="0" smtClean="0"/>
              <a:t>Proposed structure with highlighted Neuronal Network running as a task. Other tasks merged only for space reasons.</a:t>
            </a:r>
          </a:p>
          <a:p>
            <a:r>
              <a:rPr lang="en-US" dirty="0" smtClean="0"/>
              <a:t>Highlighted block can be adapted to any functionality. Nonetheless, a NN is commonly created out of higher-level tools.</a:t>
            </a:r>
            <a:endParaRPr lang="es-ES" dirty="0"/>
          </a:p>
        </p:txBody>
      </p:sp>
      <p:pic>
        <p:nvPicPr>
          <p:cNvPr id="7" name="Picture 6"/>
          <p:cNvPicPr>
            <a:picLocks noChangeAspect="1"/>
          </p:cNvPicPr>
          <p:nvPr/>
        </p:nvPicPr>
        <p:blipFill rotWithShape="1">
          <a:blip r:embed="rId2"/>
          <a:srcRect t="12416"/>
          <a:stretch/>
        </p:blipFill>
        <p:spPr>
          <a:xfrm>
            <a:off x="1784135" y="2430162"/>
            <a:ext cx="8524875" cy="3920954"/>
          </a:xfrm>
          <a:prstGeom prst="rect">
            <a:avLst/>
          </a:prstGeom>
        </p:spPr>
      </p:pic>
    </p:spTree>
    <p:extLst>
      <p:ext uri="{BB962C8B-B14F-4D97-AF65-F5344CB8AC3E}">
        <p14:creationId xmlns:p14="http://schemas.microsoft.com/office/powerpoint/2010/main" val="1258468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44273"/>
          </a:xfrm>
        </p:spPr>
        <p:txBody>
          <a:bodyPr>
            <a:normAutofit fontScale="90000"/>
          </a:bodyPr>
          <a:lstStyle/>
          <a:p>
            <a:r>
              <a:rPr lang="en-US" sz="4400" dirty="0" smtClean="0"/>
              <a:t>Data flow structure</a:t>
            </a:r>
            <a:endParaRPr lang="en-US" sz="4400" dirty="0"/>
          </a:p>
        </p:txBody>
      </p:sp>
      <p:sp>
        <p:nvSpPr>
          <p:cNvPr id="3" name="Content Placeholder 2"/>
          <p:cNvSpPr>
            <a:spLocks noGrp="1"/>
          </p:cNvSpPr>
          <p:nvPr>
            <p:ph idx="1"/>
          </p:nvPr>
        </p:nvSpPr>
        <p:spPr>
          <a:xfrm>
            <a:off x="1097280" y="930876"/>
            <a:ext cx="10058400" cy="4938218"/>
          </a:xfrm>
        </p:spPr>
        <p:txBody>
          <a:bodyPr/>
          <a:lstStyle/>
          <a:p>
            <a:r>
              <a:rPr lang="en-US" dirty="0" smtClean="0"/>
              <a:t>Proposal assumes a given and high reliability of the sensor and industrial controller.</a:t>
            </a:r>
          </a:p>
          <a:p>
            <a:r>
              <a:rPr lang="en-US" dirty="0" smtClean="0"/>
              <a:t>Whereas the communication hub’s reliability depends on the right execution of its internal features to not affect the “reliability chain”.</a:t>
            </a:r>
            <a:endParaRPr lang="en-US" dirty="0"/>
          </a:p>
        </p:txBody>
      </p:sp>
      <p:pic>
        <p:nvPicPr>
          <p:cNvPr id="4" name="Picture 3"/>
          <p:cNvPicPr>
            <a:picLocks noChangeAspect="1"/>
          </p:cNvPicPr>
          <p:nvPr/>
        </p:nvPicPr>
        <p:blipFill>
          <a:blip r:embed="rId2"/>
          <a:stretch>
            <a:fillRect/>
          </a:stretch>
        </p:blipFill>
        <p:spPr>
          <a:xfrm>
            <a:off x="2487827" y="2020955"/>
            <a:ext cx="6942051" cy="4334151"/>
          </a:xfrm>
          <a:prstGeom prst="rect">
            <a:avLst/>
          </a:prstGeom>
        </p:spPr>
      </p:pic>
    </p:spTree>
    <p:extLst>
      <p:ext uri="{BB962C8B-B14F-4D97-AF65-F5344CB8AC3E}">
        <p14:creationId xmlns:p14="http://schemas.microsoft.com/office/powerpoint/2010/main" val="1461661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3700"/>
          </a:xfrm>
        </p:spPr>
        <p:txBody>
          <a:bodyPr>
            <a:normAutofit/>
          </a:bodyPr>
          <a:lstStyle/>
          <a:p>
            <a:r>
              <a:rPr lang="en-US" sz="4000" dirty="0"/>
              <a:t>V&amp;V techniques</a:t>
            </a:r>
          </a:p>
        </p:txBody>
      </p:sp>
      <p:sp>
        <p:nvSpPr>
          <p:cNvPr id="3" name="Content Placeholder 2"/>
          <p:cNvSpPr>
            <a:spLocks noGrp="1"/>
          </p:cNvSpPr>
          <p:nvPr>
            <p:ph idx="1"/>
          </p:nvPr>
        </p:nvSpPr>
        <p:spPr>
          <a:xfrm>
            <a:off x="1097280" y="980304"/>
            <a:ext cx="10058400" cy="4888790"/>
          </a:xfrm>
        </p:spPr>
        <p:txBody>
          <a:bodyPr/>
          <a:lstStyle/>
          <a:p>
            <a:r>
              <a:rPr lang="en-US" dirty="0" smtClean="0"/>
              <a:t>Verification, validation and testing techniques could be really demanding according to the formality level.</a:t>
            </a:r>
          </a:p>
          <a:p>
            <a:r>
              <a:rPr lang="en-US" dirty="0" smtClean="0"/>
              <a:t>The firmware implementation can be analyzed in parts.</a:t>
            </a:r>
          </a:p>
          <a:p>
            <a:r>
              <a:rPr lang="en-US" dirty="0" smtClean="0"/>
              <a:t>Proposed the Network-related tasks and the NN-related tasks.</a:t>
            </a:r>
            <a:endParaRPr lang="en-US" dirty="0"/>
          </a:p>
        </p:txBody>
      </p:sp>
      <p:pic>
        <p:nvPicPr>
          <p:cNvPr id="4" name="Picture 3"/>
          <p:cNvPicPr>
            <a:picLocks noChangeAspect="1"/>
          </p:cNvPicPr>
          <p:nvPr/>
        </p:nvPicPr>
        <p:blipFill>
          <a:blip r:embed="rId2"/>
          <a:stretch>
            <a:fillRect/>
          </a:stretch>
        </p:blipFill>
        <p:spPr>
          <a:xfrm>
            <a:off x="2858530" y="2487359"/>
            <a:ext cx="6200903" cy="3566037"/>
          </a:xfrm>
          <a:prstGeom prst="rect">
            <a:avLst/>
          </a:prstGeom>
        </p:spPr>
      </p:pic>
    </p:spTree>
    <p:extLst>
      <p:ext uri="{BB962C8B-B14F-4D97-AF65-F5344CB8AC3E}">
        <p14:creationId xmlns:p14="http://schemas.microsoft.com/office/powerpoint/2010/main" val="2424875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0175"/>
          </a:xfrm>
        </p:spPr>
        <p:txBody>
          <a:bodyPr>
            <a:normAutofit fontScale="90000"/>
          </a:bodyPr>
          <a:lstStyle/>
          <a:p>
            <a:r>
              <a:rPr lang="en-US" dirty="0"/>
              <a:t>V&amp;V</a:t>
            </a:r>
          </a:p>
        </p:txBody>
      </p:sp>
      <p:sp>
        <p:nvSpPr>
          <p:cNvPr id="3" name="Content Placeholder 2"/>
          <p:cNvSpPr>
            <a:spLocks noGrp="1"/>
          </p:cNvSpPr>
          <p:nvPr>
            <p:ph idx="1"/>
          </p:nvPr>
        </p:nvSpPr>
        <p:spPr>
          <a:xfrm>
            <a:off x="1097280" y="996778"/>
            <a:ext cx="10058400" cy="4023360"/>
          </a:xfrm>
        </p:spPr>
        <p:txBody>
          <a:bodyPr/>
          <a:lstStyle/>
          <a:p>
            <a:r>
              <a:rPr lang="en-US" i="1" dirty="0" smtClean="0"/>
              <a:t>Validation </a:t>
            </a:r>
            <a:r>
              <a:rPr lang="en-US" i="1" dirty="0"/>
              <a:t>is concerned with checking that the system will meet the customer’s actual needs, while </a:t>
            </a:r>
            <a:r>
              <a:rPr lang="en-US" i="1" dirty="0" smtClean="0"/>
              <a:t>verification </a:t>
            </a:r>
            <a:r>
              <a:rPr lang="en-US" i="1" dirty="0"/>
              <a:t>is concerned with whether the system is well-engineered, error-free, and so </a:t>
            </a:r>
            <a:r>
              <a:rPr lang="en-US" i="1" dirty="0" smtClean="0"/>
              <a:t>on.</a:t>
            </a:r>
          </a:p>
          <a:p>
            <a:r>
              <a:rPr lang="en-US" dirty="0" smtClean="0"/>
              <a:t>Set of tools according to the nature of what is going to be validated or verify and the level of formality.</a:t>
            </a:r>
            <a:endParaRPr lang="en-US" dirty="0"/>
          </a:p>
        </p:txBody>
      </p:sp>
      <p:pic>
        <p:nvPicPr>
          <p:cNvPr id="4" name="Picture 3"/>
          <p:cNvPicPr>
            <a:picLocks noChangeAspect="1"/>
          </p:cNvPicPr>
          <p:nvPr/>
        </p:nvPicPr>
        <p:blipFill>
          <a:blip r:embed="rId2"/>
          <a:stretch>
            <a:fillRect/>
          </a:stretch>
        </p:blipFill>
        <p:spPr>
          <a:xfrm>
            <a:off x="2338817" y="2249401"/>
            <a:ext cx="7077075" cy="3914775"/>
          </a:xfrm>
          <a:prstGeom prst="rect">
            <a:avLst/>
          </a:prstGeom>
        </p:spPr>
      </p:pic>
    </p:spTree>
    <p:extLst>
      <p:ext uri="{BB962C8B-B14F-4D97-AF65-F5344CB8AC3E}">
        <p14:creationId xmlns:p14="http://schemas.microsoft.com/office/powerpoint/2010/main" val="2985014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Proposals</a:t>
            </a:r>
            <a:endParaRPr lang="en-US" dirty="0"/>
          </a:p>
        </p:txBody>
      </p:sp>
      <p:sp>
        <p:nvSpPr>
          <p:cNvPr id="3" name="Content Placeholder 2"/>
          <p:cNvSpPr>
            <a:spLocks noGrp="1"/>
          </p:cNvSpPr>
          <p:nvPr>
            <p:ph idx="1"/>
          </p:nvPr>
        </p:nvSpPr>
        <p:spPr/>
        <p:txBody>
          <a:bodyPr/>
          <a:lstStyle/>
          <a:p>
            <a:r>
              <a:rPr lang="en-US" dirty="0" smtClean="0"/>
              <a:t>Rely on 3 topics</a:t>
            </a:r>
          </a:p>
          <a:p>
            <a:r>
              <a:rPr lang="en-US" dirty="0" smtClean="0"/>
              <a:t>Software for embedded systems, software verification and machine learning.</a:t>
            </a:r>
          </a:p>
          <a:p>
            <a:r>
              <a:rPr lang="en-US" dirty="0" smtClean="0"/>
              <a:t>Levels of formality within proposals:</a:t>
            </a:r>
          </a:p>
          <a:p>
            <a:pPr marL="457200" indent="-457200">
              <a:buFont typeface="+mj-lt"/>
              <a:buAutoNum type="arabicPeriod"/>
            </a:pPr>
            <a:r>
              <a:rPr lang="en-US" dirty="0" smtClean="0"/>
              <a:t>Formal verification of NNs (only the NN task)</a:t>
            </a:r>
          </a:p>
          <a:p>
            <a:pPr marL="457200" indent="-457200">
              <a:buFont typeface="+mj-lt"/>
              <a:buAutoNum type="arabicPeriod"/>
            </a:pPr>
            <a:r>
              <a:rPr lang="en-US" dirty="0" smtClean="0"/>
              <a:t>Verification of FSMs in embedded systems (Network tasks + P-NN as “black box”)</a:t>
            </a:r>
          </a:p>
          <a:p>
            <a:pPr marL="457200" indent="-457200">
              <a:buFont typeface="+mj-lt"/>
              <a:buAutoNum type="arabicPeriod"/>
            </a:pPr>
            <a:r>
              <a:rPr lang="en-US" dirty="0" smtClean="0"/>
              <a:t>Documentation of dependability analysis according to IEC standards (hardware and less software oriented)</a:t>
            </a:r>
          </a:p>
          <a:p>
            <a:endParaRPr lang="en-US" dirty="0"/>
          </a:p>
        </p:txBody>
      </p:sp>
    </p:spTree>
    <p:extLst>
      <p:ext uri="{BB962C8B-B14F-4D97-AF65-F5344CB8AC3E}">
        <p14:creationId xmlns:p14="http://schemas.microsoft.com/office/powerpoint/2010/main" val="3974422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Flexibility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72664" y="2092411"/>
            <a:ext cx="6701816" cy="3687462"/>
          </a:xfrm>
          <a:prstGeom prst="rect">
            <a:avLst/>
          </a:prstGeom>
        </p:spPr>
      </p:pic>
    </p:spTree>
    <p:extLst>
      <p:ext uri="{BB962C8B-B14F-4D97-AF65-F5344CB8AC3E}">
        <p14:creationId xmlns:p14="http://schemas.microsoft.com/office/powerpoint/2010/main" val="3137710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steps: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t>Go through documentation:</a:t>
            </a:r>
          </a:p>
          <a:p>
            <a:pPr lvl="1"/>
            <a:r>
              <a:rPr lang="en-US" dirty="0" err="1" smtClean="0"/>
              <a:t>FANNCortexM</a:t>
            </a:r>
            <a:r>
              <a:rPr lang="en-US" dirty="0"/>
              <a:t>: An Open Source Toolkit for Deployment of Multi-layer Neural Networks on ARM Cortex-M Family Microcontrollers : Performance Analysis with Stress Detection</a:t>
            </a:r>
          </a:p>
          <a:p>
            <a:pPr lvl="1"/>
            <a:r>
              <a:rPr lang="en-US" b="1" dirty="0"/>
              <a:t>CMSIS-NN</a:t>
            </a:r>
            <a:r>
              <a:rPr lang="en-US" dirty="0"/>
              <a:t>: Efficient Neural Network Kernels for Arm Cortex-M </a:t>
            </a:r>
            <a:r>
              <a:rPr lang="en-US" dirty="0" smtClean="0"/>
              <a:t>CPUs</a:t>
            </a:r>
          </a:p>
          <a:p>
            <a:pPr lvl="1"/>
            <a:r>
              <a:rPr lang="en-US" dirty="0"/>
              <a:t>NNV: The Neural Network Verification Tool for Deep Neural Networks and Learning-Enabled Cyber-Physical </a:t>
            </a:r>
            <a:r>
              <a:rPr lang="en-US" dirty="0" smtClean="0"/>
              <a:t>Systems</a:t>
            </a:r>
          </a:p>
          <a:p>
            <a:endParaRPr lang="en-US" dirty="0"/>
          </a:p>
          <a:p>
            <a:pPr marL="457200" indent="-457200">
              <a:buFont typeface="+mj-lt"/>
              <a:buAutoNum type="arabicPeriod" startAt="2"/>
            </a:pPr>
            <a:r>
              <a:rPr lang="en-US" dirty="0" smtClean="0"/>
              <a:t>Detail the level of formality with someone experienced in NN or machine learning.</a:t>
            </a:r>
            <a:endParaRPr lang="en-US" dirty="0"/>
          </a:p>
        </p:txBody>
      </p:sp>
    </p:spTree>
    <p:extLst>
      <p:ext uri="{BB962C8B-B14F-4D97-AF65-F5344CB8AC3E}">
        <p14:creationId xmlns:p14="http://schemas.microsoft.com/office/powerpoint/2010/main" val="13718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549</TotalTime>
  <Words>724</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Calibri Light</vt:lpstr>
      <vt:lpstr>Retrospect</vt:lpstr>
      <vt:lpstr>Topic proposal (Draft)</vt:lpstr>
      <vt:lpstr>Axis communication hub</vt:lpstr>
      <vt:lpstr>Structure with new feature</vt:lpstr>
      <vt:lpstr>Data flow structure</vt:lpstr>
      <vt:lpstr>V&amp;V techniques</vt:lpstr>
      <vt:lpstr>V&amp;V</vt:lpstr>
      <vt:lpstr>Proposals</vt:lpstr>
      <vt:lpstr>Flexibility</vt:lpstr>
      <vt:lpstr>Further steps:</vt:lpstr>
      <vt:lpstr>Institute of embedded systems at TUHH</vt:lpstr>
      <vt:lpstr>Institute of embedded systems at TUHH</vt:lpstr>
      <vt:lpstr>Thank you!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Reyes</dc:creator>
  <cp:lastModifiedBy>Carlos Reyes</cp:lastModifiedBy>
  <cp:revision>12</cp:revision>
  <dcterms:created xsi:type="dcterms:W3CDTF">2021-01-10T23:40:59Z</dcterms:created>
  <dcterms:modified xsi:type="dcterms:W3CDTF">2021-01-11T08:50:57Z</dcterms:modified>
</cp:coreProperties>
</file>